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7" r:id="rId2"/>
    <p:sldId id="258" r:id="rId3"/>
    <p:sldId id="259" r:id="rId4"/>
    <p:sldId id="260" r:id="rId5"/>
    <p:sldId id="261" r:id="rId6"/>
    <p:sldId id="262" r:id="rId7"/>
    <p:sldId id="268"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74" d="100"/>
          <a:sy n="74" d="100"/>
        </p:scale>
        <p:origin x="2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A70BBF-36A3-4CB0-AB5D-4D507BEF0992}" type="datetimeFigureOut">
              <a:rPr lang="en-GB" smtClean="0"/>
              <a:t>15/01/2019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057573-5CE0-4976-8DB6-151154EA53AF}" type="slidenum">
              <a:rPr lang="en-GB" smtClean="0"/>
              <a:t>‹#›</a:t>
            </a:fld>
            <a:endParaRPr lang="en-GB"/>
          </a:p>
        </p:txBody>
      </p:sp>
    </p:spTree>
    <p:extLst>
      <p:ext uri="{BB962C8B-B14F-4D97-AF65-F5344CB8AC3E}">
        <p14:creationId xmlns:p14="http://schemas.microsoft.com/office/powerpoint/2010/main" val="536612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C4C8E8D-C7B1-4888-8069-C7888483EABD}" type="slidenum">
              <a:rPr lang="en-GB" smtClean="0"/>
              <a:t>2</a:t>
            </a:fld>
            <a:endParaRPr lang="en-GB"/>
          </a:p>
        </p:txBody>
      </p:sp>
    </p:spTree>
    <p:extLst>
      <p:ext uri="{BB962C8B-B14F-4D97-AF65-F5344CB8AC3E}">
        <p14:creationId xmlns:p14="http://schemas.microsoft.com/office/powerpoint/2010/main" val="60323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C4C8E8D-C7B1-4888-8069-C7888483EABD}" type="slidenum">
              <a:rPr lang="en-GB" smtClean="0"/>
              <a:t>3</a:t>
            </a:fld>
            <a:endParaRPr lang="en-GB"/>
          </a:p>
        </p:txBody>
      </p:sp>
    </p:spTree>
    <p:extLst>
      <p:ext uri="{BB962C8B-B14F-4D97-AF65-F5344CB8AC3E}">
        <p14:creationId xmlns:p14="http://schemas.microsoft.com/office/powerpoint/2010/main" val="2590324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4</a:t>
            </a:fld>
            <a:endParaRPr lang="en-GB"/>
          </a:p>
        </p:txBody>
      </p:sp>
    </p:spTree>
    <p:extLst>
      <p:ext uri="{BB962C8B-B14F-4D97-AF65-F5344CB8AC3E}">
        <p14:creationId xmlns:p14="http://schemas.microsoft.com/office/powerpoint/2010/main" val="2804781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5</a:t>
            </a:fld>
            <a:endParaRPr lang="en-GB"/>
          </a:p>
        </p:txBody>
      </p:sp>
    </p:spTree>
    <p:extLst>
      <p:ext uri="{BB962C8B-B14F-4D97-AF65-F5344CB8AC3E}">
        <p14:creationId xmlns:p14="http://schemas.microsoft.com/office/powerpoint/2010/main" val="3236958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6</a:t>
            </a:fld>
            <a:endParaRPr lang="en-GB"/>
          </a:p>
        </p:txBody>
      </p:sp>
    </p:spTree>
    <p:extLst>
      <p:ext uri="{BB962C8B-B14F-4D97-AF65-F5344CB8AC3E}">
        <p14:creationId xmlns:p14="http://schemas.microsoft.com/office/powerpoint/2010/main" val="4142547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7</a:t>
            </a:fld>
            <a:endParaRPr lang="en-GB"/>
          </a:p>
        </p:txBody>
      </p:sp>
    </p:spTree>
    <p:extLst>
      <p:ext uri="{BB962C8B-B14F-4D97-AF65-F5344CB8AC3E}">
        <p14:creationId xmlns:p14="http://schemas.microsoft.com/office/powerpoint/2010/main" val="919167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8</a:t>
            </a:fld>
            <a:endParaRPr lang="en-GB"/>
          </a:p>
        </p:txBody>
      </p:sp>
    </p:spTree>
    <p:extLst>
      <p:ext uri="{BB962C8B-B14F-4D97-AF65-F5344CB8AC3E}">
        <p14:creationId xmlns:p14="http://schemas.microsoft.com/office/powerpoint/2010/main" val="41374351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9</a:t>
            </a:fld>
            <a:endParaRPr lang="en-GB"/>
          </a:p>
        </p:txBody>
      </p:sp>
    </p:spTree>
    <p:extLst>
      <p:ext uri="{BB962C8B-B14F-4D97-AF65-F5344CB8AC3E}">
        <p14:creationId xmlns:p14="http://schemas.microsoft.com/office/powerpoint/2010/main" val="4292993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395597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60509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7658982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7534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38494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39480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62186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93818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83527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69005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41523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553919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368152"/>
          </a:xfrm>
        </p:spPr>
        <p:txBody>
          <a:bodyPr>
            <a:normAutofit/>
          </a:bodyPr>
          <a:lstStyle/>
          <a:p>
            <a:r>
              <a:rPr lang="en-GB" dirty="0" smtClean="0">
                <a:solidFill>
                  <a:schemeClr val="bg1"/>
                </a:solidFill>
              </a:rPr>
              <a:t>Advanced Greek prose</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endParaRPr lang="en-GB" dirty="0">
              <a:solidFill>
                <a:schemeClr val="bg1"/>
              </a:solidFill>
            </a:endParaRPr>
          </a:p>
          <a:p>
            <a:endParaRPr lang="en-GB" b="1" dirty="0" smtClean="0">
              <a:solidFill>
                <a:schemeClr val="bg1"/>
              </a:solidFill>
            </a:endParaRPr>
          </a:p>
        </p:txBody>
      </p:sp>
      <p:sp>
        <p:nvSpPr>
          <p:cNvPr id="4" name="Subtitle 2"/>
          <p:cNvSpPr txBox="1">
            <a:spLocks/>
          </p:cNvSpPr>
          <p:nvPr/>
        </p:nvSpPr>
        <p:spPr>
          <a:xfrm>
            <a:off x="683568" y="2780928"/>
            <a:ext cx="8064896" cy="3696816"/>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4300" b="1" dirty="0" err="1">
                <a:solidFill>
                  <a:prstClr val="black"/>
                </a:solidFill>
              </a:rPr>
              <a:t>Lysias</a:t>
            </a:r>
            <a:r>
              <a:rPr lang="en-GB" sz="4300" b="1" dirty="0">
                <a:solidFill>
                  <a:prstClr val="black"/>
                </a:solidFill>
              </a:rPr>
              <a:t> </a:t>
            </a:r>
            <a:r>
              <a:rPr lang="en-GB" sz="4300" b="1" dirty="0" smtClean="0">
                <a:solidFill>
                  <a:prstClr val="black"/>
                </a:solidFill>
              </a:rPr>
              <a:t>3 </a:t>
            </a:r>
            <a:r>
              <a:rPr lang="en-GB" sz="4300" b="1" dirty="0">
                <a:solidFill>
                  <a:prstClr val="black"/>
                </a:solidFill>
              </a:rPr>
              <a:t>– </a:t>
            </a:r>
            <a:r>
              <a:rPr lang="en-GB" sz="4300" b="1" i="1" dirty="0" smtClean="0">
                <a:solidFill>
                  <a:prstClr val="black"/>
                </a:solidFill>
              </a:rPr>
              <a:t>Against Simon </a:t>
            </a:r>
            <a:r>
              <a:rPr lang="en-GB" sz="4300" b="1" dirty="0" smtClean="0">
                <a:solidFill>
                  <a:prstClr val="black"/>
                </a:solidFill>
              </a:rPr>
              <a:t>(Sexuality and Pederasty in Athens)</a:t>
            </a:r>
            <a:r>
              <a:rPr lang="en-GB" sz="4300" i="1" dirty="0">
                <a:solidFill>
                  <a:prstClr val="black"/>
                </a:solidFill>
              </a:rPr>
              <a:t>	</a:t>
            </a:r>
          </a:p>
          <a:p>
            <a:pPr algn="ctr">
              <a:spcBef>
                <a:spcPct val="20000"/>
              </a:spcBef>
              <a:buClr>
                <a:prstClr val="white">
                  <a:shade val="95000"/>
                </a:prstClr>
              </a:buClr>
              <a:buSzPct val="65000"/>
              <a:defRPr/>
            </a:pPr>
            <a:endParaRPr lang="en-GB" sz="4300" dirty="0">
              <a:solidFill>
                <a:prstClr val="black"/>
              </a:solidFill>
            </a:endParaRPr>
          </a:p>
          <a:p>
            <a:pPr algn="ctr">
              <a:spcBef>
                <a:spcPct val="20000"/>
              </a:spcBef>
              <a:buClr>
                <a:prstClr val="white">
                  <a:shade val="95000"/>
                </a:prstClr>
              </a:buClr>
              <a:buSzPct val="65000"/>
              <a:buFont typeface="Wingdings 2"/>
              <a:buNone/>
              <a:defRPr/>
            </a:pPr>
            <a:r>
              <a:rPr lang="en-GB" sz="4200" b="1" dirty="0">
                <a:solidFill>
                  <a:prstClr val="black"/>
                </a:solidFill>
              </a:rPr>
              <a:t>HPGR7004/7005 </a:t>
            </a:r>
            <a:endParaRPr lang="en-GB" sz="4200" b="1" dirty="0">
              <a:solidFill>
                <a:prstClr val="black"/>
              </a:solidFill>
            </a:endParaRPr>
          </a:p>
        </p:txBody>
      </p:sp>
    </p:spTree>
    <p:extLst>
      <p:ext uri="{BB962C8B-B14F-4D97-AF65-F5344CB8AC3E}">
        <p14:creationId xmlns:p14="http://schemas.microsoft.com/office/powerpoint/2010/main" val="1572082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Essentialism vs </a:t>
            </a:r>
            <a:r>
              <a:rPr lang="en-GB" dirty="0">
                <a:solidFill>
                  <a:schemeClr val="bg1"/>
                </a:solidFill>
              </a:rPr>
              <a:t>C</a:t>
            </a:r>
            <a:r>
              <a:rPr lang="en-GB" dirty="0" smtClean="0">
                <a:solidFill>
                  <a:schemeClr val="bg1"/>
                </a:solidFill>
              </a:rPr>
              <a:t>onstructionism</a:t>
            </a:r>
            <a:endParaRPr lang="en-GB" dirty="0">
              <a:solidFill>
                <a:schemeClr val="bg1"/>
              </a:solidFill>
            </a:endParaRPr>
          </a:p>
        </p:txBody>
      </p:sp>
      <p:sp>
        <p:nvSpPr>
          <p:cNvPr id="3" name="Content Placeholder 2"/>
          <p:cNvSpPr>
            <a:spLocks noGrp="1"/>
          </p:cNvSpPr>
          <p:nvPr>
            <p:ph sz="quarter" idx="1"/>
          </p:nvPr>
        </p:nvSpPr>
        <p:spPr>
          <a:xfrm>
            <a:off x="309093" y="1600200"/>
            <a:ext cx="8590208" cy="5071056"/>
          </a:xfrm>
        </p:spPr>
        <p:txBody>
          <a:bodyPr>
            <a:normAutofit/>
          </a:bodyPr>
          <a:lstStyle/>
          <a:p>
            <a:r>
              <a:rPr lang="en-GB" dirty="0" smtClean="0">
                <a:solidFill>
                  <a:schemeClr val="bg1"/>
                </a:solidFill>
              </a:rPr>
              <a:t>The main focus of the modern essentialism vs constructionism debate re sexuality has to do with homosexuality</a:t>
            </a:r>
            <a:r>
              <a:rPr lang="en-GB" dirty="0" smtClean="0">
                <a:solidFill>
                  <a:schemeClr val="bg1"/>
                </a:solidFill>
              </a:rPr>
              <a:t>.</a:t>
            </a:r>
          </a:p>
          <a:p>
            <a:endParaRPr lang="en-GB" sz="1000" dirty="0" smtClean="0">
              <a:solidFill>
                <a:schemeClr val="bg1"/>
              </a:solidFill>
            </a:endParaRPr>
          </a:p>
          <a:p>
            <a:r>
              <a:rPr lang="en-GB" dirty="0" smtClean="0">
                <a:solidFill>
                  <a:schemeClr val="bg1"/>
                </a:solidFill>
              </a:rPr>
              <a:t>Is human sexuality something one is born with or a social construction that is imposed on one through nurture</a:t>
            </a:r>
            <a:r>
              <a:rPr lang="en-GB" dirty="0" smtClean="0">
                <a:solidFill>
                  <a:schemeClr val="bg1"/>
                </a:solidFill>
              </a:rPr>
              <a:t>?</a:t>
            </a:r>
          </a:p>
          <a:p>
            <a:endParaRPr lang="en-GB" sz="1000" dirty="0" smtClean="0">
              <a:solidFill>
                <a:schemeClr val="bg1"/>
              </a:solidFill>
            </a:endParaRPr>
          </a:p>
          <a:p>
            <a:r>
              <a:rPr lang="en-GB" dirty="0" smtClean="0">
                <a:solidFill>
                  <a:schemeClr val="bg1"/>
                </a:solidFill>
              </a:rPr>
              <a:t>Be careful!! There is an implicit question here (often ignored by scholarship) as to dominant and “deviant” sexualities in any given society.</a:t>
            </a:r>
          </a:p>
          <a:p>
            <a:endParaRPr lang="en-GB" dirty="0">
              <a:solidFill>
                <a:schemeClr val="bg1"/>
              </a:solidFill>
            </a:endParaRPr>
          </a:p>
        </p:txBody>
      </p:sp>
    </p:spTree>
    <p:extLst>
      <p:ext uri="{BB962C8B-B14F-4D97-AF65-F5344CB8AC3E}">
        <p14:creationId xmlns:p14="http://schemas.microsoft.com/office/powerpoint/2010/main" val="1641994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Archival Tourism?</a:t>
            </a:r>
            <a:endParaRPr lang="en-GB" dirty="0">
              <a:solidFill>
                <a:schemeClr val="bg1"/>
              </a:solidFill>
            </a:endParaRPr>
          </a:p>
        </p:txBody>
      </p:sp>
      <p:sp>
        <p:nvSpPr>
          <p:cNvPr id="3" name="Content Placeholder 2"/>
          <p:cNvSpPr>
            <a:spLocks noGrp="1"/>
          </p:cNvSpPr>
          <p:nvPr>
            <p:ph sz="quarter" idx="1"/>
          </p:nvPr>
        </p:nvSpPr>
        <p:spPr/>
        <p:txBody>
          <a:bodyPr>
            <a:normAutofit/>
          </a:bodyPr>
          <a:lstStyle/>
          <a:p>
            <a:r>
              <a:rPr lang="en-GB" sz="4000" dirty="0" smtClean="0">
                <a:solidFill>
                  <a:schemeClr val="bg1"/>
                </a:solidFill>
              </a:rPr>
              <a:t>“... they misrecognise the sexual features of the period they study as exotic versions of the already familiar...” </a:t>
            </a:r>
            <a:endParaRPr lang="en-GB" sz="4000" dirty="0" smtClean="0">
              <a:solidFill>
                <a:schemeClr val="bg1"/>
              </a:solidFill>
            </a:endParaRPr>
          </a:p>
          <a:p>
            <a:endParaRPr lang="en-GB" sz="4000" dirty="0" smtClean="0">
              <a:solidFill>
                <a:schemeClr val="bg1"/>
              </a:solidFill>
            </a:endParaRPr>
          </a:p>
          <a:p>
            <a:r>
              <a:rPr lang="en-GB" dirty="0" smtClean="0">
                <a:solidFill>
                  <a:schemeClr val="bg1"/>
                </a:solidFill>
              </a:rPr>
              <a:t>D. M. </a:t>
            </a:r>
            <a:r>
              <a:rPr lang="en-GB" dirty="0" err="1" smtClean="0">
                <a:solidFill>
                  <a:schemeClr val="bg1"/>
                </a:solidFill>
              </a:rPr>
              <a:t>Halperin</a:t>
            </a:r>
            <a:r>
              <a:rPr lang="en-GB" dirty="0" smtClean="0">
                <a:solidFill>
                  <a:schemeClr val="bg1"/>
                </a:solidFill>
              </a:rPr>
              <a:t>, ‘The first homosexuality?’ in M. C. Nussbaum and J. </a:t>
            </a:r>
            <a:r>
              <a:rPr lang="en-GB" dirty="0" err="1" smtClean="0">
                <a:solidFill>
                  <a:schemeClr val="bg1"/>
                </a:solidFill>
              </a:rPr>
              <a:t>Sihvola</a:t>
            </a:r>
            <a:r>
              <a:rPr lang="en-GB" dirty="0" smtClean="0">
                <a:solidFill>
                  <a:schemeClr val="bg1"/>
                </a:solidFill>
              </a:rPr>
              <a:t> (</a:t>
            </a:r>
            <a:r>
              <a:rPr lang="en-GB" dirty="0" err="1" smtClean="0">
                <a:solidFill>
                  <a:schemeClr val="bg1"/>
                </a:solidFill>
              </a:rPr>
              <a:t>edd</a:t>
            </a:r>
            <a:r>
              <a:rPr lang="en-GB" dirty="0" smtClean="0">
                <a:solidFill>
                  <a:schemeClr val="bg1"/>
                </a:solidFill>
              </a:rPr>
              <a:t>.) </a:t>
            </a:r>
            <a:r>
              <a:rPr lang="en-GB" i="1" dirty="0" smtClean="0">
                <a:solidFill>
                  <a:schemeClr val="bg1"/>
                </a:solidFill>
              </a:rPr>
              <a:t>The Sleep of Reason </a:t>
            </a:r>
            <a:r>
              <a:rPr lang="en-GB" dirty="0" smtClean="0">
                <a:solidFill>
                  <a:schemeClr val="bg1"/>
                </a:solidFill>
              </a:rPr>
              <a:t>(Chicago, 2002), 229-68, at 241.</a:t>
            </a:r>
          </a:p>
          <a:p>
            <a:endParaRPr lang="en-GB" dirty="0">
              <a:solidFill>
                <a:schemeClr val="bg1"/>
              </a:solidFill>
            </a:endParaRPr>
          </a:p>
        </p:txBody>
      </p:sp>
    </p:spTree>
    <p:extLst>
      <p:ext uri="{BB962C8B-B14F-4D97-AF65-F5344CB8AC3E}">
        <p14:creationId xmlns:p14="http://schemas.microsoft.com/office/powerpoint/2010/main" val="520780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Customs regarding pederasty in the Greek world</a:t>
            </a:r>
            <a:endParaRPr lang="en-GB" dirty="0">
              <a:solidFill>
                <a:schemeClr val="bg1"/>
              </a:solidFill>
            </a:endParaRPr>
          </a:p>
        </p:txBody>
      </p:sp>
      <p:sp>
        <p:nvSpPr>
          <p:cNvPr id="3" name="Content Placeholder 2"/>
          <p:cNvSpPr>
            <a:spLocks noGrp="1"/>
          </p:cNvSpPr>
          <p:nvPr>
            <p:ph sz="quarter" idx="1"/>
          </p:nvPr>
        </p:nvSpPr>
        <p:spPr/>
        <p:txBody>
          <a:bodyPr>
            <a:normAutofit/>
          </a:bodyPr>
          <a:lstStyle/>
          <a:p>
            <a:r>
              <a:rPr lang="en-GB" sz="2800" dirty="0" smtClean="0">
                <a:solidFill>
                  <a:schemeClr val="bg1"/>
                </a:solidFill>
              </a:rPr>
              <a:t>I think I ought to say something also about intimacy with boys, since this matter also has a bearing on education. In other Greek states, for instance among the </a:t>
            </a:r>
            <a:r>
              <a:rPr lang="en-GB" sz="2800" b="1" dirty="0" err="1" smtClean="0">
                <a:solidFill>
                  <a:schemeClr val="bg1"/>
                </a:solidFill>
              </a:rPr>
              <a:t>Boeotians</a:t>
            </a:r>
            <a:r>
              <a:rPr lang="en-GB" sz="2800" dirty="0" smtClean="0">
                <a:solidFill>
                  <a:schemeClr val="bg1"/>
                </a:solidFill>
              </a:rPr>
              <a:t>, man and boy live together, like married people; elsewhere, among the </a:t>
            </a:r>
            <a:r>
              <a:rPr lang="en-GB" sz="2800" b="1" dirty="0" err="1" smtClean="0">
                <a:solidFill>
                  <a:schemeClr val="bg1"/>
                </a:solidFill>
              </a:rPr>
              <a:t>Eleians</a:t>
            </a:r>
            <a:r>
              <a:rPr lang="en-GB" sz="2800" dirty="0" smtClean="0">
                <a:solidFill>
                  <a:schemeClr val="bg1"/>
                </a:solidFill>
              </a:rPr>
              <a:t>, for example, consent is won by means of favours. Some, on the other hand, </a:t>
            </a:r>
            <a:r>
              <a:rPr lang="en-GB" sz="2800" b="1" dirty="0" smtClean="0">
                <a:solidFill>
                  <a:schemeClr val="bg1"/>
                </a:solidFill>
              </a:rPr>
              <a:t>entirely forbid </a:t>
            </a:r>
            <a:r>
              <a:rPr lang="en-GB" sz="2800" dirty="0" smtClean="0">
                <a:solidFill>
                  <a:schemeClr val="bg1"/>
                </a:solidFill>
              </a:rPr>
              <a:t>suitors to talk with boys. Xenophon </a:t>
            </a:r>
            <a:r>
              <a:rPr lang="en-GB" sz="2800" i="1" dirty="0" smtClean="0">
                <a:solidFill>
                  <a:schemeClr val="bg1"/>
                </a:solidFill>
              </a:rPr>
              <a:t>Constitution of the </a:t>
            </a:r>
            <a:r>
              <a:rPr lang="en-GB" sz="2800" i="1" dirty="0" err="1" smtClean="0">
                <a:solidFill>
                  <a:schemeClr val="bg1"/>
                </a:solidFill>
              </a:rPr>
              <a:t>Lacedaemonians</a:t>
            </a:r>
            <a:r>
              <a:rPr lang="en-GB" sz="2800" dirty="0" smtClean="0">
                <a:solidFill>
                  <a:schemeClr val="bg1"/>
                </a:solidFill>
              </a:rPr>
              <a:t> 2.12 (transl. </a:t>
            </a:r>
            <a:r>
              <a:rPr lang="en-GB" sz="2800" dirty="0" err="1" smtClean="0">
                <a:solidFill>
                  <a:schemeClr val="bg1"/>
                </a:solidFill>
              </a:rPr>
              <a:t>Marchant</a:t>
            </a:r>
            <a:r>
              <a:rPr lang="en-GB" sz="2800" dirty="0" smtClean="0">
                <a:solidFill>
                  <a:schemeClr val="bg1"/>
                </a:solidFill>
              </a:rPr>
              <a:t> 1925)</a:t>
            </a:r>
            <a:endParaRPr lang="en-GB" sz="2800" dirty="0">
              <a:solidFill>
                <a:schemeClr val="bg1"/>
              </a:solidFill>
            </a:endParaRPr>
          </a:p>
        </p:txBody>
      </p:sp>
    </p:spTree>
    <p:extLst>
      <p:ext uri="{BB962C8B-B14F-4D97-AF65-F5344CB8AC3E}">
        <p14:creationId xmlns:p14="http://schemas.microsoft.com/office/powerpoint/2010/main" val="3483792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Pederasty in law at Athens</a:t>
            </a:r>
            <a:endParaRPr lang="en-GB" dirty="0">
              <a:solidFill>
                <a:schemeClr val="bg1"/>
              </a:solidFill>
            </a:endParaRPr>
          </a:p>
        </p:txBody>
      </p:sp>
      <p:sp>
        <p:nvSpPr>
          <p:cNvPr id="3" name="Content Placeholder 2"/>
          <p:cNvSpPr>
            <a:spLocks noGrp="1"/>
          </p:cNvSpPr>
          <p:nvPr>
            <p:ph sz="quarter" idx="1"/>
          </p:nvPr>
        </p:nvSpPr>
        <p:spPr>
          <a:xfrm>
            <a:off x="457200" y="1600199"/>
            <a:ext cx="8229600" cy="5045299"/>
          </a:xfrm>
        </p:spPr>
        <p:txBody>
          <a:bodyPr>
            <a:normAutofit fontScale="92500" lnSpcReduction="20000"/>
          </a:bodyPr>
          <a:lstStyle/>
          <a:p>
            <a:r>
              <a:rPr lang="en-GB" dirty="0" smtClean="0">
                <a:solidFill>
                  <a:schemeClr val="bg1"/>
                </a:solidFill>
              </a:rPr>
              <a:t>He forbids the </a:t>
            </a:r>
            <a:r>
              <a:rPr lang="en-GB" b="1" dirty="0" smtClean="0">
                <a:solidFill>
                  <a:schemeClr val="bg1"/>
                </a:solidFill>
              </a:rPr>
              <a:t>teacher</a:t>
            </a:r>
            <a:r>
              <a:rPr lang="en-GB" dirty="0" smtClean="0">
                <a:solidFill>
                  <a:schemeClr val="bg1"/>
                </a:solidFill>
              </a:rPr>
              <a:t> to open the school-room, or the </a:t>
            </a:r>
            <a:r>
              <a:rPr lang="en-GB" b="1" dirty="0" smtClean="0">
                <a:solidFill>
                  <a:schemeClr val="bg1"/>
                </a:solidFill>
              </a:rPr>
              <a:t>gymnastic trainer </a:t>
            </a:r>
            <a:r>
              <a:rPr lang="en-GB" dirty="0" smtClean="0">
                <a:solidFill>
                  <a:schemeClr val="bg1"/>
                </a:solidFill>
              </a:rPr>
              <a:t>the wrestling school, before sunrise, and he commands them to close the doors before sunset; for he is exceeding suspicious of their being alone with a boy, or in the dark with him. He prescribes what children are to be admitted as, pupils, and their age at admission. He provides for a </a:t>
            </a:r>
            <a:r>
              <a:rPr lang="en-GB" b="1" dirty="0" smtClean="0">
                <a:solidFill>
                  <a:schemeClr val="bg1"/>
                </a:solidFill>
              </a:rPr>
              <a:t>public official </a:t>
            </a:r>
            <a:r>
              <a:rPr lang="en-GB" dirty="0" smtClean="0">
                <a:solidFill>
                  <a:schemeClr val="bg1"/>
                </a:solidFill>
              </a:rPr>
              <a:t>who shall superintend them, and for the oversight of </a:t>
            </a:r>
            <a:r>
              <a:rPr lang="en-GB" b="1" dirty="0" smtClean="0">
                <a:solidFill>
                  <a:schemeClr val="bg1"/>
                </a:solidFill>
              </a:rPr>
              <a:t>slave-attendants</a:t>
            </a:r>
            <a:r>
              <a:rPr lang="en-GB" dirty="0" smtClean="0">
                <a:solidFill>
                  <a:schemeClr val="bg1"/>
                </a:solidFill>
              </a:rPr>
              <a:t> of school-boys. He regulates the festivals of the Muses in the school-rooms, and of Hermes in the wrestling-schools. </a:t>
            </a:r>
            <a:r>
              <a:rPr lang="en-GB" b="1" dirty="0" smtClean="0">
                <a:solidFill>
                  <a:schemeClr val="bg1"/>
                </a:solidFill>
              </a:rPr>
              <a:t>Finally, he regulates the companionships that the boys may form at school, and their cyclic dances. </a:t>
            </a:r>
            <a:r>
              <a:rPr lang="en-GB" dirty="0" err="1" smtClean="0">
                <a:solidFill>
                  <a:schemeClr val="bg1"/>
                </a:solidFill>
              </a:rPr>
              <a:t>Aischines</a:t>
            </a:r>
            <a:r>
              <a:rPr lang="en-GB" dirty="0" smtClean="0">
                <a:solidFill>
                  <a:schemeClr val="bg1"/>
                </a:solidFill>
              </a:rPr>
              <a:t> 1. 10 (transl. Adams 1919)</a:t>
            </a:r>
            <a:endParaRPr lang="en-GB" dirty="0">
              <a:solidFill>
                <a:schemeClr val="bg1"/>
              </a:solidFill>
            </a:endParaRPr>
          </a:p>
        </p:txBody>
      </p:sp>
    </p:spTree>
    <p:extLst>
      <p:ext uri="{BB962C8B-B14F-4D97-AF65-F5344CB8AC3E}">
        <p14:creationId xmlns:p14="http://schemas.microsoft.com/office/powerpoint/2010/main" val="518089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Boys and Prostitution in Athens</a:t>
            </a:r>
            <a:endParaRPr lang="en-GB" dirty="0">
              <a:solidFill>
                <a:schemeClr val="bg1"/>
              </a:solidFill>
            </a:endParaRPr>
          </a:p>
        </p:txBody>
      </p:sp>
      <p:sp>
        <p:nvSpPr>
          <p:cNvPr id="3" name="Content Placeholder 2"/>
          <p:cNvSpPr>
            <a:spLocks noGrp="1"/>
          </p:cNvSpPr>
          <p:nvPr>
            <p:ph sz="quarter" idx="1"/>
          </p:nvPr>
        </p:nvSpPr>
        <p:spPr>
          <a:xfrm>
            <a:off x="244699" y="1600199"/>
            <a:ext cx="8615966" cy="5019541"/>
          </a:xfrm>
        </p:spPr>
        <p:txBody>
          <a:bodyPr>
            <a:normAutofit fontScale="92500" lnSpcReduction="20000"/>
          </a:bodyPr>
          <a:lstStyle/>
          <a:p>
            <a:r>
              <a:rPr lang="en-GB" dirty="0" smtClean="0">
                <a:solidFill>
                  <a:schemeClr val="bg1"/>
                </a:solidFill>
              </a:rPr>
              <a:t>At any rate the law says explicitly: </a:t>
            </a:r>
            <a:r>
              <a:rPr lang="en-GB" b="1" dirty="0" smtClean="0">
                <a:solidFill>
                  <a:schemeClr val="bg1"/>
                </a:solidFill>
              </a:rPr>
              <a:t>if any boy is let out for hire as a prostitute</a:t>
            </a:r>
            <a:r>
              <a:rPr lang="en-GB" dirty="0" smtClean="0">
                <a:solidFill>
                  <a:schemeClr val="bg1"/>
                </a:solidFill>
              </a:rPr>
              <a:t>, whether it be by father or brother or uncle or guardian, or by any one else who has control of him, prosecution is not to he against the boy himself, but against the man who let him out for hire and the man who hired him; against the one because he let him out for hire, and against the other, it says, because he hired him. And the law has made the penalties for both offenders the same. </a:t>
            </a:r>
            <a:r>
              <a:rPr lang="en-GB" b="1" dirty="0" smtClean="0">
                <a:solidFill>
                  <a:schemeClr val="bg1"/>
                </a:solidFill>
              </a:rPr>
              <a:t>Moreover the law frees a son, when he has become a man, from all obligation to support or to furnish a home to a father </a:t>
            </a:r>
            <a:r>
              <a:rPr lang="en-GB" dirty="0" smtClean="0">
                <a:solidFill>
                  <a:schemeClr val="bg1"/>
                </a:solidFill>
              </a:rPr>
              <a:t>by whom he has been hired out for prostitution; but when the father is dead, the son is to bury him and perform the other customary rites. </a:t>
            </a:r>
            <a:r>
              <a:rPr lang="en-GB" dirty="0" err="1" smtClean="0">
                <a:solidFill>
                  <a:schemeClr val="bg1"/>
                </a:solidFill>
              </a:rPr>
              <a:t>Aischines</a:t>
            </a:r>
            <a:r>
              <a:rPr lang="en-GB" dirty="0" smtClean="0">
                <a:solidFill>
                  <a:schemeClr val="bg1"/>
                </a:solidFill>
              </a:rPr>
              <a:t> 1.13 (transl. Adams 1919)</a:t>
            </a:r>
            <a:endParaRPr lang="en-GB" dirty="0">
              <a:solidFill>
                <a:schemeClr val="bg1"/>
              </a:solidFill>
            </a:endParaRPr>
          </a:p>
        </p:txBody>
      </p:sp>
    </p:spTree>
    <p:extLst>
      <p:ext uri="{BB962C8B-B14F-4D97-AF65-F5344CB8AC3E}">
        <p14:creationId xmlns:p14="http://schemas.microsoft.com/office/powerpoint/2010/main" val="2850032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792" y="274638"/>
            <a:ext cx="8133008" cy="634082"/>
          </a:xfrm>
        </p:spPr>
        <p:txBody>
          <a:bodyPr>
            <a:normAutofit fontScale="90000"/>
          </a:bodyPr>
          <a:lstStyle/>
          <a:p>
            <a:r>
              <a:rPr lang="en-GB" dirty="0" smtClean="0">
                <a:solidFill>
                  <a:schemeClr val="bg1"/>
                </a:solidFill>
              </a:rPr>
              <a:t>The accuser</a:t>
            </a:r>
            <a:endParaRPr lang="en-GB" dirty="0">
              <a:solidFill>
                <a:schemeClr val="bg1"/>
              </a:solidFill>
            </a:endParaRPr>
          </a:p>
        </p:txBody>
      </p:sp>
      <p:sp>
        <p:nvSpPr>
          <p:cNvPr id="3" name="Content Placeholder 2"/>
          <p:cNvSpPr>
            <a:spLocks noGrp="1"/>
          </p:cNvSpPr>
          <p:nvPr>
            <p:ph sz="quarter" idx="1"/>
          </p:nvPr>
        </p:nvSpPr>
        <p:spPr>
          <a:xfrm>
            <a:off x="1" y="1081825"/>
            <a:ext cx="9028090" cy="5776175"/>
          </a:xfrm>
        </p:spPr>
        <p:txBody>
          <a:bodyPr>
            <a:normAutofit fontScale="85000" lnSpcReduction="20000"/>
          </a:bodyPr>
          <a:lstStyle/>
          <a:p>
            <a:r>
              <a:rPr lang="en-GB" dirty="0" smtClean="0">
                <a:solidFill>
                  <a:schemeClr val="bg1"/>
                </a:solidFill>
              </a:rPr>
              <a:t>And just here I understand he is going to carry the war into my territory, and ask me if I am not ashamed on my own part, after having made a nuisance of myself in the gymnasia and </a:t>
            </a:r>
            <a:r>
              <a:rPr lang="en-GB" b="1" dirty="0" smtClean="0">
                <a:solidFill>
                  <a:schemeClr val="bg1"/>
                </a:solidFill>
              </a:rPr>
              <a:t>having been many times a lover, </a:t>
            </a:r>
            <a:r>
              <a:rPr lang="en-GB" dirty="0" smtClean="0">
                <a:solidFill>
                  <a:schemeClr val="bg1"/>
                </a:solidFill>
              </a:rPr>
              <a:t>now to be bringing the practice into reproach and danger. And finally—so I am told—in an attempt to raise a laugh and start silly talk among you, he says he is going to exhibit </a:t>
            </a:r>
            <a:r>
              <a:rPr lang="en-GB" b="1" dirty="0" smtClean="0">
                <a:solidFill>
                  <a:schemeClr val="bg1"/>
                </a:solidFill>
              </a:rPr>
              <a:t>all the erotic poems </a:t>
            </a:r>
            <a:r>
              <a:rPr lang="en-GB" dirty="0" smtClean="0">
                <a:solidFill>
                  <a:schemeClr val="bg1"/>
                </a:solidFill>
              </a:rPr>
              <a:t>I have ever addressed to one person or another, and he promises to call witnesses to certain quarrels and </a:t>
            </a:r>
            <a:r>
              <a:rPr lang="en-GB" dirty="0" err="1" smtClean="0">
                <a:solidFill>
                  <a:schemeClr val="bg1"/>
                </a:solidFill>
              </a:rPr>
              <a:t>pommellings</a:t>
            </a:r>
            <a:r>
              <a:rPr lang="en-GB" dirty="0" smtClean="0">
                <a:solidFill>
                  <a:schemeClr val="bg1"/>
                </a:solidFill>
              </a:rPr>
              <a:t> in which I have been involved in consequence of this habit. Now as for me, </a:t>
            </a:r>
            <a:r>
              <a:rPr lang="en-GB" b="1" dirty="0" smtClean="0">
                <a:solidFill>
                  <a:schemeClr val="bg1"/>
                </a:solidFill>
              </a:rPr>
              <a:t>I neither find fault with love that is </a:t>
            </a:r>
            <a:r>
              <a:rPr lang="en-GB" b="1" dirty="0" err="1" smtClean="0">
                <a:solidFill>
                  <a:schemeClr val="bg1"/>
                </a:solidFill>
              </a:rPr>
              <a:t>honorable</a:t>
            </a:r>
            <a:r>
              <a:rPr lang="en-GB" b="1" dirty="0" smtClean="0">
                <a:solidFill>
                  <a:schemeClr val="bg1"/>
                </a:solidFill>
              </a:rPr>
              <a:t>, </a:t>
            </a:r>
            <a:r>
              <a:rPr lang="en-GB" dirty="0" smtClean="0">
                <a:solidFill>
                  <a:schemeClr val="bg1"/>
                </a:solidFill>
              </a:rPr>
              <a:t>nor do I say that those who surpass in beauty are prostitutes. I do not deny that </a:t>
            </a:r>
            <a:r>
              <a:rPr lang="en-GB" b="1" dirty="0" smtClean="0">
                <a:solidFill>
                  <a:schemeClr val="bg1"/>
                </a:solidFill>
              </a:rPr>
              <a:t>I myself have been a lover and am a lover to this day</a:t>
            </a:r>
            <a:r>
              <a:rPr lang="en-GB" dirty="0" smtClean="0">
                <a:solidFill>
                  <a:schemeClr val="bg1"/>
                </a:solidFill>
              </a:rPr>
              <a:t>, nor do I deny that the jealousies and quarrels that commonly arise from the practice have happened in my case. As to the poems which they say I have composed, some I acknowledge, but as to others I deny that they are of the character that these people will impute to them, for they will tamper with them. </a:t>
            </a:r>
            <a:r>
              <a:rPr lang="en-GB" dirty="0" err="1" smtClean="0">
                <a:solidFill>
                  <a:schemeClr val="bg1"/>
                </a:solidFill>
              </a:rPr>
              <a:t>Aischines</a:t>
            </a:r>
            <a:r>
              <a:rPr lang="en-GB" dirty="0" smtClean="0">
                <a:solidFill>
                  <a:schemeClr val="bg1"/>
                </a:solidFill>
              </a:rPr>
              <a:t> 1.135-6 (transl. Adams 1919)</a:t>
            </a:r>
          </a:p>
          <a:p>
            <a:endParaRPr lang="en-GB" dirty="0">
              <a:solidFill>
                <a:schemeClr val="bg1"/>
              </a:solidFill>
            </a:endParaRPr>
          </a:p>
        </p:txBody>
      </p:sp>
    </p:spTree>
    <p:extLst>
      <p:ext uri="{BB962C8B-B14F-4D97-AF65-F5344CB8AC3E}">
        <p14:creationId xmlns:p14="http://schemas.microsoft.com/office/powerpoint/2010/main" val="296052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14400" y="274638"/>
            <a:ext cx="7772400" cy="562074"/>
          </a:xfrm>
        </p:spPr>
        <p:txBody>
          <a:bodyPr>
            <a:normAutofit fontScale="90000"/>
          </a:bodyPr>
          <a:lstStyle/>
          <a:p>
            <a:r>
              <a:rPr lang="en-GB" dirty="0" smtClean="0">
                <a:solidFill>
                  <a:schemeClr val="bg1"/>
                </a:solidFill>
              </a:rPr>
              <a:t>Desire</a:t>
            </a:r>
            <a:endParaRPr lang="en-GB" dirty="0">
              <a:solidFill>
                <a:schemeClr val="bg1"/>
              </a:solidFill>
            </a:endParaRPr>
          </a:p>
        </p:txBody>
      </p:sp>
      <p:sp>
        <p:nvSpPr>
          <p:cNvPr id="5" name="Content Placeholder 4"/>
          <p:cNvSpPr>
            <a:spLocks noGrp="1"/>
          </p:cNvSpPr>
          <p:nvPr>
            <p:ph sz="quarter" idx="1"/>
          </p:nvPr>
        </p:nvSpPr>
        <p:spPr>
          <a:xfrm>
            <a:off x="231820" y="1210614"/>
            <a:ext cx="8454980" cy="5647386"/>
          </a:xfrm>
        </p:spPr>
        <p:txBody>
          <a:bodyPr>
            <a:normAutofit fontScale="92500" lnSpcReduction="10000"/>
          </a:bodyPr>
          <a:lstStyle/>
          <a:p>
            <a:r>
              <a:rPr lang="en-GB" sz="3200" dirty="0" smtClean="0">
                <a:solidFill>
                  <a:schemeClr val="bg1"/>
                </a:solidFill>
              </a:rPr>
              <a:t>If I am guilty, gentlemen, I expect to get no indulgence; but if I prove my innocence as regards the counts of Simon's affidavit, while for the rest you consider </a:t>
            </a:r>
            <a:r>
              <a:rPr lang="en-GB" sz="3200" b="1" dirty="0" smtClean="0">
                <a:solidFill>
                  <a:schemeClr val="bg1"/>
                </a:solidFill>
              </a:rPr>
              <a:t>my attitude towards the boy too senseless for a man of my age</a:t>
            </a:r>
            <a:r>
              <a:rPr lang="en-GB" sz="3200" dirty="0" smtClean="0">
                <a:solidFill>
                  <a:schemeClr val="bg1"/>
                </a:solidFill>
              </a:rPr>
              <a:t>, I ask you not to think the worse of me for that, since you know that </a:t>
            </a:r>
            <a:r>
              <a:rPr lang="en-GB" sz="3200" b="1" dirty="0" smtClean="0">
                <a:solidFill>
                  <a:schemeClr val="bg1"/>
                </a:solidFill>
              </a:rPr>
              <a:t>all mankind are liable to desire</a:t>
            </a:r>
            <a:r>
              <a:rPr lang="en-GB" sz="3200" dirty="0" smtClean="0">
                <a:solidFill>
                  <a:schemeClr val="bg1"/>
                </a:solidFill>
              </a:rPr>
              <a:t>, but that he may be the best and most temperate who is able to bear its misfortunes in the most orderly spirit. All my efforts in this way have been thwarted by the plaintiff Simon, as I shall make clear to you. </a:t>
            </a:r>
            <a:r>
              <a:rPr lang="en-GB" sz="3200" dirty="0" err="1" smtClean="0">
                <a:solidFill>
                  <a:schemeClr val="bg1"/>
                </a:solidFill>
              </a:rPr>
              <a:t>Lysias</a:t>
            </a:r>
            <a:r>
              <a:rPr lang="en-GB" sz="3200" dirty="0" smtClean="0">
                <a:solidFill>
                  <a:schemeClr val="bg1"/>
                </a:solidFill>
              </a:rPr>
              <a:t> 3.4 (transl. Lamb 1930)</a:t>
            </a:r>
            <a:endParaRPr lang="en-GB" sz="3200" dirty="0">
              <a:solidFill>
                <a:schemeClr val="bg1"/>
              </a:solidFill>
            </a:endParaRPr>
          </a:p>
        </p:txBody>
      </p:sp>
    </p:spTree>
    <p:extLst>
      <p:ext uri="{BB962C8B-B14F-4D97-AF65-F5344CB8AC3E}">
        <p14:creationId xmlns:p14="http://schemas.microsoft.com/office/powerpoint/2010/main" val="2762170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An elite issue?</a:t>
            </a:r>
            <a:endParaRPr lang="en-GB" dirty="0">
              <a:solidFill>
                <a:schemeClr val="bg1"/>
              </a:solidFill>
            </a:endParaRPr>
          </a:p>
        </p:txBody>
      </p:sp>
      <p:sp>
        <p:nvSpPr>
          <p:cNvPr id="3" name="Content Placeholder 2"/>
          <p:cNvSpPr>
            <a:spLocks noGrp="1"/>
          </p:cNvSpPr>
          <p:nvPr>
            <p:ph sz="quarter" idx="1"/>
          </p:nvPr>
        </p:nvSpPr>
        <p:spPr>
          <a:xfrm>
            <a:off x="270455" y="1600200"/>
            <a:ext cx="8628845" cy="5096814"/>
          </a:xfrm>
        </p:spPr>
        <p:txBody>
          <a:bodyPr>
            <a:normAutofit/>
          </a:bodyPr>
          <a:lstStyle/>
          <a:p>
            <a:r>
              <a:rPr lang="en-GB" sz="2800" dirty="0" smtClean="0">
                <a:solidFill>
                  <a:schemeClr val="bg1"/>
                </a:solidFill>
              </a:rPr>
              <a:t>Simon here, who was the author of all the trouble, kept quiet for some time, in fear for himself; but when he became aware </a:t>
            </a:r>
            <a:r>
              <a:rPr lang="en-GB" sz="2800" b="1" dirty="0" smtClean="0">
                <a:solidFill>
                  <a:schemeClr val="bg1"/>
                </a:solidFill>
              </a:rPr>
              <a:t>that I had failed in a private suit on a challenge to an exchange of property</a:t>
            </a:r>
            <a:r>
              <a:rPr lang="en-GB" sz="2800" dirty="0" smtClean="0">
                <a:solidFill>
                  <a:schemeClr val="bg1"/>
                </a:solidFill>
              </a:rPr>
              <a:t>, he conceived a contempt for me and, with the audacity that you now see, has involved me in this serious prosecution. Now, as witnesses to show that here too I am speaking the truth, I will produce to you the persons who were present on the occasion.“</a:t>
            </a:r>
            <a:r>
              <a:rPr lang="en-GB" sz="2800" u="sng" dirty="0" smtClean="0">
                <a:solidFill>
                  <a:schemeClr val="bg1"/>
                </a:solidFill>
              </a:rPr>
              <a:t>Witnesses</a:t>
            </a:r>
            <a:r>
              <a:rPr lang="en-GB" sz="2800" dirty="0" smtClean="0">
                <a:solidFill>
                  <a:schemeClr val="bg1"/>
                </a:solidFill>
              </a:rPr>
              <a:t>” </a:t>
            </a:r>
            <a:r>
              <a:rPr lang="en-GB" sz="2800" dirty="0" err="1" smtClean="0">
                <a:solidFill>
                  <a:schemeClr val="bg1"/>
                </a:solidFill>
              </a:rPr>
              <a:t>Lysias</a:t>
            </a:r>
            <a:r>
              <a:rPr lang="en-GB" sz="2800" dirty="0" smtClean="0">
                <a:solidFill>
                  <a:schemeClr val="bg1"/>
                </a:solidFill>
              </a:rPr>
              <a:t> 3.20 (transl. Lamb 1930).</a:t>
            </a:r>
            <a:endParaRPr lang="en-GB" sz="2800" dirty="0">
              <a:solidFill>
                <a:schemeClr val="bg1"/>
              </a:solidFill>
            </a:endParaRPr>
          </a:p>
        </p:txBody>
      </p:sp>
    </p:spTree>
    <p:extLst>
      <p:ext uri="{BB962C8B-B14F-4D97-AF65-F5344CB8AC3E}">
        <p14:creationId xmlns:p14="http://schemas.microsoft.com/office/powerpoint/2010/main" val="223784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262130"/>
          </a:xfrm>
        </p:spPr>
        <p:txBody>
          <a:bodyPr/>
          <a:lstStyle/>
          <a:p>
            <a:r>
              <a:rPr lang="en-GB" dirty="0" smtClean="0">
                <a:solidFill>
                  <a:schemeClr val="bg1"/>
                </a:solidFill>
              </a:rPr>
              <a:t>The Lover’s profile</a:t>
            </a:r>
            <a:endParaRPr lang="en-GB" dirty="0">
              <a:solidFill>
                <a:schemeClr val="bg1"/>
              </a:solidFill>
            </a:endParaRPr>
          </a:p>
        </p:txBody>
      </p:sp>
      <p:sp>
        <p:nvSpPr>
          <p:cNvPr id="3" name="Content Placeholder 2"/>
          <p:cNvSpPr>
            <a:spLocks noGrp="1"/>
          </p:cNvSpPr>
          <p:nvPr>
            <p:ph sz="quarter" idx="1"/>
          </p:nvPr>
        </p:nvSpPr>
        <p:spPr>
          <a:xfrm>
            <a:off x="0" y="1390917"/>
            <a:ext cx="9144000" cy="5467083"/>
          </a:xfrm>
        </p:spPr>
        <p:txBody>
          <a:bodyPr>
            <a:noAutofit/>
          </a:bodyPr>
          <a:lstStyle/>
          <a:p>
            <a:r>
              <a:rPr lang="en-GB" sz="2200" dirty="0" smtClean="0">
                <a:solidFill>
                  <a:schemeClr val="bg1"/>
                </a:solidFill>
              </a:rPr>
              <a:t>So that if we could </a:t>
            </a:r>
            <a:r>
              <a:rPr lang="en-GB" sz="2200" dirty="0" err="1" smtClean="0">
                <a:solidFill>
                  <a:schemeClr val="bg1"/>
                </a:solidFill>
              </a:rPr>
              <a:t>somewise</a:t>
            </a:r>
            <a:r>
              <a:rPr lang="en-GB" sz="2200" dirty="0" smtClean="0">
                <a:solidFill>
                  <a:schemeClr val="bg1"/>
                </a:solidFill>
              </a:rPr>
              <a:t> contrive </a:t>
            </a:r>
            <a:r>
              <a:rPr lang="en-GB" sz="2200" b="1" dirty="0" smtClean="0">
                <a:solidFill>
                  <a:schemeClr val="bg1"/>
                </a:solidFill>
              </a:rPr>
              <a:t>to have a city or an army composed of lovers and their </a:t>
            </a:r>
            <a:r>
              <a:rPr lang="en-GB" sz="2200" b="1" dirty="0" err="1" smtClean="0">
                <a:solidFill>
                  <a:schemeClr val="bg1"/>
                </a:solidFill>
              </a:rPr>
              <a:t>favorites</a:t>
            </a:r>
            <a:r>
              <a:rPr lang="en-GB" sz="2200" b="1" dirty="0" smtClean="0">
                <a:solidFill>
                  <a:schemeClr val="bg1"/>
                </a:solidFill>
              </a:rPr>
              <a:t>,</a:t>
            </a:r>
            <a:r>
              <a:rPr lang="en-GB" sz="2200" dirty="0" smtClean="0">
                <a:solidFill>
                  <a:schemeClr val="bg1"/>
                </a:solidFill>
              </a:rPr>
              <a:t> they could not be better citizens of their country than by thus refraining from all that is base. [179a] in a mutual rivalry for </a:t>
            </a:r>
            <a:r>
              <a:rPr lang="en-GB" sz="2200" dirty="0" err="1" smtClean="0">
                <a:solidFill>
                  <a:schemeClr val="bg1"/>
                </a:solidFill>
              </a:rPr>
              <a:t>honor</a:t>
            </a:r>
            <a:r>
              <a:rPr lang="en-GB" sz="2200" dirty="0" smtClean="0">
                <a:solidFill>
                  <a:schemeClr val="bg1"/>
                </a:solidFill>
              </a:rPr>
              <a:t>; and such men as these, when fighting side by side, one might almost consider able to make even a little band victorious over all the </a:t>
            </a:r>
            <a:r>
              <a:rPr lang="en-GB" sz="2200" b="1" dirty="0" smtClean="0">
                <a:solidFill>
                  <a:schemeClr val="bg1"/>
                </a:solidFill>
              </a:rPr>
              <a:t>world. For a man in love would surely choose to have all the rest of the host rather than his </a:t>
            </a:r>
            <a:r>
              <a:rPr lang="en-GB" sz="2200" b="1" dirty="0" err="1" smtClean="0">
                <a:solidFill>
                  <a:schemeClr val="bg1"/>
                </a:solidFill>
              </a:rPr>
              <a:t>favorite</a:t>
            </a:r>
            <a:r>
              <a:rPr lang="en-GB" sz="2200" b="1" dirty="0" smtClean="0">
                <a:solidFill>
                  <a:schemeClr val="bg1"/>
                </a:solidFill>
              </a:rPr>
              <a:t> see him forsaking his station or flinging away his arms</a:t>
            </a:r>
            <a:r>
              <a:rPr lang="en-GB" sz="2200" dirty="0" smtClean="0">
                <a:solidFill>
                  <a:schemeClr val="bg1"/>
                </a:solidFill>
              </a:rPr>
              <a:t>; sooner than this, he would prefer to die many deaths: while, as for leaving his </a:t>
            </a:r>
            <a:r>
              <a:rPr lang="en-GB" sz="2200" dirty="0" err="1" smtClean="0">
                <a:solidFill>
                  <a:schemeClr val="bg1"/>
                </a:solidFill>
              </a:rPr>
              <a:t>favorite</a:t>
            </a:r>
            <a:r>
              <a:rPr lang="en-GB" sz="2200" dirty="0" smtClean="0">
                <a:solidFill>
                  <a:schemeClr val="bg1"/>
                </a:solidFill>
              </a:rPr>
              <a:t> in the lurch, or not </a:t>
            </a:r>
            <a:r>
              <a:rPr lang="en-GB" sz="2200" dirty="0" err="1" smtClean="0">
                <a:solidFill>
                  <a:schemeClr val="bg1"/>
                </a:solidFill>
              </a:rPr>
              <a:t>succoring</a:t>
            </a:r>
            <a:r>
              <a:rPr lang="en-GB" sz="2200" dirty="0" smtClean="0">
                <a:solidFill>
                  <a:schemeClr val="bg1"/>
                </a:solidFill>
              </a:rPr>
              <a:t> him in his peril, no man is such a craven that Love's own influence cannot inspire him with a </a:t>
            </a:r>
            <a:r>
              <a:rPr lang="en-GB" sz="2200" dirty="0" err="1" smtClean="0">
                <a:solidFill>
                  <a:schemeClr val="bg1"/>
                </a:solidFill>
              </a:rPr>
              <a:t>valor</a:t>
            </a:r>
            <a:r>
              <a:rPr lang="en-GB" sz="2200" dirty="0" smtClean="0">
                <a:solidFill>
                  <a:schemeClr val="bg1"/>
                </a:solidFill>
              </a:rPr>
              <a:t> that makes him equal to the bravest born; [179b] and without doubt what Homer calls a ““fury inspired”” by a god in certain heroes is the effect produced on lovers by Love's peculiar power. 178e-179b</a:t>
            </a:r>
            <a:endParaRPr lang="en-GB" sz="2200" dirty="0">
              <a:solidFill>
                <a:schemeClr val="bg1"/>
              </a:solidFill>
            </a:endParaRPr>
          </a:p>
        </p:txBody>
      </p:sp>
    </p:spTree>
    <p:extLst>
      <p:ext uri="{BB962C8B-B14F-4D97-AF65-F5344CB8AC3E}">
        <p14:creationId xmlns:p14="http://schemas.microsoft.com/office/powerpoint/2010/main" val="2738767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Lover and the Beloved</a:t>
            </a:r>
            <a:endParaRPr lang="en-GB" dirty="0">
              <a:solidFill>
                <a:schemeClr val="bg1"/>
              </a:solidFill>
            </a:endParaRPr>
          </a:p>
        </p:txBody>
      </p:sp>
      <p:sp>
        <p:nvSpPr>
          <p:cNvPr id="3" name="Content Placeholder 2"/>
          <p:cNvSpPr>
            <a:spLocks noGrp="1"/>
          </p:cNvSpPr>
          <p:nvPr>
            <p:ph sz="quarter" idx="1"/>
          </p:nvPr>
        </p:nvSpPr>
        <p:spPr/>
        <p:txBody>
          <a:bodyPr>
            <a:normAutofit fontScale="85000" lnSpcReduction="10000"/>
          </a:bodyPr>
          <a:lstStyle/>
          <a:p>
            <a:r>
              <a:rPr lang="en-GB" dirty="0" smtClean="0">
                <a:solidFill>
                  <a:schemeClr val="bg1"/>
                </a:solidFill>
              </a:rPr>
              <a:t>And Aeschylus talks nonsense when he says that it was Achilles who was in love with </a:t>
            </a:r>
            <a:r>
              <a:rPr lang="en-GB" dirty="0" err="1" smtClean="0">
                <a:solidFill>
                  <a:schemeClr val="bg1"/>
                </a:solidFill>
              </a:rPr>
              <a:t>Patroclus</a:t>
            </a:r>
            <a:r>
              <a:rPr lang="en-GB" dirty="0" smtClean="0">
                <a:solidFill>
                  <a:schemeClr val="bg1"/>
                </a:solidFill>
              </a:rPr>
              <a:t>; for he excelled in beauty not </a:t>
            </a:r>
            <a:r>
              <a:rPr lang="en-GB" dirty="0" err="1" smtClean="0">
                <a:solidFill>
                  <a:schemeClr val="bg1"/>
                </a:solidFill>
              </a:rPr>
              <a:t>Patroclus</a:t>
            </a:r>
            <a:r>
              <a:rPr lang="en-GB" dirty="0" smtClean="0">
                <a:solidFill>
                  <a:schemeClr val="bg1"/>
                </a:solidFill>
              </a:rPr>
              <a:t> alone but assuredly all the other heroes, </a:t>
            </a:r>
            <a:r>
              <a:rPr lang="en-GB" b="1" dirty="0" smtClean="0">
                <a:solidFill>
                  <a:schemeClr val="bg1"/>
                </a:solidFill>
              </a:rPr>
              <a:t>being still beardless and, moreover, much the younger, by Homer's account</a:t>
            </a:r>
            <a:r>
              <a:rPr lang="en-GB" dirty="0" smtClean="0">
                <a:solidFill>
                  <a:schemeClr val="bg1"/>
                </a:solidFill>
              </a:rPr>
              <a:t>. For in truth [180b] there is no sort of </a:t>
            </a:r>
            <a:r>
              <a:rPr lang="en-GB" dirty="0" err="1" smtClean="0">
                <a:solidFill>
                  <a:schemeClr val="bg1"/>
                </a:solidFill>
              </a:rPr>
              <a:t>valor</a:t>
            </a:r>
            <a:r>
              <a:rPr lang="en-GB" dirty="0" smtClean="0">
                <a:solidFill>
                  <a:schemeClr val="bg1"/>
                </a:solidFill>
              </a:rPr>
              <a:t> more respected by the gods than this which comes of love; yet they are even more admiring and delighted and beneficent when the </a:t>
            </a:r>
            <a:r>
              <a:rPr lang="en-GB" b="1" dirty="0" smtClean="0">
                <a:solidFill>
                  <a:schemeClr val="bg1"/>
                </a:solidFill>
              </a:rPr>
              <a:t>beloved is fond of his lover than when the lover is fond of his </a:t>
            </a:r>
            <a:r>
              <a:rPr lang="en-GB" b="1" dirty="0" err="1" smtClean="0">
                <a:solidFill>
                  <a:schemeClr val="bg1"/>
                </a:solidFill>
              </a:rPr>
              <a:t>favorite</a:t>
            </a:r>
            <a:r>
              <a:rPr lang="en-GB" dirty="0" smtClean="0">
                <a:solidFill>
                  <a:schemeClr val="bg1"/>
                </a:solidFill>
              </a:rPr>
              <a:t>; since a lover, filled as he is with a god, surpasses his </a:t>
            </a:r>
            <a:r>
              <a:rPr lang="en-GB" dirty="0" err="1" smtClean="0">
                <a:solidFill>
                  <a:schemeClr val="bg1"/>
                </a:solidFill>
              </a:rPr>
              <a:t>favorite</a:t>
            </a:r>
            <a:r>
              <a:rPr lang="en-GB" dirty="0" smtClean="0">
                <a:solidFill>
                  <a:schemeClr val="bg1"/>
                </a:solidFill>
              </a:rPr>
              <a:t> in divinity. </a:t>
            </a:r>
            <a:r>
              <a:rPr lang="en-GB" b="1" dirty="0" smtClean="0">
                <a:solidFill>
                  <a:schemeClr val="bg1"/>
                </a:solidFill>
              </a:rPr>
              <a:t>This is the reason why they </a:t>
            </a:r>
            <a:r>
              <a:rPr lang="en-GB" b="1" dirty="0" err="1" smtClean="0">
                <a:solidFill>
                  <a:schemeClr val="bg1"/>
                </a:solidFill>
              </a:rPr>
              <a:t>honored</a:t>
            </a:r>
            <a:r>
              <a:rPr lang="en-GB" b="1" dirty="0" smtClean="0">
                <a:solidFill>
                  <a:schemeClr val="bg1"/>
                </a:solidFill>
              </a:rPr>
              <a:t> Achilles above Alcestis, giving him his abode in the Isles of the Blest</a:t>
            </a:r>
            <a:r>
              <a:rPr lang="en-GB" dirty="0" smtClean="0">
                <a:solidFill>
                  <a:schemeClr val="bg1"/>
                </a:solidFill>
              </a:rPr>
              <a:t>. Plato </a:t>
            </a:r>
            <a:r>
              <a:rPr lang="en-GB" i="1" dirty="0" smtClean="0">
                <a:solidFill>
                  <a:schemeClr val="bg1"/>
                </a:solidFill>
              </a:rPr>
              <a:t>Symposium</a:t>
            </a:r>
            <a:r>
              <a:rPr lang="en-GB" dirty="0" smtClean="0">
                <a:solidFill>
                  <a:schemeClr val="bg1"/>
                </a:solidFill>
              </a:rPr>
              <a:t> 180a-b</a:t>
            </a:r>
            <a:endParaRPr lang="en-GB" dirty="0">
              <a:solidFill>
                <a:schemeClr val="bg1"/>
              </a:solidFill>
            </a:endParaRPr>
          </a:p>
        </p:txBody>
      </p:sp>
    </p:spTree>
    <p:extLst>
      <p:ext uri="{BB962C8B-B14F-4D97-AF65-F5344CB8AC3E}">
        <p14:creationId xmlns:p14="http://schemas.microsoft.com/office/powerpoint/2010/main" val="3054436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Agathon</a:t>
            </a:r>
            <a:endParaRPr lang="en-GB" dirty="0">
              <a:solidFill>
                <a:schemeClr val="bg1"/>
              </a:solidFill>
            </a:endParaRPr>
          </a:p>
        </p:txBody>
      </p:sp>
      <p:sp>
        <p:nvSpPr>
          <p:cNvPr id="3" name="Content Placeholder 2"/>
          <p:cNvSpPr>
            <a:spLocks noGrp="1"/>
          </p:cNvSpPr>
          <p:nvPr>
            <p:ph sz="quarter" idx="1"/>
          </p:nvPr>
        </p:nvSpPr>
        <p:spPr>
          <a:xfrm>
            <a:off x="1" y="1600200"/>
            <a:ext cx="8989454" cy="5257800"/>
          </a:xfrm>
        </p:spPr>
        <p:txBody>
          <a:bodyPr>
            <a:normAutofit fontScale="85000" lnSpcReduction="20000"/>
          </a:bodyPr>
          <a:lstStyle/>
          <a:p>
            <a:r>
              <a:rPr lang="en-GB" dirty="0" smtClean="0">
                <a:solidFill>
                  <a:schemeClr val="bg1"/>
                </a:solidFill>
              </a:rPr>
              <a:t>. And let not </a:t>
            </a:r>
            <a:r>
              <a:rPr lang="en-GB" dirty="0" err="1" smtClean="0">
                <a:solidFill>
                  <a:schemeClr val="bg1"/>
                </a:solidFill>
              </a:rPr>
              <a:t>Eryximachus</a:t>
            </a:r>
            <a:r>
              <a:rPr lang="en-GB" dirty="0" smtClean="0">
                <a:solidFill>
                  <a:schemeClr val="bg1"/>
                </a:solidFill>
              </a:rPr>
              <a:t> interrupt my speech with a comic mock, [193c] </a:t>
            </a:r>
            <a:r>
              <a:rPr lang="en-GB" b="1" dirty="0" smtClean="0">
                <a:solidFill>
                  <a:schemeClr val="bg1"/>
                </a:solidFill>
              </a:rPr>
              <a:t>and say I refer to Pausanias and </a:t>
            </a:r>
            <a:r>
              <a:rPr lang="en-GB" b="1" dirty="0" err="1" smtClean="0">
                <a:solidFill>
                  <a:schemeClr val="bg1"/>
                </a:solidFill>
              </a:rPr>
              <a:t>Agathon</a:t>
            </a:r>
            <a:r>
              <a:rPr lang="en-GB" dirty="0" smtClean="0">
                <a:solidFill>
                  <a:schemeClr val="bg1"/>
                </a:solidFill>
              </a:rPr>
              <a:t>; it may be they do belong to the fortunate few, and </a:t>
            </a:r>
            <a:r>
              <a:rPr lang="en-GB" b="1" dirty="0" smtClean="0">
                <a:solidFill>
                  <a:schemeClr val="bg1"/>
                </a:solidFill>
              </a:rPr>
              <a:t>are both of them males by nature</a:t>
            </a:r>
            <a:r>
              <a:rPr lang="en-GB" dirty="0" smtClean="0">
                <a:solidFill>
                  <a:schemeClr val="bg1"/>
                </a:solidFill>
              </a:rPr>
              <a:t>; what I mean is—and this applies to the whole world of men and women—that the way to bring happiness to our race is to give our love its true </a:t>
            </a:r>
            <a:r>
              <a:rPr lang="en-GB" dirty="0" err="1" smtClean="0">
                <a:solidFill>
                  <a:schemeClr val="bg1"/>
                </a:solidFill>
              </a:rPr>
              <a:t>fulfillment</a:t>
            </a:r>
            <a:r>
              <a:rPr lang="en-GB" dirty="0" smtClean="0">
                <a:solidFill>
                  <a:schemeClr val="bg1"/>
                </a:solidFill>
              </a:rPr>
              <a:t>: let every one find his own </a:t>
            </a:r>
            <a:r>
              <a:rPr lang="en-GB" dirty="0" err="1" smtClean="0">
                <a:solidFill>
                  <a:schemeClr val="bg1"/>
                </a:solidFill>
              </a:rPr>
              <a:t>favorite</a:t>
            </a:r>
            <a:r>
              <a:rPr lang="en-GB" dirty="0" smtClean="0">
                <a:solidFill>
                  <a:schemeClr val="bg1"/>
                </a:solidFill>
              </a:rPr>
              <a:t>, and so revert to his primal estate. If this be the best thing of all, the nearest approach to it among all acts open to us now must accordingly be the best to choose; and that is, to find a </a:t>
            </a:r>
            <a:r>
              <a:rPr lang="en-GB" dirty="0" err="1" smtClean="0">
                <a:solidFill>
                  <a:schemeClr val="bg1"/>
                </a:solidFill>
              </a:rPr>
              <a:t>favorite</a:t>
            </a:r>
            <a:r>
              <a:rPr lang="en-GB" dirty="0" smtClean="0">
                <a:solidFill>
                  <a:schemeClr val="bg1"/>
                </a:solidFill>
              </a:rPr>
              <a:t> [193d] whose nature is exactly to our mind. Love is the god who brings this about; he fully deserves our hymns. For not only in the present does he bestow the priceless boon of bringing us to our very own, but he also supplies this excellent hope for the future, that if we will supply the gods with reverent duty he will restore us to our ancient life and heal and help us into the happiness of the blest.</a:t>
            </a:r>
            <a:endParaRPr lang="en-GB" dirty="0">
              <a:solidFill>
                <a:schemeClr val="bg1"/>
              </a:solidFill>
            </a:endParaRPr>
          </a:p>
        </p:txBody>
      </p:sp>
    </p:spTree>
    <p:extLst>
      <p:ext uri="{BB962C8B-B14F-4D97-AF65-F5344CB8AC3E}">
        <p14:creationId xmlns:p14="http://schemas.microsoft.com/office/powerpoint/2010/main" val="37903793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TotalTime>
  <Words>1609</Words>
  <Application>Microsoft Office PowerPoint</Application>
  <PresentationFormat>On-screen Show (4:3)</PresentationFormat>
  <Paragraphs>41</Paragraphs>
  <Slides>12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Book Antiqua</vt:lpstr>
      <vt:lpstr>Calibri</vt:lpstr>
      <vt:lpstr>Lucida Sans</vt:lpstr>
      <vt:lpstr>Wingdings</vt:lpstr>
      <vt:lpstr>Wingdings 2</vt:lpstr>
      <vt:lpstr>Wingdings 3</vt:lpstr>
      <vt:lpstr>Apex</vt:lpstr>
      <vt:lpstr>Advanced Greek prose</vt:lpstr>
      <vt:lpstr>Essentialism vs Constructionism</vt:lpstr>
      <vt:lpstr>Archival Tourism?</vt:lpstr>
      <vt:lpstr>Customs regarding pederasty in the Greek world</vt:lpstr>
      <vt:lpstr>Pederasty in law at Athens</vt:lpstr>
      <vt:lpstr>Boys and Prostitution in Athens</vt:lpstr>
      <vt:lpstr>The accuser</vt:lpstr>
      <vt:lpstr>Desire</vt:lpstr>
      <vt:lpstr>An elite issue?</vt:lpstr>
      <vt:lpstr>The Lover’s profile</vt:lpstr>
      <vt:lpstr>The Lover and the Beloved</vt:lpstr>
      <vt:lpstr>Agathon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Greek prose</dc:title>
  <dc:creator>Matthew Cobb</dc:creator>
  <cp:lastModifiedBy>Matthew Cobb</cp:lastModifiedBy>
  <cp:revision>6</cp:revision>
  <dcterms:created xsi:type="dcterms:W3CDTF">2019-01-15T15:11:11Z</dcterms:created>
  <dcterms:modified xsi:type="dcterms:W3CDTF">2019-01-15T15:20:17Z</dcterms:modified>
</cp:coreProperties>
</file>