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3"/>
    <p:sldId id="262" r:id="rId4"/>
    <p:sldId id="257" r:id="rId5"/>
    <p:sldId id="258" r:id="rId6"/>
    <p:sldId id="259" r:id="rId7"/>
    <p:sldId id="260" r:id="rId8"/>
    <p:sldId id="261" r:id="rId9"/>
    <p:sldId id="263" r:id="rId10"/>
    <p:sldId id="27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4" d="100"/>
          <a:sy n="104" d="100"/>
        </p:scale>
        <p:origin x="114"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4" Type="http://schemas.openxmlformats.org/officeDocument/2006/relationships/tableStyles" Target="tableStyles.xml"/><Relationship Id="rId13" Type="http://schemas.openxmlformats.org/officeDocument/2006/relationships/viewProps" Target="viewProps.xml"/><Relationship Id="rId12" Type="http://schemas.openxmlformats.org/officeDocument/2006/relationships/presProps" Target="presProps.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77C0232-428C-468D-B65B-8C0606870EE1}"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smtClean="0"/>
              <a:t>Click to edit Master title style</a:t>
            </a:r>
            <a:endParaRPr lang="en-GB"/>
          </a:p>
        </p:txBody>
      </p:sp>
      <p:sp>
        <p:nvSpPr>
          <p:cNvPr id="3" name="Content Placeholder 2"/>
          <p:cNvSpPr>
            <a:spLocks noGrp="1"/>
          </p:cNvSpPr>
          <p:nvPr>
            <p:ph idx="1" hasCustomPrompt="1"/>
          </p:nvPr>
        </p:nvSpPr>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Date Placeholder 3"/>
          <p:cNvSpPr>
            <a:spLocks noGrp="1"/>
          </p:cNvSpPr>
          <p:nvPr>
            <p:ph type="dt" sz="half" idx="10"/>
          </p:nvPr>
        </p:nvSpPr>
        <p:spPr/>
        <p:txBody>
          <a:bodyPr/>
          <a:lstStyle/>
          <a:p>
            <a:fld id="{977C0232-428C-468D-B65B-8C0606870EE1}"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977C0232-428C-468D-B65B-8C0606870EE1}"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smtClean="0"/>
              <a:t>Click to edit Master title style</a:t>
            </a:r>
            <a:endParaRPr lang="en-GB"/>
          </a:p>
        </p:txBody>
      </p:sp>
      <p:sp>
        <p:nvSpPr>
          <p:cNvPr id="3" name="Content Placeholder 2"/>
          <p:cNvSpPr>
            <a:spLocks noGrp="1"/>
          </p:cNvSpPr>
          <p:nvPr>
            <p:ph sz="half" idx="1" hasCustomPrompt="1"/>
          </p:nvPr>
        </p:nvSpPr>
        <p:spPr>
          <a:xfrm>
            <a:off x="838200" y="1825625"/>
            <a:ext cx="5181600" cy="4351338"/>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Content Placeholder 3"/>
          <p:cNvSpPr>
            <a:spLocks noGrp="1"/>
          </p:cNvSpPr>
          <p:nvPr>
            <p:ph sz="half" idx="2" hasCustomPrompt="1"/>
          </p:nvPr>
        </p:nvSpPr>
        <p:spPr>
          <a:xfrm>
            <a:off x="6172200" y="1825625"/>
            <a:ext cx="5181600" cy="4351338"/>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5" name="Date Placeholder 4"/>
          <p:cNvSpPr>
            <a:spLocks noGrp="1"/>
          </p:cNvSpPr>
          <p:nvPr>
            <p:ph type="dt" sz="half" idx="10"/>
          </p:nvPr>
        </p:nvSpPr>
        <p:spPr/>
        <p:txBody>
          <a:bodyPr/>
          <a:lstStyle/>
          <a:p>
            <a:fld id="{977C0232-428C-468D-B65B-8C0606870EE1}"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4" name="Content Placeholder 3"/>
          <p:cNvSpPr>
            <a:spLocks noGrp="1"/>
          </p:cNvSpPr>
          <p:nvPr>
            <p:ph sz="half" idx="2" hasCustomPrompt="1"/>
          </p:nvPr>
        </p:nvSpPr>
        <p:spPr>
          <a:xfrm>
            <a:off x="839788" y="2505075"/>
            <a:ext cx="5157787" cy="3684588"/>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5" name="Text Placeholder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6" name="Content Placeholder 5"/>
          <p:cNvSpPr>
            <a:spLocks noGrp="1"/>
          </p:cNvSpPr>
          <p:nvPr>
            <p:ph sz="quarter" idx="4" hasCustomPrompt="1"/>
          </p:nvPr>
        </p:nvSpPr>
        <p:spPr>
          <a:xfrm>
            <a:off x="6172200" y="2505075"/>
            <a:ext cx="5183188" cy="3684588"/>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7" name="Date Placeholder 6"/>
          <p:cNvSpPr>
            <a:spLocks noGrp="1"/>
          </p:cNvSpPr>
          <p:nvPr>
            <p:ph type="dt" sz="half" idx="10"/>
          </p:nvPr>
        </p:nvSpPr>
        <p:spPr/>
        <p:txBody>
          <a:bodyPr/>
          <a:lstStyle/>
          <a:p>
            <a:fld id="{977C0232-428C-468D-B65B-8C0606870EE1}"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77C0232-428C-468D-B65B-8C0606870EE1}"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7C0232-428C-468D-B65B-8C0606870EE1}"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Text Placeholder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977C0232-428C-468D-B65B-8C0606870EE1}"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977C0232-428C-468D-B65B-8C0606870EE1}"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smtClean="0"/>
              <a:t>Click to edit Master title style</a:t>
            </a:r>
            <a:endParaRPr lang="en-GB"/>
          </a:p>
        </p:txBody>
      </p:sp>
      <p:sp>
        <p:nvSpPr>
          <p:cNvPr id="3" name="Vertical Text Placeholder 2"/>
          <p:cNvSpPr>
            <a:spLocks noGrp="1"/>
          </p:cNvSpPr>
          <p:nvPr>
            <p:ph type="body" orient="vert" idx="1" hasCustomPrompt="1"/>
          </p:nvPr>
        </p:nvSpPr>
        <p:spPr/>
        <p:txBody>
          <a:bodyPr vert="eaVe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Date Placeholder 3"/>
          <p:cNvSpPr>
            <a:spLocks noGrp="1"/>
          </p:cNvSpPr>
          <p:nvPr>
            <p:ph type="dt" sz="half" idx="10"/>
          </p:nvPr>
        </p:nvSpPr>
        <p:spPr/>
        <p:txBody>
          <a:bodyPr/>
          <a:lstStyle/>
          <a:p>
            <a:fld id="{977C0232-428C-468D-B65B-8C0606870EE1}"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hasCustomPrompt="1"/>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hasCustomPrompt="1"/>
          </p:nvPr>
        </p:nvSpPr>
        <p:spPr>
          <a:xfrm>
            <a:off x="838200" y="365125"/>
            <a:ext cx="7734300" cy="5811838"/>
          </a:xfrm>
        </p:spPr>
        <p:txBody>
          <a:bodyPr vert="eaVe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Date Placeholder 3"/>
          <p:cNvSpPr>
            <a:spLocks noGrp="1"/>
          </p:cNvSpPr>
          <p:nvPr>
            <p:ph type="dt" sz="half" idx="10"/>
          </p:nvPr>
        </p:nvSpPr>
        <p:spPr/>
        <p:txBody>
          <a:bodyPr/>
          <a:lstStyle/>
          <a:p>
            <a:fld id="{977C0232-428C-468D-B65B-8C0606870EE1}"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7C0232-428C-468D-B65B-8C0606870EE1}" type="datetimeFigureOut">
              <a:rPr lang="en-GB" smtClean="0"/>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1EDCE1-3C09-4A5F-A99F-22F6F5F583C6}"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2.png"/><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5.png"/><Relationship Id="rId1"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6.png"/><Relationship Id="rId1" Type="http://schemas.openxmlformats.org/officeDocument/2006/relationships/image" Target="../media/image1.jpeg"/></Relationships>
</file>

<file path=ppt/slides/_rels/slide5.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9.png"/><Relationship Id="rId1"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0.png"/><Relationship Id="rId1" Type="http://schemas.openxmlformats.org/officeDocument/2006/relationships/image" Target="../media/image1.jpe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jpeg"/></Relationships>
</file>

<file path=ppt/slides/_rels/slide9.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hyperlink" Target="https://www.pri.org/stories/2013-09-23/why-big-american-businesses-fail-china" TargetMode="External"/><Relationship Id="rId3" Type="http://schemas.openxmlformats.org/officeDocument/2006/relationships/hyperlink" Target="https://education.lego.com/en-gb/about-us" TargetMode="External"/><Relationship Id="rId2" Type="http://schemas.openxmlformats.org/officeDocument/2006/relationships/hyperlink" Target="https://www.forbes.com/sites/helenwang/2012/10/24/why-barbie-stumbled-in-china-and-how-she-could-re-invent-herself/%20" TargetMode="External"/><Relationship Id="rId1" Type="http://schemas.openxmlformats.org/officeDocument/2006/relationships/hyperlink" Target="http://corporate.mattel.com/about-us/default.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1"/>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Mattel In China</a:t>
            </a:r>
            <a:endParaRPr lang="en-GB" dirty="0"/>
          </a:p>
        </p:txBody>
      </p:sp>
      <p:sp>
        <p:nvSpPr>
          <p:cNvPr id="5" name="Subtitle 4"/>
          <p:cNvSpPr>
            <a:spLocks noGrp="1"/>
          </p:cNvSpPr>
          <p:nvPr>
            <p:ph type="subTitle" idx="1"/>
          </p:nvPr>
        </p:nvSpPr>
        <p:spPr/>
        <p:txBody>
          <a:bodyPr>
            <a:normAutofit lnSpcReduction="20000"/>
          </a:bodyPr>
          <a:lstStyle/>
          <a:p>
            <a:endParaRPr lang="en-US" dirty="0" smtClean="0"/>
          </a:p>
          <a:p>
            <a:r>
              <a:rPr lang="en-US" dirty="0" smtClean="0"/>
              <a:t>Buiness and Finance                                                                                                         </a:t>
            </a:r>
            <a:endParaRPr lang="en-US" dirty="0" smtClean="0"/>
          </a:p>
          <a:p>
            <a:r>
              <a:rPr lang="en-US" dirty="0" err="1" smtClean="0"/>
              <a:t>Songsong</a:t>
            </a:r>
            <a:endParaRPr lang="en-US" dirty="0" err="1" smtClean="0"/>
          </a:p>
          <a:p>
            <a:r>
              <a:rPr lang="en-US" dirty="0"/>
              <a:t>1703805</a:t>
            </a:r>
            <a:endParaRPr lang="en-US" dirty="0"/>
          </a:p>
        </p:txBody>
      </p:sp>
      <p:pic>
        <p:nvPicPr>
          <p:cNvPr id="3" name="图片 2"/>
          <p:cNvPicPr>
            <a:picLocks noChangeAspect="1"/>
          </p:cNvPicPr>
          <p:nvPr/>
        </p:nvPicPr>
        <p:blipFill>
          <a:blip r:embed="rId2"/>
          <a:stretch>
            <a:fillRect/>
          </a:stretch>
        </p:blipFill>
        <p:spPr>
          <a:xfrm rot="1680000">
            <a:off x="8977630" y="862965"/>
            <a:ext cx="2415540" cy="122682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1"/>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Background</a:t>
            </a:r>
            <a:endParaRPr lang="en-GB" dirty="0"/>
          </a:p>
        </p:txBody>
      </p:sp>
      <p:sp>
        <p:nvSpPr>
          <p:cNvPr id="3" name="Content Placeholder 2"/>
          <p:cNvSpPr>
            <a:spLocks noGrp="1"/>
          </p:cNvSpPr>
          <p:nvPr>
            <p:ph idx="1"/>
          </p:nvPr>
        </p:nvSpPr>
        <p:spPr/>
        <p:txBody>
          <a:bodyPr/>
          <a:lstStyle/>
          <a:p>
            <a:r>
              <a:rPr lang="en-GB" dirty="0" smtClean="0"/>
              <a:t>Mattel is </a:t>
            </a:r>
            <a:r>
              <a:rPr lang="en-GB" dirty="0"/>
              <a:t>the largest toy company in the world. It is a leader in the design, manufacture and sales of children's </a:t>
            </a:r>
            <a:r>
              <a:rPr lang="en-GB" dirty="0" smtClean="0"/>
              <a:t>products.</a:t>
            </a:r>
            <a:endParaRPr lang="en-GB" dirty="0" smtClean="0"/>
          </a:p>
          <a:p>
            <a:endParaRPr lang="en-GB" dirty="0"/>
          </a:p>
          <a:p>
            <a:r>
              <a:rPr lang="en-GB" dirty="0"/>
              <a:t>The main products include Bobbi</a:t>
            </a:r>
            <a:r>
              <a:rPr lang="en-US" altLang="en-GB" dirty="0"/>
              <a:t>.</a:t>
            </a:r>
            <a:endParaRPr lang="en-US" altLang="en-GB" dirty="0"/>
          </a:p>
          <a:p>
            <a:endParaRPr lang="en-US" altLang="en-GB" dirty="0"/>
          </a:p>
          <a:p>
            <a:endParaRPr lang="en-US" alt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846163">
            <a:off x="8835854" y="3294554"/>
            <a:ext cx="2620962" cy="2620962"/>
          </a:xfrm>
          <a:prstGeom prst="rect">
            <a:avLst/>
          </a:prstGeom>
        </p:spPr>
      </p:pic>
      <p:pic>
        <p:nvPicPr>
          <p:cNvPr id="5" name="图片 4"/>
          <p:cNvPicPr>
            <a:picLocks noChangeAspect="1"/>
          </p:cNvPicPr>
          <p:nvPr/>
        </p:nvPicPr>
        <p:blipFill>
          <a:blip r:embed="rId3"/>
          <a:stretch>
            <a:fillRect/>
          </a:stretch>
        </p:blipFill>
        <p:spPr>
          <a:xfrm rot="1680000">
            <a:off x="9464040" y="498475"/>
            <a:ext cx="2415540" cy="122682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1"/>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9038" y="1389185"/>
            <a:ext cx="10254761" cy="3455377"/>
          </a:xfrm>
        </p:spPr>
        <p:txBody>
          <a:bodyPr>
            <a:normAutofit/>
          </a:bodyPr>
          <a:lstStyle/>
          <a:p>
            <a:r>
              <a:rPr lang="en-US" dirty="0" smtClean="0"/>
              <a:t>In 2011, they</a:t>
            </a:r>
            <a:r>
              <a:rPr lang="en-GB" dirty="0"/>
              <a:t> close</a:t>
            </a:r>
            <a:r>
              <a:rPr lang="en-US" altLang="en-GB" dirty="0"/>
              <a:t>d</a:t>
            </a:r>
            <a:r>
              <a:rPr lang="en-GB" dirty="0"/>
              <a:t> </a:t>
            </a:r>
            <a:r>
              <a:rPr lang="en-GB" dirty="0" smtClean="0"/>
              <a:t>the flagship </a:t>
            </a:r>
            <a:r>
              <a:rPr lang="en-GB" dirty="0"/>
              <a:t>store in Shanghai, which is the only company in the Chinese market Barbie stores.</a:t>
            </a:r>
            <a:endParaRPr lang="en-GB" dirty="0"/>
          </a:p>
        </p:txBody>
      </p:sp>
      <p:sp>
        <p:nvSpPr>
          <p:cNvPr id="4" name="TextBox 3"/>
          <p:cNvSpPr txBox="1"/>
          <p:nvPr/>
        </p:nvSpPr>
        <p:spPr>
          <a:xfrm>
            <a:off x="1160584" y="597877"/>
            <a:ext cx="9601200" cy="707886"/>
          </a:xfrm>
          <a:prstGeom prst="rect">
            <a:avLst/>
          </a:prstGeom>
          <a:noFill/>
        </p:spPr>
        <p:txBody>
          <a:bodyPr wrap="square" rtlCol="0">
            <a:spAutoFit/>
          </a:bodyPr>
          <a:lstStyle/>
          <a:p>
            <a:r>
              <a:rPr lang="en-US" sz="4000" dirty="0" smtClean="0"/>
              <a:t>Event</a:t>
            </a:r>
            <a:endParaRPr lang="en-GB" sz="4000" dirty="0"/>
          </a:p>
        </p:txBody>
      </p:sp>
      <p:pic>
        <p:nvPicPr>
          <p:cNvPr id="3" name="图片 2"/>
          <p:cNvPicPr>
            <a:picLocks noChangeAspect="1"/>
          </p:cNvPicPr>
          <p:nvPr/>
        </p:nvPicPr>
        <p:blipFill>
          <a:blip r:embed="rId2"/>
          <a:stretch>
            <a:fillRect/>
          </a:stretch>
        </p:blipFill>
        <p:spPr>
          <a:xfrm rot="1680000">
            <a:off x="9003665" y="4552950"/>
            <a:ext cx="2415540" cy="1226820"/>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1"/>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14046" y="303579"/>
            <a:ext cx="10515600" cy="1325563"/>
          </a:xfrm>
        </p:spPr>
        <p:txBody>
          <a:bodyPr>
            <a:normAutofit fontScale="90000"/>
          </a:bodyPr>
          <a:lstStyle/>
          <a:p>
            <a:r>
              <a:rPr lang="en-US" dirty="0" smtClean="0"/>
              <a:t>Reason 1</a:t>
            </a:r>
            <a:br>
              <a:rPr lang="en-US" dirty="0" smtClean="0"/>
            </a:br>
            <a:endParaRPr lang="en-GB" dirty="0"/>
          </a:p>
        </p:txBody>
      </p:sp>
      <p:sp>
        <p:nvSpPr>
          <p:cNvPr id="3" name="Content Placeholder 2"/>
          <p:cNvSpPr>
            <a:spLocks noGrp="1"/>
          </p:cNvSpPr>
          <p:nvPr>
            <p:ph idx="1"/>
          </p:nvPr>
        </p:nvSpPr>
        <p:spPr/>
        <p:txBody>
          <a:bodyPr/>
          <a:lstStyle/>
          <a:p>
            <a:r>
              <a:rPr lang="en-GB" dirty="0" smtClean="0">
                <a:latin typeface="Times New Roman" pitchFamily="18" charset="0"/>
                <a:cs typeface="Times New Roman" pitchFamily="18" charset="0"/>
              </a:rPr>
              <a:t>The difference between Chinese parents and Western parents is that Chinese parents pay more attention to what opportunities and educational opportunities these toys bring to their children. In this way, when they choose toys, they will pay more attention to the educational significance and functionality of toys.</a:t>
            </a:r>
            <a:endParaRPr lang="en-GB" dirty="0">
              <a:latin typeface="Times New Roman" pitchFamily="18" charset="0"/>
              <a:cs typeface="Times New Roman" pitchFamily="18" charset="0"/>
            </a:endParaRPr>
          </a:p>
        </p:txBody>
      </p:sp>
      <p:pic>
        <p:nvPicPr>
          <p:cNvPr id="4" name="图片 3"/>
          <p:cNvPicPr>
            <a:picLocks noChangeAspect="1"/>
          </p:cNvPicPr>
          <p:nvPr/>
        </p:nvPicPr>
        <p:blipFill>
          <a:blip r:embed="rId2"/>
          <a:stretch>
            <a:fillRect/>
          </a:stretch>
        </p:blipFill>
        <p:spPr>
          <a:xfrm rot="1680000">
            <a:off x="9038590" y="4847590"/>
            <a:ext cx="2415540" cy="1226820"/>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1"/>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Contrast</a:t>
            </a:r>
            <a:endParaRPr lang="en-GB" dirty="0"/>
          </a:p>
        </p:txBody>
      </p:sp>
      <p:sp>
        <p:nvSpPr>
          <p:cNvPr id="3" name="Content Placeholder 2"/>
          <p:cNvSpPr>
            <a:spLocks noGrp="1"/>
          </p:cNvSpPr>
          <p:nvPr>
            <p:ph idx="1"/>
          </p:nvPr>
        </p:nvSpPr>
        <p:spPr/>
        <p:txBody>
          <a:bodyPr/>
          <a:lstStyle/>
          <a:p>
            <a:r>
              <a:rPr lang="en-GB" dirty="0" smtClean="0"/>
              <a:t>Lego</a:t>
            </a:r>
            <a:endParaRPr lang="en-GB" dirty="0" smtClean="0"/>
          </a:p>
          <a:p>
            <a:pPr marL="0" indent="0">
              <a:buNone/>
            </a:pPr>
            <a:r>
              <a:rPr lang="en-GB" dirty="0" smtClean="0"/>
              <a:t>Lego is the children's favourite toys, which rely on their own children to use your hands, can be inserted out of shape with countless changes.</a:t>
            </a:r>
            <a:endParaRPr lang="en-GB" dirty="0" smtClean="0"/>
          </a:p>
          <a:p>
            <a:pPr marL="0" indent="0">
              <a:buNone/>
            </a:pPr>
            <a:endParaRPr lang="en-US" dirty="0"/>
          </a:p>
          <a:p>
            <a:pPr marL="0" indent="0">
              <a:buNone/>
            </a:pPr>
            <a:r>
              <a:rPr lang="en-GB" dirty="0" smtClean="0"/>
              <a:t>A lot of Chinese parents will choose toys like Lego, which is more capable of developing brain intelligence.</a:t>
            </a:r>
            <a:endParaRPr lang="en-GB" dirty="0"/>
          </a:p>
        </p:txBody>
      </p:sp>
      <p:pic>
        <p:nvPicPr>
          <p:cNvPr id="4" name="图片 3"/>
          <p:cNvPicPr>
            <a:picLocks noChangeAspect="1"/>
          </p:cNvPicPr>
          <p:nvPr/>
        </p:nvPicPr>
        <p:blipFill>
          <a:blip r:embed="rId2"/>
          <a:stretch>
            <a:fillRect/>
          </a:stretch>
        </p:blipFill>
        <p:spPr>
          <a:xfrm rot="1680000">
            <a:off x="6451600" y="593090"/>
            <a:ext cx="2415540" cy="1226820"/>
          </a:xfrm>
          <a:prstGeom prst="rect">
            <a:avLst/>
          </a:prstGeom>
        </p:spPr>
      </p:pic>
      <p:pic>
        <p:nvPicPr>
          <p:cNvPr id="5" name="图片 4"/>
          <p:cNvPicPr>
            <a:picLocks noChangeAspect="1"/>
          </p:cNvPicPr>
          <p:nvPr/>
        </p:nvPicPr>
        <p:blipFill>
          <a:blip r:embed="rId3"/>
          <a:stretch>
            <a:fillRect/>
          </a:stretch>
        </p:blipFill>
        <p:spPr>
          <a:xfrm>
            <a:off x="8549005" y="154940"/>
            <a:ext cx="2759710" cy="2102485"/>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1"/>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Reason 2</a:t>
            </a:r>
            <a:endParaRPr lang="en-GB" dirty="0"/>
          </a:p>
        </p:txBody>
      </p:sp>
      <p:sp>
        <p:nvSpPr>
          <p:cNvPr id="3" name="Content Placeholder 2"/>
          <p:cNvSpPr>
            <a:spLocks noGrp="1"/>
          </p:cNvSpPr>
          <p:nvPr>
            <p:ph idx="1"/>
          </p:nvPr>
        </p:nvSpPr>
        <p:spPr>
          <a:xfrm>
            <a:off x="889000" y="1896745"/>
            <a:ext cx="10515600" cy="4351338"/>
          </a:xfrm>
        </p:spPr>
        <p:txBody>
          <a:bodyPr/>
          <a:lstStyle/>
          <a:p>
            <a:r>
              <a:rPr lang="en-GB" dirty="0"/>
              <a:t>The Chinese people are very strict with the product quality requirements</a:t>
            </a:r>
            <a:r>
              <a:rPr lang="en-GB" dirty="0" smtClean="0"/>
              <a:t>, </a:t>
            </a:r>
            <a:r>
              <a:rPr lang="en-US" dirty="0" smtClean="0"/>
              <a:t>if some companies have mistakes In product quality, like food and toy.  All of Chinese will not trust these companies any more.</a:t>
            </a:r>
            <a:endParaRPr lang="en-US" dirty="0" smtClean="0"/>
          </a:p>
          <a:p>
            <a:endParaRPr lang="en-US" dirty="0"/>
          </a:p>
          <a:p>
            <a:r>
              <a:rPr lang="en-GB" dirty="0"/>
              <a:t>If the quality of these products is harmful to the human body or will cause death, in China, It's a disaster for these </a:t>
            </a:r>
            <a:r>
              <a:rPr lang="en-GB" dirty="0" smtClean="0"/>
              <a:t>companies.</a:t>
            </a:r>
            <a:endParaRPr lang="en-GB" dirty="0"/>
          </a:p>
        </p:txBody>
      </p:sp>
      <p:pic>
        <p:nvPicPr>
          <p:cNvPr id="4" name="图片 3"/>
          <p:cNvPicPr>
            <a:picLocks noChangeAspect="1"/>
          </p:cNvPicPr>
          <p:nvPr/>
        </p:nvPicPr>
        <p:blipFill>
          <a:blip r:embed="rId2"/>
          <a:stretch>
            <a:fillRect/>
          </a:stretch>
        </p:blipFill>
        <p:spPr>
          <a:xfrm rot="1680000">
            <a:off x="9472295" y="4986020"/>
            <a:ext cx="2415540" cy="1226820"/>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1"/>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a:t>
            </a:r>
            <a:endParaRPr lang="en-GB" dirty="0"/>
          </a:p>
        </p:txBody>
      </p:sp>
      <p:sp>
        <p:nvSpPr>
          <p:cNvPr id="3" name="Content Placeholder 2"/>
          <p:cNvSpPr>
            <a:spLocks noGrp="1"/>
          </p:cNvSpPr>
          <p:nvPr>
            <p:ph idx="1"/>
          </p:nvPr>
        </p:nvSpPr>
        <p:spPr/>
        <p:txBody>
          <a:bodyPr/>
          <a:lstStyle/>
          <a:p>
            <a:r>
              <a:rPr lang="en-US" dirty="0" smtClean="0"/>
              <a:t>Mattel should:</a:t>
            </a:r>
            <a:endParaRPr lang="en-US" dirty="0" smtClean="0"/>
          </a:p>
          <a:p>
            <a:pPr marL="0" indent="0">
              <a:buNone/>
            </a:pPr>
            <a:endParaRPr lang="en-US" dirty="0" smtClean="0"/>
          </a:p>
          <a:p>
            <a:r>
              <a:rPr lang="en-US" dirty="0"/>
              <a:t>Development of all kinds of toys</a:t>
            </a:r>
            <a:endParaRPr lang="en-GB" dirty="0"/>
          </a:p>
          <a:p>
            <a:pPr marL="0" indent="0">
              <a:buNone/>
            </a:pPr>
            <a:endParaRPr lang="en-US" dirty="0"/>
          </a:p>
          <a:p>
            <a:r>
              <a:rPr lang="en-US" dirty="0" smtClean="0"/>
              <a:t>Focus on quality</a:t>
            </a:r>
            <a:endParaRPr lang="en-US" dirty="0" smtClean="0"/>
          </a:p>
          <a:p>
            <a:endParaRPr lang="en-US" dirty="0"/>
          </a:p>
        </p:txBody>
      </p:sp>
      <p:pic>
        <p:nvPicPr>
          <p:cNvPr id="4" name="图片 3"/>
          <p:cNvPicPr>
            <a:picLocks noChangeAspect="1"/>
          </p:cNvPicPr>
          <p:nvPr/>
        </p:nvPicPr>
        <p:blipFill>
          <a:blip r:embed="rId2"/>
          <a:stretch>
            <a:fillRect/>
          </a:stretch>
        </p:blipFill>
        <p:spPr>
          <a:xfrm rot="1680000">
            <a:off x="9463405" y="802005"/>
            <a:ext cx="2415540" cy="122682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1"/>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455" y="1750580"/>
            <a:ext cx="10515600" cy="1325563"/>
          </a:xfrm>
        </p:spPr>
        <p:txBody>
          <a:bodyPr>
            <a:normAutofit fontScale="90000"/>
          </a:bodyPr>
          <a:lstStyle/>
          <a:p>
            <a:r>
              <a:rPr lang="en-US" dirty="0" smtClean="0"/>
              <a:t>                              </a:t>
            </a:r>
            <a:br>
              <a:rPr lang="en-US" dirty="0" smtClean="0"/>
            </a:br>
            <a:br>
              <a:rPr lang="en-US" dirty="0"/>
            </a:br>
            <a:br>
              <a:rPr lang="en-US" dirty="0" smtClean="0"/>
            </a:br>
            <a:r>
              <a:rPr lang="en-US" dirty="0" smtClean="0"/>
              <a:t>                                         END</a:t>
            </a:r>
            <a:br>
              <a:rPr lang="en-US" dirty="0"/>
            </a:br>
            <a:br>
              <a:rPr lang="en-US" dirty="0" smtClean="0"/>
            </a:br>
            <a:br>
              <a:rPr lang="en-US" dirty="0"/>
            </a:br>
            <a:r>
              <a:rPr lang="en-US" dirty="0" smtClean="0"/>
              <a:t>                                    Thank </a:t>
            </a:r>
            <a:r>
              <a:rPr lang="en-US" dirty="0"/>
              <a:t>you</a:t>
            </a:r>
            <a:br>
              <a:rPr lang="en-GB" dirty="0"/>
            </a:b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767080" y="140335"/>
            <a:ext cx="10515600" cy="1325563"/>
          </a:xfrm>
        </p:spPr>
        <p:txBody>
          <a:bodyPr/>
          <a:p>
            <a:r>
              <a:rPr lang="en-US" altLang="zh-CN"/>
              <a:t>Reference</a:t>
            </a:r>
            <a:endParaRPr lang="en-US" altLang="zh-CN"/>
          </a:p>
        </p:txBody>
      </p:sp>
      <p:sp>
        <p:nvSpPr>
          <p:cNvPr id="3" name="内容占位符 2"/>
          <p:cNvSpPr>
            <a:spLocks noGrp="1"/>
          </p:cNvSpPr>
          <p:nvPr>
            <p:ph idx="1"/>
          </p:nvPr>
        </p:nvSpPr>
        <p:spPr>
          <a:xfrm>
            <a:off x="838200" y="1264920"/>
            <a:ext cx="10515600" cy="4912360"/>
          </a:xfrm>
        </p:spPr>
        <p:txBody>
          <a:bodyPr>
            <a:normAutofit fontScale="60000"/>
          </a:bodyPr>
          <a:p>
            <a:r>
              <a:rPr lang="en-US" altLang="zh-CN"/>
              <a:t>Mattel, 2017. </a:t>
            </a:r>
            <a:r>
              <a:rPr lang="en-US" altLang="zh-CN" i="1"/>
              <a:t>About us </a:t>
            </a:r>
            <a:r>
              <a:rPr lang="en-US" altLang="zh-CN">
                <a:hlinkClick r:id="rId1" tooltip=""/>
              </a:rPr>
              <a:t>http://corporate.mattel.com/about-us/default.aspx </a:t>
            </a:r>
            <a:r>
              <a:rPr lang="en-US" altLang="zh-CN"/>
              <a:t>[Accessed 22 November 2017] </a:t>
            </a:r>
            <a:r>
              <a:rPr lang="en-US" altLang="zh-CN">
                <a:hlinkClick r:id="rId1" tooltip=""/>
              </a:rPr>
              <a:t>  </a:t>
            </a:r>
            <a:endParaRPr lang="en-US" altLang="zh-CN">
              <a:hlinkClick r:id="rId1" tooltip=""/>
            </a:endParaRPr>
          </a:p>
          <a:p>
            <a:endParaRPr lang="en-US" altLang="zh-CN"/>
          </a:p>
          <a:p>
            <a:r>
              <a:rPr lang="en-US" altLang="zh-CN"/>
              <a:t>Helen, 2012. </a:t>
            </a:r>
            <a:r>
              <a:rPr lang="en-US" altLang="zh-CN" i="1"/>
              <a:t>Why Barbie Stumbled in China and How She Could Re-invent Herself  </a:t>
            </a:r>
            <a:r>
              <a:rPr lang="en-US" altLang="zh-CN">
                <a:hlinkClick r:id="rId2" tooltip="" action="ppaction://hlinkfile"/>
              </a:rPr>
              <a:t>https://www.forbes.com/sites/helenwang/2012/10/24/why-barbie-stumbled-in-china-and-how-she-could-re-invent-herself/ </a:t>
            </a:r>
            <a:r>
              <a:rPr lang="en-US" altLang="zh-CN"/>
              <a:t> [Accessed 22 November 2017]</a:t>
            </a:r>
            <a:endParaRPr lang="en-US" altLang="zh-CN"/>
          </a:p>
          <a:p>
            <a:endParaRPr lang="en-US" altLang="zh-CN"/>
          </a:p>
          <a:p>
            <a:r>
              <a:rPr lang="en-US" altLang="zh-CN"/>
              <a:t>Lego, 2017. </a:t>
            </a:r>
            <a:r>
              <a:rPr lang="en-US" altLang="zh-CN" i="1"/>
              <a:t>About education  </a:t>
            </a:r>
            <a:r>
              <a:rPr lang="en-US" altLang="zh-CN" i="1">
                <a:hlinkClick r:id="rId3" tooltip="" action="ppaction://hlinkfile"/>
              </a:rPr>
              <a:t>https://education.lego.com/en-gb/about-us </a:t>
            </a:r>
            <a:r>
              <a:rPr lang="en-US" altLang="zh-CN" i="1"/>
              <a:t>[Accessed 29 November 2017]</a:t>
            </a:r>
            <a:endParaRPr lang="en-US" altLang="zh-CN" i="1"/>
          </a:p>
          <a:p>
            <a:endParaRPr lang="en-US" altLang="zh-CN"/>
          </a:p>
          <a:p>
            <a:r>
              <a:rPr lang="en-US" altLang="zh-CN"/>
              <a:t>Carlson, 2013. </a:t>
            </a:r>
            <a:r>
              <a:rPr lang="en-US" altLang="zh-CN" i="1"/>
              <a:t>Why big American businesses fail in China </a:t>
            </a:r>
            <a:r>
              <a:rPr lang="en-US" altLang="zh-CN">
                <a:hlinkClick r:id="rId4" tooltip="" action="ppaction://hlinkfile"/>
              </a:rPr>
              <a:t>https://www.pri.org/stories/2013-09-23/why-big-american-businesses-fail-china </a:t>
            </a:r>
            <a:r>
              <a:rPr lang="en-US" altLang="zh-CN"/>
              <a:t>[Accessed 30 November 2017]</a:t>
            </a:r>
            <a:endParaRPr lang="en-US" altLang="zh-CN">
              <a:hlinkClick r:id="rId4" tooltip="" action="ppaction://hlinkfile"/>
            </a:endParaRPr>
          </a:p>
          <a:p>
            <a:endParaRPr lang="en-US" altLang="zh-CN"/>
          </a:p>
          <a:p>
            <a:r>
              <a:rPr lang="en-US" altLang="zh-CN"/>
              <a:t>Law, J., 2009. </a:t>
            </a:r>
            <a:r>
              <a:rPr lang="en-US" altLang="zh-CN" i="1"/>
              <a:t>Product quality </a:t>
            </a:r>
            <a:r>
              <a:rPr lang="en-US" altLang="zh-CN"/>
              <a:t>Oxford University Press</a:t>
            </a:r>
            <a:r>
              <a:rPr lang="en-US" altLang="zh-CN" i="1"/>
              <a:t> </a:t>
            </a:r>
            <a:endParaRPr lang="en-US" altLang="zh-CN" i="1"/>
          </a:p>
          <a:p>
            <a:endParaRPr lang="en-US" altLang="zh-CN"/>
          </a:p>
          <a:p>
            <a:pPr marL="0" indent="0">
              <a:buNone/>
            </a:pPr>
            <a:r>
              <a:rPr lang="en-US" altLang="zh-CN"/>
              <a:t> </a:t>
            </a:r>
            <a:endParaRPr lang="en-US" altLang="zh-CN"/>
          </a:p>
          <a:p>
            <a:endParaRPr lang="en-US" altLang="zh-CN"/>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2216</Words>
  <Application>Kingsoft Office WPP</Application>
  <PresentationFormat>Widescreen</PresentationFormat>
  <Paragraphs>61</Paragraphs>
  <Slides>9</Slides>
  <Notes>0</Notes>
  <HiddenSlides>0</HiddenSlides>
  <MMClips>0</MMClips>
  <ScaleCrop>false</ScaleCrop>
  <HeadingPairs>
    <vt:vector size="4" baseType="variant">
      <vt:variant>
        <vt:lpstr>主题</vt:lpstr>
      </vt:variant>
      <vt:variant>
        <vt:i4>1</vt:i4>
      </vt:variant>
      <vt:variant>
        <vt:lpstr>幻灯片标题</vt:lpstr>
      </vt:variant>
      <vt:variant>
        <vt:i4>9</vt:i4>
      </vt:variant>
    </vt:vector>
  </HeadingPairs>
  <TitlesOfParts>
    <vt:vector size="10" baseType="lpstr">
      <vt:lpstr>Office Theme</vt:lpstr>
      <vt:lpstr>Mattel In China</vt:lpstr>
      <vt:lpstr>Background</vt:lpstr>
      <vt:lpstr>In 2011, they closed the flagship store in Shanghai, which is the only company in the Chinese market Barbie stores.</vt:lpstr>
      <vt:lpstr>Reason 1 </vt:lpstr>
      <vt:lpstr>Contrast</vt:lpstr>
      <vt:lpstr>Reason 2</vt:lpstr>
      <vt:lpstr>Recommendation</vt:lpstr>
      <vt:lpstr>                                                                          END                                       Thank you </vt:lpstr>
      <vt:lpstr>PowerPoint 演示文稿</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Mattel In China</dc:title>
  <dc:creator>Song Song</dc:creator>
  <cp:lastModifiedBy>SSss</cp:lastModifiedBy>
  <cp:revision>16</cp:revision>
  <dcterms:created xsi:type="dcterms:W3CDTF">2017-11-08T09:32:00Z</dcterms:created>
  <dcterms:modified xsi:type="dcterms:W3CDTF">2017-12-04T14:50:33Z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2052-10.1.0.5554</vt:lpwstr>
  </property>
</Properties>
</file>