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256" r:id="rId2"/>
    <p:sldId id="257" r:id="rId3"/>
    <p:sldId id="259" r:id="rId4"/>
    <p:sldId id="260" r:id="rId5"/>
    <p:sldId id="261" r:id="rId6"/>
    <p:sldId id="263" r:id="rId7"/>
    <p:sldId id="262" r:id="rId8"/>
    <p:sldId id="264" r:id="rId9"/>
    <p:sldId id="25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Microsoft Office User" initials="MOU" lastIdx="1" clrIdx="0">
    <p:extLst>
      <p:ext uri="{19B8F6BF-5375-455C-9EA6-DF929625EA0E}">
        <p15:presenceInfo xmlns:p15="http://schemas.microsoft.com/office/powerpoint/2012/main" userId="Microsoft Office User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6806"/>
    <p:restoredTop sz="94649"/>
  </p:normalViewPr>
  <p:slideViewPr>
    <p:cSldViewPr snapToGrid="0">
      <p:cViewPr varScale="1">
        <p:scale>
          <a:sx n="67" d="100"/>
          <a:sy n="67" d="100"/>
        </p:scale>
        <p:origin x="192" y="9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34C8717E-4638-B745-8B4D-2E3EFF1BFD00}" type="datetimeFigureOut">
              <a:rPr lang="en-US" smtClean="0"/>
              <a:t>7/23/25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ACD4245A-A0E2-C544-8752-E1A64BD414B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</p:sp>
      </p:grpSp>
    </p:spTree>
    <p:extLst>
      <p:ext uri="{BB962C8B-B14F-4D97-AF65-F5344CB8AC3E}">
        <p14:creationId xmlns:p14="http://schemas.microsoft.com/office/powerpoint/2010/main" val="312956534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8717E-4638-B745-8B4D-2E3EFF1BFD00}" type="datetimeFigureOut">
              <a:rPr lang="en-US" smtClean="0"/>
              <a:t>7/23/25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4245A-A0E2-C544-8752-E1A64BD414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0107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4C8717E-4638-B745-8B4D-2E3EFF1BFD00}" type="datetimeFigureOut">
              <a:rPr lang="en-US" smtClean="0"/>
              <a:t>7/23/25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D4245A-A0E2-C544-8752-E1A64BD414B4}" type="slidenum">
              <a:rPr lang="en-US" smtClean="0"/>
              <a:t>‹#›</a:t>
            </a:fld>
            <a:endParaRPr lang="en-US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  <p:extLst>
      <p:ext uri="{BB962C8B-B14F-4D97-AF65-F5344CB8AC3E}">
        <p14:creationId xmlns:p14="http://schemas.microsoft.com/office/powerpoint/2010/main" val="304988044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8717E-4638-B745-8B4D-2E3EFF1BFD00}" type="datetimeFigureOut">
              <a:rPr lang="en-US" smtClean="0"/>
              <a:t>7/23/25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4245A-A0E2-C544-8752-E1A64BD414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250820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8717E-4638-B745-8B4D-2E3EFF1BFD00}" type="datetimeFigureOut">
              <a:rPr lang="en-US" smtClean="0"/>
              <a:t>7/23/25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4245A-A0E2-C544-8752-E1A64BD414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715264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8717E-4638-B745-8B4D-2E3EFF1BFD00}" type="datetimeFigureOut">
              <a:rPr lang="en-US" smtClean="0"/>
              <a:t>7/23/25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4245A-A0E2-C544-8752-E1A64BD414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01092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8717E-4638-B745-8B4D-2E3EFF1BFD00}" type="datetimeFigureOut">
              <a:rPr lang="en-US" smtClean="0"/>
              <a:t>7/23/25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4245A-A0E2-C544-8752-E1A64BD414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07752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4C8717E-4638-B745-8B4D-2E3EFF1BFD00}" type="datetimeFigureOut">
              <a:rPr lang="en-US" smtClean="0"/>
              <a:t>7/23/25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D4245A-A0E2-C544-8752-E1A64BD414B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0086001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4C8717E-4638-B745-8B4D-2E3EFF1BFD00}" type="datetimeFigureOut">
              <a:rPr lang="en-US" smtClean="0"/>
              <a:t>7/23/25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CD4245A-A0E2-C544-8752-E1A64BD414B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561328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8717E-4638-B745-8B4D-2E3EFF1BFD00}" type="datetimeFigureOut">
              <a:rPr lang="en-US" smtClean="0"/>
              <a:t>7/23/25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4245A-A0E2-C544-8752-E1A64BD414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5568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C8717E-4638-B745-8B4D-2E3EFF1BFD00}" type="datetimeFigureOut">
              <a:rPr lang="en-US" smtClean="0"/>
              <a:t>7/23/25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4245A-A0E2-C544-8752-E1A64BD414B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2679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34C8717E-4638-B745-8B4D-2E3EFF1BFD00}" type="datetimeFigureOut">
              <a:rPr lang="en-US" smtClean="0"/>
              <a:t>7/23/25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ACD4245A-A0E2-C544-8752-E1A64BD414B4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93258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WAV"/><Relationship Id="rId1" Type="http://schemas.microsoft.com/office/2007/relationships/media" Target="../media/media2.WAV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WAV"/><Relationship Id="rId1" Type="http://schemas.microsoft.com/office/2007/relationships/media" Target="../media/media3.WAV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WAV"/><Relationship Id="rId1" Type="http://schemas.microsoft.com/office/2007/relationships/media" Target="../media/media4.WAV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WAV"/><Relationship Id="rId1" Type="http://schemas.microsoft.com/office/2007/relationships/media" Target="../media/media5.WAV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WAV"/><Relationship Id="rId1" Type="http://schemas.microsoft.com/office/2007/relationships/media" Target="../media/media6.WAV"/><Relationship Id="rId5" Type="http://schemas.openxmlformats.org/officeDocument/2006/relationships/image" Target="../media/image1.pn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WAV"/><Relationship Id="rId1" Type="http://schemas.microsoft.com/office/2007/relationships/media" Target="../media/media7.WAV"/><Relationship Id="rId6" Type="http://schemas.openxmlformats.org/officeDocument/2006/relationships/image" Target="../media/image1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WAV"/><Relationship Id="rId1" Type="http://schemas.microsoft.com/office/2007/relationships/media" Target="../media/media8.WAV"/><Relationship Id="rId6" Type="http://schemas.openxmlformats.org/officeDocument/2006/relationships/image" Target="../media/image1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Tesla%27s_oscillator" TargetMode="External"/><Relationship Id="rId2" Type="http://schemas.openxmlformats.org/officeDocument/2006/relationships/hyperlink" Target="https://sciencedemonstrations.fas.harvard.edu/presentations/chladni-plate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F42024AC-1133-BCD4-D711-C3EAED753E53}"/>
              </a:ext>
            </a:extLst>
          </p:cNvPr>
          <p:cNvSpPr txBox="1">
            <a:spLocks/>
          </p:cNvSpPr>
          <p:nvPr/>
        </p:nvSpPr>
        <p:spPr>
          <a:xfrm>
            <a:off x="-1241175" y="0"/>
            <a:ext cx="6076221" cy="1155162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sz="3200">
                <a:latin typeface="Calibri Light" panose="020F0302020204030204" pitchFamily="34" charset="0"/>
                <a:cs typeface="Calibri Light" panose="020F0302020204030204" pitchFamily="34" charset="0"/>
              </a:rPr>
              <a:t>HPPH5036</a:t>
            </a:r>
            <a:br>
              <a:rPr lang="en-US" sz="3200">
                <a:latin typeface="Calibri Light" panose="020F0302020204030204" pitchFamily="34" charset="0"/>
                <a:cs typeface="Calibri Light" panose="020F0302020204030204" pitchFamily="34" charset="0"/>
              </a:rPr>
            </a:br>
            <a:endParaRPr lang="en-US" sz="32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15CA563-7C41-64B7-11FE-5DEC8BBB22F9}"/>
              </a:ext>
            </a:extLst>
          </p:cNvPr>
          <p:cNvSpPr txBox="1">
            <a:spLocks/>
          </p:cNvSpPr>
          <p:nvPr/>
        </p:nvSpPr>
        <p:spPr>
          <a:xfrm>
            <a:off x="2638294" y="2569706"/>
            <a:ext cx="6915411" cy="1488727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62500" lnSpcReduction="20000"/>
          </a:bodyPr>
          <a:lstStyle>
            <a:lvl1pPr algn="ctr" defTabSz="914400" rtl="0" eaLnBrk="1" latinLnBrk="0" hangingPunct="1">
              <a:lnSpc>
                <a:spcPct val="89000"/>
              </a:lnSpc>
              <a:spcBef>
                <a:spcPct val="0"/>
              </a:spcBef>
              <a:buNone/>
              <a:defRPr sz="7200" kern="1200" cap="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Evaluate the plausibility of mind-body dualism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185CEBE-0758-A157-2E67-E5EBEA555024}"/>
              </a:ext>
            </a:extLst>
          </p:cNvPr>
          <p:cNvSpPr txBox="1"/>
          <p:nvPr/>
        </p:nvSpPr>
        <p:spPr>
          <a:xfrm>
            <a:off x="8830849" y="6075123"/>
            <a:ext cx="26232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3200" dirty="0">
                <a:latin typeface="Calibri Light" panose="020F0302020204030204" pitchFamily="34" charset="0"/>
                <a:cs typeface="Calibri Light" panose="020F0302020204030204" pitchFamily="34" charset="0"/>
              </a:rPr>
              <a:t>Vuthy Hastings</a:t>
            </a:r>
          </a:p>
        </p:txBody>
      </p:sp>
      <p:pic>
        <p:nvPicPr>
          <p:cNvPr id="2" name="2020-06-24-20-54-48.WAV">
            <a:hlinkClick r:id="" action="ppaction://media"/>
            <a:extLst>
              <a:ext uri="{FF2B5EF4-FFF2-40B4-BE49-F238E27FC236}">
                <a16:creationId xmlns:a16="http://schemas.microsoft.com/office/drawing/2014/main" id="{709D8CE1-2F28-D6BE-D9F7-37BC8DBC93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9182" y="555471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26205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1664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8AA4B-1467-7E01-BCF0-DE05531BA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7800" y="649243"/>
            <a:ext cx="9601200" cy="1485900"/>
          </a:xfrm>
        </p:spPr>
        <p:txBody>
          <a:bodyPr/>
          <a:lstStyle/>
          <a:p>
            <a:pPr algn="ctr"/>
            <a:r>
              <a:rPr lang="en-US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Rene Descartes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2446932-1DB9-4496-D3FA-A74CD0BB1798}"/>
              </a:ext>
            </a:extLst>
          </p:cNvPr>
          <p:cNvSpPr txBox="1"/>
          <p:nvPr/>
        </p:nvSpPr>
        <p:spPr>
          <a:xfrm>
            <a:off x="3352800" y="1729996"/>
            <a:ext cx="54864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Cogito Ergo Sum , think, therefore I am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90439A-455E-B953-185F-7D23643E2E2B}"/>
              </a:ext>
            </a:extLst>
          </p:cNvPr>
          <p:cNvSpPr txBox="1"/>
          <p:nvPr/>
        </p:nvSpPr>
        <p:spPr>
          <a:xfrm>
            <a:off x="3217333" y="2432845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‘I am therefore precisely nothing but a thinking thing’ (Descartes, </a:t>
            </a:r>
            <a:r>
              <a:rPr lang="en-GB" sz="1800" dirty="0">
                <a:latin typeface="Calibri Light" panose="020F0302020204030204" pitchFamily="34" charset="0"/>
                <a:cs typeface="Calibri Light" panose="020F0302020204030204" pitchFamily="34" charset="0"/>
              </a:rPr>
              <a:t>(Meditations, 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Penguin Classics, p. </a:t>
            </a:r>
            <a:r>
              <a:rPr lang="en-GB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90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)</a:t>
            </a:r>
            <a:r>
              <a:rPr lang="en-GB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3A12EB6-9E02-7238-F14B-B670BDF35DDF}"/>
              </a:ext>
            </a:extLst>
          </p:cNvPr>
          <p:cNvSpPr txBox="1"/>
          <p:nvPr/>
        </p:nvSpPr>
        <p:spPr>
          <a:xfrm>
            <a:off x="3217333" y="3559659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latin typeface="Calibri Light" panose="020F0302020204030204" pitchFamily="34" charset="0"/>
                <a:cs typeface="Calibri Light" panose="020F0302020204030204" pitchFamily="34" charset="0"/>
              </a:rPr>
              <a:t>“I am, I exist, is necessarily true whenever it is put forward by me or conceived in my mind.” (Meditations, Penguin Classics, p. 93)</a:t>
            </a:r>
            <a:endParaRPr lang="en-US" sz="16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06CFCBB-DD6D-ED8C-8F77-08EB4B3E4328}"/>
              </a:ext>
            </a:extLst>
          </p:cNvPr>
          <p:cNvSpPr txBox="1"/>
          <p:nvPr/>
        </p:nvSpPr>
        <p:spPr>
          <a:xfrm>
            <a:off x="3217333" y="4537560"/>
            <a:ext cx="6096000" cy="5847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6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‘The principal seat of the soul and the place in which all our thoughts are formed’ </a:t>
            </a:r>
            <a:r>
              <a:rPr lang="en-GB" sz="16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(</a:t>
            </a:r>
            <a:r>
              <a:rPr lang="en-GB" sz="16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Descartes, article 34</a:t>
            </a:r>
            <a:r>
              <a:rPr lang="en-GB" sz="16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)</a:t>
            </a:r>
            <a:endParaRPr lang="en-US" sz="16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3" name="2020-06-24-21-02-31.WAV">
            <a:hlinkClick r:id="" action="ppaction://media"/>
            <a:extLst>
              <a:ext uri="{FF2B5EF4-FFF2-40B4-BE49-F238E27FC236}">
                <a16:creationId xmlns:a16="http://schemas.microsoft.com/office/drawing/2014/main" id="{7D0AED28-B773-AACE-5D50-8AFD7050DA2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1400" y="5395957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3989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2560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9B4263-8275-F2A3-9C11-308282C653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348965"/>
            <a:ext cx="9601200" cy="1485900"/>
          </a:xfrm>
        </p:spPr>
        <p:txBody>
          <a:bodyPr/>
          <a:lstStyle/>
          <a:p>
            <a:pPr algn="ctr"/>
            <a:r>
              <a:rPr lang="en-US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John Cottingham, Bernard Williams &amp; </a:t>
            </a:r>
            <a:r>
              <a:rPr lang="en-GB" b="1" dirty="0"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Antonio Damasio </a:t>
            </a:r>
            <a:endParaRPr lang="en-US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4779C67-6722-5025-0BB4-DDDA76576E55}"/>
              </a:ext>
            </a:extLst>
          </p:cNvPr>
          <p:cNvSpPr txBox="1"/>
          <p:nvPr/>
        </p:nvSpPr>
        <p:spPr>
          <a:xfrm>
            <a:off x="3048000" y="2046069"/>
            <a:ext cx="60960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F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rom the desire to preserve the independence and immortality of the soul’ (Cottingham, p. 236)</a:t>
            </a:r>
            <a:r>
              <a:rPr lang="en-GB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5884E34-48C0-F7E6-F08A-39F9974708B0}"/>
              </a:ext>
            </a:extLst>
          </p:cNvPr>
          <p:cNvSpPr txBox="1"/>
          <p:nvPr/>
        </p:nvSpPr>
        <p:spPr>
          <a:xfrm>
            <a:off x="3124200" y="3114808"/>
            <a:ext cx="6096000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Descartes’ dualism appears to be structurally unstable, with no clear explanation for how mind and body interact causally, creating a philosophical impasse" (Williams, Descartes: The Project of Pure Enquiry, p. 198</a:t>
            </a:r>
            <a:r>
              <a:rPr lang="en-GB" sz="1800" dirty="0"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) 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963CF3C-7571-D6D9-1AA1-E1BA930EEE6F}"/>
              </a:ext>
            </a:extLst>
          </p:cNvPr>
          <p:cNvSpPr txBox="1"/>
          <p:nvPr/>
        </p:nvSpPr>
        <p:spPr>
          <a:xfrm>
            <a:off x="3048000" y="4629657"/>
            <a:ext cx="610001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Calibri Light" panose="020F0302020204030204" pitchFamily="34" charset="0"/>
                <a:cs typeface="Calibri Light" panose="020F0302020204030204" pitchFamily="34" charset="0"/>
              </a:rPr>
              <a:t>‘Consciousness requires a mind, and a mind requires the working brain to generate maps of the body’s interior and its relationship to objects’ (summarized from pp. 76, 169, 280–281)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3" name="2020-06-24-21-04-07.WAV">
            <a:hlinkClick r:id="" action="ppaction://media"/>
            <a:extLst>
              <a:ext uri="{FF2B5EF4-FFF2-40B4-BE49-F238E27FC236}">
                <a16:creationId xmlns:a16="http://schemas.microsoft.com/office/drawing/2014/main" id="{4B1CDD69-86D4-FBCC-0E57-9E358BA098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9000" y="5696235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19346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305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909DC4-68F1-77A4-5385-A610127236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469231"/>
            <a:ext cx="9601200" cy="1485900"/>
          </a:xfrm>
        </p:spPr>
        <p:txBody>
          <a:bodyPr/>
          <a:lstStyle/>
          <a:p>
            <a:pPr algn="ctr"/>
            <a:r>
              <a:rPr lang="en-US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The Interaction Problem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: Thought Experiment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1CDB96-B18C-07BF-D80E-CE7A60A464B6}"/>
              </a:ext>
            </a:extLst>
          </p:cNvPr>
          <p:cNvSpPr txBox="1"/>
          <p:nvPr/>
        </p:nvSpPr>
        <p:spPr>
          <a:xfrm>
            <a:off x="3045995" y="2415066"/>
            <a:ext cx="6100010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dirty="0">
                <a:latin typeface="Calibri Light" panose="020F0302020204030204" pitchFamily="34" charset="0"/>
                <a:ea typeface="Calibri" panose="020F0502020204030204" pitchFamily="34" charset="0"/>
              </a:rPr>
              <a:t>I</a:t>
            </a:r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</a:rPr>
              <a:t>magine your mind as an invisible presence separate from your physical body. Consider how your immaterial thoughts initiate physical actions, such as lifting your arm. 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56E1755-7EA3-C1C0-22AF-B4277E799B39}"/>
              </a:ext>
            </a:extLst>
          </p:cNvPr>
          <p:cNvSpPr txBox="1"/>
          <p:nvPr/>
        </p:nvSpPr>
        <p:spPr>
          <a:xfrm>
            <a:off x="3045995" y="3798331"/>
            <a:ext cx="6100010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‘Every conception, every mental affection, is followed by changes in the chemical nature of the secreted fluids; and every thought, every sensation, is accompanied by a change in the composition of the substance of the brain’ (Orton, Hypnotism Made Practical, p. 23). 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3" name="2020-06-24-21-05-57.WAV">
            <a:hlinkClick r:id="" action="ppaction://media"/>
            <a:extLst>
              <a:ext uri="{FF2B5EF4-FFF2-40B4-BE49-F238E27FC236}">
                <a16:creationId xmlns:a16="http://schemas.microsoft.com/office/drawing/2014/main" id="{04ECE6E6-05DC-DBC8-E897-53446D592FC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9000" y="58420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93031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342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4394D2-A0CA-16C5-C068-6F3EC02741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517358"/>
            <a:ext cx="9601200" cy="1485900"/>
          </a:xfrm>
        </p:spPr>
        <p:txBody>
          <a:bodyPr/>
          <a:lstStyle/>
          <a:p>
            <a:pPr algn="ctr"/>
            <a:r>
              <a:rPr lang="en-US" b="1" dirty="0">
                <a:solidFill>
                  <a:schemeClr val="tx1"/>
                </a:solidFill>
                <a:latin typeface="Calibri Light" panose="020F0302020204030204" pitchFamily="34" charset="0"/>
                <a:cs typeface="Calibri Light" panose="020F0302020204030204" pitchFamily="34" charset="0"/>
              </a:rPr>
              <a:t>Hermeticism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E978283-33FD-7817-03C2-8E082F3D2ADA}"/>
              </a:ext>
            </a:extLst>
          </p:cNvPr>
          <p:cNvSpPr txBox="1"/>
          <p:nvPr/>
        </p:nvSpPr>
        <p:spPr>
          <a:xfrm>
            <a:off x="3045995" y="5694311"/>
            <a:ext cx="610001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"Every Cause has its Effect; every Effect has its Cause; everything happens according to Law" (The Kybalion, p. 15).</a:t>
            </a:r>
            <a:r>
              <a:rPr lang="en-GB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3CA8772-AF3D-5F70-C733-3E40AD0C9251}"/>
              </a:ext>
            </a:extLst>
          </p:cNvPr>
          <p:cNvSpPr txBox="1"/>
          <p:nvPr/>
        </p:nvSpPr>
        <p:spPr>
          <a:xfrm>
            <a:off x="3045995" y="4787896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"The All is Mind; the Universe is Mental" (The Kybalion, p. 8). 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59CF870-7620-5EB6-7289-98BFA78484D5}"/>
              </a:ext>
            </a:extLst>
          </p:cNvPr>
          <p:cNvSpPr txBox="1"/>
          <p:nvPr/>
        </p:nvSpPr>
        <p:spPr>
          <a:xfrm>
            <a:off x="3045995" y="2761003"/>
            <a:ext cx="610001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As above, so below; as below, so above" (The Kybalion, p. 9). 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23D970F-07E1-E15A-83AD-F4D6F018935F}"/>
              </a:ext>
            </a:extLst>
          </p:cNvPr>
          <p:cNvSpPr txBox="1"/>
          <p:nvPr/>
        </p:nvSpPr>
        <p:spPr>
          <a:xfrm>
            <a:off x="3045995" y="3525619"/>
            <a:ext cx="610001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Everything flows, out and in; everything has its tides; all things rise and fall" (The Kybalion, p. 13). 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DB372E3E-1E5C-994B-2541-AA3156D264CC}"/>
              </a:ext>
            </a:extLst>
          </p:cNvPr>
          <p:cNvSpPr txBox="1"/>
          <p:nvPr/>
        </p:nvSpPr>
        <p:spPr>
          <a:xfrm>
            <a:off x="3045995" y="1700772"/>
            <a:ext cx="610001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Nothing rests; everything moves; everything vibrates" (The Kybalion, p. 9) 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3" name="2020-06-24-21-09-09.WAV">
            <a:hlinkClick r:id="" action="ppaction://media"/>
            <a:extLst>
              <a:ext uri="{FF2B5EF4-FFF2-40B4-BE49-F238E27FC236}">
                <a16:creationId xmlns:a16="http://schemas.microsoft.com/office/drawing/2014/main" id="{6BA0F0C7-2E3D-10B8-8049-F34D6242CD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89000" y="5934242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8310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88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EA2D42-296F-DA6F-F207-240433796D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Nikola Tesla: 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Oscillator Experiment</a:t>
            </a:r>
            <a:endParaRPr lang="en-US" b="1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1967607-071A-7C6C-D580-1AA14F1583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5859" y="1714500"/>
            <a:ext cx="3380282" cy="4686300"/>
          </a:xfrm>
          <a:prstGeom prst="rect">
            <a:avLst/>
          </a:prstGeom>
        </p:spPr>
      </p:pic>
      <p:pic>
        <p:nvPicPr>
          <p:cNvPr id="3" name="2020-06-24-21-11-50.WAV">
            <a:hlinkClick r:id="" action="ppaction://media"/>
            <a:extLst>
              <a:ext uri="{FF2B5EF4-FFF2-40B4-BE49-F238E27FC236}">
                <a16:creationId xmlns:a16="http://schemas.microsoft.com/office/drawing/2014/main" id="{14F09B03-ABA1-9A1A-41B9-BA1F67F4762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12800" y="5765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03449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86784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77EBD5-5FF1-6238-24F6-497D25B1E6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Masaru </a:t>
            </a:r>
            <a:r>
              <a:rPr lang="en-US" b="1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Emoto</a:t>
            </a:r>
            <a:r>
              <a:rPr lang="en-US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: 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Power of Intention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57C32D0-240B-4773-4ADB-94BD2D7647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1882942"/>
            <a:ext cx="4890426" cy="391795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C7BDFB2-95E0-0B75-B1FF-B000F25C985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94225" y="1887202"/>
            <a:ext cx="3278575" cy="3913691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2575AFD-04D5-7AEE-139E-097163062C78}"/>
              </a:ext>
            </a:extLst>
          </p:cNvPr>
          <p:cNvSpPr txBox="1"/>
          <p:nvPr/>
        </p:nvSpPr>
        <p:spPr>
          <a:xfrm>
            <a:off x="1028700" y="5910590"/>
            <a:ext cx="1116330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Figure: Water crystal responses to “Love and Gratitude” (left) and “You fool!” in Japanese and English (right). From Masaru </a:t>
            </a:r>
            <a:r>
              <a:rPr lang="en-GB" sz="14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Emoto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, The Hidden Messages in Water, p. 23.</a:t>
            </a:r>
            <a:endParaRPr lang="en-US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3" name="2020-06-24-21-13-48.WAV">
            <a:hlinkClick r:id="" action="ppaction://media"/>
            <a:extLst>
              <a:ext uri="{FF2B5EF4-FFF2-40B4-BE49-F238E27FC236}">
                <a16:creationId xmlns:a16="http://schemas.microsoft.com/office/drawing/2014/main" id="{F00AE1B3-1A1C-395C-EBFD-18D80DC4E40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711200" y="60833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5617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5756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48942-D97C-4BE6-FCA3-6D409942E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469232"/>
            <a:ext cx="9601200" cy="1485900"/>
          </a:xfrm>
        </p:spPr>
        <p:txBody>
          <a:bodyPr>
            <a:normAutofit fontScale="90000"/>
          </a:bodyPr>
          <a:lstStyle/>
          <a:p>
            <a:pPr algn="ctr"/>
            <a:r>
              <a:rPr lang="en-US" b="1" dirty="0">
                <a:latin typeface="Calibri Light" panose="020F0302020204030204" pitchFamily="34" charset="0"/>
                <a:cs typeface="Calibri Light" panose="020F0302020204030204" pitchFamily="34" charset="0"/>
              </a:rPr>
              <a:t>Geometry and Oscillation</a:t>
            </a:r>
            <a:r>
              <a:rPr lang="en-US" dirty="0">
                <a:latin typeface="Calibri Light" panose="020F0302020204030204" pitchFamily="34" charset="0"/>
                <a:cs typeface="Calibri Light" panose="020F0302020204030204" pitchFamily="34" charset="0"/>
              </a:rPr>
              <a:t>: </a:t>
            </a:r>
            <a:r>
              <a:rPr lang="en-GB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Foundations of Physical Influence</a:t>
            </a:r>
            <a:r>
              <a:rPr lang="en-GB" sz="8900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A622901-F369-F140-DEB0-C0A36FF56BD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01973" y="2609165"/>
            <a:ext cx="4292600" cy="114300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2F69B8F-2FEC-7E1F-EE7B-94EBDABA586A}"/>
              </a:ext>
            </a:extLst>
          </p:cNvPr>
          <p:cNvSpPr txBox="1"/>
          <p:nvPr/>
        </p:nvSpPr>
        <p:spPr>
          <a:xfrm>
            <a:off x="6487694" y="4995200"/>
            <a:ext cx="552115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800" dirty="0"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‘One could experience the divine principles of harmony which underlie the structure of the cosmos’ Guthrie, The Pythagorean Sourcebook and Library, p. 35) </a:t>
            </a:r>
            <a:r>
              <a:rPr lang="en-GB" dirty="0">
                <a:effectLst/>
                <a:latin typeface="Calibri Light" panose="020F0302020204030204" pitchFamily="34" charset="0"/>
                <a:cs typeface="Calibri Light" panose="020F0302020204030204" pitchFamily="34" charset="0"/>
              </a:rPr>
              <a:t> </a:t>
            </a:r>
            <a:endParaRPr lang="en-US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736BCD1-1BB8-39B8-B61E-D8F704930FBF}"/>
              </a:ext>
            </a:extLst>
          </p:cNvPr>
          <p:cNvSpPr txBox="1"/>
          <p:nvPr/>
        </p:nvSpPr>
        <p:spPr>
          <a:xfrm>
            <a:off x="6487694" y="3778150"/>
            <a:ext cx="5521159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i="1" dirty="0"/>
              <a:t>Figure: The Pythagorean Quadrivium — four branches of number-based knowledge. Adapted from Guthrie,</a:t>
            </a:r>
            <a:r>
              <a:rPr lang="en-GB" sz="1400" dirty="0"/>
              <a:t> </a:t>
            </a:r>
            <a:r>
              <a:rPr lang="en-GB" sz="1400" i="1" dirty="0"/>
              <a:t>The Pythagorean Sourcebook and Library</a:t>
            </a:r>
            <a:r>
              <a:rPr lang="en-GB" sz="1400" dirty="0"/>
              <a:t>, p. 30.</a:t>
            </a:r>
            <a:endParaRPr lang="en-US" sz="1400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8A5EADF5-A41B-CE08-01E4-31D4330E58F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9464" y="2297118"/>
            <a:ext cx="5414336" cy="2168053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45B574BE-6F91-B229-0A2B-B5A4FA18E102}"/>
              </a:ext>
            </a:extLst>
          </p:cNvPr>
          <p:cNvSpPr txBox="1"/>
          <p:nvPr/>
        </p:nvSpPr>
        <p:spPr>
          <a:xfrm>
            <a:off x="859464" y="4625868"/>
            <a:ext cx="5414336" cy="73866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1400" dirty="0"/>
              <a:t>Figure: Chladni plates arranged for sound pattern demonstration. Image courtesy of Harvard University, Science Demonstrations Project.</a:t>
            </a:r>
            <a:endParaRPr lang="en-US" sz="1400" dirty="0"/>
          </a:p>
        </p:txBody>
      </p:sp>
      <p:pic>
        <p:nvPicPr>
          <p:cNvPr id="3" name="2020-06-24-21-16-35.WAV">
            <a:hlinkClick r:id="" action="ppaction://media"/>
            <a:extLst>
              <a:ext uri="{FF2B5EF4-FFF2-40B4-BE49-F238E27FC236}">
                <a16:creationId xmlns:a16="http://schemas.microsoft.com/office/drawing/2014/main" id="{C50FC69D-4AFF-5812-F877-A655462AC3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9000" y="591853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9079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69696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E1934F-87D2-BCC7-9D04-7431B8ED52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193359"/>
            <a:ext cx="9601200" cy="1485900"/>
          </a:xfrm>
        </p:spPr>
        <p:txBody>
          <a:bodyPr/>
          <a:lstStyle/>
          <a:p>
            <a:pPr algn="ctr"/>
            <a:r>
              <a:rPr lang="en-US" dirty="0"/>
              <a:t>Reference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E06E14B6-E35E-BC1F-2A45-7E6F0F4DEAD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25905" y="920920"/>
            <a:ext cx="10740189" cy="60324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Cottingham, J. (ed.) (1992) The Cambridge Companion to Descartes. Cambridge: Cambridge University Press.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Damasio, A. (2010) Self Comes to Mind: Constructing the Conscious Brain. New York: Pantheon Books.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Descartes, R. (1998) Meditations and Other Metaphysical Writings. Translated by Desmond Clarke. London: Penguin Classics.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Descartes, R., 1989. The Passions of the Soul. Translated by S. Voss. Indianapolis: Hackett Publishing Company.</a:t>
            </a: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kumimoji="0" lang="en-US" altLang="en-US" sz="1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Guthrie, K.S. (1987) The Pythagorean Sourcebook and Library. Grand Rapids: </a:t>
            </a:r>
            <a:r>
              <a:rPr kumimoji="0" lang="en-US" altLang="en-US" sz="140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Phanes</a:t>
            </a:r>
            <a:r>
              <a:rPr kumimoji="0" lang="en-US" altLang="en-US" sz="1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 Press.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Kepler, J. (1997). The Harmony of the World (</a:t>
            </a:r>
            <a:r>
              <a:rPr lang="en-GB" sz="14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Harmonices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 Mundi). Translated by E.J. </a:t>
            </a:r>
            <a:r>
              <a:rPr lang="en-GB" sz="1400" dirty="0" err="1">
                <a:latin typeface="Calibri Light" panose="020F0302020204030204" pitchFamily="34" charset="0"/>
                <a:cs typeface="Calibri Light" panose="020F0302020204030204" pitchFamily="34" charset="0"/>
              </a:rPr>
              <a:t>Aiton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, A.M. Duncan, &amp; J.V. Field. Philadelphia: American Philosophical Society.</a:t>
            </a:r>
            <a:endParaRPr kumimoji="0" lang="en-US" altLang="en-US" sz="14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Orton, J. L. (1945). Hypnotism made practical (5th Edition ed.). London: </a:t>
            </a:r>
            <a:r>
              <a:rPr kumimoji="0" lang="en-US" altLang="en-US" sz="140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Thorsons</a:t>
            </a:r>
            <a:r>
              <a:rPr kumimoji="0" lang="en-US" altLang="en-US" sz="1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Calibri" panose="020F0502020204030204" pitchFamily="34" charset="0"/>
                <a:cs typeface="Calibri Light" panose="020F0302020204030204" pitchFamily="34" charset="0"/>
              </a:rPr>
              <a:t> Publishers.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Emoto</a:t>
            </a:r>
            <a:r>
              <a:rPr kumimoji="0" lang="en-US" altLang="en-US" sz="1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, M. (2004) The Hidden Messages in Water. New York: Atria Books.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Kybalion, T. (1912) The Kybalion: A Study of the Hermetic Philosophy of Ancient Egypt and Greece. By Three Initiates. [Public domain edition].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defTabSz="91440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en-GB" sz="14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Harvard University. “Chladni Plates.” </a:t>
            </a:r>
            <a:r>
              <a:rPr lang="en-GB" sz="1400" i="1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Science Demonstrations</a:t>
            </a:r>
            <a:r>
              <a:rPr lang="en-GB" sz="14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, Faculty of Arts and Sciences, Harvard University, </a:t>
            </a:r>
            <a:r>
              <a:rPr lang="en-GB" sz="1400" u="sng" dirty="0">
                <a:solidFill>
                  <a:srgbClr val="0000FF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hlinkClick r:id="rId2"/>
              </a:rPr>
              <a:t>https://sciencedemonstrations.fas.harvard.edu/presentations/chladni-plates</a:t>
            </a:r>
            <a:r>
              <a:rPr lang="en-GB" sz="1400" dirty="0">
                <a:effectLst/>
                <a:latin typeface="Calibri Light" panose="020F0302020204030204" pitchFamily="34" charset="0"/>
                <a:ea typeface="Times New Roman" panose="02020603050405020304" pitchFamily="18" charset="0"/>
              </a:rPr>
              <a:t>. Accessed 12 June 2025.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</a:rPr>
              <a:t>Wikipedia contributors. (n.d.). Tesla's oscillator. Wikipedia. Retrieved June 12, 2025, from </a:t>
            </a:r>
            <a:r>
              <a:rPr lang="en-GB" sz="1400" dirty="0">
                <a:latin typeface="Calibri Light" panose="020F0302020204030204" pitchFamily="34" charset="0"/>
                <a:cs typeface="Calibri Light" panose="020F0302020204030204" pitchFamily="34" charset="0"/>
                <a:hlinkClick r:id="rId3"/>
              </a:rPr>
              <a:t>https://en.wikipedia.org/wiki/Tesla%27s_oscillator</a:t>
            </a:r>
            <a:endParaRPr lang="en-GB" sz="1400" dirty="0">
              <a:latin typeface="Calibri Light" panose="020F0302020204030204" pitchFamily="34" charset="0"/>
              <a:cs typeface="Calibri Light" panose="020F030202020403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40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 Light" panose="020F0302020204030204" pitchFamily="34" charset="0"/>
                <a:ea typeface="Times New Roman" panose="02020603050405020304" pitchFamily="18" charset="0"/>
                <a:cs typeface="Calibri Light" panose="020F0302020204030204" pitchFamily="34" charset="0"/>
              </a:rPr>
              <a:t>Williams, B. (1978) Descartes: The Project of Pure Enquiry. Harmondsworth: Penguin Books.</a:t>
            </a: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  <a:p>
            <a:pPr marL="0" marR="0" lvl="0" indent="0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40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Calibri Light" panose="020F03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5824161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{F4999D87-8F26-D048-B149-CC5E022B8F8B}tf10001072</Template>
  <TotalTime>227</TotalTime>
  <Words>862</Words>
  <Application>Microsoft Macintosh PowerPoint</Application>
  <PresentationFormat>Widescreen</PresentationFormat>
  <Paragraphs>52</Paragraphs>
  <Slides>9</Slides>
  <Notes>0</Notes>
  <HiddenSlides>0</HiddenSlides>
  <MMClips>8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Calibri Light</vt:lpstr>
      <vt:lpstr>Franklin Gothic Book</vt:lpstr>
      <vt:lpstr>Times New Roman</vt:lpstr>
      <vt:lpstr>Crop</vt:lpstr>
      <vt:lpstr>PowerPoint Presentation</vt:lpstr>
      <vt:lpstr>Rene Descartes</vt:lpstr>
      <vt:lpstr>John Cottingham, Bernard Williams &amp; Antonio Damasio </vt:lpstr>
      <vt:lpstr>The Interaction Problem: Thought Experiment</vt:lpstr>
      <vt:lpstr>Hermeticism</vt:lpstr>
      <vt:lpstr>Nikola Tesla: Oscillator Experiment</vt:lpstr>
      <vt:lpstr>Masaru Emoto: Power of Intention</vt:lpstr>
      <vt:lpstr>Geometry and Oscillation: Foundations of Physical Influence 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Microsoft Office User</cp:lastModifiedBy>
  <cp:revision>26</cp:revision>
  <dcterms:created xsi:type="dcterms:W3CDTF">2025-06-11T10:12:42Z</dcterms:created>
  <dcterms:modified xsi:type="dcterms:W3CDTF">2025-07-23T10:03:35Z</dcterms:modified>
</cp:coreProperties>
</file>