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88" r:id="rId1"/>
  </p:sldMasterIdLst>
  <p:sldIdLst>
    <p:sldId id="256" r:id="rId2"/>
    <p:sldId id="257" r:id="rId3"/>
    <p:sldId id="258" r:id="rId4"/>
    <p:sldId id="259" r:id="rId5"/>
    <p:sldId id="260" r:id="rId6"/>
    <p:sldId id="261" r:id="rId7"/>
    <p:sldId id="267" r:id="rId8"/>
    <p:sldId id="262" r:id="rId9"/>
    <p:sldId id="266"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0"/>
    <p:restoredTop sz="95859"/>
  </p:normalViewPr>
  <p:slideViewPr>
    <p:cSldViewPr snapToGrid="0" snapToObjects="1">
      <p:cViewPr varScale="1">
        <p:scale>
          <a:sx n="100" d="100"/>
          <a:sy n="100" d="100"/>
        </p:scale>
        <p:origin x="160" y="31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6/8/22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0220418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6/8/22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5893980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6/8/22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100737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6/8/22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8368772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6/8/22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8493991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6/8/22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283904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6/8/22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2901769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6/8/22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2654331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6/8/22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737222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6/8/22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8207121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6/8/22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6044777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6/8/22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36053744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6/8/22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56026452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6/8/22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34449087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6/8/22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98088539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6/8/22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0629206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smtClean="0"/>
              <a:pPr/>
              <a:t>6/8/22</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477051269"/>
      </p:ext>
    </p:extLst>
  </p:cSld>
  <p:clrMap bg1="lt1" tx1="dk1" bg2="lt2" tx2="dk2" accent1="accent1" accent2="accent2" accent3="accent3" accent4="accent4" accent5="accent5" accent6="accent6" hlink="hlink" folHlink="folHlink"/>
  <p:sldLayoutIdLst>
    <p:sldLayoutId id="2147483789" r:id="rId1"/>
    <p:sldLayoutId id="2147483790" r:id="rId2"/>
    <p:sldLayoutId id="2147483791" r:id="rId3"/>
    <p:sldLayoutId id="2147483792" r:id="rId4"/>
    <p:sldLayoutId id="2147483793" r:id="rId5"/>
    <p:sldLayoutId id="2147483794" r:id="rId6"/>
    <p:sldLayoutId id="2147483795" r:id="rId7"/>
    <p:sldLayoutId id="2147483796" r:id="rId8"/>
    <p:sldLayoutId id="2147483797" r:id="rId9"/>
    <p:sldLayoutId id="2147483798" r:id="rId10"/>
    <p:sldLayoutId id="2147483799" r:id="rId11"/>
    <p:sldLayoutId id="2147483800" r:id="rId12"/>
    <p:sldLayoutId id="2147483801" r:id="rId13"/>
    <p:sldLayoutId id="2147483802" r:id="rId14"/>
    <p:sldLayoutId id="2147483803" r:id="rId15"/>
    <p:sldLayoutId id="2147483804"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8" Type="http://schemas.openxmlformats.org/officeDocument/2006/relationships/hyperlink" Target="https://www.aafp.org/pubs/fpm/issues/1999/1000/p26.html" TargetMode="External"/><Relationship Id="rId3" Type="http://schemas.openxmlformats.org/officeDocument/2006/relationships/hyperlink" Target="https://www.simplypsychology.org/differences-between-extrinsic-and-intrinsic-motivation.html" TargetMode="External"/><Relationship Id="rId7" Type="http://schemas.openxmlformats.org/officeDocument/2006/relationships/hyperlink" Target="https://doi.org/10.1007%2F7854_2015_402" TargetMode="External"/><Relationship Id="rId2" Type="http://schemas.openxmlformats.org/officeDocument/2006/relationships/hyperlink" Target="https://www.researchgate.net/figure/Effectiveness-of-intrinsic-and-extrinsic-factors-on-employee-motivation_tbl1_267711459" TargetMode="External"/><Relationship Id="rId1" Type="http://schemas.openxmlformats.org/officeDocument/2006/relationships/slideLayout" Target="../slideLayouts/slideLayout7.xml"/><Relationship Id="rId6" Type="http://schemas.openxmlformats.org/officeDocument/2006/relationships/hyperlink" Target="https://www.letslearnfinance.com/intrinsic-motivation-advantages-and-disadvantages.html" TargetMode="External"/><Relationship Id="rId5" Type="http://schemas.openxmlformats.org/officeDocument/2006/relationships/hyperlink" Target="https://professionalleadershipinstitute.com/leadership/extrinsic-motivation-in-the-office-types-examples-and-advantages/" TargetMode="External"/><Relationship Id="rId4" Type="http://schemas.openxmlformats.org/officeDocument/2006/relationships/hyperlink" Target="http://www.idealibrary.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9B8A5A16-7BE9-4AA1-9B5E-00FAFA5C86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25">
            <a:extLst>
              <a:ext uri="{FF2B5EF4-FFF2-40B4-BE49-F238E27FC236}">
                <a16:creationId xmlns:a16="http://schemas.microsoft.com/office/drawing/2014/main" id="{C55D27F9-7623-4A6E-89FF-87E6C4E0D90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7" name="Straight Connector 26">
              <a:extLst>
                <a:ext uri="{FF2B5EF4-FFF2-40B4-BE49-F238E27FC236}">
                  <a16:creationId xmlns:a16="http://schemas.microsoft.com/office/drawing/2014/main" id="{67B7CFC0-1E17-41C5-BF93-16E99B1F897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FFFFFF">
                  <a:alpha val="80000"/>
                </a:srgbClr>
              </a:solidFill>
            </a:ln>
          </p:spPr>
          <p:style>
            <a:lnRef idx="2">
              <a:schemeClr val="accent1"/>
            </a:lnRef>
            <a:fillRef idx="0">
              <a:schemeClr val="accent1"/>
            </a:fillRef>
            <a:effectRef idx="1">
              <a:schemeClr val="accent1"/>
            </a:effectRef>
            <a:fontRef idx="minor">
              <a:schemeClr val="tx1"/>
            </a:fontRef>
          </p:style>
        </p:cxnSp>
        <p:sp>
          <p:nvSpPr>
            <p:cNvPr id="28" name="Rectangle 23">
              <a:extLst>
                <a:ext uri="{FF2B5EF4-FFF2-40B4-BE49-F238E27FC236}">
                  <a16:creationId xmlns:a16="http://schemas.microsoft.com/office/drawing/2014/main" id="{8640594F-E37B-4D91-8E95-9DA62A9B96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5">
              <a:extLst>
                <a:ext uri="{FF2B5EF4-FFF2-40B4-BE49-F238E27FC236}">
                  <a16:creationId xmlns:a16="http://schemas.microsoft.com/office/drawing/2014/main" id="{93C9D004-5359-4937-9D4B-EC89888063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Isosceles Triangle 29">
              <a:extLst>
                <a:ext uri="{FF2B5EF4-FFF2-40B4-BE49-F238E27FC236}">
                  <a16:creationId xmlns:a16="http://schemas.microsoft.com/office/drawing/2014/main" id="{0DE8B4BF-A71A-4324-A033-7886CF70A0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Rectangle 27">
              <a:extLst>
                <a:ext uri="{FF2B5EF4-FFF2-40B4-BE49-F238E27FC236}">
                  <a16:creationId xmlns:a16="http://schemas.microsoft.com/office/drawing/2014/main" id="{5697F627-1058-435C-96D4-98AB552C6A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32" name="Straight Connector 31">
              <a:extLst>
                <a:ext uri="{FF2B5EF4-FFF2-40B4-BE49-F238E27FC236}">
                  <a16:creationId xmlns:a16="http://schemas.microsoft.com/office/drawing/2014/main" id="{492EF457-D744-4C61-8670-518EC1D2D52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645924" y="0"/>
              <a:ext cx="1219200" cy="6858000"/>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sp>
          <p:nvSpPr>
            <p:cNvPr id="33" name="Rectangle 29">
              <a:extLst>
                <a:ext uri="{FF2B5EF4-FFF2-40B4-BE49-F238E27FC236}">
                  <a16:creationId xmlns:a16="http://schemas.microsoft.com/office/drawing/2014/main" id="{49E61018-BC96-47DC-B47F-FFBA96BAD8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Isosceles Triangle 33">
              <a:extLst>
                <a:ext uri="{FF2B5EF4-FFF2-40B4-BE49-F238E27FC236}">
                  <a16:creationId xmlns:a16="http://schemas.microsoft.com/office/drawing/2014/main" id="{3CA434EC-618C-4787-86BA-1BF47478EE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5" name="Isosceles Triangle 34">
              <a:extLst>
                <a:ext uri="{FF2B5EF4-FFF2-40B4-BE49-F238E27FC236}">
                  <a16:creationId xmlns:a16="http://schemas.microsoft.com/office/drawing/2014/main" id="{97378863-CDB3-4B0F-A65C-98A1252DD0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3" name="Subtitle 2">
            <a:extLst>
              <a:ext uri="{FF2B5EF4-FFF2-40B4-BE49-F238E27FC236}">
                <a16:creationId xmlns:a16="http://schemas.microsoft.com/office/drawing/2014/main" id="{8ECA750F-B271-D146-81E1-658D21D63668}"/>
              </a:ext>
            </a:extLst>
          </p:cNvPr>
          <p:cNvSpPr>
            <a:spLocks noGrp="1"/>
          </p:cNvSpPr>
          <p:nvPr>
            <p:ph type="subTitle" idx="1"/>
          </p:nvPr>
        </p:nvSpPr>
        <p:spPr>
          <a:xfrm>
            <a:off x="567206" y="4909285"/>
            <a:ext cx="7766936" cy="1096899"/>
          </a:xfrm>
        </p:spPr>
        <p:txBody>
          <a:bodyPr>
            <a:normAutofit lnSpcReduction="10000"/>
          </a:bodyPr>
          <a:lstStyle/>
          <a:p>
            <a:pPr>
              <a:lnSpc>
                <a:spcPct val="90000"/>
              </a:lnSpc>
            </a:pPr>
            <a:r>
              <a:rPr lang="en-US" sz="2400" dirty="0">
                <a:solidFill>
                  <a:schemeClr val="accent2">
                    <a:lumMod val="50000"/>
                  </a:schemeClr>
                </a:solidFill>
                <a:latin typeface="Garamond" panose="02020404030301010803" pitchFamily="18" charset="0"/>
                <a:cs typeface="Arial" panose="020B0604020202020204" pitchFamily="34" charset="0"/>
              </a:rPr>
              <a:t>Effects </a:t>
            </a:r>
            <a:r>
              <a:rPr lang="en-US" sz="2400">
                <a:solidFill>
                  <a:schemeClr val="accent2">
                    <a:lumMod val="50000"/>
                  </a:schemeClr>
                </a:solidFill>
                <a:latin typeface="Garamond" panose="02020404030301010803" pitchFamily="18" charset="0"/>
                <a:cs typeface="Arial" panose="020B0604020202020204" pitchFamily="34" charset="0"/>
              </a:rPr>
              <a:t>of Extrinsic and Intrinsic </a:t>
            </a:r>
            <a:r>
              <a:rPr lang="en-US" sz="2400" dirty="0">
                <a:solidFill>
                  <a:schemeClr val="accent2">
                    <a:lumMod val="50000"/>
                  </a:schemeClr>
                </a:solidFill>
                <a:latin typeface="Garamond" panose="02020404030301010803" pitchFamily="18" charset="0"/>
                <a:cs typeface="Arial" panose="020B0604020202020204" pitchFamily="34" charset="0"/>
              </a:rPr>
              <a:t>F</a:t>
            </a:r>
            <a:r>
              <a:rPr lang="en-US" sz="2400">
                <a:solidFill>
                  <a:schemeClr val="accent2">
                    <a:lumMod val="50000"/>
                  </a:schemeClr>
                </a:solidFill>
                <a:latin typeface="Garamond" panose="02020404030301010803" pitchFamily="18" charset="0"/>
                <a:cs typeface="Arial" panose="020B0604020202020204" pitchFamily="34" charset="0"/>
              </a:rPr>
              <a:t>actors on Motivation</a:t>
            </a:r>
            <a:endParaRPr lang="en-US" sz="2400" dirty="0">
              <a:solidFill>
                <a:schemeClr val="accent2">
                  <a:lumMod val="50000"/>
                </a:schemeClr>
              </a:solidFill>
              <a:latin typeface="Garamond" panose="02020404030301010803" pitchFamily="18" charset="0"/>
              <a:cs typeface="Arial" panose="020B0604020202020204" pitchFamily="34" charset="0"/>
            </a:endParaRPr>
          </a:p>
          <a:p>
            <a:pPr>
              <a:lnSpc>
                <a:spcPct val="90000"/>
              </a:lnSpc>
            </a:pPr>
            <a:r>
              <a:rPr lang="en-US" dirty="0">
                <a:solidFill>
                  <a:schemeClr val="accent2">
                    <a:lumMod val="50000"/>
                  </a:schemeClr>
                </a:solidFill>
                <a:latin typeface="Arial" panose="020B0604020202020204" pitchFamily="34" charset="0"/>
                <a:cs typeface="Arial" panose="020B0604020202020204" pitchFamily="34" charset="0"/>
              </a:rPr>
              <a:t>Student name: Paulina Andone</a:t>
            </a:r>
          </a:p>
          <a:p>
            <a:pPr>
              <a:lnSpc>
                <a:spcPct val="90000"/>
              </a:lnSpc>
            </a:pPr>
            <a:r>
              <a:rPr lang="en-US" dirty="0">
                <a:solidFill>
                  <a:schemeClr val="accent2">
                    <a:lumMod val="50000"/>
                  </a:schemeClr>
                </a:solidFill>
                <a:latin typeface="Arial" panose="020B0604020202020204" pitchFamily="34" charset="0"/>
                <a:cs typeface="Arial" panose="020B0604020202020204" pitchFamily="34" charset="0"/>
              </a:rPr>
              <a:t>Student number: 2027237</a:t>
            </a:r>
          </a:p>
        </p:txBody>
      </p:sp>
      <p:sp>
        <p:nvSpPr>
          <p:cNvPr id="2" name="Title 1">
            <a:extLst>
              <a:ext uri="{FF2B5EF4-FFF2-40B4-BE49-F238E27FC236}">
                <a16:creationId xmlns:a16="http://schemas.microsoft.com/office/drawing/2014/main" id="{D09B7698-64C9-834E-9085-D1B8AEE2B45A}"/>
              </a:ext>
            </a:extLst>
          </p:cNvPr>
          <p:cNvSpPr>
            <a:spLocks noGrp="1"/>
          </p:cNvSpPr>
          <p:nvPr>
            <p:ph type="ctrTitle"/>
          </p:nvPr>
        </p:nvSpPr>
        <p:spPr>
          <a:xfrm>
            <a:off x="2060061" y="851816"/>
            <a:ext cx="7766936" cy="2783824"/>
          </a:xfrm>
        </p:spPr>
        <p:txBody>
          <a:bodyPr>
            <a:normAutofit/>
          </a:bodyPr>
          <a:lstStyle/>
          <a:p>
            <a:pPr>
              <a:lnSpc>
                <a:spcPct val="90000"/>
              </a:lnSpc>
            </a:pPr>
            <a:r>
              <a:rPr lang="en-US" sz="2800" dirty="0">
                <a:solidFill>
                  <a:srgbClr val="FFFFFF"/>
                </a:solidFill>
                <a:latin typeface="Garamond" panose="02020404030301010803" pitchFamily="18" charset="0"/>
              </a:rPr>
              <a:t>Module code: BMSW5102 </a:t>
            </a:r>
            <a:br>
              <a:rPr lang="en-US" sz="2800" dirty="0">
                <a:solidFill>
                  <a:srgbClr val="FFFFFF"/>
                </a:solidFill>
                <a:latin typeface="Garamond" panose="02020404030301010803" pitchFamily="18" charset="0"/>
              </a:rPr>
            </a:br>
            <a:r>
              <a:rPr lang="en-US" sz="2800" dirty="0">
                <a:solidFill>
                  <a:srgbClr val="FFFFFF"/>
                </a:solidFill>
                <a:latin typeface="Garamond" panose="02020404030301010803" pitchFamily="18" charset="0"/>
              </a:rPr>
              <a:t>Module name: Developing Relationship and workplace achievement</a:t>
            </a:r>
            <a:br>
              <a:rPr lang="en-US" sz="2800" dirty="0">
                <a:solidFill>
                  <a:srgbClr val="FFFFFF"/>
                </a:solidFill>
                <a:latin typeface="Garamond" panose="02020404030301010803" pitchFamily="18" charset="0"/>
              </a:rPr>
            </a:br>
            <a:r>
              <a:rPr lang="en-US" sz="2800" dirty="0">
                <a:solidFill>
                  <a:srgbClr val="FFFFFF"/>
                </a:solidFill>
                <a:latin typeface="Garamond" panose="02020404030301010803" pitchFamily="18" charset="0"/>
              </a:rPr>
              <a:t>Lecturer: </a:t>
            </a:r>
            <a:r>
              <a:rPr lang="en-GB" sz="2800" dirty="0" err="1">
                <a:solidFill>
                  <a:srgbClr val="FFFFFF"/>
                </a:solidFill>
                <a:latin typeface="Garamond" panose="02020404030301010803" pitchFamily="18" charset="0"/>
              </a:rPr>
              <a:t>Sujeewa</a:t>
            </a:r>
            <a:r>
              <a:rPr lang="en-GB" sz="2800" dirty="0">
                <a:solidFill>
                  <a:srgbClr val="FFFFFF"/>
                </a:solidFill>
                <a:latin typeface="Garamond" panose="02020404030301010803" pitchFamily="18" charset="0"/>
              </a:rPr>
              <a:t> </a:t>
            </a:r>
            <a:r>
              <a:rPr lang="en-GB" sz="2800" dirty="0" err="1">
                <a:solidFill>
                  <a:srgbClr val="FFFFFF"/>
                </a:solidFill>
                <a:latin typeface="Garamond" panose="02020404030301010803" pitchFamily="18" charset="0"/>
              </a:rPr>
              <a:t>Herath</a:t>
            </a:r>
            <a:r>
              <a:rPr lang="en-US" sz="2800" dirty="0">
                <a:solidFill>
                  <a:srgbClr val="FFFFFF"/>
                </a:solidFill>
                <a:latin typeface="Garamond" panose="02020404030301010803" pitchFamily="18" charset="0"/>
              </a:rPr>
              <a:t>  </a:t>
            </a:r>
            <a:br>
              <a:rPr lang="en-US" sz="2800" dirty="0">
                <a:solidFill>
                  <a:srgbClr val="FFFFFF"/>
                </a:solidFill>
                <a:latin typeface="Garamond" panose="02020404030301010803" pitchFamily="18" charset="0"/>
              </a:rPr>
            </a:br>
            <a:endParaRPr lang="en-US" sz="2800" dirty="0">
              <a:solidFill>
                <a:srgbClr val="FFFFFF"/>
              </a:solidFill>
              <a:latin typeface="Garamond" panose="02020404030301010803" pitchFamily="18" charset="0"/>
            </a:endParaRPr>
          </a:p>
        </p:txBody>
      </p:sp>
    </p:spTree>
    <p:extLst>
      <p:ext uri="{BB962C8B-B14F-4D97-AF65-F5344CB8AC3E}">
        <p14:creationId xmlns:p14="http://schemas.microsoft.com/office/powerpoint/2010/main" val="16611488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74DEF4-FA81-354A-ACF9-E3BF54067047}"/>
              </a:ext>
            </a:extLst>
          </p:cNvPr>
          <p:cNvSpPr>
            <a:spLocks noGrp="1"/>
          </p:cNvSpPr>
          <p:nvPr>
            <p:ph type="title"/>
          </p:nvPr>
        </p:nvSpPr>
        <p:spPr/>
        <p:txBody>
          <a:bodyPr>
            <a:normAutofit/>
          </a:bodyPr>
          <a:lstStyle/>
          <a:p>
            <a:r>
              <a:rPr lang="en-US" sz="2400" dirty="0">
                <a:cs typeface="Arial" panose="020B0604020202020204" pitchFamily="34" charset="0"/>
              </a:rPr>
              <a:t>Content</a:t>
            </a:r>
          </a:p>
        </p:txBody>
      </p:sp>
      <p:sp>
        <p:nvSpPr>
          <p:cNvPr id="3" name="Content Placeholder 2">
            <a:extLst>
              <a:ext uri="{FF2B5EF4-FFF2-40B4-BE49-F238E27FC236}">
                <a16:creationId xmlns:a16="http://schemas.microsoft.com/office/drawing/2014/main" id="{32428DB9-7576-A34A-919D-AFCCD9CE128D}"/>
              </a:ext>
            </a:extLst>
          </p:cNvPr>
          <p:cNvSpPr>
            <a:spLocks noGrp="1"/>
          </p:cNvSpPr>
          <p:nvPr>
            <p:ph idx="1"/>
          </p:nvPr>
        </p:nvSpPr>
        <p:spPr/>
        <p:txBody>
          <a:bodyPr/>
          <a:lstStyle/>
          <a:p>
            <a:r>
              <a:rPr lang="en-US" dirty="0"/>
              <a:t>Introduction</a:t>
            </a:r>
          </a:p>
          <a:p>
            <a:r>
              <a:rPr lang="en-US" dirty="0"/>
              <a:t>What is concept of motivation?</a:t>
            </a:r>
          </a:p>
          <a:p>
            <a:r>
              <a:rPr lang="en-US" dirty="0"/>
              <a:t>Two types of motivation</a:t>
            </a:r>
          </a:p>
          <a:p>
            <a:r>
              <a:rPr lang="en-US" dirty="0"/>
              <a:t>Difference between the two types of motivation</a:t>
            </a:r>
          </a:p>
          <a:p>
            <a:r>
              <a:rPr lang="en-US" dirty="0"/>
              <a:t>The advantages and disadvantages</a:t>
            </a:r>
          </a:p>
          <a:p>
            <a:r>
              <a:rPr lang="en-US" dirty="0"/>
              <a:t>What motivate you?</a:t>
            </a:r>
          </a:p>
          <a:p>
            <a:r>
              <a:rPr lang="en-US" dirty="0"/>
              <a:t>Conclusion</a:t>
            </a:r>
          </a:p>
          <a:p>
            <a:r>
              <a:rPr lang="en-US" dirty="0"/>
              <a:t>References</a:t>
            </a:r>
          </a:p>
        </p:txBody>
      </p:sp>
    </p:spTree>
    <p:extLst>
      <p:ext uri="{BB962C8B-B14F-4D97-AF65-F5344CB8AC3E}">
        <p14:creationId xmlns:p14="http://schemas.microsoft.com/office/powerpoint/2010/main" val="30291154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B5ED87-C5E9-614D-B13F-81C64635BC7D}"/>
              </a:ext>
            </a:extLst>
          </p:cNvPr>
          <p:cNvSpPr>
            <a:spLocks noGrp="1"/>
          </p:cNvSpPr>
          <p:nvPr>
            <p:ph type="title"/>
          </p:nvPr>
        </p:nvSpPr>
        <p:spPr>
          <a:xfrm>
            <a:off x="1066800" y="642594"/>
            <a:ext cx="10058400" cy="797586"/>
          </a:xfrm>
        </p:spPr>
        <p:txBody>
          <a:bodyPr>
            <a:normAutofit/>
          </a:bodyPr>
          <a:lstStyle/>
          <a:p>
            <a:r>
              <a:rPr lang="en-US" sz="2000" dirty="0">
                <a:cs typeface="Arial" panose="020B0604020202020204" pitchFamily="34" charset="0"/>
              </a:rPr>
              <a:t>Introduction</a:t>
            </a:r>
          </a:p>
        </p:txBody>
      </p:sp>
      <p:sp>
        <p:nvSpPr>
          <p:cNvPr id="3" name="Content Placeholder 2">
            <a:extLst>
              <a:ext uri="{FF2B5EF4-FFF2-40B4-BE49-F238E27FC236}">
                <a16:creationId xmlns:a16="http://schemas.microsoft.com/office/drawing/2014/main" id="{F7EB6AA9-4A8B-7B4D-A18A-FF53D55690EA}"/>
              </a:ext>
            </a:extLst>
          </p:cNvPr>
          <p:cNvSpPr>
            <a:spLocks noGrp="1"/>
          </p:cNvSpPr>
          <p:nvPr>
            <p:ph idx="1"/>
          </p:nvPr>
        </p:nvSpPr>
        <p:spPr>
          <a:xfrm>
            <a:off x="1066800" y="1463040"/>
            <a:ext cx="10058400" cy="3931920"/>
          </a:xfrm>
        </p:spPr>
        <p:txBody>
          <a:bodyPr>
            <a:normAutofit/>
          </a:bodyPr>
          <a:lstStyle/>
          <a:p>
            <a:r>
              <a:rPr lang="en-GB" sz="1600" dirty="0"/>
              <a:t>In Herzberg's theory of motivation (1959) there are two types of factors:</a:t>
            </a:r>
          </a:p>
          <a:p>
            <a:pPr>
              <a:buFont typeface="Wingdings" pitchFamily="2" charset="2"/>
              <a:buChar char="Ø"/>
            </a:pPr>
            <a:r>
              <a:rPr lang="en-GB" sz="1600" dirty="0"/>
              <a:t>Hygiene factors</a:t>
            </a:r>
          </a:p>
          <a:p>
            <a:pPr>
              <a:buFont typeface="Wingdings" pitchFamily="2" charset="2"/>
              <a:buChar char="Ø"/>
            </a:pPr>
            <a:r>
              <a:rPr lang="en-GB" sz="1600" dirty="0"/>
              <a:t>Motivator factors</a:t>
            </a:r>
          </a:p>
          <a:p>
            <a:r>
              <a:rPr lang="en-GB" sz="1600" dirty="0"/>
              <a:t> This presentation is about motivation</a:t>
            </a:r>
          </a:p>
          <a:p>
            <a:r>
              <a:rPr lang="en-GB" sz="1600" dirty="0"/>
              <a:t>Hygiene factors are known as extrinsic motivators or job dissatisfiers</a:t>
            </a:r>
          </a:p>
          <a:p>
            <a:r>
              <a:rPr lang="en-GB" sz="1600" dirty="0"/>
              <a:t>Motivator factors are known as intrinsic motivators or job satisfiers </a:t>
            </a:r>
          </a:p>
          <a:p>
            <a:endParaRPr lang="en-GB" sz="1600" dirty="0"/>
          </a:p>
        </p:txBody>
      </p:sp>
    </p:spTree>
    <p:extLst>
      <p:ext uri="{BB962C8B-B14F-4D97-AF65-F5344CB8AC3E}">
        <p14:creationId xmlns:p14="http://schemas.microsoft.com/office/powerpoint/2010/main" val="30473090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7E6A3-E007-9F44-AB9A-675F7A9FE987}"/>
              </a:ext>
            </a:extLst>
          </p:cNvPr>
          <p:cNvSpPr>
            <a:spLocks noGrp="1"/>
          </p:cNvSpPr>
          <p:nvPr>
            <p:ph type="title"/>
          </p:nvPr>
        </p:nvSpPr>
        <p:spPr/>
        <p:txBody>
          <a:bodyPr>
            <a:normAutofit/>
          </a:bodyPr>
          <a:lstStyle/>
          <a:p>
            <a:r>
              <a:rPr lang="en-US" sz="2000" dirty="0"/>
              <a:t>What is concept of motivation?</a:t>
            </a:r>
          </a:p>
        </p:txBody>
      </p:sp>
      <p:sp>
        <p:nvSpPr>
          <p:cNvPr id="3" name="Content Placeholder 2">
            <a:extLst>
              <a:ext uri="{FF2B5EF4-FFF2-40B4-BE49-F238E27FC236}">
                <a16:creationId xmlns:a16="http://schemas.microsoft.com/office/drawing/2014/main" id="{8D4AFD5C-CBA3-E94C-BC41-5EAEA6E93B69}"/>
              </a:ext>
            </a:extLst>
          </p:cNvPr>
          <p:cNvSpPr>
            <a:spLocks noGrp="1"/>
          </p:cNvSpPr>
          <p:nvPr>
            <p:ph sz="half" idx="1"/>
          </p:nvPr>
        </p:nvSpPr>
        <p:spPr>
          <a:xfrm>
            <a:off x="677334" y="1193470"/>
            <a:ext cx="4754880" cy="3749040"/>
          </a:xfrm>
        </p:spPr>
        <p:txBody>
          <a:bodyPr>
            <a:normAutofit fontScale="92500" lnSpcReduction="10000"/>
          </a:bodyPr>
          <a:lstStyle/>
          <a:p>
            <a:r>
              <a:rPr lang="en-US" sz="1600" dirty="0"/>
              <a:t>Motivation is the process of achieving goals by involving emotional and cognitive forces by activating a certain behavior(Simpson &amp; Balsam, 2016).</a:t>
            </a:r>
          </a:p>
          <a:p>
            <a:r>
              <a:rPr lang="en-US" sz="1600" dirty="0"/>
              <a:t>Motivation is defined by focusing behavior in pursuit of a goal and is fundamental in our interaction with others. </a:t>
            </a:r>
          </a:p>
          <a:p>
            <a:r>
              <a:rPr lang="en-US" sz="1600" dirty="0"/>
              <a:t>Animals and humans share the same motivation to meet the basic needs of survival.</a:t>
            </a:r>
          </a:p>
        </p:txBody>
      </p:sp>
      <p:sp>
        <p:nvSpPr>
          <p:cNvPr id="4" name="Content Placeholder 3">
            <a:extLst>
              <a:ext uri="{FF2B5EF4-FFF2-40B4-BE49-F238E27FC236}">
                <a16:creationId xmlns:a16="http://schemas.microsoft.com/office/drawing/2014/main" id="{A92413EF-CC5A-2345-B4EB-E26B562A5D5C}"/>
              </a:ext>
            </a:extLst>
          </p:cNvPr>
          <p:cNvSpPr>
            <a:spLocks noGrp="1"/>
          </p:cNvSpPr>
          <p:nvPr>
            <p:ph sz="half" idx="2"/>
          </p:nvPr>
        </p:nvSpPr>
        <p:spPr>
          <a:xfrm>
            <a:off x="6370320" y="760021"/>
            <a:ext cx="4754880" cy="5092139"/>
          </a:xfrm>
        </p:spPr>
        <p:txBody>
          <a:bodyPr>
            <a:normAutofit fontScale="92500" lnSpcReduction="10000"/>
          </a:bodyPr>
          <a:lstStyle/>
          <a:p>
            <a:r>
              <a:rPr lang="en-US" dirty="0"/>
              <a:t>The </a:t>
            </a:r>
            <a:r>
              <a:rPr lang="en-US" dirty="0" err="1"/>
              <a:t>Herzber’s</a:t>
            </a:r>
            <a:r>
              <a:rPr lang="en-US" dirty="0"/>
              <a:t> theory hygiene factors are:</a:t>
            </a:r>
          </a:p>
          <a:p>
            <a:pPr>
              <a:buFont typeface="Wingdings" pitchFamily="2" charset="2"/>
              <a:buChar char="Ø"/>
            </a:pPr>
            <a:r>
              <a:rPr lang="en-US" dirty="0"/>
              <a:t>  </a:t>
            </a:r>
            <a:r>
              <a:rPr lang="en-GB" dirty="0"/>
              <a:t>company policy</a:t>
            </a:r>
          </a:p>
          <a:p>
            <a:pPr>
              <a:buFont typeface="Wingdings" pitchFamily="2" charset="2"/>
              <a:buChar char="Ø"/>
            </a:pPr>
            <a:r>
              <a:rPr lang="en-GB" dirty="0"/>
              <a:t> supervision</a:t>
            </a:r>
          </a:p>
          <a:p>
            <a:pPr>
              <a:buFont typeface="Wingdings" pitchFamily="2" charset="2"/>
              <a:buChar char="Ø"/>
            </a:pPr>
            <a:r>
              <a:rPr lang="en-GB" dirty="0"/>
              <a:t> interpersonal relations</a:t>
            </a:r>
          </a:p>
          <a:p>
            <a:pPr>
              <a:buFont typeface="Wingdings" pitchFamily="2" charset="2"/>
              <a:buChar char="Ø"/>
            </a:pPr>
            <a:r>
              <a:rPr lang="en-GB" dirty="0"/>
              <a:t>working conditions</a:t>
            </a:r>
          </a:p>
          <a:p>
            <a:pPr>
              <a:buFont typeface="Wingdings" pitchFamily="2" charset="2"/>
              <a:buChar char="Ø"/>
            </a:pPr>
            <a:r>
              <a:rPr lang="en-GB" dirty="0"/>
              <a:t>Salary</a:t>
            </a:r>
          </a:p>
          <a:p>
            <a:pPr>
              <a:buFont typeface="Arial" panose="020B0604020202020204" pitchFamily="34" charset="0"/>
              <a:buChar char="•"/>
            </a:pPr>
            <a:r>
              <a:rPr lang="en-GB" dirty="0"/>
              <a:t>The </a:t>
            </a:r>
            <a:r>
              <a:rPr lang="en-GB" dirty="0" err="1"/>
              <a:t>Herzber’s</a:t>
            </a:r>
            <a:r>
              <a:rPr lang="en-GB" dirty="0"/>
              <a:t> theory motivator factors are:</a:t>
            </a:r>
          </a:p>
          <a:p>
            <a:pPr>
              <a:buFont typeface="Wingdings" pitchFamily="2" charset="2"/>
              <a:buChar char="Ø"/>
            </a:pPr>
            <a:r>
              <a:rPr lang="en-GB" dirty="0"/>
              <a:t> achievement</a:t>
            </a:r>
          </a:p>
          <a:p>
            <a:pPr>
              <a:buFont typeface="Wingdings" pitchFamily="2" charset="2"/>
              <a:buChar char="Ø"/>
            </a:pPr>
            <a:r>
              <a:rPr lang="en-GB" dirty="0"/>
              <a:t>Recognition</a:t>
            </a:r>
          </a:p>
          <a:p>
            <a:pPr>
              <a:buFont typeface="Wingdings" pitchFamily="2" charset="2"/>
              <a:buChar char="Ø"/>
            </a:pPr>
            <a:r>
              <a:rPr lang="en-GB" dirty="0"/>
              <a:t>the work itself</a:t>
            </a:r>
          </a:p>
          <a:p>
            <a:pPr>
              <a:buFont typeface="Wingdings" pitchFamily="2" charset="2"/>
              <a:buChar char="Ø"/>
            </a:pPr>
            <a:r>
              <a:rPr lang="en-GB" dirty="0"/>
              <a:t> responsibility</a:t>
            </a:r>
          </a:p>
          <a:p>
            <a:pPr>
              <a:buFont typeface="Wingdings" pitchFamily="2" charset="2"/>
              <a:buChar char="Ø"/>
            </a:pPr>
            <a:r>
              <a:rPr lang="en-GB" dirty="0"/>
              <a:t>Advancement</a:t>
            </a:r>
          </a:p>
          <a:p>
            <a:pPr marL="0" indent="0">
              <a:buNone/>
            </a:pPr>
            <a:r>
              <a:rPr lang="en-US" dirty="0"/>
              <a:t>                                 (</a:t>
            </a:r>
            <a:r>
              <a:rPr lang="en-US" dirty="0" err="1"/>
              <a:t>Gawel</a:t>
            </a:r>
            <a:r>
              <a:rPr lang="en-US" dirty="0"/>
              <a:t>, 1996)</a:t>
            </a:r>
          </a:p>
        </p:txBody>
      </p:sp>
    </p:spTree>
    <p:extLst>
      <p:ext uri="{BB962C8B-B14F-4D97-AF65-F5344CB8AC3E}">
        <p14:creationId xmlns:p14="http://schemas.microsoft.com/office/powerpoint/2010/main" val="28733918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156D44-4234-5C47-9BD9-6D84D23E1ABA}"/>
              </a:ext>
            </a:extLst>
          </p:cNvPr>
          <p:cNvSpPr>
            <a:spLocks noGrp="1"/>
          </p:cNvSpPr>
          <p:nvPr>
            <p:ph type="title"/>
          </p:nvPr>
        </p:nvSpPr>
        <p:spPr>
          <a:xfrm>
            <a:off x="430501" y="2817739"/>
            <a:ext cx="10058400" cy="1031827"/>
          </a:xfrm>
        </p:spPr>
        <p:txBody>
          <a:bodyPr>
            <a:normAutofit/>
          </a:bodyPr>
          <a:lstStyle/>
          <a:p>
            <a:r>
              <a:rPr lang="en-US" sz="2000" dirty="0"/>
              <a:t> Types of motivation factors for each category( Nickerson, 2021)</a:t>
            </a:r>
          </a:p>
        </p:txBody>
      </p:sp>
      <p:sp>
        <p:nvSpPr>
          <p:cNvPr id="3" name="Text Placeholder 2">
            <a:extLst>
              <a:ext uri="{FF2B5EF4-FFF2-40B4-BE49-F238E27FC236}">
                <a16:creationId xmlns:a16="http://schemas.microsoft.com/office/drawing/2014/main" id="{AC8D59E9-E45B-374F-A46D-E69EEDF5391B}"/>
              </a:ext>
            </a:extLst>
          </p:cNvPr>
          <p:cNvSpPr>
            <a:spLocks noGrp="1"/>
          </p:cNvSpPr>
          <p:nvPr>
            <p:ph type="body" idx="1"/>
          </p:nvPr>
        </p:nvSpPr>
        <p:spPr>
          <a:xfrm>
            <a:off x="608301" y="3067849"/>
            <a:ext cx="3627792" cy="640080"/>
          </a:xfrm>
        </p:spPr>
        <p:txBody>
          <a:bodyPr>
            <a:normAutofit/>
          </a:bodyPr>
          <a:lstStyle/>
          <a:p>
            <a:pPr marL="285750" indent="-285750">
              <a:buFont typeface="Wingdings" pitchFamily="2" charset="2"/>
              <a:buChar char="Ø"/>
            </a:pPr>
            <a:r>
              <a:rPr lang="en-US" sz="1600" dirty="0">
                <a:solidFill>
                  <a:schemeClr val="tx1"/>
                </a:solidFill>
              </a:rPr>
              <a:t>Extrinsic factors</a:t>
            </a:r>
          </a:p>
        </p:txBody>
      </p:sp>
      <p:sp>
        <p:nvSpPr>
          <p:cNvPr id="4" name="Content Placeholder 3">
            <a:extLst>
              <a:ext uri="{FF2B5EF4-FFF2-40B4-BE49-F238E27FC236}">
                <a16:creationId xmlns:a16="http://schemas.microsoft.com/office/drawing/2014/main" id="{66987826-F3B1-EB4A-9937-B1B92EE263B8}"/>
              </a:ext>
            </a:extLst>
          </p:cNvPr>
          <p:cNvSpPr>
            <a:spLocks noGrp="1"/>
          </p:cNvSpPr>
          <p:nvPr>
            <p:ph sz="half" idx="2"/>
          </p:nvPr>
        </p:nvSpPr>
        <p:spPr>
          <a:xfrm>
            <a:off x="981692" y="3792645"/>
            <a:ext cx="4185623" cy="1302192"/>
          </a:xfrm>
        </p:spPr>
        <p:txBody>
          <a:bodyPr>
            <a:normAutofit fontScale="70000" lnSpcReduction="20000"/>
          </a:bodyPr>
          <a:lstStyle/>
          <a:p>
            <a:r>
              <a:rPr lang="en-GB" sz="1600" dirty="0"/>
              <a:t>Rewards</a:t>
            </a:r>
          </a:p>
          <a:p>
            <a:r>
              <a:rPr lang="en-GB" sz="1600" dirty="0"/>
              <a:t>Punishment</a:t>
            </a:r>
          </a:p>
          <a:p>
            <a:r>
              <a:rPr lang="en-GB" sz="1600" dirty="0"/>
              <a:t>Power</a:t>
            </a:r>
          </a:p>
          <a:p>
            <a:r>
              <a:rPr lang="en-GB" sz="1600" dirty="0"/>
              <a:t>Praise</a:t>
            </a:r>
          </a:p>
          <a:p>
            <a:r>
              <a:rPr lang="en-GB" sz="1600" dirty="0"/>
              <a:t>Competition</a:t>
            </a:r>
            <a:endParaRPr lang="en-US" sz="1600" dirty="0">
              <a:solidFill>
                <a:schemeClr val="tx1">
                  <a:lumMod val="95000"/>
                  <a:lumOff val="5000"/>
                </a:schemeClr>
              </a:solidFill>
              <a:latin typeface="Garamond" panose="02020404030301010803" pitchFamily="18" charset="0"/>
            </a:endParaRPr>
          </a:p>
        </p:txBody>
      </p:sp>
      <p:sp>
        <p:nvSpPr>
          <p:cNvPr id="5" name="Text Placeholder 4">
            <a:extLst>
              <a:ext uri="{FF2B5EF4-FFF2-40B4-BE49-F238E27FC236}">
                <a16:creationId xmlns:a16="http://schemas.microsoft.com/office/drawing/2014/main" id="{A0AEBF34-116D-4640-8147-F8F3BCA84E35}"/>
              </a:ext>
            </a:extLst>
          </p:cNvPr>
          <p:cNvSpPr>
            <a:spLocks noGrp="1"/>
          </p:cNvSpPr>
          <p:nvPr>
            <p:ph type="body" sz="quarter" idx="3"/>
          </p:nvPr>
        </p:nvSpPr>
        <p:spPr>
          <a:xfrm>
            <a:off x="4413893" y="3621471"/>
            <a:ext cx="4185618" cy="576262"/>
          </a:xfrm>
        </p:spPr>
        <p:txBody>
          <a:bodyPr/>
          <a:lstStyle/>
          <a:p>
            <a:pPr marL="285750" indent="-285750">
              <a:buFont typeface="Wingdings" pitchFamily="2" charset="2"/>
              <a:buChar char="Ø"/>
            </a:pPr>
            <a:r>
              <a:rPr lang="en-US" sz="1600" dirty="0">
                <a:solidFill>
                  <a:schemeClr val="tx1"/>
                </a:solidFill>
              </a:rPr>
              <a:t>Intrinsic factors</a:t>
            </a:r>
          </a:p>
          <a:p>
            <a:endParaRPr lang="en-US" dirty="0">
              <a:solidFill>
                <a:schemeClr val="tx1"/>
              </a:solidFill>
            </a:endParaRPr>
          </a:p>
        </p:txBody>
      </p:sp>
      <p:sp>
        <p:nvSpPr>
          <p:cNvPr id="6" name="Content Placeholder 5">
            <a:extLst>
              <a:ext uri="{FF2B5EF4-FFF2-40B4-BE49-F238E27FC236}">
                <a16:creationId xmlns:a16="http://schemas.microsoft.com/office/drawing/2014/main" id="{C925E2C4-5E18-D74D-AD26-D4569919E4F4}"/>
              </a:ext>
            </a:extLst>
          </p:cNvPr>
          <p:cNvSpPr>
            <a:spLocks noGrp="1"/>
          </p:cNvSpPr>
          <p:nvPr>
            <p:ph sz="quarter" idx="4"/>
          </p:nvPr>
        </p:nvSpPr>
        <p:spPr>
          <a:xfrm>
            <a:off x="4790605" y="3832211"/>
            <a:ext cx="4185617" cy="3304117"/>
          </a:xfrm>
        </p:spPr>
        <p:txBody>
          <a:bodyPr>
            <a:normAutofit fontScale="70000" lnSpcReduction="20000"/>
          </a:bodyPr>
          <a:lstStyle/>
          <a:p>
            <a:r>
              <a:rPr lang="en-GB" sz="1600" dirty="0"/>
              <a:t>Challenge</a:t>
            </a:r>
          </a:p>
          <a:p>
            <a:r>
              <a:rPr lang="en-GB" sz="1600" dirty="0"/>
              <a:t>Curiosity</a:t>
            </a:r>
          </a:p>
          <a:p>
            <a:r>
              <a:rPr lang="en-GB" sz="1600" dirty="0"/>
              <a:t>Control</a:t>
            </a:r>
          </a:p>
          <a:p>
            <a:r>
              <a:rPr lang="en-GB" sz="1600" dirty="0"/>
              <a:t>Enjoyment</a:t>
            </a:r>
          </a:p>
          <a:p>
            <a:r>
              <a:rPr lang="en-GB" sz="1600" dirty="0"/>
              <a:t>Purpose</a:t>
            </a:r>
            <a:endParaRPr lang="en-US" sz="1600" dirty="0">
              <a:solidFill>
                <a:schemeClr val="tx1">
                  <a:lumMod val="95000"/>
                  <a:lumOff val="5000"/>
                </a:schemeClr>
              </a:solidFill>
              <a:latin typeface="Garamond" panose="02020404030301010803" pitchFamily="18" charset="0"/>
            </a:endParaRPr>
          </a:p>
          <a:p>
            <a:endParaRPr lang="en-US" dirty="0"/>
          </a:p>
        </p:txBody>
      </p:sp>
      <p:sp>
        <p:nvSpPr>
          <p:cNvPr id="9" name="TextBox 8">
            <a:extLst>
              <a:ext uri="{FF2B5EF4-FFF2-40B4-BE49-F238E27FC236}">
                <a16:creationId xmlns:a16="http://schemas.microsoft.com/office/drawing/2014/main" id="{1B230FB8-D1C5-364B-BB41-414A50E2FDCD}"/>
              </a:ext>
            </a:extLst>
          </p:cNvPr>
          <p:cNvSpPr txBox="1"/>
          <p:nvPr/>
        </p:nvSpPr>
        <p:spPr>
          <a:xfrm>
            <a:off x="430501" y="685800"/>
            <a:ext cx="9127837" cy="1107996"/>
          </a:xfrm>
          <a:prstGeom prst="rect">
            <a:avLst/>
          </a:prstGeom>
          <a:noFill/>
        </p:spPr>
        <p:txBody>
          <a:bodyPr wrap="square" rtlCol="0">
            <a:spAutoFit/>
          </a:bodyPr>
          <a:lstStyle/>
          <a:p>
            <a:r>
              <a:rPr lang="en-US" dirty="0">
                <a:solidFill>
                  <a:schemeClr val="accent1"/>
                </a:solidFill>
              </a:rPr>
              <a:t>How motivation can vary</a:t>
            </a:r>
          </a:p>
          <a:p>
            <a:pPr marL="285750" indent="-285750">
              <a:buFont typeface="Arial" panose="020B0604020202020204" pitchFamily="34" charset="0"/>
              <a:buChar char="•"/>
            </a:pPr>
            <a:r>
              <a:rPr lang="en-US" sz="1600" dirty="0">
                <a:latin typeface="Garamond" panose="02020404030301010803" pitchFamily="18" charset="0"/>
              </a:rPr>
              <a:t>Levels of motivation</a:t>
            </a:r>
          </a:p>
          <a:p>
            <a:pPr marL="285750" indent="-285750">
              <a:buFont typeface="Arial" panose="020B0604020202020204" pitchFamily="34" charset="0"/>
              <a:buChar char="•"/>
            </a:pPr>
            <a:r>
              <a:rPr lang="en-US" sz="1600" dirty="0">
                <a:latin typeface="Garamond" panose="02020404030301010803" pitchFamily="18" charset="0"/>
              </a:rPr>
              <a:t>Orientation of motivation</a:t>
            </a:r>
          </a:p>
          <a:p>
            <a:pPr marL="285750" indent="-285750">
              <a:buFont typeface="Arial" panose="020B0604020202020204" pitchFamily="34" charset="0"/>
              <a:buChar char="•"/>
            </a:pPr>
            <a:r>
              <a:rPr lang="en-US" sz="1600" dirty="0">
                <a:latin typeface="Garamond" panose="02020404030301010803" pitchFamily="18" charset="0"/>
              </a:rPr>
              <a:t>Deci and Ryan, 2000 consider that students can have different factors of motivation to study:  </a:t>
            </a:r>
          </a:p>
        </p:txBody>
      </p:sp>
      <p:sp>
        <p:nvSpPr>
          <p:cNvPr id="10" name="TextBox 9">
            <a:extLst>
              <a:ext uri="{FF2B5EF4-FFF2-40B4-BE49-F238E27FC236}">
                <a16:creationId xmlns:a16="http://schemas.microsoft.com/office/drawing/2014/main" id="{42779362-0C94-2E40-928C-0DF91CD3553B}"/>
              </a:ext>
            </a:extLst>
          </p:cNvPr>
          <p:cNvSpPr txBox="1"/>
          <p:nvPr/>
        </p:nvSpPr>
        <p:spPr>
          <a:xfrm>
            <a:off x="981692" y="1777663"/>
            <a:ext cx="6157913" cy="1107996"/>
          </a:xfrm>
          <a:prstGeom prst="rect">
            <a:avLst/>
          </a:prstGeom>
          <a:noFill/>
        </p:spPr>
        <p:txBody>
          <a:bodyPr wrap="square" rtlCol="0">
            <a:spAutoFit/>
          </a:bodyPr>
          <a:lstStyle/>
          <a:p>
            <a:pPr marL="285750" indent="-285750">
              <a:buFont typeface="Wingdings" pitchFamily="2" charset="2"/>
              <a:buChar char="Ø"/>
            </a:pPr>
            <a:r>
              <a:rPr lang="en-US" sz="1600" dirty="0">
                <a:latin typeface="Garamond" panose="02020404030301010803" pitchFamily="18" charset="0"/>
              </a:rPr>
              <a:t>For achievement</a:t>
            </a:r>
          </a:p>
          <a:p>
            <a:pPr marL="285750" indent="-285750">
              <a:buFont typeface="Wingdings" pitchFamily="2" charset="2"/>
              <a:buChar char="Ø"/>
            </a:pPr>
            <a:r>
              <a:rPr lang="en-US" sz="1600" dirty="0">
                <a:latin typeface="Garamond" panose="02020404030301010803" pitchFamily="18" charset="0"/>
              </a:rPr>
              <a:t>For recognition</a:t>
            </a:r>
          </a:p>
          <a:p>
            <a:pPr marL="285750" indent="-285750">
              <a:buFont typeface="Wingdings" pitchFamily="2" charset="2"/>
              <a:buChar char="Ø"/>
            </a:pPr>
            <a:r>
              <a:rPr lang="en-US" sz="1600" dirty="0">
                <a:latin typeface="Garamond" panose="02020404030301010803" pitchFamily="18" charset="0"/>
              </a:rPr>
              <a:t>For approval, etc. </a:t>
            </a:r>
          </a:p>
          <a:p>
            <a:pPr marL="285750" indent="-285750">
              <a:buFont typeface="Wingdings" pitchFamily="2" charset="2"/>
              <a:buChar char="Ø"/>
            </a:pPr>
            <a:endParaRPr lang="en-US" dirty="0"/>
          </a:p>
        </p:txBody>
      </p:sp>
    </p:spTree>
    <p:extLst>
      <p:ext uri="{BB962C8B-B14F-4D97-AF65-F5344CB8AC3E}">
        <p14:creationId xmlns:p14="http://schemas.microsoft.com/office/powerpoint/2010/main" val="16076406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B37349A-C6F0-F247-BB39-9B3185CF39BA}"/>
              </a:ext>
            </a:extLst>
          </p:cNvPr>
          <p:cNvSpPr txBox="1"/>
          <p:nvPr/>
        </p:nvSpPr>
        <p:spPr>
          <a:xfrm>
            <a:off x="471549" y="1130518"/>
            <a:ext cx="11020302" cy="4216539"/>
          </a:xfrm>
          <a:prstGeom prst="rect">
            <a:avLst/>
          </a:prstGeom>
          <a:noFill/>
        </p:spPr>
        <p:txBody>
          <a:bodyPr wrap="square" rtlCol="0">
            <a:spAutoFit/>
          </a:bodyPr>
          <a:lstStyle/>
          <a:p>
            <a:r>
              <a:rPr lang="en-US" sz="2400" dirty="0"/>
              <a:t>Difference between the two types of motivation</a:t>
            </a:r>
          </a:p>
          <a:p>
            <a:endParaRPr lang="en-US" sz="2400" dirty="0"/>
          </a:p>
          <a:p>
            <a:pPr marL="285750" indent="-285750">
              <a:buFont typeface="Arial" panose="020B0604020202020204" pitchFamily="34" charset="0"/>
              <a:buChar char="•"/>
            </a:pPr>
            <a:r>
              <a:rPr lang="en-US" sz="1400" dirty="0"/>
              <a:t>According to </a:t>
            </a:r>
            <a:r>
              <a:rPr lang="en-US" sz="1400" dirty="0" err="1"/>
              <a:t>Oudeyer</a:t>
            </a:r>
            <a:r>
              <a:rPr lang="en-US" sz="1400" dirty="0"/>
              <a:t> </a:t>
            </a:r>
            <a:r>
              <a:rPr lang="en-GB" sz="1400" dirty="0"/>
              <a:t>and Kaplan, 2009 </a:t>
            </a:r>
            <a:r>
              <a:rPr lang="en-US" sz="1400" dirty="0"/>
              <a:t>intrinsic motivation is when we do an activity that satisfies us </a:t>
            </a:r>
          </a:p>
          <a:p>
            <a:r>
              <a:rPr lang="en-US" sz="1400" dirty="0"/>
              <a:t>and that we perform without pursuing a reward while extrinsic motivation it is determined by a reward or </a:t>
            </a:r>
          </a:p>
          <a:p>
            <a:r>
              <a:rPr lang="en-US" sz="1400" dirty="0"/>
              <a:t>punishment depending on the result of the actions performed.</a:t>
            </a:r>
          </a:p>
          <a:p>
            <a:endParaRPr lang="en-US" sz="1400" dirty="0"/>
          </a:p>
          <a:p>
            <a:pPr marL="285750" indent="-285750">
              <a:buFont typeface="Arial" panose="020B0604020202020204" pitchFamily="34" charset="0"/>
              <a:buChar char="•"/>
            </a:pPr>
            <a:r>
              <a:rPr lang="en-US" sz="1400" dirty="0"/>
              <a:t>As </a:t>
            </a:r>
            <a:r>
              <a:rPr lang="en-US" sz="1400" dirty="0" err="1"/>
              <a:t>Cinar</a:t>
            </a:r>
            <a:r>
              <a:rPr lang="en-US" sz="1400" dirty="0"/>
              <a:t>, </a:t>
            </a:r>
            <a:r>
              <a:rPr lang="en-US" sz="1400" dirty="0" err="1"/>
              <a:t>Bektas</a:t>
            </a:r>
            <a:r>
              <a:rPr lang="en-US" sz="1400" dirty="0"/>
              <a:t>, &amp; Aslan, 2011 found in their research:</a:t>
            </a:r>
          </a:p>
          <a:p>
            <a:pPr marL="285750" indent="-285750">
              <a:buFont typeface="Arial" panose="020B0604020202020204" pitchFamily="34" charset="0"/>
              <a:buChar char="•"/>
            </a:pPr>
            <a:r>
              <a:rPr lang="en-US" sz="1400" dirty="0"/>
              <a:t>Both motivation factors affect the result of the goal</a:t>
            </a:r>
          </a:p>
          <a:p>
            <a:pPr marL="285750" indent="-285750">
              <a:buFont typeface="Arial" panose="020B0604020202020204" pitchFamily="34" charset="0"/>
              <a:buChar char="•"/>
            </a:pPr>
            <a:r>
              <a:rPr lang="en-US" sz="1400" dirty="0"/>
              <a:t>Intrinsic factors motivate employees more </a:t>
            </a:r>
          </a:p>
          <a:p>
            <a:pPr marL="285750" indent="-285750">
              <a:buFont typeface="Arial" panose="020B0604020202020204" pitchFamily="34" charset="0"/>
              <a:buChar char="•"/>
            </a:pPr>
            <a:r>
              <a:rPr lang="en-US" sz="1400" dirty="0"/>
              <a:t>Intrinsic motivation dominate more </a:t>
            </a:r>
          </a:p>
          <a:p>
            <a:pPr marL="285750" indent="-285750">
              <a:buFont typeface="Arial" panose="020B0604020202020204" pitchFamily="34" charset="0"/>
              <a:buChar char="•"/>
            </a:pPr>
            <a:endParaRPr lang="en-US" sz="1400" dirty="0"/>
          </a:p>
          <a:p>
            <a:endParaRPr lang="en-US" sz="1400" dirty="0"/>
          </a:p>
          <a:p>
            <a:pPr marL="285750" indent="-285750">
              <a:buFont typeface="Arial" panose="020B0604020202020204" pitchFamily="34" charset="0"/>
              <a:buChar char="•"/>
            </a:pPr>
            <a:endParaRPr lang="en-US" sz="1400" dirty="0"/>
          </a:p>
          <a:p>
            <a:r>
              <a:rPr lang="en-US" sz="1400" dirty="0"/>
              <a:t> </a:t>
            </a:r>
          </a:p>
          <a:p>
            <a:endParaRPr lang="en-US" sz="1400" dirty="0"/>
          </a:p>
          <a:p>
            <a:endParaRPr lang="en-US" sz="1400" dirty="0"/>
          </a:p>
          <a:p>
            <a:endParaRPr lang="en-US" sz="2400" dirty="0"/>
          </a:p>
        </p:txBody>
      </p:sp>
    </p:spTree>
    <p:extLst>
      <p:ext uri="{BB962C8B-B14F-4D97-AF65-F5344CB8AC3E}">
        <p14:creationId xmlns:p14="http://schemas.microsoft.com/office/powerpoint/2010/main" val="9931200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20494E-1EF0-0449-B5D1-DD2F1D06209D}"/>
              </a:ext>
            </a:extLst>
          </p:cNvPr>
          <p:cNvSpPr>
            <a:spLocks noGrp="1"/>
          </p:cNvSpPr>
          <p:nvPr>
            <p:ph type="title"/>
          </p:nvPr>
        </p:nvSpPr>
        <p:spPr/>
        <p:txBody>
          <a:bodyPr/>
          <a:lstStyle/>
          <a:p>
            <a:r>
              <a:rPr lang="en-US" dirty="0"/>
              <a:t>The advantages and disadvantages</a:t>
            </a:r>
          </a:p>
        </p:txBody>
      </p:sp>
      <p:sp>
        <p:nvSpPr>
          <p:cNvPr id="3" name="Text Placeholder 2">
            <a:extLst>
              <a:ext uri="{FF2B5EF4-FFF2-40B4-BE49-F238E27FC236}">
                <a16:creationId xmlns:a16="http://schemas.microsoft.com/office/drawing/2014/main" id="{8DE7F9E3-10DC-844D-A7F8-AB02D3FD4B8C}"/>
              </a:ext>
            </a:extLst>
          </p:cNvPr>
          <p:cNvSpPr>
            <a:spLocks noGrp="1"/>
          </p:cNvSpPr>
          <p:nvPr>
            <p:ph type="body" idx="1"/>
          </p:nvPr>
        </p:nvSpPr>
        <p:spPr>
          <a:xfrm>
            <a:off x="294745" y="1297383"/>
            <a:ext cx="4185623" cy="576262"/>
          </a:xfrm>
        </p:spPr>
        <p:txBody>
          <a:bodyPr/>
          <a:lstStyle/>
          <a:p>
            <a:pPr marL="285750" indent="-285750">
              <a:buFont typeface="Wingdings" pitchFamily="2" charset="2"/>
              <a:buChar char="Ø"/>
            </a:pPr>
            <a:r>
              <a:rPr lang="en-US" dirty="0"/>
              <a:t> intrinsic motivation</a:t>
            </a:r>
          </a:p>
        </p:txBody>
      </p:sp>
      <p:sp>
        <p:nvSpPr>
          <p:cNvPr id="4" name="Content Placeholder 3">
            <a:extLst>
              <a:ext uri="{FF2B5EF4-FFF2-40B4-BE49-F238E27FC236}">
                <a16:creationId xmlns:a16="http://schemas.microsoft.com/office/drawing/2014/main" id="{81FC1B4E-356F-AB43-AC79-938EFE10A848}"/>
              </a:ext>
            </a:extLst>
          </p:cNvPr>
          <p:cNvSpPr>
            <a:spLocks noGrp="1"/>
          </p:cNvSpPr>
          <p:nvPr>
            <p:ph sz="half" idx="2"/>
          </p:nvPr>
        </p:nvSpPr>
        <p:spPr>
          <a:xfrm>
            <a:off x="294745" y="2155028"/>
            <a:ext cx="4185623" cy="3304117"/>
          </a:xfrm>
        </p:spPr>
        <p:txBody>
          <a:bodyPr>
            <a:normAutofit fontScale="70000" lnSpcReduction="20000"/>
          </a:bodyPr>
          <a:lstStyle/>
          <a:p>
            <a:r>
              <a:rPr lang="en-US" dirty="0"/>
              <a:t>Advantages:</a:t>
            </a:r>
          </a:p>
          <a:p>
            <a:pPr>
              <a:buFont typeface="Wingdings" pitchFamily="2" charset="2"/>
              <a:buChar char="v"/>
            </a:pPr>
            <a:r>
              <a:rPr lang="en-US" dirty="0"/>
              <a:t>Long-term employees</a:t>
            </a:r>
          </a:p>
          <a:p>
            <a:pPr>
              <a:buFont typeface="Wingdings" pitchFamily="2" charset="2"/>
              <a:buChar char="v"/>
            </a:pPr>
            <a:r>
              <a:rPr lang="en-US" dirty="0"/>
              <a:t>Passionate workers can perform for longer hours</a:t>
            </a:r>
          </a:p>
          <a:p>
            <a:pPr>
              <a:buFont typeface="Wingdings" pitchFamily="2" charset="2"/>
              <a:buChar char="v"/>
            </a:pPr>
            <a:r>
              <a:rPr lang="en-US" dirty="0"/>
              <a:t>Efficient and effective workers </a:t>
            </a:r>
          </a:p>
          <a:p>
            <a:r>
              <a:rPr lang="en-US" dirty="0"/>
              <a:t>Disadvantages:</a:t>
            </a:r>
          </a:p>
          <a:p>
            <a:pPr>
              <a:buFont typeface="Wingdings" pitchFamily="2" charset="2"/>
              <a:buChar char="v"/>
            </a:pPr>
            <a:r>
              <a:rPr lang="en-US" dirty="0"/>
              <a:t>Hard to find intrinsic motivated people( people tend to expect rewards)</a:t>
            </a:r>
          </a:p>
          <a:p>
            <a:pPr>
              <a:buFont typeface="Wingdings" pitchFamily="2" charset="2"/>
              <a:buChar char="v"/>
            </a:pPr>
            <a:r>
              <a:rPr lang="en-US" dirty="0"/>
              <a:t>Sometimes the intervention of extrinsic motivation is desired</a:t>
            </a:r>
          </a:p>
          <a:p>
            <a:pPr>
              <a:buFont typeface="Wingdings" pitchFamily="2" charset="2"/>
              <a:buChar char="v"/>
            </a:pPr>
            <a:r>
              <a:rPr lang="en-US" dirty="0"/>
              <a:t>Its hard to discipline a worker that is driven only by intrinsic motivation</a:t>
            </a:r>
          </a:p>
          <a:p>
            <a:pPr marL="0" indent="0">
              <a:buNone/>
            </a:pPr>
            <a:r>
              <a:rPr lang="en-US" dirty="0"/>
              <a:t>                       (Parikh, 2022)</a:t>
            </a:r>
          </a:p>
          <a:p>
            <a:pPr>
              <a:buFont typeface="Wingdings" pitchFamily="2" charset="2"/>
              <a:buChar char="v"/>
            </a:pPr>
            <a:endParaRPr lang="en-US" dirty="0"/>
          </a:p>
        </p:txBody>
      </p:sp>
      <p:sp>
        <p:nvSpPr>
          <p:cNvPr id="5" name="Text Placeholder 4">
            <a:extLst>
              <a:ext uri="{FF2B5EF4-FFF2-40B4-BE49-F238E27FC236}">
                <a16:creationId xmlns:a16="http://schemas.microsoft.com/office/drawing/2014/main" id="{D7277801-E52C-C444-89BE-5306ED9F6C32}"/>
              </a:ext>
            </a:extLst>
          </p:cNvPr>
          <p:cNvSpPr>
            <a:spLocks noGrp="1"/>
          </p:cNvSpPr>
          <p:nvPr>
            <p:ph type="body" sz="quarter" idx="3"/>
          </p:nvPr>
        </p:nvSpPr>
        <p:spPr>
          <a:xfrm>
            <a:off x="4862957" y="1356516"/>
            <a:ext cx="4185618" cy="576262"/>
          </a:xfrm>
        </p:spPr>
        <p:txBody>
          <a:bodyPr/>
          <a:lstStyle/>
          <a:p>
            <a:pPr marL="285750" indent="-285750">
              <a:buFont typeface="Wingdings" pitchFamily="2" charset="2"/>
              <a:buChar char="Ø"/>
            </a:pPr>
            <a:r>
              <a:rPr lang="en-US" dirty="0"/>
              <a:t> extrinsic motivation</a:t>
            </a:r>
          </a:p>
        </p:txBody>
      </p:sp>
      <p:sp>
        <p:nvSpPr>
          <p:cNvPr id="6" name="Content Placeholder 5">
            <a:extLst>
              <a:ext uri="{FF2B5EF4-FFF2-40B4-BE49-F238E27FC236}">
                <a16:creationId xmlns:a16="http://schemas.microsoft.com/office/drawing/2014/main" id="{A4F19AA6-AC86-A74F-BECD-ED3423D0A591}"/>
              </a:ext>
            </a:extLst>
          </p:cNvPr>
          <p:cNvSpPr>
            <a:spLocks noGrp="1"/>
          </p:cNvSpPr>
          <p:nvPr>
            <p:ph sz="quarter" idx="4"/>
          </p:nvPr>
        </p:nvSpPr>
        <p:spPr>
          <a:xfrm>
            <a:off x="5088385" y="2155028"/>
            <a:ext cx="5331965" cy="3304117"/>
          </a:xfrm>
        </p:spPr>
        <p:txBody>
          <a:bodyPr>
            <a:normAutofit fontScale="70000" lnSpcReduction="20000"/>
          </a:bodyPr>
          <a:lstStyle/>
          <a:p>
            <a:r>
              <a:rPr lang="en-US" dirty="0"/>
              <a:t>Advantages:</a:t>
            </a:r>
          </a:p>
          <a:p>
            <a:pPr>
              <a:buFont typeface="Wingdings" pitchFamily="2" charset="2"/>
              <a:buChar char="v"/>
            </a:pPr>
            <a:r>
              <a:rPr lang="en-US" dirty="0"/>
              <a:t>Helps in fulfilling unpleasant tasks</a:t>
            </a:r>
          </a:p>
          <a:p>
            <a:pPr>
              <a:buFont typeface="Wingdings" pitchFamily="2" charset="2"/>
              <a:buChar char="v"/>
            </a:pPr>
            <a:r>
              <a:rPr lang="en-US" dirty="0"/>
              <a:t>Clear view of the goal</a:t>
            </a:r>
          </a:p>
          <a:p>
            <a:pPr>
              <a:buFont typeface="Wingdings" pitchFamily="2" charset="2"/>
              <a:buChar char="v"/>
            </a:pPr>
            <a:r>
              <a:rPr lang="en-US" dirty="0"/>
              <a:t>Produce interest in previous unappealing tasks</a:t>
            </a:r>
          </a:p>
          <a:p>
            <a:r>
              <a:rPr lang="en-US" dirty="0"/>
              <a:t>Disadvantages:</a:t>
            </a:r>
          </a:p>
          <a:p>
            <a:pPr>
              <a:buFont typeface="Wingdings" pitchFamily="2" charset="2"/>
              <a:buChar char="v"/>
            </a:pPr>
            <a:r>
              <a:rPr lang="en-US" dirty="0"/>
              <a:t>Short term motivator</a:t>
            </a:r>
          </a:p>
          <a:p>
            <a:pPr>
              <a:buFont typeface="Wingdings" pitchFamily="2" charset="2"/>
              <a:buChar char="v"/>
            </a:pPr>
            <a:r>
              <a:rPr lang="en-US" dirty="0"/>
              <a:t>To much improvising as task change</a:t>
            </a:r>
          </a:p>
          <a:p>
            <a:pPr>
              <a:buFont typeface="Wingdings" pitchFamily="2" charset="2"/>
              <a:buChar char="v"/>
            </a:pPr>
            <a:r>
              <a:rPr lang="en-US" dirty="0"/>
              <a:t>Can kill the self growth</a:t>
            </a:r>
          </a:p>
          <a:p>
            <a:pPr>
              <a:buFont typeface="Wingdings" pitchFamily="2" charset="2"/>
              <a:buChar char="v"/>
            </a:pPr>
            <a:r>
              <a:rPr lang="en-US" dirty="0"/>
              <a:t>cancels the feeling of professional fulfillment</a:t>
            </a:r>
          </a:p>
          <a:p>
            <a:pPr marL="0" indent="0">
              <a:buNone/>
            </a:pPr>
            <a:r>
              <a:rPr lang="en-US" dirty="0"/>
              <a:t>                     (Singh, 2022)</a:t>
            </a:r>
          </a:p>
        </p:txBody>
      </p:sp>
    </p:spTree>
    <p:extLst>
      <p:ext uri="{BB962C8B-B14F-4D97-AF65-F5344CB8AC3E}">
        <p14:creationId xmlns:p14="http://schemas.microsoft.com/office/powerpoint/2010/main" val="17629432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8B8EBC-D050-FF4C-B8D6-187AB9F07476}"/>
              </a:ext>
            </a:extLst>
          </p:cNvPr>
          <p:cNvSpPr>
            <a:spLocks noGrp="1"/>
          </p:cNvSpPr>
          <p:nvPr>
            <p:ph type="title"/>
          </p:nvPr>
        </p:nvSpPr>
        <p:spPr>
          <a:xfrm>
            <a:off x="512234" y="1718857"/>
            <a:ext cx="8809566" cy="749296"/>
          </a:xfrm>
        </p:spPr>
        <p:txBody>
          <a:bodyPr/>
          <a:lstStyle/>
          <a:p>
            <a:r>
              <a:rPr lang="en-US" dirty="0"/>
              <a:t>The environment is one of the most import motivator for every employee as this helps with job satisfaction( </a:t>
            </a:r>
            <a:r>
              <a:rPr lang="en-US" dirty="0" err="1"/>
              <a:t>Razik</a:t>
            </a:r>
            <a:r>
              <a:rPr lang="en-US" dirty="0"/>
              <a:t> &amp; </a:t>
            </a:r>
            <a:r>
              <a:rPr lang="en-US" dirty="0" err="1"/>
              <a:t>Maulabakhsh</a:t>
            </a:r>
            <a:r>
              <a:rPr lang="en-US" dirty="0"/>
              <a:t>, 2015)</a:t>
            </a:r>
          </a:p>
        </p:txBody>
      </p:sp>
      <p:sp>
        <p:nvSpPr>
          <p:cNvPr id="3" name="Content Placeholder 2">
            <a:extLst>
              <a:ext uri="{FF2B5EF4-FFF2-40B4-BE49-F238E27FC236}">
                <a16:creationId xmlns:a16="http://schemas.microsoft.com/office/drawing/2014/main" id="{AE1844C8-9286-F545-A03C-3357997B3940}"/>
              </a:ext>
            </a:extLst>
          </p:cNvPr>
          <p:cNvSpPr>
            <a:spLocks noGrp="1"/>
          </p:cNvSpPr>
          <p:nvPr>
            <p:ph idx="1"/>
          </p:nvPr>
        </p:nvSpPr>
        <p:spPr>
          <a:xfrm>
            <a:off x="620261" y="740779"/>
            <a:ext cx="5996439" cy="749296"/>
          </a:xfrm>
        </p:spPr>
        <p:txBody>
          <a:bodyPr>
            <a:normAutofit/>
          </a:bodyPr>
          <a:lstStyle/>
          <a:p>
            <a:pPr marL="0" indent="0">
              <a:buNone/>
            </a:pPr>
            <a:r>
              <a:rPr lang="en-US" sz="2400" dirty="0"/>
              <a:t>What motivates me at the workplace?</a:t>
            </a:r>
          </a:p>
        </p:txBody>
      </p:sp>
      <p:sp>
        <p:nvSpPr>
          <p:cNvPr id="4" name="Text Placeholder 3">
            <a:extLst>
              <a:ext uri="{FF2B5EF4-FFF2-40B4-BE49-F238E27FC236}">
                <a16:creationId xmlns:a16="http://schemas.microsoft.com/office/drawing/2014/main" id="{4212C5C6-3D7F-884A-92F5-E1BAF4F7E432}"/>
              </a:ext>
            </a:extLst>
          </p:cNvPr>
          <p:cNvSpPr>
            <a:spLocks noGrp="1"/>
          </p:cNvSpPr>
          <p:nvPr>
            <p:ph type="body" sz="half" idx="2"/>
          </p:nvPr>
        </p:nvSpPr>
        <p:spPr>
          <a:xfrm>
            <a:off x="918634" y="2925717"/>
            <a:ext cx="4466166" cy="2584449"/>
          </a:xfrm>
        </p:spPr>
        <p:txBody>
          <a:bodyPr/>
          <a:lstStyle/>
          <a:p>
            <a:r>
              <a:rPr lang="en-US" dirty="0"/>
              <a:t>Achieving targets</a:t>
            </a:r>
          </a:p>
          <a:p>
            <a:r>
              <a:rPr lang="en-US" dirty="0"/>
              <a:t>Assisting and passing your knowledge to other employees</a:t>
            </a:r>
          </a:p>
          <a:p>
            <a:r>
              <a:rPr lang="en-US" dirty="0"/>
              <a:t>Personal growth</a:t>
            </a:r>
          </a:p>
          <a:p>
            <a:r>
              <a:rPr lang="en-US" dirty="0"/>
              <a:t>Equal and fair treatment</a:t>
            </a:r>
          </a:p>
          <a:p>
            <a:endParaRPr lang="en-US" dirty="0"/>
          </a:p>
          <a:p>
            <a:endParaRPr lang="en-US" dirty="0"/>
          </a:p>
        </p:txBody>
      </p:sp>
    </p:spTree>
    <p:extLst>
      <p:ext uri="{BB962C8B-B14F-4D97-AF65-F5344CB8AC3E}">
        <p14:creationId xmlns:p14="http://schemas.microsoft.com/office/powerpoint/2010/main" val="19841982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CF2E54-123E-DC47-94F6-7EFA23D7DAF5}"/>
              </a:ext>
            </a:extLst>
          </p:cNvPr>
          <p:cNvSpPr>
            <a:spLocks noGrp="1"/>
          </p:cNvSpPr>
          <p:nvPr>
            <p:ph type="title"/>
          </p:nvPr>
        </p:nvSpPr>
        <p:spPr>
          <a:xfrm>
            <a:off x="677334" y="609600"/>
            <a:ext cx="8596668" cy="4648200"/>
          </a:xfrm>
        </p:spPr>
        <p:txBody>
          <a:bodyPr>
            <a:normAutofit/>
          </a:bodyPr>
          <a:lstStyle/>
          <a:p>
            <a:r>
              <a:rPr lang="en-US" sz="2400" dirty="0"/>
              <a:t>Conclusion</a:t>
            </a:r>
            <a:br>
              <a:rPr lang="en-US" sz="2400" dirty="0"/>
            </a:br>
            <a:r>
              <a:rPr lang="en-US" sz="2400" dirty="0"/>
              <a:t> </a:t>
            </a:r>
            <a:r>
              <a:rPr lang="en-US" sz="2400" dirty="0">
                <a:solidFill>
                  <a:schemeClr val="tx1">
                    <a:lumMod val="95000"/>
                    <a:lumOff val="5000"/>
                  </a:schemeClr>
                </a:solidFill>
              </a:rPr>
              <a:t>In order to maximize productivity, keeping the workers satisfied and committed and to increase effectiveness and efficiency, employers need to provide the appropriate work environment. In achieving the objectives, employees need to be highly motivated. It is essential to use the right motivation factors to keep the employees in the company and the smooth run of the business. Both the intrinsic and extrinsic motivation factors have a good use in motivating the employees and keep them satisfied for the long term.    </a:t>
            </a:r>
            <a:endParaRPr lang="en-US" sz="2400" dirty="0"/>
          </a:p>
        </p:txBody>
      </p:sp>
    </p:spTree>
    <p:extLst>
      <p:ext uri="{BB962C8B-B14F-4D97-AF65-F5344CB8AC3E}">
        <p14:creationId xmlns:p14="http://schemas.microsoft.com/office/powerpoint/2010/main" val="37147335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B750CF1-C1B9-1040-AC1A-A6E4CFE201D3}"/>
              </a:ext>
            </a:extLst>
          </p:cNvPr>
          <p:cNvSpPr txBox="1"/>
          <p:nvPr/>
        </p:nvSpPr>
        <p:spPr>
          <a:xfrm>
            <a:off x="777240" y="731520"/>
            <a:ext cx="11734559" cy="4955203"/>
          </a:xfrm>
          <a:prstGeom prst="rect">
            <a:avLst/>
          </a:prstGeom>
          <a:noFill/>
        </p:spPr>
        <p:txBody>
          <a:bodyPr wrap="none" rtlCol="0">
            <a:spAutoFit/>
          </a:bodyPr>
          <a:lstStyle/>
          <a:p>
            <a:r>
              <a:rPr lang="en-US" sz="1400" dirty="0">
                <a:latin typeface="Arial" panose="020B0604020202020204" pitchFamily="34" charset="0"/>
                <a:cs typeface="Arial" panose="020B0604020202020204" pitchFamily="34" charset="0"/>
              </a:rPr>
              <a:t>References</a:t>
            </a:r>
          </a:p>
          <a:p>
            <a:pPr marL="285750" indent="-285750">
              <a:buFont typeface="Arial" panose="020B0604020202020204" pitchFamily="34" charset="0"/>
              <a:buChar char="•"/>
            </a:pPr>
            <a:r>
              <a:rPr lang="en-US" sz="1400" dirty="0" err="1">
                <a:latin typeface="Arial" panose="020B0604020202020204" pitchFamily="34" charset="0"/>
                <a:cs typeface="Arial" panose="020B0604020202020204" pitchFamily="34" charset="0"/>
              </a:rPr>
              <a:t>Cinar</a:t>
            </a:r>
            <a:r>
              <a:rPr lang="en-US" sz="1400" dirty="0">
                <a:latin typeface="Arial" panose="020B0604020202020204" pitchFamily="34" charset="0"/>
                <a:cs typeface="Arial" panose="020B0604020202020204" pitchFamily="34" charset="0"/>
              </a:rPr>
              <a:t>, O., </a:t>
            </a:r>
            <a:r>
              <a:rPr lang="en-US" sz="1400" dirty="0" err="1">
                <a:latin typeface="Arial" panose="020B0604020202020204" pitchFamily="34" charset="0"/>
                <a:cs typeface="Arial" panose="020B0604020202020204" pitchFamily="34" charset="0"/>
              </a:rPr>
              <a:t>Bektas</a:t>
            </a:r>
            <a:r>
              <a:rPr lang="en-US" sz="1400" dirty="0">
                <a:latin typeface="Arial" panose="020B0604020202020204" pitchFamily="34" charset="0"/>
                <a:cs typeface="Arial" panose="020B0604020202020204" pitchFamily="34" charset="0"/>
              </a:rPr>
              <a:t>, C., &amp; Aslan, I., 2011 ‘A Motivation Study on the Effectiveness of </a:t>
            </a:r>
            <a:r>
              <a:rPr lang="en-US" sz="1400" dirty="0" err="1">
                <a:latin typeface="Arial" panose="020B0604020202020204" pitchFamily="34" charset="0"/>
                <a:cs typeface="Arial" panose="020B0604020202020204" pitchFamily="34" charset="0"/>
              </a:rPr>
              <a:t>Intrisic</a:t>
            </a:r>
            <a:r>
              <a:rPr lang="en-US" sz="1400" dirty="0">
                <a:latin typeface="Arial" panose="020B0604020202020204" pitchFamily="34" charset="0"/>
                <a:cs typeface="Arial" panose="020B0604020202020204" pitchFamily="34" charset="0"/>
              </a:rPr>
              <a:t> and Extrinsic Factors, </a:t>
            </a:r>
            <a:r>
              <a:rPr lang="en-US" sz="1400" i="1" dirty="0">
                <a:latin typeface="Arial" panose="020B0604020202020204" pitchFamily="34" charset="0"/>
                <a:cs typeface="Arial" panose="020B0604020202020204" pitchFamily="34" charset="0"/>
              </a:rPr>
              <a:t>Economics and Management; </a:t>
            </a:r>
          </a:p>
          <a:p>
            <a:r>
              <a:rPr lang="en-US" sz="1400" dirty="0">
                <a:latin typeface="Arial" panose="020B0604020202020204" pitchFamily="34" charset="0"/>
                <a:cs typeface="Arial" panose="020B0604020202020204" pitchFamily="34" charset="0"/>
              </a:rPr>
              <a:t>vol.16. </a:t>
            </a:r>
            <a:r>
              <a:rPr lang="en-US" sz="1400" dirty="0" err="1">
                <a:latin typeface="Arial" panose="020B0604020202020204" pitchFamily="34" charset="0"/>
                <a:cs typeface="Arial" panose="020B0604020202020204" pitchFamily="34" charset="0"/>
              </a:rPr>
              <a:t>Accesed</a:t>
            </a:r>
            <a:r>
              <a:rPr lang="en-US" sz="1400" dirty="0">
                <a:latin typeface="Arial" panose="020B0604020202020204" pitchFamily="34" charset="0"/>
                <a:cs typeface="Arial" panose="020B0604020202020204" pitchFamily="34" charset="0"/>
              </a:rPr>
              <a:t>: 21 June 2022, available at:</a:t>
            </a:r>
          </a:p>
          <a:p>
            <a:r>
              <a:rPr lang="en-US" sz="1400" dirty="0">
                <a:latin typeface="Arial" panose="020B0604020202020204" pitchFamily="34" charset="0"/>
                <a:cs typeface="Arial" panose="020B0604020202020204" pitchFamily="34" charset="0"/>
              </a:rPr>
              <a:t> </a:t>
            </a:r>
            <a:r>
              <a:rPr lang="en-US" sz="1400" dirty="0">
                <a:latin typeface="Arial" panose="020B0604020202020204" pitchFamily="34" charset="0"/>
                <a:cs typeface="Arial" panose="020B0604020202020204" pitchFamily="34" charset="0"/>
                <a:hlinkClick r:id="rId2"/>
              </a:rPr>
              <a:t>https://www.researchgate.net/figure/Effectiveness-of-intrinsic-and-extrinsic-factors-on-employee-motivation_tbl1_267711459</a:t>
            </a:r>
            <a:endParaRPr lang="en-US" sz="1400" dirty="0">
              <a:latin typeface="Arial" panose="020B0604020202020204" pitchFamily="34" charset="0"/>
              <a:cs typeface="Arial" panose="020B0604020202020204" pitchFamily="34" charset="0"/>
            </a:endParaRPr>
          </a:p>
          <a:p>
            <a:endParaRPr lang="en-US" sz="1400" i="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400" dirty="0">
                <a:latin typeface="Arial" panose="020B0604020202020204" pitchFamily="34" charset="0"/>
                <a:cs typeface="Arial" panose="020B0604020202020204" pitchFamily="34" charset="0"/>
              </a:rPr>
              <a:t>Nickerson, C., 2021 ‘Differences of Extrinsic and Intrinsic Motivation’, </a:t>
            </a:r>
            <a:r>
              <a:rPr lang="en-US" sz="1400" i="1" dirty="0">
                <a:latin typeface="Arial" panose="020B0604020202020204" pitchFamily="34" charset="0"/>
                <a:cs typeface="Arial" panose="020B0604020202020204" pitchFamily="34" charset="0"/>
              </a:rPr>
              <a:t>Simply Psychology; </a:t>
            </a:r>
            <a:r>
              <a:rPr lang="en-US" sz="1400" i="1" dirty="0" err="1">
                <a:latin typeface="Arial" panose="020B0604020202020204" pitchFamily="34" charset="0"/>
                <a:cs typeface="Arial" panose="020B0604020202020204" pitchFamily="34" charset="0"/>
              </a:rPr>
              <a:t>Accesed</a:t>
            </a:r>
            <a:r>
              <a:rPr lang="en-US" sz="1400" i="1" dirty="0">
                <a:latin typeface="Arial" panose="020B0604020202020204" pitchFamily="34" charset="0"/>
                <a:cs typeface="Arial" panose="020B0604020202020204" pitchFamily="34" charset="0"/>
              </a:rPr>
              <a:t>: 20 June 2022, available at: </a:t>
            </a:r>
          </a:p>
          <a:p>
            <a:pPr marL="285750" indent="-285750">
              <a:buFont typeface="Arial" panose="020B0604020202020204" pitchFamily="34" charset="0"/>
              <a:buChar char="•"/>
            </a:pPr>
            <a:r>
              <a:rPr lang="en-US" sz="1400" i="1" dirty="0">
                <a:latin typeface="Arial" panose="020B0604020202020204" pitchFamily="34" charset="0"/>
                <a:cs typeface="Arial" panose="020B0604020202020204" pitchFamily="34" charset="0"/>
                <a:hlinkClick r:id="rId3"/>
              </a:rPr>
              <a:t>https://www.simplypsychology.org/differences-between-extrinsic-and-intrinsic-motivation.html</a:t>
            </a:r>
            <a:r>
              <a:rPr lang="en-US" sz="1400" i="1" dirty="0">
                <a:latin typeface="Arial" panose="020B0604020202020204" pitchFamily="34" charset="0"/>
                <a:cs typeface="Arial" panose="020B0604020202020204" pitchFamily="34" charset="0"/>
              </a:rPr>
              <a:t> </a:t>
            </a:r>
            <a:endParaRPr lang="en-US"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400" dirty="0">
                <a:latin typeface="Arial" panose="020B0604020202020204" pitchFamily="34" charset="0"/>
                <a:cs typeface="Arial" panose="020B0604020202020204" pitchFamily="34" charset="0"/>
              </a:rPr>
              <a:t>Ryan, R. M., &amp; Deci, E. L., 2000 ‘Intrinsic and Extrinsic Motivation: Classic Definition and New Directions’, </a:t>
            </a:r>
            <a:r>
              <a:rPr lang="en-US" sz="1400" i="1" dirty="0">
                <a:latin typeface="Arial" panose="020B0604020202020204" pitchFamily="34" charset="0"/>
                <a:cs typeface="Arial" panose="020B0604020202020204" pitchFamily="34" charset="0"/>
              </a:rPr>
              <a:t>Contemporary Educational </a:t>
            </a:r>
          </a:p>
          <a:p>
            <a:r>
              <a:rPr lang="en-US" sz="1400" i="1" dirty="0">
                <a:latin typeface="Arial" panose="020B0604020202020204" pitchFamily="34" charset="0"/>
                <a:cs typeface="Arial" panose="020B0604020202020204" pitchFamily="34" charset="0"/>
              </a:rPr>
              <a:t>Psychology; vol.25, pp.54-67. </a:t>
            </a:r>
            <a:r>
              <a:rPr lang="en-GB" sz="1400" dirty="0">
                <a:latin typeface="Arial" panose="020B0604020202020204" pitchFamily="34" charset="0"/>
                <a:cs typeface="Arial" panose="020B0604020202020204" pitchFamily="34" charset="0"/>
              </a:rPr>
              <a:t>doi:10.1006/ceps.1999.1020, available at: </a:t>
            </a:r>
            <a:r>
              <a:rPr lang="en-GB" sz="1400" dirty="0">
                <a:latin typeface="Arial" panose="020B0604020202020204" pitchFamily="34" charset="0"/>
                <a:cs typeface="Arial" panose="020B0604020202020204" pitchFamily="34" charset="0"/>
                <a:hlinkClick r:id="rId4"/>
              </a:rPr>
              <a:t>http://www.idealibrary.com</a:t>
            </a:r>
            <a:endParaRPr lang="en-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Singh, V., 2022 ‘Extrinsic Motivation in the Office – Types, Examples and Advantages’, </a:t>
            </a:r>
            <a:r>
              <a:rPr lang="en-GB" sz="1400" i="1" dirty="0">
                <a:latin typeface="Arial" panose="020B0604020202020204" pitchFamily="34" charset="0"/>
                <a:cs typeface="Arial" panose="020B0604020202020204" pitchFamily="34" charset="0"/>
              </a:rPr>
              <a:t>Professional Leadership Institute; Accessed: 15 </a:t>
            </a:r>
          </a:p>
          <a:p>
            <a:r>
              <a:rPr lang="en-GB" sz="1400" i="1" dirty="0">
                <a:latin typeface="Arial" panose="020B0604020202020204" pitchFamily="34" charset="0"/>
                <a:cs typeface="Arial" panose="020B0604020202020204" pitchFamily="34" charset="0"/>
              </a:rPr>
              <a:t>June 2022, available at: </a:t>
            </a:r>
            <a:r>
              <a:rPr lang="en-GB" sz="1400" i="1" dirty="0">
                <a:latin typeface="Arial" panose="020B0604020202020204" pitchFamily="34" charset="0"/>
                <a:cs typeface="Arial" panose="020B0604020202020204" pitchFamily="34" charset="0"/>
                <a:hlinkClick r:id="rId5"/>
              </a:rPr>
              <a:t>https://professionalleadershipinstitute.com/leadership/extrinsic-motivation-in-the-office-types-examples-and-advantages/</a:t>
            </a:r>
            <a:endParaRPr lang="en-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400" dirty="0">
                <a:latin typeface="Arial" panose="020B0604020202020204" pitchFamily="34" charset="0"/>
                <a:cs typeface="Arial" panose="020B0604020202020204" pitchFamily="34" charset="0"/>
              </a:rPr>
              <a:t>Parikh, V., 2022 ‘</a:t>
            </a:r>
            <a:r>
              <a:rPr lang="en-GB" sz="1400" dirty="0">
                <a:latin typeface="Arial" panose="020B0604020202020204" pitchFamily="34" charset="0"/>
                <a:cs typeface="Arial" panose="020B0604020202020204" pitchFamily="34" charset="0"/>
              </a:rPr>
              <a:t>Intrinsic Motivation Advantages and Disadvantages’, </a:t>
            </a:r>
            <a:r>
              <a:rPr lang="en-GB" sz="1400" i="1" dirty="0">
                <a:latin typeface="Arial" panose="020B0604020202020204" pitchFamily="34" charset="0"/>
                <a:cs typeface="Arial" panose="020B0604020202020204" pitchFamily="34" charset="0"/>
              </a:rPr>
              <a:t>Lets Learn Finance; </a:t>
            </a:r>
            <a:r>
              <a:rPr lang="en-GB" sz="1400" i="1" dirty="0" err="1">
                <a:latin typeface="Arial" panose="020B0604020202020204" pitchFamily="34" charset="0"/>
                <a:cs typeface="Arial" panose="020B0604020202020204" pitchFamily="34" charset="0"/>
              </a:rPr>
              <a:t>Accesed</a:t>
            </a:r>
            <a:r>
              <a:rPr lang="en-GB" sz="1400" i="1" dirty="0">
                <a:latin typeface="Arial" panose="020B0604020202020204" pitchFamily="34" charset="0"/>
                <a:cs typeface="Arial" panose="020B0604020202020204" pitchFamily="34" charset="0"/>
              </a:rPr>
              <a:t>: 21 June 2022, available at:</a:t>
            </a:r>
          </a:p>
          <a:p>
            <a:r>
              <a:rPr lang="en-GB" sz="1400" dirty="0">
                <a:latin typeface="Arial" panose="020B0604020202020204" pitchFamily="34" charset="0"/>
                <a:cs typeface="Arial" panose="020B0604020202020204" pitchFamily="34" charset="0"/>
                <a:hlinkClick r:id="rId6"/>
              </a:rPr>
              <a:t>https://www.letslearnfinance.com/intrinsic-motivation-advantages-and-disadvantages.html</a:t>
            </a:r>
            <a:endParaRPr lang="en-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US"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400" dirty="0">
                <a:latin typeface="Arial" panose="020B0604020202020204" pitchFamily="34" charset="0"/>
                <a:cs typeface="Arial" panose="020B0604020202020204" pitchFamily="34" charset="0"/>
              </a:rPr>
              <a:t>Simpson, E. H. &amp; Balsam, P. D., 2016 ‘</a:t>
            </a:r>
            <a:r>
              <a:rPr lang="en-GB" sz="1400" dirty="0">
                <a:latin typeface="Arial" panose="020B0604020202020204" pitchFamily="34" charset="0"/>
                <a:cs typeface="Arial" panose="020B0604020202020204" pitchFamily="34" charset="0"/>
              </a:rPr>
              <a:t>The </a:t>
            </a:r>
            <a:r>
              <a:rPr lang="en-GB" sz="1400" dirty="0" err="1">
                <a:latin typeface="Arial" panose="020B0604020202020204" pitchFamily="34" charset="0"/>
                <a:cs typeface="Arial" panose="020B0604020202020204" pitchFamily="34" charset="0"/>
              </a:rPr>
              <a:t>Behavioral</a:t>
            </a:r>
            <a:r>
              <a:rPr lang="en-GB" sz="1400" dirty="0">
                <a:latin typeface="Arial" panose="020B0604020202020204" pitchFamily="34" charset="0"/>
                <a:cs typeface="Arial" panose="020B0604020202020204" pitchFamily="34" charset="0"/>
              </a:rPr>
              <a:t> Neuroscience of Motivation: An Overview of Concepts, Measures, and Translational </a:t>
            </a:r>
          </a:p>
          <a:p>
            <a:r>
              <a:rPr lang="en-GB" sz="1400" dirty="0">
                <a:latin typeface="Arial" panose="020B0604020202020204" pitchFamily="34" charset="0"/>
                <a:cs typeface="Arial" panose="020B0604020202020204" pitchFamily="34" charset="0"/>
              </a:rPr>
              <a:t>Applications’, </a:t>
            </a:r>
            <a:r>
              <a:rPr lang="en-GB" sz="1400" i="1" dirty="0">
                <a:latin typeface="Arial" panose="020B0604020202020204" pitchFamily="34" charset="0"/>
                <a:cs typeface="Arial" panose="020B0604020202020204" pitchFamily="34" charset="0"/>
              </a:rPr>
              <a:t>National Library of Medicine; vol.27, pp.1-12. </a:t>
            </a:r>
            <a:r>
              <a:rPr lang="en-GB" sz="1400" dirty="0" err="1">
                <a:latin typeface="Arial" panose="020B0604020202020204" pitchFamily="34" charset="0"/>
                <a:cs typeface="Arial" panose="020B0604020202020204" pitchFamily="34" charset="0"/>
              </a:rPr>
              <a:t>doi</a:t>
            </a:r>
            <a:r>
              <a:rPr lang="en-GB" sz="1400" dirty="0">
                <a:latin typeface="Arial" panose="020B0604020202020204" pitchFamily="34" charset="0"/>
                <a:cs typeface="Arial" panose="020B0604020202020204" pitchFamily="34" charset="0"/>
              </a:rPr>
              <a:t>: </a:t>
            </a:r>
            <a:r>
              <a:rPr lang="en-GB" sz="1400" u="sng" dirty="0">
                <a:latin typeface="Arial" panose="020B0604020202020204" pitchFamily="34" charset="0"/>
                <a:cs typeface="Arial" panose="020B0604020202020204" pitchFamily="34" charset="0"/>
                <a:hlinkClick r:id="rId7"/>
              </a:rPr>
              <a:t>10.1007/7854_2015_402</a:t>
            </a:r>
            <a:endParaRPr lang="en-US"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400" dirty="0" err="1">
                <a:latin typeface="Arial" panose="020B0604020202020204" pitchFamily="34" charset="0"/>
                <a:cs typeface="Arial" panose="020B0604020202020204" pitchFamily="34" charset="0"/>
              </a:rPr>
              <a:t>Syptak</a:t>
            </a:r>
            <a:r>
              <a:rPr lang="en-US" sz="1400" dirty="0">
                <a:latin typeface="Arial" panose="020B0604020202020204" pitchFamily="34" charset="0"/>
                <a:cs typeface="Arial" panose="020B0604020202020204" pitchFamily="34" charset="0"/>
              </a:rPr>
              <a:t>, J. M., </a:t>
            </a:r>
            <a:r>
              <a:rPr lang="en-US" sz="1400" dirty="0" err="1">
                <a:latin typeface="Arial" panose="020B0604020202020204" pitchFamily="34" charset="0"/>
                <a:cs typeface="Arial" panose="020B0604020202020204" pitchFamily="34" charset="0"/>
              </a:rPr>
              <a:t>Marsland</a:t>
            </a:r>
            <a:r>
              <a:rPr lang="en-US" sz="1400" dirty="0">
                <a:latin typeface="Arial" panose="020B0604020202020204" pitchFamily="34" charset="0"/>
                <a:cs typeface="Arial" panose="020B0604020202020204" pitchFamily="34" charset="0"/>
              </a:rPr>
              <a:t>, D. W., &amp; Ulmer, D., 1999 ‘ </a:t>
            </a:r>
            <a:r>
              <a:rPr lang="en-GB" sz="1400" dirty="0">
                <a:latin typeface="Arial" panose="020B0604020202020204" pitchFamily="34" charset="0"/>
                <a:cs typeface="Arial" panose="020B0604020202020204" pitchFamily="34" charset="0"/>
              </a:rPr>
              <a:t>Job Satisfaction</a:t>
            </a:r>
            <a:r>
              <a:rPr lang="en-GB"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Putting Theory Into Practice’, </a:t>
            </a:r>
            <a:r>
              <a:rPr lang="en-GB" sz="1400" i="1" dirty="0">
                <a:latin typeface="Arial" panose="020B0604020202020204" pitchFamily="34" charset="0"/>
                <a:cs typeface="Arial" panose="020B0604020202020204" pitchFamily="34" charset="0"/>
              </a:rPr>
              <a:t>Fam </a:t>
            </a:r>
            <a:r>
              <a:rPr lang="en-GB" sz="1400" i="1" dirty="0" err="1">
                <a:latin typeface="Arial" panose="020B0604020202020204" pitchFamily="34" charset="0"/>
                <a:cs typeface="Arial" panose="020B0604020202020204" pitchFamily="34" charset="0"/>
              </a:rPr>
              <a:t>Pract</a:t>
            </a:r>
            <a:r>
              <a:rPr lang="en-GB" sz="1400" i="1" dirty="0">
                <a:latin typeface="Arial" panose="020B0604020202020204" pitchFamily="34" charset="0"/>
                <a:cs typeface="Arial" panose="020B0604020202020204" pitchFamily="34" charset="0"/>
              </a:rPr>
              <a:t> </a:t>
            </a:r>
            <a:r>
              <a:rPr lang="en-GB" sz="1400" i="1" dirty="0" err="1">
                <a:latin typeface="Arial" panose="020B0604020202020204" pitchFamily="34" charset="0"/>
                <a:cs typeface="Arial" panose="020B0604020202020204" pitchFamily="34" charset="0"/>
              </a:rPr>
              <a:t>Manag</a:t>
            </a:r>
            <a:r>
              <a:rPr lang="en-GB" sz="1400" dirty="0">
                <a:latin typeface="Arial" panose="020B0604020202020204" pitchFamily="34" charset="0"/>
                <a:cs typeface="Arial" panose="020B0604020202020204" pitchFamily="34" charset="0"/>
              </a:rPr>
              <a:t>; vol.6(9), </a:t>
            </a:r>
          </a:p>
          <a:p>
            <a:r>
              <a:rPr lang="en-GB" sz="1400" dirty="0">
                <a:latin typeface="Arial" panose="020B0604020202020204" pitchFamily="34" charset="0"/>
                <a:cs typeface="Arial" panose="020B0604020202020204" pitchFamily="34" charset="0"/>
              </a:rPr>
              <a:t>pp.26-30. Accessed: 18 June 2022, available at: </a:t>
            </a:r>
            <a:r>
              <a:rPr lang="en-GB" sz="1400" dirty="0">
                <a:latin typeface="Arial" panose="020B0604020202020204" pitchFamily="34" charset="0"/>
                <a:cs typeface="Arial" panose="020B0604020202020204" pitchFamily="34" charset="0"/>
                <a:hlinkClick r:id="rId8"/>
              </a:rPr>
              <a:t>https://www.aafp.org/pubs/fpm/issues/1999/1000/p26.html#</a:t>
            </a:r>
            <a:endParaRPr lang="en-GB" sz="1400"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a:p>
            <a:r>
              <a:rPr lang="en-GB" dirty="0"/>
              <a:t> </a:t>
            </a:r>
          </a:p>
          <a:p>
            <a:endParaRPr lang="en-US"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07967639"/>
      </p:ext>
    </p:extLst>
  </p:cSld>
  <p:clrMapOvr>
    <a:masterClrMapping/>
  </p:clrMapOvr>
</p:sld>
</file>

<file path=ppt/theme/theme1.xml><?xml version="1.0" encoding="utf-8"?>
<a:theme xmlns:a="http://schemas.openxmlformats.org/drawingml/2006/main" name="Facet">
  <a:themeElements>
    <a:clrScheme name="Yellow Orange">
      <a:dk1>
        <a:sysClr val="windowText" lastClr="000000"/>
      </a:dk1>
      <a:lt1>
        <a:sysClr val="window" lastClr="FFFFFF"/>
      </a:lt1>
      <a:dk2>
        <a:srgbClr val="4E3B30"/>
      </a:dk2>
      <a:lt2>
        <a:srgbClr val="FBEEC9"/>
      </a:lt2>
      <a:accent1>
        <a:srgbClr val="F0A22E"/>
      </a:accent1>
      <a:accent2>
        <a:srgbClr val="A5644E"/>
      </a:accent2>
      <a:accent3>
        <a:srgbClr val="B58B80"/>
      </a:accent3>
      <a:accent4>
        <a:srgbClr val="C3986D"/>
      </a:accent4>
      <a:accent5>
        <a:srgbClr val="A19574"/>
      </a:accent5>
      <a:accent6>
        <a:srgbClr val="C17529"/>
      </a:accent6>
      <a:hlink>
        <a:srgbClr val="AD1F1F"/>
      </a:hlink>
      <a:folHlink>
        <a:srgbClr val="FFC42F"/>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{42D98596-38A6-1C41-9DC3-AE7BA8541867}tf10001060_mac</Template>
  <TotalTime>23076</TotalTime>
  <Words>963</Words>
  <Application>Microsoft Macintosh PowerPoint</Application>
  <PresentationFormat>Widescreen</PresentationFormat>
  <Paragraphs>121</Paragraphs>
  <Slides>10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Garamond</vt:lpstr>
      <vt:lpstr>Trebuchet MS</vt:lpstr>
      <vt:lpstr>Wingdings</vt:lpstr>
      <vt:lpstr>Wingdings 3</vt:lpstr>
      <vt:lpstr>Facet</vt:lpstr>
      <vt:lpstr>Module code: BMSW5102  Module name: Developing Relationship and workplace achievement Lecturer: Sujeewa Herath   </vt:lpstr>
      <vt:lpstr>Content</vt:lpstr>
      <vt:lpstr>Introduction</vt:lpstr>
      <vt:lpstr>What is concept of motivation?</vt:lpstr>
      <vt:lpstr> Types of motivation factors for each category( Nickerson, 2021)</vt:lpstr>
      <vt:lpstr>PowerPoint Presentation</vt:lpstr>
      <vt:lpstr>The advantages and disadvantages</vt:lpstr>
      <vt:lpstr>The environment is one of the most import motivator for every employee as this helps with job satisfaction( Razik &amp; Maulabakhsh, 2015)</vt:lpstr>
      <vt:lpstr>Conclusion  In order to maximize productivity, keeping the workers satisfied and committed and to increase effectiveness and efficiency, employers need to provide the appropriate work environment. In achieving the objectives, employees need to be highly motivated. It is essential to use the right motivation factors to keep the employees in the company and the smooth run of the business. Both the intrinsic and extrinsic motivation factors have a good use in motivating the employees and keep them satisfied for the long term.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code: BMSW5102  Module name: Developing Relationship and workplace achievement Lecturer: Sujeewa Herath   </dc:title>
  <dc:creator>Paulina Andone (2027237)</dc:creator>
  <cp:lastModifiedBy>Paulina Andone (2027237)</cp:lastModifiedBy>
  <cp:revision>2</cp:revision>
  <dcterms:created xsi:type="dcterms:W3CDTF">2022-06-08T13:17:07Z</dcterms:created>
  <dcterms:modified xsi:type="dcterms:W3CDTF">2022-06-24T13:53:39Z</dcterms:modified>
</cp:coreProperties>
</file>