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38"/>
  </p:notesMasterIdLst>
  <p:sldIdLst>
    <p:sldId id="257" r:id="rId5"/>
    <p:sldId id="486" r:id="rId6"/>
    <p:sldId id="488" r:id="rId7"/>
    <p:sldId id="280" r:id="rId8"/>
    <p:sldId id="261" r:id="rId9"/>
    <p:sldId id="304" r:id="rId10"/>
    <p:sldId id="263" r:id="rId11"/>
    <p:sldId id="264" r:id="rId12"/>
    <p:sldId id="416" r:id="rId13"/>
    <p:sldId id="325" r:id="rId14"/>
    <p:sldId id="328" r:id="rId15"/>
    <p:sldId id="487" r:id="rId16"/>
    <p:sldId id="326" r:id="rId17"/>
    <p:sldId id="262" r:id="rId18"/>
    <p:sldId id="489" r:id="rId19"/>
    <p:sldId id="266" r:id="rId20"/>
    <p:sldId id="267" r:id="rId21"/>
    <p:sldId id="418" r:id="rId22"/>
    <p:sldId id="423" r:id="rId23"/>
    <p:sldId id="421" r:id="rId24"/>
    <p:sldId id="425" r:id="rId25"/>
    <p:sldId id="422" r:id="rId26"/>
    <p:sldId id="412" r:id="rId27"/>
    <p:sldId id="436" r:id="rId28"/>
    <p:sldId id="435" r:id="rId29"/>
    <p:sldId id="437" r:id="rId30"/>
    <p:sldId id="438" r:id="rId31"/>
    <p:sldId id="379" r:id="rId32"/>
    <p:sldId id="441" r:id="rId33"/>
    <p:sldId id="440" r:id="rId34"/>
    <p:sldId id="378" r:id="rId35"/>
    <p:sldId id="442" r:id="rId36"/>
    <p:sldId id="415" r:id="rId3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69" autoAdjust="0"/>
    <p:restoredTop sz="94660"/>
  </p:normalViewPr>
  <p:slideViewPr>
    <p:cSldViewPr snapToGrid="0">
      <p:cViewPr varScale="1">
        <p:scale>
          <a:sx n="66" d="100"/>
          <a:sy n="66" d="100"/>
        </p:scale>
        <p:origin x="45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6/11/relationships/changesInfo" Target="changesInfos/changesInfo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er Scott" userId="60900361-c968-457a-be84-5b7d7c948694" providerId="ADAL" clId="{18DDB761-F2BF-463D-A3DD-8D0DA9E6DB99}"/>
    <pc:docChg chg="custSel delSld modSld">
      <pc:chgData name="Alexander Scott" userId="60900361-c968-457a-be84-5b7d7c948694" providerId="ADAL" clId="{18DDB761-F2BF-463D-A3DD-8D0DA9E6DB99}" dt="2022-01-24T12:17:53.067" v="32" actId="47"/>
      <pc:docMkLst>
        <pc:docMk/>
      </pc:docMkLst>
      <pc:sldChg chg="modSp mod">
        <pc:chgData name="Alexander Scott" userId="60900361-c968-457a-be84-5b7d7c948694" providerId="ADAL" clId="{18DDB761-F2BF-463D-A3DD-8D0DA9E6DB99}" dt="2022-01-24T12:17:43.051" v="31" actId="20577"/>
        <pc:sldMkLst>
          <pc:docMk/>
          <pc:sldMk cId="1610026667" sldId="261"/>
        </pc:sldMkLst>
        <pc:graphicFrameChg chg="modGraphic">
          <ac:chgData name="Alexander Scott" userId="60900361-c968-457a-be84-5b7d7c948694" providerId="ADAL" clId="{18DDB761-F2BF-463D-A3DD-8D0DA9E6DB99}" dt="2022-01-24T12:17:43.051" v="31" actId="20577"/>
          <ac:graphicFrameMkLst>
            <pc:docMk/>
            <pc:sldMk cId="1610026667" sldId="261"/>
            <ac:graphicFrameMk id="7" creationId="{00000000-0000-0000-0000-000000000000}"/>
          </ac:graphicFrameMkLst>
        </pc:graphicFrameChg>
      </pc:sldChg>
      <pc:sldChg chg="modSp mod">
        <pc:chgData name="Alexander Scott" userId="60900361-c968-457a-be84-5b7d7c948694" providerId="ADAL" clId="{18DDB761-F2BF-463D-A3DD-8D0DA9E6DB99}" dt="2022-01-24T12:17:37.581" v="23" actId="6549"/>
        <pc:sldMkLst>
          <pc:docMk/>
          <pc:sldMk cId="3237697140" sldId="263"/>
        </pc:sldMkLst>
        <pc:graphicFrameChg chg="modGraphic">
          <ac:chgData name="Alexander Scott" userId="60900361-c968-457a-be84-5b7d7c948694" providerId="ADAL" clId="{18DDB761-F2BF-463D-A3DD-8D0DA9E6DB99}" dt="2022-01-24T12:17:37.581" v="23" actId="6549"/>
          <ac:graphicFrameMkLst>
            <pc:docMk/>
            <pc:sldMk cId="3237697140" sldId="263"/>
            <ac:graphicFrameMk id="7" creationId="{00000000-0000-0000-0000-000000000000}"/>
          </ac:graphicFrameMkLst>
        </pc:graphicFrameChg>
      </pc:sldChg>
      <pc:sldChg chg="del">
        <pc:chgData name="Alexander Scott" userId="60900361-c968-457a-be84-5b7d7c948694" providerId="ADAL" clId="{18DDB761-F2BF-463D-A3DD-8D0DA9E6DB99}" dt="2022-01-24T12:17:53.067" v="32" actId="47"/>
        <pc:sldMkLst>
          <pc:docMk/>
          <pc:sldMk cId="934496607" sldId="32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D099838-F83B-4C6E-8057-436E2E84B9A6}" type="datetimeFigureOut">
              <a:rPr lang="en-GB" smtClean="0"/>
              <a:t>24/01/2022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F0DF6D-BABC-48CE-AE7E-44A79CBD53E9}" type="slidenum">
              <a:rPr lang="en-GB" smtClean="0"/>
              <a:t>‹#›</a:t>
            </a:fld>
            <a:endParaRPr lang="en-GB"/>
          </a:p>
        </p:txBody>
      </p:sp>
    </p:spTree>
    <p:extLst>
      <p:ext uri="{BB962C8B-B14F-4D97-AF65-F5344CB8AC3E}">
        <p14:creationId xmlns:p14="http://schemas.microsoft.com/office/powerpoint/2010/main" val="38886758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50B791D-2C7D-4DB0-AAC2-CFC904053109}"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5729151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5</a:t>
            </a:fld>
            <a:endParaRPr lang="en-GB" dirty="0">
              <a:solidFill>
                <a:prstClr val="black"/>
              </a:solidFill>
            </a:endParaRPr>
          </a:p>
        </p:txBody>
      </p:sp>
    </p:spTree>
    <p:extLst>
      <p:ext uri="{BB962C8B-B14F-4D97-AF65-F5344CB8AC3E}">
        <p14:creationId xmlns:p14="http://schemas.microsoft.com/office/powerpoint/2010/main" val="10286744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50B791D-2C7D-4DB0-AAC2-CFC904053109}"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787499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7</a:t>
            </a:fld>
            <a:endParaRPr lang="en-GB" dirty="0">
              <a:solidFill>
                <a:prstClr val="black"/>
              </a:solidFill>
            </a:endParaRPr>
          </a:p>
        </p:txBody>
      </p:sp>
    </p:spTree>
    <p:extLst>
      <p:ext uri="{BB962C8B-B14F-4D97-AF65-F5344CB8AC3E}">
        <p14:creationId xmlns:p14="http://schemas.microsoft.com/office/powerpoint/2010/main" val="1658309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8</a:t>
            </a:fld>
            <a:endParaRPr lang="en-GB" dirty="0">
              <a:solidFill>
                <a:prstClr val="black"/>
              </a:solidFill>
            </a:endParaRPr>
          </a:p>
        </p:txBody>
      </p:sp>
    </p:spTree>
    <p:extLst>
      <p:ext uri="{BB962C8B-B14F-4D97-AF65-F5344CB8AC3E}">
        <p14:creationId xmlns:p14="http://schemas.microsoft.com/office/powerpoint/2010/main" val="39313449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A3AD958-F1A0-4B67-96B4-77EE21D9258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9609909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14</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16</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17</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23</a:t>
            </a:fld>
            <a:endParaRPr lang="en-GB"/>
          </a:p>
        </p:txBody>
      </p:sp>
    </p:spTree>
    <p:extLst>
      <p:ext uri="{BB962C8B-B14F-4D97-AF65-F5344CB8AC3E}">
        <p14:creationId xmlns:p14="http://schemas.microsoft.com/office/powerpoint/2010/main" val="23980160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24</a:t>
            </a:fld>
            <a:endParaRPr lang="en-GB"/>
          </a:p>
        </p:txBody>
      </p:sp>
    </p:spTree>
    <p:extLst>
      <p:ext uri="{BB962C8B-B14F-4D97-AF65-F5344CB8AC3E}">
        <p14:creationId xmlns:p14="http://schemas.microsoft.com/office/powerpoint/2010/main" val="23426622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25</a:t>
            </a:fld>
            <a:endParaRPr lang="en-GB"/>
          </a:p>
        </p:txBody>
      </p:sp>
    </p:spTree>
    <p:extLst>
      <p:ext uri="{BB962C8B-B14F-4D97-AF65-F5344CB8AC3E}">
        <p14:creationId xmlns:p14="http://schemas.microsoft.com/office/powerpoint/2010/main" val="40799664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26</a:t>
            </a:fld>
            <a:endParaRPr lang="en-GB"/>
          </a:p>
        </p:txBody>
      </p:sp>
    </p:spTree>
    <p:extLst>
      <p:ext uri="{BB962C8B-B14F-4D97-AF65-F5344CB8AC3E}">
        <p14:creationId xmlns:p14="http://schemas.microsoft.com/office/powerpoint/2010/main" val="33867812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FE1CE9-4BCD-4D68-B5B3-24B65BC87C43}" type="slidenum">
              <a:rPr lang="en-GB" smtClean="0"/>
              <a:t>27</a:t>
            </a:fld>
            <a:endParaRPr lang="en-GB"/>
          </a:p>
        </p:txBody>
      </p:sp>
    </p:spTree>
    <p:extLst>
      <p:ext uri="{BB962C8B-B14F-4D97-AF65-F5344CB8AC3E}">
        <p14:creationId xmlns:p14="http://schemas.microsoft.com/office/powerpoint/2010/main" val="4579480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28</a:t>
            </a:fld>
            <a:endParaRPr lang="en-GB"/>
          </a:p>
        </p:txBody>
      </p:sp>
    </p:spTree>
    <p:extLst>
      <p:ext uri="{BB962C8B-B14F-4D97-AF65-F5344CB8AC3E}">
        <p14:creationId xmlns:p14="http://schemas.microsoft.com/office/powerpoint/2010/main" val="27055420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FE1CE9-4BCD-4D68-B5B3-24B65BC87C43}" type="slidenum">
              <a:rPr lang="en-GB" smtClean="0"/>
              <a:t>29</a:t>
            </a:fld>
            <a:endParaRPr lang="en-GB"/>
          </a:p>
        </p:txBody>
      </p:sp>
    </p:spTree>
    <p:extLst>
      <p:ext uri="{BB962C8B-B14F-4D97-AF65-F5344CB8AC3E}">
        <p14:creationId xmlns:p14="http://schemas.microsoft.com/office/powerpoint/2010/main" val="22782141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FE1CE9-4BCD-4D68-B5B3-24B65BC87C43}" type="slidenum">
              <a:rPr lang="en-GB" smtClean="0"/>
              <a:t>30</a:t>
            </a:fld>
            <a:endParaRPr lang="en-GB"/>
          </a:p>
        </p:txBody>
      </p:sp>
    </p:spTree>
    <p:extLst>
      <p:ext uri="{BB962C8B-B14F-4D97-AF65-F5344CB8AC3E}">
        <p14:creationId xmlns:p14="http://schemas.microsoft.com/office/powerpoint/2010/main" val="1216506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31</a:t>
            </a:fld>
            <a:endParaRPr lang="en-GB"/>
          </a:p>
        </p:txBody>
      </p:sp>
    </p:spTree>
    <p:extLst>
      <p:ext uri="{BB962C8B-B14F-4D97-AF65-F5344CB8AC3E}">
        <p14:creationId xmlns:p14="http://schemas.microsoft.com/office/powerpoint/2010/main" val="15997863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FE1CE9-4BCD-4D68-B5B3-24B65BC87C43}" type="slidenum">
              <a:rPr lang="en-GB" smtClean="0"/>
              <a:t>32</a:t>
            </a:fld>
            <a:endParaRPr lang="en-GB"/>
          </a:p>
        </p:txBody>
      </p:sp>
    </p:spTree>
    <p:extLst>
      <p:ext uri="{BB962C8B-B14F-4D97-AF65-F5344CB8AC3E}">
        <p14:creationId xmlns:p14="http://schemas.microsoft.com/office/powerpoint/2010/main" val="104918282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FE1CE9-4BCD-4D68-B5B3-24B65BC87C43}" type="slidenum">
              <a:rPr lang="en-GB" smtClean="0"/>
              <a:t>33</a:t>
            </a:fld>
            <a:endParaRPr lang="en-GB"/>
          </a:p>
        </p:txBody>
      </p:sp>
    </p:spTree>
    <p:extLst>
      <p:ext uri="{BB962C8B-B14F-4D97-AF65-F5344CB8AC3E}">
        <p14:creationId xmlns:p14="http://schemas.microsoft.com/office/powerpoint/2010/main" val="28587150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24/01/2022</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92329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24/01/2022</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4790815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24/01/2022</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990902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24/01/2022</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1268137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44CC92A-62B4-47C4-8CCF-2AA271EC106A}" type="datetimeFigureOut">
              <a:rPr lang="en-GB" smtClean="0">
                <a:solidFill>
                  <a:prstClr val="black">
                    <a:tint val="75000"/>
                  </a:prstClr>
                </a:solidFill>
              </a:rPr>
              <a:pPr/>
              <a:t>24/01/2022</a:t>
            </a:fld>
            <a:endParaRPr lang="en-GB" dirty="0">
              <a:solidFill>
                <a:prstClr val="black">
                  <a:tint val="75000"/>
                </a:prstClr>
              </a:solidFill>
            </a:endParaRPr>
          </a:p>
        </p:txBody>
      </p:sp>
      <p:sp>
        <p:nvSpPr>
          <p:cNvPr id="8" name="Footer Placeholder 7"/>
          <p:cNvSpPr>
            <a:spLocks noGrp="1"/>
          </p:cNvSpPr>
          <p:nvPr>
            <p:ph type="ftr" sz="quarter" idx="11"/>
          </p:nvPr>
        </p:nvSpPr>
        <p:spPr/>
        <p:txBody>
          <a:bodyPr/>
          <a:lstStyle/>
          <a:p>
            <a:endParaRPr lang="en-GB"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1500695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44CC92A-62B4-47C4-8CCF-2AA271EC106A}" type="datetimeFigureOut">
              <a:rPr lang="en-GB" smtClean="0">
                <a:solidFill>
                  <a:prstClr val="black">
                    <a:tint val="75000"/>
                  </a:prstClr>
                </a:solidFill>
              </a:rPr>
              <a:pPr/>
              <a:t>24/01/2022</a:t>
            </a:fld>
            <a:endParaRPr lang="en-GB" dirty="0">
              <a:solidFill>
                <a:prstClr val="black">
                  <a:tint val="75000"/>
                </a:prstClr>
              </a:solidFill>
            </a:endParaRPr>
          </a:p>
        </p:txBody>
      </p:sp>
      <p:sp>
        <p:nvSpPr>
          <p:cNvPr id="4" name="Footer Placeholder 3"/>
          <p:cNvSpPr>
            <a:spLocks noGrp="1"/>
          </p:cNvSpPr>
          <p:nvPr>
            <p:ph type="ftr" sz="quarter" idx="11"/>
          </p:nvPr>
        </p:nvSpPr>
        <p:spPr/>
        <p:txBody>
          <a:bodyPr/>
          <a:lstStyle/>
          <a:p>
            <a:endParaRPr lang="en-GB"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9419364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4CC92A-62B4-47C4-8CCF-2AA271EC106A}" type="datetimeFigureOut">
              <a:rPr lang="en-GB" smtClean="0">
                <a:solidFill>
                  <a:prstClr val="black">
                    <a:tint val="75000"/>
                  </a:prstClr>
                </a:solidFill>
              </a:rPr>
              <a:pPr/>
              <a:t>24/01/2022</a:t>
            </a:fld>
            <a:endParaRPr lang="en-GB" dirty="0">
              <a:solidFill>
                <a:prstClr val="black">
                  <a:tint val="75000"/>
                </a:prstClr>
              </a:solidFill>
            </a:endParaRPr>
          </a:p>
        </p:txBody>
      </p:sp>
      <p:sp>
        <p:nvSpPr>
          <p:cNvPr id="3" name="Footer Placeholder 2"/>
          <p:cNvSpPr>
            <a:spLocks noGrp="1"/>
          </p:cNvSpPr>
          <p:nvPr>
            <p:ph type="ftr" sz="quarter" idx="11"/>
          </p:nvPr>
        </p:nvSpPr>
        <p:spPr/>
        <p:txBody>
          <a:bodyPr/>
          <a:lstStyle/>
          <a:p>
            <a:endParaRPr lang="en-GB"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9793194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24/01/2022</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0003959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24/01/2022</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5213791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24/01/2022</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40594151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24/01/2022</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8750283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4CC92A-62B4-47C4-8CCF-2AA271EC106A}" type="datetimeFigureOut">
              <a:rPr lang="en-GB" smtClean="0">
                <a:solidFill>
                  <a:prstClr val="black">
                    <a:tint val="75000"/>
                  </a:prstClr>
                </a:solidFill>
              </a:rPr>
              <a:pPr/>
              <a:t>24/01/2022</a:t>
            </a:fld>
            <a:endParaRPr lang="en-GB" dirty="0">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41814805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5.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5kpbMp2uFpc?feature=oembed" TargetMode="External"/><Relationship Id="rId4" Type="http://schemas.openxmlformats.org/officeDocument/2006/relationships/image" Target="../media/image17.jpeg"/></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2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hyperlink" Target="https://www.monticello.org/sallyhemings/" TargetMode="Externa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video" Target="https://www.youtube.com/embed/hZPwxJpXuy8?feature=oembed" TargetMode="External"/><Relationship Id="rId4" Type="http://schemas.openxmlformats.org/officeDocument/2006/relationships/image" Target="../media/image24.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3485" y="836713"/>
            <a:ext cx="9167485" cy="6021288"/>
          </a:xfrm>
          <a:prstGeom prst="rect">
            <a:avLst/>
          </a:prstGeom>
        </p:spPr>
        <p:txBody>
          <a:bodyPr wrap="square" lIns="540000" tIns="360000" rIns="540000" bIns="360000" numCol="2" spcCol="360000">
            <a:normAutofit/>
          </a:bodyPr>
          <a:lstStyle/>
          <a:p>
            <a:pPr marR="0" lvl="0" algn="l" defTabSz="914400" rtl="0" eaLnBrk="1" fontAlgn="auto" latinLnBrk="0" hangingPunct="1">
              <a:lnSpc>
                <a:spcPct val="100000"/>
              </a:lnSpc>
              <a:spcBef>
                <a:spcPts val="0"/>
              </a:spcBef>
              <a:spcAft>
                <a:spcPts val="0"/>
              </a:spcAft>
              <a:buClrTx/>
              <a:buSzTx/>
              <a:tabLst/>
              <a:defRPr/>
            </a:pPr>
            <a:r>
              <a:rPr kumimoji="0" lang="en-GB" sz="1700" b="1" i="0" u="sng" strike="noStrike" kern="1200" cap="none" spc="0" normalizeH="0" baseline="0" noProof="0" dirty="0">
                <a:ln>
                  <a:noFill/>
                </a:ln>
                <a:solidFill>
                  <a:prstClr val="black"/>
                </a:solidFill>
                <a:effectLst/>
                <a:uLnTx/>
                <a:uFillTx/>
                <a:latin typeface="Calibri"/>
                <a:ea typeface="+mn-ea"/>
                <a:cs typeface="+mn-cs"/>
              </a:rPr>
              <a:t>1. </a:t>
            </a:r>
            <a:r>
              <a:rPr kumimoji="0" lang="en-GB" b="1" i="0" u="sng" strike="noStrike" kern="1200" cap="none" spc="0" normalizeH="0" baseline="0" noProof="0" dirty="0">
                <a:ln>
                  <a:noFill/>
                </a:ln>
                <a:solidFill>
                  <a:prstClr val="black"/>
                </a:solidFill>
                <a:effectLst/>
                <a:uLnTx/>
                <a:uFillTx/>
                <a:latin typeface="Calibri"/>
                <a:ea typeface="+mn-ea"/>
                <a:cs typeface="+mn-cs"/>
              </a:rPr>
              <a:t>Jefferson vs. Hamilton</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lang="en-GB" dirty="0">
                <a:solidFill>
                  <a:prstClr val="black"/>
                </a:solidFill>
                <a:latin typeface="Calibri"/>
              </a:rPr>
              <a:t>Shays’ Rebellion</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lang="en-GB" dirty="0">
                <a:solidFill>
                  <a:prstClr val="black"/>
                </a:solidFill>
                <a:latin typeface="Calibri"/>
              </a:rPr>
              <a:t>First political Parties</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kumimoji="0" lang="en-GB" b="0" i="0" u="none" strike="noStrike" kern="1200" cap="none" spc="0" normalizeH="0" baseline="0" noProof="0" dirty="0">
                <a:ln>
                  <a:noFill/>
                </a:ln>
                <a:solidFill>
                  <a:prstClr val="black"/>
                </a:solidFill>
                <a:effectLst/>
                <a:uLnTx/>
                <a:uFillTx/>
                <a:latin typeface="Calibri"/>
                <a:ea typeface="+mn-ea"/>
                <a:cs typeface="+mn-cs"/>
              </a:rPr>
              <a:t>Elastic clause</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kumimoji="0" lang="en-GB" b="0" i="0" u="none" strike="noStrike" kern="1200" cap="none" spc="0" normalizeH="0" baseline="0" noProof="0" dirty="0">
                <a:ln>
                  <a:noFill/>
                </a:ln>
                <a:solidFill>
                  <a:prstClr val="black"/>
                </a:solidFill>
                <a:effectLst/>
                <a:uLnTx/>
                <a:uFillTx/>
                <a:latin typeface="Calibri"/>
                <a:ea typeface="+mn-ea"/>
                <a:cs typeface="+mn-cs"/>
              </a:rPr>
              <a:t>Comparisons</a:t>
            </a:r>
          </a:p>
          <a:p>
            <a:pPr marR="0" lvl="0" algn="l" defTabSz="914400" rtl="0" eaLnBrk="1" fontAlgn="auto" latinLnBrk="0" hangingPunct="1">
              <a:lnSpc>
                <a:spcPct val="100000"/>
              </a:lnSpc>
              <a:spcBef>
                <a:spcPts val="0"/>
              </a:spcBef>
              <a:spcAft>
                <a:spcPts val="0"/>
              </a:spcAft>
              <a:buClrTx/>
              <a:buSzTx/>
              <a:tabLst/>
              <a:defRPr/>
            </a:pPr>
            <a:endParaRPr kumimoji="0" lang="en-GB" b="0" i="0" u="none" strike="noStrike" kern="1200" cap="none" spc="0" normalizeH="0" baseline="0" noProof="0" dirty="0">
              <a:ln>
                <a:noFill/>
              </a:ln>
              <a:solidFill>
                <a:prstClr val="black"/>
              </a:solidFill>
              <a:effectLst/>
              <a:uLnTx/>
              <a:uFillTx/>
              <a:latin typeface="Calibri"/>
              <a:ea typeface="+mn-ea"/>
              <a:cs typeface="+mn-cs"/>
            </a:endParaRPr>
          </a:p>
          <a:p>
            <a:pPr marR="0" lvl="0" algn="l" defTabSz="914400" rtl="0" eaLnBrk="1" fontAlgn="auto" latinLnBrk="0" hangingPunct="1">
              <a:lnSpc>
                <a:spcPct val="100000"/>
              </a:lnSpc>
              <a:spcBef>
                <a:spcPts val="0"/>
              </a:spcBef>
              <a:spcAft>
                <a:spcPts val="0"/>
              </a:spcAft>
              <a:buClrTx/>
              <a:buSzTx/>
              <a:tabLst/>
              <a:defRPr/>
            </a:pPr>
            <a:r>
              <a:rPr lang="en-GB" b="1" u="sng" dirty="0">
                <a:solidFill>
                  <a:prstClr val="black"/>
                </a:solidFill>
                <a:latin typeface="Calibri"/>
              </a:rPr>
              <a:t>2. Competition for Power</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lang="en-GB" dirty="0">
                <a:solidFill>
                  <a:prstClr val="black"/>
                </a:solidFill>
                <a:latin typeface="Calibri"/>
              </a:rPr>
              <a:t>Election 1796</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lang="en-GB" dirty="0">
                <a:solidFill>
                  <a:prstClr val="black"/>
                </a:solidFill>
                <a:latin typeface="Calibri"/>
              </a:rPr>
              <a:t>Hamilton-Reynolds Scandal</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lang="en-GB" dirty="0">
                <a:solidFill>
                  <a:prstClr val="black"/>
                </a:solidFill>
                <a:latin typeface="Calibri"/>
              </a:rPr>
              <a:t>Election 1800</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kumimoji="0" lang="en-GB" i="0" u="none" strike="noStrike" kern="1200" cap="none" spc="0" normalizeH="0" baseline="0" noProof="0" dirty="0">
                <a:ln>
                  <a:noFill/>
                </a:ln>
                <a:solidFill>
                  <a:prstClr val="black"/>
                </a:solidFill>
                <a:effectLst/>
                <a:uLnTx/>
                <a:uFillTx/>
                <a:latin typeface="Calibri"/>
                <a:ea typeface="+mn-ea"/>
                <a:cs typeface="+mn-cs"/>
              </a:rPr>
              <a:t>Hamilton vs Burr</a:t>
            </a:r>
          </a:p>
          <a:p>
            <a:pPr marL="285750" marR="0" lvl="0" indent="-285750" algn="l" defTabSz="914400" rtl="0" eaLnBrk="1" fontAlgn="auto" latinLnBrk="0" hangingPunct="1">
              <a:lnSpc>
                <a:spcPct val="100000"/>
              </a:lnSpc>
              <a:spcBef>
                <a:spcPts val="0"/>
              </a:spcBef>
              <a:spcAft>
                <a:spcPts val="0"/>
              </a:spcAft>
              <a:buClrTx/>
              <a:buSzTx/>
              <a:buFontTx/>
              <a:buChar char="-"/>
              <a:tabLst/>
              <a:defRPr/>
            </a:pPr>
            <a:endParaRPr kumimoji="0" lang="en-GB"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1" i="0" u="sng" strike="noStrike" kern="1200" cap="none" spc="0" normalizeH="0" baseline="0" noProof="0" dirty="0">
                <a:ln>
                  <a:noFill/>
                </a:ln>
                <a:solidFill>
                  <a:prstClr val="black"/>
                </a:solidFill>
                <a:effectLst/>
                <a:uLnTx/>
                <a:uFillTx/>
                <a:latin typeface="Calibri"/>
                <a:ea typeface="+mn-ea"/>
                <a:cs typeface="+mn-cs"/>
              </a:rPr>
              <a:t> 3.  Jeffersonian Democracy </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kumimoji="0" lang="en-GB" b="0" i="0" u="none" strike="noStrike" kern="1200" cap="none" spc="0" normalizeH="0" baseline="0" noProof="0" dirty="0">
                <a:ln>
                  <a:noFill/>
                </a:ln>
                <a:solidFill>
                  <a:prstClr val="black"/>
                </a:solidFill>
                <a:effectLst/>
                <a:uLnTx/>
                <a:uFillTx/>
                <a:latin typeface="Calibri"/>
                <a:ea typeface="+mn-ea"/>
                <a:cs typeface="+mn-cs"/>
              </a:rPr>
              <a:t>Revolution of 1800</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kumimoji="0" lang="en-GB" b="0" i="0" u="none" strike="noStrike" kern="1200" cap="none" spc="0" normalizeH="0" baseline="0" noProof="0" dirty="0">
                <a:ln>
                  <a:noFill/>
                </a:ln>
                <a:solidFill>
                  <a:prstClr val="black"/>
                </a:solidFill>
                <a:effectLst/>
                <a:uLnTx/>
                <a:uFillTx/>
                <a:latin typeface="Calibri"/>
                <a:ea typeface="+mn-ea"/>
                <a:cs typeface="+mn-cs"/>
              </a:rPr>
              <a:t>Anti-manufactures</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kumimoji="0" lang="en-GB" b="0" i="0" u="none" strike="noStrike" kern="1200" cap="none" spc="0" normalizeH="0" baseline="0" noProof="0" dirty="0">
                <a:ln>
                  <a:noFill/>
                </a:ln>
                <a:solidFill>
                  <a:prstClr val="black"/>
                </a:solidFill>
                <a:effectLst/>
                <a:uLnTx/>
                <a:uFillTx/>
                <a:latin typeface="Calibri"/>
                <a:ea typeface="+mn-ea"/>
                <a:cs typeface="+mn-cs"/>
              </a:rPr>
              <a:t>Farming</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kumimoji="0" lang="en-GB" b="0" i="0" u="none" strike="noStrike" kern="1200" cap="none" spc="0" normalizeH="0" baseline="0" noProof="0" dirty="0">
                <a:ln>
                  <a:noFill/>
                </a:ln>
                <a:solidFill>
                  <a:prstClr val="black"/>
                </a:solidFill>
                <a:effectLst/>
                <a:uLnTx/>
                <a:uFillTx/>
                <a:latin typeface="Calibri"/>
                <a:ea typeface="+mn-ea"/>
                <a:cs typeface="+mn-cs"/>
              </a:rPr>
              <a:t>Yeomen Farmer</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kumimoji="0" lang="en-GB" b="0" i="0" u="none" strike="noStrike" kern="1200" cap="none" spc="0" normalizeH="0" baseline="0" noProof="0" dirty="0">
                <a:ln>
                  <a:noFill/>
                </a:ln>
                <a:solidFill>
                  <a:prstClr val="black"/>
                </a:solidFill>
                <a:effectLst/>
                <a:uLnTx/>
                <a:uFillTx/>
                <a:latin typeface="Calibri"/>
                <a:ea typeface="+mn-ea"/>
                <a:cs typeface="+mn-cs"/>
              </a:rPr>
              <a:t>Monticello</a:t>
            </a:r>
          </a:p>
          <a:p>
            <a:pPr marL="285750" marR="0" lvl="0" indent="-285750" algn="l" defTabSz="914400" rtl="0" eaLnBrk="1" fontAlgn="auto" latinLnBrk="0" hangingPunct="1">
              <a:lnSpc>
                <a:spcPct val="100000"/>
              </a:lnSpc>
              <a:spcBef>
                <a:spcPts val="0"/>
              </a:spcBef>
              <a:spcAft>
                <a:spcPts val="0"/>
              </a:spcAft>
              <a:buClrTx/>
              <a:buSzTx/>
              <a:buFontTx/>
              <a:buChar char="-"/>
              <a:tabLst/>
              <a:defRPr/>
            </a:pPr>
            <a:endParaRPr lang="en-GB" dirty="0">
              <a:solidFill>
                <a:prstClr val="black"/>
              </a:solidFill>
              <a:latin typeface="Calibri"/>
            </a:endParaRPr>
          </a:p>
          <a:p>
            <a:pPr marR="0" lvl="0" algn="l" defTabSz="914400" rtl="0" eaLnBrk="1" fontAlgn="auto" latinLnBrk="0" hangingPunct="1">
              <a:lnSpc>
                <a:spcPct val="100000"/>
              </a:lnSpc>
              <a:spcBef>
                <a:spcPts val="0"/>
              </a:spcBef>
              <a:spcAft>
                <a:spcPts val="0"/>
              </a:spcAft>
              <a:buClrTx/>
              <a:buSzTx/>
              <a:tabLst/>
              <a:defRPr/>
            </a:pPr>
            <a:r>
              <a:rPr kumimoji="0" lang="en-GB" b="1" i="0" u="sng" strike="noStrike" kern="1200" cap="none" spc="0" normalizeH="0" baseline="0" noProof="0" dirty="0">
                <a:ln>
                  <a:noFill/>
                </a:ln>
                <a:solidFill>
                  <a:prstClr val="black"/>
                </a:solidFill>
                <a:effectLst/>
                <a:uLnTx/>
                <a:uFillTx/>
                <a:latin typeface="Calibri"/>
                <a:ea typeface="+mn-ea"/>
                <a:cs typeface="+mn-cs"/>
              </a:rPr>
              <a:t>4. The </a:t>
            </a:r>
            <a:r>
              <a:rPr kumimoji="0" lang="en-GB" b="1" i="0" u="sng" strike="noStrike" kern="1200" cap="none" spc="0" normalizeH="0" baseline="0" noProof="0" dirty="0" err="1">
                <a:ln>
                  <a:noFill/>
                </a:ln>
                <a:solidFill>
                  <a:prstClr val="black"/>
                </a:solidFill>
                <a:effectLst/>
                <a:uLnTx/>
                <a:uFillTx/>
                <a:latin typeface="Calibri"/>
                <a:ea typeface="+mn-ea"/>
                <a:cs typeface="+mn-cs"/>
              </a:rPr>
              <a:t>Hemingses</a:t>
            </a:r>
            <a:r>
              <a:rPr kumimoji="0" lang="en-GB" b="1" i="0" u="sng" strike="noStrike" kern="1200" cap="none" spc="0" normalizeH="0" baseline="0" noProof="0" dirty="0">
                <a:ln>
                  <a:noFill/>
                </a:ln>
                <a:solidFill>
                  <a:prstClr val="black"/>
                </a:solidFill>
                <a:effectLst/>
                <a:uLnTx/>
                <a:uFillTx/>
                <a:latin typeface="Calibri"/>
                <a:ea typeface="+mn-ea"/>
                <a:cs typeface="+mn-cs"/>
              </a:rPr>
              <a:t> of Monticello</a:t>
            </a:r>
            <a:r>
              <a:rPr kumimoji="0" lang="en-GB" b="1" i="0" strike="noStrike" kern="1200" cap="none" spc="0" normalizeH="0" baseline="0" noProof="0" dirty="0">
                <a:ln>
                  <a:noFill/>
                </a:ln>
                <a:solidFill>
                  <a:prstClr val="black"/>
                </a:solidFill>
                <a:effectLst/>
                <a:uLnTx/>
                <a:uFillTx/>
                <a:latin typeface="Calibri"/>
                <a:ea typeface="+mn-ea"/>
                <a:cs typeface="+mn-cs"/>
              </a:rPr>
              <a:t>	</a:t>
            </a:r>
          </a:p>
          <a:p>
            <a:pPr marL="285750" marR="0" lvl="0" indent="-285750" algn="l" defTabSz="914400" rtl="0" eaLnBrk="1" fontAlgn="auto" latinLnBrk="0" hangingPunct="1">
              <a:lnSpc>
                <a:spcPct val="100000"/>
              </a:lnSpc>
              <a:spcBef>
                <a:spcPts val="0"/>
              </a:spcBef>
              <a:spcAft>
                <a:spcPts val="0"/>
              </a:spcAft>
              <a:buClrTx/>
              <a:buSzTx/>
              <a:buFontTx/>
              <a:buChar char="-"/>
              <a:tabLst/>
              <a:defRPr/>
            </a:pPr>
            <a:endParaRPr kumimoji="0" lang="en-GB" b="1" i="0" u="sng" strike="noStrike" kern="1200" cap="none" spc="0" normalizeH="0" baseline="0" noProof="0" dirty="0">
              <a:ln>
                <a:noFill/>
              </a:ln>
              <a:solidFill>
                <a:prstClr val="black"/>
              </a:solidFill>
              <a:effectLst/>
              <a:uLnTx/>
              <a:uFillTx/>
              <a:latin typeface="Calibri"/>
              <a:ea typeface="+mn-ea"/>
              <a:cs typeface="+mn-cs"/>
            </a:endParaRP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2000" b="1" i="0" u="sng" strike="noStrike" kern="1200" cap="none" spc="0" normalizeH="0" baseline="0" noProof="0" dirty="0">
                <a:ln>
                  <a:noFill/>
                </a:ln>
                <a:solidFill>
                  <a:srgbClr val="FF0000"/>
                </a:solidFill>
                <a:effectLst/>
                <a:uLnTx/>
                <a:uFillTx/>
                <a:latin typeface="Calibri"/>
                <a:ea typeface="+mn-ea"/>
                <a:cs typeface="+mn-cs"/>
              </a:rPr>
              <a:t>AIMS</a:t>
            </a:r>
          </a:p>
          <a:p>
            <a:pPr marL="285750" marR="0" lvl="0" indent="-285750" algn="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1" i="0" u="none" strike="noStrike" kern="1200" cap="none" spc="0" normalizeH="0" baseline="0" noProof="0" dirty="0">
                <a:ln>
                  <a:noFill/>
                </a:ln>
                <a:solidFill>
                  <a:srgbClr val="FF0000"/>
                </a:solidFill>
                <a:effectLst/>
                <a:uLnTx/>
                <a:uFillTx/>
                <a:latin typeface="Calibri"/>
                <a:ea typeface="+mn-ea"/>
                <a:cs typeface="+mn-cs"/>
              </a:rPr>
              <a:t>Outline Hamilton and Jefferson, Federalist and ‘Democratic-Republican’ rivalry</a:t>
            </a:r>
          </a:p>
          <a:p>
            <a:pPr marL="285750" marR="0" lvl="0" indent="-285750" algn="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1" i="0" u="none" strike="noStrike" kern="1200" cap="none" spc="0" normalizeH="0" baseline="0" noProof="0" dirty="0">
                <a:ln>
                  <a:noFill/>
                </a:ln>
                <a:solidFill>
                  <a:srgbClr val="FF0000"/>
                </a:solidFill>
                <a:effectLst/>
                <a:uLnTx/>
                <a:uFillTx/>
                <a:latin typeface="Calibri"/>
                <a:ea typeface="+mn-ea"/>
                <a:cs typeface="+mn-cs"/>
              </a:rPr>
              <a:t>Discuss first party system</a:t>
            </a:r>
          </a:p>
          <a:p>
            <a:pPr marL="285750" marR="0" lvl="0" indent="-285750" algn="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1" i="0" u="none" strike="noStrike" kern="1200" cap="none" spc="0" normalizeH="0" baseline="0" noProof="0" dirty="0">
                <a:ln>
                  <a:noFill/>
                </a:ln>
                <a:solidFill>
                  <a:srgbClr val="FF0000"/>
                </a:solidFill>
                <a:effectLst/>
                <a:uLnTx/>
                <a:uFillTx/>
                <a:latin typeface="Calibri"/>
                <a:ea typeface="+mn-ea"/>
                <a:cs typeface="+mn-cs"/>
              </a:rPr>
              <a:t>Introduce concept of Jeffersonian Democracy</a:t>
            </a:r>
          </a:p>
        </p:txBody>
      </p:sp>
      <p:sp>
        <p:nvSpPr>
          <p:cNvPr id="4" name="Rectangle 3"/>
          <p:cNvSpPr/>
          <p:nvPr/>
        </p:nvSpPr>
        <p:spPr>
          <a:xfrm>
            <a:off x="-23485" y="6411"/>
            <a:ext cx="9144000" cy="1219474"/>
          </a:xfrm>
          <a:prstGeom prst="rect">
            <a:avLst/>
          </a:prstGeom>
        </p:spPr>
        <p:txBody>
          <a:bodyPr wrap="square" lIns="540000" tIns="360000" rIns="540000" bIns="36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Calibri"/>
                <a:ea typeface="+mn-ea"/>
                <a:cs typeface="+mn-cs"/>
              </a:rPr>
              <a:t>‘</a:t>
            </a:r>
            <a:r>
              <a:rPr kumimoji="0" lang="en-GB" sz="32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Calibri"/>
                <a:ea typeface="+mn-ea"/>
                <a:cs typeface="+mn-cs"/>
              </a:rPr>
              <a:t>Jefferson vs Hamilton: The First Party System</a:t>
            </a:r>
          </a:p>
        </p:txBody>
      </p:sp>
    </p:spTree>
    <p:extLst>
      <p:ext uri="{BB962C8B-B14F-4D97-AF65-F5344CB8AC3E}">
        <p14:creationId xmlns:p14="http://schemas.microsoft.com/office/powerpoint/2010/main" val="20615835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1E660-FA90-4072-8781-A16F9C54CB4E}"/>
              </a:ext>
            </a:extLst>
          </p:cNvPr>
          <p:cNvSpPr>
            <a:spLocks noGrp="1"/>
          </p:cNvSpPr>
          <p:nvPr>
            <p:ph type="title"/>
          </p:nvPr>
        </p:nvSpPr>
        <p:spPr>
          <a:xfrm>
            <a:off x="457200" y="0"/>
            <a:ext cx="8229600" cy="1143000"/>
          </a:xfrm>
        </p:spPr>
        <p:txBody>
          <a:bodyPr/>
          <a:lstStyle/>
          <a:p>
            <a:r>
              <a:rPr lang="en-GB" dirty="0"/>
              <a:t>Jefferson on Shays’ Rebellion</a:t>
            </a:r>
          </a:p>
        </p:txBody>
      </p:sp>
      <p:sp>
        <p:nvSpPr>
          <p:cNvPr id="3" name="Content Placeholder 2">
            <a:extLst>
              <a:ext uri="{FF2B5EF4-FFF2-40B4-BE49-F238E27FC236}">
                <a16:creationId xmlns:a16="http://schemas.microsoft.com/office/drawing/2014/main" id="{A0904CC1-503D-4576-AB0F-459732727FEC}"/>
              </a:ext>
            </a:extLst>
          </p:cNvPr>
          <p:cNvSpPr>
            <a:spLocks noGrp="1"/>
          </p:cNvSpPr>
          <p:nvPr>
            <p:ph idx="1"/>
          </p:nvPr>
        </p:nvSpPr>
        <p:spPr>
          <a:xfrm>
            <a:off x="452760" y="1143000"/>
            <a:ext cx="8229600" cy="5958408"/>
          </a:xfrm>
        </p:spPr>
        <p:txBody>
          <a:bodyPr>
            <a:normAutofit fontScale="47500" lnSpcReduction="20000"/>
          </a:bodyPr>
          <a:lstStyle/>
          <a:p>
            <a:pPr marL="0" indent="0" algn="just">
              <a:lnSpc>
                <a:spcPct val="100000"/>
              </a:lnSpc>
              <a:spcAft>
                <a:spcPts val="0"/>
              </a:spcAft>
              <a:buNone/>
            </a:pPr>
            <a:r>
              <a:rPr lang="en-GB" sz="6000" dirty="0">
                <a:ea typeface="Calibri"/>
                <a:cs typeface="Times New Roman"/>
              </a:rPr>
              <a:t>….</a:t>
            </a:r>
            <a:r>
              <a:rPr lang="en-GB" sz="6000" b="0" dirty="0">
                <a:effectLst/>
                <a:latin typeface="+mn-lt"/>
                <a:ea typeface="Calibri"/>
                <a:cs typeface="Times New Roman"/>
              </a:rPr>
              <a:t> What country before ever existed without a rebellion? And what country can preserve its liberties if their rulers are not warned from time to time that their people preserve the spirit of resistance? Let them take arms. The remedy is to set them right as to facts, pardon and pacify them. What signify a few lives lost in a century or two? The tree of liberty must be refreshed from time to time with the blood of patriots and tyrants. It is it’s natural manure. Our [Constitutional] Convention has been too much impressed by the insurrection of Massachusetts: and in the spur of the moment they are setting up a kite to keep the hen yard in order. </a:t>
            </a:r>
          </a:p>
          <a:p>
            <a:pPr algn="r">
              <a:lnSpc>
                <a:spcPct val="100000"/>
              </a:lnSpc>
              <a:spcAft>
                <a:spcPts val="0"/>
              </a:spcAft>
              <a:buFontTx/>
              <a:buChar char="-"/>
            </a:pPr>
            <a:r>
              <a:rPr lang="en-GB" sz="4200" dirty="0">
                <a:ea typeface="Calibri"/>
                <a:cs typeface="Times New Roman"/>
              </a:rPr>
              <a:t>Jefferson letter to William Stephens Smith, the son-in-law of John Adams, 13 November 1787</a:t>
            </a:r>
          </a:p>
          <a:p>
            <a:pPr algn="just">
              <a:lnSpc>
                <a:spcPct val="100000"/>
              </a:lnSpc>
              <a:spcAft>
                <a:spcPts val="0"/>
              </a:spcAft>
              <a:buFontTx/>
              <a:buChar char="-"/>
            </a:pPr>
            <a:endParaRPr lang="en-GB" sz="4200" b="0" dirty="0">
              <a:effectLst/>
              <a:latin typeface="+mn-lt"/>
              <a:ea typeface="Calibri"/>
              <a:cs typeface="Times New Roman"/>
            </a:endParaRPr>
          </a:p>
          <a:p>
            <a:pPr marL="0" indent="0" algn="just">
              <a:lnSpc>
                <a:spcPct val="100000"/>
              </a:lnSpc>
              <a:spcAft>
                <a:spcPts val="0"/>
              </a:spcAft>
              <a:buNone/>
            </a:pPr>
            <a:endParaRPr lang="en-GB" dirty="0"/>
          </a:p>
        </p:txBody>
      </p:sp>
    </p:spTree>
    <p:extLst>
      <p:ext uri="{BB962C8B-B14F-4D97-AF65-F5344CB8AC3E}">
        <p14:creationId xmlns:p14="http://schemas.microsoft.com/office/powerpoint/2010/main" val="40033488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1DE37-75C4-4685-8ECC-6703E2730C80}"/>
              </a:ext>
            </a:extLst>
          </p:cNvPr>
          <p:cNvSpPr>
            <a:spLocks noGrp="1"/>
          </p:cNvSpPr>
          <p:nvPr>
            <p:ph type="title"/>
          </p:nvPr>
        </p:nvSpPr>
        <p:spPr>
          <a:xfrm>
            <a:off x="469280" y="-27260"/>
            <a:ext cx="8229600" cy="1143000"/>
          </a:xfrm>
        </p:spPr>
        <p:txBody>
          <a:bodyPr/>
          <a:lstStyle/>
          <a:p>
            <a:r>
              <a:rPr lang="en-GB" dirty="0"/>
              <a:t>Jefferson vs Hamilton</a:t>
            </a:r>
          </a:p>
        </p:txBody>
      </p:sp>
      <p:pic>
        <p:nvPicPr>
          <p:cNvPr id="1026" name="Picture 2" descr="Whose Vision of America Won Out—Hamilton&amp;#39;s or Jefferson&amp;#39;s? - HISTORY">
            <a:extLst>
              <a:ext uri="{FF2B5EF4-FFF2-40B4-BE49-F238E27FC236}">
                <a16:creationId xmlns:a16="http://schemas.microsoft.com/office/drawing/2014/main" id="{1D1FEC7C-032F-4E42-8203-0AC7EB1ADC7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738757" y="956118"/>
            <a:ext cx="3666486" cy="2749865"/>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a:extLst>
              <a:ext uri="{FF2B5EF4-FFF2-40B4-BE49-F238E27FC236}">
                <a16:creationId xmlns:a16="http://schemas.microsoft.com/office/drawing/2014/main" id="{9E0873F9-12FA-4DD3-AC0C-5B2CA6EBAE4C}"/>
              </a:ext>
            </a:extLst>
          </p:cNvPr>
          <p:cNvSpPr txBox="1">
            <a:spLocks/>
          </p:cNvSpPr>
          <p:nvPr/>
        </p:nvSpPr>
        <p:spPr>
          <a:xfrm>
            <a:off x="251520" y="3861048"/>
            <a:ext cx="8447360" cy="266429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just"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prstClr val="black"/>
                </a:solidFill>
                <a:effectLst/>
                <a:uLnTx/>
                <a:uFillTx/>
                <a:latin typeface="Calibri"/>
                <a:ea typeface="+mn-ea"/>
                <a:cs typeface="+mn-cs"/>
              </a:rPr>
              <a:t>Students should conduct some background research and compile a list of 5 bullet points </a:t>
            </a:r>
            <a:r>
              <a:rPr kumimoji="0" lang="en-US" sz="2800" b="0" i="0" u="none" strike="noStrike" kern="1200" cap="none" spc="0" normalizeH="0" baseline="0" noProof="0" dirty="0" err="1">
                <a:ln>
                  <a:noFill/>
                </a:ln>
                <a:solidFill>
                  <a:prstClr val="black"/>
                </a:solidFill>
                <a:effectLst/>
                <a:uLnTx/>
                <a:uFillTx/>
                <a:latin typeface="Calibri"/>
                <a:ea typeface="+mn-ea"/>
                <a:cs typeface="+mn-cs"/>
              </a:rPr>
              <a:t>summarising</a:t>
            </a:r>
            <a:r>
              <a:rPr kumimoji="0" lang="en-US" sz="2800" b="0" i="0" u="none" strike="noStrike" kern="1200" cap="none" spc="0" normalizeH="0" baseline="0" noProof="0" dirty="0">
                <a:ln>
                  <a:noFill/>
                </a:ln>
                <a:solidFill>
                  <a:prstClr val="black"/>
                </a:solidFill>
                <a:effectLst/>
                <a:uLnTx/>
                <a:uFillTx/>
                <a:latin typeface="Calibri"/>
                <a:ea typeface="+mn-ea"/>
                <a:cs typeface="+mn-cs"/>
              </a:rPr>
              <a:t> some of the key political opinions and/or policies of Thomas Jefferson and Alexander Hamilton respectively. These will form the basis of our in-class discussion on Monday.</a:t>
            </a:r>
            <a:endParaRPr kumimoji="0" lang="en-GB" sz="28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7160828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B2849-5490-449A-80BE-EE02E7597E9A}"/>
              </a:ext>
            </a:extLst>
          </p:cNvPr>
          <p:cNvSpPr>
            <a:spLocks noGrp="1"/>
          </p:cNvSpPr>
          <p:nvPr>
            <p:ph type="title"/>
          </p:nvPr>
        </p:nvSpPr>
        <p:spPr/>
        <p:txBody>
          <a:bodyPr>
            <a:normAutofit/>
          </a:bodyPr>
          <a:lstStyle/>
          <a:p>
            <a:pPr algn="ctr"/>
            <a:r>
              <a:rPr lang="en-US" dirty="0"/>
              <a:t>The First US Political ‘Parties’</a:t>
            </a:r>
            <a:endParaRPr lang="en-GB" dirty="0"/>
          </a:p>
        </p:txBody>
      </p:sp>
      <p:sp>
        <p:nvSpPr>
          <p:cNvPr id="4" name="Text Placeholder 3">
            <a:extLst>
              <a:ext uri="{FF2B5EF4-FFF2-40B4-BE49-F238E27FC236}">
                <a16:creationId xmlns:a16="http://schemas.microsoft.com/office/drawing/2014/main" id="{D359F6DE-5FD6-47F3-8D3F-D7407CBC70C4}"/>
              </a:ext>
            </a:extLst>
          </p:cNvPr>
          <p:cNvSpPr>
            <a:spLocks noGrp="1"/>
          </p:cNvSpPr>
          <p:nvPr>
            <p:ph type="body" idx="1"/>
          </p:nvPr>
        </p:nvSpPr>
        <p:spPr/>
        <p:txBody>
          <a:bodyPr/>
          <a:lstStyle/>
          <a:p>
            <a:r>
              <a:rPr lang="en-US" dirty="0"/>
              <a:t>‘DEMOCRATIC-REPUBLICANS’</a:t>
            </a:r>
            <a:endParaRPr lang="en-GB" dirty="0"/>
          </a:p>
        </p:txBody>
      </p:sp>
      <p:pic>
        <p:nvPicPr>
          <p:cNvPr id="9" name="Content Placeholder 8">
            <a:extLst>
              <a:ext uri="{FF2B5EF4-FFF2-40B4-BE49-F238E27FC236}">
                <a16:creationId xmlns:a16="http://schemas.microsoft.com/office/drawing/2014/main" id="{5A813F82-1336-4E0E-BD2A-EA684265CEBE}"/>
              </a:ext>
            </a:extLst>
          </p:cNvPr>
          <p:cNvPicPr>
            <a:picLocks noGrp="1" noChangeAspect="1"/>
          </p:cNvPicPr>
          <p:nvPr>
            <p:ph sz="half" idx="2"/>
          </p:nvPr>
        </p:nvPicPr>
        <p:blipFill>
          <a:blip r:embed="rId2"/>
          <a:stretch>
            <a:fillRect/>
          </a:stretch>
        </p:blipFill>
        <p:spPr>
          <a:xfrm>
            <a:off x="836408" y="2840417"/>
            <a:ext cx="2247599" cy="2763441"/>
          </a:xfrm>
        </p:spPr>
      </p:pic>
      <p:sp>
        <p:nvSpPr>
          <p:cNvPr id="6" name="Text Placeholder 5">
            <a:extLst>
              <a:ext uri="{FF2B5EF4-FFF2-40B4-BE49-F238E27FC236}">
                <a16:creationId xmlns:a16="http://schemas.microsoft.com/office/drawing/2014/main" id="{8E62D9DE-6630-4BDC-863E-E0B50DCC3949}"/>
              </a:ext>
            </a:extLst>
          </p:cNvPr>
          <p:cNvSpPr>
            <a:spLocks noGrp="1"/>
          </p:cNvSpPr>
          <p:nvPr>
            <p:ph type="body" sz="quarter" idx="3"/>
          </p:nvPr>
        </p:nvSpPr>
        <p:spPr/>
        <p:txBody>
          <a:bodyPr/>
          <a:lstStyle/>
          <a:p>
            <a:r>
              <a:rPr lang="en-US" dirty="0"/>
              <a:t>FEDERALISTS</a:t>
            </a:r>
            <a:endParaRPr lang="en-GB" dirty="0"/>
          </a:p>
        </p:txBody>
      </p:sp>
      <p:pic>
        <p:nvPicPr>
          <p:cNvPr id="13" name="Picture 12">
            <a:extLst>
              <a:ext uri="{FF2B5EF4-FFF2-40B4-BE49-F238E27FC236}">
                <a16:creationId xmlns:a16="http://schemas.microsoft.com/office/drawing/2014/main" id="{80CAF01F-49A6-44F3-93E2-A998473CB31D}"/>
              </a:ext>
            </a:extLst>
          </p:cNvPr>
          <p:cNvPicPr>
            <a:picLocks noChangeAspect="1"/>
          </p:cNvPicPr>
          <p:nvPr/>
        </p:nvPicPr>
        <p:blipFill>
          <a:blip r:embed="rId3"/>
          <a:stretch>
            <a:fillRect/>
          </a:stretch>
        </p:blipFill>
        <p:spPr>
          <a:xfrm>
            <a:off x="7054039" y="2281030"/>
            <a:ext cx="2089961" cy="2623931"/>
          </a:xfrm>
          <a:prstGeom prst="rect">
            <a:avLst/>
          </a:prstGeom>
        </p:spPr>
      </p:pic>
      <p:sp>
        <p:nvSpPr>
          <p:cNvPr id="15" name="Content Placeholder 14">
            <a:extLst>
              <a:ext uri="{FF2B5EF4-FFF2-40B4-BE49-F238E27FC236}">
                <a16:creationId xmlns:a16="http://schemas.microsoft.com/office/drawing/2014/main" id="{585D1DB5-6713-41F4-850F-D22C5E8BC5FD}"/>
              </a:ext>
            </a:extLst>
          </p:cNvPr>
          <p:cNvSpPr>
            <a:spLocks noGrp="1"/>
          </p:cNvSpPr>
          <p:nvPr>
            <p:ph sz="quarter" idx="4"/>
          </p:nvPr>
        </p:nvSpPr>
        <p:spPr/>
        <p:txBody>
          <a:bodyPr/>
          <a:lstStyle/>
          <a:p>
            <a:endParaRPr lang="en-GB" dirty="0"/>
          </a:p>
        </p:txBody>
      </p:sp>
      <p:pic>
        <p:nvPicPr>
          <p:cNvPr id="16" name="Content Placeholder 10">
            <a:extLst>
              <a:ext uri="{FF2B5EF4-FFF2-40B4-BE49-F238E27FC236}">
                <a16:creationId xmlns:a16="http://schemas.microsoft.com/office/drawing/2014/main" id="{B2D323F2-9E9F-4C0E-8018-A1CB2A2C2E2F}"/>
              </a:ext>
            </a:extLst>
          </p:cNvPr>
          <p:cNvPicPr>
            <a:picLocks noChangeAspect="1"/>
          </p:cNvPicPr>
          <p:nvPr/>
        </p:nvPicPr>
        <p:blipFill>
          <a:blip r:embed="rId4"/>
          <a:stretch>
            <a:fillRect/>
          </a:stretch>
        </p:blipFill>
        <p:spPr>
          <a:xfrm>
            <a:off x="4778391" y="3128549"/>
            <a:ext cx="2332344" cy="2763441"/>
          </a:xfrm>
          <a:prstGeom prst="rect">
            <a:avLst/>
          </a:prstGeom>
        </p:spPr>
      </p:pic>
    </p:spTree>
    <p:extLst>
      <p:ext uri="{BB962C8B-B14F-4D97-AF65-F5344CB8AC3E}">
        <p14:creationId xmlns:p14="http://schemas.microsoft.com/office/powerpoint/2010/main" val="10892805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3485" y="1700808"/>
            <a:ext cx="9144000" cy="1034808"/>
          </a:xfrm>
          <a:prstGeom prst="rect">
            <a:avLst/>
          </a:prstGeom>
        </p:spPr>
        <p:txBody>
          <a:bodyPr wrap="square" lIns="540000" tIns="360000" rIns="540000" bIns="360000">
            <a:spAutoFit/>
          </a:bodyPr>
          <a:lstStyle/>
          <a:p>
            <a:endParaRPr lang="en-GB" sz="2000" b="1" u="sng" dirty="0">
              <a:solidFill>
                <a:prstClr val="black"/>
              </a:solidFill>
            </a:endParaRPr>
          </a:p>
        </p:txBody>
      </p:sp>
      <p:sp>
        <p:nvSpPr>
          <p:cNvPr id="5" name="Rectangle 4"/>
          <p:cNvSpPr/>
          <p:nvPr/>
        </p:nvSpPr>
        <p:spPr>
          <a:xfrm>
            <a:off x="-23485" y="1340768"/>
            <a:ext cx="9144000" cy="1034808"/>
          </a:xfrm>
          <a:prstGeom prst="rect">
            <a:avLst/>
          </a:prstGeom>
        </p:spPr>
        <p:txBody>
          <a:bodyPr wrap="square" lIns="540000" tIns="360000" rIns="540000" bIns="360000">
            <a:spAutoFit/>
          </a:bodyPr>
          <a:lstStyle/>
          <a:p>
            <a:endParaRPr lang="en-GB" sz="2000" b="1" u="sng" dirty="0">
              <a:solidFill>
                <a:prstClr val="black"/>
              </a:solidFill>
            </a:endParaRPr>
          </a:p>
        </p:txBody>
      </p:sp>
      <p:graphicFrame>
        <p:nvGraphicFramePr>
          <p:cNvPr id="7" name="Table 6"/>
          <p:cNvGraphicFramePr>
            <a:graphicFrameLocks noGrp="1"/>
          </p:cNvGraphicFramePr>
          <p:nvPr>
            <p:extLst>
              <p:ext uri="{D42A27DB-BD31-4B8C-83A1-F6EECF244321}">
                <p14:modId xmlns:p14="http://schemas.microsoft.com/office/powerpoint/2010/main" val="2821100685"/>
              </p:ext>
            </p:extLst>
          </p:nvPr>
        </p:nvGraphicFramePr>
        <p:xfrm>
          <a:off x="444059" y="260648"/>
          <a:ext cx="8208912" cy="6557841"/>
        </p:xfrm>
        <a:graphic>
          <a:graphicData uri="http://schemas.openxmlformats.org/drawingml/2006/table">
            <a:tbl>
              <a:tblPr firstRow="1" firstCol="1" bandRow="1">
                <a:tableStyleId>{5C22544A-7EE6-4342-B048-85BDC9FD1C3A}</a:tableStyleId>
              </a:tblPr>
              <a:tblGrid>
                <a:gridCol w="4104456">
                  <a:extLst>
                    <a:ext uri="{9D8B030D-6E8A-4147-A177-3AD203B41FA5}">
                      <a16:colId xmlns:a16="http://schemas.microsoft.com/office/drawing/2014/main" val="20000"/>
                    </a:ext>
                  </a:extLst>
                </a:gridCol>
                <a:gridCol w="4104456">
                  <a:extLst>
                    <a:ext uri="{9D8B030D-6E8A-4147-A177-3AD203B41FA5}">
                      <a16:colId xmlns:a16="http://schemas.microsoft.com/office/drawing/2014/main" val="20001"/>
                    </a:ext>
                  </a:extLst>
                </a:gridCol>
              </a:tblGrid>
              <a:tr h="343386">
                <a:tc>
                  <a:txBody>
                    <a:bodyPr/>
                    <a:lstStyle/>
                    <a:p>
                      <a:pPr algn="ctr">
                        <a:spcAft>
                          <a:spcPts val="0"/>
                        </a:spcAft>
                      </a:pPr>
                      <a:r>
                        <a:rPr lang="en-GB" sz="2400" dirty="0">
                          <a:solidFill>
                            <a:srgbClr val="0000CC"/>
                          </a:solidFill>
                          <a:effectLst/>
                        </a:rPr>
                        <a:t>Hamilton</a:t>
                      </a:r>
                      <a:endParaRPr lang="en-GB" sz="2400" b="1" dirty="0">
                        <a:solidFill>
                          <a:srgbClr val="0000CC"/>
                        </a:solidFill>
                        <a:effectLst/>
                        <a:latin typeface="Calibri"/>
                      </a:endParaRPr>
                    </a:p>
                  </a:txBody>
                  <a:tcPr marL="68580" marR="68580" marT="0" marB="0">
                    <a:solidFill>
                      <a:schemeClr val="accent5">
                        <a:lumMod val="20000"/>
                        <a:lumOff val="80000"/>
                      </a:schemeClr>
                    </a:solidFill>
                  </a:tcPr>
                </a:tc>
                <a:tc>
                  <a:txBody>
                    <a:bodyPr/>
                    <a:lstStyle/>
                    <a:p>
                      <a:pPr algn="ctr">
                        <a:spcAft>
                          <a:spcPts val="0"/>
                        </a:spcAft>
                      </a:pPr>
                      <a:r>
                        <a:rPr lang="en-GB" sz="2400" b="1" dirty="0">
                          <a:solidFill>
                            <a:srgbClr val="FF0000"/>
                          </a:solidFill>
                          <a:effectLst/>
                        </a:rPr>
                        <a:t>Jefferson</a:t>
                      </a:r>
                      <a:endParaRPr lang="en-GB" sz="2400" b="1" dirty="0">
                        <a:solidFill>
                          <a:srgbClr val="FF0000"/>
                        </a:solidFill>
                        <a:effectLst/>
                        <a:latin typeface="Calibri"/>
                      </a:endParaRPr>
                    </a:p>
                  </a:txBody>
                  <a:tcPr marL="68580" marR="68580" marT="0" marB="0">
                    <a:solidFill>
                      <a:schemeClr val="accent5">
                        <a:lumMod val="20000"/>
                        <a:lumOff val="80000"/>
                      </a:schemeClr>
                    </a:solidFill>
                  </a:tcPr>
                </a:tc>
                <a:extLst>
                  <a:ext uri="{0D108BD9-81ED-4DB2-BD59-A6C34878D82A}">
                    <a16:rowId xmlns:a16="http://schemas.microsoft.com/office/drawing/2014/main" val="10000"/>
                  </a:ext>
                </a:extLst>
              </a:tr>
              <a:tr h="394894">
                <a:tc>
                  <a:txBody>
                    <a:bodyPr/>
                    <a:lstStyle/>
                    <a:p>
                      <a:pPr>
                        <a:spcAft>
                          <a:spcPts val="0"/>
                        </a:spcAft>
                      </a:pPr>
                      <a:r>
                        <a:rPr lang="en-GB" sz="1800" dirty="0">
                          <a:solidFill>
                            <a:srgbClr val="0000CC"/>
                          </a:solidFill>
                          <a:effectLst/>
                        </a:rPr>
                        <a:t>Federalist party</a:t>
                      </a:r>
                      <a:endParaRPr lang="en-GB" sz="1800" b="1" dirty="0">
                        <a:solidFill>
                          <a:srgbClr val="0000CC"/>
                        </a:solidFill>
                        <a:effectLst/>
                        <a:latin typeface="Calibri"/>
                      </a:endParaRPr>
                    </a:p>
                  </a:txBody>
                  <a:tcPr marL="68580" marR="68580" marT="0" marB="0">
                    <a:solidFill>
                      <a:schemeClr val="accent5">
                        <a:lumMod val="20000"/>
                        <a:lumOff val="80000"/>
                      </a:schemeClr>
                    </a:solidFill>
                  </a:tcPr>
                </a:tc>
                <a:tc>
                  <a:txBody>
                    <a:bodyPr/>
                    <a:lstStyle/>
                    <a:p>
                      <a:pPr algn="r">
                        <a:lnSpc>
                          <a:spcPct val="115000"/>
                        </a:lnSpc>
                        <a:spcAft>
                          <a:spcPts val="0"/>
                        </a:spcAft>
                      </a:pPr>
                      <a:r>
                        <a:rPr lang="en-GB" sz="1800" b="1" dirty="0">
                          <a:solidFill>
                            <a:srgbClr val="FF0000"/>
                          </a:solidFill>
                          <a:effectLst/>
                        </a:rPr>
                        <a:t>(Democratic-)Republican party</a:t>
                      </a:r>
                      <a:endParaRPr lang="en-GB" sz="1800" b="1" dirty="0">
                        <a:solidFill>
                          <a:srgbClr val="FF0000"/>
                        </a:solidFill>
                        <a:effectLst/>
                        <a:latin typeface="Calibri"/>
                        <a:ea typeface="Calibri"/>
                        <a:cs typeface="Times New Roman"/>
                      </a:endParaRPr>
                    </a:p>
                  </a:txBody>
                  <a:tcPr marL="68580" marR="68580" marT="0" marB="0">
                    <a:solidFill>
                      <a:schemeClr val="accent5">
                        <a:lumMod val="20000"/>
                        <a:lumOff val="80000"/>
                      </a:schemeClr>
                    </a:solidFill>
                  </a:tcPr>
                </a:tc>
                <a:extLst>
                  <a:ext uri="{0D108BD9-81ED-4DB2-BD59-A6C34878D82A}">
                    <a16:rowId xmlns:a16="http://schemas.microsoft.com/office/drawing/2014/main" val="10001"/>
                  </a:ext>
                </a:extLst>
              </a:tr>
              <a:tr h="630936">
                <a:tc>
                  <a:txBody>
                    <a:bodyPr/>
                    <a:lstStyle/>
                    <a:p>
                      <a:pPr>
                        <a:lnSpc>
                          <a:spcPct val="115000"/>
                        </a:lnSpc>
                        <a:spcAft>
                          <a:spcPts val="0"/>
                        </a:spcAft>
                      </a:pPr>
                      <a:r>
                        <a:rPr lang="en-GB" sz="1800" b="0" dirty="0">
                          <a:solidFill>
                            <a:srgbClr val="0000CC"/>
                          </a:solidFill>
                          <a:effectLst/>
                        </a:rPr>
                        <a:t>Strong central government</a:t>
                      </a:r>
                      <a:endParaRPr lang="en-GB" sz="1800" b="0" dirty="0">
                        <a:solidFill>
                          <a:srgbClr val="0000CC"/>
                        </a:solidFill>
                        <a:effectLst/>
                        <a:latin typeface="Calibri"/>
                        <a:ea typeface="Calibri"/>
                        <a:cs typeface="Times New Roman"/>
                      </a:endParaRPr>
                    </a:p>
                  </a:txBody>
                  <a:tcPr marL="68580" marR="68580" marT="0" marB="0">
                    <a:solidFill>
                      <a:schemeClr val="accent5">
                        <a:lumMod val="20000"/>
                        <a:lumOff val="80000"/>
                      </a:schemeClr>
                    </a:solidFill>
                  </a:tcPr>
                </a:tc>
                <a:tc>
                  <a:txBody>
                    <a:bodyPr/>
                    <a:lstStyle/>
                    <a:p>
                      <a:pPr algn="r">
                        <a:lnSpc>
                          <a:spcPct val="115000"/>
                        </a:lnSpc>
                        <a:spcAft>
                          <a:spcPts val="0"/>
                        </a:spcAft>
                      </a:pPr>
                      <a:r>
                        <a:rPr lang="en-GB" sz="1800" b="0" dirty="0">
                          <a:solidFill>
                            <a:srgbClr val="FF0000"/>
                          </a:solidFill>
                          <a:effectLst/>
                        </a:rPr>
                        <a:t>States’ rights and limited central government</a:t>
                      </a:r>
                      <a:endParaRPr lang="en-GB" sz="1800" b="0" dirty="0">
                        <a:solidFill>
                          <a:srgbClr val="FF0000"/>
                        </a:solidFill>
                        <a:effectLst/>
                        <a:latin typeface="Calibri"/>
                        <a:ea typeface="Calibri"/>
                        <a:cs typeface="Times New Roman"/>
                      </a:endParaRPr>
                    </a:p>
                  </a:txBody>
                  <a:tcPr marL="68580" marR="68580" marT="0" marB="0">
                    <a:solidFill>
                      <a:schemeClr val="accent5">
                        <a:lumMod val="20000"/>
                        <a:lumOff val="80000"/>
                      </a:schemeClr>
                    </a:solidFill>
                  </a:tcPr>
                </a:tc>
                <a:extLst>
                  <a:ext uri="{0D108BD9-81ED-4DB2-BD59-A6C34878D82A}">
                    <a16:rowId xmlns:a16="http://schemas.microsoft.com/office/drawing/2014/main" val="10002"/>
                  </a:ext>
                </a:extLst>
              </a:tr>
              <a:tr h="394894">
                <a:tc>
                  <a:txBody>
                    <a:bodyPr/>
                    <a:lstStyle/>
                    <a:p>
                      <a:pPr>
                        <a:lnSpc>
                          <a:spcPct val="115000"/>
                        </a:lnSpc>
                        <a:spcAft>
                          <a:spcPts val="0"/>
                        </a:spcAft>
                      </a:pPr>
                      <a:r>
                        <a:rPr lang="en-GB" sz="1800" b="0" dirty="0">
                          <a:solidFill>
                            <a:srgbClr val="0000CC"/>
                          </a:solidFill>
                          <a:effectLst/>
                          <a:latin typeface="Calibri"/>
                          <a:ea typeface="Calibri"/>
                          <a:cs typeface="Times New Roman"/>
                        </a:rPr>
                        <a:t>Believed</a:t>
                      </a:r>
                      <a:r>
                        <a:rPr lang="en-GB" sz="1800" b="0" baseline="0" dirty="0">
                          <a:solidFill>
                            <a:srgbClr val="0000CC"/>
                          </a:solidFill>
                          <a:effectLst/>
                          <a:latin typeface="Calibri"/>
                          <a:ea typeface="Calibri"/>
                          <a:cs typeface="Times New Roman"/>
                        </a:rPr>
                        <a:t> an enlightened body of citizens should exercise political power</a:t>
                      </a:r>
                    </a:p>
                  </a:txBody>
                  <a:tcPr marL="68580" marR="68580" marT="0" marB="0">
                    <a:solidFill>
                      <a:schemeClr val="accent5">
                        <a:lumMod val="20000"/>
                        <a:lumOff val="80000"/>
                      </a:schemeClr>
                    </a:solidFill>
                  </a:tcPr>
                </a:tc>
                <a:tc>
                  <a:txBody>
                    <a:bodyPr/>
                    <a:lstStyle/>
                    <a:p>
                      <a:pPr algn="r">
                        <a:lnSpc>
                          <a:spcPct val="115000"/>
                        </a:lnSpc>
                        <a:spcAft>
                          <a:spcPts val="0"/>
                        </a:spcAft>
                      </a:pPr>
                      <a:r>
                        <a:rPr lang="en-GB" sz="1800" b="0" dirty="0">
                          <a:solidFill>
                            <a:srgbClr val="FF0000"/>
                          </a:solidFill>
                          <a:effectLst/>
                          <a:latin typeface="+mn-lt"/>
                          <a:ea typeface="Calibri"/>
                          <a:cs typeface="Times New Roman"/>
                        </a:rPr>
                        <a:t>Embraced popular participation in politics – ‘democratic’</a:t>
                      </a:r>
                    </a:p>
                  </a:txBody>
                  <a:tcPr marL="68580" marR="68580" marT="0" marB="0">
                    <a:solidFill>
                      <a:schemeClr val="accent5">
                        <a:lumMod val="20000"/>
                        <a:lumOff val="80000"/>
                      </a:schemeClr>
                    </a:solidFill>
                  </a:tcPr>
                </a:tc>
                <a:extLst>
                  <a:ext uri="{0D108BD9-81ED-4DB2-BD59-A6C34878D82A}">
                    <a16:rowId xmlns:a16="http://schemas.microsoft.com/office/drawing/2014/main" val="10003"/>
                  </a:ext>
                </a:extLst>
              </a:tr>
              <a:tr h="394894">
                <a:tc>
                  <a:txBody>
                    <a:bodyPr/>
                    <a:lstStyle/>
                    <a:p>
                      <a:pPr>
                        <a:lnSpc>
                          <a:spcPct val="115000"/>
                        </a:lnSpc>
                        <a:spcAft>
                          <a:spcPts val="0"/>
                        </a:spcAft>
                      </a:pPr>
                      <a:r>
                        <a:rPr lang="en-GB" sz="1800" b="0" dirty="0">
                          <a:solidFill>
                            <a:srgbClr val="0000CC"/>
                          </a:solidFill>
                          <a:effectLst/>
                        </a:rPr>
                        <a:t>Represented interests of commerce and manufacturing</a:t>
                      </a:r>
                      <a:endParaRPr lang="en-GB" sz="1800" b="0" dirty="0">
                        <a:solidFill>
                          <a:srgbClr val="0000CC"/>
                        </a:solidFill>
                        <a:effectLst/>
                        <a:latin typeface="Calibri"/>
                        <a:ea typeface="Calibri"/>
                        <a:cs typeface="Times New Roman"/>
                      </a:endParaRPr>
                    </a:p>
                  </a:txBody>
                  <a:tcPr marL="68580" marR="68580" marT="0" marB="0">
                    <a:solidFill>
                      <a:schemeClr val="accent5">
                        <a:lumMod val="20000"/>
                        <a:lumOff val="80000"/>
                      </a:schemeClr>
                    </a:solidFill>
                  </a:tcPr>
                </a:tc>
                <a:tc>
                  <a:txBody>
                    <a:bodyPr/>
                    <a:lstStyle/>
                    <a:p>
                      <a:pPr algn="r">
                        <a:lnSpc>
                          <a:spcPct val="115000"/>
                        </a:lnSpc>
                        <a:spcAft>
                          <a:spcPts val="0"/>
                        </a:spcAft>
                      </a:pPr>
                      <a:r>
                        <a:rPr lang="en-GB" sz="1800" b="0" dirty="0">
                          <a:solidFill>
                            <a:srgbClr val="FF0000"/>
                          </a:solidFill>
                          <a:effectLst/>
                        </a:rPr>
                        <a:t>Represented</a:t>
                      </a:r>
                      <a:r>
                        <a:rPr lang="en-GB" sz="1800" b="0" baseline="0" dirty="0">
                          <a:solidFill>
                            <a:srgbClr val="FF0000"/>
                          </a:solidFill>
                          <a:effectLst/>
                        </a:rPr>
                        <a:t> i</a:t>
                      </a:r>
                      <a:r>
                        <a:rPr lang="en-GB" sz="1800" b="0" dirty="0">
                          <a:solidFill>
                            <a:srgbClr val="FF0000"/>
                          </a:solidFill>
                          <a:effectLst/>
                        </a:rPr>
                        <a:t>nterests and agriculture and farming</a:t>
                      </a:r>
                      <a:endParaRPr lang="en-GB" sz="1800" b="0" dirty="0">
                        <a:solidFill>
                          <a:srgbClr val="FF0000"/>
                        </a:solidFill>
                        <a:effectLst/>
                        <a:latin typeface="Calibri"/>
                        <a:ea typeface="Calibri"/>
                        <a:cs typeface="Times New Roman"/>
                      </a:endParaRPr>
                    </a:p>
                  </a:txBody>
                  <a:tcPr marL="68580" marR="68580" marT="0" marB="0">
                    <a:solidFill>
                      <a:schemeClr val="accent5">
                        <a:lumMod val="20000"/>
                        <a:lumOff val="80000"/>
                      </a:schemeClr>
                    </a:solidFill>
                  </a:tcPr>
                </a:tc>
                <a:extLst>
                  <a:ext uri="{0D108BD9-81ED-4DB2-BD59-A6C34878D82A}">
                    <a16:rowId xmlns:a16="http://schemas.microsoft.com/office/drawing/2014/main" val="10004"/>
                  </a:ext>
                </a:extLst>
              </a:tr>
              <a:tr h="789788">
                <a:tc>
                  <a:txBody>
                    <a:bodyPr/>
                    <a:lstStyle/>
                    <a:p>
                      <a:pPr>
                        <a:lnSpc>
                          <a:spcPct val="115000"/>
                        </a:lnSpc>
                        <a:spcAft>
                          <a:spcPts val="0"/>
                        </a:spcAft>
                      </a:pPr>
                      <a:r>
                        <a:rPr lang="en-GB" sz="1800" b="0" dirty="0">
                          <a:solidFill>
                            <a:srgbClr val="0000CC"/>
                          </a:solidFill>
                          <a:effectLst/>
                        </a:rPr>
                        <a:t>Strongest support in New England  and northeast</a:t>
                      </a:r>
                      <a:endParaRPr lang="en-GB" sz="1800" b="0" dirty="0">
                        <a:solidFill>
                          <a:srgbClr val="0000CC"/>
                        </a:solidFill>
                        <a:effectLst/>
                        <a:latin typeface="Calibri"/>
                        <a:ea typeface="Calibri"/>
                        <a:cs typeface="Times New Roman"/>
                      </a:endParaRPr>
                    </a:p>
                  </a:txBody>
                  <a:tcPr marL="68580" marR="68580" marT="0" marB="0">
                    <a:solidFill>
                      <a:schemeClr val="accent5">
                        <a:lumMod val="20000"/>
                        <a:lumOff val="80000"/>
                      </a:schemeClr>
                    </a:solidFill>
                  </a:tcPr>
                </a:tc>
                <a:tc>
                  <a:txBody>
                    <a:bodyPr/>
                    <a:lstStyle/>
                    <a:p>
                      <a:pPr algn="r">
                        <a:lnSpc>
                          <a:spcPct val="115000"/>
                        </a:lnSpc>
                        <a:spcAft>
                          <a:spcPts val="0"/>
                        </a:spcAft>
                      </a:pPr>
                      <a:r>
                        <a:rPr lang="en-GB" sz="1800" b="0" dirty="0">
                          <a:solidFill>
                            <a:srgbClr val="FF0000"/>
                          </a:solidFill>
                          <a:effectLst/>
                        </a:rPr>
                        <a:t>Strongest support in south</a:t>
                      </a:r>
                      <a:endParaRPr lang="en-GB" sz="1800" b="0" dirty="0">
                        <a:solidFill>
                          <a:srgbClr val="FF0000"/>
                        </a:solidFill>
                        <a:effectLst/>
                        <a:latin typeface="Calibri"/>
                        <a:ea typeface="Calibri"/>
                        <a:cs typeface="Times New Roman"/>
                      </a:endParaRPr>
                    </a:p>
                  </a:txBody>
                  <a:tcPr marL="68580" marR="68580" marT="0" marB="0">
                    <a:solidFill>
                      <a:schemeClr val="accent5">
                        <a:lumMod val="20000"/>
                        <a:lumOff val="80000"/>
                      </a:schemeClr>
                    </a:solidFill>
                  </a:tcPr>
                </a:tc>
                <a:extLst>
                  <a:ext uri="{0D108BD9-81ED-4DB2-BD59-A6C34878D82A}">
                    <a16:rowId xmlns:a16="http://schemas.microsoft.com/office/drawing/2014/main" val="10005"/>
                  </a:ext>
                </a:extLst>
              </a:tr>
              <a:tr h="394894">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1800" b="0" dirty="0">
                          <a:solidFill>
                            <a:srgbClr val="0000CC"/>
                          </a:solidFill>
                          <a:effectLst/>
                        </a:rPr>
                        <a:t>Diplomatic links to Britain; support for Britain in conflicts with France</a:t>
                      </a:r>
                      <a:endParaRPr lang="en-GB" sz="1800" b="0" dirty="0">
                        <a:solidFill>
                          <a:srgbClr val="0000CC"/>
                        </a:solidFill>
                        <a:effectLst/>
                        <a:latin typeface="+mn-lt"/>
                        <a:ea typeface="Calibri"/>
                        <a:cs typeface="Times New Roman"/>
                      </a:endParaRPr>
                    </a:p>
                  </a:txBody>
                  <a:tcPr marL="68580" marR="68580" marT="0" marB="0">
                    <a:solidFill>
                      <a:schemeClr val="accent5">
                        <a:lumMod val="20000"/>
                        <a:lumOff val="80000"/>
                      </a:schemeClr>
                    </a:solidFill>
                  </a:tcPr>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1800" b="0" dirty="0">
                          <a:solidFill>
                            <a:srgbClr val="FF0000"/>
                          </a:solidFill>
                          <a:effectLst/>
                        </a:rPr>
                        <a:t>Diplomatic links to France; support for French Revolution</a:t>
                      </a:r>
                      <a:endParaRPr lang="en-GB" sz="1800" b="0" dirty="0">
                        <a:solidFill>
                          <a:srgbClr val="FF0000"/>
                        </a:solidFill>
                        <a:effectLst/>
                        <a:latin typeface="+mn-lt"/>
                        <a:ea typeface="Calibri"/>
                        <a:cs typeface="Times New Roman"/>
                      </a:endParaRPr>
                    </a:p>
                  </a:txBody>
                  <a:tcPr marL="68580" marR="68580" marT="0" marB="0">
                    <a:solidFill>
                      <a:schemeClr val="accent5">
                        <a:lumMod val="20000"/>
                        <a:lumOff val="80000"/>
                      </a:schemeClr>
                    </a:solidFill>
                  </a:tcPr>
                </a:tc>
                <a:extLst>
                  <a:ext uri="{0D108BD9-81ED-4DB2-BD59-A6C34878D82A}">
                    <a16:rowId xmlns:a16="http://schemas.microsoft.com/office/drawing/2014/main" val="10006"/>
                  </a:ext>
                </a:extLst>
              </a:tr>
              <a:tr h="394894">
                <a:tc>
                  <a:txBody>
                    <a:bodyPr/>
                    <a:lstStyle/>
                    <a:p>
                      <a:pPr>
                        <a:lnSpc>
                          <a:spcPct val="115000"/>
                        </a:lnSpc>
                        <a:spcAft>
                          <a:spcPts val="0"/>
                        </a:spcAft>
                      </a:pPr>
                      <a:r>
                        <a:rPr lang="en-GB" sz="1800" b="0" dirty="0">
                          <a:solidFill>
                            <a:srgbClr val="0000CC"/>
                          </a:solidFill>
                          <a:effectLst/>
                        </a:rPr>
                        <a:t>Centralised banking system</a:t>
                      </a:r>
                      <a:endParaRPr lang="en-GB" sz="1800" b="0" dirty="0">
                        <a:solidFill>
                          <a:srgbClr val="0000CC"/>
                        </a:solidFill>
                        <a:effectLst/>
                        <a:latin typeface="Calibri"/>
                        <a:ea typeface="Calibri"/>
                        <a:cs typeface="Times New Roman"/>
                      </a:endParaRPr>
                    </a:p>
                  </a:txBody>
                  <a:tcPr marL="68580" marR="68580" marT="0" marB="0">
                    <a:solidFill>
                      <a:schemeClr val="accent5">
                        <a:lumMod val="20000"/>
                        <a:lumOff val="80000"/>
                      </a:schemeClr>
                    </a:solidFill>
                  </a:tcPr>
                </a:tc>
                <a:tc>
                  <a:txBody>
                    <a:bodyPr/>
                    <a:lstStyle/>
                    <a:p>
                      <a:pPr algn="r">
                        <a:lnSpc>
                          <a:spcPct val="115000"/>
                        </a:lnSpc>
                        <a:spcAft>
                          <a:spcPts val="0"/>
                        </a:spcAft>
                      </a:pPr>
                      <a:r>
                        <a:rPr lang="en-GB" sz="1800" b="0" dirty="0">
                          <a:solidFill>
                            <a:srgbClr val="FF0000"/>
                          </a:solidFill>
                          <a:effectLst/>
                        </a:rPr>
                        <a:t>State autonomy over financial affairs</a:t>
                      </a:r>
                      <a:endParaRPr lang="en-GB" sz="1800" b="0" dirty="0">
                        <a:solidFill>
                          <a:srgbClr val="FF0000"/>
                        </a:solidFill>
                        <a:effectLst/>
                        <a:latin typeface="Calibri"/>
                        <a:ea typeface="Calibri"/>
                        <a:cs typeface="Times New Roman"/>
                      </a:endParaRPr>
                    </a:p>
                  </a:txBody>
                  <a:tcPr marL="68580" marR="68580" marT="0" marB="0">
                    <a:solidFill>
                      <a:schemeClr val="accent5">
                        <a:lumMod val="20000"/>
                        <a:lumOff val="80000"/>
                      </a:schemeClr>
                    </a:solidFill>
                  </a:tcPr>
                </a:tc>
                <a:extLst>
                  <a:ext uri="{0D108BD9-81ED-4DB2-BD59-A6C34878D82A}">
                    <a16:rowId xmlns:a16="http://schemas.microsoft.com/office/drawing/2014/main" val="10007"/>
                  </a:ext>
                </a:extLst>
              </a:tr>
              <a:tr h="766636">
                <a:tc>
                  <a:txBody>
                    <a:bodyPr/>
                    <a:lstStyle/>
                    <a:p>
                      <a:pPr>
                        <a:lnSpc>
                          <a:spcPct val="115000"/>
                        </a:lnSpc>
                        <a:spcAft>
                          <a:spcPts val="0"/>
                        </a:spcAft>
                      </a:pPr>
                      <a:r>
                        <a:rPr lang="en-GB" sz="1800" b="0" dirty="0">
                          <a:solidFill>
                            <a:srgbClr val="0000CC"/>
                          </a:solidFill>
                          <a:effectLst/>
                        </a:rPr>
                        <a:t>Federal bank pays foreign debts and assumes states’ debts (</a:t>
                      </a:r>
                      <a:r>
                        <a:rPr lang="en-GB" sz="1800" b="1" dirty="0">
                          <a:solidFill>
                            <a:srgbClr val="0000CC"/>
                          </a:solidFill>
                          <a:effectLst/>
                        </a:rPr>
                        <a:t>assumption</a:t>
                      </a:r>
                      <a:r>
                        <a:rPr lang="en-GB" sz="1800" b="0" dirty="0">
                          <a:solidFill>
                            <a:srgbClr val="0000CC"/>
                          </a:solidFill>
                          <a:effectLst/>
                        </a:rPr>
                        <a:t>)</a:t>
                      </a:r>
                      <a:endParaRPr lang="en-GB" sz="1800" b="0" dirty="0">
                        <a:solidFill>
                          <a:srgbClr val="0000CC"/>
                        </a:solidFill>
                        <a:effectLst/>
                        <a:latin typeface="Calibri"/>
                        <a:ea typeface="Calibri"/>
                        <a:cs typeface="Times New Roman"/>
                      </a:endParaRPr>
                    </a:p>
                  </a:txBody>
                  <a:tcPr marL="68580" marR="68580" marT="0" marB="0">
                    <a:solidFill>
                      <a:schemeClr val="accent5">
                        <a:lumMod val="20000"/>
                        <a:lumOff val="80000"/>
                      </a:schemeClr>
                    </a:solidFill>
                  </a:tcPr>
                </a:tc>
                <a:tc>
                  <a:txBody>
                    <a:bodyPr/>
                    <a:lstStyle/>
                    <a:p>
                      <a:pPr algn="r">
                        <a:lnSpc>
                          <a:spcPct val="115000"/>
                        </a:lnSpc>
                        <a:spcAft>
                          <a:spcPts val="0"/>
                        </a:spcAft>
                      </a:pPr>
                      <a:r>
                        <a:rPr lang="en-GB" sz="1800" b="0" dirty="0">
                          <a:solidFill>
                            <a:srgbClr val="FF0000"/>
                          </a:solidFill>
                          <a:effectLst/>
                        </a:rPr>
                        <a:t>Federal bank pays foreign debts only; states’ retain debts</a:t>
                      </a:r>
                      <a:endParaRPr lang="en-GB" sz="1800" b="0" dirty="0">
                        <a:solidFill>
                          <a:srgbClr val="FF0000"/>
                        </a:solidFill>
                        <a:effectLst/>
                        <a:latin typeface="Calibri"/>
                        <a:ea typeface="Calibri"/>
                        <a:cs typeface="Times New Roman"/>
                      </a:endParaRPr>
                    </a:p>
                  </a:txBody>
                  <a:tcPr marL="68580" marR="68580" marT="0" marB="0">
                    <a:solidFill>
                      <a:schemeClr val="accent5">
                        <a:lumMod val="20000"/>
                        <a:lumOff val="80000"/>
                      </a:schemeClr>
                    </a:solidFill>
                  </a:tcPr>
                </a:tc>
                <a:extLst>
                  <a:ext uri="{0D108BD9-81ED-4DB2-BD59-A6C34878D82A}">
                    <a16:rowId xmlns:a16="http://schemas.microsoft.com/office/drawing/2014/main" val="10008"/>
                  </a:ext>
                </a:extLst>
              </a:tr>
              <a:tr h="1377751">
                <a:tc>
                  <a:txBody>
                    <a:bodyPr/>
                    <a:lstStyle/>
                    <a:p>
                      <a:pPr>
                        <a:lnSpc>
                          <a:spcPct val="115000"/>
                        </a:lnSpc>
                        <a:spcAft>
                          <a:spcPts val="0"/>
                        </a:spcAft>
                      </a:pPr>
                      <a:r>
                        <a:rPr lang="en-GB" sz="1800" b="0" dirty="0">
                          <a:solidFill>
                            <a:srgbClr val="0000CC"/>
                          </a:solidFill>
                          <a:effectLst/>
                        </a:rPr>
                        <a:t>Expansive interpretation powers</a:t>
                      </a:r>
                      <a:r>
                        <a:rPr lang="en-GB" sz="1800" b="0" baseline="0" dirty="0">
                          <a:solidFill>
                            <a:srgbClr val="0000CC"/>
                          </a:solidFill>
                          <a:effectLst/>
                        </a:rPr>
                        <a:t> invested to Federal government by </a:t>
                      </a:r>
                      <a:r>
                        <a:rPr lang="en-GB" sz="1800" b="0" dirty="0">
                          <a:solidFill>
                            <a:srgbClr val="0000CC"/>
                          </a:solidFill>
                          <a:effectLst/>
                        </a:rPr>
                        <a:t>the Constitution </a:t>
                      </a:r>
                      <a:endParaRPr lang="en-GB" sz="1800" b="0" dirty="0">
                        <a:solidFill>
                          <a:srgbClr val="0000CC"/>
                        </a:solidFill>
                        <a:effectLst/>
                        <a:latin typeface="Calibri"/>
                        <a:ea typeface="Calibri"/>
                        <a:cs typeface="Times New Roman"/>
                      </a:endParaRPr>
                    </a:p>
                  </a:txBody>
                  <a:tcPr marL="68580" marR="68580" marT="0" marB="0">
                    <a:solidFill>
                      <a:schemeClr val="accent5">
                        <a:lumMod val="20000"/>
                        <a:lumOff val="80000"/>
                      </a:schemeClr>
                    </a:solidFill>
                  </a:tcPr>
                </a:tc>
                <a:tc>
                  <a:txBody>
                    <a:bodyPr/>
                    <a:lstStyle/>
                    <a:p>
                      <a:pPr algn="r">
                        <a:lnSpc>
                          <a:spcPct val="115000"/>
                        </a:lnSpc>
                        <a:spcAft>
                          <a:spcPts val="0"/>
                        </a:spcAft>
                      </a:pPr>
                      <a:r>
                        <a:rPr lang="en-GB" sz="1800" b="0" dirty="0">
                          <a:solidFill>
                            <a:srgbClr val="FF0000"/>
                          </a:solidFill>
                          <a:effectLst/>
                        </a:rPr>
                        <a:t>Federal government powers limited to those</a:t>
                      </a:r>
                      <a:r>
                        <a:rPr lang="en-GB" sz="1800" b="0" baseline="0" dirty="0">
                          <a:solidFill>
                            <a:srgbClr val="FF0000"/>
                          </a:solidFill>
                          <a:effectLst/>
                        </a:rPr>
                        <a:t> </a:t>
                      </a:r>
                      <a:r>
                        <a:rPr lang="en-GB" sz="1800" b="0" dirty="0">
                          <a:solidFill>
                            <a:srgbClr val="FF0000"/>
                          </a:solidFill>
                          <a:effectLst/>
                        </a:rPr>
                        <a:t>expressly stated in the Constitution</a:t>
                      </a:r>
                      <a:endParaRPr lang="en-GB" sz="1800" b="0" dirty="0">
                        <a:solidFill>
                          <a:srgbClr val="FF0000"/>
                        </a:solidFill>
                        <a:effectLst/>
                        <a:latin typeface="Calibri"/>
                        <a:ea typeface="Calibri"/>
                        <a:cs typeface="Times New Roman"/>
                      </a:endParaRPr>
                    </a:p>
                  </a:txBody>
                  <a:tcPr marL="68580" marR="68580" marT="0" marB="0">
                    <a:solidFill>
                      <a:schemeClr val="accent5">
                        <a:lumMod val="20000"/>
                        <a:lumOff val="80000"/>
                      </a:schemeClr>
                    </a:solidFill>
                  </a:tcPr>
                </a:tc>
                <a:extLst>
                  <a:ext uri="{0D108BD9-81ED-4DB2-BD59-A6C34878D82A}">
                    <a16:rowId xmlns:a16="http://schemas.microsoft.com/office/drawing/2014/main" val="10009"/>
                  </a:ext>
                </a:extLst>
              </a:tr>
            </a:tbl>
          </a:graphicData>
        </a:graphic>
      </p:graphicFrame>
    </p:spTree>
    <p:extLst>
      <p:ext uri="{BB962C8B-B14F-4D97-AF65-F5344CB8AC3E}">
        <p14:creationId xmlns:p14="http://schemas.microsoft.com/office/powerpoint/2010/main" val="16100266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7682782"/>
          </a:xfrm>
          <a:prstGeom prst="rect">
            <a:avLst/>
          </a:prstGeom>
        </p:spPr>
        <p:txBody>
          <a:bodyPr wrap="square" lIns="540000" tIns="360000" rIns="540000" bIns="36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sng" strike="noStrike" kern="1200" cap="none" spc="0" normalizeH="0" baseline="0" noProof="0" dirty="0">
                <a:ln>
                  <a:noFill/>
                </a:ln>
                <a:solidFill>
                  <a:prstClr val="black"/>
                </a:solidFill>
                <a:effectLst/>
                <a:uLnTx/>
                <a:uFillTx/>
                <a:latin typeface="Calibri"/>
                <a:ea typeface="+mn-ea"/>
                <a:cs typeface="+mn-cs"/>
              </a:rPr>
              <a:t>How Elastic is the Elastic Clause?</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a:ea typeface="+mn-ea"/>
                <a:cs typeface="+mn-cs"/>
              </a:rPr>
              <a:t>“The </a:t>
            </a:r>
            <a:r>
              <a:rPr kumimoji="0" lang="en-US" sz="2000" b="1" i="0" u="sng" strike="noStrike" kern="1200" cap="none" spc="0" normalizeH="0" baseline="0" noProof="0" dirty="0">
                <a:ln>
                  <a:noFill/>
                </a:ln>
                <a:solidFill>
                  <a:prstClr val="black"/>
                </a:solidFill>
                <a:effectLst/>
                <a:uLnTx/>
                <a:uFillTx/>
                <a:latin typeface="Calibri"/>
                <a:ea typeface="+mn-ea"/>
                <a:cs typeface="+mn-cs"/>
              </a:rPr>
              <a:t>Congress </a:t>
            </a:r>
            <a:r>
              <a:rPr kumimoji="0" lang="en-US" sz="2000" b="0" i="0" u="none" strike="noStrike" kern="1200" cap="none" spc="0" normalizeH="0" baseline="0" noProof="0" dirty="0">
                <a:ln>
                  <a:noFill/>
                </a:ln>
                <a:solidFill>
                  <a:prstClr val="black"/>
                </a:solidFill>
                <a:effectLst/>
                <a:uLnTx/>
                <a:uFillTx/>
                <a:latin typeface="Calibri"/>
                <a:ea typeface="+mn-ea"/>
                <a:cs typeface="+mn-cs"/>
              </a:rPr>
              <a:t>shall have Power to …  make </a:t>
            </a:r>
            <a:r>
              <a:rPr kumimoji="0" lang="en-US" sz="2000" b="1" i="0" u="none" strike="noStrike" kern="1200" cap="none" spc="0" normalizeH="0" baseline="0" noProof="0" dirty="0">
                <a:ln>
                  <a:noFill/>
                </a:ln>
                <a:solidFill>
                  <a:srgbClr val="3333FF"/>
                </a:solidFill>
                <a:effectLst/>
                <a:uLnTx/>
                <a:uFillTx/>
                <a:latin typeface="Calibri"/>
                <a:ea typeface="+mn-ea"/>
                <a:cs typeface="+mn-cs"/>
              </a:rPr>
              <a:t>all Laws which shall be necessary and proper</a:t>
            </a:r>
            <a:r>
              <a:rPr kumimoji="0" lang="en-US" sz="2000" b="1" i="0" u="none" strike="noStrike" kern="1200" cap="none" spc="0" normalizeH="0" baseline="0" noProof="0" dirty="0">
                <a:ln>
                  <a:noFill/>
                </a:ln>
                <a:solidFill>
                  <a:prstClr val="black"/>
                </a:solidFill>
                <a:effectLst/>
                <a:uLnTx/>
                <a:uFillTx/>
                <a:latin typeface="Calibri"/>
                <a:ea typeface="+mn-ea"/>
                <a:cs typeface="+mn-cs"/>
              </a:rPr>
              <a:t> </a:t>
            </a:r>
            <a:r>
              <a:rPr kumimoji="0" lang="en-US" sz="2000" b="0" i="0" u="none" strike="noStrike" kern="1200" cap="none" spc="0" normalizeH="0" baseline="0" noProof="0" dirty="0">
                <a:ln>
                  <a:noFill/>
                </a:ln>
                <a:solidFill>
                  <a:prstClr val="black"/>
                </a:solidFill>
                <a:effectLst/>
                <a:uLnTx/>
                <a:uFillTx/>
                <a:latin typeface="Calibri"/>
                <a:ea typeface="+mn-ea"/>
                <a:cs typeface="+mn-cs"/>
              </a:rPr>
              <a:t>for carrying into Execution the foregoing Powers, and </a:t>
            </a:r>
            <a:r>
              <a:rPr kumimoji="0" lang="en-US" sz="2000" b="1" i="0" u="none" strike="noStrike" kern="1200" cap="none" spc="0" normalizeH="0" baseline="0" noProof="0" dirty="0">
                <a:ln>
                  <a:noFill/>
                </a:ln>
                <a:solidFill>
                  <a:srgbClr val="3333FF"/>
                </a:solidFill>
                <a:effectLst/>
                <a:uLnTx/>
                <a:uFillTx/>
                <a:latin typeface="Calibri"/>
                <a:ea typeface="+mn-ea"/>
                <a:cs typeface="+mn-cs"/>
              </a:rPr>
              <a:t>all other Powers </a:t>
            </a:r>
            <a:r>
              <a:rPr kumimoji="0" lang="en-US" sz="2000" b="0" i="0" u="none" strike="noStrike" kern="1200" cap="none" spc="0" normalizeH="0" baseline="0" noProof="0" dirty="0">
                <a:ln>
                  <a:noFill/>
                </a:ln>
                <a:solidFill>
                  <a:prstClr val="black"/>
                </a:solidFill>
                <a:effectLst/>
                <a:uLnTx/>
                <a:uFillTx/>
                <a:latin typeface="Calibri"/>
                <a:ea typeface="+mn-ea"/>
                <a:cs typeface="+mn-cs"/>
              </a:rPr>
              <a:t>vested by this Constitution in the Government of the United States, or in any Department or Officer thereof.” </a:t>
            </a:r>
          </a:p>
          <a:p>
            <a:pPr marL="342900" marR="0" lvl="0" indent="-342900" algn="r" defTabSz="914400" rtl="0" eaLnBrk="1" fontAlgn="auto" latinLnBrk="0" hangingPunct="1">
              <a:lnSpc>
                <a:spcPct val="100000"/>
              </a:lnSpc>
              <a:spcBef>
                <a:spcPts val="0"/>
              </a:spcBef>
              <a:spcAft>
                <a:spcPts val="0"/>
              </a:spcAft>
              <a:buClrTx/>
              <a:buSzTx/>
              <a:buFontTx/>
              <a:buChar char="-"/>
              <a:tabLst/>
              <a:defRPr/>
            </a:pPr>
            <a:r>
              <a:rPr kumimoji="0" lang="en-US" sz="2000" b="0" i="0" u="none" strike="noStrike" kern="1200" cap="none" spc="0" normalizeH="0" baseline="0" noProof="0" dirty="0">
                <a:ln>
                  <a:noFill/>
                </a:ln>
                <a:solidFill>
                  <a:prstClr val="black"/>
                </a:solidFill>
                <a:effectLst/>
                <a:uLnTx/>
                <a:uFillTx/>
                <a:latin typeface="Calibri"/>
                <a:ea typeface="+mn-ea"/>
                <a:cs typeface="+mn-cs"/>
              </a:rPr>
              <a:t>Article One of US Constitution, section 8, clause 18 “The Necessary and Proper Clause,” also known as the Elastic Clause”</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0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CC"/>
                </a:solidFill>
                <a:effectLst/>
                <a:uLnTx/>
                <a:uFillTx/>
                <a:latin typeface="Calibri"/>
                <a:ea typeface="+mn-ea"/>
                <a:cs typeface="+mn-cs"/>
              </a:rPr>
              <a:t>versus</a:t>
            </a:r>
          </a:p>
          <a:p>
            <a:pPr marL="285750" marR="0" lvl="0" indent="-285750" algn="just" defTabSz="914400" rtl="0" eaLnBrk="1" fontAlgn="auto" latinLnBrk="0" hangingPunct="1">
              <a:lnSpc>
                <a:spcPct val="100000"/>
              </a:lnSpc>
              <a:spcBef>
                <a:spcPts val="0"/>
              </a:spcBef>
              <a:spcAft>
                <a:spcPts val="0"/>
              </a:spcAft>
              <a:buClrTx/>
              <a:buSzTx/>
              <a:buFontTx/>
              <a:buChar char="-"/>
              <a:tabLst/>
              <a:defRPr/>
            </a:pPr>
            <a:endParaRPr kumimoji="0" lang="en-GB" sz="10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a:ea typeface="+mn-ea"/>
                <a:cs typeface="+mn-cs"/>
              </a:rPr>
              <a:t> </a:t>
            </a:r>
            <a:r>
              <a:rPr kumimoji="0" lang="en-GB" sz="2000" b="1" i="0" u="none" strike="noStrike" kern="1200" cap="none" spc="0" normalizeH="0" baseline="0" noProof="0" dirty="0">
                <a:ln>
                  <a:noFill/>
                </a:ln>
                <a:solidFill>
                  <a:prstClr val="black"/>
                </a:solidFill>
                <a:effectLst/>
                <a:uLnTx/>
                <a:uFillTx/>
                <a:latin typeface="Calibri"/>
                <a:ea typeface="+mn-ea"/>
                <a:cs typeface="+mn-cs"/>
              </a:rPr>
              <a:t>“</a:t>
            </a:r>
            <a:r>
              <a:rPr kumimoji="0" lang="en-GB" sz="2000" b="1" i="0" u="sng" strike="noStrike" kern="1200" cap="none" spc="0" normalizeH="0" baseline="0" noProof="0" dirty="0">
                <a:ln>
                  <a:noFill/>
                </a:ln>
                <a:solidFill>
                  <a:prstClr val="black"/>
                </a:solidFill>
                <a:effectLst/>
                <a:uLnTx/>
                <a:uFillTx/>
                <a:latin typeface="Calibri"/>
                <a:ea typeface="+mn-ea"/>
                <a:cs typeface="+mn-cs"/>
              </a:rPr>
              <a:t>Each state </a:t>
            </a:r>
            <a:r>
              <a:rPr kumimoji="0" lang="en-GB" sz="2000" b="0" i="0" u="none" strike="noStrike" kern="1200" cap="none" spc="0" normalizeH="0" baseline="0" noProof="0" dirty="0">
                <a:ln>
                  <a:noFill/>
                </a:ln>
                <a:solidFill>
                  <a:prstClr val="black"/>
                </a:solidFill>
                <a:effectLst/>
                <a:uLnTx/>
                <a:uFillTx/>
                <a:latin typeface="Calibri"/>
                <a:ea typeface="+mn-ea"/>
                <a:cs typeface="+mn-cs"/>
              </a:rPr>
              <a:t>retains its sovereignty, freedom, and independence, and </a:t>
            </a:r>
            <a:r>
              <a:rPr kumimoji="0" lang="en-GB" sz="2000" b="1" i="0" u="none" strike="noStrike" kern="1200" cap="none" spc="0" normalizeH="0" baseline="0" noProof="0" dirty="0">
                <a:ln>
                  <a:noFill/>
                </a:ln>
                <a:solidFill>
                  <a:srgbClr val="FF0000"/>
                </a:solidFill>
                <a:effectLst/>
                <a:uLnTx/>
                <a:uFillTx/>
                <a:latin typeface="Calibri"/>
                <a:ea typeface="+mn-ea"/>
                <a:cs typeface="+mn-cs"/>
              </a:rPr>
              <a:t>every power, jurisdiction, and right, which is not by this Confederation </a:t>
            </a:r>
            <a:r>
              <a:rPr kumimoji="0" lang="en-GB" sz="2000" b="1" i="1" u="sng"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Calibri"/>
                <a:ea typeface="+mn-ea"/>
                <a:cs typeface="+mn-cs"/>
              </a:rPr>
              <a:t>expressly </a:t>
            </a:r>
            <a:r>
              <a:rPr kumimoji="0" lang="en-GB" sz="2000" b="1" i="0" u="none" strike="noStrike" kern="1200" cap="none" spc="0" normalizeH="0" baseline="0" noProof="0" dirty="0">
                <a:ln>
                  <a:noFill/>
                </a:ln>
                <a:solidFill>
                  <a:srgbClr val="FF0000"/>
                </a:solidFill>
                <a:effectLst/>
                <a:uLnTx/>
                <a:uFillTx/>
                <a:latin typeface="Calibri"/>
                <a:ea typeface="+mn-ea"/>
                <a:cs typeface="+mn-cs"/>
              </a:rPr>
              <a:t>delegated</a:t>
            </a:r>
            <a:r>
              <a:rPr kumimoji="0" lang="en-GB" sz="2000" b="0" i="0" u="none" strike="noStrike" kern="1200" cap="none" spc="0" normalizeH="0" baseline="0" noProof="0" dirty="0">
                <a:ln>
                  <a:noFill/>
                </a:ln>
                <a:solidFill>
                  <a:prstClr val="black"/>
                </a:solidFill>
                <a:effectLst/>
                <a:uLnTx/>
                <a:uFillTx/>
                <a:latin typeface="Calibri"/>
                <a:ea typeface="+mn-ea"/>
                <a:cs typeface="+mn-cs"/>
              </a:rPr>
              <a:t>.”</a:t>
            </a:r>
          </a:p>
          <a:p>
            <a:pPr marL="342900" marR="0" lvl="0" indent="-342900" algn="r" defTabSz="914400" rtl="0" eaLnBrk="1" fontAlgn="auto" latinLnBrk="0" hangingPunct="1">
              <a:lnSpc>
                <a:spcPct val="100000"/>
              </a:lnSpc>
              <a:spcBef>
                <a:spcPts val="0"/>
              </a:spcBef>
              <a:spcAft>
                <a:spcPts val="0"/>
              </a:spcAft>
              <a:buClrTx/>
              <a:buSzTx/>
              <a:buFontTx/>
              <a:buChar char="-"/>
              <a:tabLst/>
              <a:defRPr/>
            </a:pPr>
            <a:r>
              <a:rPr kumimoji="0" lang="en-GB" sz="2000" b="0" i="0" u="none" strike="noStrike" kern="1200" cap="none" spc="0" normalizeH="0" baseline="0" noProof="0" dirty="0">
                <a:ln>
                  <a:noFill/>
                </a:ln>
                <a:solidFill>
                  <a:prstClr val="black"/>
                </a:solidFill>
                <a:effectLst/>
                <a:uLnTx/>
                <a:uFillTx/>
                <a:latin typeface="Calibri"/>
                <a:ea typeface="+mn-ea"/>
                <a:cs typeface="+mn-cs"/>
              </a:rPr>
              <a:t>Articles of Confederation</a:t>
            </a:r>
          </a:p>
          <a:p>
            <a:pPr marL="342900" marR="0" lvl="0" indent="-342900" algn="r" defTabSz="914400" rtl="0" eaLnBrk="1" fontAlgn="auto" latinLnBrk="0" hangingPunct="1">
              <a:lnSpc>
                <a:spcPct val="100000"/>
              </a:lnSpc>
              <a:spcBef>
                <a:spcPts val="0"/>
              </a:spcBef>
              <a:spcAft>
                <a:spcPts val="0"/>
              </a:spcAft>
              <a:buClrTx/>
              <a:buSzTx/>
              <a:buFontTx/>
              <a:buChar char="-"/>
              <a:tabLst/>
              <a:defRPr/>
            </a:pPr>
            <a:endParaRPr kumimoji="0" lang="en-GB" sz="20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a:ea typeface="+mn-ea"/>
                <a:cs typeface="+mn-cs"/>
              </a:rPr>
              <a:t>“The powers not delegated to the United States by the Constitution, </a:t>
            </a:r>
            <a:r>
              <a:rPr kumimoji="0" lang="en-GB" sz="2000" b="1" i="0" u="none" strike="noStrike" kern="1200" cap="none" spc="0" normalizeH="0" baseline="0" noProof="0" dirty="0">
                <a:ln>
                  <a:noFill/>
                </a:ln>
                <a:solidFill>
                  <a:srgbClr val="FF0000"/>
                </a:solidFill>
                <a:effectLst/>
                <a:uLnTx/>
                <a:uFillTx/>
                <a:latin typeface="Calibri"/>
                <a:ea typeface="+mn-ea"/>
                <a:cs typeface="+mn-cs"/>
              </a:rPr>
              <a:t>nor prohibited by it to the States, are reserved to the States respectively, or to the people</a:t>
            </a:r>
            <a:r>
              <a:rPr kumimoji="0" lang="en-GB" sz="2000" b="0" i="0" u="none" strike="noStrike" kern="1200" cap="none" spc="0" normalizeH="0" baseline="0" noProof="0" dirty="0">
                <a:ln>
                  <a:noFill/>
                </a:ln>
                <a:solidFill>
                  <a:prstClr val="black"/>
                </a:solidFill>
                <a:effectLst/>
                <a:uLnTx/>
                <a:uFillTx/>
                <a:latin typeface="Calibri"/>
                <a:ea typeface="+mn-ea"/>
                <a:cs typeface="+mn-cs"/>
              </a:rPr>
              <a:t>.”</a:t>
            </a:r>
          </a:p>
          <a:p>
            <a:pPr marL="342900" marR="0" lvl="0" indent="-342900" algn="r" defTabSz="914400" rtl="0" eaLnBrk="1" fontAlgn="auto" latinLnBrk="0" hangingPunct="1">
              <a:lnSpc>
                <a:spcPct val="100000"/>
              </a:lnSpc>
              <a:spcBef>
                <a:spcPts val="0"/>
              </a:spcBef>
              <a:spcAft>
                <a:spcPts val="0"/>
              </a:spcAft>
              <a:buClrTx/>
              <a:buSzTx/>
              <a:buFontTx/>
              <a:buChar char="-"/>
              <a:tabLst/>
              <a:defRPr/>
            </a:pPr>
            <a:r>
              <a:rPr kumimoji="0" lang="en-GB" sz="2000" b="0" i="0" u="none" strike="noStrike" kern="1200" cap="none" spc="0" normalizeH="0" baseline="0" noProof="0" dirty="0">
                <a:ln>
                  <a:noFill/>
                </a:ln>
                <a:solidFill>
                  <a:prstClr val="black"/>
                </a:solidFill>
                <a:effectLst/>
                <a:uLnTx/>
                <a:uFillTx/>
                <a:latin typeface="Calibri"/>
                <a:ea typeface="+mn-ea"/>
                <a:cs typeface="+mn-cs"/>
              </a:rPr>
              <a:t>Tenth Amendment to US Constitution</a:t>
            </a:r>
          </a:p>
          <a:p>
            <a:pPr marL="342900" marR="0" lvl="0" indent="-342900" algn="just" defTabSz="914400" rtl="0" eaLnBrk="1" fontAlgn="auto" latinLnBrk="0" hangingPunct="1">
              <a:lnSpc>
                <a:spcPct val="100000"/>
              </a:lnSpc>
              <a:spcBef>
                <a:spcPts val="0"/>
              </a:spcBef>
              <a:spcAft>
                <a:spcPts val="0"/>
              </a:spcAft>
              <a:buClrTx/>
              <a:buSzTx/>
              <a:buFontTx/>
              <a:buChar char="-"/>
              <a:tabLst/>
              <a:defRPr/>
            </a:pPr>
            <a:endParaRPr kumimoji="0" lang="en-GB" sz="20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848097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3485" y="1700808"/>
            <a:ext cx="9144000" cy="1034808"/>
          </a:xfrm>
          <a:prstGeom prst="rect">
            <a:avLst/>
          </a:prstGeom>
        </p:spPr>
        <p:txBody>
          <a:bodyPr wrap="square" lIns="540000" tIns="360000" rIns="540000" bIns="360000">
            <a:spAutoFit/>
          </a:bodyPr>
          <a:lstStyle/>
          <a:p>
            <a:endParaRPr lang="en-GB" sz="2000" b="1" u="sng" dirty="0">
              <a:solidFill>
                <a:prstClr val="black"/>
              </a:solidFill>
            </a:endParaRPr>
          </a:p>
        </p:txBody>
      </p:sp>
      <p:sp>
        <p:nvSpPr>
          <p:cNvPr id="5" name="Rectangle 4"/>
          <p:cNvSpPr/>
          <p:nvPr/>
        </p:nvSpPr>
        <p:spPr>
          <a:xfrm>
            <a:off x="-23485" y="1340768"/>
            <a:ext cx="9144000" cy="1034808"/>
          </a:xfrm>
          <a:prstGeom prst="rect">
            <a:avLst/>
          </a:prstGeom>
        </p:spPr>
        <p:txBody>
          <a:bodyPr wrap="square" lIns="540000" tIns="360000" rIns="540000" bIns="360000">
            <a:spAutoFit/>
          </a:bodyPr>
          <a:lstStyle/>
          <a:p>
            <a:endParaRPr lang="en-GB" sz="2000" b="1" u="sng" dirty="0">
              <a:solidFill>
                <a:prstClr val="black"/>
              </a:solidFill>
            </a:endParaRPr>
          </a:p>
        </p:txBody>
      </p:sp>
      <p:graphicFrame>
        <p:nvGraphicFramePr>
          <p:cNvPr id="7" name="Table 6"/>
          <p:cNvGraphicFramePr>
            <a:graphicFrameLocks noGrp="1"/>
          </p:cNvGraphicFramePr>
          <p:nvPr>
            <p:extLst>
              <p:ext uri="{D42A27DB-BD31-4B8C-83A1-F6EECF244321}">
                <p14:modId xmlns:p14="http://schemas.microsoft.com/office/powerpoint/2010/main" val="33517033"/>
              </p:ext>
            </p:extLst>
          </p:nvPr>
        </p:nvGraphicFramePr>
        <p:xfrm>
          <a:off x="318433" y="146756"/>
          <a:ext cx="8460164" cy="6701401"/>
        </p:xfrm>
        <a:graphic>
          <a:graphicData uri="http://schemas.openxmlformats.org/drawingml/2006/table">
            <a:tbl>
              <a:tblPr firstRow="1" firstCol="1" bandRow="1">
                <a:tableStyleId>{5C22544A-7EE6-4342-B048-85BDC9FD1C3A}</a:tableStyleId>
              </a:tblPr>
              <a:tblGrid>
                <a:gridCol w="4230082">
                  <a:extLst>
                    <a:ext uri="{9D8B030D-6E8A-4147-A177-3AD203B41FA5}">
                      <a16:colId xmlns:a16="http://schemas.microsoft.com/office/drawing/2014/main" val="20000"/>
                    </a:ext>
                  </a:extLst>
                </a:gridCol>
                <a:gridCol w="4230082">
                  <a:extLst>
                    <a:ext uri="{9D8B030D-6E8A-4147-A177-3AD203B41FA5}">
                      <a16:colId xmlns:a16="http://schemas.microsoft.com/office/drawing/2014/main" val="20001"/>
                    </a:ext>
                  </a:extLst>
                </a:gridCol>
              </a:tblGrid>
              <a:tr h="438408">
                <a:tc>
                  <a:txBody>
                    <a:bodyPr/>
                    <a:lstStyle/>
                    <a:p>
                      <a:pPr algn="ctr">
                        <a:spcAft>
                          <a:spcPts val="0"/>
                        </a:spcAft>
                      </a:pPr>
                      <a:r>
                        <a:rPr lang="en-GB" sz="2400" dirty="0">
                          <a:solidFill>
                            <a:srgbClr val="0000CC"/>
                          </a:solidFill>
                          <a:effectLst/>
                        </a:rPr>
                        <a:t>Hamilton</a:t>
                      </a:r>
                      <a:endParaRPr lang="en-GB" sz="2400" b="1" dirty="0">
                        <a:solidFill>
                          <a:srgbClr val="0000CC"/>
                        </a:solidFill>
                        <a:effectLst/>
                        <a:latin typeface="Calibri"/>
                      </a:endParaRPr>
                    </a:p>
                  </a:txBody>
                  <a:tcPr marL="360000" marR="396000" marT="0" marB="36000">
                    <a:solidFill>
                      <a:schemeClr val="accent5">
                        <a:lumMod val="20000"/>
                        <a:lumOff val="80000"/>
                      </a:schemeClr>
                    </a:solidFill>
                  </a:tcPr>
                </a:tc>
                <a:tc>
                  <a:txBody>
                    <a:bodyPr/>
                    <a:lstStyle/>
                    <a:p>
                      <a:pPr algn="ctr">
                        <a:spcAft>
                          <a:spcPts val="0"/>
                        </a:spcAft>
                      </a:pPr>
                      <a:r>
                        <a:rPr lang="en-GB" sz="2400" b="1" dirty="0">
                          <a:solidFill>
                            <a:srgbClr val="FF0000"/>
                          </a:solidFill>
                          <a:effectLst/>
                        </a:rPr>
                        <a:t>Jefferson</a:t>
                      </a:r>
                      <a:endParaRPr lang="en-GB" sz="2400" b="1" dirty="0">
                        <a:solidFill>
                          <a:srgbClr val="FF0000"/>
                        </a:solidFill>
                        <a:effectLst/>
                        <a:latin typeface="Calibri"/>
                      </a:endParaRPr>
                    </a:p>
                  </a:txBody>
                  <a:tcPr marL="180000" marR="180000" marT="0" marB="36000">
                    <a:solidFill>
                      <a:schemeClr val="accent5">
                        <a:lumMod val="20000"/>
                        <a:lumOff val="80000"/>
                      </a:schemeClr>
                    </a:solidFill>
                  </a:tcPr>
                </a:tc>
                <a:extLst>
                  <a:ext uri="{0D108BD9-81ED-4DB2-BD59-A6C34878D82A}">
                    <a16:rowId xmlns:a16="http://schemas.microsoft.com/office/drawing/2014/main" val="10000"/>
                  </a:ext>
                </a:extLst>
              </a:tr>
              <a:tr h="423215">
                <a:tc>
                  <a:txBody>
                    <a:bodyPr/>
                    <a:lstStyle/>
                    <a:p>
                      <a:pPr>
                        <a:spcAft>
                          <a:spcPts val="0"/>
                        </a:spcAft>
                      </a:pPr>
                      <a:r>
                        <a:rPr lang="en-GB" sz="1800" dirty="0">
                          <a:solidFill>
                            <a:srgbClr val="0000CC"/>
                          </a:solidFill>
                          <a:effectLst/>
                        </a:rPr>
                        <a:t>Federalist party</a:t>
                      </a:r>
                      <a:endParaRPr lang="en-GB" sz="1800" b="1" dirty="0">
                        <a:solidFill>
                          <a:srgbClr val="0000CC"/>
                        </a:solidFill>
                        <a:effectLst/>
                        <a:latin typeface="Calibri"/>
                      </a:endParaRPr>
                    </a:p>
                  </a:txBody>
                  <a:tcPr marL="180000" marR="180000" marT="0" marB="36000">
                    <a:solidFill>
                      <a:schemeClr val="accent5">
                        <a:lumMod val="20000"/>
                        <a:lumOff val="80000"/>
                      </a:schemeClr>
                    </a:solidFill>
                  </a:tcPr>
                </a:tc>
                <a:tc>
                  <a:txBody>
                    <a:bodyPr/>
                    <a:lstStyle/>
                    <a:p>
                      <a:pPr algn="r">
                        <a:lnSpc>
                          <a:spcPct val="115000"/>
                        </a:lnSpc>
                        <a:spcAft>
                          <a:spcPts val="0"/>
                        </a:spcAft>
                      </a:pPr>
                      <a:r>
                        <a:rPr lang="en-GB" sz="1800" b="1" dirty="0">
                          <a:solidFill>
                            <a:srgbClr val="FF0000"/>
                          </a:solidFill>
                          <a:effectLst/>
                        </a:rPr>
                        <a:t>(Democratic-)Republican party</a:t>
                      </a:r>
                      <a:endParaRPr lang="en-GB" sz="1800" b="1" dirty="0">
                        <a:solidFill>
                          <a:srgbClr val="FF0000"/>
                        </a:solidFill>
                        <a:effectLst/>
                        <a:latin typeface="Calibri"/>
                        <a:ea typeface="Calibri"/>
                        <a:cs typeface="Times New Roman"/>
                      </a:endParaRPr>
                    </a:p>
                  </a:txBody>
                  <a:tcPr marL="180000" marR="180000" marT="0" marB="36000">
                    <a:solidFill>
                      <a:schemeClr val="accent5">
                        <a:lumMod val="20000"/>
                        <a:lumOff val="80000"/>
                      </a:schemeClr>
                    </a:solidFill>
                  </a:tcPr>
                </a:tc>
                <a:extLst>
                  <a:ext uri="{0D108BD9-81ED-4DB2-BD59-A6C34878D82A}">
                    <a16:rowId xmlns:a16="http://schemas.microsoft.com/office/drawing/2014/main" val="10001"/>
                  </a:ext>
                </a:extLst>
              </a:tr>
              <a:tr h="1052858">
                <a:tc>
                  <a:txBody>
                    <a:bodyPr/>
                    <a:lstStyle/>
                    <a:p>
                      <a:pPr>
                        <a:lnSpc>
                          <a:spcPct val="115000"/>
                        </a:lnSpc>
                        <a:spcAft>
                          <a:spcPts val="0"/>
                        </a:spcAft>
                      </a:pPr>
                      <a:r>
                        <a:rPr lang="en-GB" sz="1800" b="1" dirty="0">
                          <a:solidFill>
                            <a:srgbClr val="0000CC"/>
                          </a:solidFill>
                          <a:effectLst/>
                          <a:latin typeface="+mn-lt"/>
                          <a:ea typeface="Calibri"/>
                          <a:cs typeface="Times New Roman"/>
                        </a:rPr>
                        <a:t>Believed</a:t>
                      </a:r>
                      <a:r>
                        <a:rPr lang="en-GB" sz="1800" b="1" baseline="0" dirty="0">
                          <a:solidFill>
                            <a:srgbClr val="0000CC"/>
                          </a:solidFill>
                          <a:effectLst/>
                          <a:latin typeface="+mn-lt"/>
                          <a:ea typeface="Calibri"/>
                          <a:cs typeface="Times New Roman"/>
                        </a:rPr>
                        <a:t> an enlightened body of citizens should exercise political power</a:t>
                      </a:r>
                    </a:p>
                  </a:txBody>
                  <a:tcPr marL="180000" marR="180000" marT="0" marB="36000">
                    <a:solidFill>
                      <a:schemeClr val="accent5">
                        <a:lumMod val="20000"/>
                        <a:lumOff val="80000"/>
                      </a:schemeClr>
                    </a:solidFill>
                  </a:tcPr>
                </a:tc>
                <a:tc>
                  <a:txBody>
                    <a:bodyPr/>
                    <a:lstStyle/>
                    <a:p>
                      <a:pPr algn="r">
                        <a:lnSpc>
                          <a:spcPct val="115000"/>
                        </a:lnSpc>
                        <a:spcAft>
                          <a:spcPts val="0"/>
                        </a:spcAft>
                      </a:pPr>
                      <a:r>
                        <a:rPr lang="en-GB" sz="1800" b="1" dirty="0">
                          <a:solidFill>
                            <a:srgbClr val="FF0000"/>
                          </a:solidFill>
                          <a:effectLst/>
                          <a:latin typeface="+mn-lt"/>
                          <a:ea typeface="Calibri"/>
                          <a:cs typeface="Times New Roman"/>
                        </a:rPr>
                        <a:t>Embraced popular participation in politics – ‘democratic’</a:t>
                      </a:r>
                    </a:p>
                  </a:txBody>
                  <a:tcPr marL="68580" marR="68580" marT="0" marB="0">
                    <a:solidFill>
                      <a:schemeClr val="accent5">
                        <a:lumMod val="20000"/>
                        <a:lumOff val="80000"/>
                      </a:schemeClr>
                    </a:solidFill>
                  </a:tcPr>
                </a:tc>
                <a:extLst>
                  <a:ext uri="{0D108BD9-81ED-4DB2-BD59-A6C34878D82A}">
                    <a16:rowId xmlns:a16="http://schemas.microsoft.com/office/drawing/2014/main" val="10002"/>
                  </a:ext>
                </a:extLst>
              </a:tr>
              <a:tr h="4786920">
                <a:tc>
                  <a:txBody>
                    <a:bodyPr/>
                    <a:lstStyle/>
                    <a:p>
                      <a:pPr algn="just">
                        <a:lnSpc>
                          <a:spcPct val="100000"/>
                        </a:lnSpc>
                        <a:spcAft>
                          <a:spcPts val="0"/>
                        </a:spcAft>
                      </a:pPr>
                      <a:r>
                        <a:rPr lang="en-GB" sz="1560" b="1" dirty="0">
                          <a:solidFill>
                            <a:srgbClr val="0000CC"/>
                          </a:solidFill>
                          <a:effectLst/>
                          <a:latin typeface="+mn-lt"/>
                          <a:ea typeface="Calibri"/>
                          <a:cs typeface="Times New Roman"/>
                        </a:rPr>
                        <a:t>All communities divide themselves into the few and the many</a:t>
                      </a:r>
                      <a:r>
                        <a:rPr lang="en-GB" sz="1560" b="0" dirty="0">
                          <a:solidFill>
                            <a:srgbClr val="0000CC"/>
                          </a:solidFill>
                          <a:effectLst/>
                          <a:latin typeface="+mn-lt"/>
                          <a:ea typeface="Calibri"/>
                          <a:cs typeface="Times New Roman"/>
                        </a:rPr>
                        <a:t>. The first are the rich and well-born, the other  the mass of the people. The voice of the people has been said to be the voice of God; however this maxim is not true.</a:t>
                      </a:r>
                      <a:r>
                        <a:rPr lang="en-GB" sz="1560" b="0" baseline="0" dirty="0">
                          <a:solidFill>
                            <a:srgbClr val="0000CC"/>
                          </a:solidFill>
                          <a:effectLst/>
                          <a:latin typeface="+mn-lt"/>
                          <a:ea typeface="Calibri"/>
                          <a:cs typeface="Times New Roman"/>
                        </a:rPr>
                        <a:t> </a:t>
                      </a:r>
                      <a:r>
                        <a:rPr lang="en-GB" sz="1560" b="0" dirty="0">
                          <a:solidFill>
                            <a:srgbClr val="0000CC"/>
                          </a:solidFill>
                          <a:effectLst/>
                          <a:latin typeface="+mn-lt"/>
                          <a:ea typeface="Calibri"/>
                          <a:cs typeface="Times New Roman"/>
                        </a:rPr>
                        <a:t>The people are turbulent and changing; they  seldom judge or determine right. </a:t>
                      </a:r>
                      <a:r>
                        <a:rPr lang="en-GB" sz="1560" b="1" dirty="0">
                          <a:solidFill>
                            <a:srgbClr val="0000CC"/>
                          </a:solidFill>
                          <a:effectLst/>
                          <a:latin typeface="+mn-lt"/>
                          <a:ea typeface="Calibri"/>
                          <a:cs typeface="Times New Roman"/>
                        </a:rPr>
                        <a:t>Give therefore to the  first class a distinct, permanent share in the  government</a:t>
                      </a:r>
                      <a:r>
                        <a:rPr lang="en-GB" sz="1560" b="0" dirty="0">
                          <a:solidFill>
                            <a:srgbClr val="0000CC"/>
                          </a:solidFill>
                          <a:effectLst/>
                          <a:latin typeface="+mn-lt"/>
                          <a:ea typeface="Calibri"/>
                          <a:cs typeface="Times New Roman"/>
                        </a:rPr>
                        <a:t>. They will check the unsteadiness of the  second, and as they cannot receive advantage by a  change, they will ever maintain good  government … </a:t>
                      </a:r>
                      <a:r>
                        <a:rPr lang="en-GB" sz="1560" b="1" dirty="0">
                          <a:solidFill>
                            <a:srgbClr val="0000CC"/>
                          </a:solidFill>
                          <a:effectLst/>
                          <a:latin typeface="+mn-lt"/>
                          <a:ea typeface="Calibri"/>
                          <a:cs typeface="Times New Roman"/>
                        </a:rPr>
                        <a:t>Nothing but a permanent body can check the imprudence of democracy</a:t>
                      </a:r>
                      <a:r>
                        <a:rPr lang="en-GB" sz="1560" b="0" dirty="0">
                          <a:solidFill>
                            <a:srgbClr val="0000CC"/>
                          </a:solidFill>
                          <a:effectLst/>
                          <a:latin typeface="+mn-lt"/>
                          <a:ea typeface="Calibri"/>
                          <a:cs typeface="Times New Roman"/>
                        </a:rPr>
                        <a:t>. </a:t>
                      </a:r>
                      <a:r>
                        <a:rPr lang="en-GB" sz="1560" b="1" dirty="0">
                          <a:solidFill>
                            <a:srgbClr val="0000CC"/>
                          </a:solidFill>
                          <a:effectLst/>
                          <a:latin typeface="+mn-lt"/>
                          <a:ea typeface="Calibri"/>
                          <a:cs typeface="Times New Roman"/>
                        </a:rPr>
                        <a:t>There turbulent and uncontrolling disposition requires checks</a:t>
                      </a:r>
                      <a:r>
                        <a:rPr lang="en-GB" sz="1560" b="0" dirty="0">
                          <a:solidFill>
                            <a:srgbClr val="0000CC"/>
                          </a:solidFill>
                          <a:effectLst/>
                          <a:latin typeface="+mn-lt"/>
                          <a:ea typeface="Calibri"/>
                          <a:cs typeface="Times New Roman"/>
                        </a:rPr>
                        <a:t>.</a:t>
                      </a:r>
                    </a:p>
                    <a:p>
                      <a:pPr marL="285750" indent="-285750" algn="r">
                        <a:lnSpc>
                          <a:spcPct val="115000"/>
                        </a:lnSpc>
                        <a:spcAft>
                          <a:spcPts val="0"/>
                        </a:spcAft>
                        <a:buFontTx/>
                        <a:buChar char="-"/>
                      </a:pPr>
                      <a:r>
                        <a:rPr lang="en-GB" sz="1560" b="0" dirty="0">
                          <a:solidFill>
                            <a:srgbClr val="0000CC"/>
                          </a:solidFill>
                          <a:effectLst/>
                          <a:latin typeface="+mn-lt"/>
                          <a:ea typeface="Calibri"/>
                          <a:cs typeface="Times New Roman"/>
                        </a:rPr>
                        <a:t>Hamilton at Constitutional Convention, 1787</a:t>
                      </a:r>
                    </a:p>
                    <a:p>
                      <a:pPr algn="just">
                        <a:lnSpc>
                          <a:spcPct val="100000"/>
                        </a:lnSpc>
                        <a:spcAft>
                          <a:spcPts val="0"/>
                        </a:spcAft>
                      </a:pPr>
                      <a:endParaRPr lang="en-GB" sz="1560" b="0" dirty="0">
                        <a:solidFill>
                          <a:srgbClr val="0000CC"/>
                        </a:solidFill>
                        <a:effectLst/>
                        <a:latin typeface="+mn-lt"/>
                        <a:ea typeface="Calibri"/>
                        <a:cs typeface="Times New Roman"/>
                      </a:endParaRPr>
                    </a:p>
                  </a:txBody>
                  <a:tcPr marL="216000" marR="216000" marT="0" marB="36000">
                    <a:solidFill>
                      <a:schemeClr val="accent5">
                        <a:lumMod val="20000"/>
                        <a:lumOff val="80000"/>
                      </a:schemeClr>
                    </a:solidFill>
                  </a:tcPr>
                </a:tc>
                <a:tc>
                  <a:txBody>
                    <a:bodyPr/>
                    <a:lstStyle/>
                    <a:p>
                      <a:pPr algn="just">
                        <a:lnSpc>
                          <a:spcPct val="100000"/>
                        </a:lnSpc>
                        <a:spcAft>
                          <a:spcPts val="0"/>
                        </a:spcAft>
                      </a:pPr>
                      <a:r>
                        <a:rPr lang="en-GB" sz="1560" b="0" dirty="0">
                          <a:solidFill>
                            <a:srgbClr val="FF0000"/>
                          </a:solidFill>
                          <a:effectLst/>
                          <a:latin typeface="+mn-lt"/>
                          <a:ea typeface="Calibri"/>
                          <a:cs typeface="Times New Roman"/>
                        </a:rPr>
                        <a:t>Governments wherein </a:t>
                      </a:r>
                      <a:r>
                        <a:rPr lang="en-GB" sz="1560" b="1" dirty="0">
                          <a:solidFill>
                            <a:srgbClr val="FF0000"/>
                          </a:solidFill>
                          <a:effectLst/>
                          <a:latin typeface="+mn-lt"/>
                          <a:ea typeface="Calibri"/>
                          <a:cs typeface="Times New Roman"/>
                        </a:rPr>
                        <a:t>the will of everyone </a:t>
                      </a:r>
                      <a:r>
                        <a:rPr lang="en-GB" sz="1560" b="0" dirty="0">
                          <a:solidFill>
                            <a:srgbClr val="FF0000"/>
                          </a:solidFill>
                          <a:effectLst/>
                          <a:latin typeface="+mn-lt"/>
                          <a:ea typeface="Calibri"/>
                          <a:cs typeface="Times New Roman"/>
                        </a:rPr>
                        <a:t>has influence, as in England in a slight degree and in our states in a great one … [have] a great deal of good in [them]. The </a:t>
                      </a:r>
                      <a:r>
                        <a:rPr lang="en-GB" sz="1560" b="1" dirty="0">
                          <a:solidFill>
                            <a:srgbClr val="FF0000"/>
                          </a:solidFill>
                          <a:effectLst/>
                          <a:latin typeface="+mn-lt"/>
                          <a:ea typeface="Calibri"/>
                          <a:cs typeface="Times New Roman"/>
                        </a:rPr>
                        <a:t>mass of mankind</a:t>
                      </a:r>
                      <a:r>
                        <a:rPr lang="en-GB" sz="1560" b="0" dirty="0">
                          <a:solidFill>
                            <a:srgbClr val="FF0000"/>
                          </a:solidFill>
                          <a:effectLst/>
                          <a:latin typeface="+mn-lt"/>
                          <a:ea typeface="Calibri"/>
                          <a:cs typeface="Times New Roman"/>
                        </a:rPr>
                        <a:t> under that enjoys a precious degree of liberty and happiness. It has its evils too: principal[ly]</a:t>
                      </a:r>
                      <a:r>
                        <a:rPr lang="en-GB" sz="1560" b="0" baseline="0" dirty="0">
                          <a:solidFill>
                            <a:srgbClr val="FF0000"/>
                          </a:solidFill>
                          <a:effectLst/>
                          <a:latin typeface="+mn-lt"/>
                          <a:ea typeface="Calibri"/>
                          <a:cs typeface="Times New Roman"/>
                        </a:rPr>
                        <a:t> </a:t>
                      </a:r>
                      <a:r>
                        <a:rPr lang="en-GB" sz="1560" b="0" dirty="0">
                          <a:solidFill>
                            <a:srgbClr val="FF0000"/>
                          </a:solidFill>
                          <a:effectLst/>
                          <a:latin typeface="+mn-lt"/>
                          <a:ea typeface="Calibri"/>
                          <a:cs typeface="Times New Roman"/>
                        </a:rPr>
                        <a:t>the </a:t>
                      </a:r>
                      <a:r>
                        <a:rPr lang="en-GB" sz="1560" b="1" dirty="0">
                          <a:solidFill>
                            <a:srgbClr val="FF0000"/>
                          </a:solidFill>
                          <a:effectLst/>
                          <a:latin typeface="+mn-lt"/>
                          <a:ea typeface="Calibri"/>
                          <a:cs typeface="Times New Roman"/>
                        </a:rPr>
                        <a:t>turbulence</a:t>
                      </a:r>
                      <a:r>
                        <a:rPr lang="en-GB" sz="1560" b="0" dirty="0">
                          <a:solidFill>
                            <a:srgbClr val="FF0000"/>
                          </a:solidFill>
                          <a:effectLst/>
                          <a:latin typeface="+mn-lt"/>
                          <a:ea typeface="Calibri"/>
                          <a:cs typeface="Times New Roman"/>
                        </a:rPr>
                        <a:t> to which it is subject. But weigh this against the oppressions of monarchy, and it becomes nothing</a:t>
                      </a:r>
                      <a:r>
                        <a:rPr lang="en-GB" sz="1560" b="0" baseline="0" dirty="0">
                          <a:solidFill>
                            <a:srgbClr val="FF0000"/>
                          </a:solidFill>
                          <a:effectLst/>
                          <a:latin typeface="+mn-lt"/>
                          <a:ea typeface="Calibri"/>
                          <a:cs typeface="Times New Roman"/>
                        </a:rPr>
                        <a:t> … E</a:t>
                      </a:r>
                      <a:r>
                        <a:rPr lang="en-GB" sz="1560" b="0" dirty="0">
                          <a:solidFill>
                            <a:srgbClr val="FF0000"/>
                          </a:solidFill>
                          <a:effectLst/>
                          <a:latin typeface="+mn-lt"/>
                          <a:ea typeface="Calibri"/>
                          <a:cs typeface="Times New Roman"/>
                        </a:rPr>
                        <a:t>ven this evil is productive of good. It prevents the degeneracy of government and nourishes </a:t>
                      </a:r>
                      <a:r>
                        <a:rPr lang="en-GB" sz="1560" b="1" dirty="0">
                          <a:solidFill>
                            <a:srgbClr val="FF0000"/>
                          </a:solidFill>
                          <a:effectLst/>
                          <a:latin typeface="+mn-lt"/>
                          <a:ea typeface="Calibri"/>
                          <a:cs typeface="Times New Roman"/>
                        </a:rPr>
                        <a:t>a general attention to the public affairs</a:t>
                      </a:r>
                      <a:r>
                        <a:rPr lang="en-GB" sz="1560" b="0" dirty="0">
                          <a:solidFill>
                            <a:srgbClr val="FF0000"/>
                          </a:solidFill>
                          <a:effectLst/>
                          <a:latin typeface="+mn-lt"/>
                          <a:ea typeface="Calibri"/>
                          <a:cs typeface="Times New Roman"/>
                        </a:rPr>
                        <a:t>. I hold that </a:t>
                      </a:r>
                      <a:r>
                        <a:rPr lang="en-GB" sz="1560" b="1" dirty="0">
                          <a:solidFill>
                            <a:srgbClr val="FF0000"/>
                          </a:solidFill>
                          <a:effectLst/>
                          <a:latin typeface="+mn-lt"/>
                          <a:ea typeface="Calibri"/>
                          <a:cs typeface="Times New Roman"/>
                        </a:rPr>
                        <a:t>a little rebellion now and then is a good thing</a:t>
                      </a:r>
                      <a:r>
                        <a:rPr lang="en-GB" sz="1560" b="0" dirty="0">
                          <a:solidFill>
                            <a:srgbClr val="FF0000"/>
                          </a:solidFill>
                          <a:effectLst/>
                          <a:latin typeface="+mn-lt"/>
                          <a:ea typeface="Calibri"/>
                          <a:cs typeface="Times New Roman"/>
                        </a:rPr>
                        <a:t>, and as necessary in the political world as storms in the physical.</a:t>
                      </a:r>
                    </a:p>
                    <a:p>
                      <a:pPr marL="285750" indent="-285750" algn="r">
                        <a:lnSpc>
                          <a:spcPct val="100000"/>
                        </a:lnSpc>
                        <a:spcAft>
                          <a:spcPts val="0"/>
                        </a:spcAft>
                        <a:buFontTx/>
                        <a:buChar char="-"/>
                      </a:pPr>
                      <a:r>
                        <a:rPr lang="en-GB" sz="1560" b="0" dirty="0">
                          <a:solidFill>
                            <a:srgbClr val="FF0000"/>
                          </a:solidFill>
                          <a:effectLst/>
                          <a:latin typeface="+mn-lt"/>
                          <a:ea typeface="Calibri"/>
                          <a:cs typeface="Times New Roman"/>
                        </a:rPr>
                        <a:t>Letter to James Madison regarding Shays’ Rebellion, 1787</a:t>
                      </a:r>
                    </a:p>
                    <a:p>
                      <a:pPr algn="just">
                        <a:lnSpc>
                          <a:spcPct val="100000"/>
                        </a:lnSpc>
                        <a:spcAft>
                          <a:spcPts val="0"/>
                        </a:spcAft>
                      </a:pPr>
                      <a:endParaRPr lang="en-GB" sz="1560" b="0" dirty="0">
                        <a:solidFill>
                          <a:srgbClr val="FF0000"/>
                        </a:solidFill>
                        <a:effectLst/>
                        <a:latin typeface="+mn-lt"/>
                        <a:ea typeface="Calibri"/>
                        <a:cs typeface="Times New Roman"/>
                      </a:endParaRPr>
                    </a:p>
                  </a:txBody>
                  <a:tcPr marL="216000" marR="216000" marT="0" marB="0">
                    <a:solidFill>
                      <a:schemeClr val="accent5">
                        <a:lumMod val="20000"/>
                        <a:lumOff val="80000"/>
                      </a:schemeClr>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2376971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3485" y="1700808"/>
            <a:ext cx="9144000" cy="1034808"/>
          </a:xfrm>
          <a:prstGeom prst="rect">
            <a:avLst/>
          </a:prstGeom>
        </p:spPr>
        <p:txBody>
          <a:bodyPr wrap="square" lIns="540000" tIns="360000" rIns="540000" bIns="360000">
            <a:spAutoFit/>
          </a:bodyPr>
          <a:lstStyle/>
          <a:p>
            <a:endParaRPr lang="en-GB" sz="2000" b="1" u="sng" dirty="0">
              <a:solidFill>
                <a:prstClr val="black"/>
              </a:solidFill>
            </a:endParaRPr>
          </a:p>
        </p:txBody>
      </p:sp>
      <p:sp>
        <p:nvSpPr>
          <p:cNvPr id="5" name="Rectangle 4"/>
          <p:cNvSpPr/>
          <p:nvPr/>
        </p:nvSpPr>
        <p:spPr>
          <a:xfrm>
            <a:off x="-23485" y="1340768"/>
            <a:ext cx="9144000" cy="1034808"/>
          </a:xfrm>
          <a:prstGeom prst="rect">
            <a:avLst/>
          </a:prstGeom>
        </p:spPr>
        <p:txBody>
          <a:bodyPr wrap="square" lIns="540000" tIns="360000" rIns="540000" bIns="360000">
            <a:spAutoFit/>
          </a:bodyPr>
          <a:lstStyle/>
          <a:p>
            <a:endParaRPr lang="en-GB" sz="2000" b="1" u="sng" dirty="0">
              <a:solidFill>
                <a:prstClr val="black"/>
              </a:solidFill>
            </a:endParaRPr>
          </a:p>
        </p:txBody>
      </p:sp>
      <p:graphicFrame>
        <p:nvGraphicFramePr>
          <p:cNvPr id="7" name="Table 6"/>
          <p:cNvGraphicFramePr>
            <a:graphicFrameLocks noGrp="1"/>
          </p:cNvGraphicFramePr>
          <p:nvPr>
            <p:extLst>
              <p:ext uri="{D42A27DB-BD31-4B8C-83A1-F6EECF244321}">
                <p14:modId xmlns:p14="http://schemas.microsoft.com/office/powerpoint/2010/main" val="2603706589"/>
              </p:ext>
            </p:extLst>
          </p:nvPr>
        </p:nvGraphicFramePr>
        <p:xfrm>
          <a:off x="507999" y="124178"/>
          <a:ext cx="8144972" cy="6626772"/>
        </p:xfrm>
        <a:graphic>
          <a:graphicData uri="http://schemas.openxmlformats.org/drawingml/2006/table">
            <a:tbl>
              <a:tblPr firstRow="1" firstCol="1" bandRow="1">
                <a:tableStyleId>{5C22544A-7EE6-4342-B048-85BDC9FD1C3A}</a:tableStyleId>
              </a:tblPr>
              <a:tblGrid>
                <a:gridCol w="4072486">
                  <a:extLst>
                    <a:ext uri="{9D8B030D-6E8A-4147-A177-3AD203B41FA5}">
                      <a16:colId xmlns:a16="http://schemas.microsoft.com/office/drawing/2014/main" val="20000"/>
                    </a:ext>
                  </a:extLst>
                </a:gridCol>
                <a:gridCol w="4072486">
                  <a:extLst>
                    <a:ext uri="{9D8B030D-6E8A-4147-A177-3AD203B41FA5}">
                      <a16:colId xmlns:a16="http://schemas.microsoft.com/office/drawing/2014/main" val="20001"/>
                    </a:ext>
                  </a:extLst>
                </a:gridCol>
              </a:tblGrid>
              <a:tr h="444748">
                <a:tc>
                  <a:txBody>
                    <a:bodyPr/>
                    <a:lstStyle/>
                    <a:p>
                      <a:pPr algn="ctr">
                        <a:spcAft>
                          <a:spcPts val="0"/>
                        </a:spcAft>
                      </a:pPr>
                      <a:r>
                        <a:rPr lang="en-GB" sz="2400" dirty="0">
                          <a:solidFill>
                            <a:srgbClr val="0000CC"/>
                          </a:solidFill>
                          <a:effectLst/>
                        </a:rPr>
                        <a:t>Hamilton</a:t>
                      </a:r>
                      <a:endParaRPr lang="en-GB" sz="2400" b="1" dirty="0">
                        <a:solidFill>
                          <a:srgbClr val="0000CC"/>
                        </a:solidFill>
                        <a:effectLst/>
                        <a:latin typeface="Calibri"/>
                      </a:endParaRPr>
                    </a:p>
                  </a:txBody>
                  <a:tcPr marL="180000" marR="180000" marT="0" marB="36000">
                    <a:solidFill>
                      <a:schemeClr val="accent5">
                        <a:lumMod val="20000"/>
                        <a:lumOff val="80000"/>
                      </a:schemeClr>
                    </a:solidFill>
                  </a:tcPr>
                </a:tc>
                <a:tc>
                  <a:txBody>
                    <a:bodyPr/>
                    <a:lstStyle/>
                    <a:p>
                      <a:pPr algn="ctr">
                        <a:spcAft>
                          <a:spcPts val="0"/>
                        </a:spcAft>
                      </a:pPr>
                      <a:r>
                        <a:rPr lang="en-GB" sz="2400" b="1" dirty="0">
                          <a:solidFill>
                            <a:srgbClr val="FF0000"/>
                          </a:solidFill>
                          <a:effectLst/>
                        </a:rPr>
                        <a:t>Jefferson</a:t>
                      </a:r>
                      <a:endParaRPr lang="en-GB" sz="2400" b="1" dirty="0">
                        <a:solidFill>
                          <a:srgbClr val="FF0000"/>
                        </a:solidFill>
                        <a:effectLst/>
                        <a:latin typeface="Calibri"/>
                      </a:endParaRPr>
                    </a:p>
                  </a:txBody>
                  <a:tcPr marL="180000" marR="180000" marT="0" marB="36000">
                    <a:solidFill>
                      <a:schemeClr val="accent5">
                        <a:lumMod val="20000"/>
                        <a:lumOff val="80000"/>
                      </a:schemeClr>
                    </a:solidFill>
                  </a:tcPr>
                </a:tc>
                <a:extLst>
                  <a:ext uri="{0D108BD9-81ED-4DB2-BD59-A6C34878D82A}">
                    <a16:rowId xmlns:a16="http://schemas.microsoft.com/office/drawing/2014/main" val="10000"/>
                  </a:ext>
                </a:extLst>
              </a:tr>
              <a:tr h="437148">
                <a:tc>
                  <a:txBody>
                    <a:bodyPr/>
                    <a:lstStyle/>
                    <a:p>
                      <a:pPr>
                        <a:spcAft>
                          <a:spcPts val="0"/>
                        </a:spcAft>
                      </a:pPr>
                      <a:r>
                        <a:rPr lang="en-GB" sz="1800" dirty="0">
                          <a:solidFill>
                            <a:srgbClr val="0000CC"/>
                          </a:solidFill>
                          <a:effectLst/>
                        </a:rPr>
                        <a:t>Federalist party</a:t>
                      </a:r>
                      <a:endParaRPr lang="en-GB" sz="1800" b="1" dirty="0">
                        <a:solidFill>
                          <a:srgbClr val="0000CC"/>
                        </a:solidFill>
                        <a:effectLst/>
                        <a:latin typeface="Calibri"/>
                      </a:endParaRPr>
                    </a:p>
                  </a:txBody>
                  <a:tcPr marL="180000" marR="180000" marT="0" marB="36000">
                    <a:solidFill>
                      <a:schemeClr val="accent5">
                        <a:lumMod val="20000"/>
                        <a:lumOff val="80000"/>
                      </a:schemeClr>
                    </a:solidFill>
                  </a:tcPr>
                </a:tc>
                <a:tc>
                  <a:txBody>
                    <a:bodyPr/>
                    <a:lstStyle/>
                    <a:p>
                      <a:pPr algn="r">
                        <a:lnSpc>
                          <a:spcPct val="115000"/>
                        </a:lnSpc>
                        <a:spcAft>
                          <a:spcPts val="0"/>
                        </a:spcAft>
                      </a:pPr>
                      <a:r>
                        <a:rPr lang="en-GB" sz="1800" b="1" dirty="0">
                          <a:solidFill>
                            <a:srgbClr val="FF0000"/>
                          </a:solidFill>
                          <a:effectLst/>
                        </a:rPr>
                        <a:t>(Democratic-)Republican party</a:t>
                      </a:r>
                      <a:endParaRPr lang="en-GB" sz="1800" b="1" dirty="0">
                        <a:solidFill>
                          <a:srgbClr val="FF0000"/>
                        </a:solidFill>
                        <a:effectLst/>
                        <a:latin typeface="Calibri"/>
                        <a:ea typeface="Calibri"/>
                        <a:cs typeface="Times New Roman"/>
                      </a:endParaRPr>
                    </a:p>
                  </a:txBody>
                  <a:tcPr marL="180000" marR="180000" marT="0" marB="36000">
                    <a:solidFill>
                      <a:schemeClr val="accent5">
                        <a:lumMod val="20000"/>
                        <a:lumOff val="80000"/>
                      </a:schemeClr>
                    </a:solidFill>
                  </a:tcPr>
                </a:tc>
                <a:extLst>
                  <a:ext uri="{0D108BD9-81ED-4DB2-BD59-A6C34878D82A}">
                    <a16:rowId xmlns:a16="http://schemas.microsoft.com/office/drawing/2014/main" val="10001"/>
                  </a:ext>
                </a:extLst>
              </a:tr>
              <a:tr h="1066995">
                <a:tc>
                  <a:txBody>
                    <a:bodyPr/>
                    <a:lstStyle/>
                    <a:p>
                      <a:pPr>
                        <a:lnSpc>
                          <a:spcPct val="115000"/>
                        </a:lnSpc>
                        <a:spcAft>
                          <a:spcPts val="0"/>
                        </a:spcAft>
                      </a:pPr>
                      <a:r>
                        <a:rPr lang="en-GB" sz="1800" b="1" dirty="0">
                          <a:solidFill>
                            <a:srgbClr val="0000CC"/>
                          </a:solidFill>
                          <a:effectLst/>
                        </a:rPr>
                        <a:t>Expansive interpretation powers</a:t>
                      </a:r>
                      <a:r>
                        <a:rPr lang="en-GB" sz="1800" b="1" baseline="0" dirty="0">
                          <a:solidFill>
                            <a:srgbClr val="0000CC"/>
                          </a:solidFill>
                          <a:effectLst/>
                        </a:rPr>
                        <a:t> invested to Federal government by </a:t>
                      </a:r>
                      <a:r>
                        <a:rPr lang="en-GB" sz="1800" b="1" dirty="0">
                          <a:solidFill>
                            <a:srgbClr val="0000CC"/>
                          </a:solidFill>
                          <a:effectLst/>
                        </a:rPr>
                        <a:t>the Constitution </a:t>
                      </a:r>
                      <a:endParaRPr lang="en-GB" sz="1800" b="1" dirty="0">
                        <a:solidFill>
                          <a:srgbClr val="0000CC"/>
                        </a:solidFill>
                        <a:effectLst/>
                        <a:latin typeface="Calibri"/>
                        <a:ea typeface="Calibri"/>
                        <a:cs typeface="Times New Roman"/>
                      </a:endParaRPr>
                    </a:p>
                  </a:txBody>
                  <a:tcPr marL="180000" marR="180000" marT="0" marB="36000">
                    <a:solidFill>
                      <a:schemeClr val="accent5">
                        <a:lumMod val="20000"/>
                        <a:lumOff val="80000"/>
                      </a:schemeClr>
                    </a:solidFill>
                  </a:tcPr>
                </a:tc>
                <a:tc>
                  <a:txBody>
                    <a:bodyPr/>
                    <a:lstStyle/>
                    <a:p>
                      <a:pPr algn="r">
                        <a:lnSpc>
                          <a:spcPct val="115000"/>
                        </a:lnSpc>
                        <a:spcAft>
                          <a:spcPts val="0"/>
                        </a:spcAft>
                      </a:pPr>
                      <a:r>
                        <a:rPr lang="en-GB" sz="1800" b="1" dirty="0">
                          <a:solidFill>
                            <a:srgbClr val="FF0000"/>
                          </a:solidFill>
                          <a:effectLst/>
                        </a:rPr>
                        <a:t>Federal government powers limited to those</a:t>
                      </a:r>
                      <a:r>
                        <a:rPr lang="en-GB" sz="1800" b="1" baseline="0" dirty="0">
                          <a:solidFill>
                            <a:srgbClr val="FF0000"/>
                          </a:solidFill>
                          <a:effectLst/>
                        </a:rPr>
                        <a:t> </a:t>
                      </a:r>
                      <a:r>
                        <a:rPr lang="en-GB" sz="1800" b="1" dirty="0">
                          <a:solidFill>
                            <a:srgbClr val="FF0000"/>
                          </a:solidFill>
                          <a:effectLst/>
                        </a:rPr>
                        <a:t>expressly stated in the Constitution</a:t>
                      </a:r>
                      <a:endParaRPr lang="en-GB" sz="1800" b="1" dirty="0">
                        <a:solidFill>
                          <a:srgbClr val="FF0000"/>
                        </a:solidFill>
                        <a:effectLst/>
                        <a:latin typeface="Calibri"/>
                        <a:ea typeface="Calibri"/>
                        <a:cs typeface="Times New Roman"/>
                      </a:endParaRPr>
                    </a:p>
                  </a:txBody>
                  <a:tcPr marL="180000" marR="180000" marT="0" marB="36000">
                    <a:solidFill>
                      <a:schemeClr val="accent5">
                        <a:lumMod val="20000"/>
                        <a:lumOff val="80000"/>
                      </a:schemeClr>
                    </a:solidFill>
                  </a:tcPr>
                </a:tc>
                <a:extLst>
                  <a:ext uri="{0D108BD9-81ED-4DB2-BD59-A6C34878D82A}">
                    <a16:rowId xmlns:a16="http://schemas.microsoft.com/office/drawing/2014/main" val="10002"/>
                  </a:ext>
                </a:extLst>
              </a:tr>
              <a:tr h="4677881">
                <a:tc>
                  <a:txBody>
                    <a:bodyPr/>
                    <a:lstStyle/>
                    <a:p>
                      <a:pPr marL="0" marR="0" indent="0" algn="just" defTabSz="914400" rtl="0" eaLnBrk="1" fontAlgn="auto" latinLnBrk="0" hangingPunct="1">
                        <a:lnSpc>
                          <a:spcPct val="115000"/>
                        </a:lnSpc>
                        <a:spcBef>
                          <a:spcPts val="0"/>
                        </a:spcBef>
                        <a:spcAft>
                          <a:spcPts val="0"/>
                        </a:spcAft>
                        <a:buClrTx/>
                        <a:buSzTx/>
                        <a:buFontTx/>
                        <a:buNone/>
                        <a:tabLst/>
                        <a:defRPr/>
                      </a:pPr>
                      <a:endParaRPr lang="en-GB" sz="1600" b="0" kern="1200" dirty="0">
                        <a:solidFill>
                          <a:srgbClr val="0000CC"/>
                        </a:solidFill>
                        <a:effectLst/>
                        <a:latin typeface="+mn-lt"/>
                        <a:ea typeface="+mn-ea"/>
                        <a:cs typeface="+mn-cs"/>
                      </a:endParaRPr>
                    </a:p>
                    <a:p>
                      <a:pPr marL="0" marR="0" indent="0" algn="just" defTabSz="914400" rtl="0" eaLnBrk="1" fontAlgn="auto" latinLnBrk="0" hangingPunct="1">
                        <a:lnSpc>
                          <a:spcPct val="115000"/>
                        </a:lnSpc>
                        <a:spcBef>
                          <a:spcPts val="0"/>
                        </a:spcBef>
                        <a:spcAft>
                          <a:spcPts val="0"/>
                        </a:spcAft>
                        <a:buClrTx/>
                        <a:buSzTx/>
                        <a:buFontTx/>
                        <a:buNone/>
                        <a:tabLst/>
                        <a:defRPr/>
                      </a:pPr>
                      <a:r>
                        <a:rPr lang="en-GB" sz="1600" b="0" kern="1200" dirty="0">
                          <a:solidFill>
                            <a:srgbClr val="0000CC"/>
                          </a:solidFill>
                          <a:effectLst/>
                          <a:latin typeface="+mn-lt"/>
                          <a:ea typeface="+mn-ea"/>
                          <a:cs typeface="+mn-cs"/>
                        </a:rPr>
                        <a:t>There are </a:t>
                      </a:r>
                      <a:r>
                        <a:rPr lang="en-GB" sz="1600" b="1" kern="1200" dirty="0">
                          <a:solidFill>
                            <a:srgbClr val="0000CC"/>
                          </a:solidFill>
                          <a:effectLst/>
                          <a:latin typeface="+mn-lt"/>
                          <a:ea typeface="+mn-ea"/>
                          <a:cs typeface="+mn-cs"/>
                        </a:rPr>
                        <a:t>implied as well as express powers</a:t>
                      </a:r>
                      <a:r>
                        <a:rPr lang="en-GB" sz="1600" b="0" kern="1200" dirty="0">
                          <a:solidFill>
                            <a:srgbClr val="0000CC"/>
                          </a:solidFill>
                          <a:effectLst/>
                          <a:latin typeface="+mn-lt"/>
                          <a:ea typeface="+mn-ea"/>
                          <a:cs typeface="+mn-cs"/>
                        </a:rPr>
                        <a:t> … the whole turn of the clause containing it indicates, that it was the intent of the convention, by that clause to give a </a:t>
                      </a:r>
                      <a:r>
                        <a:rPr lang="en-GB" sz="1600" b="1" kern="1200" dirty="0">
                          <a:solidFill>
                            <a:srgbClr val="0000CC"/>
                          </a:solidFill>
                          <a:effectLst/>
                          <a:latin typeface="+mn-lt"/>
                          <a:ea typeface="+mn-ea"/>
                          <a:cs typeface="+mn-cs"/>
                        </a:rPr>
                        <a:t>liberal latitude </a:t>
                      </a:r>
                      <a:r>
                        <a:rPr lang="en-GB" sz="1600" b="0" kern="1200" dirty="0">
                          <a:solidFill>
                            <a:srgbClr val="0000CC"/>
                          </a:solidFill>
                          <a:effectLst/>
                          <a:latin typeface="+mn-lt"/>
                          <a:ea typeface="+mn-ea"/>
                          <a:cs typeface="+mn-cs"/>
                        </a:rPr>
                        <a:t>to the exercise of the specified powers. The expressions have peculiar comprehensiveness. They are ‘to make all laws, necessary and proper for carrying  into execution the foregoing powers and all other powers vested by the constitution in the government of the United States, or in any department or office thereof.’</a:t>
                      </a:r>
                    </a:p>
                    <a:p>
                      <a:pPr marL="285750" indent="-285750" algn="l">
                        <a:lnSpc>
                          <a:spcPct val="115000"/>
                        </a:lnSpc>
                        <a:spcAft>
                          <a:spcPts val="0"/>
                        </a:spcAft>
                        <a:buFontTx/>
                        <a:buChar char="-"/>
                      </a:pPr>
                      <a:r>
                        <a:rPr lang="en-GB" sz="1600" b="0" dirty="0">
                          <a:solidFill>
                            <a:srgbClr val="0000CC"/>
                          </a:solidFill>
                          <a:effectLst/>
                          <a:latin typeface="Calibri"/>
                          <a:ea typeface="Calibri"/>
                          <a:cs typeface="Times New Roman"/>
                        </a:rPr>
                        <a:t>Hamilton</a:t>
                      </a:r>
                      <a:r>
                        <a:rPr lang="en-GB" sz="1600" b="0" baseline="0" dirty="0">
                          <a:solidFill>
                            <a:srgbClr val="0000CC"/>
                          </a:solidFill>
                          <a:effectLst/>
                          <a:latin typeface="Calibri"/>
                          <a:ea typeface="Calibri"/>
                          <a:cs typeface="Times New Roman"/>
                        </a:rPr>
                        <a:t> to Washington, 1791, quoting so-called ‘elastic clause’</a:t>
                      </a:r>
                      <a:endParaRPr lang="en-GB" sz="1600" b="0" dirty="0">
                        <a:solidFill>
                          <a:srgbClr val="0000CC"/>
                        </a:solidFill>
                        <a:effectLst/>
                        <a:latin typeface="Calibri"/>
                        <a:ea typeface="Calibri"/>
                        <a:cs typeface="Times New Roman"/>
                      </a:endParaRPr>
                    </a:p>
                  </a:txBody>
                  <a:tcPr marL="180000" marR="180000" marT="0" marB="36000">
                    <a:solidFill>
                      <a:schemeClr val="accent5">
                        <a:lumMod val="20000"/>
                        <a:lumOff val="80000"/>
                      </a:schemeClr>
                    </a:solidFill>
                  </a:tcPr>
                </a:tc>
                <a:tc>
                  <a:txBody>
                    <a:bodyPr/>
                    <a:lstStyle/>
                    <a:p>
                      <a:pPr algn="just"/>
                      <a:endParaRPr lang="en-GB" sz="1600" b="0" u="none" dirty="0">
                        <a:solidFill>
                          <a:srgbClr val="FF0000"/>
                        </a:solidFill>
                      </a:endParaRPr>
                    </a:p>
                    <a:p>
                      <a:pPr algn="just"/>
                      <a:r>
                        <a:rPr lang="en-GB" sz="1600" b="0" u="none" dirty="0">
                          <a:solidFill>
                            <a:srgbClr val="FF0000"/>
                          </a:solidFill>
                        </a:rPr>
                        <a:t>I consider the foundation of the Constitution as laid on  this ground that ‘all powers not delegated by  the Constitution … are  reserved to the states or to the people’. To take a single  step beyond the </a:t>
                      </a:r>
                      <a:r>
                        <a:rPr lang="en-GB" sz="1600" b="1" u="none" dirty="0">
                          <a:solidFill>
                            <a:srgbClr val="FF0000"/>
                          </a:solidFill>
                        </a:rPr>
                        <a:t>boundaries</a:t>
                      </a:r>
                      <a:r>
                        <a:rPr lang="en-GB" sz="1600" b="0" u="none" dirty="0">
                          <a:solidFill>
                            <a:srgbClr val="FF0000"/>
                          </a:solidFill>
                        </a:rPr>
                        <a:t> thus drawn is to take possession of a  </a:t>
                      </a:r>
                      <a:r>
                        <a:rPr lang="en-GB" sz="1600" b="1" u="none" dirty="0">
                          <a:solidFill>
                            <a:srgbClr val="FF0000"/>
                          </a:solidFill>
                        </a:rPr>
                        <a:t>boundless field of power</a:t>
                      </a:r>
                      <a:r>
                        <a:rPr lang="en-GB" sz="1600" b="0" u="none" dirty="0">
                          <a:solidFill>
                            <a:srgbClr val="FF0000"/>
                          </a:solidFill>
                        </a:rPr>
                        <a:t>, no longer susceptible of any  definition. </a:t>
                      </a:r>
                    </a:p>
                    <a:p>
                      <a:pPr algn="just"/>
                      <a:r>
                        <a:rPr lang="en-GB" sz="1600" b="0" u="none" dirty="0">
                          <a:solidFill>
                            <a:srgbClr val="FF0000"/>
                          </a:solidFill>
                        </a:rPr>
                        <a:t>	...  The second general phrase is  ‘to make all laws  necessary and proper for carrying into execution the  enumerated powers.’ But they can all be carried into  execution without a bank . A bank therefore is not Necessary, and consequently not authorized by this phrase.</a:t>
                      </a:r>
                    </a:p>
                    <a:p>
                      <a:pPr marL="285750" indent="-285750" algn="r">
                        <a:lnSpc>
                          <a:spcPct val="115000"/>
                        </a:lnSpc>
                        <a:spcAft>
                          <a:spcPts val="0"/>
                        </a:spcAft>
                        <a:buFontTx/>
                        <a:buChar char="-"/>
                      </a:pPr>
                      <a:r>
                        <a:rPr lang="en-GB" sz="1600" b="0" u="none" dirty="0">
                          <a:solidFill>
                            <a:srgbClr val="FF0000"/>
                          </a:solidFill>
                          <a:effectLst/>
                          <a:latin typeface="Calibri"/>
                          <a:ea typeface="Calibri"/>
                          <a:cs typeface="Times New Roman"/>
                        </a:rPr>
                        <a:t>Jefferson</a:t>
                      </a:r>
                      <a:r>
                        <a:rPr lang="en-GB" sz="1600" b="0" u="none" baseline="0" dirty="0">
                          <a:solidFill>
                            <a:srgbClr val="FF0000"/>
                          </a:solidFill>
                          <a:effectLst/>
                          <a:latin typeface="Calibri"/>
                          <a:ea typeface="Calibri"/>
                          <a:cs typeface="Times New Roman"/>
                        </a:rPr>
                        <a:t> to Washington, 1791</a:t>
                      </a:r>
                    </a:p>
                  </a:txBody>
                  <a:tcPr marL="180000" marR="180000" marT="0" marB="36000">
                    <a:solidFill>
                      <a:schemeClr val="accent5">
                        <a:lumMod val="20000"/>
                        <a:lumOff val="80000"/>
                      </a:schemeClr>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7481520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10A9968A-ED3B-4C81-9B56-5A9A9247395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9763" y="0"/>
            <a:ext cx="7862887"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E1255FC-6554-45D5-A18D-4FC851A79747}"/>
              </a:ext>
            </a:extLst>
          </p:cNvPr>
          <p:cNvSpPr txBox="1"/>
          <p:nvPr/>
        </p:nvSpPr>
        <p:spPr>
          <a:xfrm>
            <a:off x="639763" y="6534834"/>
            <a:ext cx="4572000" cy="646331"/>
          </a:xfrm>
          <a:prstGeom prst="rect">
            <a:avLst/>
          </a:prstGeom>
          <a:noFill/>
        </p:spPr>
        <p:txBody>
          <a:bodyPr wrap="square">
            <a:spAutoFit/>
          </a:bodyPr>
          <a:lstStyle/>
          <a:p>
            <a:r>
              <a:rPr lang="en-GB" dirty="0"/>
              <a:t>A Peep into the Antifederal Club, August 1793</a:t>
            </a:r>
          </a:p>
          <a:p>
            <a:r>
              <a:rPr lang="en-GB" dirty="0"/>
              <a:t> </a:t>
            </a:r>
          </a:p>
        </p:txBody>
      </p:sp>
    </p:spTree>
    <p:extLst>
      <p:ext uri="{BB962C8B-B14F-4D97-AF65-F5344CB8AC3E}">
        <p14:creationId xmlns:p14="http://schemas.microsoft.com/office/powerpoint/2010/main" val="12354284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59D88-02B2-492A-B45C-2B4DF896D6C1}"/>
              </a:ext>
            </a:extLst>
          </p:cNvPr>
          <p:cNvSpPr>
            <a:spLocks noGrp="1"/>
          </p:cNvSpPr>
          <p:nvPr>
            <p:ph type="title"/>
          </p:nvPr>
        </p:nvSpPr>
        <p:spPr/>
        <p:txBody>
          <a:bodyPr/>
          <a:lstStyle/>
          <a:p>
            <a:r>
              <a:rPr lang="en-US" dirty="0"/>
              <a:t>Election 1796</a:t>
            </a:r>
            <a:endParaRPr lang="en-GB" dirty="0"/>
          </a:p>
        </p:txBody>
      </p:sp>
      <p:pic>
        <p:nvPicPr>
          <p:cNvPr id="4" name="Picture 3">
            <a:extLst>
              <a:ext uri="{FF2B5EF4-FFF2-40B4-BE49-F238E27FC236}">
                <a16:creationId xmlns:a16="http://schemas.microsoft.com/office/drawing/2014/main" id="{F4D99D60-B688-40F2-825E-DA44EF83F84D}"/>
              </a:ext>
            </a:extLst>
          </p:cNvPr>
          <p:cNvPicPr>
            <a:picLocks noChangeAspect="1"/>
          </p:cNvPicPr>
          <p:nvPr/>
        </p:nvPicPr>
        <p:blipFill rotWithShape="1">
          <a:blip r:embed="rId2"/>
          <a:srcRect l="76386" t="19210" r="776" b="7990"/>
          <a:stretch/>
        </p:blipFill>
        <p:spPr>
          <a:xfrm>
            <a:off x="3275856" y="1429908"/>
            <a:ext cx="2874042" cy="5153454"/>
          </a:xfrm>
          <a:prstGeom prst="rect">
            <a:avLst/>
          </a:prstGeom>
        </p:spPr>
      </p:pic>
    </p:spTree>
    <p:extLst>
      <p:ext uri="{BB962C8B-B14F-4D97-AF65-F5344CB8AC3E}">
        <p14:creationId xmlns:p14="http://schemas.microsoft.com/office/powerpoint/2010/main" val="32132852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8D2C3-2AE6-4CB4-99C1-C62701D107B6}"/>
              </a:ext>
            </a:extLst>
          </p:cNvPr>
          <p:cNvSpPr>
            <a:spLocks noGrp="1"/>
          </p:cNvSpPr>
          <p:nvPr>
            <p:ph type="title"/>
          </p:nvPr>
        </p:nvSpPr>
        <p:spPr/>
        <p:txBody>
          <a:bodyPr/>
          <a:lstStyle/>
          <a:p>
            <a:r>
              <a:rPr lang="en-US" dirty="0"/>
              <a:t>Hamilton-Reynolds Scandal</a:t>
            </a:r>
            <a:endParaRPr lang="en-GB" dirty="0"/>
          </a:p>
        </p:txBody>
      </p:sp>
      <p:pic>
        <p:nvPicPr>
          <p:cNvPr id="5" name="Content Placeholder 4">
            <a:extLst>
              <a:ext uri="{FF2B5EF4-FFF2-40B4-BE49-F238E27FC236}">
                <a16:creationId xmlns:a16="http://schemas.microsoft.com/office/drawing/2014/main" id="{24E0A69E-08D4-4D93-A0B1-C49397699F1D}"/>
              </a:ext>
            </a:extLst>
          </p:cNvPr>
          <p:cNvPicPr>
            <a:picLocks noGrp="1" noChangeAspect="1"/>
          </p:cNvPicPr>
          <p:nvPr>
            <p:ph idx="1"/>
          </p:nvPr>
        </p:nvPicPr>
        <p:blipFill>
          <a:blip r:embed="rId2"/>
          <a:stretch>
            <a:fillRect/>
          </a:stretch>
        </p:blipFill>
        <p:spPr>
          <a:xfrm>
            <a:off x="6804248" y="4155512"/>
            <a:ext cx="2057400" cy="2057400"/>
          </a:xfrm>
        </p:spPr>
      </p:pic>
      <p:pic>
        <p:nvPicPr>
          <p:cNvPr id="7" name="Picture 6">
            <a:extLst>
              <a:ext uri="{FF2B5EF4-FFF2-40B4-BE49-F238E27FC236}">
                <a16:creationId xmlns:a16="http://schemas.microsoft.com/office/drawing/2014/main" id="{0A7909CE-0973-4DF2-AC29-BB875DD973F0}"/>
              </a:ext>
            </a:extLst>
          </p:cNvPr>
          <p:cNvPicPr>
            <a:picLocks noChangeAspect="1"/>
          </p:cNvPicPr>
          <p:nvPr/>
        </p:nvPicPr>
        <p:blipFill>
          <a:blip r:embed="rId3"/>
          <a:stretch>
            <a:fillRect/>
          </a:stretch>
        </p:blipFill>
        <p:spPr>
          <a:xfrm>
            <a:off x="3314037" y="2088094"/>
            <a:ext cx="5715000" cy="1781175"/>
          </a:xfrm>
          <a:prstGeom prst="rect">
            <a:avLst/>
          </a:prstGeom>
        </p:spPr>
      </p:pic>
      <p:pic>
        <p:nvPicPr>
          <p:cNvPr id="9" name="Picture 8">
            <a:extLst>
              <a:ext uri="{FF2B5EF4-FFF2-40B4-BE49-F238E27FC236}">
                <a16:creationId xmlns:a16="http://schemas.microsoft.com/office/drawing/2014/main" id="{5F3B8E48-741F-48ED-A94F-A3C76E7592A9}"/>
              </a:ext>
            </a:extLst>
          </p:cNvPr>
          <p:cNvPicPr>
            <a:picLocks noChangeAspect="1"/>
          </p:cNvPicPr>
          <p:nvPr/>
        </p:nvPicPr>
        <p:blipFill>
          <a:blip r:embed="rId4"/>
          <a:stretch>
            <a:fillRect/>
          </a:stretch>
        </p:blipFill>
        <p:spPr>
          <a:xfrm>
            <a:off x="179512" y="2046815"/>
            <a:ext cx="2792953" cy="4221088"/>
          </a:xfrm>
          <a:prstGeom prst="rect">
            <a:avLst/>
          </a:prstGeom>
        </p:spPr>
      </p:pic>
    </p:spTree>
    <p:extLst>
      <p:ext uri="{BB962C8B-B14F-4D97-AF65-F5344CB8AC3E}">
        <p14:creationId xmlns:p14="http://schemas.microsoft.com/office/powerpoint/2010/main" val="7650755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C91B6-9659-4694-B794-EDB3F5964C9A}"/>
              </a:ext>
            </a:extLst>
          </p:cNvPr>
          <p:cNvSpPr>
            <a:spLocks noGrp="1"/>
          </p:cNvSpPr>
          <p:nvPr>
            <p:ph type="title"/>
          </p:nvPr>
        </p:nvSpPr>
        <p:spPr/>
        <p:txBody>
          <a:bodyPr/>
          <a:lstStyle/>
          <a:p>
            <a:r>
              <a:rPr lang="en-US" dirty="0"/>
              <a:t>Election 1800</a:t>
            </a:r>
            <a:endParaRPr lang="en-GB" dirty="0"/>
          </a:p>
        </p:txBody>
      </p:sp>
      <p:pic>
        <p:nvPicPr>
          <p:cNvPr id="5" name="Content Placeholder 4">
            <a:extLst>
              <a:ext uri="{FF2B5EF4-FFF2-40B4-BE49-F238E27FC236}">
                <a16:creationId xmlns:a16="http://schemas.microsoft.com/office/drawing/2014/main" id="{33B5A0D1-B4A0-4361-BCF0-57794BEBC2C1}"/>
              </a:ext>
            </a:extLst>
          </p:cNvPr>
          <p:cNvPicPr>
            <a:picLocks noGrp="1" noChangeAspect="1"/>
          </p:cNvPicPr>
          <p:nvPr>
            <p:ph idx="1"/>
          </p:nvPr>
        </p:nvPicPr>
        <p:blipFill rotWithShape="1">
          <a:blip r:embed="rId3"/>
          <a:srcRect l="36576" t="38816" r="19571" b="24591"/>
          <a:stretch/>
        </p:blipFill>
        <p:spPr>
          <a:xfrm>
            <a:off x="-27934" y="1273622"/>
            <a:ext cx="5522701" cy="2592288"/>
          </a:xfrm>
        </p:spPr>
      </p:pic>
      <p:pic>
        <p:nvPicPr>
          <p:cNvPr id="7" name="Picture 6">
            <a:extLst>
              <a:ext uri="{FF2B5EF4-FFF2-40B4-BE49-F238E27FC236}">
                <a16:creationId xmlns:a16="http://schemas.microsoft.com/office/drawing/2014/main" id="{5C8C7828-0C0A-4AFB-88FB-5F7A22391EBE}"/>
              </a:ext>
            </a:extLst>
          </p:cNvPr>
          <p:cNvPicPr>
            <a:picLocks noChangeAspect="1"/>
          </p:cNvPicPr>
          <p:nvPr/>
        </p:nvPicPr>
        <p:blipFill rotWithShape="1">
          <a:blip r:embed="rId4"/>
          <a:srcRect l="11413" t="43000" r="48424" b="6601"/>
          <a:stretch/>
        </p:blipFill>
        <p:spPr>
          <a:xfrm>
            <a:off x="4955232" y="3678366"/>
            <a:ext cx="4115411" cy="2904996"/>
          </a:xfrm>
          <a:prstGeom prst="rect">
            <a:avLst/>
          </a:prstGeom>
        </p:spPr>
      </p:pic>
      <p:pic>
        <p:nvPicPr>
          <p:cNvPr id="9" name="Picture 8">
            <a:extLst>
              <a:ext uri="{FF2B5EF4-FFF2-40B4-BE49-F238E27FC236}">
                <a16:creationId xmlns:a16="http://schemas.microsoft.com/office/drawing/2014/main" id="{D4CE2A2E-59AF-4750-8585-D4124B76DCC9}"/>
              </a:ext>
            </a:extLst>
          </p:cNvPr>
          <p:cNvPicPr>
            <a:picLocks noChangeAspect="1"/>
          </p:cNvPicPr>
          <p:nvPr/>
        </p:nvPicPr>
        <p:blipFill rotWithShape="1">
          <a:blip r:embed="rId5"/>
          <a:srcRect l="12201" t="33200" r="38974" b="36000"/>
          <a:stretch/>
        </p:blipFill>
        <p:spPr>
          <a:xfrm>
            <a:off x="4707438" y="1273622"/>
            <a:ext cx="4464496" cy="1584176"/>
          </a:xfrm>
          <a:prstGeom prst="rect">
            <a:avLst/>
          </a:prstGeom>
        </p:spPr>
      </p:pic>
    </p:spTree>
    <p:extLst>
      <p:ext uri="{BB962C8B-B14F-4D97-AF65-F5344CB8AC3E}">
        <p14:creationId xmlns:p14="http://schemas.microsoft.com/office/powerpoint/2010/main" val="5674576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B9042-C60D-4F51-A0E0-4C56676FF997}"/>
              </a:ext>
            </a:extLst>
          </p:cNvPr>
          <p:cNvSpPr>
            <a:spLocks noGrp="1"/>
          </p:cNvSpPr>
          <p:nvPr>
            <p:ph type="title"/>
          </p:nvPr>
        </p:nvSpPr>
        <p:spPr/>
        <p:txBody>
          <a:bodyPr/>
          <a:lstStyle/>
          <a:p>
            <a:r>
              <a:rPr lang="en-US" dirty="0"/>
              <a:t>Hamilton vs Burr, 1804</a:t>
            </a:r>
            <a:endParaRPr lang="en-GB" dirty="0"/>
          </a:p>
        </p:txBody>
      </p:sp>
      <p:pic>
        <p:nvPicPr>
          <p:cNvPr id="5" name="Content Placeholder 4">
            <a:extLst>
              <a:ext uri="{FF2B5EF4-FFF2-40B4-BE49-F238E27FC236}">
                <a16:creationId xmlns:a16="http://schemas.microsoft.com/office/drawing/2014/main" id="{BF542519-A115-45AF-AA83-6A378349B526}"/>
              </a:ext>
            </a:extLst>
          </p:cNvPr>
          <p:cNvPicPr>
            <a:picLocks noGrp="1" noChangeAspect="1"/>
          </p:cNvPicPr>
          <p:nvPr>
            <p:ph idx="1"/>
          </p:nvPr>
        </p:nvPicPr>
        <p:blipFill rotWithShape="1">
          <a:blip r:embed="rId2"/>
          <a:srcRect l="1" r="-1140" b="15045"/>
          <a:stretch/>
        </p:blipFill>
        <p:spPr>
          <a:xfrm>
            <a:off x="548922" y="1600201"/>
            <a:ext cx="8137878" cy="3845024"/>
          </a:xfrm>
        </p:spPr>
      </p:pic>
    </p:spTree>
    <p:extLst>
      <p:ext uri="{BB962C8B-B14F-4D97-AF65-F5344CB8AC3E}">
        <p14:creationId xmlns:p14="http://schemas.microsoft.com/office/powerpoint/2010/main" val="38789632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6" y="0"/>
            <a:ext cx="6857736" cy="8175224"/>
          </a:xfrm>
          <a:prstGeom prst="rect">
            <a:avLst/>
          </a:prstGeom>
        </p:spPr>
        <p:txBody>
          <a:bodyPr wrap="square" lIns="540000" tIns="360000" rIns="540000" bIns="360000">
            <a:spAutoFit/>
          </a:bodyPr>
          <a:lstStyle/>
          <a:p>
            <a:r>
              <a:rPr lang="en-GB" sz="2000" b="1" u="sng" dirty="0">
                <a:solidFill>
                  <a:prstClr val="black"/>
                </a:solidFill>
              </a:rPr>
              <a:t>Election 1800</a:t>
            </a:r>
          </a:p>
          <a:p>
            <a:endParaRPr lang="en-GB" sz="2000" b="1" u="sng" dirty="0">
              <a:solidFill>
                <a:prstClr val="black"/>
              </a:solidFill>
            </a:endParaRPr>
          </a:p>
          <a:p>
            <a:pPr marL="342900" indent="-342900">
              <a:buFont typeface="Arial" panose="020B0604020202020204" pitchFamily="34" charset="0"/>
              <a:buChar char="•"/>
            </a:pPr>
            <a:r>
              <a:rPr lang="en-GB" sz="2000" b="1" dirty="0">
                <a:solidFill>
                  <a:prstClr val="black"/>
                </a:solidFill>
              </a:rPr>
              <a:t>Jefferson defeated incumbent Federalist President John Adams (1735–1826) in 1800 Presidential Election</a:t>
            </a:r>
          </a:p>
          <a:p>
            <a:pPr marL="342900" indent="-342900">
              <a:buFont typeface="Arial" panose="020B0604020202020204" pitchFamily="34" charset="0"/>
              <a:buChar char="•"/>
            </a:pPr>
            <a:endParaRPr lang="en-GB" sz="3200" b="1" dirty="0">
              <a:solidFill>
                <a:prstClr val="black"/>
              </a:solidFill>
            </a:endParaRPr>
          </a:p>
          <a:p>
            <a:pPr algn="just"/>
            <a:r>
              <a:rPr lang="en-GB" sz="3200" dirty="0"/>
              <a:t>“We have called by different names brethren of the same principle. We are all Republicans, we are all Federalists.”</a:t>
            </a:r>
          </a:p>
          <a:p>
            <a:pPr marL="342900" indent="-342900" algn="just">
              <a:buFontTx/>
              <a:buChar char="-"/>
            </a:pPr>
            <a:r>
              <a:rPr lang="en-GB" sz="3200" dirty="0">
                <a:solidFill>
                  <a:prstClr val="black"/>
                </a:solidFill>
              </a:rPr>
              <a:t>First Inaugural Address, March 4 1801</a:t>
            </a:r>
          </a:p>
          <a:p>
            <a:pPr algn="just"/>
            <a:endParaRPr lang="en-GB" sz="2000" dirty="0">
              <a:solidFill>
                <a:prstClr val="black"/>
              </a:solidFill>
            </a:endParaRPr>
          </a:p>
          <a:p>
            <a:pPr algn="just"/>
            <a:endParaRPr lang="en-GB" sz="2000" b="1" u="sng" dirty="0">
              <a:solidFill>
                <a:prstClr val="black"/>
              </a:solidFill>
            </a:endParaRPr>
          </a:p>
          <a:p>
            <a:pPr algn="just"/>
            <a:endParaRPr lang="en-GB" sz="2000" b="1" u="sng" dirty="0">
              <a:solidFill>
                <a:prstClr val="black"/>
              </a:solidFill>
            </a:endParaRPr>
          </a:p>
          <a:p>
            <a:pPr algn="just"/>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pPr marL="342900" indent="-342900">
              <a:buFont typeface="Arial" panose="020B0604020202020204" pitchFamily="34" charset="0"/>
              <a:buChar char="•"/>
            </a:pPr>
            <a:endParaRPr lang="en-GB" sz="2000" b="1" u="sng" dirty="0">
              <a:solidFill>
                <a:prstClr val="black"/>
              </a:solidFill>
            </a:endParaRPr>
          </a:p>
          <a:p>
            <a:endParaRPr lang="en-GB" sz="2000" b="1" u="sng" dirty="0">
              <a:solidFill>
                <a:prstClr val="black"/>
              </a:solidFill>
            </a:endParaRPr>
          </a:p>
        </p:txBody>
      </p:sp>
      <p:sp>
        <p:nvSpPr>
          <p:cNvPr id="3" name="Rectangle 2"/>
          <p:cNvSpPr/>
          <p:nvPr/>
        </p:nvSpPr>
        <p:spPr>
          <a:xfrm>
            <a:off x="-23485" y="1700808"/>
            <a:ext cx="9144000" cy="1034808"/>
          </a:xfrm>
          <a:prstGeom prst="rect">
            <a:avLst/>
          </a:prstGeom>
        </p:spPr>
        <p:txBody>
          <a:bodyPr wrap="square" lIns="540000" tIns="360000" rIns="540000" bIns="360000">
            <a:spAutoFit/>
          </a:bodyPr>
          <a:lstStyle/>
          <a:p>
            <a:endParaRPr lang="en-GB" sz="2000" b="1" u="sng" dirty="0">
              <a:solidFill>
                <a:prstClr val="black"/>
              </a:solidFill>
            </a:endParaRPr>
          </a:p>
        </p:txBody>
      </p:sp>
      <p:sp>
        <p:nvSpPr>
          <p:cNvPr id="5" name="Rectangle 4"/>
          <p:cNvSpPr/>
          <p:nvPr/>
        </p:nvSpPr>
        <p:spPr>
          <a:xfrm>
            <a:off x="-23485" y="1340768"/>
            <a:ext cx="9144000" cy="1034808"/>
          </a:xfrm>
          <a:prstGeom prst="rect">
            <a:avLst/>
          </a:prstGeom>
        </p:spPr>
        <p:txBody>
          <a:bodyPr wrap="square" lIns="540000" tIns="360000" rIns="540000" bIns="360000">
            <a:spAutoFit/>
          </a:bodyPr>
          <a:lstStyle/>
          <a:p>
            <a:endParaRPr lang="en-GB" sz="2000" b="1" u="sng" dirty="0">
              <a:solidFill>
                <a:prstClr val="black"/>
              </a:solidFill>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77365" y="298732"/>
            <a:ext cx="2343150" cy="2790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6948264" y="3089557"/>
            <a:ext cx="1857688" cy="646331"/>
          </a:xfrm>
          <a:prstGeom prst="rect">
            <a:avLst/>
          </a:prstGeom>
        </p:spPr>
        <p:txBody>
          <a:bodyPr wrap="none">
            <a:spAutoFit/>
          </a:bodyPr>
          <a:lstStyle/>
          <a:p>
            <a:pPr algn="ctr"/>
            <a:r>
              <a:rPr lang="en-GB" dirty="0">
                <a:solidFill>
                  <a:prstClr val="black"/>
                </a:solidFill>
              </a:rPr>
              <a:t>Thomas Jefferson</a:t>
            </a:r>
          </a:p>
          <a:p>
            <a:pPr algn="ctr"/>
            <a:r>
              <a:rPr lang="en-GB" dirty="0">
                <a:solidFill>
                  <a:prstClr val="black"/>
                </a:solidFill>
              </a:rPr>
              <a:t>(1743–1826) </a:t>
            </a:r>
            <a:endParaRPr lang="en-GB" dirty="0"/>
          </a:p>
        </p:txBody>
      </p:sp>
    </p:spTree>
    <p:extLst>
      <p:ext uri="{BB962C8B-B14F-4D97-AF65-F5344CB8AC3E}">
        <p14:creationId xmlns:p14="http://schemas.microsoft.com/office/powerpoint/2010/main" val="20790629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5CD29-8ED4-4010-B5F3-E8CCCDB672CB}"/>
              </a:ext>
            </a:extLst>
          </p:cNvPr>
          <p:cNvSpPr>
            <a:spLocks noGrp="1"/>
          </p:cNvSpPr>
          <p:nvPr>
            <p:ph type="title"/>
          </p:nvPr>
        </p:nvSpPr>
        <p:spPr/>
        <p:txBody>
          <a:bodyPr>
            <a:normAutofit fontScale="90000"/>
          </a:bodyPr>
          <a:lstStyle/>
          <a:p>
            <a:r>
              <a:rPr lang="en-US" dirty="0"/>
              <a:t>Jeffersonian Democracy:</a:t>
            </a:r>
            <a:br>
              <a:rPr lang="en-US" dirty="0"/>
            </a:br>
            <a:r>
              <a:rPr lang="en-US" dirty="0"/>
              <a:t>Revolution of 1800</a:t>
            </a:r>
            <a:endParaRPr lang="en-GB" dirty="0"/>
          </a:p>
        </p:txBody>
      </p:sp>
      <p:sp>
        <p:nvSpPr>
          <p:cNvPr id="3" name="Content Placeholder 2">
            <a:extLst>
              <a:ext uri="{FF2B5EF4-FFF2-40B4-BE49-F238E27FC236}">
                <a16:creationId xmlns:a16="http://schemas.microsoft.com/office/drawing/2014/main" id="{D2D4A6C2-AE1E-4578-9774-6E90F71DA562}"/>
              </a:ext>
            </a:extLst>
          </p:cNvPr>
          <p:cNvSpPr>
            <a:spLocks noGrp="1"/>
          </p:cNvSpPr>
          <p:nvPr>
            <p:ph idx="1"/>
          </p:nvPr>
        </p:nvSpPr>
        <p:spPr/>
        <p:txBody>
          <a:bodyPr>
            <a:normAutofit/>
          </a:bodyPr>
          <a:lstStyle/>
          <a:p>
            <a:pPr marL="0" indent="0" algn="just">
              <a:buNone/>
            </a:pPr>
            <a:r>
              <a:rPr lang="en-US" dirty="0">
                <a:effectLst/>
                <a:latin typeface="Calibri" panose="020F0502020204030204" pitchFamily="34" charset="0"/>
                <a:ea typeface="Calibri" panose="020F0502020204030204" pitchFamily="34" charset="0"/>
                <a:cs typeface="Times New Roman" panose="02020603050405020304" pitchFamily="18" charset="0"/>
              </a:rPr>
              <a:t>The [election] of 1800 … </a:t>
            </a:r>
            <a:r>
              <a:rPr lang="en-US" b="1" dirty="0">
                <a:effectLst/>
                <a:latin typeface="Calibri" panose="020F0502020204030204" pitchFamily="34" charset="0"/>
                <a:ea typeface="Calibri" panose="020F0502020204030204" pitchFamily="34" charset="0"/>
                <a:cs typeface="Times New Roman" panose="02020603050405020304" pitchFamily="18" charset="0"/>
              </a:rPr>
              <a:t>was as real a </a:t>
            </a:r>
            <a:r>
              <a:rPr lang="en-US"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revolution in the principles of our government</a:t>
            </a:r>
            <a:r>
              <a:rPr lang="en-US" b="1" dirty="0">
                <a:effectLst/>
                <a:latin typeface="Calibri" panose="020F0502020204030204" pitchFamily="34" charset="0"/>
                <a:ea typeface="Calibri" panose="020F0502020204030204" pitchFamily="34" charset="0"/>
                <a:cs typeface="Times New Roman" panose="02020603050405020304" pitchFamily="18" charset="0"/>
              </a:rPr>
              <a:t> </a:t>
            </a:r>
            <a:r>
              <a:rPr lang="en-US" dirty="0">
                <a:effectLst/>
                <a:latin typeface="Calibri" panose="020F0502020204030204" pitchFamily="34" charset="0"/>
                <a:ea typeface="Calibri" panose="020F0502020204030204" pitchFamily="34" charset="0"/>
                <a:cs typeface="Times New Roman" panose="02020603050405020304" pitchFamily="18" charset="0"/>
              </a:rPr>
              <a:t>as that of 76 was in its form; </a:t>
            </a:r>
            <a:r>
              <a:rPr lang="en-US" b="1" dirty="0">
                <a:effectLst/>
                <a:latin typeface="Calibri" panose="020F0502020204030204" pitchFamily="34" charset="0"/>
                <a:ea typeface="Calibri" panose="020F0502020204030204" pitchFamily="34" charset="0"/>
                <a:cs typeface="Times New Roman" panose="02020603050405020304" pitchFamily="18" charset="0"/>
              </a:rPr>
              <a:t>not effected indeed by the sword, as that, but by the rational and peaceable instrument of reform, </a:t>
            </a:r>
            <a:r>
              <a:rPr lang="en-US"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the suffrage of the people</a:t>
            </a:r>
            <a:r>
              <a:rPr lang="en-US" b="1" dirty="0">
                <a:effectLst/>
                <a:latin typeface="Calibri" panose="020F0502020204030204" pitchFamily="34" charset="0"/>
                <a:ea typeface="Calibri" panose="020F0502020204030204" pitchFamily="34" charset="0"/>
                <a:cs typeface="Times New Roman" panose="02020603050405020304" pitchFamily="18" charset="0"/>
              </a:rPr>
              <a:t>.</a:t>
            </a:r>
            <a:endParaRPr lang="en-GB" sz="4000" dirty="0"/>
          </a:p>
        </p:txBody>
      </p:sp>
    </p:spTree>
    <p:extLst>
      <p:ext uri="{BB962C8B-B14F-4D97-AF65-F5344CB8AC3E}">
        <p14:creationId xmlns:p14="http://schemas.microsoft.com/office/powerpoint/2010/main" val="40364314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6" y="0"/>
            <a:ext cx="6857736" cy="5035903"/>
          </a:xfrm>
          <a:prstGeom prst="rect">
            <a:avLst/>
          </a:prstGeom>
        </p:spPr>
        <p:txBody>
          <a:bodyPr wrap="square" lIns="540000" tIns="360000" rIns="540000" bIns="360000">
            <a:spAutoFit/>
          </a:bodyPr>
          <a:lstStyle/>
          <a:p>
            <a:r>
              <a:rPr lang="en-GB" sz="2000" b="1" u="sng" dirty="0">
                <a:solidFill>
                  <a:prstClr val="black"/>
                </a:solidFill>
              </a:rPr>
              <a:t>Jeffersonian Democracy</a:t>
            </a:r>
          </a:p>
          <a:p>
            <a:endParaRPr lang="en-GB" sz="2000" b="1" u="sng" dirty="0">
              <a:solidFill>
                <a:prstClr val="black"/>
              </a:solidFill>
            </a:endParaRPr>
          </a:p>
          <a:p>
            <a:pPr marL="342900" indent="-342900" algn="just">
              <a:buFont typeface="Arial" panose="020B0604020202020204" pitchFamily="34" charset="0"/>
              <a:buChar char="•"/>
            </a:pPr>
            <a:r>
              <a:rPr lang="en-GB" sz="2000" b="1" dirty="0">
                <a:solidFill>
                  <a:prstClr val="black"/>
                </a:solidFill>
              </a:rPr>
              <a:t>Jefferson’s vision of American democracy championed the interests of agriculture and farming. Why? What arguments did Jefferson present in favour of agriculture as opposed to manufacturing?</a:t>
            </a:r>
          </a:p>
          <a:p>
            <a:pPr algn="just"/>
            <a:endParaRPr lang="en-GB" sz="2000" b="1" u="sng" dirty="0">
              <a:solidFill>
                <a:prstClr val="black"/>
              </a:solidFill>
            </a:endParaRPr>
          </a:p>
          <a:p>
            <a:pPr algn="just"/>
            <a:endParaRPr lang="en-GB" sz="2000" b="1" u="sng" dirty="0">
              <a:solidFill>
                <a:prstClr val="black"/>
              </a:solidFill>
            </a:endParaRPr>
          </a:p>
          <a:p>
            <a:pPr algn="just"/>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pPr marL="342900" indent="-342900">
              <a:buFont typeface="Arial" panose="020B0604020202020204" pitchFamily="34" charset="0"/>
              <a:buChar char="•"/>
            </a:pPr>
            <a:endParaRPr lang="en-GB" sz="2000" b="1" u="sng" dirty="0">
              <a:solidFill>
                <a:prstClr val="black"/>
              </a:solidFill>
            </a:endParaRPr>
          </a:p>
          <a:p>
            <a:endParaRPr lang="en-GB" sz="2000" b="1" u="sng" dirty="0">
              <a:solidFill>
                <a:prstClr val="black"/>
              </a:solidFill>
            </a:endParaRPr>
          </a:p>
        </p:txBody>
      </p:sp>
      <p:sp>
        <p:nvSpPr>
          <p:cNvPr id="3" name="Rectangle 2"/>
          <p:cNvSpPr/>
          <p:nvPr/>
        </p:nvSpPr>
        <p:spPr>
          <a:xfrm>
            <a:off x="-23485" y="1700808"/>
            <a:ext cx="9144000" cy="1034808"/>
          </a:xfrm>
          <a:prstGeom prst="rect">
            <a:avLst/>
          </a:prstGeom>
        </p:spPr>
        <p:txBody>
          <a:bodyPr wrap="square" lIns="540000" tIns="360000" rIns="540000" bIns="360000">
            <a:spAutoFit/>
          </a:bodyPr>
          <a:lstStyle/>
          <a:p>
            <a:endParaRPr lang="en-GB" sz="2000" b="1" u="sng" dirty="0">
              <a:solidFill>
                <a:prstClr val="black"/>
              </a:solidFill>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77365" y="305395"/>
            <a:ext cx="2343150" cy="2790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aphicFrame>
        <p:nvGraphicFramePr>
          <p:cNvPr id="6" name="Table 5"/>
          <p:cNvGraphicFramePr>
            <a:graphicFrameLocks noGrp="1"/>
          </p:cNvGraphicFramePr>
          <p:nvPr/>
        </p:nvGraphicFramePr>
        <p:xfrm>
          <a:off x="444059" y="3284984"/>
          <a:ext cx="8208912" cy="2162836"/>
        </p:xfrm>
        <a:graphic>
          <a:graphicData uri="http://schemas.openxmlformats.org/drawingml/2006/table">
            <a:tbl>
              <a:tblPr firstRow="1" firstCol="1" bandRow="1">
                <a:tableStyleId>{5C22544A-7EE6-4342-B048-85BDC9FD1C3A}</a:tableStyleId>
              </a:tblPr>
              <a:tblGrid>
                <a:gridCol w="4104456">
                  <a:extLst>
                    <a:ext uri="{9D8B030D-6E8A-4147-A177-3AD203B41FA5}">
                      <a16:colId xmlns:a16="http://schemas.microsoft.com/office/drawing/2014/main" val="20000"/>
                    </a:ext>
                  </a:extLst>
                </a:gridCol>
                <a:gridCol w="4104456">
                  <a:extLst>
                    <a:ext uri="{9D8B030D-6E8A-4147-A177-3AD203B41FA5}">
                      <a16:colId xmlns:a16="http://schemas.microsoft.com/office/drawing/2014/main" val="20001"/>
                    </a:ext>
                  </a:extLst>
                </a:gridCol>
              </a:tblGrid>
              <a:tr h="343386">
                <a:tc>
                  <a:txBody>
                    <a:bodyPr/>
                    <a:lstStyle/>
                    <a:p>
                      <a:pPr algn="ctr">
                        <a:spcAft>
                          <a:spcPts val="0"/>
                        </a:spcAft>
                      </a:pPr>
                      <a:r>
                        <a:rPr lang="en-GB" sz="2400" dirty="0">
                          <a:solidFill>
                            <a:srgbClr val="0000CC"/>
                          </a:solidFill>
                          <a:effectLst/>
                        </a:rPr>
                        <a:t>Hamilton</a:t>
                      </a:r>
                      <a:endParaRPr lang="en-GB" sz="2400" b="1" dirty="0">
                        <a:solidFill>
                          <a:srgbClr val="0000CC"/>
                        </a:solidFill>
                        <a:effectLst/>
                        <a:latin typeface="Calibri"/>
                      </a:endParaRPr>
                    </a:p>
                  </a:txBody>
                  <a:tcPr marL="68580" marR="68580" marT="0" marB="0">
                    <a:solidFill>
                      <a:schemeClr val="accent5">
                        <a:lumMod val="20000"/>
                        <a:lumOff val="80000"/>
                      </a:schemeClr>
                    </a:solidFill>
                  </a:tcPr>
                </a:tc>
                <a:tc>
                  <a:txBody>
                    <a:bodyPr/>
                    <a:lstStyle/>
                    <a:p>
                      <a:pPr algn="ctr">
                        <a:spcAft>
                          <a:spcPts val="0"/>
                        </a:spcAft>
                      </a:pPr>
                      <a:r>
                        <a:rPr lang="en-GB" sz="2400" b="1" dirty="0">
                          <a:solidFill>
                            <a:srgbClr val="FF0000"/>
                          </a:solidFill>
                          <a:effectLst/>
                        </a:rPr>
                        <a:t>Jefferson</a:t>
                      </a:r>
                      <a:endParaRPr lang="en-GB" sz="2400" b="1" dirty="0">
                        <a:solidFill>
                          <a:srgbClr val="FF0000"/>
                        </a:solidFill>
                        <a:effectLst/>
                        <a:latin typeface="Calibri"/>
                      </a:endParaRPr>
                    </a:p>
                  </a:txBody>
                  <a:tcPr marL="68580" marR="68580" marT="0" marB="0">
                    <a:solidFill>
                      <a:schemeClr val="accent5">
                        <a:lumMod val="20000"/>
                        <a:lumOff val="80000"/>
                      </a:schemeClr>
                    </a:solidFill>
                  </a:tcPr>
                </a:tc>
                <a:extLst>
                  <a:ext uri="{0D108BD9-81ED-4DB2-BD59-A6C34878D82A}">
                    <a16:rowId xmlns:a16="http://schemas.microsoft.com/office/drawing/2014/main" val="10000"/>
                  </a:ext>
                </a:extLst>
              </a:tr>
              <a:tr h="394894">
                <a:tc>
                  <a:txBody>
                    <a:bodyPr/>
                    <a:lstStyle/>
                    <a:p>
                      <a:pPr>
                        <a:spcAft>
                          <a:spcPts val="0"/>
                        </a:spcAft>
                      </a:pPr>
                      <a:r>
                        <a:rPr lang="en-GB" sz="1800" dirty="0">
                          <a:solidFill>
                            <a:srgbClr val="0000CC"/>
                          </a:solidFill>
                          <a:effectLst/>
                        </a:rPr>
                        <a:t>Federalist party</a:t>
                      </a:r>
                      <a:endParaRPr lang="en-GB" sz="1800" b="1" dirty="0">
                        <a:solidFill>
                          <a:srgbClr val="0000CC"/>
                        </a:solidFill>
                        <a:effectLst/>
                        <a:latin typeface="Calibri"/>
                      </a:endParaRPr>
                    </a:p>
                  </a:txBody>
                  <a:tcPr marL="68580" marR="68580" marT="0" marB="0">
                    <a:solidFill>
                      <a:schemeClr val="accent5">
                        <a:lumMod val="20000"/>
                        <a:lumOff val="80000"/>
                      </a:schemeClr>
                    </a:solidFill>
                  </a:tcPr>
                </a:tc>
                <a:tc>
                  <a:txBody>
                    <a:bodyPr/>
                    <a:lstStyle/>
                    <a:p>
                      <a:pPr algn="r">
                        <a:lnSpc>
                          <a:spcPct val="115000"/>
                        </a:lnSpc>
                        <a:spcAft>
                          <a:spcPts val="0"/>
                        </a:spcAft>
                      </a:pPr>
                      <a:r>
                        <a:rPr lang="en-GB" sz="1800" b="1" dirty="0">
                          <a:solidFill>
                            <a:srgbClr val="FF0000"/>
                          </a:solidFill>
                          <a:effectLst/>
                        </a:rPr>
                        <a:t>(Democratic-)Republican party</a:t>
                      </a:r>
                      <a:endParaRPr lang="en-GB" sz="1800" b="1" dirty="0">
                        <a:solidFill>
                          <a:srgbClr val="FF0000"/>
                        </a:solidFill>
                        <a:effectLst/>
                        <a:latin typeface="Calibri"/>
                        <a:ea typeface="Calibri"/>
                        <a:cs typeface="Times New Roman"/>
                      </a:endParaRPr>
                    </a:p>
                  </a:txBody>
                  <a:tcPr marL="68580" marR="68580" marT="0" marB="0">
                    <a:solidFill>
                      <a:schemeClr val="accent5">
                        <a:lumMod val="20000"/>
                        <a:lumOff val="80000"/>
                      </a:schemeClr>
                    </a:solidFill>
                  </a:tcPr>
                </a:tc>
                <a:extLst>
                  <a:ext uri="{0D108BD9-81ED-4DB2-BD59-A6C34878D82A}">
                    <a16:rowId xmlns:a16="http://schemas.microsoft.com/office/drawing/2014/main" val="10001"/>
                  </a:ext>
                </a:extLst>
              </a:tr>
              <a:tr h="394894">
                <a:tc>
                  <a:txBody>
                    <a:bodyPr/>
                    <a:lstStyle/>
                    <a:p>
                      <a:pPr>
                        <a:lnSpc>
                          <a:spcPct val="115000"/>
                        </a:lnSpc>
                        <a:spcAft>
                          <a:spcPts val="0"/>
                        </a:spcAft>
                      </a:pPr>
                      <a:r>
                        <a:rPr lang="en-GB" sz="1800" b="0" dirty="0">
                          <a:solidFill>
                            <a:srgbClr val="0000CC"/>
                          </a:solidFill>
                          <a:effectLst/>
                        </a:rPr>
                        <a:t>Represented interests of commerce and manufacturing</a:t>
                      </a:r>
                      <a:endParaRPr lang="en-GB" sz="1800" b="0" dirty="0">
                        <a:solidFill>
                          <a:srgbClr val="0000CC"/>
                        </a:solidFill>
                        <a:effectLst/>
                        <a:latin typeface="Calibri"/>
                        <a:ea typeface="Calibri"/>
                        <a:cs typeface="Times New Roman"/>
                      </a:endParaRPr>
                    </a:p>
                  </a:txBody>
                  <a:tcPr marL="68580" marR="68580" marT="0" marB="0">
                    <a:solidFill>
                      <a:schemeClr val="accent5">
                        <a:lumMod val="20000"/>
                        <a:lumOff val="80000"/>
                      </a:schemeClr>
                    </a:solidFill>
                  </a:tcPr>
                </a:tc>
                <a:tc>
                  <a:txBody>
                    <a:bodyPr/>
                    <a:lstStyle/>
                    <a:p>
                      <a:pPr algn="r">
                        <a:lnSpc>
                          <a:spcPct val="115000"/>
                        </a:lnSpc>
                        <a:spcAft>
                          <a:spcPts val="0"/>
                        </a:spcAft>
                      </a:pPr>
                      <a:r>
                        <a:rPr lang="en-GB" sz="1800" b="0" dirty="0">
                          <a:solidFill>
                            <a:srgbClr val="FF0000"/>
                          </a:solidFill>
                          <a:effectLst/>
                        </a:rPr>
                        <a:t>Represented</a:t>
                      </a:r>
                      <a:r>
                        <a:rPr lang="en-GB" sz="1800" b="0" baseline="0" dirty="0">
                          <a:solidFill>
                            <a:srgbClr val="FF0000"/>
                          </a:solidFill>
                          <a:effectLst/>
                        </a:rPr>
                        <a:t> i</a:t>
                      </a:r>
                      <a:r>
                        <a:rPr lang="en-GB" sz="1800" b="0" dirty="0">
                          <a:solidFill>
                            <a:srgbClr val="FF0000"/>
                          </a:solidFill>
                          <a:effectLst/>
                        </a:rPr>
                        <a:t>nterests and agriculture and farming</a:t>
                      </a:r>
                      <a:endParaRPr lang="en-GB" sz="1800" b="0" dirty="0">
                        <a:solidFill>
                          <a:srgbClr val="FF0000"/>
                        </a:solidFill>
                        <a:effectLst/>
                        <a:latin typeface="Calibri"/>
                        <a:ea typeface="Calibri"/>
                        <a:cs typeface="Times New Roman"/>
                      </a:endParaRPr>
                    </a:p>
                  </a:txBody>
                  <a:tcPr marL="68580" marR="68580" marT="0" marB="0">
                    <a:solidFill>
                      <a:schemeClr val="accent5">
                        <a:lumMod val="20000"/>
                        <a:lumOff val="80000"/>
                      </a:schemeClr>
                    </a:solidFill>
                  </a:tcPr>
                </a:tc>
                <a:extLst>
                  <a:ext uri="{0D108BD9-81ED-4DB2-BD59-A6C34878D82A}">
                    <a16:rowId xmlns:a16="http://schemas.microsoft.com/office/drawing/2014/main" val="10002"/>
                  </a:ext>
                </a:extLst>
              </a:tr>
              <a:tr h="789788">
                <a:tc>
                  <a:txBody>
                    <a:bodyPr/>
                    <a:lstStyle/>
                    <a:p>
                      <a:pPr>
                        <a:lnSpc>
                          <a:spcPct val="115000"/>
                        </a:lnSpc>
                        <a:spcAft>
                          <a:spcPts val="0"/>
                        </a:spcAft>
                      </a:pPr>
                      <a:r>
                        <a:rPr lang="en-GB" sz="1800" b="0" dirty="0">
                          <a:solidFill>
                            <a:srgbClr val="0000CC"/>
                          </a:solidFill>
                          <a:effectLst/>
                        </a:rPr>
                        <a:t>Strongest support in New England  and northeast</a:t>
                      </a:r>
                      <a:endParaRPr lang="en-GB" sz="1800" b="0" dirty="0">
                        <a:solidFill>
                          <a:srgbClr val="0000CC"/>
                        </a:solidFill>
                        <a:effectLst/>
                        <a:latin typeface="Calibri"/>
                        <a:ea typeface="Calibri"/>
                        <a:cs typeface="Times New Roman"/>
                      </a:endParaRPr>
                    </a:p>
                  </a:txBody>
                  <a:tcPr marL="68580" marR="68580" marT="0" marB="0">
                    <a:solidFill>
                      <a:schemeClr val="accent5">
                        <a:lumMod val="20000"/>
                        <a:lumOff val="80000"/>
                      </a:schemeClr>
                    </a:solidFill>
                  </a:tcPr>
                </a:tc>
                <a:tc>
                  <a:txBody>
                    <a:bodyPr/>
                    <a:lstStyle/>
                    <a:p>
                      <a:pPr algn="r">
                        <a:lnSpc>
                          <a:spcPct val="115000"/>
                        </a:lnSpc>
                        <a:spcAft>
                          <a:spcPts val="0"/>
                        </a:spcAft>
                      </a:pPr>
                      <a:r>
                        <a:rPr lang="en-GB" sz="1800" b="0" dirty="0">
                          <a:solidFill>
                            <a:srgbClr val="FF0000"/>
                          </a:solidFill>
                          <a:effectLst/>
                        </a:rPr>
                        <a:t>Strongest support in south</a:t>
                      </a:r>
                      <a:endParaRPr lang="en-GB" sz="1800" b="0" dirty="0">
                        <a:solidFill>
                          <a:srgbClr val="FF0000"/>
                        </a:solidFill>
                        <a:effectLst/>
                        <a:latin typeface="Calibri"/>
                        <a:ea typeface="Calibri"/>
                        <a:cs typeface="Times New Roman"/>
                      </a:endParaRPr>
                    </a:p>
                  </a:txBody>
                  <a:tcPr marL="68580" marR="68580" marT="0" marB="0">
                    <a:solidFill>
                      <a:schemeClr val="accent5">
                        <a:lumMod val="20000"/>
                        <a:lumOff val="80000"/>
                      </a:schemeClr>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5546007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6" y="0"/>
            <a:ext cx="6857736" cy="6267009"/>
          </a:xfrm>
          <a:prstGeom prst="rect">
            <a:avLst/>
          </a:prstGeom>
        </p:spPr>
        <p:txBody>
          <a:bodyPr wrap="square" lIns="540000" tIns="360000" rIns="540000" bIns="360000">
            <a:spAutoFit/>
          </a:bodyPr>
          <a:lstStyle/>
          <a:p>
            <a:r>
              <a:rPr lang="en-GB" sz="2000" b="1" u="sng" dirty="0">
                <a:solidFill>
                  <a:prstClr val="black"/>
                </a:solidFill>
              </a:rPr>
              <a:t>Jeffersonian Democracy: Championing the Yeoman Farmer</a:t>
            </a:r>
          </a:p>
          <a:p>
            <a:endParaRPr lang="en-GB" sz="2000" b="1" u="sng" dirty="0">
              <a:solidFill>
                <a:prstClr val="black"/>
              </a:solidFill>
            </a:endParaRPr>
          </a:p>
          <a:p>
            <a:pPr marL="342900" indent="-342900" algn="just">
              <a:buFont typeface="Arial" panose="020B0604020202020204" pitchFamily="34" charset="0"/>
              <a:buChar char="•"/>
            </a:pPr>
            <a:r>
              <a:rPr lang="en-GB" sz="2000" b="1" dirty="0">
                <a:solidFill>
                  <a:prstClr val="black"/>
                </a:solidFill>
              </a:rPr>
              <a:t>Jefferson’s vision of American democracy championed the interests of agriculture and farming. Why? What arguments did Jefferson present in favour of agriculture as opposed to manufacturing?</a:t>
            </a:r>
          </a:p>
          <a:p>
            <a:pPr algn="just"/>
            <a:endParaRPr lang="en-GB" sz="2000" b="1" u="sng" dirty="0">
              <a:solidFill>
                <a:prstClr val="black"/>
              </a:solidFill>
            </a:endParaRPr>
          </a:p>
          <a:p>
            <a:pPr marL="800100" lvl="1" indent="-342900">
              <a:buFontTx/>
              <a:buChar char="-"/>
            </a:pPr>
            <a:r>
              <a:rPr lang="en-GB" sz="2000" i="1" dirty="0"/>
              <a:t>Notes on the State of Virginia </a:t>
            </a:r>
            <a:r>
              <a:rPr lang="en-GB" sz="2000" dirty="0"/>
              <a:t>(originally published 1785)</a:t>
            </a:r>
          </a:p>
          <a:p>
            <a:pPr marL="800100" lvl="1" indent="-342900">
              <a:buFontTx/>
              <a:buChar char="-"/>
            </a:pPr>
            <a:r>
              <a:rPr lang="en-GB" sz="2000" dirty="0"/>
              <a:t>To John Jay, Paris, August 23 1785</a:t>
            </a:r>
          </a:p>
          <a:p>
            <a:pPr marL="800100" lvl="1" indent="-342900">
              <a:buFontTx/>
              <a:buChar char="-"/>
            </a:pPr>
            <a:r>
              <a:rPr lang="en-GB" sz="2000" dirty="0"/>
              <a:t>To James Currie, Paris August 4 1787</a:t>
            </a:r>
          </a:p>
          <a:p>
            <a:pPr marL="800100" lvl="1" indent="-342900">
              <a:buFontTx/>
              <a:buChar char="-"/>
            </a:pPr>
            <a:r>
              <a:rPr lang="en-GB" sz="2000" dirty="0"/>
              <a:t>To George Washington, Paris August 14 1787</a:t>
            </a:r>
          </a:p>
          <a:p>
            <a:pPr marL="800100" lvl="1" indent="-342900">
              <a:buFontTx/>
              <a:buChar char="-"/>
            </a:pPr>
            <a:r>
              <a:rPr lang="en-GB" sz="2000" dirty="0"/>
              <a:t>To Thomas Pinckney, Monticello September 1795</a:t>
            </a:r>
          </a:p>
          <a:p>
            <a:pPr marL="800100" lvl="1" indent="-342900">
              <a:buFontTx/>
              <a:buChar char="-"/>
            </a:pPr>
            <a:r>
              <a:rPr lang="en-GB" sz="2000" dirty="0"/>
              <a:t>‘Summary of Public Service,’ after September 2 1800</a:t>
            </a:r>
            <a:endParaRPr lang="en-GB" sz="2000" b="1" u="sng" dirty="0">
              <a:solidFill>
                <a:prstClr val="black"/>
              </a:solidFill>
            </a:endParaRPr>
          </a:p>
        </p:txBody>
      </p:sp>
      <p:sp>
        <p:nvSpPr>
          <p:cNvPr id="3" name="Rectangle 2"/>
          <p:cNvSpPr/>
          <p:nvPr/>
        </p:nvSpPr>
        <p:spPr>
          <a:xfrm>
            <a:off x="-23485" y="1700808"/>
            <a:ext cx="9144000" cy="1034808"/>
          </a:xfrm>
          <a:prstGeom prst="rect">
            <a:avLst/>
          </a:prstGeom>
        </p:spPr>
        <p:txBody>
          <a:bodyPr wrap="square" lIns="540000" tIns="360000" rIns="540000" bIns="360000">
            <a:spAutoFit/>
          </a:bodyPr>
          <a:lstStyle/>
          <a:p>
            <a:endParaRPr lang="en-GB" sz="2000" b="1" u="sng" dirty="0">
              <a:solidFill>
                <a:prstClr val="black"/>
              </a:solidFill>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77365" y="342679"/>
            <a:ext cx="2343150" cy="2790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137804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6C836-1577-410A-9DCA-F8CBF531404C}"/>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258E0CC8-0F33-44E9-90D3-60ACC38CDAF0}"/>
              </a:ext>
            </a:extLst>
          </p:cNvPr>
          <p:cNvSpPr>
            <a:spLocks noGrp="1"/>
          </p:cNvSpPr>
          <p:nvPr>
            <p:ph idx="1"/>
          </p:nvPr>
        </p:nvSpPr>
        <p:spPr/>
        <p:txBody>
          <a:bodyPr>
            <a:normAutofit lnSpcReduction="10000"/>
          </a:bodyPr>
          <a:lstStyle/>
          <a:p>
            <a:pPr marL="0" indent="0">
              <a:buNone/>
            </a:pPr>
            <a:r>
              <a:rPr lang="en-US" dirty="0"/>
              <a:t>Is it best then that all our citizens should be employed in its improvement, or that one half should be called off from that to exercise manufactures and handicraft arts for the other? </a:t>
            </a:r>
            <a:r>
              <a:rPr lang="en-US" b="1" dirty="0"/>
              <a:t>Those who labour in the earth are the chosen people of God, if ever he had a chosen people, whose breasts he has made his peculiar deposit for substantial and genuine virtue</a:t>
            </a:r>
            <a:r>
              <a:rPr lang="en-US" dirty="0"/>
              <a:t>. </a:t>
            </a:r>
          </a:p>
          <a:p>
            <a:pPr marL="0" indent="0">
              <a:buNone/>
            </a:pPr>
            <a:r>
              <a:rPr lang="en-US" dirty="0"/>
              <a:t>	</a:t>
            </a:r>
            <a:endParaRPr lang="en-GB" dirty="0"/>
          </a:p>
        </p:txBody>
      </p:sp>
      <p:sp>
        <p:nvSpPr>
          <p:cNvPr id="4" name="Title 1">
            <a:extLst>
              <a:ext uri="{FF2B5EF4-FFF2-40B4-BE49-F238E27FC236}">
                <a16:creationId xmlns:a16="http://schemas.microsoft.com/office/drawing/2014/main" id="{3111D126-261C-4F4E-AABB-DE69EF38F9ED}"/>
              </a:ext>
            </a:extLst>
          </p:cNvPr>
          <p:cNvSpPr txBox="1">
            <a:spLocks/>
          </p:cNvSpPr>
          <p:nvPr/>
        </p:nvSpPr>
        <p:spPr>
          <a:xfrm>
            <a:off x="609600" y="427038"/>
            <a:ext cx="8229600" cy="1143000"/>
          </a:xfrm>
          <a:prstGeom prst="rect">
            <a:avLst/>
          </a:prstGeom>
        </p:spPr>
        <p:txBody>
          <a:bodyPr vert="horz" lIns="91440" tIns="45720" rIns="91440" bIns="45720" rtlCol="0" anchor="ct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dirty="0"/>
              <a:t>‘Manufactures’ in Jefferson, </a:t>
            </a:r>
            <a:r>
              <a:rPr lang="en-GB" i="1" dirty="0"/>
              <a:t>Notes on the State of Virginia </a:t>
            </a:r>
            <a:r>
              <a:rPr lang="en-GB" dirty="0"/>
              <a:t>(1785)</a:t>
            </a:r>
          </a:p>
        </p:txBody>
      </p:sp>
    </p:spTree>
    <p:extLst>
      <p:ext uri="{BB962C8B-B14F-4D97-AF65-F5344CB8AC3E}">
        <p14:creationId xmlns:p14="http://schemas.microsoft.com/office/powerpoint/2010/main" val="19871447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96F82-6C3A-433C-A615-5891B9E77F97}"/>
              </a:ext>
            </a:extLst>
          </p:cNvPr>
          <p:cNvSpPr>
            <a:spLocks noGrp="1"/>
          </p:cNvSpPr>
          <p:nvPr>
            <p:ph type="title"/>
          </p:nvPr>
        </p:nvSpPr>
        <p:spPr/>
        <p:txBody>
          <a:bodyPr/>
          <a:lstStyle/>
          <a:p>
            <a:r>
              <a:rPr lang="en-US" dirty="0"/>
              <a:t>To John Jay, Paris, August  23 1785</a:t>
            </a:r>
            <a:endParaRPr lang="en-GB" dirty="0"/>
          </a:p>
        </p:txBody>
      </p:sp>
      <p:sp>
        <p:nvSpPr>
          <p:cNvPr id="3" name="Content Placeholder 2">
            <a:extLst>
              <a:ext uri="{FF2B5EF4-FFF2-40B4-BE49-F238E27FC236}">
                <a16:creationId xmlns:a16="http://schemas.microsoft.com/office/drawing/2014/main" id="{0D29C4E2-842A-4CD2-935F-02435D30AE87}"/>
              </a:ext>
            </a:extLst>
          </p:cNvPr>
          <p:cNvSpPr>
            <a:spLocks noGrp="1"/>
          </p:cNvSpPr>
          <p:nvPr>
            <p:ph idx="1"/>
          </p:nvPr>
        </p:nvSpPr>
        <p:spPr/>
        <p:txBody>
          <a:bodyPr>
            <a:normAutofit lnSpcReduction="10000"/>
          </a:bodyPr>
          <a:lstStyle/>
          <a:p>
            <a:pPr marL="0" indent="0">
              <a:buNone/>
            </a:pPr>
            <a:r>
              <a:rPr lang="en-US" dirty="0"/>
              <a:t>We have now lands enough to employ an infinite number of people in their cultivation. </a:t>
            </a:r>
            <a:r>
              <a:rPr lang="en-US" b="1" dirty="0"/>
              <a:t>Cultivators of the earth are the most valuable citizens</a:t>
            </a:r>
            <a:r>
              <a:rPr lang="en-US" dirty="0"/>
              <a:t>. They are the most vigorous, the most independent, the most virtuous, &amp; they are tied to their country &amp; wedded to its liberty &amp; interests by the most lasting bonds. As long therefore as they can find employment in this line, I would not convert them into mariners, artisans or anything else. </a:t>
            </a:r>
            <a:endParaRPr lang="en-GB" dirty="0"/>
          </a:p>
        </p:txBody>
      </p:sp>
    </p:spTree>
    <p:extLst>
      <p:ext uri="{BB962C8B-B14F-4D97-AF65-F5344CB8AC3E}">
        <p14:creationId xmlns:p14="http://schemas.microsoft.com/office/powerpoint/2010/main" val="10321451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6C836-1577-410A-9DCA-F8CBF531404C}"/>
              </a:ext>
            </a:extLst>
          </p:cNvPr>
          <p:cNvSpPr>
            <a:spLocks noGrp="1"/>
          </p:cNvSpPr>
          <p:nvPr>
            <p:ph type="title"/>
          </p:nvPr>
        </p:nvSpPr>
        <p:spPr/>
        <p:txBody>
          <a:bodyPr>
            <a:normAutofit fontScale="90000"/>
          </a:bodyPr>
          <a:lstStyle/>
          <a:p>
            <a:r>
              <a:rPr lang="en-US" dirty="0"/>
              <a:t>‘Manufactures’ in Jefferson, </a:t>
            </a:r>
            <a:r>
              <a:rPr lang="en-GB" sz="4400" i="1" dirty="0"/>
              <a:t>Notes on the State of Virginia </a:t>
            </a:r>
            <a:r>
              <a:rPr lang="en-GB" sz="4400" dirty="0"/>
              <a:t>(1785)</a:t>
            </a:r>
            <a:endParaRPr lang="en-GB" dirty="0"/>
          </a:p>
        </p:txBody>
      </p:sp>
      <p:sp>
        <p:nvSpPr>
          <p:cNvPr id="3" name="Content Placeholder 2">
            <a:extLst>
              <a:ext uri="{FF2B5EF4-FFF2-40B4-BE49-F238E27FC236}">
                <a16:creationId xmlns:a16="http://schemas.microsoft.com/office/drawing/2014/main" id="{258E0CC8-0F33-44E9-90D3-60ACC38CDAF0}"/>
              </a:ext>
            </a:extLst>
          </p:cNvPr>
          <p:cNvSpPr>
            <a:spLocks noGrp="1"/>
          </p:cNvSpPr>
          <p:nvPr>
            <p:ph idx="1"/>
          </p:nvPr>
        </p:nvSpPr>
        <p:spPr/>
        <p:txBody>
          <a:bodyPr>
            <a:normAutofit fontScale="85000" lnSpcReduction="20000"/>
          </a:bodyPr>
          <a:lstStyle/>
          <a:p>
            <a:pPr marL="0" indent="0">
              <a:buNone/>
            </a:pPr>
            <a:r>
              <a:rPr lang="en-US" dirty="0"/>
              <a:t>… For the general operations of manufacture, let our workshops remain in Europe.  It is better to carry provisions and materials to workmen there, than bring them to the provisions and materials, and with them their manners and principles.  The loss by the transportation of commodities across the Atlantic will be made up in happiness and permanence of government.  The mobs of great cities add just so much to the support of pure government, as sores do to the strength of the human body.  It is the manners and spirit of a people which preserve a republic in vigour.  A degeneracy in these is a canker which soon eats to the heart of its laws and constitution.</a:t>
            </a:r>
            <a:endParaRPr lang="en-GB" dirty="0"/>
          </a:p>
        </p:txBody>
      </p:sp>
    </p:spTree>
    <p:extLst>
      <p:ext uri="{BB962C8B-B14F-4D97-AF65-F5344CB8AC3E}">
        <p14:creationId xmlns:p14="http://schemas.microsoft.com/office/powerpoint/2010/main" val="26766843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225CC-B24F-44F2-A687-314262D54741}"/>
              </a:ext>
            </a:extLst>
          </p:cNvPr>
          <p:cNvSpPr>
            <a:spLocks noGrp="1"/>
          </p:cNvSpPr>
          <p:nvPr>
            <p:ph type="title"/>
          </p:nvPr>
        </p:nvSpPr>
        <p:spPr>
          <a:xfrm>
            <a:off x="457200" y="260648"/>
            <a:ext cx="8229600" cy="1143000"/>
          </a:xfrm>
        </p:spPr>
        <p:txBody>
          <a:bodyPr>
            <a:normAutofit fontScale="90000"/>
          </a:bodyPr>
          <a:lstStyle/>
          <a:p>
            <a:r>
              <a:rPr lang="en-GB" sz="4400" b="1" dirty="0">
                <a:effectLst/>
                <a:ea typeface="Calibri" panose="020F0502020204030204" pitchFamily="34" charset="0"/>
                <a:cs typeface="Times New Roman" panose="02020603050405020304" pitchFamily="18" charset="0"/>
              </a:rPr>
              <a:t>Jefferson to James Currie, 1787.</a:t>
            </a:r>
            <a:br>
              <a:rPr lang="en-GB" sz="4400" b="1" u="sng" dirty="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207ABBB6-9281-45F2-97CF-A2942DAF9CFE}"/>
              </a:ext>
            </a:extLst>
          </p:cNvPr>
          <p:cNvSpPr>
            <a:spLocks noGrp="1"/>
          </p:cNvSpPr>
          <p:nvPr>
            <p:ph idx="1"/>
          </p:nvPr>
        </p:nvSpPr>
        <p:spPr/>
        <p:txBody>
          <a:bodyPr>
            <a:normAutofit fontScale="92500" lnSpcReduction="10000"/>
          </a:bodyPr>
          <a:lstStyle/>
          <a:p>
            <a:pPr marL="0" indent="0" algn="just">
              <a:buNone/>
            </a:pPr>
            <a:r>
              <a:rPr lang="en-US" dirty="0"/>
              <a:t>…  I know no condition happier than that of a Virginia farmer. His estate supplies a good table, clothes itself &amp; his family with their ordinary apparel, furnishes a small surplus to buy salt, sugar, coffee, &amp; a little finery for his wife &amp; daughter, enables him to receive &amp; to visit his friends, and furnishes him pleasing &amp; healthy occupation ... my </a:t>
            </a:r>
            <a:r>
              <a:rPr lang="en-US" b="1" dirty="0"/>
              <a:t>habits are formed to those of my own country</a:t>
            </a:r>
            <a:r>
              <a:rPr lang="en-US" dirty="0"/>
              <a:t>. I am past the time of changing them &amp; am therefore less happy anywhere else than there.</a:t>
            </a:r>
          </a:p>
          <a:p>
            <a:pPr marL="0" indent="0">
              <a:buNone/>
            </a:pPr>
            <a:endParaRPr lang="en-GB" dirty="0"/>
          </a:p>
        </p:txBody>
      </p:sp>
    </p:spTree>
    <p:extLst>
      <p:ext uri="{BB962C8B-B14F-4D97-AF65-F5344CB8AC3E}">
        <p14:creationId xmlns:p14="http://schemas.microsoft.com/office/powerpoint/2010/main" val="37477929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8DA71-D013-4E8A-962C-E103FE6AF663}"/>
              </a:ext>
            </a:extLst>
          </p:cNvPr>
          <p:cNvSpPr>
            <a:spLocks noGrp="1"/>
          </p:cNvSpPr>
          <p:nvPr>
            <p:ph type="title"/>
          </p:nvPr>
        </p:nvSpPr>
        <p:spPr/>
        <p:txBody>
          <a:bodyPr/>
          <a:lstStyle/>
          <a:p>
            <a:r>
              <a:rPr lang="en-US" dirty="0"/>
              <a:t>Monticello</a:t>
            </a:r>
            <a:endParaRPr lang="en-GB" dirty="0"/>
          </a:p>
        </p:txBody>
      </p:sp>
      <p:pic>
        <p:nvPicPr>
          <p:cNvPr id="5" name="Content Placeholder 4">
            <a:extLst>
              <a:ext uri="{FF2B5EF4-FFF2-40B4-BE49-F238E27FC236}">
                <a16:creationId xmlns:a16="http://schemas.microsoft.com/office/drawing/2014/main" id="{5735DA06-C181-4A8F-99F3-1E327908F586}"/>
              </a:ext>
            </a:extLst>
          </p:cNvPr>
          <p:cNvPicPr>
            <a:picLocks noGrp="1" noChangeAspect="1"/>
          </p:cNvPicPr>
          <p:nvPr>
            <p:ph idx="1"/>
          </p:nvPr>
        </p:nvPicPr>
        <p:blipFill>
          <a:blip r:embed="rId2"/>
          <a:stretch>
            <a:fillRect/>
          </a:stretch>
        </p:blipFill>
        <p:spPr>
          <a:xfrm>
            <a:off x="3505887" y="1166018"/>
            <a:ext cx="5172529" cy="4525963"/>
          </a:xfrm>
        </p:spPr>
      </p:pic>
      <p:pic>
        <p:nvPicPr>
          <p:cNvPr id="7" name="Picture 6">
            <a:extLst>
              <a:ext uri="{FF2B5EF4-FFF2-40B4-BE49-F238E27FC236}">
                <a16:creationId xmlns:a16="http://schemas.microsoft.com/office/drawing/2014/main" id="{530372A6-E83B-40B6-90D3-3862346F0D96}"/>
              </a:ext>
            </a:extLst>
          </p:cNvPr>
          <p:cNvPicPr>
            <a:picLocks noChangeAspect="1"/>
          </p:cNvPicPr>
          <p:nvPr/>
        </p:nvPicPr>
        <p:blipFill>
          <a:blip r:embed="rId3"/>
          <a:stretch>
            <a:fillRect/>
          </a:stretch>
        </p:blipFill>
        <p:spPr>
          <a:xfrm>
            <a:off x="251520" y="4041325"/>
            <a:ext cx="4106682" cy="2542036"/>
          </a:xfrm>
          <a:prstGeom prst="rect">
            <a:avLst/>
          </a:prstGeom>
        </p:spPr>
      </p:pic>
    </p:spTree>
    <p:extLst>
      <p:ext uri="{BB962C8B-B14F-4D97-AF65-F5344CB8AC3E}">
        <p14:creationId xmlns:p14="http://schemas.microsoft.com/office/powerpoint/2010/main" val="11635632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46AEB-FF39-44BF-B181-EA166F4DCF5D}"/>
              </a:ext>
            </a:extLst>
          </p:cNvPr>
          <p:cNvSpPr>
            <a:spLocks noGrp="1"/>
          </p:cNvSpPr>
          <p:nvPr>
            <p:ph type="title"/>
          </p:nvPr>
        </p:nvSpPr>
        <p:spPr/>
        <p:txBody>
          <a:bodyPr/>
          <a:lstStyle/>
          <a:p>
            <a:r>
              <a:rPr lang="en-GB" dirty="0"/>
              <a:t>Ta-Nehisi Coates on Monticello</a:t>
            </a:r>
          </a:p>
        </p:txBody>
      </p:sp>
      <p:pic>
        <p:nvPicPr>
          <p:cNvPr id="4" name="Online Media 3" title="Why It's Important for Black People to Visit Thomas Jefferson's Monticello | Oprah's Book Club | OWN">
            <a:hlinkClick r:id="" action="ppaction://media"/>
            <a:extLst>
              <a:ext uri="{FF2B5EF4-FFF2-40B4-BE49-F238E27FC236}">
                <a16:creationId xmlns:a16="http://schemas.microsoft.com/office/drawing/2014/main" id="{916673E8-1D1B-43ED-9ADF-75432779C6D6}"/>
              </a:ext>
            </a:extLst>
          </p:cNvPr>
          <p:cNvPicPr>
            <a:picLocks noGrp="1" noRot="1" noChangeAspect="1"/>
          </p:cNvPicPr>
          <p:nvPr>
            <p:ph idx="1"/>
            <a:videoFile r:link="rId1"/>
          </p:nvPr>
        </p:nvPicPr>
        <p:blipFill>
          <a:blip r:embed="rId4"/>
          <a:stretch>
            <a:fillRect/>
          </a:stretch>
        </p:blipFill>
        <p:spPr>
          <a:xfrm>
            <a:off x="721519" y="1796596"/>
            <a:ext cx="7700962" cy="4351338"/>
          </a:xfrm>
          <a:prstGeom prst="rect">
            <a:avLst/>
          </a:prstGeom>
        </p:spPr>
      </p:pic>
    </p:spTree>
    <p:extLst>
      <p:ext uri="{BB962C8B-B14F-4D97-AF65-F5344CB8AC3E}">
        <p14:creationId xmlns:p14="http://schemas.microsoft.com/office/powerpoint/2010/main" val="2220867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090A7-FB2C-457E-81B6-B456663B3C9D}"/>
              </a:ext>
            </a:extLst>
          </p:cNvPr>
          <p:cNvSpPr>
            <a:spLocks noGrp="1"/>
          </p:cNvSpPr>
          <p:nvPr>
            <p:ph type="title"/>
          </p:nvPr>
        </p:nvSpPr>
        <p:spPr/>
        <p:txBody>
          <a:bodyPr/>
          <a:lstStyle/>
          <a:p>
            <a:pPr algn="ctr"/>
            <a:r>
              <a:rPr lang="en-GB" dirty="0" err="1">
                <a:latin typeface="+mn-lt"/>
              </a:rPr>
              <a:t>Hemingses</a:t>
            </a:r>
            <a:r>
              <a:rPr lang="en-GB" dirty="0">
                <a:latin typeface="+mn-lt"/>
              </a:rPr>
              <a:t> of Monticello</a:t>
            </a:r>
          </a:p>
        </p:txBody>
      </p:sp>
      <p:pic>
        <p:nvPicPr>
          <p:cNvPr id="5" name="Content Placeholder 4">
            <a:extLst>
              <a:ext uri="{FF2B5EF4-FFF2-40B4-BE49-F238E27FC236}">
                <a16:creationId xmlns:a16="http://schemas.microsoft.com/office/drawing/2014/main" id="{EF005006-6E15-40AA-9319-DA841EC74F68}"/>
              </a:ext>
            </a:extLst>
          </p:cNvPr>
          <p:cNvPicPr>
            <a:picLocks noGrp="1" noChangeAspect="1"/>
          </p:cNvPicPr>
          <p:nvPr>
            <p:ph idx="1"/>
          </p:nvPr>
        </p:nvPicPr>
        <p:blipFill>
          <a:blip r:embed="rId3"/>
          <a:stretch>
            <a:fillRect/>
          </a:stretch>
        </p:blipFill>
        <p:spPr>
          <a:xfrm>
            <a:off x="2868829" y="1690689"/>
            <a:ext cx="6275171" cy="4180972"/>
          </a:xfrm>
          <a:prstGeom prst="rect">
            <a:avLst/>
          </a:prstGeom>
        </p:spPr>
      </p:pic>
      <p:pic>
        <p:nvPicPr>
          <p:cNvPr id="4" name="Picture 3">
            <a:extLst>
              <a:ext uri="{FF2B5EF4-FFF2-40B4-BE49-F238E27FC236}">
                <a16:creationId xmlns:a16="http://schemas.microsoft.com/office/drawing/2014/main" id="{825778C1-FAD6-4BEC-962B-97E1AFBD3B81}"/>
              </a:ext>
            </a:extLst>
          </p:cNvPr>
          <p:cNvPicPr>
            <a:picLocks noChangeAspect="1"/>
          </p:cNvPicPr>
          <p:nvPr/>
        </p:nvPicPr>
        <p:blipFill>
          <a:blip r:embed="rId4"/>
          <a:stretch>
            <a:fillRect/>
          </a:stretch>
        </p:blipFill>
        <p:spPr>
          <a:xfrm>
            <a:off x="94418" y="1690688"/>
            <a:ext cx="2774411" cy="4180973"/>
          </a:xfrm>
          <a:prstGeom prst="rect">
            <a:avLst/>
          </a:prstGeom>
        </p:spPr>
      </p:pic>
    </p:spTree>
    <p:extLst>
      <p:ext uri="{BB962C8B-B14F-4D97-AF65-F5344CB8AC3E}">
        <p14:creationId xmlns:p14="http://schemas.microsoft.com/office/powerpoint/2010/main" val="28387099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863EA-CD89-4C53-8983-E7FE930E6232}"/>
              </a:ext>
            </a:extLst>
          </p:cNvPr>
          <p:cNvSpPr>
            <a:spLocks noGrp="1"/>
          </p:cNvSpPr>
          <p:nvPr>
            <p:ph type="title"/>
          </p:nvPr>
        </p:nvSpPr>
        <p:spPr/>
        <p:txBody>
          <a:bodyPr/>
          <a:lstStyle/>
          <a:p>
            <a:endParaRPr lang="en-GB" dirty="0"/>
          </a:p>
        </p:txBody>
      </p:sp>
      <p:pic>
        <p:nvPicPr>
          <p:cNvPr id="7" name="Content Placeholder 6">
            <a:extLst>
              <a:ext uri="{FF2B5EF4-FFF2-40B4-BE49-F238E27FC236}">
                <a16:creationId xmlns:a16="http://schemas.microsoft.com/office/drawing/2014/main" id="{48DC21B1-4C47-43DA-AAF0-D595723E6832}"/>
              </a:ext>
            </a:extLst>
          </p:cNvPr>
          <p:cNvPicPr>
            <a:picLocks noGrp="1" noChangeAspect="1"/>
          </p:cNvPicPr>
          <p:nvPr>
            <p:ph idx="1"/>
          </p:nvPr>
        </p:nvPicPr>
        <p:blipFill>
          <a:blip r:embed="rId3"/>
          <a:stretch>
            <a:fillRect/>
          </a:stretch>
        </p:blipFill>
        <p:spPr>
          <a:xfrm>
            <a:off x="1345462" y="365126"/>
            <a:ext cx="6667570" cy="6254611"/>
          </a:xfrm>
          <a:prstGeom prst="rect">
            <a:avLst/>
          </a:prstGeom>
        </p:spPr>
      </p:pic>
    </p:spTree>
    <p:extLst>
      <p:ext uri="{BB962C8B-B14F-4D97-AF65-F5344CB8AC3E}">
        <p14:creationId xmlns:p14="http://schemas.microsoft.com/office/powerpoint/2010/main" val="8537599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3875D-3B6B-407B-A0C6-769515CB75D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5B5DE3C-46BD-4459-B722-D92E00DD7F13}"/>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447D25AC-AA4E-4F6D-B439-3022E858081F}"/>
              </a:ext>
            </a:extLst>
          </p:cNvPr>
          <p:cNvPicPr>
            <a:picLocks noChangeAspect="1"/>
          </p:cNvPicPr>
          <p:nvPr/>
        </p:nvPicPr>
        <p:blipFill>
          <a:blip r:embed="rId3"/>
          <a:stretch>
            <a:fillRect/>
          </a:stretch>
        </p:blipFill>
        <p:spPr>
          <a:xfrm>
            <a:off x="0" y="430074"/>
            <a:ext cx="9144000" cy="5997851"/>
          </a:xfrm>
          <a:prstGeom prst="rect">
            <a:avLst/>
          </a:prstGeom>
        </p:spPr>
      </p:pic>
      <p:sp>
        <p:nvSpPr>
          <p:cNvPr id="6" name="TextBox 5">
            <a:extLst>
              <a:ext uri="{FF2B5EF4-FFF2-40B4-BE49-F238E27FC236}">
                <a16:creationId xmlns:a16="http://schemas.microsoft.com/office/drawing/2014/main" id="{B72B3FE4-9DB6-458C-B7B9-8E45FD24035D}"/>
              </a:ext>
            </a:extLst>
          </p:cNvPr>
          <p:cNvSpPr txBox="1"/>
          <p:nvPr/>
        </p:nvSpPr>
        <p:spPr>
          <a:xfrm>
            <a:off x="3170322" y="5626587"/>
            <a:ext cx="4656220" cy="646331"/>
          </a:xfrm>
          <a:prstGeom prst="rect">
            <a:avLst/>
          </a:prstGeom>
          <a:noFill/>
        </p:spPr>
        <p:txBody>
          <a:bodyPr wrap="square">
            <a:spAutoFit/>
          </a:bodyPr>
          <a:lstStyle/>
          <a:p>
            <a:r>
              <a:rPr lang="en-GB" dirty="0">
                <a:hlinkClick r:id="rId4"/>
              </a:rPr>
              <a:t>https://www.monticello.org/sallyhemings/</a:t>
            </a:r>
            <a:endParaRPr lang="en-GB" dirty="0"/>
          </a:p>
          <a:p>
            <a:endParaRPr lang="en-GB" dirty="0"/>
          </a:p>
        </p:txBody>
      </p:sp>
    </p:spTree>
    <p:extLst>
      <p:ext uri="{BB962C8B-B14F-4D97-AF65-F5344CB8AC3E}">
        <p14:creationId xmlns:p14="http://schemas.microsoft.com/office/powerpoint/2010/main" val="10394524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CD9A6-AEB6-43DD-81C3-6918C17E9460}"/>
              </a:ext>
            </a:extLst>
          </p:cNvPr>
          <p:cNvSpPr>
            <a:spLocks noGrp="1"/>
          </p:cNvSpPr>
          <p:nvPr>
            <p:ph type="title"/>
          </p:nvPr>
        </p:nvSpPr>
        <p:spPr>
          <a:xfrm>
            <a:off x="628650" y="18255"/>
            <a:ext cx="7886700" cy="1325563"/>
          </a:xfrm>
        </p:spPr>
        <p:txBody>
          <a:bodyPr>
            <a:normAutofit/>
          </a:bodyPr>
          <a:lstStyle/>
          <a:p>
            <a:pPr algn="ctr"/>
            <a:r>
              <a:rPr lang="en-GB" sz="3200" b="1" dirty="0">
                <a:latin typeface="+mn-lt"/>
              </a:rPr>
              <a:t>Sarah ‘Sally’ Hemings (c. 1773 – 1835)</a:t>
            </a:r>
          </a:p>
        </p:txBody>
      </p:sp>
      <p:sp>
        <p:nvSpPr>
          <p:cNvPr id="6" name="Content Placeholder 5">
            <a:extLst>
              <a:ext uri="{FF2B5EF4-FFF2-40B4-BE49-F238E27FC236}">
                <a16:creationId xmlns:a16="http://schemas.microsoft.com/office/drawing/2014/main" id="{2BAEFFA7-C29C-4AEA-A6EA-3CC7FDF14D68}"/>
              </a:ext>
            </a:extLst>
          </p:cNvPr>
          <p:cNvSpPr>
            <a:spLocks noGrp="1"/>
          </p:cNvSpPr>
          <p:nvPr>
            <p:ph idx="1"/>
          </p:nvPr>
        </p:nvSpPr>
        <p:spPr>
          <a:xfrm>
            <a:off x="372979" y="1076658"/>
            <a:ext cx="8398042" cy="5901658"/>
          </a:xfrm>
        </p:spPr>
        <p:txBody>
          <a:bodyPr>
            <a:normAutofit/>
          </a:bodyPr>
          <a:lstStyle/>
          <a:p>
            <a:pPr marL="0" indent="-457200">
              <a:buNone/>
            </a:pPr>
            <a:r>
              <a:rPr lang="en-GB" sz="2400" dirty="0"/>
              <a:t>1743 	Thomas Jefferson born (April 13)</a:t>
            </a:r>
          </a:p>
          <a:p>
            <a:pPr marL="0" indent="-457200">
              <a:buNone/>
            </a:pPr>
            <a:r>
              <a:rPr lang="en-GB" sz="2400" dirty="0"/>
              <a:t>1772 	Jefferson marries Martha </a:t>
            </a:r>
            <a:r>
              <a:rPr lang="en-GB" sz="2400" dirty="0" err="1"/>
              <a:t>Wayles</a:t>
            </a:r>
            <a:r>
              <a:rPr lang="en-GB" sz="2400" dirty="0"/>
              <a:t> Skelton, daughter of John  	</a:t>
            </a:r>
            <a:r>
              <a:rPr lang="en-GB" sz="2400" dirty="0" err="1"/>
              <a:t>Wayles</a:t>
            </a:r>
            <a:r>
              <a:rPr lang="en-GB" sz="2400" dirty="0"/>
              <a:t> </a:t>
            </a:r>
          </a:p>
          <a:p>
            <a:pPr marL="0" indent="-457200">
              <a:buNone/>
            </a:pPr>
            <a:r>
              <a:rPr lang="en-GB" sz="2400" dirty="0"/>
              <a:t>1773 	Sally Hemings is born on Forest Plantation owned by John  	</a:t>
            </a:r>
            <a:r>
              <a:rPr lang="en-GB" sz="2400" dirty="0" err="1"/>
              <a:t>Wayles</a:t>
            </a:r>
            <a:r>
              <a:rPr lang="en-GB" sz="2400" dirty="0"/>
              <a:t>. Her mother, 	Elizabeth "Betty" Heming is 	an 	enslaved woman; father is John </a:t>
            </a:r>
            <a:r>
              <a:rPr lang="en-GB" sz="2400" dirty="0" err="1"/>
              <a:t>Wayles</a:t>
            </a:r>
            <a:r>
              <a:rPr lang="en-GB" sz="2400" dirty="0"/>
              <a:t>, Jefferson's father-	in-law.</a:t>
            </a:r>
          </a:p>
          <a:p>
            <a:pPr marL="0" indent="-457200">
              <a:buNone/>
            </a:pPr>
            <a:r>
              <a:rPr lang="en-GB" sz="2400" dirty="0"/>
              <a:t>1776	Sally Hemings arrives at Monticello as part of his 	inheritance from the  </a:t>
            </a:r>
            <a:r>
              <a:rPr lang="en-GB" sz="2400" dirty="0" err="1"/>
              <a:t>Wayles</a:t>
            </a:r>
            <a:r>
              <a:rPr lang="en-GB" sz="2400" dirty="0"/>
              <a:t>' estate.</a:t>
            </a:r>
          </a:p>
          <a:p>
            <a:pPr marL="0" indent="-457200">
              <a:buNone/>
            </a:pPr>
            <a:r>
              <a:rPr lang="en-GB" sz="2400" dirty="0"/>
              <a:t>1785	Jefferson  Ambassador to France; takes eldest  daughter, 	Martha and James Hemings, 	with him</a:t>
            </a:r>
          </a:p>
          <a:p>
            <a:pPr marL="0" indent="-457200">
              <a:buNone/>
            </a:pPr>
            <a:r>
              <a:rPr lang="en-GB" sz="2400" dirty="0"/>
              <a:t>1787	Polly Jefferson arrives at Thomas Jefferson's residence, 	Hotel de </a:t>
            </a:r>
            <a:r>
              <a:rPr lang="en-GB" sz="2400" dirty="0" err="1"/>
              <a:t>Langeac</a:t>
            </a:r>
            <a:r>
              <a:rPr lang="en-GB" sz="2400" dirty="0"/>
              <a:t> in Paris, accompanied by Sally 	Hemings.</a:t>
            </a:r>
          </a:p>
        </p:txBody>
      </p:sp>
    </p:spTree>
    <p:extLst>
      <p:ext uri="{BB962C8B-B14F-4D97-AF65-F5344CB8AC3E}">
        <p14:creationId xmlns:p14="http://schemas.microsoft.com/office/powerpoint/2010/main" val="328900561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226E755-8C17-4F80-87EB-1FB9919EC73F}"/>
              </a:ext>
            </a:extLst>
          </p:cNvPr>
          <p:cNvPicPr>
            <a:picLocks noChangeAspect="1"/>
          </p:cNvPicPr>
          <p:nvPr/>
        </p:nvPicPr>
        <p:blipFill>
          <a:blip r:embed="rId3"/>
          <a:stretch>
            <a:fillRect/>
          </a:stretch>
        </p:blipFill>
        <p:spPr>
          <a:xfrm>
            <a:off x="2087217" y="1441174"/>
            <a:ext cx="5416826" cy="5416826"/>
          </a:xfrm>
          <a:prstGeom prst="rect">
            <a:avLst/>
          </a:prstGeom>
        </p:spPr>
      </p:pic>
      <p:sp>
        <p:nvSpPr>
          <p:cNvPr id="4" name="Title 3">
            <a:extLst>
              <a:ext uri="{FF2B5EF4-FFF2-40B4-BE49-F238E27FC236}">
                <a16:creationId xmlns:a16="http://schemas.microsoft.com/office/drawing/2014/main" id="{F0EAE886-A912-432B-A745-E04607366958}"/>
              </a:ext>
            </a:extLst>
          </p:cNvPr>
          <p:cNvSpPr>
            <a:spLocks noGrp="1"/>
          </p:cNvSpPr>
          <p:nvPr>
            <p:ph type="title"/>
          </p:nvPr>
        </p:nvSpPr>
        <p:spPr/>
        <p:txBody>
          <a:bodyPr>
            <a:normAutofit/>
          </a:bodyPr>
          <a:lstStyle/>
          <a:p>
            <a:pPr algn="ctr"/>
            <a:r>
              <a:rPr lang="en-GB" sz="4000" b="1" dirty="0">
                <a:latin typeface="+mn-lt"/>
              </a:rPr>
              <a:t>James Hemings (1765—1801) </a:t>
            </a:r>
          </a:p>
        </p:txBody>
      </p:sp>
      <p:sp>
        <p:nvSpPr>
          <p:cNvPr id="5" name="Content Placeholder 4">
            <a:extLst>
              <a:ext uri="{FF2B5EF4-FFF2-40B4-BE49-F238E27FC236}">
                <a16:creationId xmlns:a16="http://schemas.microsoft.com/office/drawing/2014/main" id="{E1BD9E51-29C2-48CA-88E5-7726D3CC0B5D}"/>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31549157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CD9A6-AEB6-43DD-81C3-6918C17E9460}"/>
              </a:ext>
            </a:extLst>
          </p:cNvPr>
          <p:cNvSpPr>
            <a:spLocks noGrp="1"/>
          </p:cNvSpPr>
          <p:nvPr>
            <p:ph type="title"/>
          </p:nvPr>
        </p:nvSpPr>
        <p:spPr>
          <a:xfrm>
            <a:off x="628650" y="18255"/>
            <a:ext cx="7886700" cy="1325563"/>
          </a:xfrm>
        </p:spPr>
        <p:txBody>
          <a:bodyPr>
            <a:normAutofit/>
          </a:bodyPr>
          <a:lstStyle/>
          <a:p>
            <a:pPr algn="ctr"/>
            <a:r>
              <a:rPr lang="en-GB" sz="2800" b="1" dirty="0"/>
              <a:t>Sarah ‘Sally’ Hemings (c. 1773 – 1835)</a:t>
            </a:r>
            <a:endParaRPr lang="en-GB" sz="2800" dirty="0">
              <a:solidFill>
                <a:srgbClr val="FFFF00"/>
              </a:solidFill>
              <a:latin typeface="Cooper Black" panose="0208090404030B020404" pitchFamily="18" charset="0"/>
            </a:endParaRPr>
          </a:p>
        </p:txBody>
      </p:sp>
      <p:sp>
        <p:nvSpPr>
          <p:cNvPr id="6" name="Content Placeholder 5">
            <a:extLst>
              <a:ext uri="{FF2B5EF4-FFF2-40B4-BE49-F238E27FC236}">
                <a16:creationId xmlns:a16="http://schemas.microsoft.com/office/drawing/2014/main" id="{2BAEFFA7-C29C-4AEA-A6EA-3CC7FDF14D68}"/>
              </a:ext>
            </a:extLst>
          </p:cNvPr>
          <p:cNvSpPr>
            <a:spLocks noGrp="1"/>
          </p:cNvSpPr>
          <p:nvPr>
            <p:ph idx="1"/>
          </p:nvPr>
        </p:nvSpPr>
        <p:spPr>
          <a:xfrm>
            <a:off x="264695" y="1343818"/>
            <a:ext cx="8398042" cy="5901658"/>
          </a:xfrm>
        </p:spPr>
        <p:txBody>
          <a:bodyPr>
            <a:normAutofit/>
          </a:bodyPr>
          <a:lstStyle/>
          <a:p>
            <a:pPr marL="0" indent="0">
              <a:buNone/>
            </a:pPr>
            <a:r>
              <a:rPr lang="en-GB" sz="2400" dirty="0"/>
              <a:t>1789	Sally Hemings becomes pregnant with her first child. 	Thomas  Jefferson, his two daughters, Martha and Polly, 	and Sally and  James Hemings return to Monticello.</a:t>
            </a:r>
          </a:p>
          <a:p>
            <a:pPr marL="0" indent="0">
              <a:buNone/>
            </a:pPr>
            <a:r>
              <a:rPr lang="en-GB" sz="2400" dirty="0"/>
              <a:t>1790	Tom Hemings, Sally's first child, is born in January.</a:t>
            </a:r>
          </a:p>
          <a:p>
            <a:pPr marL="0" indent="0">
              <a:buNone/>
            </a:pPr>
            <a:r>
              <a:rPr lang="en-GB" sz="2400" dirty="0"/>
              <a:t>1794	Jefferson returns to Monticello, where he remains until </a:t>
            </a:r>
          </a:p>
          <a:p>
            <a:pPr marL="0" indent="0">
              <a:buNone/>
            </a:pPr>
            <a:r>
              <a:rPr lang="en-GB" sz="2400" dirty="0"/>
              <a:t>1795	Harriet Hemings, Sally's second child, is born</a:t>
            </a:r>
          </a:p>
          <a:p>
            <a:pPr marL="0" indent="0">
              <a:buNone/>
            </a:pPr>
            <a:r>
              <a:rPr lang="en-GB" sz="2400" dirty="0"/>
              <a:t>1796	Edy Hemings, Sally's third child, is born and dies in infancy.</a:t>
            </a:r>
          </a:p>
          <a:p>
            <a:pPr marL="0" indent="0">
              <a:buNone/>
            </a:pPr>
            <a:r>
              <a:rPr lang="en-GB" sz="2400" dirty="0"/>
              <a:t>1797	Thomas Jefferson is inaugurated as vice president, and 	leaves for Philadelphia </a:t>
            </a:r>
          </a:p>
          <a:p>
            <a:pPr marL="0" indent="0">
              <a:buNone/>
            </a:pPr>
            <a:r>
              <a:rPr lang="en-GB" sz="2400" dirty="0"/>
              <a:t>1798	Beverly Hemings, Sally's fourth child, is born (April 1); 	Harriet Hemings, dies.</a:t>
            </a:r>
          </a:p>
        </p:txBody>
      </p:sp>
    </p:spTree>
    <p:extLst>
      <p:ext uri="{BB962C8B-B14F-4D97-AF65-F5344CB8AC3E}">
        <p14:creationId xmlns:p14="http://schemas.microsoft.com/office/powerpoint/2010/main" val="42721408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2BAEFFA7-C29C-4AEA-A6EA-3CC7FDF14D68}"/>
              </a:ext>
            </a:extLst>
          </p:cNvPr>
          <p:cNvSpPr>
            <a:spLocks noGrp="1"/>
          </p:cNvSpPr>
          <p:nvPr>
            <p:ph idx="1"/>
          </p:nvPr>
        </p:nvSpPr>
        <p:spPr>
          <a:xfrm>
            <a:off x="628650" y="1227221"/>
            <a:ext cx="7886700" cy="4949742"/>
          </a:xfrm>
        </p:spPr>
        <p:txBody>
          <a:bodyPr>
            <a:normAutofit fontScale="77500" lnSpcReduction="20000"/>
          </a:bodyPr>
          <a:lstStyle/>
          <a:p>
            <a:pPr marL="0" indent="0">
              <a:buNone/>
            </a:pPr>
            <a:r>
              <a:rPr lang="en-GB" dirty="0"/>
              <a:t>1800	Jefferson elected president; Washington, DC. 	becomes the new capital city with 2,462 free  	inhabitants and 623 slaves.</a:t>
            </a:r>
          </a:p>
          <a:p>
            <a:pPr marL="0" indent="0">
              <a:buNone/>
            </a:pPr>
            <a:r>
              <a:rPr lang="en-GB" dirty="0"/>
              <a:t>	James </a:t>
            </a:r>
            <a:r>
              <a:rPr lang="en-GB" dirty="0" err="1"/>
              <a:t>Callendar</a:t>
            </a:r>
            <a:r>
              <a:rPr lang="en-GB" dirty="0"/>
              <a:t> threatens to expose Jefferson’s 	relationship  with Sally Hemings if he is not 	appointed postmaster of  Richmond. Jefferson 	ignores him.</a:t>
            </a:r>
          </a:p>
          <a:p>
            <a:pPr marL="0" indent="0">
              <a:buNone/>
            </a:pPr>
            <a:r>
              <a:rPr lang="en-GB" dirty="0"/>
              <a:t>1801	Jefferson begins his first term as president; Harriet 	Hemings (Sally's fifth child who is named for her 	second child) is born in May.</a:t>
            </a:r>
          </a:p>
          <a:p>
            <a:pPr marL="0" indent="0">
              <a:buNone/>
            </a:pPr>
            <a:r>
              <a:rPr lang="en-GB" dirty="0"/>
              <a:t>1802	James </a:t>
            </a:r>
            <a:r>
              <a:rPr lang="en-GB" dirty="0" err="1"/>
              <a:t>Callender</a:t>
            </a:r>
            <a:r>
              <a:rPr lang="en-GB" dirty="0"/>
              <a:t> prints his first story accusing 	Jefferson 	of  having a relationship with his 	slave, Sally Hemings, 	in the  </a:t>
            </a:r>
            <a:r>
              <a:rPr lang="en-GB" i="1" dirty="0"/>
              <a:t>Richmond 	Recorder </a:t>
            </a:r>
            <a:r>
              <a:rPr lang="en-GB" dirty="0"/>
              <a:t>	newspapers across the country run the story. 	Jefferson refuses  to answer the charges 	publicly.</a:t>
            </a:r>
          </a:p>
        </p:txBody>
      </p:sp>
      <p:sp>
        <p:nvSpPr>
          <p:cNvPr id="4" name="Title 3">
            <a:extLst>
              <a:ext uri="{FF2B5EF4-FFF2-40B4-BE49-F238E27FC236}">
                <a16:creationId xmlns:a16="http://schemas.microsoft.com/office/drawing/2014/main" id="{407576F1-5383-4272-83D7-A455C37F54BD}"/>
              </a:ext>
            </a:extLst>
          </p:cNvPr>
          <p:cNvSpPr>
            <a:spLocks noGrp="1"/>
          </p:cNvSpPr>
          <p:nvPr>
            <p:ph type="title"/>
          </p:nvPr>
        </p:nvSpPr>
        <p:spPr>
          <a:xfrm>
            <a:off x="285750" y="3429000"/>
            <a:ext cx="8229600" cy="1143000"/>
          </a:xfrm>
        </p:spPr>
        <p:txBody>
          <a:bodyPr/>
          <a:lstStyle/>
          <a:p>
            <a:endParaRPr lang="en-GB" dirty="0"/>
          </a:p>
        </p:txBody>
      </p:sp>
      <p:sp>
        <p:nvSpPr>
          <p:cNvPr id="7" name="Title 1">
            <a:extLst>
              <a:ext uri="{FF2B5EF4-FFF2-40B4-BE49-F238E27FC236}">
                <a16:creationId xmlns:a16="http://schemas.microsoft.com/office/drawing/2014/main" id="{F723B71D-10F3-4E34-9C8C-6A6A8D25971E}"/>
              </a:ext>
            </a:extLst>
          </p:cNvPr>
          <p:cNvSpPr txBox="1">
            <a:spLocks/>
          </p:cNvSpPr>
          <p:nvPr/>
        </p:nvSpPr>
        <p:spPr>
          <a:xfrm>
            <a:off x="628650" y="18255"/>
            <a:ext cx="78867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latin typeface="+mn-lt"/>
              </a:rPr>
              <a:t>Sarah ‘Sally’ Hemings (c. 1773 – 1835)</a:t>
            </a:r>
          </a:p>
        </p:txBody>
      </p:sp>
    </p:spTree>
    <p:extLst>
      <p:ext uri="{BB962C8B-B14F-4D97-AF65-F5344CB8AC3E}">
        <p14:creationId xmlns:p14="http://schemas.microsoft.com/office/powerpoint/2010/main" val="11304385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295A566-C1F1-4089-A442-77FE32B5A2BA}"/>
              </a:ext>
            </a:extLst>
          </p:cNvPr>
          <p:cNvPicPr>
            <a:picLocks noChangeAspect="1"/>
          </p:cNvPicPr>
          <p:nvPr/>
        </p:nvPicPr>
        <p:blipFill>
          <a:blip r:embed="rId3"/>
          <a:stretch>
            <a:fillRect/>
          </a:stretch>
        </p:blipFill>
        <p:spPr>
          <a:xfrm>
            <a:off x="2292627" y="-1"/>
            <a:ext cx="6851374" cy="6885803"/>
          </a:xfrm>
          <a:prstGeom prst="rect">
            <a:avLst/>
          </a:prstGeom>
        </p:spPr>
      </p:pic>
      <p:sp>
        <p:nvSpPr>
          <p:cNvPr id="5" name="TextBox 4">
            <a:extLst>
              <a:ext uri="{FF2B5EF4-FFF2-40B4-BE49-F238E27FC236}">
                <a16:creationId xmlns:a16="http://schemas.microsoft.com/office/drawing/2014/main" id="{6868902C-6A72-408E-94A7-6191210310D4}"/>
              </a:ext>
            </a:extLst>
          </p:cNvPr>
          <p:cNvSpPr txBox="1"/>
          <p:nvPr/>
        </p:nvSpPr>
        <p:spPr>
          <a:xfrm>
            <a:off x="245166" y="146639"/>
            <a:ext cx="2047461" cy="1477328"/>
          </a:xfrm>
          <a:prstGeom prst="rect">
            <a:avLst/>
          </a:prstGeom>
          <a:noFill/>
        </p:spPr>
        <p:txBody>
          <a:bodyPr wrap="square">
            <a:spAutoFit/>
          </a:bodyPr>
          <a:lstStyle/>
          <a:p>
            <a:r>
              <a:rPr lang="en-GB" dirty="0"/>
              <a:t>James T. </a:t>
            </a:r>
            <a:r>
              <a:rPr lang="en-GB" dirty="0" err="1"/>
              <a:t>Callender</a:t>
            </a:r>
            <a:r>
              <a:rPr lang="en-GB" dirty="0"/>
              <a:t>, ‘The President, </a:t>
            </a:r>
            <a:r>
              <a:rPr lang="en-GB" i="1" dirty="0"/>
              <a:t>Again</a:t>
            </a:r>
            <a:r>
              <a:rPr lang="en-GB" dirty="0"/>
              <a:t>,’ </a:t>
            </a:r>
            <a:r>
              <a:rPr lang="en-GB" i="1" dirty="0"/>
              <a:t>Richmond Reader</a:t>
            </a:r>
            <a:r>
              <a:rPr lang="en-GB" dirty="0"/>
              <a:t>, 1 September 1802</a:t>
            </a:r>
          </a:p>
        </p:txBody>
      </p:sp>
    </p:spTree>
    <p:extLst>
      <p:ext uri="{BB962C8B-B14F-4D97-AF65-F5344CB8AC3E}">
        <p14:creationId xmlns:p14="http://schemas.microsoft.com/office/powerpoint/2010/main" val="165025067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2BAEFFA7-C29C-4AEA-A6EA-3CC7FDF14D68}"/>
              </a:ext>
            </a:extLst>
          </p:cNvPr>
          <p:cNvSpPr>
            <a:spLocks noGrp="1"/>
          </p:cNvSpPr>
          <p:nvPr>
            <p:ph idx="1"/>
          </p:nvPr>
        </p:nvSpPr>
        <p:spPr>
          <a:xfrm>
            <a:off x="628650" y="1227220"/>
            <a:ext cx="7886700" cy="5364079"/>
          </a:xfrm>
        </p:spPr>
        <p:txBody>
          <a:bodyPr>
            <a:normAutofit fontScale="70000" lnSpcReduction="20000"/>
          </a:bodyPr>
          <a:lstStyle/>
          <a:p>
            <a:pPr marL="0" indent="0">
              <a:buNone/>
            </a:pPr>
            <a:r>
              <a:rPr lang="en-GB" dirty="0"/>
              <a:t>1803	James </a:t>
            </a:r>
            <a:r>
              <a:rPr lang="en-GB" dirty="0" err="1"/>
              <a:t>Callender</a:t>
            </a:r>
            <a:r>
              <a:rPr lang="en-GB" dirty="0"/>
              <a:t> is found drowned in three feet of water 	(July 17)</a:t>
            </a:r>
          </a:p>
          <a:p>
            <a:pPr marL="0" indent="0">
              <a:buNone/>
            </a:pPr>
            <a:r>
              <a:rPr lang="en-GB" dirty="0"/>
              <a:t>1804	Maria (Polly) Jefferson dies on April 17. Jefferson returns to 	Monticello 	and remains on his plantation for a month, 	during  which time Sally 	Hemings again becomes 	pregnant.</a:t>
            </a:r>
          </a:p>
          <a:p>
            <a:pPr marL="0" indent="0">
              <a:buNone/>
            </a:pPr>
            <a:r>
              <a:rPr lang="en-GB" dirty="0"/>
              <a:t>1805	Jefferson begins his second term as president</a:t>
            </a:r>
          </a:p>
          <a:p>
            <a:pPr marL="0" indent="0">
              <a:buNone/>
            </a:pPr>
            <a:r>
              <a:rPr lang="en-GB" dirty="0"/>
              <a:t>	Sally's sixth child, Madison, is born </a:t>
            </a:r>
          </a:p>
          <a:p>
            <a:pPr marL="0" indent="0">
              <a:buNone/>
            </a:pPr>
            <a:r>
              <a:rPr lang="en-GB" dirty="0"/>
              <a:t>1807	Jefferson signs law forbidding import of new slaves</a:t>
            </a:r>
          </a:p>
          <a:p>
            <a:pPr marL="0" indent="0">
              <a:buNone/>
            </a:pPr>
            <a:r>
              <a:rPr lang="en-GB" dirty="0"/>
              <a:t>1808	Sally's seventh and last child, </a:t>
            </a:r>
            <a:r>
              <a:rPr lang="en-GB" dirty="0" err="1"/>
              <a:t>Eston</a:t>
            </a:r>
            <a:r>
              <a:rPr lang="en-GB" dirty="0"/>
              <a:t>, is born on May 21. </a:t>
            </a:r>
          </a:p>
          <a:p>
            <a:pPr marL="0" indent="0">
              <a:buNone/>
            </a:pPr>
            <a:r>
              <a:rPr lang="en-GB" dirty="0"/>
              <a:t>1809	Thomas Jefferson retires to Monticello.</a:t>
            </a:r>
          </a:p>
          <a:p>
            <a:pPr marL="0" indent="0">
              <a:buNone/>
            </a:pPr>
            <a:r>
              <a:rPr lang="en-GB" dirty="0"/>
              <a:t>	James Madison becomes fourth president of the US</a:t>
            </a:r>
          </a:p>
          <a:p>
            <a:pPr marL="0" indent="0">
              <a:buNone/>
            </a:pPr>
            <a:r>
              <a:rPr lang="en-GB" dirty="0"/>
              <a:t>1822	Harriet and Beverly Hemings run away</a:t>
            </a:r>
          </a:p>
          <a:p>
            <a:pPr marL="0" indent="0">
              <a:buNone/>
            </a:pPr>
            <a:r>
              <a:rPr lang="en-GB" dirty="0"/>
              <a:t>1826	Thomas Jefferson dies at Monticello; Sally’s youngest two 	children, Madison and </a:t>
            </a:r>
            <a:r>
              <a:rPr lang="en-GB" dirty="0" err="1"/>
              <a:t>Eston</a:t>
            </a:r>
            <a:r>
              <a:rPr lang="en-GB" dirty="0"/>
              <a:t>, are freed in  Jefferson's will. </a:t>
            </a:r>
          </a:p>
          <a:p>
            <a:pPr marL="0" indent="0">
              <a:buNone/>
            </a:pPr>
            <a:r>
              <a:rPr lang="en-GB" dirty="0"/>
              <a:t>1835	Sally Hemings dies.</a:t>
            </a:r>
          </a:p>
        </p:txBody>
      </p:sp>
      <p:sp>
        <p:nvSpPr>
          <p:cNvPr id="5" name="Title 3">
            <a:extLst>
              <a:ext uri="{FF2B5EF4-FFF2-40B4-BE49-F238E27FC236}">
                <a16:creationId xmlns:a16="http://schemas.microsoft.com/office/drawing/2014/main" id="{A5CBCD68-C247-47FC-872D-DDA38C104B89}"/>
              </a:ext>
            </a:extLst>
          </p:cNvPr>
          <p:cNvSpPr>
            <a:spLocks noGrp="1"/>
          </p:cNvSpPr>
          <p:nvPr>
            <p:ph type="title"/>
          </p:nvPr>
        </p:nvSpPr>
        <p:spPr>
          <a:xfrm>
            <a:off x="457200" y="274638"/>
            <a:ext cx="8229600" cy="1143000"/>
          </a:xfrm>
        </p:spPr>
        <p:txBody>
          <a:bodyPr/>
          <a:lstStyle/>
          <a:p>
            <a:endParaRPr lang="en-GB" dirty="0"/>
          </a:p>
        </p:txBody>
      </p:sp>
      <p:sp>
        <p:nvSpPr>
          <p:cNvPr id="8" name="Title 1">
            <a:extLst>
              <a:ext uri="{FF2B5EF4-FFF2-40B4-BE49-F238E27FC236}">
                <a16:creationId xmlns:a16="http://schemas.microsoft.com/office/drawing/2014/main" id="{8EE33E0E-442D-4A79-802C-BF6A2C7B872C}"/>
              </a:ext>
            </a:extLst>
          </p:cNvPr>
          <p:cNvSpPr txBox="1">
            <a:spLocks/>
          </p:cNvSpPr>
          <p:nvPr/>
        </p:nvSpPr>
        <p:spPr>
          <a:xfrm>
            <a:off x="628650" y="18255"/>
            <a:ext cx="78867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latin typeface="+mn-lt"/>
              </a:rPr>
              <a:t>Sarah ‘Sally’ Hemings (c. 1773 – 1835)</a:t>
            </a:r>
          </a:p>
        </p:txBody>
      </p:sp>
    </p:spTree>
    <p:extLst>
      <p:ext uri="{BB962C8B-B14F-4D97-AF65-F5344CB8AC3E}">
        <p14:creationId xmlns:p14="http://schemas.microsoft.com/office/powerpoint/2010/main" val="66853779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611FB-7B20-4720-B630-03C0806EC1B5}"/>
              </a:ext>
            </a:extLst>
          </p:cNvPr>
          <p:cNvSpPr>
            <a:spLocks noGrp="1"/>
          </p:cNvSpPr>
          <p:nvPr>
            <p:ph type="title"/>
          </p:nvPr>
        </p:nvSpPr>
        <p:spPr/>
        <p:txBody>
          <a:bodyPr/>
          <a:lstStyle/>
          <a:p>
            <a:endParaRPr lang="en-GB"/>
          </a:p>
        </p:txBody>
      </p:sp>
      <p:pic>
        <p:nvPicPr>
          <p:cNvPr id="4" name="Online Media 3" title="Thomas Jefferson's descendants come together despite troubled past">
            <a:hlinkClick r:id="" action="ppaction://media"/>
            <a:extLst>
              <a:ext uri="{FF2B5EF4-FFF2-40B4-BE49-F238E27FC236}">
                <a16:creationId xmlns:a16="http://schemas.microsoft.com/office/drawing/2014/main" id="{2107AEF6-4CDB-4738-B136-F3C8D13DBE3B}"/>
              </a:ext>
            </a:extLst>
          </p:cNvPr>
          <p:cNvPicPr>
            <a:picLocks noGrp="1" noRot="1" noChangeAspect="1"/>
          </p:cNvPicPr>
          <p:nvPr>
            <p:ph idx="1"/>
            <a:videoFile r:link="rId1"/>
          </p:nvPr>
        </p:nvPicPr>
        <p:blipFill>
          <a:blip r:embed="rId4"/>
          <a:stretch>
            <a:fillRect/>
          </a:stretch>
        </p:blipFill>
        <p:spPr>
          <a:xfrm>
            <a:off x="0" y="730750"/>
            <a:ext cx="9140486" cy="5164724"/>
          </a:xfrm>
          <a:prstGeom prst="rect">
            <a:avLst/>
          </a:prstGeom>
        </p:spPr>
      </p:pic>
    </p:spTree>
    <p:extLst>
      <p:ext uri="{BB962C8B-B14F-4D97-AF65-F5344CB8AC3E}">
        <p14:creationId xmlns:p14="http://schemas.microsoft.com/office/powerpoint/2010/main" val="873950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F7A323828CAF9489EB735D269CCCC9E" ma:contentTypeVersion="14" ma:contentTypeDescription="Create a new document." ma:contentTypeScope="" ma:versionID="0553168103caf1818b305dd2cfcd1f55">
  <xsd:schema xmlns:xsd="http://www.w3.org/2001/XMLSchema" xmlns:xs="http://www.w3.org/2001/XMLSchema" xmlns:p="http://schemas.microsoft.com/office/2006/metadata/properties" xmlns:ns3="18e00798-69c8-4d73-a841-5247a1895ee0" xmlns:ns4="53eb33a0-f383-4069-9f53-0e79fd56955c" targetNamespace="http://schemas.microsoft.com/office/2006/metadata/properties" ma:root="true" ma:fieldsID="f1acc41b1c62992eca0e41aef1a445d4" ns3:_="" ns4:_="">
    <xsd:import namespace="18e00798-69c8-4d73-a841-5247a1895ee0"/>
    <xsd:import namespace="53eb33a0-f383-4069-9f53-0e79fd56955c"/>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GenerationTime" minOccurs="0"/>
                <xsd:element ref="ns4:MediaServiceEventHashCode" minOccurs="0"/>
                <xsd:element ref="ns4:MediaServiceAutoKeyPoints" minOccurs="0"/>
                <xsd:element ref="ns4:MediaServiceKeyPoints" minOccurs="0"/>
                <xsd:element ref="ns4: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e00798-69c8-4d73-a841-5247a1895ee0"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3eb33a0-f383-4069-9f53-0e79fd56955c"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LengthInSeconds" ma:index="21"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95871CB-6F79-46B4-86C4-357C4E034E3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e00798-69c8-4d73-a841-5247a1895ee0"/>
    <ds:schemaRef ds:uri="53eb33a0-f383-4069-9f53-0e79fd56955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552E629-377B-4F93-8DD3-9BC37B289705}">
  <ds:schemaRefs>
    <ds:schemaRef ds:uri="http://schemas.microsoft.com/sharepoint/v3/contenttype/forms"/>
  </ds:schemaRefs>
</ds:datastoreItem>
</file>

<file path=customXml/itemProps3.xml><?xml version="1.0" encoding="utf-8"?>
<ds:datastoreItem xmlns:ds="http://schemas.openxmlformats.org/officeDocument/2006/customXml" ds:itemID="{1A941227-6383-4684-997A-CE18D792BD0E}">
  <ds:schemaRefs>
    <ds:schemaRef ds:uri="http://schemas.microsoft.com/office/2006/documentManagement/types"/>
    <ds:schemaRef ds:uri="53eb33a0-f383-4069-9f53-0e79fd56955c"/>
    <ds:schemaRef ds:uri="http://purl.org/dc/dcmitype/"/>
    <ds:schemaRef ds:uri="http://www.w3.org/XML/1998/namespace"/>
    <ds:schemaRef ds:uri="18e00798-69c8-4d73-a841-5247a1895ee0"/>
    <ds:schemaRef ds:uri="http://purl.org/dc/elements/1.1/"/>
    <ds:schemaRef ds:uri="http://purl.org/dc/terms/"/>
    <ds:schemaRef ds:uri="http://schemas.microsoft.com/office/2006/metadata/properties"/>
    <ds:schemaRef ds:uri="http://schemas.openxmlformats.org/package/2006/metadata/core-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Office Theme</Template>
  <TotalTime>197</TotalTime>
  <Words>2485</Words>
  <Application>Microsoft Office PowerPoint</Application>
  <PresentationFormat>On-screen Show (4:3)</PresentationFormat>
  <Paragraphs>206</Paragraphs>
  <Slides>33</Slides>
  <Notes>20</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33</vt:i4>
      </vt:variant>
    </vt:vector>
  </HeadingPairs>
  <TitlesOfParts>
    <vt:vector size="37" baseType="lpstr">
      <vt:lpstr>Arial</vt:lpstr>
      <vt:lpstr>Calibri</vt:lpstr>
      <vt:lpstr>Cooper Black</vt:lpstr>
      <vt:lpstr>1_Office Theme</vt:lpstr>
      <vt:lpstr>PowerPoint Presentation</vt:lpstr>
      <vt:lpstr>Jefferson on Shays’ Rebellion</vt:lpstr>
      <vt:lpstr>Jefferson vs Hamilton</vt:lpstr>
      <vt:lpstr>The First US Political ‘Parties’</vt:lpstr>
      <vt:lpstr>PowerPoint Presentation</vt:lpstr>
      <vt:lpstr>PowerPoint Presentation</vt:lpstr>
      <vt:lpstr>PowerPoint Presentation</vt:lpstr>
      <vt:lpstr>PowerPoint Presentation</vt:lpstr>
      <vt:lpstr>PowerPoint Presentation</vt:lpstr>
      <vt:lpstr>Election 1796</vt:lpstr>
      <vt:lpstr>Hamilton-Reynolds Scandal</vt:lpstr>
      <vt:lpstr>Election 1800</vt:lpstr>
      <vt:lpstr>Hamilton vs Burr, 1804</vt:lpstr>
      <vt:lpstr>PowerPoint Presentation</vt:lpstr>
      <vt:lpstr>Jeffersonian Democracy: Revolution of 1800</vt:lpstr>
      <vt:lpstr>PowerPoint Presentation</vt:lpstr>
      <vt:lpstr>PowerPoint Presentation</vt:lpstr>
      <vt:lpstr>PowerPoint Presentation</vt:lpstr>
      <vt:lpstr>To John Jay, Paris, August  23 1785</vt:lpstr>
      <vt:lpstr>‘Manufactures’ in Jefferson, Notes on the State of Virginia (1785)</vt:lpstr>
      <vt:lpstr>Jefferson to James Currie, 1787. </vt:lpstr>
      <vt:lpstr>Monticello</vt:lpstr>
      <vt:lpstr>Ta-Nehisi Coates on Monticello</vt:lpstr>
      <vt:lpstr>Hemingses of Monticello</vt:lpstr>
      <vt:lpstr>PowerPoint Presentation</vt:lpstr>
      <vt:lpstr>PowerPoint Presentation</vt:lpstr>
      <vt:lpstr>Sarah ‘Sally’ Hemings (c. 1773 – 1835)</vt:lpstr>
      <vt:lpstr>James Hemings (1765—1801) </vt:lpstr>
      <vt:lpstr>Sarah ‘Sally’ Hemings (c. 1773 – 1835)</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 Scott</cp:lastModifiedBy>
  <cp:revision>1</cp:revision>
  <dcterms:created xsi:type="dcterms:W3CDTF">2022-01-24T09:00:44Z</dcterms:created>
  <dcterms:modified xsi:type="dcterms:W3CDTF">2022-01-24T12:17:54Z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0x0101000F7A323828CAF9489EB735D269CCCC9E</vt:lpwstr>
  </property>
</Properties>
</file>