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320" r:id="rId2"/>
    <p:sldId id="274" r:id="rId3"/>
    <p:sldId id="279" r:id="rId4"/>
    <p:sldId id="275" r:id="rId5"/>
    <p:sldId id="273" r:id="rId6"/>
    <p:sldId id="280" r:id="rId7"/>
    <p:sldId id="281" r:id="rId8"/>
    <p:sldId id="28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94" d="100"/>
          <a:sy n="94" d="100"/>
        </p:scale>
        <p:origin x="102" y="6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B7AB77-CE34-436E-B4D6-6B395250136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4AEFD5-DE7C-4712-A4E6-3E7F670472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2986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755D1-2931-2F4C-9FA5-6C78EAA839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0C7D70-FA0B-CB05-865A-B5FCCD6829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BD39B2-0E73-D730-1C66-88C2505EB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E81EC-166D-4E45-8D03-53CEFD7E9D7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0E2924-AE9E-EA5D-8D83-190F87118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8A1ED5-0DBA-0E39-3A98-C1E4D0615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AD798-AC47-4B94-A638-DD5EBC1A1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830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BF756-9AE3-46DE-C7FD-EA4375146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A78FF5-89F1-CC74-4288-E108BBE665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9DEECB-414F-8309-1E04-ACDEFED3D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E81EC-166D-4E45-8D03-53CEFD7E9D7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C4CE92-5963-D9D2-D9EE-09FBFA80C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4B72F-40DB-98C2-3DE3-F716961FB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AD798-AC47-4B94-A638-DD5EBC1A1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891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BDD20-87E9-6661-6F7E-90157D2AA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2EABEE-5B0E-A366-B475-D4DEE15FD0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37337-ABA4-0D84-77A9-A54A94EAE5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E81EC-166D-4E45-8D03-53CEFD7E9D7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E296D-30A5-45D9-37E6-5F5F78EC0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4EC174-AC40-FB81-41A6-9252B1560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AD798-AC47-4B94-A638-DD5EBC1A1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656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7B6BF-20CA-06CD-9F85-CAB29BBCE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EC3D0-83DA-1FE7-0E07-DBAF6199F6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6C88D4-EE6F-84DA-DB6B-C23AFB79BB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364CD-27FF-A8D0-BC2F-D8EDEE908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E81EC-166D-4E45-8D03-53CEFD7E9D7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4E9898-3748-84A4-0D91-B0AD0CD75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1E4665-0A3B-CD03-7682-9C037F0E2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AD798-AC47-4B94-A638-DD5EBC1A1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596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AE644-6C4D-8308-EE61-E93A92943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45065C-1FF6-24C1-D589-F434B37FFA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BC99B-98E4-85D5-29AC-C32B4D21AB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996F3F-3F72-DC38-ED7B-5874B8E299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762282-B133-8056-6B1E-D8D10BDDF9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68EB05-5402-1785-AA52-63FB9F5FD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E81EC-166D-4E45-8D03-53CEFD7E9D7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7E0C33-3B9D-962B-FD9A-65BE5E51C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D71E39-18CD-8B7B-6E31-2A25A5455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AD798-AC47-4B94-A638-DD5EBC1A1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109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26AF7-8CD8-CA18-79DA-DBF85B847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37186D-426A-B830-F134-388633086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E81EC-166D-4E45-8D03-53CEFD7E9D7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B74D29-915F-1235-B3D0-7D383D931E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41500D-2D55-5DB4-592A-ECAE73F95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AD798-AC47-4B94-A638-DD5EBC1A1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216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2F7B97-06A7-EBAF-0150-502A2F4BF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E81EC-166D-4E45-8D03-53CEFD7E9D7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61CEE4-3904-5636-E6B6-3E569FEC8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374D9-DAF0-7BBB-0DAB-CE78E4742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AD798-AC47-4B94-A638-DD5EBC1A1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732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BBB3B-A636-06F6-0746-E9C403E31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62593-EF07-2BC0-29B3-3828D805A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81177F-C3FF-5D95-E2FE-EDE6B21461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2A694-3158-E50C-F2BE-D9823BFD35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E81EC-166D-4E45-8D03-53CEFD7E9D7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FEB24D-1D79-40B0-A317-3730FA606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0118AB-78BB-B609-AC24-F6FAA6B77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AD798-AC47-4B94-A638-DD5EBC1A1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978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A8585-302B-998B-B566-418867AEF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F15FF1-9778-9AA1-6382-38AC461F5B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CEB297-4517-85B0-6AF7-3AD257513E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AB5966-104A-1FDB-E72A-C2C5D80C6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E81EC-166D-4E45-8D03-53CEFD7E9D7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B7A0D8-5E33-7033-AFFB-C68870763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BE8BFA-6473-9CB4-FC2C-A2EFA7EE9F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AD798-AC47-4B94-A638-DD5EBC1A1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608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344B5-D901-49F3-2528-997464E23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D967D2-A5A8-244D-3C49-1D332CB835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82C71F-7798-A66B-09A7-FB50DD67B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E81EC-166D-4E45-8D03-53CEFD7E9D7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70D023-A13D-A763-7B58-B5BB2C41D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4EE98-9F13-9876-3D74-A7D49B5D8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AD798-AC47-4B94-A638-DD5EBC1A1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352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2D0462-2307-ECEE-600D-23C3A8F122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8D2F2E-35EB-C6A4-3D06-404F83CAAC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7042C-CC5B-5319-AD40-37B016A0E9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E81EC-166D-4E45-8D03-53CEFD7E9D7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9CFEC1-D5A2-756A-7049-B371F472F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4ACA3C-F4CB-7E92-E8FB-3A31E78F5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AD798-AC47-4B94-A638-DD5EBC1A1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258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062590-F8BA-EE42-F228-64925AC60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A27C2C-4265-6EB4-1FCB-356770B346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45B41C-687C-3ABC-5C91-183D97EA2D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FE81EC-166D-4E45-8D03-53CEFD7E9D7E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AB3570-7C89-22C9-541B-F4C7D4F15E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90B091-B5F0-182D-6D2C-D532732DC1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4AD798-AC47-4B94-A638-DD5EBC1A1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103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Powys Roads Policing (@PowysRPU) / X">
            <a:extLst>
              <a:ext uri="{FF2B5EF4-FFF2-40B4-BE49-F238E27FC236}">
                <a16:creationId xmlns:a16="http://schemas.microsoft.com/office/drawing/2014/main" id="{074A6314-C82E-72C1-B49B-9738259C64E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349" b="1651"/>
          <a:stretch/>
        </p:blipFill>
        <p:spPr bwMode="auto">
          <a:xfrm>
            <a:off x="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655712-24AC-2792-66FD-4521923FF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Week 1 Session 3</a:t>
            </a:r>
            <a:b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Directed Reading </a:t>
            </a: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Power Point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6308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C7338-EF63-0707-447C-94379A953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0283" y="741391"/>
            <a:ext cx="3397017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/>
              <a:t>Heavy locomotive S. 185(1) RTA 1988</a:t>
            </a:r>
          </a:p>
        </p:txBody>
      </p:sp>
      <p:pic>
        <p:nvPicPr>
          <p:cNvPr id="5" name="Picture 2" descr="driving test vehicle rules ...">
            <a:extLst>
              <a:ext uri="{FF2B5EF4-FFF2-40B4-BE49-F238E27FC236}">
                <a16:creationId xmlns:a16="http://schemas.microsoft.com/office/drawing/2014/main" id="{65784F0F-26E7-6826-97C0-BFFFFE2247D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459"/>
          <a:stretch/>
        </p:blipFill>
        <p:spPr bwMode="auto">
          <a:xfrm>
            <a:off x="884698" y="877413"/>
            <a:ext cx="6406903" cy="504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BE589684-54CA-64D8-C963-5F19FF75B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697" y="5858828"/>
            <a:ext cx="6406903" cy="123363"/>
            <a:chOff x="7015162" y="5858828"/>
            <a:chExt cx="4300544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B56B8E8-B789-DA4D-E4BE-03FA3165B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255D907-377D-0DF9-B4A4-4B44C46F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6B5BD-EF0F-1387-D593-7169F9FA89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10284" y="2533476"/>
            <a:ext cx="3405415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en-US" sz="2000" b="0" i="0" dirty="0">
                <a:effectLst/>
                <a:highlight>
                  <a:srgbClr val="FFFFFF"/>
                </a:highlight>
              </a:rPr>
              <a:t>“heavy locomotive” means a mechanically propelled vehicle which is not constructed itself to carry a load other than any of the excepted articles and the weight of which unladen exceeds 11690 kilograms,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835259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48E9F-8395-A3D9-C83F-C833A3075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41391"/>
            <a:ext cx="5211301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Light locomotive S.185(1) RTA 1988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7A8784E-6E76-F50A-84E7-4DF25EE3931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r="-1" b="11050"/>
          <a:stretch/>
        </p:blipFill>
        <p:spPr>
          <a:xfrm>
            <a:off x="20" y="-18829"/>
            <a:ext cx="5433960" cy="345551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CBA635-AA49-8EAE-6FBB-953C905A66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11171"/>
          <a:stretch/>
        </p:blipFill>
        <p:spPr>
          <a:xfrm>
            <a:off x="20" y="3421856"/>
            <a:ext cx="5433962" cy="3447832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923615DC-F5A3-677C-DB79-DA387F11F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BCB2E658-9767-8805-2BCB-63F4F3AEC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EA709A9-EE8C-7D2E-43D2-E8A342BA03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27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F8F555-51A7-7405-7D66-645EC33305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5999" y="2533476"/>
            <a:ext cx="5211301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0" i="0" dirty="0">
                <a:effectLst/>
                <a:highlight>
                  <a:srgbClr val="FFFFFF"/>
                </a:highlight>
              </a:rPr>
              <a:t>“light locomotive” means a mechanically propelled vehicle which is not constructed itself to carry a load other than any of the excepted articles and the weight of which unladen does not exceed 11690 kilograms but does exceed 7370 kilograms,</a:t>
            </a:r>
          </a:p>
        </p:txBody>
      </p:sp>
    </p:spTree>
    <p:extLst>
      <p:ext uri="{BB962C8B-B14F-4D97-AF65-F5344CB8AC3E}">
        <p14:creationId xmlns:p14="http://schemas.microsoft.com/office/powerpoint/2010/main" val="913255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14FEC-F9C3-92BE-C363-632FA09FE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41391"/>
            <a:ext cx="5211301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Heavy Motor car S. 185(1) RTA 1988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E1BAE8-0228-3421-28BC-9781AFD9B1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804" r="1" b="1"/>
          <a:stretch/>
        </p:blipFill>
        <p:spPr>
          <a:xfrm>
            <a:off x="20" y="-18829"/>
            <a:ext cx="5433960" cy="3455514"/>
          </a:xfrm>
          <a:prstGeom prst="rect">
            <a:avLst/>
          </a:prstGeom>
        </p:spPr>
      </p:pic>
      <p:pic>
        <p:nvPicPr>
          <p:cNvPr id="5122" name="Picture 2" descr="GMC Hummer EV - Wikipedia">
            <a:extLst>
              <a:ext uri="{FF2B5EF4-FFF2-40B4-BE49-F238E27FC236}">
                <a16:creationId xmlns:a16="http://schemas.microsoft.com/office/drawing/2014/main" id="{56967109-DC74-2653-C26A-8DB57D40E96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4" r="-1" b="12291"/>
          <a:stretch/>
        </p:blipFill>
        <p:spPr bwMode="auto">
          <a:xfrm>
            <a:off x="20" y="3421856"/>
            <a:ext cx="5433962" cy="3447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127" name="Group 5126">
            <a:extLst>
              <a:ext uri="{FF2B5EF4-FFF2-40B4-BE49-F238E27FC236}">
                <a16:creationId xmlns:a16="http://schemas.microsoft.com/office/drawing/2014/main" id="{923615DC-F5A3-677C-DB79-DA387F11F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5128" name="Rectangle 5127">
              <a:extLst>
                <a:ext uri="{FF2B5EF4-FFF2-40B4-BE49-F238E27FC236}">
                  <a16:creationId xmlns:a16="http://schemas.microsoft.com/office/drawing/2014/main" id="{BCB2E658-9767-8805-2BCB-63F4F3AEC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29" name="Rectangle 5128">
              <a:extLst>
                <a:ext uri="{FF2B5EF4-FFF2-40B4-BE49-F238E27FC236}">
                  <a16:creationId xmlns:a16="http://schemas.microsoft.com/office/drawing/2014/main" id="{BEA709A9-EE8C-7D2E-43D2-E8A342BA03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27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BE1D48-9792-982E-C57A-B7C3DA8EEE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5999" y="2533476"/>
            <a:ext cx="5211301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0" i="0" dirty="0">
                <a:effectLst/>
                <a:highlight>
                  <a:srgbClr val="FFFFFF"/>
                </a:highlight>
              </a:rPr>
              <a:t>“</a:t>
            </a:r>
            <a:r>
              <a:rPr lang="en-US" sz="2000" b="1" i="0" dirty="0">
                <a:effectLst/>
                <a:highlight>
                  <a:srgbClr val="FFFFFF"/>
                </a:highlight>
              </a:rPr>
              <a:t>heavy motor car</a:t>
            </a:r>
            <a:r>
              <a:rPr lang="en-US" sz="2000" b="0" i="0" dirty="0">
                <a:effectLst/>
                <a:highlight>
                  <a:srgbClr val="FFFFFF"/>
                </a:highlight>
              </a:rPr>
              <a:t>” means a mechanically propelled vehicle, not being a motor car, which is constructed itself to carry a load or passengers and the weight of which unladen exceeds 2540 kilograms,</a:t>
            </a:r>
          </a:p>
          <a:p>
            <a:pPr marL="0" indent="0">
              <a:buNone/>
            </a:pPr>
            <a:r>
              <a:rPr lang="en-US" sz="2000" dirty="0"/>
              <a:t>(Hummer is </a:t>
            </a:r>
            <a:r>
              <a:rPr lang="en-US" sz="2000" b="0" i="0" dirty="0">
                <a:effectLst/>
                <a:highlight>
                  <a:srgbClr val="FFFFFF"/>
                </a:highlight>
              </a:rPr>
              <a:t>4,500 kg)</a:t>
            </a:r>
          </a:p>
          <a:p>
            <a:pPr marL="0" indent="0">
              <a:buNone/>
            </a:pPr>
            <a:r>
              <a:rPr lang="en-US" sz="2000" dirty="0">
                <a:highlight>
                  <a:srgbClr val="FFFFFF"/>
                </a:highlight>
              </a:rPr>
              <a:t>(Land rover is approximately </a:t>
            </a:r>
            <a:r>
              <a:rPr lang="en-US" sz="2000" i="0" dirty="0">
                <a:effectLst/>
                <a:highlight>
                  <a:srgbClr val="FFFFFF"/>
                </a:highlight>
              </a:rPr>
              <a:t>2603 kg).</a:t>
            </a:r>
          </a:p>
          <a:p>
            <a:pPr marL="0" indent="0">
              <a:buNone/>
            </a:pPr>
            <a:r>
              <a:rPr lang="en-US" sz="2000" dirty="0">
                <a:highlight>
                  <a:srgbClr val="FFFFFF"/>
                </a:highlight>
              </a:rPr>
              <a:t>(“Luton</a:t>
            </a:r>
            <a:r>
              <a:rPr lang="en-US" sz="2000" b="1" dirty="0">
                <a:highlight>
                  <a:srgbClr val="FFFFFF"/>
                </a:highlight>
              </a:rPr>
              <a:t> van</a:t>
            </a:r>
            <a:r>
              <a:rPr lang="en-US" sz="2000" dirty="0">
                <a:highlight>
                  <a:srgbClr val="FFFFFF"/>
                </a:highlight>
              </a:rPr>
              <a:t>” is 3,500kg unladen).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15331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6DAF6-CEA5-1B5D-FB69-B9FBB3997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5157" y="741391"/>
            <a:ext cx="5933181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/>
              <a:t>Motor car S. 185(1) RTA 1988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EA83DF-35A8-9CC8-3C8E-C3F32BECC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686300" cy="6858000"/>
          </a:xfrm>
          <a:prstGeom prst="rect">
            <a:avLst/>
          </a:prstGeom>
          <a:solidFill>
            <a:schemeClr val="bg1">
              <a:lumMod val="95000"/>
              <a:alpha val="88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6A29D64-B4CD-CEFF-8174-BCDB2EA45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3362" cy="6858000"/>
            <a:chOff x="12068638" y="0"/>
            <a:chExt cx="123362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5271C26-E797-25E4-4A2D-5AA7A104D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E4BD6EF-3C9D-3DEF-A540-84C50BAA5D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27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D8313F98-D94C-3A30-4501-8FDD45A8EC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663" y="876300"/>
            <a:ext cx="2897503" cy="1558506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514B3E1-7DF4-C9D9-11E4-410085DE17C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47287" y="2632164"/>
            <a:ext cx="2840257" cy="15829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7595B70-E037-DD4A-7493-AE81268708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622" y="4421446"/>
            <a:ext cx="2739586" cy="1593544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34E082-4F9D-B1AF-481A-4DE5EDEF84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75156" y="2533476"/>
            <a:ext cx="5933182" cy="344783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400" b="0" i="0" dirty="0">
                <a:effectLst/>
                <a:highlight>
                  <a:srgbClr val="FFFFFF"/>
                </a:highlight>
              </a:rPr>
              <a:t>“motor car” means a mechanically propelled vehicle, not being a motorcycle or an invalid carriage, which is constructed itself to carry a load or passengers and the weight of which unladen—</a:t>
            </a:r>
          </a:p>
          <a:p>
            <a:r>
              <a:rPr lang="en-US" sz="1400" b="0" i="0" dirty="0">
                <a:effectLst/>
                <a:highlight>
                  <a:srgbClr val="FFFFFF"/>
                </a:highlight>
              </a:rPr>
              <a:t>(a)if it is constructed solely for the carriage of passengers and their effects, is adapted to carry not more than seven passengers exclusive of the driver and is fitted with </a:t>
            </a:r>
            <a:r>
              <a:rPr lang="en-US" sz="1400" b="0" i="0" dirty="0" err="1">
                <a:effectLst/>
                <a:highlight>
                  <a:srgbClr val="FFFFFF"/>
                </a:highlight>
              </a:rPr>
              <a:t>tyres</a:t>
            </a:r>
            <a:r>
              <a:rPr lang="en-US" sz="1400" b="0" i="0" dirty="0">
                <a:effectLst/>
                <a:highlight>
                  <a:srgbClr val="FFFFFF"/>
                </a:highlight>
              </a:rPr>
              <a:t> of such type as may be specified in regulations made by the Secretary of State, does not exceed 3050 kilograms,</a:t>
            </a:r>
          </a:p>
          <a:p>
            <a:r>
              <a:rPr lang="en-US" sz="1400" b="0" i="0" dirty="0">
                <a:effectLst/>
                <a:highlight>
                  <a:srgbClr val="FFFFFF"/>
                </a:highlight>
              </a:rPr>
              <a:t>(b)if it is constructed or adapted for use for the conveyance of goods or burden of any description, does not exceed 3050 kilograms, or 3500 kilograms if the vehicle carries a container or containers for holding for the purposes of its propulsion any fuel which is wholly gaseous at 17.5 degrees Celsius under a pressure of 1.013 bar or plant and materials for producing such fuel,</a:t>
            </a:r>
          </a:p>
          <a:p>
            <a:r>
              <a:rPr lang="en-US" sz="1400" b="0" i="0" dirty="0">
                <a:effectLst/>
                <a:highlight>
                  <a:srgbClr val="FFFFFF"/>
                </a:highlight>
              </a:rPr>
              <a:t>(c)does not exceed 2540 kilograms in a case not falling within sub-paragraph (a) or (b) above,</a:t>
            </a:r>
          </a:p>
          <a:p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25667085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60128-5630-6FFA-3C9A-901F878AB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351679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Motorcycle S. 185(1) RTA 1988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B74AE2-869D-4B38-1E5D-5AC56FEF40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76693" y="2533476"/>
            <a:ext cx="3351679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0" i="0">
                <a:effectLst/>
                <a:highlight>
                  <a:srgbClr val="FFFFFF"/>
                </a:highlight>
              </a:rPr>
              <a:t>“motorcycle” means a mechanically propelled vehicle, not being an invalid carriage, with less than four wheels and the weight of which unladen does not exceed 410 kilograms,</a:t>
            </a:r>
          </a:p>
          <a:p>
            <a:endParaRPr lang="en-US" sz="2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663C3E-DD94-F355-6913-3DA2ECE819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30" r="1" b="1"/>
          <a:stretch/>
        </p:blipFill>
        <p:spPr>
          <a:xfrm>
            <a:off x="5065566" y="10"/>
            <a:ext cx="7032825" cy="4378805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DD35268-6FBE-0BCD-C050-3F804C7C5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2068597" y="0"/>
            <a:ext cx="123401" cy="3290157"/>
          </a:xfrm>
          <a:prstGeom prst="rect">
            <a:avLst/>
          </a:prstGeom>
          <a:gradFill>
            <a:gsLst>
              <a:gs pos="20000">
                <a:schemeClr val="accent3">
                  <a:alpha val="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37970D5F-7938-AF96-B204-5CB77B92E9D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rcRect l="10435"/>
          <a:stretch/>
        </p:blipFill>
        <p:spPr>
          <a:xfrm>
            <a:off x="5065566" y="4378817"/>
            <a:ext cx="3524828" cy="247918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603CC81-AFEA-CBB5-E953-CDDD4D24B4C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606" r="1" b="2370"/>
          <a:stretch/>
        </p:blipFill>
        <p:spPr>
          <a:xfrm>
            <a:off x="8573563" y="4378818"/>
            <a:ext cx="3524828" cy="247918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F3A0B02E-2A29-A1CD-0D60-A9E1681AF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B760236-1E5E-7CEA-DCDD-21F3FB288A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0D6BAEE-FD58-F5B7-5CF3-A74EB385D7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27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256384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nt">
            <a:extLst>
              <a:ext uri="{FF2B5EF4-FFF2-40B4-BE49-F238E27FC236}">
                <a16:creationId xmlns:a16="http://schemas.microsoft.com/office/drawing/2014/main" id="{97A7BC37-AB06-33B6-67C7-87AEE430A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EAAC543-06A1-30A3-CDB5-302AEBD0D3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3" cy="6858000"/>
          </a:xfrm>
          <a:prstGeom prst="rect">
            <a:avLst/>
          </a:prstGeom>
          <a:ln>
            <a:noFill/>
          </a:ln>
          <a:effectLst>
            <a:outerShdw blurRad="317500" dist="127000" dir="2400000" sx="95000" sy="95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283C2C-A444-00FB-B5E2-D24811ABC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306" y="762001"/>
            <a:ext cx="5227880" cy="17082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Motor Tractor S. 185(1) RTA 1988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F97FFD4-A8B9-3D4D-1623-7BE467E46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17506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317500" dist="152400" dir="300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07FDF8-26D2-339B-DA90-8BACDC2F15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7232" y="724619"/>
            <a:ext cx="2422393" cy="2543514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1BDE5FB-855D-3E16-84E4-A2367A9C904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75587" y="3828483"/>
            <a:ext cx="3105684" cy="206628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885B79-203B-4BFE-4354-5CA945440F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306" y="2470244"/>
            <a:ext cx="5295421" cy="37698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0" i="0">
                <a:effectLst/>
                <a:highlight>
                  <a:srgbClr val="FFFFFF"/>
                </a:highlight>
              </a:rPr>
              <a:t>“motor tractor” means a mechanically propelled vehicle which is not constructed itself to carry a load, other than the excepted articles, and the weight of which unladen does not exceed 7370 kilograms,</a:t>
            </a:r>
          </a:p>
          <a:p>
            <a:r>
              <a:rPr lang="en-US" sz="2000" b="0" i="0">
                <a:effectLst/>
                <a:highlight>
                  <a:srgbClr val="FFFFFF"/>
                </a:highlight>
              </a:rPr>
              <a:t>“trailer” means a vehicle drawn by a motor vehicle.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282787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18E3B-6708-91CC-DD36-AB6F2F76D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4456" y="774457"/>
            <a:ext cx="4114800" cy="11460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/>
              <a:t>Invalid Carriage S. 185 RTA 1988</a:t>
            </a:r>
          </a:p>
        </p:txBody>
      </p:sp>
      <p:grpSp>
        <p:nvGrpSpPr>
          <p:cNvPr id="1035" name="Group 1034">
            <a:extLst>
              <a:ext uri="{FF2B5EF4-FFF2-40B4-BE49-F238E27FC236}">
                <a16:creationId xmlns:a16="http://schemas.microsoft.com/office/drawing/2014/main" id="{AEF65689-55A4-1A17-9396-9760BDCFF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381" y="0"/>
            <a:ext cx="123362" cy="6858000"/>
            <a:chOff x="12068638" y="0"/>
            <a:chExt cx="123362" cy="6858000"/>
          </a:xfrm>
        </p:grpSpPr>
        <p:sp>
          <p:nvSpPr>
            <p:cNvPr id="1036" name="Rectangle 1035">
              <a:extLst>
                <a:ext uri="{FF2B5EF4-FFF2-40B4-BE49-F238E27FC236}">
                  <a16:creationId xmlns:a16="http://schemas.microsoft.com/office/drawing/2014/main" id="{31CBC69B-172A-330B-94CA-F9651D6D9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7" name="Rectangle 1036">
              <a:extLst>
                <a:ext uri="{FF2B5EF4-FFF2-40B4-BE49-F238E27FC236}">
                  <a16:creationId xmlns:a16="http://schemas.microsoft.com/office/drawing/2014/main" id="{B634201E-0AB3-F791-0BCB-A522009F94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27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30" name="Picture 6" descr="Wrong Cross Images | Free Photos, PNG Stickers, Wallpapers ...">
            <a:extLst>
              <a:ext uri="{FF2B5EF4-FFF2-40B4-BE49-F238E27FC236}">
                <a16:creationId xmlns:a16="http://schemas.microsoft.com/office/drawing/2014/main" id="{26E5DFE4-DFA4-5760-3A19-4C4690CC34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4953" y="915683"/>
            <a:ext cx="2743200" cy="2103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orrect Tick Vector Images (over 27,000)">
            <a:extLst>
              <a:ext uri="{FF2B5EF4-FFF2-40B4-BE49-F238E27FC236}">
                <a16:creationId xmlns:a16="http://schemas.microsoft.com/office/drawing/2014/main" id="{3E0305DE-43F1-61A0-31C6-2BEEA6999B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90088" y="915683"/>
            <a:ext cx="2429351" cy="242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69AE06A-0FEF-920B-57FA-B684987603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6300" y="3553441"/>
            <a:ext cx="2743200" cy="1776221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5B723C2-5677-4638-291A-F18AB1E5E73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3840953" y="3553441"/>
            <a:ext cx="2743200" cy="175119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480DA-3905-9D47-C75B-A51B5A5398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234456" y="2340222"/>
            <a:ext cx="4114800" cy="36473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b="0" i="0">
                <a:effectLst/>
                <a:highlight>
                  <a:srgbClr val="FFFFFF"/>
                </a:highlight>
              </a:rPr>
              <a:t>“invalid carriage” means a mechanically propelled vehicle the weight of which unladen does not exceed 254 kilograms and which is specially designed and constructed, and not merely adapted, for the use of a person suffering from some physical defect or disability and is used solely by such a person.</a:t>
            </a:r>
          </a:p>
          <a:p>
            <a:endParaRPr lang="en-US" sz="1600">
              <a:highlight>
                <a:srgbClr val="FFFFFF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A three-wheeler motor car </a:t>
            </a:r>
            <a:r>
              <a:rPr lang="en-US" sz="1600" b="1">
                <a:highlight>
                  <a:srgbClr val="FFFFFF"/>
                </a:highlight>
              </a:rPr>
              <a:t>is not </a:t>
            </a:r>
            <a:r>
              <a:rPr lang="en-US" sz="1600">
                <a:highlight>
                  <a:srgbClr val="FFFFFF"/>
                </a:highlight>
              </a:rPr>
              <a:t>an invalid carriage it is classified as an unrestricted motorcycle at 850cc, 456kg and top speed of 80-85mph requiring a Cat A licence.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639871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556</Words>
  <Application>Microsoft Office PowerPoint</Application>
  <PresentationFormat>Widescreen</PresentationFormat>
  <Paragraphs>24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Week 1 Session 3  Directed Reading Power Point</vt:lpstr>
      <vt:lpstr>Heavy locomotive S. 185(1) RTA 1988</vt:lpstr>
      <vt:lpstr>Light locomotive S.185(1) RTA 1988</vt:lpstr>
      <vt:lpstr>Heavy Motor car S. 185(1) RTA 1988</vt:lpstr>
      <vt:lpstr>Motor car S. 185(1) RTA 1988</vt:lpstr>
      <vt:lpstr>Motorcycle S. 185(1) RTA 1988</vt:lpstr>
      <vt:lpstr>Motor Tractor S. 185(1) RTA 1988</vt:lpstr>
      <vt:lpstr>Invalid Carriage S. 185 RTA 1988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Kelly Andrews</cp:lastModifiedBy>
  <cp:revision>4</cp:revision>
  <dcterms:created xsi:type="dcterms:W3CDTF">2024-09-13T14:20:46Z</dcterms:created>
  <dcterms:modified xsi:type="dcterms:W3CDTF">2025-01-22T14:22:32Z</dcterms:modified>
</cp:coreProperties>
</file>