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4"/>
  </p:sldMasterIdLst>
  <p:notesMasterIdLst>
    <p:notesMasterId r:id="rId55"/>
  </p:notesMasterIdLst>
  <p:sldIdLst>
    <p:sldId id="256" r:id="rId5"/>
    <p:sldId id="257" r:id="rId6"/>
    <p:sldId id="280" r:id="rId7"/>
    <p:sldId id="275" r:id="rId8"/>
    <p:sldId id="276" r:id="rId9"/>
    <p:sldId id="316" r:id="rId10"/>
    <p:sldId id="307" r:id="rId11"/>
    <p:sldId id="308" r:id="rId12"/>
    <p:sldId id="258" r:id="rId13"/>
    <p:sldId id="264" r:id="rId14"/>
    <p:sldId id="265" r:id="rId15"/>
    <p:sldId id="266" r:id="rId16"/>
    <p:sldId id="268" r:id="rId17"/>
    <p:sldId id="267" r:id="rId18"/>
    <p:sldId id="269" r:id="rId19"/>
    <p:sldId id="309" r:id="rId20"/>
    <p:sldId id="311" r:id="rId21"/>
    <p:sldId id="298" r:id="rId22"/>
    <p:sldId id="310" r:id="rId23"/>
    <p:sldId id="297" r:id="rId24"/>
    <p:sldId id="270" r:id="rId25"/>
    <p:sldId id="271" r:id="rId26"/>
    <p:sldId id="272" r:id="rId27"/>
    <p:sldId id="273" r:id="rId28"/>
    <p:sldId id="274" r:id="rId29"/>
    <p:sldId id="302" r:id="rId30"/>
    <p:sldId id="314" r:id="rId31"/>
    <p:sldId id="312" r:id="rId32"/>
    <p:sldId id="313" r:id="rId33"/>
    <p:sldId id="322" r:id="rId34"/>
    <p:sldId id="259" r:id="rId35"/>
    <p:sldId id="296" r:id="rId36"/>
    <p:sldId id="288" r:id="rId37"/>
    <p:sldId id="289" r:id="rId38"/>
    <p:sldId id="295" r:id="rId39"/>
    <p:sldId id="286" r:id="rId40"/>
    <p:sldId id="317" r:id="rId41"/>
    <p:sldId id="318" r:id="rId42"/>
    <p:sldId id="323" r:id="rId43"/>
    <p:sldId id="279" r:id="rId44"/>
    <p:sldId id="319" r:id="rId45"/>
    <p:sldId id="292" r:id="rId46"/>
    <p:sldId id="293" r:id="rId47"/>
    <p:sldId id="291" r:id="rId48"/>
    <p:sldId id="294" r:id="rId49"/>
    <p:sldId id="321" r:id="rId50"/>
    <p:sldId id="320" r:id="rId51"/>
    <p:sldId id="282" r:id="rId52"/>
    <p:sldId id="283" r:id="rId53"/>
    <p:sldId id="284" r:id="rId5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7A7A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C8F7EA-1CED-48A2-AD92-80BCAF855E1A}" v="1669" dt="2026-05-08T17:28:41.5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5" d="100"/>
          <a:sy n="75" d="100"/>
        </p:scale>
        <p:origin x="7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284D7E-A97D-4825-8406-BF1350392C7A}" type="datetimeFigureOut">
              <a:rPr lang="en-GB" smtClean="0"/>
              <a:t>08/05/2026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000987-CDE3-4912-9C9A-4ED0B7D2C486}" type="slidenum">
              <a:rPr lang="en-GB" smtClean="0"/>
              <a:t>‹#›</a:t>
            </a:fld>
            <a:endParaRPr lang="en-GB"/>
          </a:p>
        </p:txBody>
      </p:sp>
    </p:spTree>
    <p:extLst>
      <p:ext uri="{BB962C8B-B14F-4D97-AF65-F5344CB8AC3E}">
        <p14:creationId xmlns:p14="http://schemas.microsoft.com/office/powerpoint/2010/main" val="5138879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1160EA64-D806-43AC-9DF2-F8C432F32B4C}" type="datetimeFigureOut">
              <a:rPr lang="en-US" dirty="0"/>
              <a:t>5/8/2026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070A7B3-6521-4DCA-87E5-044747A908C1}" type="datetimeFigureOut">
              <a:rPr lang="en-US" dirty="0"/>
              <a:t>5/8/2026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AB134690-1557-4C89-A502-4959FE7FAD70}" type="datetimeFigureOut">
              <a:rPr lang="en-US" dirty="0"/>
              <a:t>5/8/2026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1037C31-9E7A-4F99-8774-A0E530DE1A42}" type="datetimeFigureOut">
              <a:rPr lang="en-US" dirty="0"/>
              <a:t>5/8/2026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5/8/2026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5/8/2026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9F9C37B-1D36-470B-8223-D6C91242EC14}" type="datetimeFigureOut">
              <a:rPr lang="en-US" dirty="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7C6F52A-A82B-47A2-A83A-8C4C91F2D59F}" type="datetimeFigureOut">
              <a:rPr lang="en-US" dirty="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5/8/2026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sunnyillustration.myportfolio.com/" TargetMode="External"/><Relationship Id="rId2" Type="http://schemas.openxmlformats.org/officeDocument/2006/relationships/hyperlink" Target="https://www.instagram.com/sunny_illustration29/" TargetMode="Externa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73.png"/><Relationship Id="rId4" Type="http://schemas.openxmlformats.org/officeDocument/2006/relationships/image" Target="../media/image72.png"/></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7A7A7"/>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26526182-EB61-0CED-903A-8B4DA12F0095}"/>
              </a:ext>
            </a:extLst>
          </p:cNvPr>
          <p:cNvPicPr>
            <a:picLocks noChangeAspect="1"/>
          </p:cNvPicPr>
          <p:nvPr/>
        </p:nvPicPr>
        <p:blipFill>
          <a:blip r:embed="rId2"/>
          <a:stretch>
            <a:fillRect/>
          </a:stretch>
        </p:blipFill>
        <p:spPr>
          <a:xfrm>
            <a:off x="1889049" y="2738246"/>
            <a:ext cx="3983417" cy="3983417"/>
          </a:xfrm>
          <a:prstGeom prst="rect">
            <a:avLst/>
          </a:prstGeom>
        </p:spPr>
      </p:pic>
      <p:sp>
        <p:nvSpPr>
          <p:cNvPr id="5" name="Subtitle 4">
            <a:extLst>
              <a:ext uri="{FF2B5EF4-FFF2-40B4-BE49-F238E27FC236}">
                <a16:creationId xmlns:a16="http://schemas.microsoft.com/office/drawing/2014/main" id="{416D847D-02E3-5629-76A3-4896D39106CF}"/>
              </a:ext>
            </a:extLst>
          </p:cNvPr>
          <p:cNvSpPr>
            <a:spLocks noGrp="1"/>
          </p:cNvSpPr>
          <p:nvPr>
            <p:ph type="subTitle" idx="1"/>
          </p:nvPr>
        </p:nvSpPr>
        <p:spPr>
          <a:xfrm>
            <a:off x="4120870" y="5395255"/>
            <a:ext cx="2741049" cy="1239894"/>
          </a:xfrm>
        </p:spPr>
        <p:txBody>
          <a:bodyPr/>
          <a:lstStyle/>
          <a:p>
            <a:r>
              <a:rPr lang="en-GB" dirty="0">
                <a:solidFill>
                  <a:schemeClr val="bg1"/>
                </a:solidFill>
                <a:latin typeface="Aptos" panose="020B0004020202020204" pitchFamily="34" charset="0"/>
              </a:rPr>
              <a:t>Jess Parker - 2404805</a:t>
            </a:r>
          </a:p>
        </p:txBody>
      </p:sp>
      <p:pic>
        <p:nvPicPr>
          <p:cNvPr id="6" name="Picture 5">
            <a:extLst>
              <a:ext uri="{FF2B5EF4-FFF2-40B4-BE49-F238E27FC236}">
                <a16:creationId xmlns:a16="http://schemas.microsoft.com/office/drawing/2014/main" id="{648A0331-D441-6B73-F6DE-B5DCDBE076AD}"/>
              </a:ext>
            </a:extLst>
          </p:cNvPr>
          <p:cNvPicPr>
            <a:picLocks noChangeAspect="1"/>
          </p:cNvPicPr>
          <p:nvPr/>
        </p:nvPicPr>
        <p:blipFill>
          <a:blip r:embed="rId3"/>
          <a:stretch>
            <a:fillRect/>
          </a:stretch>
        </p:blipFill>
        <p:spPr>
          <a:xfrm>
            <a:off x="7342144" y="0"/>
            <a:ext cx="4849856" cy="6858000"/>
          </a:xfrm>
          <a:prstGeom prst="rect">
            <a:avLst/>
          </a:prstGeom>
        </p:spPr>
      </p:pic>
      <p:sp>
        <p:nvSpPr>
          <p:cNvPr id="11" name="TextBox 10">
            <a:extLst>
              <a:ext uri="{FF2B5EF4-FFF2-40B4-BE49-F238E27FC236}">
                <a16:creationId xmlns:a16="http://schemas.microsoft.com/office/drawing/2014/main" id="{DDFD2EB3-2661-9CE6-F1B7-EFEF1C89D6D7}"/>
              </a:ext>
            </a:extLst>
          </p:cNvPr>
          <p:cNvSpPr txBox="1"/>
          <p:nvPr/>
        </p:nvSpPr>
        <p:spPr>
          <a:xfrm>
            <a:off x="1253558" y="1806836"/>
            <a:ext cx="6442547" cy="2031325"/>
          </a:xfrm>
          <a:prstGeom prst="rect">
            <a:avLst/>
          </a:prstGeom>
          <a:noFill/>
        </p:spPr>
        <p:txBody>
          <a:bodyPr wrap="square" rtlCol="0">
            <a:spAutoFit/>
          </a:bodyPr>
          <a:lstStyle/>
          <a:p>
            <a:r>
              <a:rPr lang="en-US" sz="3600" b="1" dirty="0">
                <a:solidFill>
                  <a:schemeClr val="bg1"/>
                </a:solidFill>
                <a:latin typeface="Vladimir Script" panose="03050402040407070305" pitchFamily="66" charset="0"/>
                <a:cs typeface="Dreaming Outloud Script Pro" panose="03050502040304050704" pitchFamily="66" charset="0"/>
              </a:rPr>
              <a:t>Changemakers: Building your Personal Brand for Sustainable Employment (ADVA5001)</a:t>
            </a:r>
          </a:p>
          <a:p>
            <a:endParaRPr lang="en-US" dirty="0"/>
          </a:p>
        </p:txBody>
      </p:sp>
      <p:pic>
        <p:nvPicPr>
          <p:cNvPr id="3" name="Picture 2">
            <a:extLst>
              <a:ext uri="{FF2B5EF4-FFF2-40B4-BE49-F238E27FC236}">
                <a16:creationId xmlns:a16="http://schemas.microsoft.com/office/drawing/2014/main" id="{B61975FF-2C03-85B2-9B97-52A1E714D6C9}"/>
              </a:ext>
            </a:extLst>
          </p:cNvPr>
          <p:cNvPicPr>
            <a:picLocks noChangeAspect="1"/>
          </p:cNvPicPr>
          <p:nvPr/>
        </p:nvPicPr>
        <p:blipFill>
          <a:blip r:embed="rId4"/>
          <a:stretch>
            <a:fillRect/>
          </a:stretch>
        </p:blipFill>
        <p:spPr>
          <a:xfrm>
            <a:off x="84968" y="-22123"/>
            <a:ext cx="8071804" cy="1828959"/>
          </a:xfrm>
          <a:prstGeom prst="rect">
            <a:avLst/>
          </a:prstGeom>
        </p:spPr>
      </p:pic>
    </p:spTree>
    <p:extLst>
      <p:ext uri="{BB962C8B-B14F-4D97-AF65-F5344CB8AC3E}">
        <p14:creationId xmlns:p14="http://schemas.microsoft.com/office/powerpoint/2010/main" val="1988754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6AD13FA-5B28-6824-C03D-8ED84B34759F}"/>
              </a:ext>
            </a:extLst>
          </p:cNvPr>
          <p:cNvSpPr txBox="1"/>
          <p:nvPr/>
        </p:nvSpPr>
        <p:spPr>
          <a:xfrm>
            <a:off x="1494504" y="1121619"/>
            <a:ext cx="3633828" cy="1200329"/>
          </a:xfrm>
          <a:prstGeom prst="rect">
            <a:avLst/>
          </a:prstGeom>
          <a:noFill/>
        </p:spPr>
        <p:txBody>
          <a:bodyPr wrap="square" rtlCol="0">
            <a:spAutoFit/>
          </a:bodyPr>
          <a:lstStyle/>
          <a:p>
            <a:r>
              <a:rPr lang="en-GB" sz="3600" dirty="0">
                <a:latin typeface="Vladimir Script" panose="03050402040407070305" pitchFamily="66" charset="0"/>
              </a:rPr>
              <a:t>What about you questionnaire</a:t>
            </a:r>
          </a:p>
        </p:txBody>
      </p:sp>
      <p:pic>
        <p:nvPicPr>
          <p:cNvPr id="3" name="Picture 2">
            <a:extLst>
              <a:ext uri="{FF2B5EF4-FFF2-40B4-BE49-F238E27FC236}">
                <a16:creationId xmlns:a16="http://schemas.microsoft.com/office/drawing/2014/main" id="{F147F8D3-8E4C-EDD8-A3D1-A1558F67513B}"/>
              </a:ext>
            </a:extLst>
          </p:cNvPr>
          <p:cNvPicPr>
            <a:picLocks noChangeAspect="1"/>
          </p:cNvPicPr>
          <p:nvPr/>
        </p:nvPicPr>
        <p:blipFill>
          <a:blip r:embed="rId2"/>
          <a:srcRect b="5037"/>
          <a:stretch>
            <a:fillRect/>
          </a:stretch>
        </p:blipFill>
        <p:spPr>
          <a:xfrm>
            <a:off x="5867232" y="81280"/>
            <a:ext cx="5031103" cy="6512560"/>
          </a:xfrm>
          <a:prstGeom prst="rect">
            <a:avLst/>
          </a:prstGeom>
        </p:spPr>
      </p:pic>
      <p:sp>
        <p:nvSpPr>
          <p:cNvPr id="6" name="TextBox 5">
            <a:extLst>
              <a:ext uri="{FF2B5EF4-FFF2-40B4-BE49-F238E27FC236}">
                <a16:creationId xmlns:a16="http://schemas.microsoft.com/office/drawing/2014/main" id="{ED98C758-D662-5C6A-D5AA-BE68434F3289}"/>
              </a:ext>
            </a:extLst>
          </p:cNvPr>
          <p:cNvSpPr txBox="1"/>
          <p:nvPr/>
        </p:nvSpPr>
        <p:spPr>
          <a:xfrm>
            <a:off x="1494504" y="2566219"/>
            <a:ext cx="3510116" cy="3970318"/>
          </a:xfrm>
          <a:prstGeom prst="rect">
            <a:avLst/>
          </a:prstGeom>
          <a:noFill/>
        </p:spPr>
        <p:txBody>
          <a:bodyPr wrap="square" rtlCol="0">
            <a:spAutoFit/>
          </a:bodyPr>
          <a:lstStyle/>
          <a:p>
            <a:r>
              <a:rPr lang="en-GB" dirty="0">
                <a:latin typeface="Aptos" panose="020B0004020202020204" pitchFamily="34" charset="0"/>
              </a:rPr>
              <a:t>Before I started to develop my personal brand, I completed a questionnaire about the type of illustrator I want to be and considered where I want to be in the future, the type of branding I will need for this and how I am going to get there. At my current stage, I am thinking of specialising in digital painting and editorial work, but room for character design, with two styles of digital painting and more refined linework. </a:t>
            </a:r>
          </a:p>
        </p:txBody>
      </p:sp>
    </p:spTree>
    <p:extLst>
      <p:ext uri="{BB962C8B-B14F-4D97-AF65-F5344CB8AC3E}">
        <p14:creationId xmlns:p14="http://schemas.microsoft.com/office/powerpoint/2010/main" val="3594567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CEAB4A-72EE-6596-141D-C737D334FFD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D79FE00-4690-2523-D207-816A0C808581}"/>
              </a:ext>
            </a:extLst>
          </p:cNvPr>
          <p:cNvSpPr txBox="1"/>
          <p:nvPr/>
        </p:nvSpPr>
        <p:spPr>
          <a:xfrm>
            <a:off x="3890455" y="2332248"/>
            <a:ext cx="3634328" cy="646331"/>
          </a:xfrm>
          <a:prstGeom prst="rect">
            <a:avLst/>
          </a:prstGeom>
          <a:noFill/>
        </p:spPr>
        <p:txBody>
          <a:bodyPr wrap="none" rtlCol="0">
            <a:spAutoFit/>
          </a:bodyPr>
          <a:lstStyle/>
          <a:p>
            <a:r>
              <a:rPr lang="en-GB" sz="3600" dirty="0">
                <a:latin typeface="Vladimir Script" panose="03050402040407070305" pitchFamily="66" charset="0"/>
              </a:rPr>
              <a:t>My social media plan </a:t>
            </a:r>
          </a:p>
        </p:txBody>
      </p:sp>
      <p:sp>
        <p:nvSpPr>
          <p:cNvPr id="2" name="TextBox 1">
            <a:extLst>
              <a:ext uri="{FF2B5EF4-FFF2-40B4-BE49-F238E27FC236}">
                <a16:creationId xmlns:a16="http://schemas.microsoft.com/office/drawing/2014/main" id="{BB3F99BF-7FA2-0E33-81B2-D158B5A8CC9C}"/>
              </a:ext>
            </a:extLst>
          </p:cNvPr>
          <p:cNvSpPr txBox="1"/>
          <p:nvPr/>
        </p:nvSpPr>
        <p:spPr>
          <a:xfrm>
            <a:off x="2358391" y="3220421"/>
            <a:ext cx="7475217" cy="2862322"/>
          </a:xfrm>
          <a:prstGeom prst="rect">
            <a:avLst/>
          </a:prstGeom>
          <a:noFill/>
        </p:spPr>
        <p:txBody>
          <a:bodyPr wrap="square" rtlCol="0">
            <a:spAutoFit/>
          </a:bodyPr>
          <a:lstStyle/>
          <a:p>
            <a:r>
              <a:rPr lang="en-GB" dirty="0">
                <a:latin typeface="Aptos" panose="020B0004020202020204" pitchFamily="34" charset="0"/>
              </a:rPr>
              <a:t>To build my social platform, I am going to continue to grow my Instagram account, as I have already started to build a small following where I share my work and interact with other illustrators and artists.  Something I can work on with this account is my consistency in posting content. I can start to look at when the best times are to post my work to gain the most interaction. As I want to explore character design, I also explored making an art station account, which could be beneficial to me in the future, with opportunities for character design for games, which is something I want to explore. I have also created a LinkedIn account that will help me build my professional network and open possible opportunities for the future. </a:t>
            </a:r>
          </a:p>
        </p:txBody>
      </p:sp>
      <p:pic>
        <p:nvPicPr>
          <p:cNvPr id="5" name="Picture 4">
            <a:extLst>
              <a:ext uri="{FF2B5EF4-FFF2-40B4-BE49-F238E27FC236}">
                <a16:creationId xmlns:a16="http://schemas.microsoft.com/office/drawing/2014/main" id="{FD7EB341-AA47-4181-A300-D8915706776F}"/>
              </a:ext>
            </a:extLst>
          </p:cNvPr>
          <p:cNvPicPr>
            <a:picLocks noChangeAspect="1"/>
          </p:cNvPicPr>
          <p:nvPr/>
        </p:nvPicPr>
        <p:blipFill>
          <a:blip r:embed="rId2"/>
          <a:stretch>
            <a:fillRect/>
          </a:stretch>
        </p:blipFill>
        <p:spPr>
          <a:xfrm>
            <a:off x="1928018" y="382368"/>
            <a:ext cx="8071804" cy="1828959"/>
          </a:xfrm>
          <a:prstGeom prst="rect">
            <a:avLst/>
          </a:prstGeom>
        </p:spPr>
      </p:pic>
    </p:spTree>
    <p:extLst>
      <p:ext uri="{BB962C8B-B14F-4D97-AF65-F5344CB8AC3E}">
        <p14:creationId xmlns:p14="http://schemas.microsoft.com/office/powerpoint/2010/main" val="3445091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70351B6-B56F-68BA-E1C8-DBA1798B46FA}"/>
              </a:ext>
            </a:extLst>
          </p:cNvPr>
          <p:cNvSpPr txBox="1"/>
          <p:nvPr/>
        </p:nvSpPr>
        <p:spPr>
          <a:xfrm>
            <a:off x="501446" y="471642"/>
            <a:ext cx="4190571" cy="646331"/>
          </a:xfrm>
          <a:prstGeom prst="rect">
            <a:avLst/>
          </a:prstGeom>
          <a:noFill/>
        </p:spPr>
        <p:txBody>
          <a:bodyPr wrap="none" rtlCol="0">
            <a:spAutoFit/>
          </a:bodyPr>
          <a:lstStyle/>
          <a:p>
            <a:r>
              <a:rPr lang="en-GB" sz="3600" dirty="0">
                <a:latin typeface="Vladimir Script" panose="03050402040407070305" pitchFamily="66" charset="0"/>
              </a:rPr>
              <a:t>Current stage - Instagram</a:t>
            </a:r>
          </a:p>
        </p:txBody>
      </p:sp>
      <p:pic>
        <p:nvPicPr>
          <p:cNvPr id="6" name="Picture 5">
            <a:extLst>
              <a:ext uri="{FF2B5EF4-FFF2-40B4-BE49-F238E27FC236}">
                <a16:creationId xmlns:a16="http://schemas.microsoft.com/office/drawing/2014/main" id="{9F8ED8C1-5FD5-697D-3DCA-69BBFF1A7185}"/>
              </a:ext>
            </a:extLst>
          </p:cNvPr>
          <p:cNvPicPr>
            <a:picLocks noChangeAspect="1"/>
          </p:cNvPicPr>
          <p:nvPr/>
        </p:nvPicPr>
        <p:blipFill>
          <a:blip r:embed="rId2"/>
          <a:srcRect r="10299"/>
          <a:stretch>
            <a:fillRect/>
          </a:stretch>
        </p:blipFill>
        <p:spPr>
          <a:xfrm>
            <a:off x="766916" y="1342526"/>
            <a:ext cx="10658168" cy="5152415"/>
          </a:xfrm>
          <a:prstGeom prst="rect">
            <a:avLst/>
          </a:prstGeom>
        </p:spPr>
      </p:pic>
    </p:spTree>
    <p:extLst>
      <p:ext uri="{BB962C8B-B14F-4D97-AF65-F5344CB8AC3E}">
        <p14:creationId xmlns:p14="http://schemas.microsoft.com/office/powerpoint/2010/main" val="3428050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563C705-E298-F013-6883-CF85D186E869}"/>
              </a:ext>
            </a:extLst>
          </p:cNvPr>
          <p:cNvPicPr>
            <a:picLocks noChangeAspect="1"/>
          </p:cNvPicPr>
          <p:nvPr/>
        </p:nvPicPr>
        <p:blipFill>
          <a:blip r:embed="rId2"/>
          <a:srcRect r="13629"/>
          <a:stretch>
            <a:fillRect/>
          </a:stretch>
        </p:blipFill>
        <p:spPr>
          <a:xfrm>
            <a:off x="5016425" y="403122"/>
            <a:ext cx="7035643" cy="3539614"/>
          </a:xfrm>
          <a:prstGeom prst="rect">
            <a:avLst/>
          </a:prstGeom>
        </p:spPr>
      </p:pic>
      <p:pic>
        <p:nvPicPr>
          <p:cNvPr id="7" name="Picture 6">
            <a:extLst>
              <a:ext uri="{FF2B5EF4-FFF2-40B4-BE49-F238E27FC236}">
                <a16:creationId xmlns:a16="http://schemas.microsoft.com/office/drawing/2014/main" id="{EFA4472F-A0BF-2C63-2861-2AA9020386CB}"/>
              </a:ext>
            </a:extLst>
          </p:cNvPr>
          <p:cNvPicPr>
            <a:picLocks noChangeAspect="1"/>
          </p:cNvPicPr>
          <p:nvPr/>
        </p:nvPicPr>
        <p:blipFill>
          <a:blip r:embed="rId3"/>
          <a:srcRect l="20476" r="11987"/>
          <a:stretch>
            <a:fillRect/>
          </a:stretch>
        </p:blipFill>
        <p:spPr>
          <a:xfrm>
            <a:off x="422787" y="262040"/>
            <a:ext cx="5142272" cy="3680696"/>
          </a:xfrm>
          <a:prstGeom prst="rect">
            <a:avLst/>
          </a:prstGeom>
        </p:spPr>
      </p:pic>
      <p:sp>
        <p:nvSpPr>
          <p:cNvPr id="8" name="TextBox 7">
            <a:extLst>
              <a:ext uri="{FF2B5EF4-FFF2-40B4-BE49-F238E27FC236}">
                <a16:creationId xmlns:a16="http://schemas.microsoft.com/office/drawing/2014/main" id="{EAC70517-3998-CFE1-F2E6-D4C1038F91DE}"/>
              </a:ext>
            </a:extLst>
          </p:cNvPr>
          <p:cNvSpPr txBox="1"/>
          <p:nvPr/>
        </p:nvSpPr>
        <p:spPr>
          <a:xfrm>
            <a:off x="670697" y="4185418"/>
            <a:ext cx="10149591" cy="2031325"/>
          </a:xfrm>
          <a:prstGeom prst="rect">
            <a:avLst/>
          </a:prstGeom>
          <a:noFill/>
        </p:spPr>
        <p:txBody>
          <a:bodyPr wrap="square" rtlCol="0">
            <a:spAutoFit/>
          </a:bodyPr>
          <a:lstStyle/>
          <a:p>
            <a:r>
              <a:rPr lang="en-GB" dirty="0">
                <a:latin typeface="Aptos" panose="020B0004020202020204" pitchFamily="34" charset="0"/>
              </a:rPr>
              <a:t>During my studies, I have been building my art account on Instagram, putting my work out there and building a public space to showcase my work.  I first created this account during my foundation year in 2024, and I am continuing to progress with building my style and branding. Through this process, I typically like to work with digital painting and character design. The next steps I want to pursue with my practice are to continue to develop a strong branding that represents my style, as well as to find more ways to put my work out there. To do this, I will design and produce a website to display a portfolio of my work and create a business card.  </a:t>
            </a:r>
          </a:p>
        </p:txBody>
      </p:sp>
    </p:spTree>
    <p:extLst>
      <p:ext uri="{BB962C8B-B14F-4D97-AF65-F5344CB8AC3E}">
        <p14:creationId xmlns:p14="http://schemas.microsoft.com/office/powerpoint/2010/main" val="1071113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E46762F-B9AA-5369-B3B8-ACE965302BE9}"/>
              </a:ext>
            </a:extLst>
          </p:cNvPr>
          <p:cNvPicPr>
            <a:picLocks noChangeAspect="1"/>
          </p:cNvPicPr>
          <p:nvPr/>
        </p:nvPicPr>
        <p:blipFill>
          <a:blip r:embed="rId2"/>
          <a:stretch>
            <a:fillRect/>
          </a:stretch>
        </p:blipFill>
        <p:spPr>
          <a:xfrm>
            <a:off x="322311" y="178419"/>
            <a:ext cx="7374200" cy="2571005"/>
          </a:xfrm>
          <a:prstGeom prst="rect">
            <a:avLst/>
          </a:prstGeom>
        </p:spPr>
      </p:pic>
      <p:sp>
        <p:nvSpPr>
          <p:cNvPr id="6" name="TextBox 5">
            <a:extLst>
              <a:ext uri="{FF2B5EF4-FFF2-40B4-BE49-F238E27FC236}">
                <a16:creationId xmlns:a16="http://schemas.microsoft.com/office/drawing/2014/main" id="{50CBB906-8545-41FD-F23B-329994231CBB}"/>
              </a:ext>
            </a:extLst>
          </p:cNvPr>
          <p:cNvSpPr txBox="1"/>
          <p:nvPr/>
        </p:nvSpPr>
        <p:spPr>
          <a:xfrm>
            <a:off x="811755" y="5605868"/>
            <a:ext cx="10568489" cy="923330"/>
          </a:xfrm>
          <a:prstGeom prst="rect">
            <a:avLst/>
          </a:prstGeom>
          <a:noFill/>
        </p:spPr>
        <p:txBody>
          <a:bodyPr wrap="square" rtlCol="0">
            <a:spAutoFit/>
          </a:bodyPr>
          <a:lstStyle/>
          <a:p>
            <a:r>
              <a:rPr lang="en-GB" dirty="0">
                <a:latin typeface="Aptos" panose="020B0004020202020204" pitchFamily="34" charset="0"/>
              </a:rPr>
              <a:t>I found this useful source that offered advice on social media platforms, what are the most beneficial/important platforms for illustration and when I should be posting content on the different specific platforms. </a:t>
            </a:r>
          </a:p>
        </p:txBody>
      </p:sp>
      <p:pic>
        <p:nvPicPr>
          <p:cNvPr id="8" name="Picture 7">
            <a:extLst>
              <a:ext uri="{FF2B5EF4-FFF2-40B4-BE49-F238E27FC236}">
                <a16:creationId xmlns:a16="http://schemas.microsoft.com/office/drawing/2014/main" id="{C9C2BCEE-4355-CEDA-C14C-09526757E006}"/>
              </a:ext>
            </a:extLst>
          </p:cNvPr>
          <p:cNvPicPr>
            <a:picLocks noChangeAspect="1"/>
          </p:cNvPicPr>
          <p:nvPr/>
        </p:nvPicPr>
        <p:blipFill>
          <a:blip r:embed="rId3"/>
          <a:stretch>
            <a:fillRect/>
          </a:stretch>
        </p:blipFill>
        <p:spPr>
          <a:xfrm>
            <a:off x="3765885" y="2749424"/>
            <a:ext cx="8278631" cy="2753709"/>
          </a:xfrm>
          <a:prstGeom prst="rect">
            <a:avLst/>
          </a:prstGeom>
        </p:spPr>
      </p:pic>
    </p:spTree>
    <p:extLst>
      <p:ext uri="{BB962C8B-B14F-4D97-AF65-F5344CB8AC3E}">
        <p14:creationId xmlns:p14="http://schemas.microsoft.com/office/powerpoint/2010/main" val="555566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A94ED2F-BA0D-EBDB-8466-ECBDF6F10461}"/>
              </a:ext>
            </a:extLst>
          </p:cNvPr>
          <p:cNvSpPr txBox="1"/>
          <p:nvPr/>
        </p:nvSpPr>
        <p:spPr>
          <a:xfrm>
            <a:off x="1199535" y="1160206"/>
            <a:ext cx="1744388" cy="646331"/>
          </a:xfrm>
          <a:prstGeom prst="rect">
            <a:avLst/>
          </a:prstGeom>
          <a:noFill/>
        </p:spPr>
        <p:txBody>
          <a:bodyPr wrap="none" rtlCol="0">
            <a:spAutoFit/>
          </a:bodyPr>
          <a:lstStyle/>
          <a:p>
            <a:r>
              <a:rPr lang="en-GB" sz="3600">
                <a:latin typeface="Vladimir Script" panose="03050402040407070305" pitchFamily="66" charset="0"/>
              </a:rPr>
              <a:t>LinkedIn</a:t>
            </a:r>
          </a:p>
        </p:txBody>
      </p:sp>
      <p:sp>
        <p:nvSpPr>
          <p:cNvPr id="2" name="TextBox 1">
            <a:extLst>
              <a:ext uri="{FF2B5EF4-FFF2-40B4-BE49-F238E27FC236}">
                <a16:creationId xmlns:a16="http://schemas.microsoft.com/office/drawing/2014/main" id="{3022DAAF-89E5-856D-6DA0-EE172E80A788}"/>
              </a:ext>
            </a:extLst>
          </p:cNvPr>
          <p:cNvSpPr txBox="1"/>
          <p:nvPr/>
        </p:nvSpPr>
        <p:spPr>
          <a:xfrm>
            <a:off x="1278194" y="2664542"/>
            <a:ext cx="2438399" cy="1477328"/>
          </a:xfrm>
          <a:prstGeom prst="rect">
            <a:avLst/>
          </a:prstGeom>
          <a:noFill/>
        </p:spPr>
        <p:txBody>
          <a:bodyPr wrap="square" rtlCol="0">
            <a:spAutoFit/>
          </a:bodyPr>
          <a:lstStyle/>
          <a:p>
            <a:r>
              <a:rPr lang="en-GB" dirty="0">
                <a:latin typeface="Aptos" panose="020B0004020202020204" pitchFamily="34" charset="0"/>
              </a:rPr>
              <a:t>I created a LinkedIn profile to start engaging with opportunities and building my network. </a:t>
            </a:r>
          </a:p>
        </p:txBody>
      </p:sp>
      <p:pic>
        <p:nvPicPr>
          <p:cNvPr id="5" name="Picture 4">
            <a:extLst>
              <a:ext uri="{FF2B5EF4-FFF2-40B4-BE49-F238E27FC236}">
                <a16:creationId xmlns:a16="http://schemas.microsoft.com/office/drawing/2014/main" id="{F27DC204-50BB-4173-46E5-4A04CBE7CD69}"/>
              </a:ext>
            </a:extLst>
          </p:cNvPr>
          <p:cNvPicPr>
            <a:picLocks noChangeAspect="1"/>
          </p:cNvPicPr>
          <p:nvPr/>
        </p:nvPicPr>
        <p:blipFill>
          <a:blip r:embed="rId2"/>
          <a:srcRect r="60233"/>
          <a:stretch>
            <a:fillRect/>
          </a:stretch>
        </p:blipFill>
        <p:spPr>
          <a:xfrm>
            <a:off x="5743532" y="336408"/>
            <a:ext cx="3637281" cy="6185183"/>
          </a:xfrm>
          <a:prstGeom prst="rect">
            <a:avLst/>
          </a:prstGeom>
        </p:spPr>
      </p:pic>
    </p:spTree>
    <p:extLst>
      <p:ext uri="{BB962C8B-B14F-4D97-AF65-F5344CB8AC3E}">
        <p14:creationId xmlns:p14="http://schemas.microsoft.com/office/powerpoint/2010/main" val="632886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C9C337E-C744-979A-5BC5-C198CF6ECF24}"/>
              </a:ext>
            </a:extLst>
          </p:cNvPr>
          <p:cNvSpPr txBox="1"/>
          <p:nvPr/>
        </p:nvSpPr>
        <p:spPr>
          <a:xfrm>
            <a:off x="934065" y="786581"/>
            <a:ext cx="1978427" cy="646331"/>
          </a:xfrm>
          <a:prstGeom prst="rect">
            <a:avLst/>
          </a:prstGeom>
          <a:noFill/>
        </p:spPr>
        <p:txBody>
          <a:bodyPr wrap="none" rtlCol="0">
            <a:spAutoFit/>
          </a:bodyPr>
          <a:lstStyle/>
          <a:p>
            <a:r>
              <a:rPr lang="en-GB" sz="3600">
                <a:latin typeface="Vladimir Script" panose="03050402040407070305" pitchFamily="66" charset="0"/>
              </a:rPr>
              <a:t>ArtStation</a:t>
            </a:r>
          </a:p>
        </p:txBody>
      </p:sp>
      <p:sp>
        <p:nvSpPr>
          <p:cNvPr id="2" name="TextBox 1">
            <a:extLst>
              <a:ext uri="{FF2B5EF4-FFF2-40B4-BE49-F238E27FC236}">
                <a16:creationId xmlns:a16="http://schemas.microsoft.com/office/drawing/2014/main" id="{8B6C8BDB-644E-6BC5-954E-EF048FDADD07}"/>
              </a:ext>
            </a:extLst>
          </p:cNvPr>
          <p:cNvSpPr txBox="1"/>
          <p:nvPr/>
        </p:nvSpPr>
        <p:spPr>
          <a:xfrm>
            <a:off x="819211" y="2780476"/>
            <a:ext cx="2909509" cy="2862322"/>
          </a:xfrm>
          <a:prstGeom prst="rect">
            <a:avLst/>
          </a:prstGeom>
          <a:noFill/>
        </p:spPr>
        <p:txBody>
          <a:bodyPr wrap="square" rtlCol="0">
            <a:spAutoFit/>
          </a:bodyPr>
          <a:lstStyle/>
          <a:p>
            <a:r>
              <a:rPr lang="en-GB" dirty="0">
                <a:latin typeface="Aptos" panose="020B0004020202020204" pitchFamily="34" charset="0"/>
              </a:rPr>
              <a:t>I have also started a platform on ArtStation that I will start to build with relevant character design work, but I will continue to use Instagram as my main platform of engagement. I have also linked my Instagram account and my website. </a:t>
            </a:r>
          </a:p>
        </p:txBody>
      </p:sp>
      <p:pic>
        <p:nvPicPr>
          <p:cNvPr id="7" name="Picture 6">
            <a:extLst>
              <a:ext uri="{FF2B5EF4-FFF2-40B4-BE49-F238E27FC236}">
                <a16:creationId xmlns:a16="http://schemas.microsoft.com/office/drawing/2014/main" id="{0FB7B2E9-AA85-5620-A351-1BB4A524DDB9}"/>
              </a:ext>
            </a:extLst>
          </p:cNvPr>
          <p:cNvPicPr>
            <a:picLocks noChangeAspect="1"/>
          </p:cNvPicPr>
          <p:nvPr/>
        </p:nvPicPr>
        <p:blipFill>
          <a:blip r:embed="rId2"/>
          <a:stretch>
            <a:fillRect/>
          </a:stretch>
        </p:blipFill>
        <p:spPr>
          <a:xfrm>
            <a:off x="4917440" y="1906131"/>
            <a:ext cx="6543469" cy="3045738"/>
          </a:xfrm>
          <a:prstGeom prst="rect">
            <a:avLst/>
          </a:prstGeom>
        </p:spPr>
      </p:pic>
    </p:spTree>
    <p:extLst>
      <p:ext uri="{BB962C8B-B14F-4D97-AF65-F5344CB8AC3E}">
        <p14:creationId xmlns:p14="http://schemas.microsoft.com/office/powerpoint/2010/main" val="341538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EC180B6-76E7-8BF1-9837-9C70498855FF}"/>
              </a:ext>
            </a:extLst>
          </p:cNvPr>
          <p:cNvSpPr txBox="1"/>
          <p:nvPr/>
        </p:nvSpPr>
        <p:spPr>
          <a:xfrm>
            <a:off x="4139110" y="2322229"/>
            <a:ext cx="3714478" cy="646331"/>
          </a:xfrm>
          <a:prstGeom prst="rect">
            <a:avLst/>
          </a:prstGeom>
          <a:noFill/>
        </p:spPr>
        <p:txBody>
          <a:bodyPr wrap="none" rtlCol="0">
            <a:spAutoFit/>
          </a:bodyPr>
          <a:lstStyle/>
          <a:p>
            <a:r>
              <a:rPr lang="en-GB" sz="3600">
                <a:latin typeface="Vladimir Script" panose="03050402040407070305" pitchFamily="66" charset="0"/>
              </a:rPr>
              <a:t>Good and bad websites </a:t>
            </a:r>
          </a:p>
        </p:txBody>
      </p:sp>
      <p:sp>
        <p:nvSpPr>
          <p:cNvPr id="6" name="TextBox 5">
            <a:extLst>
              <a:ext uri="{FF2B5EF4-FFF2-40B4-BE49-F238E27FC236}">
                <a16:creationId xmlns:a16="http://schemas.microsoft.com/office/drawing/2014/main" id="{3A74EBE0-2E21-EB30-C9CE-0A90D1511E7B}"/>
              </a:ext>
            </a:extLst>
          </p:cNvPr>
          <p:cNvSpPr txBox="1"/>
          <p:nvPr/>
        </p:nvSpPr>
        <p:spPr>
          <a:xfrm>
            <a:off x="1958460" y="3182029"/>
            <a:ext cx="8652712" cy="1477328"/>
          </a:xfrm>
          <a:prstGeom prst="rect">
            <a:avLst/>
          </a:prstGeom>
          <a:noFill/>
        </p:spPr>
        <p:txBody>
          <a:bodyPr wrap="square" rtlCol="0">
            <a:spAutoFit/>
          </a:bodyPr>
          <a:lstStyle/>
          <a:p>
            <a:r>
              <a:rPr lang="en-GB" dirty="0">
                <a:latin typeface="Aptos" panose="020B0004020202020204" pitchFamily="34" charset="0"/>
              </a:rPr>
              <a:t>I considered the qualities of what makes a good or bad website by looking at different websites and considering what makes them good or bad. This will help me to decide the design and layout of my website. I want my website to have a unique look that draws attention, is recognisable to my style and branding, while also being clear to visualise and navigate.</a:t>
            </a:r>
          </a:p>
        </p:txBody>
      </p:sp>
      <p:pic>
        <p:nvPicPr>
          <p:cNvPr id="3" name="Picture 2">
            <a:extLst>
              <a:ext uri="{FF2B5EF4-FFF2-40B4-BE49-F238E27FC236}">
                <a16:creationId xmlns:a16="http://schemas.microsoft.com/office/drawing/2014/main" id="{2CCAD8DB-C91D-0412-6BDF-56B033C8DFD1}"/>
              </a:ext>
            </a:extLst>
          </p:cNvPr>
          <p:cNvPicPr>
            <a:picLocks noChangeAspect="1"/>
          </p:cNvPicPr>
          <p:nvPr/>
        </p:nvPicPr>
        <p:blipFill>
          <a:blip r:embed="rId2"/>
          <a:stretch>
            <a:fillRect/>
          </a:stretch>
        </p:blipFill>
        <p:spPr>
          <a:xfrm>
            <a:off x="2060098" y="386535"/>
            <a:ext cx="8071804" cy="1828959"/>
          </a:xfrm>
          <a:prstGeom prst="rect">
            <a:avLst/>
          </a:prstGeom>
        </p:spPr>
      </p:pic>
    </p:spTree>
    <p:extLst>
      <p:ext uri="{BB962C8B-B14F-4D97-AF65-F5344CB8AC3E}">
        <p14:creationId xmlns:p14="http://schemas.microsoft.com/office/powerpoint/2010/main" val="1485926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C4FA07A-7486-F55B-E4B5-08F25C257EFD}"/>
              </a:ext>
            </a:extLst>
          </p:cNvPr>
          <p:cNvPicPr>
            <a:picLocks noChangeAspect="1"/>
          </p:cNvPicPr>
          <p:nvPr/>
        </p:nvPicPr>
        <p:blipFill>
          <a:blip r:embed="rId2"/>
          <a:stretch>
            <a:fillRect/>
          </a:stretch>
        </p:blipFill>
        <p:spPr>
          <a:xfrm>
            <a:off x="4689479" y="2645298"/>
            <a:ext cx="7395089" cy="3798137"/>
          </a:xfrm>
          <a:prstGeom prst="rect">
            <a:avLst/>
          </a:prstGeom>
        </p:spPr>
      </p:pic>
      <p:pic>
        <p:nvPicPr>
          <p:cNvPr id="7" name="Picture 6">
            <a:extLst>
              <a:ext uri="{FF2B5EF4-FFF2-40B4-BE49-F238E27FC236}">
                <a16:creationId xmlns:a16="http://schemas.microsoft.com/office/drawing/2014/main" id="{51681CC2-4079-00F9-0B00-F6EF2845CC09}"/>
              </a:ext>
            </a:extLst>
          </p:cNvPr>
          <p:cNvPicPr>
            <a:picLocks noChangeAspect="1"/>
          </p:cNvPicPr>
          <p:nvPr/>
        </p:nvPicPr>
        <p:blipFill>
          <a:blip r:embed="rId3"/>
          <a:stretch>
            <a:fillRect/>
          </a:stretch>
        </p:blipFill>
        <p:spPr>
          <a:xfrm>
            <a:off x="341644" y="232494"/>
            <a:ext cx="7486022" cy="3586141"/>
          </a:xfrm>
          <a:prstGeom prst="rect">
            <a:avLst/>
          </a:prstGeom>
        </p:spPr>
      </p:pic>
      <p:sp>
        <p:nvSpPr>
          <p:cNvPr id="9" name="TextBox 8">
            <a:extLst>
              <a:ext uri="{FF2B5EF4-FFF2-40B4-BE49-F238E27FC236}">
                <a16:creationId xmlns:a16="http://schemas.microsoft.com/office/drawing/2014/main" id="{337F23FE-C653-48F8-4D4B-FFC3E7A176D6}"/>
              </a:ext>
            </a:extLst>
          </p:cNvPr>
          <p:cNvSpPr txBox="1"/>
          <p:nvPr/>
        </p:nvSpPr>
        <p:spPr>
          <a:xfrm>
            <a:off x="8641583" y="753627"/>
            <a:ext cx="2190540" cy="1200329"/>
          </a:xfrm>
          <a:prstGeom prst="rect">
            <a:avLst/>
          </a:prstGeom>
          <a:noFill/>
        </p:spPr>
        <p:txBody>
          <a:bodyPr wrap="square" rtlCol="0">
            <a:spAutoFit/>
          </a:bodyPr>
          <a:lstStyle/>
          <a:p>
            <a:r>
              <a:rPr lang="en-GB" sz="3600">
                <a:latin typeface="Vladimir Script" panose="03050402040407070305" pitchFamily="66" charset="0"/>
              </a:rPr>
              <a:t>Mitski’s store site</a:t>
            </a:r>
          </a:p>
        </p:txBody>
      </p:sp>
      <p:sp>
        <p:nvSpPr>
          <p:cNvPr id="10" name="TextBox 9">
            <a:extLst>
              <a:ext uri="{FF2B5EF4-FFF2-40B4-BE49-F238E27FC236}">
                <a16:creationId xmlns:a16="http://schemas.microsoft.com/office/drawing/2014/main" id="{B73ECDEB-474F-9505-2AAA-377E959EA724}"/>
              </a:ext>
            </a:extLst>
          </p:cNvPr>
          <p:cNvSpPr txBox="1"/>
          <p:nvPr/>
        </p:nvSpPr>
        <p:spPr>
          <a:xfrm>
            <a:off x="609600" y="4316361"/>
            <a:ext cx="3578942" cy="2031325"/>
          </a:xfrm>
          <a:prstGeom prst="rect">
            <a:avLst/>
          </a:prstGeom>
          <a:noFill/>
        </p:spPr>
        <p:txBody>
          <a:bodyPr wrap="square" rtlCol="0">
            <a:spAutoFit/>
          </a:bodyPr>
          <a:lstStyle/>
          <a:p>
            <a:r>
              <a:rPr lang="en-GB" dirty="0">
                <a:latin typeface="Aptos" panose="020B0004020202020204" pitchFamily="34" charset="0"/>
              </a:rPr>
              <a:t>- Consistent branding </a:t>
            </a:r>
          </a:p>
          <a:p>
            <a:pPr marL="285750" indent="-285750">
              <a:buFontTx/>
              <a:buChar char="-"/>
            </a:pPr>
            <a:r>
              <a:rPr lang="en-GB" dirty="0">
                <a:latin typeface="Aptos" panose="020B0004020202020204" pitchFamily="34" charset="0"/>
              </a:rPr>
              <a:t>Clear to read but aesthetically pleasing to view</a:t>
            </a:r>
          </a:p>
          <a:p>
            <a:pPr marL="285750" indent="-285750">
              <a:buFontTx/>
              <a:buChar char="-"/>
            </a:pPr>
            <a:r>
              <a:rPr lang="en-GB" dirty="0">
                <a:latin typeface="Aptos" panose="020B0004020202020204" pitchFamily="34" charset="0"/>
              </a:rPr>
              <a:t>Unique style that interests the viewer</a:t>
            </a:r>
          </a:p>
          <a:p>
            <a:pPr marL="285750" indent="-285750">
              <a:buFontTx/>
              <a:buChar char="-"/>
            </a:pPr>
            <a:r>
              <a:rPr lang="en-GB" dirty="0">
                <a:latin typeface="Aptos" panose="020B0004020202020204" pitchFamily="34" charset="0"/>
              </a:rPr>
              <a:t>Easy to navigate</a:t>
            </a:r>
          </a:p>
          <a:p>
            <a:endParaRPr lang="en-GB" dirty="0"/>
          </a:p>
        </p:txBody>
      </p:sp>
    </p:spTree>
    <p:extLst>
      <p:ext uri="{BB962C8B-B14F-4D97-AF65-F5344CB8AC3E}">
        <p14:creationId xmlns:p14="http://schemas.microsoft.com/office/powerpoint/2010/main" val="281951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0815A3B-0D32-CBA7-2B82-8DFBB5A70F79}"/>
              </a:ext>
            </a:extLst>
          </p:cNvPr>
          <p:cNvPicPr>
            <a:picLocks noChangeAspect="1"/>
          </p:cNvPicPr>
          <p:nvPr/>
        </p:nvPicPr>
        <p:blipFill>
          <a:blip r:embed="rId2"/>
          <a:stretch>
            <a:fillRect/>
          </a:stretch>
        </p:blipFill>
        <p:spPr>
          <a:xfrm>
            <a:off x="3818374" y="542611"/>
            <a:ext cx="8098972" cy="3885958"/>
          </a:xfrm>
          <a:prstGeom prst="rect">
            <a:avLst/>
          </a:prstGeom>
        </p:spPr>
      </p:pic>
      <p:sp>
        <p:nvSpPr>
          <p:cNvPr id="6" name="TextBox 5">
            <a:extLst>
              <a:ext uri="{FF2B5EF4-FFF2-40B4-BE49-F238E27FC236}">
                <a16:creationId xmlns:a16="http://schemas.microsoft.com/office/drawing/2014/main" id="{BB1DFF97-24A8-FE22-ACC1-CD1AD542122D}"/>
              </a:ext>
            </a:extLst>
          </p:cNvPr>
          <p:cNvSpPr txBox="1"/>
          <p:nvPr/>
        </p:nvSpPr>
        <p:spPr>
          <a:xfrm>
            <a:off x="783771" y="1296237"/>
            <a:ext cx="2421653" cy="1200329"/>
          </a:xfrm>
          <a:prstGeom prst="rect">
            <a:avLst/>
          </a:prstGeom>
          <a:noFill/>
        </p:spPr>
        <p:txBody>
          <a:bodyPr wrap="square" rtlCol="0">
            <a:spAutoFit/>
          </a:bodyPr>
          <a:lstStyle/>
          <a:p>
            <a:r>
              <a:rPr lang="en-GB" sz="3600">
                <a:latin typeface="Vladimir Script" panose="03050402040407070305" pitchFamily="66" charset="0"/>
              </a:rPr>
              <a:t>Guillermo Lorca</a:t>
            </a:r>
          </a:p>
        </p:txBody>
      </p:sp>
      <p:pic>
        <p:nvPicPr>
          <p:cNvPr id="8" name="Picture 7">
            <a:extLst>
              <a:ext uri="{FF2B5EF4-FFF2-40B4-BE49-F238E27FC236}">
                <a16:creationId xmlns:a16="http://schemas.microsoft.com/office/drawing/2014/main" id="{0EA2A4CB-65D6-E375-88F6-5DF8C248DC0F}"/>
              </a:ext>
            </a:extLst>
          </p:cNvPr>
          <p:cNvPicPr>
            <a:picLocks noChangeAspect="1"/>
          </p:cNvPicPr>
          <p:nvPr/>
        </p:nvPicPr>
        <p:blipFill>
          <a:blip r:embed="rId3"/>
          <a:stretch>
            <a:fillRect/>
          </a:stretch>
        </p:blipFill>
        <p:spPr>
          <a:xfrm>
            <a:off x="6229029" y="3959049"/>
            <a:ext cx="5597881" cy="2681943"/>
          </a:xfrm>
          <a:prstGeom prst="rect">
            <a:avLst/>
          </a:prstGeom>
        </p:spPr>
      </p:pic>
      <p:sp>
        <p:nvSpPr>
          <p:cNvPr id="9" name="TextBox 8">
            <a:extLst>
              <a:ext uri="{FF2B5EF4-FFF2-40B4-BE49-F238E27FC236}">
                <a16:creationId xmlns:a16="http://schemas.microsoft.com/office/drawing/2014/main" id="{30447B5A-164A-326B-F0E4-352A94D0A68A}"/>
              </a:ext>
            </a:extLst>
          </p:cNvPr>
          <p:cNvSpPr txBox="1"/>
          <p:nvPr/>
        </p:nvSpPr>
        <p:spPr>
          <a:xfrm>
            <a:off x="617908" y="4428569"/>
            <a:ext cx="5175032" cy="2031325"/>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Clear layout</a:t>
            </a:r>
          </a:p>
          <a:p>
            <a:pPr marL="285750" indent="-285750">
              <a:buFontTx/>
              <a:buChar char="-"/>
            </a:pPr>
            <a:r>
              <a:rPr lang="en-GB" dirty="0">
                <a:latin typeface="Aptos" panose="020B0004020202020204" pitchFamily="34" charset="0"/>
              </a:rPr>
              <a:t>Simple layout allows the artwork to grab attention</a:t>
            </a:r>
          </a:p>
          <a:p>
            <a:pPr marL="285750" indent="-285750">
              <a:buFontTx/>
              <a:buChar char="-"/>
            </a:pPr>
            <a:r>
              <a:rPr lang="en-GB" dirty="0">
                <a:latin typeface="Aptos" panose="020B0004020202020204" pitchFamily="34" charset="0"/>
              </a:rPr>
              <a:t>Minimal but effective colour palette</a:t>
            </a:r>
          </a:p>
          <a:p>
            <a:pPr marL="285750" indent="-285750">
              <a:buFontTx/>
              <a:buChar char="-"/>
            </a:pPr>
            <a:r>
              <a:rPr lang="en-GB" dirty="0">
                <a:latin typeface="Aptos" panose="020B0004020202020204" pitchFamily="34" charset="0"/>
              </a:rPr>
              <a:t>Clear typography, easily readable </a:t>
            </a:r>
          </a:p>
          <a:p>
            <a:pPr marL="285750" indent="-285750">
              <a:buFontTx/>
              <a:buChar char="-"/>
            </a:pPr>
            <a:endParaRPr lang="en-GB" dirty="0">
              <a:latin typeface="Aptos" panose="020B0004020202020204" pitchFamily="34" charset="0"/>
            </a:endParaRPr>
          </a:p>
          <a:p>
            <a:pPr marL="285750" indent="-285750">
              <a:buFontTx/>
              <a:buChar char="-"/>
            </a:pPr>
            <a:endParaRPr lang="en-GB" dirty="0">
              <a:latin typeface="Bradley Hand ITC" panose="03070402050302030203" pitchFamily="66" charset="0"/>
            </a:endParaRPr>
          </a:p>
        </p:txBody>
      </p:sp>
    </p:spTree>
    <p:extLst>
      <p:ext uri="{BB962C8B-B14F-4D97-AF65-F5344CB8AC3E}">
        <p14:creationId xmlns:p14="http://schemas.microsoft.com/office/powerpoint/2010/main" val="416372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81BB489-0639-73D3-76BB-40DDB56968C8}"/>
              </a:ext>
            </a:extLst>
          </p:cNvPr>
          <p:cNvPicPr>
            <a:picLocks noChangeAspect="1"/>
          </p:cNvPicPr>
          <p:nvPr/>
        </p:nvPicPr>
        <p:blipFill>
          <a:blip r:embed="rId2"/>
          <a:stretch>
            <a:fillRect/>
          </a:stretch>
        </p:blipFill>
        <p:spPr>
          <a:xfrm>
            <a:off x="472274" y="1380407"/>
            <a:ext cx="6481186" cy="3086116"/>
          </a:xfrm>
          <a:prstGeom prst="rect">
            <a:avLst/>
          </a:prstGeom>
        </p:spPr>
      </p:pic>
      <p:sp>
        <p:nvSpPr>
          <p:cNvPr id="6" name="TextBox 5">
            <a:extLst>
              <a:ext uri="{FF2B5EF4-FFF2-40B4-BE49-F238E27FC236}">
                <a16:creationId xmlns:a16="http://schemas.microsoft.com/office/drawing/2014/main" id="{36737568-6F45-142A-7B0C-65C724C40BE3}"/>
              </a:ext>
            </a:extLst>
          </p:cNvPr>
          <p:cNvSpPr txBox="1"/>
          <p:nvPr/>
        </p:nvSpPr>
        <p:spPr>
          <a:xfrm>
            <a:off x="552659" y="385242"/>
            <a:ext cx="2274982" cy="646331"/>
          </a:xfrm>
          <a:prstGeom prst="rect">
            <a:avLst/>
          </a:prstGeom>
          <a:noFill/>
        </p:spPr>
        <p:txBody>
          <a:bodyPr wrap="none" rtlCol="0">
            <a:spAutoFit/>
          </a:bodyPr>
          <a:lstStyle/>
          <a:p>
            <a:r>
              <a:rPr lang="en-GB" sz="3600">
                <a:latin typeface="Vladimir Script" panose="03050402040407070305" pitchFamily="66" charset="0"/>
              </a:rPr>
              <a:t>Coup de main</a:t>
            </a:r>
          </a:p>
        </p:txBody>
      </p:sp>
      <p:pic>
        <p:nvPicPr>
          <p:cNvPr id="8" name="Picture 7">
            <a:extLst>
              <a:ext uri="{FF2B5EF4-FFF2-40B4-BE49-F238E27FC236}">
                <a16:creationId xmlns:a16="http://schemas.microsoft.com/office/drawing/2014/main" id="{DC6D36DA-33BC-734B-3DC8-11F2D2C2916B}"/>
              </a:ext>
            </a:extLst>
          </p:cNvPr>
          <p:cNvPicPr>
            <a:picLocks noChangeAspect="1"/>
          </p:cNvPicPr>
          <p:nvPr/>
        </p:nvPicPr>
        <p:blipFill>
          <a:blip r:embed="rId3"/>
          <a:stretch>
            <a:fillRect/>
          </a:stretch>
        </p:blipFill>
        <p:spPr>
          <a:xfrm>
            <a:off x="4210260" y="3036450"/>
            <a:ext cx="7666892" cy="3583306"/>
          </a:xfrm>
          <a:prstGeom prst="rect">
            <a:avLst/>
          </a:prstGeom>
        </p:spPr>
      </p:pic>
      <p:sp>
        <p:nvSpPr>
          <p:cNvPr id="9" name="TextBox 8">
            <a:extLst>
              <a:ext uri="{FF2B5EF4-FFF2-40B4-BE49-F238E27FC236}">
                <a16:creationId xmlns:a16="http://schemas.microsoft.com/office/drawing/2014/main" id="{906F42BD-9A8C-931A-1D68-34FD62DE8252}"/>
              </a:ext>
            </a:extLst>
          </p:cNvPr>
          <p:cNvSpPr txBox="1"/>
          <p:nvPr/>
        </p:nvSpPr>
        <p:spPr>
          <a:xfrm>
            <a:off x="7226711" y="1632155"/>
            <a:ext cx="4027444" cy="1200329"/>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Easy to navigate </a:t>
            </a:r>
          </a:p>
          <a:p>
            <a:pPr marL="285750" indent="-285750">
              <a:buFontTx/>
              <a:buChar char="-"/>
            </a:pPr>
            <a:r>
              <a:rPr lang="en-GB" dirty="0">
                <a:latin typeface="Aptos" panose="020B0004020202020204" pitchFamily="34" charset="0"/>
              </a:rPr>
              <a:t>Unique branding</a:t>
            </a:r>
          </a:p>
          <a:p>
            <a:pPr marL="285750" indent="-285750">
              <a:buFontTx/>
              <a:buChar char="-"/>
            </a:pPr>
            <a:r>
              <a:rPr lang="en-GB" dirty="0">
                <a:latin typeface="Aptos" panose="020B0004020202020204" pitchFamily="34" charset="0"/>
              </a:rPr>
              <a:t>Consistent and effective use of colour and typography</a:t>
            </a:r>
          </a:p>
        </p:txBody>
      </p:sp>
    </p:spTree>
    <p:extLst>
      <p:ext uri="{BB962C8B-B14F-4D97-AF65-F5344CB8AC3E}">
        <p14:creationId xmlns:p14="http://schemas.microsoft.com/office/powerpoint/2010/main" val="1019457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875BCC5-BBD8-788E-6464-2FBC0FB2C165}"/>
              </a:ext>
            </a:extLst>
          </p:cNvPr>
          <p:cNvPicPr>
            <a:picLocks noChangeAspect="1"/>
          </p:cNvPicPr>
          <p:nvPr/>
        </p:nvPicPr>
        <p:blipFill>
          <a:blip r:embed="rId2"/>
          <a:stretch>
            <a:fillRect/>
          </a:stretch>
        </p:blipFill>
        <p:spPr>
          <a:xfrm>
            <a:off x="442128" y="2441749"/>
            <a:ext cx="7504694" cy="3600008"/>
          </a:xfrm>
          <a:prstGeom prst="rect">
            <a:avLst/>
          </a:prstGeom>
        </p:spPr>
      </p:pic>
      <p:pic>
        <p:nvPicPr>
          <p:cNvPr id="7" name="Picture 6">
            <a:extLst>
              <a:ext uri="{FF2B5EF4-FFF2-40B4-BE49-F238E27FC236}">
                <a16:creationId xmlns:a16="http://schemas.microsoft.com/office/drawing/2014/main" id="{7A29FC0F-D738-CA17-4D68-B314741068C6}"/>
              </a:ext>
            </a:extLst>
          </p:cNvPr>
          <p:cNvPicPr>
            <a:picLocks noChangeAspect="1"/>
          </p:cNvPicPr>
          <p:nvPr/>
        </p:nvPicPr>
        <p:blipFill>
          <a:blip r:embed="rId3"/>
          <a:stretch>
            <a:fillRect/>
          </a:stretch>
        </p:blipFill>
        <p:spPr>
          <a:xfrm>
            <a:off x="5345725" y="816243"/>
            <a:ext cx="6618350" cy="3214729"/>
          </a:xfrm>
          <a:prstGeom prst="rect">
            <a:avLst/>
          </a:prstGeom>
        </p:spPr>
      </p:pic>
      <p:sp>
        <p:nvSpPr>
          <p:cNvPr id="8" name="TextBox 7">
            <a:extLst>
              <a:ext uri="{FF2B5EF4-FFF2-40B4-BE49-F238E27FC236}">
                <a16:creationId xmlns:a16="http://schemas.microsoft.com/office/drawing/2014/main" id="{AC5AFD36-9854-E484-EC29-77FEFD176F1B}"/>
              </a:ext>
            </a:extLst>
          </p:cNvPr>
          <p:cNvSpPr txBox="1"/>
          <p:nvPr/>
        </p:nvSpPr>
        <p:spPr>
          <a:xfrm>
            <a:off x="1356527" y="1034980"/>
            <a:ext cx="1194558" cy="646331"/>
          </a:xfrm>
          <a:prstGeom prst="rect">
            <a:avLst/>
          </a:prstGeom>
          <a:noFill/>
        </p:spPr>
        <p:txBody>
          <a:bodyPr wrap="none" rtlCol="0">
            <a:spAutoFit/>
          </a:bodyPr>
          <a:lstStyle/>
          <a:p>
            <a:r>
              <a:rPr lang="en-GB" sz="3600">
                <a:latin typeface="Vladimir Script" panose="03050402040407070305" pitchFamily="66" charset="0"/>
              </a:rPr>
              <a:t>Miffy</a:t>
            </a:r>
          </a:p>
        </p:txBody>
      </p:sp>
      <p:sp>
        <p:nvSpPr>
          <p:cNvPr id="9" name="TextBox 8">
            <a:extLst>
              <a:ext uri="{FF2B5EF4-FFF2-40B4-BE49-F238E27FC236}">
                <a16:creationId xmlns:a16="http://schemas.microsoft.com/office/drawing/2014/main" id="{79F6BF91-4F29-091C-A3F9-EA5DA5111871}"/>
              </a:ext>
            </a:extLst>
          </p:cNvPr>
          <p:cNvSpPr txBox="1"/>
          <p:nvPr/>
        </p:nvSpPr>
        <p:spPr>
          <a:xfrm>
            <a:off x="8239432" y="4395019"/>
            <a:ext cx="3326221" cy="1754326"/>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Unique styler and branding</a:t>
            </a:r>
          </a:p>
          <a:p>
            <a:pPr marL="285750" indent="-285750">
              <a:buFontTx/>
              <a:buChar char="-"/>
            </a:pPr>
            <a:r>
              <a:rPr lang="en-GB" dirty="0">
                <a:latin typeface="Aptos" panose="020B0004020202020204" pitchFamily="34" charset="0"/>
              </a:rPr>
              <a:t>Consistent use of colour that works well with the branding</a:t>
            </a:r>
          </a:p>
          <a:p>
            <a:pPr marL="285750" indent="-285750">
              <a:buFontTx/>
              <a:buChar char="-"/>
            </a:pPr>
            <a:r>
              <a:rPr lang="en-GB" dirty="0">
                <a:latin typeface="Aptos" panose="020B0004020202020204" pitchFamily="34" charset="0"/>
              </a:rPr>
              <a:t>Playful, attracts the target audience</a:t>
            </a:r>
          </a:p>
          <a:p>
            <a:pPr marL="285750" indent="-285750">
              <a:buFontTx/>
              <a:buChar char="-"/>
            </a:pPr>
            <a:r>
              <a:rPr lang="en-GB" dirty="0">
                <a:latin typeface="Aptos" panose="020B0004020202020204" pitchFamily="34" charset="0"/>
              </a:rPr>
              <a:t> simple but effective layout</a:t>
            </a:r>
          </a:p>
        </p:txBody>
      </p:sp>
    </p:spTree>
    <p:extLst>
      <p:ext uri="{BB962C8B-B14F-4D97-AF65-F5344CB8AC3E}">
        <p14:creationId xmlns:p14="http://schemas.microsoft.com/office/powerpoint/2010/main" val="1621664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792704-C8BE-7896-61E0-6EEA60BB31BD}"/>
              </a:ext>
            </a:extLst>
          </p:cNvPr>
          <p:cNvPicPr>
            <a:picLocks noChangeAspect="1"/>
          </p:cNvPicPr>
          <p:nvPr/>
        </p:nvPicPr>
        <p:blipFill>
          <a:blip r:embed="rId2"/>
          <a:stretch>
            <a:fillRect/>
          </a:stretch>
        </p:blipFill>
        <p:spPr>
          <a:xfrm>
            <a:off x="281353" y="336336"/>
            <a:ext cx="8331851" cy="4034698"/>
          </a:xfrm>
          <a:prstGeom prst="rect">
            <a:avLst/>
          </a:prstGeom>
        </p:spPr>
      </p:pic>
      <p:pic>
        <p:nvPicPr>
          <p:cNvPr id="7" name="Picture 6">
            <a:extLst>
              <a:ext uri="{FF2B5EF4-FFF2-40B4-BE49-F238E27FC236}">
                <a16:creationId xmlns:a16="http://schemas.microsoft.com/office/drawing/2014/main" id="{AF357CB0-0359-565E-9095-4B982D668143}"/>
              </a:ext>
            </a:extLst>
          </p:cNvPr>
          <p:cNvPicPr>
            <a:picLocks noChangeAspect="1"/>
          </p:cNvPicPr>
          <p:nvPr/>
        </p:nvPicPr>
        <p:blipFill>
          <a:blip r:embed="rId3"/>
          <a:stretch>
            <a:fillRect/>
          </a:stretch>
        </p:blipFill>
        <p:spPr>
          <a:xfrm>
            <a:off x="4652387" y="3237212"/>
            <a:ext cx="7345345" cy="3490702"/>
          </a:xfrm>
          <a:prstGeom prst="rect">
            <a:avLst/>
          </a:prstGeom>
        </p:spPr>
      </p:pic>
      <p:sp>
        <p:nvSpPr>
          <p:cNvPr id="8" name="TextBox 7">
            <a:extLst>
              <a:ext uri="{FF2B5EF4-FFF2-40B4-BE49-F238E27FC236}">
                <a16:creationId xmlns:a16="http://schemas.microsoft.com/office/drawing/2014/main" id="{4BDB8EB4-6A45-741B-23CA-B2426E4F333F}"/>
              </a:ext>
            </a:extLst>
          </p:cNvPr>
          <p:cNvSpPr txBox="1"/>
          <p:nvPr/>
        </p:nvSpPr>
        <p:spPr>
          <a:xfrm>
            <a:off x="8993275" y="823965"/>
            <a:ext cx="1080745" cy="646331"/>
          </a:xfrm>
          <a:prstGeom prst="rect">
            <a:avLst/>
          </a:prstGeom>
          <a:noFill/>
        </p:spPr>
        <p:txBody>
          <a:bodyPr wrap="none" rtlCol="0">
            <a:spAutoFit/>
          </a:bodyPr>
          <a:lstStyle/>
          <a:p>
            <a:r>
              <a:rPr lang="en-GB" sz="3600" err="1">
                <a:latin typeface="Vladimir Script" panose="03050402040407070305" pitchFamily="66" charset="0"/>
              </a:rPr>
              <a:t>Loish</a:t>
            </a:r>
            <a:endParaRPr lang="en-GB" sz="3600">
              <a:latin typeface="Vladimir Script" panose="03050402040407070305" pitchFamily="66" charset="0"/>
            </a:endParaRPr>
          </a:p>
        </p:txBody>
      </p:sp>
      <p:sp>
        <p:nvSpPr>
          <p:cNvPr id="3" name="TextBox 2">
            <a:extLst>
              <a:ext uri="{FF2B5EF4-FFF2-40B4-BE49-F238E27FC236}">
                <a16:creationId xmlns:a16="http://schemas.microsoft.com/office/drawing/2014/main" id="{8DB11101-4BD9-6A3D-E5A2-ED6B191F0BAF}"/>
              </a:ext>
            </a:extLst>
          </p:cNvPr>
          <p:cNvSpPr txBox="1"/>
          <p:nvPr/>
        </p:nvSpPr>
        <p:spPr>
          <a:xfrm>
            <a:off x="570271" y="4965290"/>
            <a:ext cx="3578942" cy="2031325"/>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unique, attractive logo</a:t>
            </a:r>
          </a:p>
          <a:p>
            <a:pPr marL="285750" indent="-285750">
              <a:buFontTx/>
              <a:buChar char="-"/>
            </a:pPr>
            <a:r>
              <a:rPr lang="en-GB" dirty="0">
                <a:latin typeface="Aptos" panose="020B0004020202020204" pitchFamily="34" charset="0"/>
              </a:rPr>
              <a:t> Consistent style</a:t>
            </a:r>
          </a:p>
          <a:p>
            <a:pPr marL="285750" indent="-285750">
              <a:buFontTx/>
              <a:buChar char="-"/>
            </a:pPr>
            <a:r>
              <a:rPr lang="en-GB" dirty="0">
                <a:latin typeface="Aptos" panose="020B0004020202020204" pitchFamily="34" charset="0"/>
              </a:rPr>
              <a:t>Clear and easy to access </a:t>
            </a:r>
          </a:p>
          <a:p>
            <a:pPr marL="285750" indent="-285750">
              <a:buFontTx/>
              <a:buChar char="-"/>
            </a:pPr>
            <a:r>
              <a:rPr lang="en-GB" dirty="0">
                <a:latin typeface="Aptos" panose="020B0004020202020204" pitchFamily="34" charset="0"/>
              </a:rPr>
              <a:t>Limited colour palette that also stands out and is appealing to view </a:t>
            </a:r>
          </a:p>
          <a:p>
            <a:pPr marL="285750" indent="-285750">
              <a:buFontTx/>
              <a:buChar char="-"/>
            </a:pPr>
            <a:endParaRPr lang="en-GB" dirty="0"/>
          </a:p>
        </p:txBody>
      </p:sp>
    </p:spTree>
    <p:extLst>
      <p:ext uri="{BB962C8B-B14F-4D97-AF65-F5344CB8AC3E}">
        <p14:creationId xmlns:p14="http://schemas.microsoft.com/office/powerpoint/2010/main" val="41921149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B6784DA-141E-0E3F-1A5E-D829E59F9013}"/>
              </a:ext>
            </a:extLst>
          </p:cNvPr>
          <p:cNvPicPr>
            <a:picLocks noChangeAspect="1"/>
          </p:cNvPicPr>
          <p:nvPr/>
        </p:nvPicPr>
        <p:blipFill>
          <a:blip r:embed="rId2"/>
          <a:stretch>
            <a:fillRect/>
          </a:stretch>
        </p:blipFill>
        <p:spPr>
          <a:xfrm>
            <a:off x="201443" y="0"/>
            <a:ext cx="8082770" cy="3893794"/>
          </a:xfrm>
          <a:prstGeom prst="rect">
            <a:avLst/>
          </a:prstGeom>
        </p:spPr>
      </p:pic>
      <p:pic>
        <p:nvPicPr>
          <p:cNvPr id="5" name="Picture 4">
            <a:extLst>
              <a:ext uri="{FF2B5EF4-FFF2-40B4-BE49-F238E27FC236}">
                <a16:creationId xmlns:a16="http://schemas.microsoft.com/office/drawing/2014/main" id="{823DC8CA-6023-04DC-D26C-CD94B37C11F4}"/>
              </a:ext>
            </a:extLst>
          </p:cNvPr>
          <p:cNvPicPr>
            <a:picLocks noChangeAspect="1"/>
          </p:cNvPicPr>
          <p:nvPr/>
        </p:nvPicPr>
        <p:blipFill>
          <a:blip r:embed="rId3"/>
          <a:stretch>
            <a:fillRect/>
          </a:stretch>
        </p:blipFill>
        <p:spPr>
          <a:xfrm>
            <a:off x="4511709" y="2993419"/>
            <a:ext cx="7478847" cy="3496977"/>
          </a:xfrm>
          <a:prstGeom prst="rect">
            <a:avLst/>
          </a:prstGeom>
        </p:spPr>
      </p:pic>
      <p:sp>
        <p:nvSpPr>
          <p:cNvPr id="8" name="TextBox 7">
            <a:extLst>
              <a:ext uri="{FF2B5EF4-FFF2-40B4-BE49-F238E27FC236}">
                <a16:creationId xmlns:a16="http://schemas.microsoft.com/office/drawing/2014/main" id="{8BBA0836-EF7B-AFFD-6BD7-D1A5965A97CB}"/>
              </a:ext>
            </a:extLst>
          </p:cNvPr>
          <p:cNvSpPr txBox="1"/>
          <p:nvPr/>
        </p:nvSpPr>
        <p:spPr>
          <a:xfrm>
            <a:off x="9063613" y="693336"/>
            <a:ext cx="1120820" cy="646331"/>
          </a:xfrm>
          <a:prstGeom prst="rect">
            <a:avLst/>
          </a:prstGeom>
          <a:noFill/>
        </p:spPr>
        <p:txBody>
          <a:bodyPr wrap="none" rtlCol="0">
            <a:spAutoFit/>
          </a:bodyPr>
          <a:lstStyle/>
          <a:p>
            <a:r>
              <a:rPr lang="en-GB" sz="3600">
                <a:latin typeface="Vladimir Script" panose="03050402040407070305" pitchFamily="66" charset="0"/>
              </a:rPr>
              <a:t>Bratz</a:t>
            </a:r>
          </a:p>
        </p:txBody>
      </p:sp>
      <p:sp>
        <p:nvSpPr>
          <p:cNvPr id="2" name="TextBox 1">
            <a:extLst>
              <a:ext uri="{FF2B5EF4-FFF2-40B4-BE49-F238E27FC236}">
                <a16:creationId xmlns:a16="http://schemas.microsoft.com/office/drawing/2014/main" id="{A9EE455C-73DC-CD56-1931-44B52C99D7C0}"/>
              </a:ext>
            </a:extLst>
          </p:cNvPr>
          <p:cNvSpPr txBox="1"/>
          <p:nvPr/>
        </p:nvSpPr>
        <p:spPr>
          <a:xfrm>
            <a:off x="481782" y="4532671"/>
            <a:ext cx="3490450" cy="2585323"/>
          </a:xfrm>
          <a:prstGeom prst="rect">
            <a:avLst/>
          </a:prstGeom>
          <a:noFill/>
        </p:spPr>
        <p:txBody>
          <a:bodyPr wrap="square" rtlCol="0">
            <a:spAutoFit/>
          </a:bodyPr>
          <a:lstStyle/>
          <a:p>
            <a:r>
              <a:rPr lang="en-GB" dirty="0">
                <a:latin typeface="Aptos" panose="020B0004020202020204" pitchFamily="34" charset="0"/>
              </a:rPr>
              <a:t>- Consistent style</a:t>
            </a:r>
          </a:p>
          <a:p>
            <a:pPr marL="285750" indent="-285750">
              <a:buFontTx/>
              <a:buChar char="-"/>
            </a:pPr>
            <a:r>
              <a:rPr lang="en-GB" dirty="0">
                <a:latin typeface="Aptos" panose="020B0004020202020204" pitchFamily="34" charset="0"/>
              </a:rPr>
              <a:t>Unique branding</a:t>
            </a:r>
          </a:p>
          <a:p>
            <a:pPr marL="285750" indent="-285750">
              <a:buFontTx/>
              <a:buChar char="-"/>
            </a:pPr>
            <a:r>
              <a:rPr lang="en-GB" dirty="0">
                <a:latin typeface="Aptos" panose="020B0004020202020204" pitchFamily="34" charset="0"/>
              </a:rPr>
              <a:t>Interactive animation that draws attention. I could use something like this in the future, but consider the risk of making it too busy. </a:t>
            </a:r>
          </a:p>
          <a:p>
            <a:pPr marL="285750" indent="-285750">
              <a:buFontTx/>
              <a:buChar char="-"/>
            </a:pPr>
            <a:endParaRPr lang="en-GB" dirty="0"/>
          </a:p>
          <a:p>
            <a:endParaRPr lang="en-GB" dirty="0"/>
          </a:p>
        </p:txBody>
      </p:sp>
    </p:spTree>
    <p:extLst>
      <p:ext uri="{BB962C8B-B14F-4D97-AF65-F5344CB8AC3E}">
        <p14:creationId xmlns:p14="http://schemas.microsoft.com/office/powerpoint/2010/main" val="35005521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BE578B-3933-B925-5ED4-9E7F5E368A65}"/>
              </a:ext>
            </a:extLst>
          </p:cNvPr>
          <p:cNvPicPr>
            <a:picLocks noChangeAspect="1"/>
          </p:cNvPicPr>
          <p:nvPr/>
        </p:nvPicPr>
        <p:blipFill>
          <a:blip r:embed="rId2"/>
          <a:stretch>
            <a:fillRect/>
          </a:stretch>
        </p:blipFill>
        <p:spPr>
          <a:xfrm>
            <a:off x="4739148" y="658761"/>
            <a:ext cx="7223236" cy="3402809"/>
          </a:xfrm>
          <a:prstGeom prst="rect">
            <a:avLst/>
          </a:prstGeom>
        </p:spPr>
      </p:pic>
      <p:sp>
        <p:nvSpPr>
          <p:cNvPr id="7" name="TextBox 6">
            <a:extLst>
              <a:ext uri="{FF2B5EF4-FFF2-40B4-BE49-F238E27FC236}">
                <a16:creationId xmlns:a16="http://schemas.microsoft.com/office/drawing/2014/main" id="{D5FFF3DD-A06A-5665-8C11-71EDA74920A0}"/>
              </a:ext>
            </a:extLst>
          </p:cNvPr>
          <p:cNvSpPr txBox="1"/>
          <p:nvPr/>
        </p:nvSpPr>
        <p:spPr>
          <a:xfrm>
            <a:off x="963562" y="776748"/>
            <a:ext cx="2935419" cy="646331"/>
          </a:xfrm>
          <a:prstGeom prst="rect">
            <a:avLst/>
          </a:prstGeom>
          <a:noFill/>
        </p:spPr>
        <p:txBody>
          <a:bodyPr wrap="none" rtlCol="0">
            <a:spAutoFit/>
          </a:bodyPr>
          <a:lstStyle/>
          <a:p>
            <a:r>
              <a:rPr lang="en-GB" sz="3600">
                <a:latin typeface="Vladimir Script" panose="03050402040407070305" pitchFamily="66" charset="0"/>
              </a:rPr>
              <a:t>Monty Bojangles</a:t>
            </a:r>
          </a:p>
        </p:txBody>
      </p:sp>
      <p:pic>
        <p:nvPicPr>
          <p:cNvPr id="9" name="Picture 8">
            <a:extLst>
              <a:ext uri="{FF2B5EF4-FFF2-40B4-BE49-F238E27FC236}">
                <a16:creationId xmlns:a16="http://schemas.microsoft.com/office/drawing/2014/main" id="{8D434C68-CA68-EDD0-1CAE-D3EC75E32C09}"/>
              </a:ext>
            </a:extLst>
          </p:cNvPr>
          <p:cNvPicPr>
            <a:picLocks noChangeAspect="1"/>
          </p:cNvPicPr>
          <p:nvPr/>
        </p:nvPicPr>
        <p:blipFill>
          <a:blip r:embed="rId3"/>
          <a:stretch>
            <a:fillRect/>
          </a:stretch>
        </p:blipFill>
        <p:spPr>
          <a:xfrm>
            <a:off x="325644" y="3208920"/>
            <a:ext cx="7294356" cy="3494163"/>
          </a:xfrm>
          <a:prstGeom prst="rect">
            <a:avLst/>
          </a:prstGeom>
        </p:spPr>
      </p:pic>
      <p:sp>
        <p:nvSpPr>
          <p:cNvPr id="10" name="TextBox 9">
            <a:extLst>
              <a:ext uri="{FF2B5EF4-FFF2-40B4-BE49-F238E27FC236}">
                <a16:creationId xmlns:a16="http://schemas.microsoft.com/office/drawing/2014/main" id="{7BAB7060-C0C3-4719-5F84-9D5D80BF9891}"/>
              </a:ext>
            </a:extLst>
          </p:cNvPr>
          <p:cNvSpPr txBox="1"/>
          <p:nvPr/>
        </p:nvSpPr>
        <p:spPr>
          <a:xfrm>
            <a:off x="8101781" y="4552335"/>
            <a:ext cx="3401961" cy="2031325"/>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Unique and consistent branding</a:t>
            </a:r>
          </a:p>
          <a:p>
            <a:pPr marL="285750" indent="-285750">
              <a:buFontTx/>
              <a:buChar char="-"/>
            </a:pPr>
            <a:r>
              <a:rPr lang="en-GB" dirty="0">
                <a:latin typeface="Aptos" panose="020B0004020202020204" pitchFamily="34" charset="0"/>
              </a:rPr>
              <a:t>Bright colour palette grabs attention, but clear to read and access</a:t>
            </a:r>
          </a:p>
          <a:p>
            <a:pPr marL="285750" indent="-285750">
              <a:buFontTx/>
              <a:buChar char="-"/>
            </a:pPr>
            <a:r>
              <a:rPr lang="en-GB" dirty="0">
                <a:latin typeface="Aptos" panose="020B0004020202020204" pitchFamily="34" charset="0"/>
              </a:rPr>
              <a:t>Easy to navigate</a:t>
            </a:r>
          </a:p>
          <a:p>
            <a:pPr marL="285750" indent="-285750">
              <a:buFontTx/>
              <a:buChar char="-"/>
            </a:pPr>
            <a:endParaRPr lang="en-GB" dirty="0"/>
          </a:p>
        </p:txBody>
      </p:sp>
    </p:spTree>
    <p:extLst>
      <p:ext uri="{BB962C8B-B14F-4D97-AF65-F5344CB8AC3E}">
        <p14:creationId xmlns:p14="http://schemas.microsoft.com/office/powerpoint/2010/main" val="3998471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E96C5C-8980-9ADB-5397-FB0CD58DD119}"/>
              </a:ext>
            </a:extLst>
          </p:cNvPr>
          <p:cNvPicPr>
            <a:picLocks noChangeAspect="1"/>
          </p:cNvPicPr>
          <p:nvPr/>
        </p:nvPicPr>
        <p:blipFill>
          <a:blip r:embed="rId2"/>
          <a:stretch>
            <a:fillRect/>
          </a:stretch>
        </p:blipFill>
        <p:spPr>
          <a:xfrm>
            <a:off x="4041582" y="378338"/>
            <a:ext cx="7916738" cy="3777102"/>
          </a:xfrm>
          <a:prstGeom prst="rect">
            <a:avLst/>
          </a:prstGeom>
        </p:spPr>
      </p:pic>
      <p:pic>
        <p:nvPicPr>
          <p:cNvPr id="6" name="Picture 5">
            <a:extLst>
              <a:ext uri="{FF2B5EF4-FFF2-40B4-BE49-F238E27FC236}">
                <a16:creationId xmlns:a16="http://schemas.microsoft.com/office/drawing/2014/main" id="{72E53E61-F7A8-F265-DFCB-BE9F863DA4F5}"/>
              </a:ext>
            </a:extLst>
          </p:cNvPr>
          <p:cNvPicPr>
            <a:picLocks noChangeAspect="1"/>
          </p:cNvPicPr>
          <p:nvPr/>
        </p:nvPicPr>
        <p:blipFill>
          <a:blip r:embed="rId3"/>
          <a:stretch>
            <a:fillRect/>
          </a:stretch>
        </p:blipFill>
        <p:spPr>
          <a:xfrm>
            <a:off x="568960" y="3171089"/>
            <a:ext cx="6360160" cy="3029614"/>
          </a:xfrm>
          <a:prstGeom prst="rect">
            <a:avLst/>
          </a:prstGeom>
        </p:spPr>
      </p:pic>
      <p:sp>
        <p:nvSpPr>
          <p:cNvPr id="7" name="TextBox 6">
            <a:extLst>
              <a:ext uri="{FF2B5EF4-FFF2-40B4-BE49-F238E27FC236}">
                <a16:creationId xmlns:a16="http://schemas.microsoft.com/office/drawing/2014/main" id="{482DF650-D2F2-F750-04DA-3A0AA38EFDD9}"/>
              </a:ext>
            </a:extLst>
          </p:cNvPr>
          <p:cNvSpPr txBox="1"/>
          <p:nvPr/>
        </p:nvSpPr>
        <p:spPr>
          <a:xfrm>
            <a:off x="7492181" y="4699819"/>
            <a:ext cx="4050890" cy="1754326"/>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Clear brand identity</a:t>
            </a:r>
          </a:p>
          <a:p>
            <a:pPr marL="285750" indent="-285750">
              <a:buFontTx/>
              <a:buChar char="-"/>
            </a:pPr>
            <a:r>
              <a:rPr lang="en-GB" dirty="0">
                <a:latin typeface="Aptos" panose="020B0004020202020204" pitchFamily="34" charset="0"/>
              </a:rPr>
              <a:t>Easy to follow</a:t>
            </a:r>
          </a:p>
          <a:p>
            <a:pPr marL="285750" indent="-285750">
              <a:buFontTx/>
              <a:buChar char="-"/>
            </a:pPr>
            <a:r>
              <a:rPr lang="en-GB" dirty="0">
                <a:latin typeface="Aptos" panose="020B0004020202020204" pitchFamily="34" charset="0"/>
              </a:rPr>
              <a:t>Could be more illustrative in style for the brand</a:t>
            </a:r>
          </a:p>
          <a:p>
            <a:pPr marL="285750" indent="-285750">
              <a:buFontTx/>
              <a:buChar char="-"/>
            </a:pPr>
            <a:r>
              <a:rPr lang="en-GB" dirty="0">
                <a:latin typeface="Aptos" panose="020B0004020202020204" pitchFamily="34" charset="0"/>
              </a:rPr>
              <a:t>Unique and recognisable branding</a:t>
            </a:r>
          </a:p>
          <a:p>
            <a:pPr marL="285750" indent="-285750">
              <a:buFontTx/>
              <a:buChar char="-"/>
            </a:pPr>
            <a:endParaRPr lang="en-GB" dirty="0"/>
          </a:p>
        </p:txBody>
      </p:sp>
      <p:sp>
        <p:nvSpPr>
          <p:cNvPr id="8" name="TextBox 7">
            <a:extLst>
              <a:ext uri="{FF2B5EF4-FFF2-40B4-BE49-F238E27FC236}">
                <a16:creationId xmlns:a16="http://schemas.microsoft.com/office/drawing/2014/main" id="{582E3B60-1DC0-1909-B3B8-1DAF231C2732}"/>
              </a:ext>
            </a:extLst>
          </p:cNvPr>
          <p:cNvSpPr txBox="1"/>
          <p:nvPr/>
        </p:nvSpPr>
        <p:spPr>
          <a:xfrm>
            <a:off x="1179871" y="1101213"/>
            <a:ext cx="1521570" cy="646331"/>
          </a:xfrm>
          <a:prstGeom prst="rect">
            <a:avLst/>
          </a:prstGeom>
          <a:noFill/>
        </p:spPr>
        <p:txBody>
          <a:bodyPr wrap="none" rtlCol="0">
            <a:spAutoFit/>
          </a:bodyPr>
          <a:lstStyle/>
          <a:p>
            <a:r>
              <a:rPr lang="en-GB" sz="3600" err="1">
                <a:latin typeface="Vladimir Script" panose="03050402040407070305" pitchFamily="66" charset="0"/>
              </a:rPr>
              <a:t>Jellycat</a:t>
            </a:r>
            <a:endParaRPr lang="en-GB" sz="3600">
              <a:latin typeface="Vladimir Script" panose="03050402040407070305" pitchFamily="66" charset="0"/>
            </a:endParaRPr>
          </a:p>
        </p:txBody>
      </p:sp>
    </p:spTree>
    <p:extLst>
      <p:ext uri="{BB962C8B-B14F-4D97-AF65-F5344CB8AC3E}">
        <p14:creationId xmlns:p14="http://schemas.microsoft.com/office/powerpoint/2010/main" val="20754010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FEAF02B-DD5F-54F4-A653-AA27E34176FB}"/>
              </a:ext>
            </a:extLst>
          </p:cNvPr>
          <p:cNvPicPr>
            <a:picLocks noChangeAspect="1"/>
          </p:cNvPicPr>
          <p:nvPr/>
        </p:nvPicPr>
        <p:blipFill>
          <a:blip r:embed="rId2"/>
          <a:stretch>
            <a:fillRect/>
          </a:stretch>
        </p:blipFill>
        <p:spPr>
          <a:xfrm>
            <a:off x="4257040" y="335280"/>
            <a:ext cx="7488069" cy="3634327"/>
          </a:xfrm>
          <a:prstGeom prst="rect">
            <a:avLst/>
          </a:prstGeom>
        </p:spPr>
      </p:pic>
      <p:pic>
        <p:nvPicPr>
          <p:cNvPr id="7" name="Picture 6">
            <a:extLst>
              <a:ext uri="{FF2B5EF4-FFF2-40B4-BE49-F238E27FC236}">
                <a16:creationId xmlns:a16="http://schemas.microsoft.com/office/drawing/2014/main" id="{9AC1CD33-810D-FAF2-430A-25265AEC0B25}"/>
              </a:ext>
            </a:extLst>
          </p:cNvPr>
          <p:cNvPicPr>
            <a:picLocks noChangeAspect="1"/>
          </p:cNvPicPr>
          <p:nvPr/>
        </p:nvPicPr>
        <p:blipFill>
          <a:blip r:embed="rId3"/>
          <a:stretch>
            <a:fillRect/>
          </a:stretch>
        </p:blipFill>
        <p:spPr>
          <a:xfrm>
            <a:off x="223520" y="3361144"/>
            <a:ext cx="6563360" cy="3161576"/>
          </a:xfrm>
          <a:prstGeom prst="rect">
            <a:avLst/>
          </a:prstGeom>
        </p:spPr>
      </p:pic>
      <p:sp>
        <p:nvSpPr>
          <p:cNvPr id="8" name="TextBox 7">
            <a:extLst>
              <a:ext uri="{FF2B5EF4-FFF2-40B4-BE49-F238E27FC236}">
                <a16:creationId xmlns:a16="http://schemas.microsoft.com/office/drawing/2014/main" id="{F03D24F7-3492-A007-A26C-F4C1AB71140E}"/>
              </a:ext>
            </a:extLst>
          </p:cNvPr>
          <p:cNvSpPr txBox="1"/>
          <p:nvPr/>
        </p:nvSpPr>
        <p:spPr>
          <a:xfrm>
            <a:off x="943897" y="973394"/>
            <a:ext cx="1513556" cy="646331"/>
          </a:xfrm>
          <a:prstGeom prst="rect">
            <a:avLst/>
          </a:prstGeom>
          <a:noFill/>
        </p:spPr>
        <p:txBody>
          <a:bodyPr wrap="none" rtlCol="0">
            <a:spAutoFit/>
          </a:bodyPr>
          <a:lstStyle/>
          <a:p>
            <a:r>
              <a:rPr lang="en-GB" sz="3600">
                <a:latin typeface="Vladimir Script" panose="03050402040407070305" pitchFamily="66" charset="0"/>
              </a:rPr>
              <a:t>Carhartt</a:t>
            </a:r>
          </a:p>
        </p:txBody>
      </p:sp>
      <p:sp>
        <p:nvSpPr>
          <p:cNvPr id="9" name="TextBox 8">
            <a:extLst>
              <a:ext uri="{FF2B5EF4-FFF2-40B4-BE49-F238E27FC236}">
                <a16:creationId xmlns:a16="http://schemas.microsoft.com/office/drawing/2014/main" id="{44E8B22B-BFAC-C59E-DDE5-495194A5A00C}"/>
              </a:ext>
            </a:extLst>
          </p:cNvPr>
          <p:cNvSpPr txBox="1"/>
          <p:nvPr/>
        </p:nvSpPr>
        <p:spPr>
          <a:xfrm>
            <a:off x="7423355" y="4680155"/>
            <a:ext cx="4159045" cy="1754326"/>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A bit crowded, but not too over the top</a:t>
            </a:r>
          </a:p>
          <a:p>
            <a:pPr marL="285750" indent="-285750">
              <a:buFontTx/>
              <a:buChar char="-"/>
            </a:pPr>
            <a:r>
              <a:rPr lang="en-GB" dirty="0">
                <a:latin typeface="Aptos" panose="020B0004020202020204" pitchFamily="34" charset="0"/>
              </a:rPr>
              <a:t>Clear branding and clear target audience</a:t>
            </a:r>
          </a:p>
          <a:p>
            <a:pPr marL="285750" indent="-285750">
              <a:buFontTx/>
              <a:buChar char="-"/>
            </a:pPr>
            <a:r>
              <a:rPr lang="en-GB" dirty="0">
                <a:latin typeface="Aptos" panose="020B0004020202020204" pitchFamily="34" charset="0"/>
              </a:rPr>
              <a:t>Could be bolder, doesn’t necessarily grab your attention</a:t>
            </a:r>
          </a:p>
        </p:txBody>
      </p:sp>
    </p:spTree>
    <p:extLst>
      <p:ext uri="{BB962C8B-B14F-4D97-AF65-F5344CB8AC3E}">
        <p14:creationId xmlns:p14="http://schemas.microsoft.com/office/powerpoint/2010/main" val="19047289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5250837-4631-C8FE-5680-A185B374AB4E}"/>
              </a:ext>
            </a:extLst>
          </p:cNvPr>
          <p:cNvPicPr>
            <a:picLocks noChangeAspect="1"/>
          </p:cNvPicPr>
          <p:nvPr/>
        </p:nvPicPr>
        <p:blipFill>
          <a:blip r:embed="rId2"/>
          <a:stretch>
            <a:fillRect/>
          </a:stretch>
        </p:blipFill>
        <p:spPr>
          <a:xfrm>
            <a:off x="4277360" y="556314"/>
            <a:ext cx="7528560" cy="3648148"/>
          </a:xfrm>
          <a:prstGeom prst="rect">
            <a:avLst/>
          </a:prstGeom>
        </p:spPr>
      </p:pic>
      <p:pic>
        <p:nvPicPr>
          <p:cNvPr id="7" name="Picture 6">
            <a:extLst>
              <a:ext uri="{FF2B5EF4-FFF2-40B4-BE49-F238E27FC236}">
                <a16:creationId xmlns:a16="http://schemas.microsoft.com/office/drawing/2014/main" id="{F3627874-0897-72A0-D44C-EDF0D8DD3D95}"/>
              </a:ext>
            </a:extLst>
          </p:cNvPr>
          <p:cNvPicPr>
            <a:picLocks noChangeAspect="1"/>
          </p:cNvPicPr>
          <p:nvPr/>
        </p:nvPicPr>
        <p:blipFill>
          <a:blip r:embed="rId3"/>
          <a:stretch>
            <a:fillRect/>
          </a:stretch>
        </p:blipFill>
        <p:spPr>
          <a:xfrm>
            <a:off x="680720" y="3870960"/>
            <a:ext cx="5705251" cy="2744375"/>
          </a:xfrm>
          <a:prstGeom prst="rect">
            <a:avLst/>
          </a:prstGeom>
        </p:spPr>
      </p:pic>
      <p:sp>
        <p:nvSpPr>
          <p:cNvPr id="8" name="TextBox 7">
            <a:extLst>
              <a:ext uri="{FF2B5EF4-FFF2-40B4-BE49-F238E27FC236}">
                <a16:creationId xmlns:a16="http://schemas.microsoft.com/office/drawing/2014/main" id="{02DD5729-EA1A-7B9E-6921-13B368D840CE}"/>
              </a:ext>
            </a:extLst>
          </p:cNvPr>
          <p:cNvSpPr txBox="1"/>
          <p:nvPr/>
        </p:nvSpPr>
        <p:spPr>
          <a:xfrm>
            <a:off x="973394" y="1229032"/>
            <a:ext cx="2537874" cy="646331"/>
          </a:xfrm>
          <a:prstGeom prst="rect">
            <a:avLst/>
          </a:prstGeom>
          <a:noFill/>
        </p:spPr>
        <p:txBody>
          <a:bodyPr wrap="none" rtlCol="0">
            <a:spAutoFit/>
          </a:bodyPr>
          <a:lstStyle/>
          <a:p>
            <a:r>
              <a:rPr lang="en-GB" sz="3600">
                <a:latin typeface="Vladimir Script" panose="03050402040407070305" pitchFamily="66" charset="0"/>
              </a:rPr>
              <a:t>Minga London</a:t>
            </a:r>
          </a:p>
        </p:txBody>
      </p:sp>
      <p:sp>
        <p:nvSpPr>
          <p:cNvPr id="10" name="TextBox 9">
            <a:extLst>
              <a:ext uri="{FF2B5EF4-FFF2-40B4-BE49-F238E27FC236}">
                <a16:creationId xmlns:a16="http://schemas.microsoft.com/office/drawing/2014/main" id="{215709EF-0686-C3AD-9A72-EF84F1416740}"/>
              </a:ext>
            </a:extLst>
          </p:cNvPr>
          <p:cNvSpPr txBox="1"/>
          <p:nvPr/>
        </p:nvSpPr>
        <p:spPr>
          <a:xfrm>
            <a:off x="6931742" y="4817806"/>
            <a:ext cx="4724563" cy="1200329"/>
          </a:xfrm>
          <a:prstGeom prst="rect">
            <a:avLst/>
          </a:prstGeom>
          <a:noFill/>
        </p:spPr>
        <p:txBody>
          <a:bodyPr wrap="none" rtlCol="0">
            <a:spAutoFit/>
          </a:bodyPr>
          <a:lstStyle/>
          <a:p>
            <a:pPr marL="285750" indent="-285750">
              <a:buFontTx/>
              <a:buChar char="-"/>
            </a:pPr>
            <a:r>
              <a:rPr lang="en-GB" dirty="0">
                <a:latin typeface="Aptos" panose="020B0004020202020204" pitchFamily="34" charset="0"/>
              </a:rPr>
              <a:t>Unique branding style</a:t>
            </a:r>
          </a:p>
          <a:p>
            <a:pPr marL="285750" indent="-285750">
              <a:buFontTx/>
              <a:buChar char="-"/>
            </a:pPr>
            <a:r>
              <a:rPr lang="en-GB" dirty="0">
                <a:latin typeface="Aptos" panose="020B0004020202020204" pitchFamily="34" charset="0"/>
              </a:rPr>
              <a:t>Bold </a:t>
            </a:r>
          </a:p>
          <a:p>
            <a:pPr marL="285750" indent="-285750">
              <a:buFontTx/>
              <a:buChar char="-"/>
            </a:pPr>
            <a:r>
              <a:rPr lang="en-GB" dirty="0">
                <a:latin typeface="Aptos" panose="020B0004020202020204" pitchFamily="34" charset="0"/>
              </a:rPr>
              <a:t>Clear target audience</a:t>
            </a:r>
          </a:p>
          <a:p>
            <a:pPr marL="285750" indent="-285750">
              <a:buFontTx/>
              <a:buChar char="-"/>
            </a:pPr>
            <a:r>
              <a:rPr lang="en-GB" dirty="0">
                <a:latin typeface="Aptos" panose="020B0004020202020204" pitchFamily="34" charset="0"/>
              </a:rPr>
              <a:t>Use of banners is engaging, grabs attention</a:t>
            </a:r>
          </a:p>
        </p:txBody>
      </p:sp>
    </p:spTree>
    <p:extLst>
      <p:ext uri="{BB962C8B-B14F-4D97-AF65-F5344CB8AC3E}">
        <p14:creationId xmlns:p14="http://schemas.microsoft.com/office/powerpoint/2010/main" val="14784220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AB14DEA-D7C9-258C-EB85-A4633D35E58B}"/>
              </a:ext>
            </a:extLst>
          </p:cNvPr>
          <p:cNvPicPr>
            <a:picLocks noChangeAspect="1"/>
          </p:cNvPicPr>
          <p:nvPr/>
        </p:nvPicPr>
        <p:blipFill>
          <a:blip r:embed="rId2"/>
          <a:stretch>
            <a:fillRect/>
          </a:stretch>
        </p:blipFill>
        <p:spPr>
          <a:xfrm>
            <a:off x="4208206" y="225658"/>
            <a:ext cx="7697581" cy="3709727"/>
          </a:xfrm>
          <a:prstGeom prst="rect">
            <a:avLst/>
          </a:prstGeom>
        </p:spPr>
      </p:pic>
      <p:pic>
        <p:nvPicPr>
          <p:cNvPr id="7" name="Picture 6">
            <a:extLst>
              <a:ext uri="{FF2B5EF4-FFF2-40B4-BE49-F238E27FC236}">
                <a16:creationId xmlns:a16="http://schemas.microsoft.com/office/drawing/2014/main" id="{A225A052-E3EC-356C-E798-A8AED918B763}"/>
              </a:ext>
            </a:extLst>
          </p:cNvPr>
          <p:cNvPicPr>
            <a:picLocks noChangeAspect="1"/>
          </p:cNvPicPr>
          <p:nvPr/>
        </p:nvPicPr>
        <p:blipFill>
          <a:blip r:embed="rId3"/>
          <a:stretch>
            <a:fillRect/>
          </a:stretch>
        </p:blipFill>
        <p:spPr>
          <a:xfrm>
            <a:off x="511278" y="3173360"/>
            <a:ext cx="6096000" cy="2898525"/>
          </a:xfrm>
          <a:prstGeom prst="rect">
            <a:avLst/>
          </a:prstGeom>
        </p:spPr>
      </p:pic>
      <p:sp>
        <p:nvSpPr>
          <p:cNvPr id="8" name="TextBox 7">
            <a:extLst>
              <a:ext uri="{FF2B5EF4-FFF2-40B4-BE49-F238E27FC236}">
                <a16:creationId xmlns:a16="http://schemas.microsoft.com/office/drawing/2014/main" id="{8B9DFBF6-0042-40E6-1A63-BA99D8EE9040}"/>
              </a:ext>
            </a:extLst>
          </p:cNvPr>
          <p:cNvSpPr txBox="1"/>
          <p:nvPr/>
        </p:nvSpPr>
        <p:spPr>
          <a:xfrm>
            <a:off x="875071" y="1209368"/>
            <a:ext cx="2579552" cy="646331"/>
          </a:xfrm>
          <a:prstGeom prst="rect">
            <a:avLst/>
          </a:prstGeom>
          <a:noFill/>
        </p:spPr>
        <p:txBody>
          <a:bodyPr wrap="none" rtlCol="0">
            <a:spAutoFit/>
          </a:bodyPr>
          <a:lstStyle/>
          <a:p>
            <a:r>
              <a:rPr lang="en-GB" sz="3600">
                <a:latin typeface="Vladimir Script" panose="03050402040407070305" pitchFamily="66" charset="0"/>
              </a:rPr>
              <a:t>Sol De </a:t>
            </a:r>
            <a:r>
              <a:rPr lang="en-GB" sz="3600" err="1">
                <a:latin typeface="Vladimir Script" panose="03050402040407070305" pitchFamily="66" charset="0"/>
              </a:rPr>
              <a:t>Janero</a:t>
            </a:r>
            <a:endParaRPr lang="en-GB" sz="3600">
              <a:latin typeface="Vladimir Script" panose="03050402040407070305" pitchFamily="66" charset="0"/>
            </a:endParaRPr>
          </a:p>
        </p:txBody>
      </p:sp>
      <p:sp>
        <p:nvSpPr>
          <p:cNvPr id="9" name="TextBox 8">
            <a:extLst>
              <a:ext uri="{FF2B5EF4-FFF2-40B4-BE49-F238E27FC236}">
                <a16:creationId xmlns:a16="http://schemas.microsoft.com/office/drawing/2014/main" id="{DA039F04-29FA-60AA-B75C-7E5E2E5686BA}"/>
              </a:ext>
            </a:extLst>
          </p:cNvPr>
          <p:cNvSpPr txBox="1"/>
          <p:nvPr/>
        </p:nvSpPr>
        <p:spPr>
          <a:xfrm>
            <a:off x="7128387" y="4454013"/>
            <a:ext cx="4427217" cy="1754326"/>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Clear branding</a:t>
            </a:r>
          </a:p>
          <a:p>
            <a:pPr marL="285750" indent="-285750">
              <a:buFontTx/>
              <a:buChar char="-"/>
            </a:pPr>
            <a:r>
              <a:rPr lang="en-GB" dirty="0">
                <a:latin typeface="Aptos" panose="020B0004020202020204" pitchFamily="34" charset="0"/>
              </a:rPr>
              <a:t>Cursive font that makes it stylised and feminine, I could consider this approach to reflect my style</a:t>
            </a:r>
          </a:p>
          <a:p>
            <a:pPr marL="285750" indent="-285750">
              <a:buFontTx/>
              <a:buChar char="-"/>
            </a:pPr>
            <a:r>
              <a:rPr lang="en-GB" dirty="0">
                <a:latin typeface="Aptos" panose="020B0004020202020204" pitchFamily="34" charset="0"/>
              </a:rPr>
              <a:t>It’s quite busy, which makes it harder to read/navigate. </a:t>
            </a:r>
          </a:p>
        </p:txBody>
      </p:sp>
    </p:spTree>
    <p:extLst>
      <p:ext uri="{BB962C8B-B14F-4D97-AF65-F5344CB8AC3E}">
        <p14:creationId xmlns:p14="http://schemas.microsoft.com/office/powerpoint/2010/main" val="29672764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C8EB33B-4ED5-2ED9-E89A-87F9A62C76F7}"/>
              </a:ext>
            </a:extLst>
          </p:cNvPr>
          <p:cNvPicPr>
            <a:picLocks noChangeAspect="1"/>
          </p:cNvPicPr>
          <p:nvPr/>
        </p:nvPicPr>
        <p:blipFill>
          <a:blip r:embed="rId2"/>
          <a:stretch>
            <a:fillRect/>
          </a:stretch>
        </p:blipFill>
        <p:spPr>
          <a:xfrm>
            <a:off x="130627" y="72114"/>
            <a:ext cx="8762163" cy="4201684"/>
          </a:xfrm>
          <a:prstGeom prst="rect">
            <a:avLst/>
          </a:prstGeom>
        </p:spPr>
      </p:pic>
      <p:pic>
        <p:nvPicPr>
          <p:cNvPr id="7" name="Picture 6">
            <a:extLst>
              <a:ext uri="{FF2B5EF4-FFF2-40B4-BE49-F238E27FC236}">
                <a16:creationId xmlns:a16="http://schemas.microsoft.com/office/drawing/2014/main" id="{9753BB45-E84F-B3C6-1060-46D20A54812C}"/>
              </a:ext>
            </a:extLst>
          </p:cNvPr>
          <p:cNvPicPr>
            <a:picLocks noChangeAspect="1"/>
          </p:cNvPicPr>
          <p:nvPr/>
        </p:nvPicPr>
        <p:blipFill>
          <a:blip r:embed="rId3"/>
          <a:stretch>
            <a:fillRect/>
          </a:stretch>
        </p:blipFill>
        <p:spPr>
          <a:xfrm>
            <a:off x="4632290" y="2887327"/>
            <a:ext cx="7023798" cy="3568179"/>
          </a:xfrm>
          <a:prstGeom prst="rect">
            <a:avLst/>
          </a:prstGeom>
        </p:spPr>
      </p:pic>
      <p:sp>
        <p:nvSpPr>
          <p:cNvPr id="2" name="TextBox 1">
            <a:extLst>
              <a:ext uri="{FF2B5EF4-FFF2-40B4-BE49-F238E27FC236}">
                <a16:creationId xmlns:a16="http://schemas.microsoft.com/office/drawing/2014/main" id="{48623471-6056-A26A-05D8-EB83E507E0BC}"/>
              </a:ext>
            </a:extLst>
          </p:cNvPr>
          <p:cNvSpPr txBox="1"/>
          <p:nvPr/>
        </p:nvSpPr>
        <p:spPr>
          <a:xfrm>
            <a:off x="1297858" y="4837471"/>
            <a:ext cx="2163097" cy="1754326"/>
          </a:xfrm>
          <a:prstGeom prst="rect">
            <a:avLst/>
          </a:prstGeom>
          <a:noFill/>
        </p:spPr>
        <p:txBody>
          <a:bodyPr wrap="square" rtlCol="0">
            <a:spAutoFit/>
          </a:bodyPr>
          <a:lstStyle/>
          <a:p>
            <a:r>
              <a:rPr lang="en-GB" sz="3600">
                <a:latin typeface="Vladimir Script" panose="03050402040407070305" pitchFamily="66" charset="0"/>
              </a:rPr>
              <a:t>Pacific Northwest X-Ray Inc.</a:t>
            </a:r>
          </a:p>
        </p:txBody>
      </p:sp>
      <p:sp>
        <p:nvSpPr>
          <p:cNvPr id="3" name="TextBox 2">
            <a:extLst>
              <a:ext uri="{FF2B5EF4-FFF2-40B4-BE49-F238E27FC236}">
                <a16:creationId xmlns:a16="http://schemas.microsoft.com/office/drawing/2014/main" id="{5AA61267-80FC-8D07-46D3-05EB61A1E5E9}"/>
              </a:ext>
            </a:extLst>
          </p:cNvPr>
          <p:cNvSpPr txBox="1"/>
          <p:nvPr/>
        </p:nvSpPr>
        <p:spPr>
          <a:xfrm>
            <a:off x="9330382" y="693768"/>
            <a:ext cx="2235272" cy="2031325"/>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Too much use of bright colours that clash with the text makes it hard to read</a:t>
            </a:r>
          </a:p>
          <a:p>
            <a:pPr marL="285750" indent="-285750">
              <a:buFontTx/>
              <a:buChar char="-"/>
            </a:pPr>
            <a:r>
              <a:rPr lang="en-GB" dirty="0">
                <a:latin typeface="Aptos" panose="020B0004020202020204" pitchFamily="34" charset="0"/>
              </a:rPr>
              <a:t>Text is small and hard to navigate</a:t>
            </a:r>
          </a:p>
        </p:txBody>
      </p:sp>
    </p:spTree>
    <p:extLst>
      <p:ext uri="{BB962C8B-B14F-4D97-AF65-F5344CB8AC3E}">
        <p14:creationId xmlns:p14="http://schemas.microsoft.com/office/powerpoint/2010/main" val="26804565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10DA41A-B95B-971A-1372-D966BBF9592F}"/>
              </a:ext>
            </a:extLst>
          </p:cNvPr>
          <p:cNvPicPr>
            <a:picLocks noChangeAspect="1"/>
          </p:cNvPicPr>
          <p:nvPr/>
        </p:nvPicPr>
        <p:blipFill>
          <a:blip r:embed="rId2"/>
          <a:stretch>
            <a:fillRect/>
          </a:stretch>
        </p:blipFill>
        <p:spPr>
          <a:xfrm>
            <a:off x="291402" y="241159"/>
            <a:ext cx="8350319" cy="3991903"/>
          </a:xfrm>
          <a:prstGeom prst="rect">
            <a:avLst/>
          </a:prstGeom>
        </p:spPr>
      </p:pic>
      <p:pic>
        <p:nvPicPr>
          <p:cNvPr id="7" name="Picture 6">
            <a:extLst>
              <a:ext uri="{FF2B5EF4-FFF2-40B4-BE49-F238E27FC236}">
                <a16:creationId xmlns:a16="http://schemas.microsoft.com/office/drawing/2014/main" id="{8173DD33-184E-51FD-7EE5-85FD234BF210}"/>
              </a:ext>
            </a:extLst>
          </p:cNvPr>
          <p:cNvPicPr>
            <a:picLocks noChangeAspect="1"/>
          </p:cNvPicPr>
          <p:nvPr/>
        </p:nvPicPr>
        <p:blipFill>
          <a:blip r:embed="rId3"/>
          <a:stretch>
            <a:fillRect/>
          </a:stretch>
        </p:blipFill>
        <p:spPr>
          <a:xfrm>
            <a:off x="5330789" y="3519574"/>
            <a:ext cx="6621864" cy="3097267"/>
          </a:xfrm>
          <a:prstGeom prst="rect">
            <a:avLst/>
          </a:prstGeom>
        </p:spPr>
      </p:pic>
      <p:sp>
        <p:nvSpPr>
          <p:cNvPr id="2" name="TextBox 1">
            <a:extLst>
              <a:ext uri="{FF2B5EF4-FFF2-40B4-BE49-F238E27FC236}">
                <a16:creationId xmlns:a16="http://schemas.microsoft.com/office/drawing/2014/main" id="{24843340-D745-7CFD-FDAA-B0FED4E35B9B}"/>
              </a:ext>
            </a:extLst>
          </p:cNvPr>
          <p:cNvSpPr txBox="1"/>
          <p:nvPr/>
        </p:nvSpPr>
        <p:spPr>
          <a:xfrm>
            <a:off x="8996516" y="1160206"/>
            <a:ext cx="2031325" cy="646331"/>
          </a:xfrm>
          <a:prstGeom prst="rect">
            <a:avLst/>
          </a:prstGeom>
          <a:noFill/>
        </p:spPr>
        <p:txBody>
          <a:bodyPr wrap="none" rtlCol="0">
            <a:spAutoFit/>
          </a:bodyPr>
          <a:lstStyle/>
          <a:p>
            <a:r>
              <a:rPr lang="en-GB" sz="3600">
                <a:latin typeface="Vladimir Script" panose="03050402040407070305" pitchFamily="66" charset="0"/>
              </a:rPr>
              <a:t>Arngren.net</a:t>
            </a:r>
          </a:p>
        </p:txBody>
      </p:sp>
      <p:sp>
        <p:nvSpPr>
          <p:cNvPr id="3" name="TextBox 2">
            <a:extLst>
              <a:ext uri="{FF2B5EF4-FFF2-40B4-BE49-F238E27FC236}">
                <a16:creationId xmlns:a16="http://schemas.microsoft.com/office/drawing/2014/main" id="{1E54C42A-E015-0ED1-5689-5B6E1666DE93}"/>
              </a:ext>
            </a:extLst>
          </p:cNvPr>
          <p:cNvSpPr txBox="1"/>
          <p:nvPr/>
        </p:nvSpPr>
        <p:spPr>
          <a:xfrm>
            <a:off x="1021625" y="4585516"/>
            <a:ext cx="3578942" cy="2308324"/>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Way too much going on</a:t>
            </a:r>
          </a:p>
          <a:p>
            <a:pPr marL="285750" indent="-285750">
              <a:buFontTx/>
              <a:buChar char="-"/>
            </a:pPr>
            <a:r>
              <a:rPr lang="en-GB" dirty="0">
                <a:latin typeface="Aptos" panose="020B0004020202020204" pitchFamily="34" charset="0"/>
              </a:rPr>
              <a:t>Too many images that overcrowd it, too much to focus on</a:t>
            </a:r>
          </a:p>
          <a:p>
            <a:pPr marL="285750" indent="-285750">
              <a:buFontTx/>
              <a:buChar char="-"/>
            </a:pPr>
            <a:r>
              <a:rPr lang="en-GB" dirty="0">
                <a:latin typeface="Aptos" panose="020B0004020202020204" pitchFamily="34" charset="0"/>
              </a:rPr>
              <a:t> Inconsistency of text colour</a:t>
            </a:r>
          </a:p>
          <a:p>
            <a:pPr marL="285750" indent="-285750">
              <a:buFontTx/>
              <a:buChar char="-"/>
            </a:pPr>
            <a:r>
              <a:rPr lang="en-GB" dirty="0">
                <a:latin typeface="Aptos" panose="020B0004020202020204" pitchFamily="34" charset="0"/>
              </a:rPr>
              <a:t>Text is too small and hard to read</a:t>
            </a:r>
          </a:p>
          <a:p>
            <a:pPr marL="285750" indent="-285750">
              <a:buFontTx/>
              <a:buChar char="-"/>
            </a:pPr>
            <a:r>
              <a:rPr lang="en-GB" dirty="0">
                <a:latin typeface="Aptos" panose="020B0004020202020204" pitchFamily="34" charset="0"/>
              </a:rPr>
              <a:t> Difficult to navigate</a:t>
            </a:r>
          </a:p>
        </p:txBody>
      </p:sp>
    </p:spTree>
    <p:extLst>
      <p:ext uri="{BB962C8B-B14F-4D97-AF65-F5344CB8AC3E}">
        <p14:creationId xmlns:p14="http://schemas.microsoft.com/office/powerpoint/2010/main" val="25356929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4C554D-6EC5-F765-07B8-ECB4ECD3AC70}"/>
              </a:ext>
            </a:extLst>
          </p:cNvPr>
          <p:cNvPicPr>
            <a:picLocks noChangeAspect="1"/>
          </p:cNvPicPr>
          <p:nvPr/>
        </p:nvPicPr>
        <p:blipFill>
          <a:blip r:embed="rId2"/>
          <a:stretch>
            <a:fillRect/>
          </a:stretch>
        </p:blipFill>
        <p:spPr>
          <a:xfrm>
            <a:off x="261258" y="218938"/>
            <a:ext cx="7596553" cy="3689871"/>
          </a:xfrm>
          <a:prstGeom prst="rect">
            <a:avLst/>
          </a:prstGeom>
        </p:spPr>
      </p:pic>
      <p:pic>
        <p:nvPicPr>
          <p:cNvPr id="7" name="Picture 6">
            <a:extLst>
              <a:ext uri="{FF2B5EF4-FFF2-40B4-BE49-F238E27FC236}">
                <a16:creationId xmlns:a16="http://schemas.microsoft.com/office/drawing/2014/main" id="{6D81A327-3ADB-D75D-9034-AEF9B4A67D92}"/>
              </a:ext>
            </a:extLst>
          </p:cNvPr>
          <p:cNvPicPr>
            <a:picLocks noChangeAspect="1"/>
          </p:cNvPicPr>
          <p:nvPr/>
        </p:nvPicPr>
        <p:blipFill>
          <a:blip r:embed="rId3"/>
          <a:stretch>
            <a:fillRect/>
          </a:stretch>
        </p:blipFill>
        <p:spPr>
          <a:xfrm>
            <a:off x="4702629" y="3248718"/>
            <a:ext cx="7308500" cy="3609281"/>
          </a:xfrm>
          <a:prstGeom prst="rect">
            <a:avLst/>
          </a:prstGeom>
        </p:spPr>
      </p:pic>
      <p:sp>
        <p:nvSpPr>
          <p:cNvPr id="2" name="TextBox 1">
            <a:extLst>
              <a:ext uri="{FF2B5EF4-FFF2-40B4-BE49-F238E27FC236}">
                <a16:creationId xmlns:a16="http://schemas.microsoft.com/office/drawing/2014/main" id="{FEBB4358-BD26-EB48-E1A2-2574772C7CE4}"/>
              </a:ext>
            </a:extLst>
          </p:cNvPr>
          <p:cNvSpPr txBox="1"/>
          <p:nvPr/>
        </p:nvSpPr>
        <p:spPr>
          <a:xfrm>
            <a:off x="8367252" y="1111045"/>
            <a:ext cx="2055371" cy="646331"/>
          </a:xfrm>
          <a:prstGeom prst="rect">
            <a:avLst/>
          </a:prstGeom>
          <a:noFill/>
        </p:spPr>
        <p:txBody>
          <a:bodyPr wrap="none" rtlCol="0">
            <a:spAutoFit/>
          </a:bodyPr>
          <a:lstStyle/>
          <a:p>
            <a:r>
              <a:rPr lang="en-GB" sz="3600">
                <a:latin typeface="Vladimir Script" panose="03050402040407070305" pitchFamily="66" charset="0"/>
              </a:rPr>
              <a:t>Good Reads</a:t>
            </a:r>
          </a:p>
        </p:txBody>
      </p:sp>
      <p:sp>
        <p:nvSpPr>
          <p:cNvPr id="3" name="TextBox 2">
            <a:extLst>
              <a:ext uri="{FF2B5EF4-FFF2-40B4-BE49-F238E27FC236}">
                <a16:creationId xmlns:a16="http://schemas.microsoft.com/office/drawing/2014/main" id="{BD40F591-F312-85C9-60E8-577D58F7B7C4}"/>
              </a:ext>
            </a:extLst>
          </p:cNvPr>
          <p:cNvSpPr txBox="1"/>
          <p:nvPr/>
        </p:nvSpPr>
        <p:spPr>
          <a:xfrm>
            <a:off x="943897" y="4591665"/>
            <a:ext cx="3195484" cy="1754326"/>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Good use of branding</a:t>
            </a:r>
          </a:p>
          <a:p>
            <a:pPr marL="285750" indent="-285750">
              <a:buFontTx/>
              <a:buChar char="-"/>
            </a:pPr>
            <a:r>
              <a:rPr lang="en-GB" dirty="0">
                <a:latin typeface="Aptos" panose="020B0004020202020204" pitchFamily="34" charset="0"/>
              </a:rPr>
              <a:t>A lot of small text can make it hard to follow and overcrowded</a:t>
            </a:r>
          </a:p>
          <a:p>
            <a:pPr marL="285750" indent="-285750">
              <a:buFontTx/>
              <a:buChar char="-"/>
            </a:pPr>
            <a:r>
              <a:rPr lang="en-GB" dirty="0">
                <a:latin typeface="Aptos" panose="020B0004020202020204" pitchFamily="34" charset="0"/>
              </a:rPr>
              <a:t> Inconsistent layout</a:t>
            </a:r>
          </a:p>
          <a:p>
            <a:pPr marL="285750" indent="-285750">
              <a:buFontTx/>
              <a:buChar char="-"/>
            </a:pPr>
            <a:endParaRPr lang="en-GB" dirty="0"/>
          </a:p>
        </p:txBody>
      </p:sp>
    </p:spTree>
    <p:extLst>
      <p:ext uri="{BB962C8B-B14F-4D97-AF65-F5344CB8AC3E}">
        <p14:creationId xmlns:p14="http://schemas.microsoft.com/office/powerpoint/2010/main" val="19864193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8A93AB-FE81-2F6E-A74C-76A4834FA455}"/>
              </a:ext>
            </a:extLst>
          </p:cNvPr>
          <p:cNvPicPr>
            <a:picLocks noChangeAspect="1"/>
          </p:cNvPicPr>
          <p:nvPr/>
        </p:nvPicPr>
        <p:blipFill>
          <a:blip r:embed="rId2"/>
          <a:stretch>
            <a:fillRect/>
          </a:stretch>
        </p:blipFill>
        <p:spPr>
          <a:xfrm>
            <a:off x="555575" y="1925881"/>
            <a:ext cx="8556649" cy="4149376"/>
          </a:xfrm>
          <a:prstGeom prst="rect">
            <a:avLst/>
          </a:prstGeom>
        </p:spPr>
      </p:pic>
      <p:sp>
        <p:nvSpPr>
          <p:cNvPr id="2" name="TextBox 1">
            <a:extLst>
              <a:ext uri="{FF2B5EF4-FFF2-40B4-BE49-F238E27FC236}">
                <a16:creationId xmlns:a16="http://schemas.microsoft.com/office/drawing/2014/main" id="{30A5A226-4199-0A83-5719-3BE4BDEDD432}"/>
              </a:ext>
            </a:extLst>
          </p:cNvPr>
          <p:cNvSpPr txBox="1"/>
          <p:nvPr/>
        </p:nvSpPr>
        <p:spPr>
          <a:xfrm>
            <a:off x="825899" y="698091"/>
            <a:ext cx="1701107" cy="646331"/>
          </a:xfrm>
          <a:prstGeom prst="rect">
            <a:avLst/>
          </a:prstGeom>
          <a:noFill/>
        </p:spPr>
        <p:txBody>
          <a:bodyPr wrap="none" rtlCol="0">
            <a:spAutoFit/>
          </a:bodyPr>
          <a:lstStyle/>
          <a:p>
            <a:r>
              <a:rPr lang="en-GB" sz="3600" err="1">
                <a:latin typeface="Vladimir Script" panose="03050402040407070305" pitchFamily="66" charset="0"/>
              </a:rPr>
              <a:t>Angelfire</a:t>
            </a:r>
            <a:endParaRPr lang="en-GB" sz="3600">
              <a:latin typeface="Vladimir Script" panose="03050402040407070305" pitchFamily="66" charset="0"/>
            </a:endParaRPr>
          </a:p>
        </p:txBody>
      </p:sp>
      <p:sp>
        <p:nvSpPr>
          <p:cNvPr id="3" name="TextBox 2">
            <a:extLst>
              <a:ext uri="{FF2B5EF4-FFF2-40B4-BE49-F238E27FC236}">
                <a16:creationId xmlns:a16="http://schemas.microsoft.com/office/drawing/2014/main" id="{6EB7AEA8-48F1-A7AC-D509-7D0A94D330EF}"/>
              </a:ext>
            </a:extLst>
          </p:cNvPr>
          <p:cNvSpPr txBox="1"/>
          <p:nvPr/>
        </p:nvSpPr>
        <p:spPr>
          <a:xfrm>
            <a:off x="9714271" y="2576052"/>
            <a:ext cx="1582994" cy="1754326"/>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Colour palette doesn’t work together</a:t>
            </a:r>
          </a:p>
          <a:p>
            <a:endParaRPr lang="en-GB" dirty="0"/>
          </a:p>
        </p:txBody>
      </p:sp>
    </p:spTree>
    <p:extLst>
      <p:ext uri="{BB962C8B-B14F-4D97-AF65-F5344CB8AC3E}">
        <p14:creationId xmlns:p14="http://schemas.microsoft.com/office/powerpoint/2010/main" val="26472621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3FD089E-EE41-AB4E-5AFC-D8035B282623}"/>
              </a:ext>
            </a:extLst>
          </p:cNvPr>
          <p:cNvPicPr>
            <a:picLocks noChangeAspect="1"/>
          </p:cNvPicPr>
          <p:nvPr/>
        </p:nvPicPr>
        <p:blipFill>
          <a:blip r:embed="rId2"/>
          <a:stretch>
            <a:fillRect/>
          </a:stretch>
        </p:blipFill>
        <p:spPr>
          <a:xfrm>
            <a:off x="231112" y="246498"/>
            <a:ext cx="8943033" cy="4256080"/>
          </a:xfrm>
          <a:prstGeom prst="rect">
            <a:avLst/>
          </a:prstGeom>
        </p:spPr>
      </p:pic>
      <p:pic>
        <p:nvPicPr>
          <p:cNvPr id="7" name="Picture 6">
            <a:extLst>
              <a:ext uri="{FF2B5EF4-FFF2-40B4-BE49-F238E27FC236}">
                <a16:creationId xmlns:a16="http://schemas.microsoft.com/office/drawing/2014/main" id="{1CFE2EAE-79D7-DF23-600B-685B61D0A38E}"/>
              </a:ext>
            </a:extLst>
          </p:cNvPr>
          <p:cNvPicPr>
            <a:picLocks noChangeAspect="1"/>
          </p:cNvPicPr>
          <p:nvPr/>
        </p:nvPicPr>
        <p:blipFill>
          <a:blip r:embed="rId3"/>
          <a:stretch>
            <a:fillRect/>
          </a:stretch>
        </p:blipFill>
        <p:spPr>
          <a:xfrm>
            <a:off x="4863402" y="2903973"/>
            <a:ext cx="6768438" cy="3464104"/>
          </a:xfrm>
          <a:prstGeom prst="rect">
            <a:avLst/>
          </a:prstGeom>
        </p:spPr>
      </p:pic>
      <p:sp>
        <p:nvSpPr>
          <p:cNvPr id="8" name="TextBox 7">
            <a:extLst>
              <a:ext uri="{FF2B5EF4-FFF2-40B4-BE49-F238E27FC236}">
                <a16:creationId xmlns:a16="http://schemas.microsoft.com/office/drawing/2014/main" id="{35210EEF-1609-4755-6477-5FCE9E7D6DD7}"/>
              </a:ext>
            </a:extLst>
          </p:cNvPr>
          <p:cNvSpPr txBox="1"/>
          <p:nvPr/>
        </p:nvSpPr>
        <p:spPr>
          <a:xfrm>
            <a:off x="9475595" y="620212"/>
            <a:ext cx="2283504" cy="1200329"/>
          </a:xfrm>
          <a:prstGeom prst="rect">
            <a:avLst/>
          </a:prstGeom>
          <a:noFill/>
        </p:spPr>
        <p:txBody>
          <a:bodyPr wrap="square" rtlCol="0">
            <a:spAutoFit/>
          </a:bodyPr>
          <a:lstStyle/>
          <a:p>
            <a:r>
              <a:rPr lang="en-GB" sz="3600">
                <a:latin typeface="Vladimir Script" panose="03050402040407070305" pitchFamily="66" charset="0"/>
              </a:rPr>
              <a:t>Yale school of art</a:t>
            </a:r>
          </a:p>
        </p:txBody>
      </p:sp>
      <p:sp>
        <p:nvSpPr>
          <p:cNvPr id="2" name="TextBox 1">
            <a:extLst>
              <a:ext uri="{FF2B5EF4-FFF2-40B4-BE49-F238E27FC236}">
                <a16:creationId xmlns:a16="http://schemas.microsoft.com/office/drawing/2014/main" id="{778FBD5F-964D-FCE7-D854-575500BE655E}"/>
              </a:ext>
            </a:extLst>
          </p:cNvPr>
          <p:cNvSpPr txBox="1"/>
          <p:nvPr/>
        </p:nvSpPr>
        <p:spPr>
          <a:xfrm>
            <a:off x="393993" y="4857176"/>
            <a:ext cx="4306529" cy="1754326"/>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Too busy with too much going on</a:t>
            </a:r>
          </a:p>
          <a:p>
            <a:pPr marL="285750" indent="-285750">
              <a:buFontTx/>
              <a:buChar char="-"/>
            </a:pPr>
            <a:r>
              <a:rPr lang="en-GB" dirty="0">
                <a:latin typeface="Aptos" panose="020B0004020202020204" pitchFamily="34" charset="0"/>
              </a:rPr>
              <a:t>Colours are too overpowering and don’t go together</a:t>
            </a:r>
          </a:p>
          <a:p>
            <a:pPr marL="285750" indent="-285750">
              <a:buFontTx/>
              <a:buChar char="-"/>
            </a:pPr>
            <a:r>
              <a:rPr lang="en-GB" dirty="0">
                <a:latin typeface="Aptos" panose="020B0004020202020204" pitchFamily="34" charset="0"/>
              </a:rPr>
              <a:t>Text is unclear</a:t>
            </a:r>
          </a:p>
          <a:p>
            <a:pPr marL="285750" indent="-285750">
              <a:buFontTx/>
              <a:buChar char="-"/>
            </a:pPr>
            <a:r>
              <a:rPr lang="en-GB" dirty="0">
                <a:latin typeface="Aptos" panose="020B0004020202020204" pitchFamily="34" charset="0"/>
              </a:rPr>
              <a:t>Hard to navigate</a:t>
            </a:r>
          </a:p>
          <a:p>
            <a:pPr marL="285750" indent="-285750">
              <a:buFontTx/>
              <a:buChar char="-"/>
            </a:pPr>
            <a:r>
              <a:rPr lang="en-GB" dirty="0">
                <a:latin typeface="Aptos" panose="020B0004020202020204" pitchFamily="34" charset="0"/>
              </a:rPr>
              <a:t>Not pleasant to look at</a:t>
            </a:r>
          </a:p>
        </p:txBody>
      </p:sp>
    </p:spTree>
    <p:extLst>
      <p:ext uri="{BB962C8B-B14F-4D97-AF65-F5344CB8AC3E}">
        <p14:creationId xmlns:p14="http://schemas.microsoft.com/office/powerpoint/2010/main" val="5121508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D156762-D112-C044-43B0-99D19DB7737C}"/>
              </a:ext>
            </a:extLst>
          </p:cNvPr>
          <p:cNvPicPr>
            <a:picLocks noChangeAspect="1"/>
          </p:cNvPicPr>
          <p:nvPr/>
        </p:nvPicPr>
        <p:blipFill>
          <a:blip r:embed="rId2"/>
          <a:stretch>
            <a:fillRect/>
          </a:stretch>
        </p:blipFill>
        <p:spPr>
          <a:xfrm>
            <a:off x="438057" y="2146854"/>
            <a:ext cx="7257765" cy="3516527"/>
          </a:xfrm>
          <a:prstGeom prst="rect">
            <a:avLst/>
          </a:prstGeom>
        </p:spPr>
      </p:pic>
      <p:pic>
        <p:nvPicPr>
          <p:cNvPr id="7" name="Picture 6">
            <a:extLst>
              <a:ext uri="{FF2B5EF4-FFF2-40B4-BE49-F238E27FC236}">
                <a16:creationId xmlns:a16="http://schemas.microsoft.com/office/drawing/2014/main" id="{FE75E50F-2AB0-1194-3E98-28A648624234}"/>
              </a:ext>
            </a:extLst>
          </p:cNvPr>
          <p:cNvPicPr>
            <a:picLocks noChangeAspect="1"/>
          </p:cNvPicPr>
          <p:nvPr/>
        </p:nvPicPr>
        <p:blipFill>
          <a:blip r:embed="rId3"/>
          <a:stretch>
            <a:fillRect/>
          </a:stretch>
        </p:blipFill>
        <p:spPr>
          <a:xfrm>
            <a:off x="5435600" y="462382"/>
            <a:ext cx="6390640" cy="3082905"/>
          </a:xfrm>
          <a:prstGeom prst="rect">
            <a:avLst/>
          </a:prstGeom>
        </p:spPr>
      </p:pic>
      <p:sp>
        <p:nvSpPr>
          <p:cNvPr id="8" name="TextBox 7">
            <a:extLst>
              <a:ext uri="{FF2B5EF4-FFF2-40B4-BE49-F238E27FC236}">
                <a16:creationId xmlns:a16="http://schemas.microsoft.com/office/drawing/2014/main" id="{2F877B51-A91C-7F30-2CA1-C35D7E7ABB14}"/>
              </a:ext>
            </a:extLst>
          </p:cNvPr>
          <p:cNvSpPr txBox="1"/>
          <p:nvPr/>
        </p:nvSpPr>
        <p:spPr>
          <a:xfrm>
            <a:off x="1337187" y="904568"/>
            <a:ext cx="3416320" cy="646331"/>
          </a:xfrm>
          <a:prstGeom prst="rect">
            <a:avLst/>
          </a:prstGeom>
          <a:noFill/>
        </p:spPr>
        <p:txBody>
          <a:bodyPr wrap="none" rtlCol="0">
            <a:spAutoFit/>
          </a:bodyPr>
          <a:lstStyle/>
          <a:p>
            <a:r>
              <a:rPr lang="en-GB" sz="3600">
                <a:latin typeface="Vladimir Script" panose="03050402040407070305" pitchFamily="66" charset="0"/>
              </a:rPr>
              <a:t>The Design Museum</a:t>
            </a:r>
          </a:p>
        </p:txBody>
      </p:sp>
      <p:sp>
        <p:nvSpPr>
          <p:cNvPr id="9" name="TextBox 8">
            <a:extLst>
              <a:ext uri="{FF2B5EF4-FFF2-40B4-BE49-F238E27FC236}">
                <a16:creationId xmlns:a16="http://schemas.microsoft.com/office/drawing/2014/main" id="{B102D47C-98DC-E94F-0D49-A40609C073EB}"/>
              </a:ext>
            </a:extLst>
          </p:cNvPr>
          <p:cNvSpPr txBox="1"/>
          <p:nvPr/>
        </p:nvSpPr>
        <p:spPr>
          <a:xfrm>
            <a:off x="8072284" y="4365523"/>
            <a:ext cx="2782529" cy="1754326"/>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Bold branding</a:t>
            </a:r>
          </a:p>
          <a:p>
            <a:pPr marL="285750" indent="-285750">
              <a:buFontTx/>
              <a:buChar char="-"/>
            </a:pPr>
            <a:r>
              <a:rPr lang="en-GB" dirty="0">
                <a:latin typeface="Aptos" panose="020B0004020202020204" pitchFamily="34" charset="0"/>
              </a:rPr>
              <a:t>Layout can be confusing, could be clearer</a:t>
            </a:r>
          </a:p>
          <a:p>
            <a:pPr marL="285750" indent="-285750">
              <a:buFontTx/>
              <a:buChar char="-"/>
            </a:pPr>
            <a:r>
              <a:rPr lang="en-GB" dirty="0">
                <a:latin typeface="Aptos" panose="020B0004020202020204" pitchFamily="34" charset="0"/>
              </a:rPr>
              <a:t> Consistent use of colour in their branding</a:t>
            </a:r>
          </a:p>
        </p:txBody>
      </p:sp>
    </p:spTree>
    <p:extLst>
      <p:ext uri="{BB962C8B-B14F-4D97-AF65-F5344CB8AC3E}">
        <p14:creationId xmlns:p14="http://schemas.microsoft.com/office/powerpoint/2010/main" val="17985809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CF18EF7-4542-B0C4-5D79-C4D53E2C5002}"/>
              </a:ext>
            </a:extLst>
          </p:cNvPr>
          <p:cNvPicPr>
            <a:picLocks noChangeAspect="1"/>
          </p:cNvPicPr>
          <p:nvPr/>
        </p:nvPicPr>
        <p:blipFill>
          <a:blip r:embed="rId2"/>
          <a:stretch>
            <a:fillRect/>
          </a:stretch>
        </p:blipFill>
        <p:spPr>
          <a:xfrm>
            <a:off x="4663440" y="462279"/>
            <a:ext cx="7183120" cy="3408875"/>
          </a:xfrm>
          <a:prstGeom prst="rect">
            <a:avLst/>
          </a:prstGeom>
        </p:spPr>
      </p:pic>
      <p:pic>
        <p:nvPicPr>
          <p:cNvPr id="7" name="Picture 6">
            <a:extLst>
              <a:ext uri="{FF2B5EF4-FFF2-40B4-BE49-F238E27FC236}">
                <a16:creationId xmlns:a16="http://schemas.microsoft.com/office/drawing/2014/main" id="{AB801966-6F32-CE28-4D7F-CFBE89EF786E}"/>
              </a:ext>
            </a:extLst>
          </p:cNvPr>
          <p:cNvPicPr>
            <a:picLocks noChangeAspect="1"/>
          </p:cNvPicPr>
          <p:nvPr/>
        </p:nvPicPr>
        <p:blipFill>
          <a:blip r:embed="rId3"/>
          <a:stretch>
            <a:fillRect/>
          </a:stretch>
        </p:blipFill>
        <p:spPr>
          <a:xfrm>
            <a:off x="508000" y="3317240"/>
            <a:ext cx="6095999" cy="2908718"/>
          </a:xfrm>
          <a:prstGeom prst="rect">
            <a:avLst/>
          </a:prstGeom>
        </p:spPr>
      </p:pic>
      <p:sp>
        <p:nvSpPr>
          <p:cNvPr id="8" name="TextBox 7">
            <a:extLst>
              <a:ext uri="{FF2B5EF4-FFF2-40B4-BE49-F238E27FC236}">
                <a16:creationId xmlns:a16="http://schemas.microsoft.com/office/drawing/2014/main" id="{321C75B4-5BEA-2DD6-7A01-4CD8CAB8EDA0}"/>
              </a:ext>
            </a:extLst>
          </p:cNvPr>
          <p:cNvSpPr txBox="1"/>
          <p:nvPr/>
        </p:nvSpPr>
        <p:spPr>
          <a:xfrm>
            <a:off x="1356852" y="1297858"/>
            <a:ext cx="1380506" cy="646331"/>
          </a:xfrm>
          <a:prstGeom prst="rect">
            <a:avLst/>
          </a:prstGeom>
          <a:noFill/>
        </p:spPr>
        <p:txBody>
          <a:bodyPr wrap="none" rtlCol="0">
            <a:spAutoFit/>
          </a:bodyPr>
          <a:lstStyle/>
          <a:p>
            <a:r>
              <a:rPr lang="en-GB" sz="3600">
                <a:latin typeface="Vladimir Script" panose="03050402040407070305" pitchFamily="66" charset="0"/>
              </a:rPr>
              <a:t>Brutto </a:t>
            </a:r>
          </a:p>
        </p:txBody>
      </p:sp>
      <p:sp>
        <p:nvSpPr>
          <p:cNvPr id="9" name="TextBox 8">
            <a:extLst>
              <a:ext uri="{FF2B5EF4-FFF2-40B4-BE49-F238E27FC236}">
                <a16:creationId xmlns:a16="http://schemas.microsoft.com/office/drawing/2014/main" id="{8E90DEBC-B0DB-5E5B-04E2-496240CE5D5F}"/>
              </a:ext>
            </a:extLst>
          </p:cNvPr>
          <p:cNvSpPr txBox="1"/>
          <p:nvPr/>
        </p:nvSpPr>
        <p:spPr>
          <a:xfrm>
            <a:off x="7236543" y="4168877"/>
            <a:ext cx="3539613" cy="2585323"/>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Waste of space in the background, the actual website is too small, hard to read and follow</a:t>
            </a:r>
          </a:p>
          <a:p>
            <a:pPr marL="285750" indent="-285750">
              <a:buFontTx/>
              <a:buChar char="-"/>
            </a:pPr>
            <a:r>
              <a:rPr lang="en-GB" dirty="0">
                <a:latin typeface="Aptos" panose="020B0004020202020204" pitchFamily="34" charset="0"/>
              </a:rPr>
              <a:t>Would be a lot clearer without the unnecessary background pattern; this could be a lot smaller to give room for the actual website focus.</a:t>
            </a:r>
          </a:p>
        </p:txBody>
      </p:sp>
    </p:spTree>
    <p:extLst>
      <p:ext uri="{BB962C8B-B14F-4D97-AF65-F5344CB8AC3E}">
        <p14:creationId xmlns:p14="http://schemas.microsoft.com/office/powerpoint/2010/main" val="41740709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52A2046-D771-9A94-DF03-A75376171DA5}"/>
              </a:ext>
            </a:extLst>
          </p:cNvPr>
          <p:cNvPicPr>
            <a:picLocks noChangeAspect="1"/>
          </p:cNvPicPr>
          <p:nvPr/>
        </p:nvPicPr>
        <p:blipFill>
          <a:blip r:embed="rId2"/>
          <a:stretch>
            <a:fillRect/>
          </a:stretch>
        </p:blipFill>
        <p:spPr>
          <a:xfrm>
            <a:off x="4886632" y="363793"/>
            <a:ext cx="7020378" cy="3341626"/>
          </a:xfrm>
          <a:prstGeom prst="rect">
            <a:avLst/>
          </a:prstGeom>
        </p:spPr>
      </p:pic>
      <p:pic>
        <p:nvPicPr>
          <p:cNvPr id="7" name="Picture 6">
            <a:extLst>
              <a:ext uri="{FF2B5EF4-FFF2-40B4-BE49-F238E27FC236}">
                <a16:creationId xmlns:a16="http://schemas.microsoft.com/office/drawing/2014/main" id="{5B9A35EE-70C8-17E9-90DE-8DF5B61DAC18}"/>
              </a:ext>
            </a:extLst>
          </p:cNvPr>
          <p:cNvPicPr>
            <a:picLocks noChangeAspect="1"/>
          </p:cNvPicPr>
          <p:nvPr/>
        </p:nvPicPr>
        <p:blipFill>
          <a:blip r:embed="rId3"/>
          <a:stretch>
            <a:fillRect/>
          </a:stretch>
        </p:blipFill>
        <p:spPr>
          <a:xfrm>
            <a:off x="393290" y="3021028"/>
            <a:ext cx="6951406" cy="3338748"/>
          </a:xfrm>
          <a:prstGeom prst="rect">
            <a:avLst/>
          </a:prstGeom>
        </p:spPr>
      </p:pic>
      <p:sp>
        <p:nvSpPr>
          <p:cNvPr id="8" name="TextBox 7">
            <a:extLst>
              <a:ext uri="{FF2B5EF4-FFF2-40B4-BE49-F238E27FC236}">
                <a16:creationId xmlns:a16="http://schemas.microsoft.com/office/drawing/2014/main" id="{4E02DE90-E386-7B55-BEED-E727292341F7}"/>
              </a:ext>
            </a:extLst>
          </p:cNvPr>
          <p:cNvSpPr txBox="1"/>
          <p:nvPr/>
        </p:nvSpPr>
        <p:spPr>
          <a:xfrm>
            <a:off x="1533832" y="953729"/>
            <a:ext cx="938077" cy="646331"/>
          </a:xfrm>
          <a:prstGeom prst="rect">
            <a:avLst/>
          </a:prstGeom>
          <a:noFill/>
        </p:spPr>
        <p:txBody>
          <a:bodyPr wrap="none" rtlCol="0">
            <a:spAutoFit/>
          </a:bodyPr>
          <a:lstStyle/>
          <a:p>
            <a:r>
              <a:rPr lang="en-GB" sz="3600">
                <a:latin typeface="Vladimir Script" panose="03050402040407070305" pitchFamily="66" charset="0"/>
              </a:rPr>
              <a:t>Zara</a:t>
            </a:r>
          </a:p>
        </p:txBody>
      </p:sp>
      <p:sp>
        <p:nvSpPr>
          <p:cNvPr id="9" name="TextBox 8">
            <a:extLst>
              <a:ext uri="{FF2B5EF4-FFF2-40B4-BE49-F238E27FC236}">
                <a16:creationId xmlns:a16="http://schemas.microsoft.com/office/drawing/2014/main" id="{68C7C709-0FEA-EBBB-911E-7586582C895E}"/>
              </a:ext>
            </a:extLst>
          </p:cNvPr>
          <p:cNvSpPr txBox="1"/>
          <p:nvPr/>
        </p:nvSpPr>
        <p:spPr>
          <a:xfrm>
            <a:off x="7826477" y="4375355"/>
            <a:ext cx="2546555" cy="1754326"/>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Unique branding</a:t>
            </a:r>
          </a:p>
          <a:p>
            <a:pPr marL="285750" indent="-285750">
              <a:buFontTx/>
              <a:buChar char="-"/>
            </a:pPr>
            <a:r>
              <a:rPr lang="en-GB" dirty="0">
                <a:latin typeface="Aptos" panose="020B0004020202020204" pitchFamily="34" charset="0"/>
              </a:rPr>
              <a:t>Hard to follow, images take over, which overcrowds it and makes it too busy</a:t>
            </a:r>
          </a:p>
        </p:txBody>
      </p:sp>
    </p:spTree>
    <p:extLst>
      <p:ext uri="{BB962C8B-B14F-4D97-AF65-F5344CB8AC3E}">
        <p14:creationId xmlns:p14="http://schemas.microsoft.com/office/powerpoint/2010/main" val="17908358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E0533D-9349-7356-09AD-D581B29CCCDB}"/>
              </a:ext>
            </a:extLst>
          </p:cNvPr>
          <p:cNvPicPr>
            <a:picLocks noChangeAspect="1"/>
          </p:cNvPicPr>
          <p:nvPr/>
        </p:nvPicPr>
        <p:blipFill>
          <a:blip r:embed="rId2"/>
          <a:stretch>
            <a:fillRect/>
          </a:stretch>
        </p:blipFill>
        <p:spPr>
          <a:xfrm>
            <a:off x="4847303" y="445140"/>
            <a:ext cx="6882581" cy="3312610"/>
          </a:xfrm>
          <a:prstGeom prst="rect">
            <a:avLst/>
          </a:prstGeom>
        </p:spPr>
      </p:pic>
      <p:pic>
        <p:nvPicPr>
          <p:cNvPr id="7" name="Picture 6">
            <a:extLst>
              <a:ext uri="{FF2B5EF4-FFF2-40B4-BE49-F238E27FC236}">
                <a16:creationId xmlns:a16="http://schemas.microsoft.com/office/drawing/2014/main" id="{A6348956-0B88-0F49-6490-017566096FAE}"/>
              </a:ext>
            </a:extLst>
          </p:cNvPr>
          <p:cNvPicPr>
            <a:picLocks noChangeAspect="1"/>
          </p:cNvPicPr>
          <p:nvPr/>
        </p:nvPicPr>
        <p:blipFill>
          <a:blip r:embed="rId3"/>
          <a:stretch>
            <a:fillRect/>
          </a:stretch>
        </p:blipFill>
        <p:spPr>
          <a:xfrm>
            <a:off x="334297" y="3646417"/>
            <a:ext cx="6548284" cy="3115744"/>
          </a:xfrm>
          <a:prstGeom prst="rect">
            <a:avLst/>
          </a:prstGeom>
        </p:spPr>
      </p:pic>
      <p:sp>
        <p:nvSpPr>
          <p:cNvPr id="8" name="TextBox 7">
            <a:extLst>
              <a:ext uri="{FF2B5EF4-FFF2-40B4-BE49-F238E27FC236}">
                <a16:creationId xmlns:a16="http://schemas.microsoft.com/office/drawing/2014/main" id="{A87BFBFF-C472-5CD2-A030-82E6EE0F90CE}"/>
              </a:ext>
            </a:extLst>
          </p:cNvPr>
          <p:cNvSpPr txBox="1"/>
          <p:nvPr/>
        </p:nvSpPr>
        <p:spPr>
          <a:xfrm>
            <a:off x="1229032" y="1219200"/>
            <a:ext cx="947695" cy="646331"/>
          </a:xfrm>
          <a:prstGeom prst="rect">
            <a:avLst/>
          </a:prstGeom>
          <a:noFill/>
        </p:spPr>
        <p:txBody>
          <a:bodyPr wrap="none" rtlCol="0">
            <a:spAutoFit/>
          </a:bodyPr>
          <a:lstStyle/>
          <a:p>
            <a:r>
              <a:rPr lang="en-GB" sz="3600">
                <a:latin typeface="Vladimir Script" panose="03050402040407070305" pitchFamily="66" charset="0"/>
              </a:rPr>
              <a:t>Ford</a:t>
            </a:r>
          </a:p>
        </p:txBody>
      </p:sp>
      <p:sp>
        <p:nvSpPr>
          <p:cNvPr id="10" name="TextBox 9">
            <a:extLst>
              <a:ext uri="{FF2B5EF4-FFF2-40B4-BE49-F238E27FC236}">
                <a16:creationId xmlns:a16="http://schemas.microsoft.com/office/drawing/2014/main" id="{9E84C271-99B4-4517-0160-8DA9568E174B}"/>
              </a:ext>
            </a:extLst>
          </p:cNvPr>
          <p:cNvSpPr txBox="1"/>
          <p:nvPr/>
        </p:nvSpPr>
        <p:spPr>
          <a:xfrm>
            <a:off x="7492181" y="4483510"/>
            <a:ext cx="3991896" cy="1477328"/>
          </a:xfrm>
          <a:prstGeom prst="rect">
            <a:avLst/>
          </a:prstGeom>
          <a:noFill/>
        </p:spPr>
        <p:txBody>
          <a:bodyPr wrap="square" rtlCol="0">
            <a:spAutoFit/>
          </a:bodyPr>
          <a:lstStyle/>
          <a:p>
            <a:pPr marL="285750" indent="-285750">
              <a:buFontTx/>
              <a:buChar char="-"/>
            </a:pPr>
            <a:r>
              <a:rPr lang="en-GB" dirty="0">
                <a:latin typeface="Aptos" panose="020B0004020202020204" pitchFamily="34" charset="0"/>
              </a:rPr>
              <a:t>doesn’t stand out</a:t>
            </a:r>
          </a:p>
          <a:p>
            <a:pPr marL="285750" indent="-285750">
              <a:buFontTx/>
              <a:buChar char="-"/>
            </a:pPr>
            <a:r>
              <a:rPr lang="en-GB" dirty="0">
                <a:latin typeface="Aptos" panose="020B0004020202020204" pitchFamily="34" charset="0"/>
              </a:rPr>
              <a:t>Text could be in a bolder, more attractive font</a:t>
            </a:r>
          </a:p>
          <a:p>
            <a:pPr marL="285750" indent="-285750">
              <a:buFontTx/>
              <a:buChar char="-"/>
            </a:pPr>
            <a:r>
              <a:rPr lang="en-GB" dirty="0">
                <a:latin typeface="Aptos" panose="020B0004020202020204" pitchFamily="34" charset="0"/>
              </a:rPr>
              <a:t>No clear brand identity </a:t>
            </a:r>
          </a:p>
          <a:p>
            <a:pPr marL="285750" indent="-285750">
              <a:buFontTx/>
              <a:buChar char="-"/>
            </a:pPr>
            <a:r>
              <a:rPr lang="en-GB" dirty="0">
                <a:latin typeface="Aptos" panose="020B0004020202020204" pitchFamily="34" charset="0"/>
              </a:rPr>
              <a:t>simple</a:t>
            </a:r>
          </a:p>
        </p:txBody>
      </p:sp>
    </p:spTree>
    <p:extLst>
      <p:ext uri="{BB962C8B-B14F-4D97-AF65-F5344CB8AC3E}">
        <p14:creationId xmlns:p14="http://schemas.microsoft.com/office/powerpoint/2010/main" val="22754275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14B5B4D-9D32-588B-6E56-9A72D788C53D}"/>
              </a:ext>
            </a:extLst>
          </p:cNvPr>
          <p:cNvPicPr>
            <a:picLocks noChangeAspect="1"/>
          </p:cNvPicPr>
          <p:nvPr/>
        </p:nvPicPr>
        <p:blipFill>
          <a:blip r:embed="rId2"/>
          <a:stretch>
            <a:fillRect/>
          </a:stretch>
        </p:blipFill>
        <p:spPr>
          <a:xfrm>
            <a:off x="2060098" y="939720"/>
            <a:ext cx="8071804" cy="1828959"/>
          </a:xfrm>
          <a:prstGeom prst="rect">
            <a:avLst/>
          </a:prstGeom>
        </p:spPr>
      </p:pic>
      <p:sp>
        <p:nvSpPr>
          <p:cNvPr id="7" name="TextBox 6">
            <a:extLst>
              <a:ext uri="{FF2B5EF4-FFF2-40B4-BE49-F238E27FC236}">
                <a16:creationId xmlns:a16="http://schemas.microsoft.com/office/drawing/2014/main" id="{0AE0D5B2-A032-4E81-61C0-AA12CA255E54}"/>
              </a:ext>
            </a:extLst>
          </p:cNvPr>
          <p:cNvSpPr txBox="1"/>
          <p:nvPr/>
        </p:nvSpPr>
        <p:spPr>
          <a:xfrm>
            <a:off x="4754880" y="2672080"/>
            <a:ext cx="2403222" cy="646331"/>
          </a:xfrm>
          <a:prstGeom prst="rect">
            <a:avLst/>
          </a:prstGeom>
          <a:noFill/>
        </p:spPr>
        <p:txBody>
          <a:bodyPr wrap="none" rtlCol="0">
            <a:spAutoFit/>
          </a:bodyPr>
          <a:lstStyle/>
          <a:p>
            <a:r>
              <a:rPr lang="en-GB" sz="3600" dirty="0">
                <a:latin typeface="Vladimir Script" panose="03050402040407070305" pitchFamily="66" charset="0"/>
              </a:rPr>
              <a:t>Web Builders</a:t>
            </a:r>
          </a:p>
        </p:txBody>
      </p:sp>
      <p:sp>
        <p:nvSpPr>
          <p:cNvPr id="8" name="TextBox 7">
            <a:extLst>
              <a:ext uri="{FF2B5EF4-FFF2-40B4-BE49-F238E27FC236}">
                <a16:creationId xmlns:a16="http://schemas.microsoft.com/office/drawing/2014/main" id="{3543B391-7AC1-F8BC-8EB4-49BFC45C5E67}"/>
              </a:ext>
            </a:extLst>
          </p:cNvPr>
          <p:cNvSpPr txBox="1"/>
          <p:nvPr/>
        </p:nvSpPr>
        <p:spPr>
          <a:xfrm>
            <a:off x="3301999" y="3577709"/>
            <a:ext cx="5588001" cy="923330"/>
          </a:xfrm>
          <a:prstGeom prst="rect">
            <a:avLst/>
          </a:prstGeom>
          <a:noFill/>
        </p:spPr>
        <p:txBody>
          <a:bodyPr wrap="square" rtlCol="0">
            <a:spAutoFit/>
          </a:bodyPr>
          <a:lstStyle/>
          <a:p>
            <a:r>
              <a:rPr lang="en-GB" dirty="0">
                <a:latin typeface="Aptos" panose="020B0004020202020204" pitchFamily="34" charset="0"/>
              </a:rPr>
              <a:t>I conducted research into the different web builders that were available to start developing a website using one of these builders.</a:t>
            </a:r>
          </a:p>
        </p:txBody>
      </p:sp>
    </p:spTree>
    <p:extLst>
      <p:ext uri="{BB962C8B-B14F-4D97-AF65-F5344CB8AC3E}">
        <p14:creationId xmlns:p14="http://schemas.microsoft.com/office/powerpoint/2010/main" val="33797563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DB65282-3B90-0195-CDCE-67E4DC7DD900}"/>
              </a:ext>
            </a:extLst>
          </p:cNvPr>
          <p:cNvSpPr txBox="1"/>
          <p:nvPr/>
        </p:nvSpPr>
        <p:spPr>
          <a:xfrm>
            <a:off x="4016963" y="222901"/>
            <a:ext cx="4238661" cy="646331"/>
          </a:xfrm>
          <a:prstGeom prst="rect">
            <a:avLst/>
          </a:prstGeom>
          <a:noFill/>
        </p:spPr>
        <p:txBody>
          <a:bodyPr wrap="none" rtlCol="0">
            <a:spAutoFit/>
          </a:bodyPr>
          <a:lstStyle/>
          <a:p>
            <a:r>
              <a:rPr lang="en-GB" sz="3600">
                <a:latin typeface="Vladimir Script" panose="03050402040407070305" pitchFamily="66" charset="0"/>
              </a:rPr>
              <a:t>Comparing Web builders  </a:t>
            </a:r>
          </a:p>
        </p:txBody>
      </p:sp>
      <p:sp>
        <p:nvSpPr>
          <p:cNvPr id="2" name="TextBox 1">
            <a:extLst>
              <a:ext uri="{FF2B5EF4-FFF2-40B4-BE49-F238E27FC236}">
                <a16:creationId xmlns:a16="http://schemas.microsoft.com/office/drawing/2014/main" id="{73BE0566-1464-D0FD-F8D2-F9B5A415CCA5}"/>
              </a:ext>
            </a:extLst>
          </p:cNvPr>
          <p:cNvSpPr txBox="1"/>
          <p:nvPr/>
        </p:nvSpPr>
        <p:spPr>
          <a:xfrm>
            <a:off x="8554491" y="1904790"/>
            <a:ext cx="3062176" cy="3970318"/>
          </a:xfrm>
          <a:prstGeom prst="rect">
            <a:avLst/>
          </a:prstGeom>
          <a:noFill/>
        </p:spPr>
        <p:txBody>
          <a:bodyPr wrap="square" rtlCol="0">
            <a:spAutoFit/>
          </a:bodyPr>
          <a:lstStyle/>
          <a:p>
            <a:r>
              <a:rPr lang="en-US" dirty="0">
                <a:latin typeface="Aptos" panose="020B0004020202020204" pitchFamily="34" charset="0"/>
              </a:rPr>
              <a:t>To consider which website builder I wanted to use for my website, I looked at a website that compares the different web builders and considered the cost, accessibility and the key features that each web builder would offer me when building my website. Looking at the most rated website builders with Wix, Base44, </a:t>
            </a:r>
            <a:r>
              <a:rPr lang="en-US" dirty="0" err="1">
                <a:latin typeface="Aptos" panose="020B0004020202020204" pitchFamily="34" charset="0"/>
              </a:rPr>
              <a:t>Hostinger</a:t>
            </a:r>
            <a:r>
              <a:rPr lang="en-US" dirty="0">
                <a:latin typeface="Aptos" panose="020B0004020202020204" pitchFamily="34" charset="0"/>
              </a:rPr>
              <a:t>, </a:t>
            </a:r>
            <a:r>
              <a:rPr lang="en-US" dirty="0" err="1">
                <a:latin typeface="Aptos" panose="020B0004020202020204" pitchFamily="34" charset="0"/>
              </a:rPr>
              <a:t>Ionos</a:t>
            </a:r>
            <a:r>
              <a:rPr lang="en-US" dirty="0">
                <a:latin typeface="Aptos" panose="020B0004020202020204" pitchFamily="34" charset="0"/>
              </a:rPr>
              <a:t> and Squarespace at the top. </a:t>
            </a:r>
          </a:p>
        </p:txBody>
      </p:sp>
      <p:pic>
        <p:nvPicPr>
          <p:cNvPr id="6" name="Picture 5">
            <a:extLst>
              <a:ext uri="{FF2B5EF4-FFF2-40B4-BE49-F238E27FC236}">
                <a16:creationId xmlns:a16="http://schemas.microsoft.com/office/drawing/2014/main" id="{53453F3A-6524-9D99-617C-7B8CC3F6CB44}"/>
              </a:ext>
            </a:extLst>
          </p:cNvPr>
          <p:cNvPicPr>
            <a:picLocks noChangeAspect="1"/>
          </p:cNvPicPr>
          <p:nvPr/>
        </p:nvPicPr>
        <p:blipFill>
          <a:blip r:embed="rId2"/>
          <a:stretch>
            <a:fillRect/>
          </a:stretch>
        </p:blipFill>
        <p:spPr>
          <a:xfrm>
            <a:off x="0" y="1188720"/>
            <a:ext cx="7167447" cy="3160388"/>
          </a:xfrm>
          <a:prstGeom prst="rect">
            <a:avLst/>
          </a:prstGeom>
        </p:spPr>
      </p:pic>
      <p:pic>
        <p:nvPicPr>
          <p:cNvPr id="8" name="Picture 7">
            <a:extLst>
              <a:ext uri="{FF2B5EF4-FFF2-40B4-BE49-F238E27FC236}">
                <a16:creationId xmlns:a16="http://schemas.microsoft.com/office/drawing/2014/main" id="{8775CFA0-9840-F15D-0C29-0A4C1968C190}"/>
              </a:ext>
            </a:extLst>
          </p:cNvPr>
          <p:cNvPicPr>
            <a:picLocks noChangeAspect="1"/>
          </p:cNvPicPr>
          <p:nvPr/>
        </p:nvPicPr>
        <p:blipFill>
          <a:blip r:embed="rId3"/>
          <a:stretch>
            <a:fillRect/>
          </a:stretch>
        </p:blipFill>
        <p:spPr>
          <a:xfrm>
            <a:off x="2703615" y="4340519"/>
            <a:ext cx="4578870" cy="2294580"/>
          </a:xfrm>
          <a:prstGeom prst="rect">
            <a:avLst/>
          </a:prstGeom>
        </p:spPr>
      </p:pic>
    </p:spTree>
    <p:extLst>
      <p:ext uri="{BB962C8B-B14F-4D97-AF65-F5344CB8AC3E}">
        <p14:creationId xmlns:p14="http://schemas.microsoft.com/office/powerpoint/2010/main" val="19739739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665AAF-B8E2-3CC9-52FC-47D8DEB489B5}"/>
              </a:ext>
            </a:extLst>
          </p:cNvPr>
          <p:cNvSpPr txBox="1"/>
          <p:nvPr/>
        </p:nvSpPr>
        <p:spPr>
          <a:xfrm>
            <a:off x="806245" y="760278"/>
            <a:ext cx="1098378" cy="646331"/>
          </a:xfrm>
          <a:prstGeom prst="rect">
            <a:avLst/>
          </a:prstGeom>
          <a:noFill/>
        </p:spPr>
        <p:txBody>
          <a:bodyPr wrap="none" rtlCol="0">
            <a:spAutoFit/>
          </a:bodyPr>
          <a:lstStyle/>
          <a:p>
            <a:r>
              <a:rPr lang="en-GB" sz="3600" err="1">
                <a:latin typeface="Vladimir Script" panose="03050402040407070305" pitchFamily="66" charset="0"/>
              </a:rPr>
              <a:t>Ionos</a:t>
            </a:r>
            <a:endParaRPr lang="en-GB" sz="3600">
              <a:latin typeface="Vladimir Script" panose="03050402040407070305" pitchFamily="66" charset="0"/>
            </a:endParaRPr>
          </a:p>
        </p:txBody>
      </p:sp>
      <p:sp>
        <p:nvSpPr>
          <p:cNvPr id="2" name="TextBox 1">
            <a:extLst>
              <a:ext uri="{FF2B5EF4-FFF2-40B4-BE49-F238E27FC236}">
                <a16:creationId xmlns:a16="http://schemas.microsoft.com/office/drawing/2014/main" id="{135C359E-2A06-B0BD-FF2E-7AC600CF10A5}"/>
              </a:ext>
            </a:extLst>
          </p:cNvPr>
          <p:cNvSpPr txBox="1"/>
          <p:nvPr/>
        </p:nvSpPr>
        <p:spPr>
          <a:xfrm>
            <a:off x="1524000" y="4955458"/>
            <a:ext cx="7851112" cy="1200329"/>
          </a:xfrm>
          <a:prstGeom prst="rect">
            <a:avLst/>
          </a:prstGeom>
          <a:noFill/>
        </p:spPr>
        <p:txBody>
          <a:bodyPr wrap="square" rtlCol="0">
            <a:spAutoFit/>
          </a:bodyPr>
          <a:lstStyle/>
          <a:p>
            <a:r>
              <a:rPr lang="en-GB" dirty="0">
                <a:latin typeface="Aptos" panose="020B0004020202020204" pitchFamily="34" charset="0"/>
              </a:rPr>
              <a:t>Following my research, I looked at </a:t>
            </a:r>
            <a:r>
              <a:rPr lang="en-GB" dirty="0" err="1">
                <a:latin typeface="Aptos" panose="020B0004020202020204" pitchFamily="34" charset="0"/>
              </a:rPr>
              <a:t>Ionos</a:t>
            </a:r>
            <a:r>
              <a:rPr lang="en-GB" dirty="0">
                <a:latin typeface="Aptos" panose="020B0004020202020204" pitchFamily="34" charset="0"/>
              </a:rPr>
              <a:t>, which I found had customisation limits and didn’t want to use the AI features that are heavily advertised, which also have limitations. I also found this limited in terms of cost; the main features require a subscription. </a:t>
            </a:r>
          </a:p>
        </p:txBody>
      </p:sp>
      <p:pic>
        <p:nvPicPr>
          <p:cNvPr id="5" name="Picture 4">
            <a:extLst>
              <a:ext uri="{FF2B5EF4-FFF2-40B4-BE49-F238E27FC236}">
                <a16:creationId xmlns:a16="http://schemas.microsoft.com/office/drawing/2014/main" id="{9835EFD1-8D65-6702-2561-F7EEAFE255A8}"/>
              </a:ext>
            </a:extLst>
          </p:cNvPr>
          <p:cNvPicPr>
            <a:picLocks noChangeAspect="1"/>
          </p:cNvPicPr>
          <p:nvPr/>
        </p:nvPicPr>
        <p:blipFill>
          <a:blip r:embed="rId2"/>
          <a:stretch>
            <a:fillRect/>
          </a:stretch>
        </p:blipFill>
        <p:spPr>
          <a:xfrm>
            <a:off x="2600960" y="760278"/>
            <a:ext cx="7768068" cy="3705289"/>
          </a:xfrm>
          <a:prstGeom prst="rect">
            <a:avLst/>
          </a:prstGeom>
        </p:spPr>
      </p:pic>
    </p:spTree>
    <p:extLst>
      <p:ext uri="{BB962C8B-B14F-4D97-AF65-F5344CB8AC3E}">
        <p14:creationId xmlns:p14="http://schemas.microsoft.com/office/powerpoint/2010/main" val="18042611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D13FBE3-E462-0EE0-D310-3FA33B5A149D}"/>
              </a:ext>
            </a:extLst>
          </p:cNvPr>
          <p:cNvPicPr>
            <a:picLocks noChangeAspect="1"/>
          </p:cNvPicPr>
          <p:nvPr/>
        </p:nvPicPr>
        <p:blipFill>
          <a:blip r:embed="rId2"/>
          <a:stretch>
            <a:fillRect/>
          </a:stretch>
        </p:blipFill>
        <p:spPr>
          <a:xfrm>
            <a:off x="3048000" y="394045"/>
            <a:ext cx="7963735" cy="3794658"/>
          </a:xfrm>
          <a:prstGeom prst="rect">
            <a:avLst/>
          </a:prstGeom>
        </p:spPr>
      </p:pic>
      <p:sp>
        <p:nvSpPr>
          <p:cNvPr id="6" name="TextBox 5">
            <a:extLst>
              <a:ext uri="{FF2B5EF4-FFF2-40B4-BE49-F238E27FC236}">
                <a16:creationId xmlns:a16="http://schemas.microsoft.com/office/drawing/2014/main" id="{90349C28-ED23-836D-CBE8-CF9327FD94C4}"/>
              </a:ext>
            </a:extLst>
          </p:cNvPr>
          <p:cNvSpPr txBox="1"/>
          <p:nvPr/>
        </p:nvSpPr>
        <p:spPr>
          <a:xfrm>
            <a:off x="806245" y="760278"/>
            <a:ext cx="901209" cy="646331"/>
          </a:xfrm>
          <a:prstGeom prst="rect">
            <a:avLst/>
          </a:prstGeom>
          <a:noFill/>
        </p:spPr>
        <p:txBody>
          <a:bodyPr wrap="none" rtlCol="0">
            <a:spAutoFit/>
          </a:bodyPr>
          <a:lstStyle/>
          <a:p>
            <a:r>
              <a:rPr lang="en-GB" sz="3600">
                <a:latin typeface="Vladimir Script" panose="03050402040407070305" pitchFamily="66" charset="0"/>
              </a:rPr>
              <a:t>Wix</a:t>
            </a:r>
          </a:p>
        </p:txBody>
      </p:sp>
      <p:sp>
        <p:nvSpPr>
          <p:cNvPr id="3" name="TextBox 2">
            <a:extLst>
              <a:ext uri="{FF2B5EF4-FFF2-40B4-BE49-F238E27FC236}">
                <a16:creationId xmlns:a16="http://schemas.microsoft.com/office/drawing/2014/main" id="{18DB3A5B-BE94-C0B7-80AF-21C1CE86AF11}"/>
              </a:ext>
            </a:extLst>
          </p:cNvPr>
          <p:cNvSpPr txBox="1"/>
          <p:nvPr/>
        </p:nvSpPr>
        <p:spPr>
          <a:xfrm>
            <a:off x="1113693" y="4478215"/>
            <a:ext cx="10688448" cy="1200329"/>
          </a:xfrm>
          <a:prstGeom prst="rect">
            <a:avLst/>
          </a:prstGeom>
          <a:noFill/>
        </p:spPr>
        <p:txBody>
          <a:bodyPr wrap="square" rtlCol="0">
            <a:spAutoFit/>
          </a:bodyPr>
          <a:lstStyle/>
          <a:p>
            <a:r>
              <a:rPr lang="en-US" dirty="0">
                <a:latin typeface="Aptos" panose="020B0004020202020204" pitchFamily="34" charset="0"/>
              </a:rPr>
              <a:t>I then looked at Wix, the next website following the top-rated websites from comparing web builders, I found this site quite frustrating to use as it was quite slow and had too many pop up ads. I also found that not all features were free to use and I continuously got advertised to buy a subscription which I was not prepared to buy to build my website at this stage. </a:t>
            </a:r>
          </a:p>
        </p:txBody>
      </p:sp>
    </p:spTree>
    <p:extLst>
      <p:ext uri="{BB962C8B-B14F-4D97-AF65-F5344CB8AC3E}">
        <p14:creationId xmlns:p14="http://schemas.microsoft.com/office/powerpoint/2010/main" val="34201779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A3C8D09-A599-4ECD-2029-E94A85568D93}"/>
              </a:ext>
            </a:extLst>
          </p:cNvPr>
          <p:cNvSpPr txBox="1"/>
          <p:nvPr/>
        </p:nvSpPr>
        <p:spPr>
          <a:xfrm>
            <a:off x="806245" y="760278"/>
            <a:ext cx="2040943" cy="646331"/>
          </a:xfrm>
          <a:prstGeom prst="rect">
            <a:avLst/>
          </a:prstGeom>
          <a:noFill/>
        </p:spPr>
        <p:txBody>
          <a:bodyPr wrap="none" rtlCol="0">
            <a:spAutoFit/>
          </a:bodyPr>
          <a:lstStyle/>
          <a:p>
            <a:r>
              <a:rPr lang="en-GB" sz="3600">
                <a:latin typeface="Vladimir Script" panose="03050402040407070305" pitchFamily="66" charset="0"/>
              </a:rPr>
              <a:t>Squarespace</a:t>
            </a:r>
          </a:p>
        </p:txBody>
      </p:sp>
      <p:pic>
        <p:nvPicPr>
          <p:cNvPr id="6" name="Picture 5">
            <a:extLst>
              <a:ext uri="{FF2B5EF4-FFF2-40B4-BE49-F238E27FC236}">
                <a16:creationId xmlns:a16="http://schemas.microsoft.com/office/drawing/2014/main" id="{4BB0AC03-65D3-680C-F697-EA4F3050FDD8}"/>
              </a:ext>
            </a:extLst>
          </p:cNvPr>
          <p:cNvPicPr>
            <a:picLocks noChangeAspect="1"/>
          </p:cNvPicPr>
          <p:nvPr/>
        </p:nvPicPr>
        <p:blipFill>
          <a:blip r:embed="rId2"/>
          <a:stretch>
            <a:fillRect/>
          </a:stretch>
        </p:blipFill>
        <p:spPr>
          <a:xfrm>
            <a:off x="2900516" y="1406609"/>
            <a:ext cx="8985682" cy="4211588"/>
          </a:xfrm>
          <a:prstGeom prst="rect">
            <a:avLst/>
          </a:prstGeom>
        </p:spPr>
      </p:pic>
      <p:pic>
        <p:nvPicPr>
          <p:cNvPr id="8" name="Picture 7">
            <a:extLst>
              <a:ext uri="{FF2B5EF4-FFF2-40B4-BE49-F238E27FC236}">
                <a16:creationId xmlns:a16="http://schemas.microsoft.com/office/drawing/2014/main" id="{0C730A70-7765-27E5-7472-CC0F8778B790}"/>
              </a:ext>
            </a:extLst>
          </p:cNvPr>
          <p:cNvPicPr>
            <a:picLocks noChangeAspect="1"/>
          </p:cNvPicPr>
          <p:nvPr/>
        </p:nvPicPr>
        <p:blipFill>
          <a:blip r:embed="rId3"/>
          <a:stretch>
            <a:fillRect/>
          </a:stretch>
        </p:blipFill>
        <p:spPr>
          <a:xfrm>
            <a:off x="5171767" y="3512403"/>
            <a:ext cx="6934584" cy="3069334"/>
          </a:xfrm>
          <a:prstGeom prst="rect">
            <a:avLst/>
          </a:prstGeom>
        </p:spPr>
      </p:pic>
      <p:sp>
        <p:nvSpPr>
          <p:cNvPr id="2" name="TextBox 1">
            <a:extLst>
              <a:ext uri="{FF2B5EF4-FFF2-40B4-BE49-F238E27FC236}">
                <a16:creationId xmlns:a16="http://schemas.microsoft.com/office/drawing/2014/main" id="{C58DA534-B13D-162C-BEE0-2BFD458C0B9A}"/>
              </a:ext>
            </a:extLst>
          </p:cNvPr>
          <p:cNvSpPr txBox="1"/>
          <p:nvPr/>
        </p:nvSpPr>
        <p:spPr>
          <a:xfrm>
            <a:off x="806246" y="2773680"/>
            <a:ext cx="1874118" cy="2862322"/>
          </a:xfrm>
          <a:prstGeom prst="rect">
            <a:avLst/>
          </a:prstGeom>
          <a:noFill/>
        </p:spPr>
        <p:txBody>
          <a:bodyPr wrap="square" rtlCol="0">
            <a:spAutoFit/>
          </a:bodyPr>
          <a:lstStyle/>
          <a:p>
            <a:r>
              <a:rPr lang="en-GB" dirty="0">
                <a:latin typeface="Aptos" panose="020B0004020202020204" pitchFamily="34" charset="0"/>
              </a:rPr>
              <a:t>Squarespace offers a range of templates that are used to start building a website; however, there is no free plan that I can currently afford.</a:t>
            </a:r>
          </a:p>
        </p:txBody>
      </p:sp>
    </p:spTree>
    <p:extLst>
      <p:ext uri="{BB962C8B-B14F-4D97-AF65-F5344CB8AC3E}">
        <p14:creationId xmlns:p14="http://schemas.microsoft.com/office/powerpoint/2010/main" val="6131053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3B06B1-4BC0-4991-2778-303DA6BC1CE8}"/>
              </a:ext>
            </a:extLst>
          </p:cNvPr>
          <p:cNvSpPr txBox="1"/>
          <p:nvPr/>
        </p:nvSpPr>
        <p:spPr>
          <a:xfrm>
            <a:off x="806245" y="760278"/>
            <a:ext cx="1774845" cy="646331"/>
          </a:xfrm>
          <a:prstGeom prst="rect">
            <a:avLst/>
          </a:prstGeom>
          <a:noFill/>
        </p:spPr>
        <p:txBody>
          <a:bodyPr wrap="none" rtlCol="0">
            <a:spAutoFit/>
          </a:bodyPr>
          <a:lstStyle/>
          <a:p>
            <a:r>
              <a:rPr lang="en-GB" sz="3600" err="1">
                <a:latin typeface="Vladimir Script" panose="03050402040407070305" pitchFamily="66" charset="0"/>
              </a:rPr>
              <a:t>Readymag</a:t>
            </a:r>
            <a:endParaRPr lang="en-GB" sz="3600">
              <a:latin typeface="Vladimir Script" panose="03050402040407070305" pitchFamily="66" charset="0"/>
            </a:endParaRPr>
          </a:p>
        </p:txBody>
      </p:sp>
      <p:sp>
        <p:nvSpPr>
          <p:cNvPr id="2" name="TextBox 1">
            <a:extLst>
              <a:ext uri="{FF2B5EF4-FFF2-40B4-BE49-F238E27FC236}">
                <a16:creationId xmlns:a16="http://schemas.microsoft.com/office/drawing/2014/main" id="{C80C8D1D-AF91-BC93-B37A-DCCC8B7DE1C8}"/>
              </a:ext>
            </a:extLst>
          </p:cNvPr>
          <p:cNvSpPr txBox="1"/>
          <p:nvPr/>
        </p:nvSpPr>
        <p:spPr>
          <a:xfrm>
            <a:off x="1209041" y="5029200"/>
            <a:ext cx="9591040" cy="923330"/>
          </a:xfrm>
          <a:prstGeom prst="rect">
            <a:avLst/>
          </a:prstGeom>
          <a:noFill/>
        </p:spPr>
        <p:txBody>
          <a:bodyPr wrap="square" rtlCol="0">
            <a:spAutoFit/>
          </a:bodyPr>
          <a:lstStyle/>
          <a:p>
            <a:r>
              <a:rPr lang="en-GB" dirty="0">
                <a:latin typeface="Aptos" panose="020B0004020202020204" pitchFamily="34" charset="0"/>
              </a:rPr>
              <a:t>Looking at </a:t>
            </a:r>
            <a:r>
              <a:rPr lang="en-GB" dirty="0" err="1">
                <a:latin typeface="Aptos" panose="020B0004020202020204" pitchFamily="34" charset="0"/>
              </a:rPr>
              <a:t>Readymag</a:t>
            </a:r>
            <a:r>
              <a:rPr lang="en-GB" dirty="0">
                <a:latin typeface="Aptos" panose="020B0004020202020204" pitchFamily="34" charset="0"/>
              </a:rPr>
              <a:t>, it is easy to use and offers a range of styles and features</a:t>
            </a:r>
            <a:r>
              <a:rPr lang="en-US" dirty="0">
                <a:latin typeface="Aptos" panose="020B0004020202020204" pitchFamily="34" charset="0"/>
              </a:rPr>
              <a:t>; however, it does not let you use your own domain, a key element I want to use on</a:t>
            </a:r>
            <a:r>
              <a:rPr lang="en-GB" dirty="0">
                <a:latin typeface="Aptos" panose="020B0004020202020204" pitchFamily="34" charset="0"/>
              </a:rPr>
              <a:t> my website as I want to advertise my personal brand name. </a:t>
            </a:r>
          </a:p>
        </p:txBody>
      </p:sp>
      <p:pic>
        <p:nvPicPr>
          <p:cNvPr id="6" name="Picture 5">
            <a:extLst>
              <a:ext uri="{FF2B5EF4-FFF2-40B4-BE49-F238E27FC236}">
                <a16:creationId xmlns:a16="http://schemas.microsoft.com/office/drawing/2014/main" id="{8AB16625-3770-B48C-AC9E-32D94110433C}"/>
              </a:ext>
            </a:extLst>
          </p:cNvPr>
          <p:cNvPicPr>
            <a:picLocks noChangeAspect="1"/>
          </p:cNvPicPr>
          <p:nvPr/>
        </p:nvPicPr>
        <p:blipFill>
          <a:blip r:embed="rId2"/>
          <a:stretch>
            <a:fillRect/>
          </a:stretch>
        </p:blipFill>
        <p:spPr>
          <a:xfrm>
            <a:off x="3383280" y="680720"/>
            <a:ext cx="8086735" cy="3817640"/>
          </a:xfrm>
          <a:prstGeom prst="rect">
            <a:avLst/>
          </a:prstGeom>
        </p:spPr>
      </p:pic>
    </p:spTree>
    <p:extLst>
      <p:ext uri="{BB962C8B-B14F-4D97-AF65-F5344CB8AC3E}">
        <p14:creationId xmlns:p14="http://schemas.microsoft.com/office/powerpoint/2010/main" val="14821124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5A36F4F-471A-7BE9-2338-A22E77B2A46B}"/>
              </a:ext>
            </a:extLst>
          </p:cNvPr>
          <p:cNvPicPr>
            <a:picLocks noChangeAspect="1"/>
          </p:cNvPicPr>
          <p:nvPr/>
        </p:nvPicPr>
        <p:blipFill>
          <a:blip r:embed="rId2"/>
          <a:stretch>
            <a:fillRect/>
          </a:stretch>
        </p:blipFill>
        <p:spPr>
          <a:xfrm>
            <a:off x="157316" y="1174907"/>
            <a:ext cx="6856119" cy="3209712"/>
          </a:xfrm>
          <a:prstGeom prst="rect">
            <a:avLst/>
          </a:prstGeom>
        </p:spPr>
      </p:pic>
      <p:sp>
        <p:nvSpPr>
          <p:cNvPr id="6" name="TextBox 5">
            <a:extLst>
              <a:ext uri="{FF2B5EF4-FFF2-40B4-BE49-F238E27FC236}">
                <a16:creationId xmlns:a16="http://schemas.microsoft.com/office/drawing/2014/main" id="{F23629CE-D076-6CDC-9985-A47FC0C2B7CC}"/>
              </a:ext>
            </a:extLst>
          </p:cNvPr>
          <p:cNvSpPr txBox="1"/>
          <p:nvPr/>
        </p:nvSpPr>
        <p:spPr>
          <a:xfrm>
            <a:off x="3677265" y="383458"/>
            <a:ext cx="2731838" cy="646331"/>
          </a:xfrm>
          <a:prstGeom prst="rect">
            <a:avLst/>
          </a:prstGeom>
          <a:noFill/>
        </p:spPr>
        <p:txBody>
          <a:bodyPr wrap="none" rtlCol="0">
            <a:spAutoFit/>
          </a:bodyPr>
          <a:lstStyle/>
          <a:p>
            <a:r>
              <a:rPr lang="en-GB" sz="3600" dirty="0">
                <a:latin typeface="Vladimir Script" panose="03050402040407070305" pitchFamily="66" charset="0"/>
              </a:rPr>
              <a:t>Adobe Portfolio</a:t>
            </a:r>
          </a:p>
        </p:txBody>
      </p:sp>
      <p:pic>
        <p:nvPicPr>
          <p:cNvPr id="8" name="Picture 7">
            <a:extLst>
              <a:ext uri="{FF2B5EF4-FFF2-40B4-BE49-F238E27FC236}">
                <a16:creationId xmlns:a16="http://schemas.microsoft.com/office/drawing/2014/main" id="{3D6A7132-ACDB-FEA3-FD5C-E67691338405}"/>
              </a:ext>
            </a:extLst>
          </p:cNvPr>
          <p:cNvPicPr>
            <a:picLocks noChangeAspect="1"/>
          </p:cNvPicPr>
          <p:nvPr/>
        </p:nvPicPr>
        <p:blipFill>
          <a:blip r:embed="rId3"/>
          <a:stretch>
            <a:fillRect/>
          </a:stretch>
        </p:blipFill>
        <p:spPr>
          <a:xfrm>
            <a:off x="6422064" y="1475053"/>
            <a:ext cx="5433491" cy="2766651"/>
          </a:xfrm>
          <a:prstGeom prst="rect">
            <a:avLst/>
          </a:prstGeom>
        </p:spPr>
      </p:pic>
      <p:sp>
        <p:nvSpPr>
          <p:cNvPr id="2" name="TextBox 1">
            <a:extLst>
              <a:ext uri="{FF2B5EF4-FFF2-40B4-BE49-F238E27FC236}">
                <a16:creationId xmlns:a16="http://schemas.microsoft.com/office/drawing/2014/main" id="{BC2769F2-C586-2071-CD53-520B8765F34B}"/>
              </a:ext>
            </a:extLst>
          </p:cNvPr>
          <p:cNvSpPr txBox="1"/>
          <p:nvPr/>
        </p:nvSpPr>
        <p:spPr>
          <a:xfrm>
            <a:off x="949841" y="4720216"/>
            <a:ext cx="10292317" cy="1754326"/>
          </a:xfrm>
          <a:prstGeom prst="rect">
            <a:avLst/>
          </a:prstGeom>
          <a:noFill/>
        </p:spPr>
        <p:txBody>
          <a:bodyPr wrap="square" rtlCol="0">
            <a:spAutoFit/>
          </a:bodyPr>
          <a:lstStyle/>
          <a:p>
            <a:r>
              <a:rPr lang="en-US" dirty="0">
                <a:latin typeface="Aptos" panose="020B0004020202020204" pitchFamily="34" charset="0"/>
              </a:rPr>
              <a:t>Experimenting with Adobe Portfolio, I found it easy and simple to use, which offered all the key features I wanted to use in my website. Using my university email, I was able to access these features with no cost; I would have to pay to keep this site active after graduating from university. As most features require a subscription that I am financially willing to pay for at my current time, I decided to build my website using this web builder. This would also allow me to create the domain name of my website, except that it ends with ‘myportfolio.com’.  </a:t>
            </a:r>
          </a:p>
        </p:txBody>
      </p:sp>
    </p:spTree>
    <p:extLst>
      <p:ext uri="{BB962C8B-B14F-4D97-AF65-F5344CB8AC3E}">
        <p14:creationId xmlns:p14="http://schemas.microsoft.com/office/powerpoint/2010/main" val="3297576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C5C9B91-2FE6-8408-D4BF-5AAD5DE61B35}"/>
              </a:ext>
            </a:extLst>
          </p:cNvPr>
          <p:cNvSpPr txBox="1"/>
          <p:nvPr/>
        </p:nvSpPr>
        <p:spPr>
          <a:xfrm>
            <a:off x="1462788" y="3149561"/>
            <a:ext cx="2281394" cy="646331"/>
          </a:xfrm>
          <a:prstGeom prst="rect">
            <a:avLst/>
          </a:prstGeom>
          <a:noFill/>
        </p:spPr>
        <p:txBody>
          <a:bodyPr wrap="none" rtlCol="0">
            <a:spAutoFit/>
          </a:bodyPr>
          <a:lstStyle/>
          <a:p>
            <a:r>
              <a:rPr lang="en-GB" sz="3600" dirty="0">
                <a:latin typeface="Vladimir Script" panose="03050402040407070305" pitchFamily="66" charset="0"/>
              </a:rPr>
              <a:t>Bibliography</a:t>
            </a:r>
          </a:p>
        </p:txBody>
      </p:sp>
      <p:pic>
        <p:nvPicPr>
          <p:cNvPr id="7" name="Picture 6">
            <a:extLst>
              <a:ext uri="{FF2B5EF4-FFF2-40B4-BE49-F238E27FC236}">
                <a16:creationId xmlns:a16="http://schemas.microsoft.com/office/drawing/2014/main" id="{C1137798-2A33-F335-3C48-C3F084157101}"/>
              </a:ext>
            </a:extLst>
          </p:cNvPr>
          <p:cNvPicPr>
            <a:picLocks noChangeAspect="1"/>
          </p:cNvPicPr>
          <p:nvPr/>
        </p:nvPicPr>
        <p:blipFill>
          <a:blip r:embed="rId2"/>
          <a:stretch>
            <a:fillRect/>
          </a:stretch>
        </p:blipFill>
        <p:spPr>
          <a:xfrm>
            <a:off x="5117912" y="87455"/>
            <a:ext cx="5529767" cy="6770545"/>
          </a:xfrm>
          <a:prstGeom prst="rect">
            <a:avLst/>
          </a:prstGeom>
        </p:spPr>
      </p:pic>
      <p:pic>
        <p:nvPicPr>
          <p:cNvPr id="9" name="Picture 8">
            <a:extLst>
              <a:ext uri="{FF2B5EF4-FFF2-40B4-BE49-F238E27FC236}">
                <a16:creationId xmlns:a16="http://schemas.microsoft.com/office/drawing/2014/main" id="{AE3B3059-97B4-2F11-4E90-E24DD051688B}"/>
              </a:ext>
            </a:extLst>
          </p:cNvPr>
          <p:cNvPicPr>
            <a:picLocks noChangeAspect="1"/>
          </p:cNvPicPr>
          <p:nvPr/>
        </p:nvPicPr>
        <p:blipFill>
          <a:blip r:embed="rId3"/>
          <a:stretch>
            <a:fillRect/>
          </a:stretch>
        </p:blipFill>
        <p:spPr>
          <a:xfrm>
            <a:off x="99218" y="2087801"/>
            <a:ext cx="5196566" cy="1177470"/>
          </a:xfrm>
          <a:prstGeom prst="rect">
            <a:avLst/>
          </a:prstGeom>
        </p:spPr>
      </p:pic>
      <p:sp>
        <p:nvSpPr>
          <p:cNvPr id="10" name="TextBox 9">
            <a:extLst>
              <a:ext uri="{FF2B5EF4-FFF2-40B4-BE49-F238E27FC236}">
                <a16:creationId xmlns:a16="http://schemas.microsoft.com/office/drawing/2014/main" id="{357B64C9-DF06-740A-8EAF-D6656B24E9EB}"/>
              </a:ext>
            </a:extLst>
          </p:cNvPr>
          <p:cNvSpPr txBox="1"/>
          <p:nvPr/>
        </p:nvSpPr>
        <p:spPr>
          <a:xfrm>
            <a:off x="1544321" y="4138305"/>
            <a:ext cx="2072640" cy="923330"/>
          </a:xfrm>
          <a:prstGeom prst="rect">
            <a:avLst/>
          </a:prstGeom>
          <a:noFill/>
        </p:spPr>
        <p:txBody>
          <a:bodyPr wrap="square" rtlCol="0">
            <a:spAutoFit/>
          </a:bodyPr>
          <a:lstStyle/>
          <a:p>
            <a:r>
              <a:rPr lang="en-GB" dirty="0">
                <a:latin typeface="Aptos" panose="020B0004020202020204" pitchFamily="34" charset="0"/>
              </a:rPr>
              <a:t>Here is a bibliography of my research sources</a:t>
            </a:r>
          </a:p>
        </p:txBody>
      </p:sp>
    </p:spTree>
    <p:extLst>
      <p:ext uri="{BB962C8B-B14F-4D97-AF65-F5344CB8AC3E}">
        <p14:creationId xmlns:p14="http://schemas.microsoft.com/office/powerpoint/2010/main" val="19298013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9C5C02E-E536-82CA-1C94-0CFB50B6F81D}"/>
              </a:ext>
            </a:extLst>
          </p:cNvPr>
          <p:cNvPicPr>
            <a:picLocks noChangeAspect="1"/>
          </p:cNvPicPr>
          <p:nvPr/>
        </p:nvPicPr>
        <p:blipFill>
          <a:blip r:embed="rId2"/>
          <a:srcRect t="3365"/>
          <a:stretch>
            <a:fillRect/>
          </a:stretch>
        </p:blipFill>
        <p:spPr>
          <a:xfrm>
            <a:off x="515424" y="151713"/>
            <a:ext cx="5265616" cy="6554573"/>
          </a:xfrm>
          <a:prstGeom prst="rect">
            <a:avLst/>
          </a:prstGeom>
        </p:spPr>
      </p:pic>
      <p:pic>
        <p:nvPicPr>
          <p:cNvPr id="7" name="Picture 6">
            <a:extLst>
              <a:ext uri="{FF2B5EF4-FFF2-40B4-BE49-F238E27FC236}">
                <a16:creationId xmlns:a16="http://schemas.microsoft.com/office/drawing/2014/main" id="{8B23CE92-09D0-CA0D-1C33-A5FC602E9865}"/>
              </a:ext>
            </a:extLst>
          </p:cNvPr>
          <p:cNvPicPr>
            <a:picLocks noChangeAspect="1"/>
          </p:cNvPicPr>
          <p:nvPr/>
        </p:nvPicPr>
        <p:blipFill>
          <a:blip r:embed="rId3"/>
          <a:stretch>
            <a:fillRect/>
          </a:stretch>
        </p:blipFill>
        <p:spPr>
          <a:xfrm>
            <a:off x="6096000" y="606878"/>
            <a:ext cx="5309497" cy="5204642"/>
          </a:xfrm>
          <a:prstGeom prst="rect">
            <a:avLst/>
          </a:prstGeom>
        </p:spPr>
      </p:pic>
    </p:spTree>
    <p:extLst>
      <p:ext uri="{BB962C8B-B14F-4D97-AF65-F5344CB8AC3E}">
        <p14:creationId xmlns:p14="http://schemas.microsoft.com/office/powerpoint/2010/main" val="14822790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708B517-DB83-90F3-E141-A74757C326FC}"/>
              </a:ext>
            </a:extLst>
          </p:cNvPr>
          <p:cNvSpPr txBox="1"/>
          <p:nvPr/>
        </p:nvSpPr>
        <p:spPr>
          <a:xfrm>
            <a:off x="3881120" y="3105834"/>
            <a:ext cx="3884397" cy="646331"/>
          </a:xfrm>
          <a:prstGeom prst="rect">
            <a:avLst/>
          </a:prstGeom>
          <a:noFill/>
        </p:spPr>
        <p:txBody>
          <a:bodyPr wrap="none" rtlCol="0">
            <a:spAutoFit/>
          </a:bodyPr>
          <a:lstStyle/>
          <a:p>
            <a:r>
              <a:rPr lang="en-GB" sz="3600" dirty="0">
                <a:latin typeface="Vladimir Script" panose="03050402040407070305" pitchFamily="66" charset="0"/>
              </a:rPr>
              <a:t>My Website and layout</a:t>
            </a:r>
          </a:p>
        </p:txBody>
      </p:sp>
      <p:pic>
        <p:nvPicPr>
          <p:cNvPr id="6" name="Picture 5">
            <a:extLst>
              <a:ext uri="{FF2B5EF4-FFF2-40B4-BE49-F238E27FC236}">
                <a16:creationId xmlns:a16="http://schemas.microsoft.com/office/drawing/2014/main" id="{88E61F0A-A705-ED7E-66CA-DFE91660EB79}"/>
              </a:ext>
            </a:extLst>
          </p:cNvPr>
          <p:cNvPicPr>
            <a:picLocks noChangeAspect="1"/>
          </p:cNvPicPr>
          <p:nvPr/>
        </p:nvPicPr>
        <p:blipFill>
          <a:blip r:embed="rId2"/>
          <a:stretch>
            <a:fillRect/>
          </a:stretch>
        </p:blipFill>
        <p:spPr>
          <a:xfrm>
            <a:off x="1887378" y="1276875"/>
            <a:ext cx="8071804" cy="1828959"/>
          </a:xfrm>
          <a:prstGeom prst="rect">
            <a:avLst/>
          </a:prstGeom>
        </p:spPr>
      </p:pic>
      <p:sp>
        <p:nvSpPr>
          <p:cNvPr id="7" name="TextBox 6">
            <a:extLst>
              <a:ext uri="{FF2B5EF4-FFF2-40B4-BE49-F238E27FC236}">
                <a16:creationId xmlns:a16="http://schemas.microsoft.com/office/drawing/2014/main" id="{3D2D6078-4875-E7DF-0D9D-453810F2BDAC}"/>
              </a:ext>
            </a:extLst>
          </p:cNvPr>
          <p:cNvSpPr txBox="1"/>
          <p:nvPr/>
        </p:nvSpPr>
        <p:spPr>
          <a:xfrm>
            <a:off x="3484880" y="4003040"/>
            <a:ext cx="4876800" cy="646331"/>
          </a:xfrm>
          <a:prstGeom prst="rect">
            <a:avLst/>
          </a:prstGeom>
          <a:noFill/>
        </p:spPr>
        <p:txBody>
          <a:bodyPr wrap="square" rtlCol="0">
            <a:spAutoFit/>
          </a:bodyPr>
          <a:lstStyle/>
          <a:p>
            <a:r>
              <a:rPr lang="en-GB" dirty="0"/>
              <a:t>I started to build and design my website using Adobe Portfolio with my university account.</a:t>
            </a:r>
          </a:p>
        </p:txBody>
      </p:sp>
    </p:spTree>
    <p:extLst>
      <p:ext uri="{BB962C8B-B14F-4D97-AF65-F5344CB8AC3E}">
        <p14:creationId xmlns:p14="http://schemas.microsoft.com/office/powerpoint/2010/main" val="7499890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C7A505-A0CA-82FD-260E-69BBE6F31D3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0E31D8C-13C7-47C4-8624-35CD798B8EDF}"/>
              </a:ext>
            </a:extLst>
          </p:cNvPr>
          <p:cNvSpPr txBox="1"/>
          <p:nvPr/>
        </p:nvSpPr>
        <p:spPr>
          <a:xfrm>
            <a:off x="6858002" y="704026"/>
            <a:ext cx="3850641" cy="1754326"/>
          </a:xfrm>
          <a:prstGeom prst="rect">
            <a:avLst/>
          </a:prstGeom>
          <a:noFill/>
        </p:spPr>
        <p:txBody>
          <a:bodyPr wrap="square" rtlCol="0">
            <a:spAutoFit/>
          </a:bodyPr>
          <a:lstStyle/>
          <a:p>
            <a:r>
              <a:rPr lang="en-GB" sz="3600" dirty="0">
                <a:latin typeface="Vladimir Script" panose="03050402040407070305" pitchFamily="66" charset="0"/>
              </a:rPr>
              <a:t>Planning and developing my website layout </a:t>
            </a:r>
          </a:p>
        </p:txBody>
      </p:sp>
      <p:pic>
        <p:nvPicPr>
          <p:cNvPr id="5" name="Picture 4">
            <a:extLst>
              <a:ext uri="{FF2B5EF4-FFF2-40B4-BE49-F238E27FC236}">
                <a16:creationId xmlns:a16="http://schemas.microsoft.com/office/drawing/2014/main" id="{107A414D-8DF7-7ED9-3A5A-CB21181739EE}"/>
              </a:ext>
            </a:extLst>
          </p:cNvPr>
          <p:cNvPicPr>
            <a:picLocks noChangeAspect="1"/>
          </p:cNvPicPr>
          <p:nvPr/>
        </p:nvPicPr>
        <p:blipFill>
          <a:blip r:embed="rId2"/>
          <a:stretch>
            <a:fillRect/>
          </a:stretch>
        </p:blipFill>
        <p:spPr>
          <a:xfrm>
            <a:off x="815489" y="0"/>
            <a:ext cx="5094941" cy="6858000"/>
          </a:xfrm>
          <a:prstGeom prst="rect">
            <a:avLst/>
          </a:prstGeom>
        </p:spPr>
      </p:pic>
      <p:sp>
        <p:nvSpPr>
          <p:cNvPr id="6" name="TextBox 5">
            <a:extLst>
              <a:ext uri="{FF2B5EF4-FFF2-40B4-BE49-F238E27FC236}">
                <a16:creationId xmlns:a16="http://schemas.microsoft.com/office/drawing/2014/main" id="{48B69496-7D3F-FBC8-FC7F-9350D840C69C}"/>
              </a:ext>
            </a:extLst>
          </p:cNvPr>
          <p:cNvSpPr txBox="1"/>
          <p:nvPr/>
        </p:nvSpPr>
        <p:spPr>
          <a:xfrm>
            <a:off x="6858001" y="2905760"/>
            <a:ext cx="3850642" cy="2862322"/>
          </a:xfrm>
          <a:prstGeom prst="rect">
            <a:avLst/>
          </a:prstGeom>
          <a:noFill/>
        </p:spPr>
        <p:txBody>
          <a:bodyPr wrap="square" rtlCol="0">
            <a:spAutoFit/>
          </a:bodyPr>
          <a:lstStyle/>
          <a:p>
            <a:r>
              <a:rPr lang="en-GB" dirty="0">
                <a:latin typeface="Aptos" panose="020B0004020202020204" pitchFamily="34" charset="0"/>
              </a:rPr>
              <a:t>I considered the layout of my website and started planning how I wanted my web design to look. I considered how it would look on a computer screen and on smaller devices such as mobile phones. I started planning the different pages that my website would contain, with a homepage, portfolio work, a </a:t>
            </a:r>
            <a:r>
              <a:rPr lang="en-GB" dirty="0" err="1">
                <a:latin typeface="Aptos" panose="020B0004020202020204" pitchFamily="34" charset="0"/>
              </a:rPr>
              <a:t>contactcts</a:t>
            </a:r>
            <a:r>
              <a:rPr lang="en-GB" dirty="0">
                <a:latin typeface="Aptos" panose="020B0004020202020204" pitchFamily="34" charset="0"/>
              </a:rPr>
              <a:t> page and an about me page</a:t>
            </a:r>
            <a:r>
              <a:rPr lang="en-GB" dirty="0"/>
              <a:t>.  </a:t>
            </a:r>
          </a:p>
        </p:txBody>
      </p:sp>
    </p:spTree>
    <p:extLst>
      <p:ext uri="{BB962C8B-B14F-4D97-AF65-F5344CB8AC3E}">
        <p14:creationId xmlns:p14="http://schemas.microsoft.com/office/powerpoint/2010/main" val="6408204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F9BDE43-46A4-1B30-2652-E6CB9BCF8152}"/>
              </a:ext>
            </a:extLst>
          </p:cNvPr>
          <p:cNvPicPr>
            <a:picLocks noChangeAspect="1"/>
          </p:cNvPicPr>
          <p:nvPr/>
        </p:nvPicPr>
        <p:blipFill>
          <a:blip r:embed="rId2"/>
          <a:stretch>
            <a:fillRect/>
          </a:stretch>
        </p:blipFill>
        <p:spPr>
          <a:xfrm rot="5400000">
            <a:off x="3095150" y="-627382"/>
            <a:ext cx="6001700" cy="8112763"/>
          </a:xfrm>
          <a:prstGeom prst="rect">
            <a:avLst/>
          </a:prstGeom>
        </p:spPr>
      </p:pic>
    </p:spTree>
    <p:extLst>
      <p:ext uri="{BB962C8B-B14F-4D97-AF65-F5344CB8AC3E}">
        <p14:creationId xmlns:p14="http://schemas.microsoft.com/office/powerpoint/2010/main" val="23995002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D35F7C-562D-19D2-7314-A4A8E1A170B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C868758-E906-B05C-389E-DEF72B5F87B5}"/>
              </a:ext>
            </a:extLst>
          </p:cNvPr>
          <p:cNvSpPr txBox="1"/>
          <p:nvPr/>
        </p:nvSpPr>
        <p:spPr>
          <a:xfrm>
            <a:off x="3686751" y="881662"/>
            <a:ext cx="1944763" cy="646331"/>
          </a:xfrm>
          <a:prstGeom prst="rect">
            <a:avLst/>
          </a:prstGeom>
          <a:noFill/>
        </p:spPr>
        <p:txBody>
          <a:bodyPr wrap="none" rtlCol="0">
            <a:spAutoFit/>
          </a:bodyPr>
          <a:lstStyle/>
          <a:p>
            <a:r>
              <a:rPr lang="en-GB" sz="3600">
                <a:latin typeface="Vladimir Script" panose="03050402040407070305" pitchFamily="66" charset="0"/>
              </a:rPr>
              <a:t>My about  </a:t>
            </a:r>
          </a:p>
        </p:txBody>
      </p:sp>
      <p:pic>
        <p:nvPicPr>
          <p:cNvPr id="6" name="Picture 5">
            <a:extLst>
              <a:ext uri="{FF2B5EF4-FFF2-40B4-BE49-F238E27FC236}">
                <a16:creationId xmlns:a16="http://schemas.microsoft.com/office/drawing/2014/main" id="{4617DE0D-9607-CA60-60A3-9A918B065F64}"/>
              </a:ext>
            </a:extLst>
          </p:cNvPr>
          <p:cNvPicPr>
            <a:picLocks noChangeAspect="1"/>
          </p:cNvPicPr>
          <p:nvPr/>
        </p:nvPicPr>
        <p:blipFill>
          <a:blip r:embed="rId2"/>
          <a:stretch>
            <a:fillRect/>
          </a:stretch>
        </p:blipFill>
        <p:spPr>
          <a:xfrm>
            <a:off x="6750361" y="0"/>
            <a:ext cx="3882710" cy="6858000"/>
          </a:xfrm>
          <a:prstGeom prst="rect">
            <a:avLst/>
          </a:prstGeom>
        </p:spPr>
      </p:pic>
      <p:sp>
        <p:nvSpPr>
          <p:cNvPr id="2" name="TextBox 1">
            <a:extLst>
              <a:ext uri="{FF2B5EF4-FFF2-40B4-BE49-F238E27FC236}">
                <a16:creationId xmlns:a16="http://schemas.microsoft.com/office/drawing/2014/main" id="{F9477444-4CD3-7BD7-4CB2-56019FABD24A}"/>
              </a:ext>
            </a:extLst>
          </p:cNvPr>
          <p:cNvSpPr txBox="1"/>
          <p:nvPr/>
        </p:nvSpPr>
        <p:spPr>
          <a:xfrm>
            <a:off x="1358527" y="2065699"/>
            <a:ext cx="4083113" cy="3139321"/>
          </a:xfrm>
          <a:prstGeom prst="rect">
            <a:avLst/>
          </a:prstGeom>
          <a:noFill/>
        </p:spPr>
        <p:txBody>
          <a:bodyPr wrap="square" rtlCol="0">
            <a:spAutoFit/>
          </a:bodyPr>
          <a:lstStyle/>
          <a:p>
            <a:pPr algn="l"/>
            <a:r>
              <a:rPr lang="en-GB" dirty="0">
                <a:latin typeface="Aptos" panose="020B0004020202020204" pitchFamily="34" charset="0"/>
              </a:rPr>
              <a:t>For my about page, I added a small description of me and the illustrator I want to be perceived as. As fluent in my style I like to work in grunge colours with feminine themes. I then added a picture of me and a small illustration of a bow that is consistent with my branding.  My website is consistent with a grunge colour palette of a mix of light grey and black tones that reflects my illustrative style. </a:t>
            </a:r>
            <a:endParaRPr lang="en-001" dirty="0">
              <a:latin typeface="Aptos" panose="020B0004020202020204" pitchFamily="34" charset="0"/>
            </a:endParaRPr>
          </a:p>
        </p:txBody>
      </p:sp>
    </p:spTree>
    <p:extLst>
      <p:ext uri="{BB962C8B-B14F-4D97-AF65-F5344CB8AC3E}">
        <p14:creationId xmlns:p14="http://schemas.microsoft.com/office/powerpoint/2010/main" val="36251346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EEA84-57BC-7F4B-38D5-B44FDB51F2A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4C81F1A-2A8F-74FC-0A42-DC18C74A41FA}"/>
              </a:ext>
            </a:extLst>
          </p:cNvPr>
          <p:cNvSpPr txBox="1"/>
          <p:nvPr/>
        </p:nvSpPr>
        <p:spPr>
          <a:xfrm>
            <a:off x="304216" y="291143"/>
            <a:ext cx="3430747" cy="646331"/>
          </a:xfrm>
          <a:prstGeom prst="rect">
            <a:avLst/>
          </a:prstGeom>
          <a:noFill/>
        </p:spPr>
        <p:txBody>
          <a:bodyPr wrap="none" rtlCol="0">
            <a:spAutoFit/>
          </a:bodyPr>
          <a:lstStyle/>
          <a:p>
            <a:r>
              <a:rPr lang="en-GB" sz="3600">
                <a:latin typeface="Vladimir Script" panose="03050402040407070305" pitchFamily="66" charset="0"/>
              </a:rPr>
              <a:t>My work/ portfolio </a:t>
            </a:r>
          </a:p>
        </p:txBody>
      </p:sp>
      <p:pic>
        <p:nvPicPr>
          <p:cNvPr id="8" name="Picture 7">
            <a:extLst>
              <a:ext uri="{FF2B5EF4-FFF2-40B4-BE49-F238E27FC236}">
                <a16:creationId xmlns:a16="http://schemas.microsoft.com/office/drawing/2014/main" id="{804A3261-8233-B270-A292-768E592B9084}"/>
              </a:ext>
            </a:extLst>
          </p:cNvPr>
          <p:cNvPicPr>
            <a:picLocks noChangeAspect="1"/>
          </p:cNvPicPr>
          <p:nvPr/>
        </p:nvPicPr>
        <p:blipFill>
          <a:blip r:embed="rId2"/>
          <a:stretch>
            <a:fillRect/>
          </a:stretch>
        </p:blipFill>
        <p:spPr>
          <a:xfrm>
            <a:off x="4508570" y="2070857"/>
            <a:ext cx="7434059" cy="3318564"/>
          </a:xfrm>
          <a:prstGeom prst="rect">
            <a:avLst/>
          </a:prstGeom>
        </p:spPr>
      </p:pic>
      <p:sp>
        <p:nvSpPr>
          <p:cNvPr id="2" name="TextBox 1">
            <a:extLst>
              <a:ext uri="{FF2B5EF4-FFF2-40B4-BE49-F238E27FC236}">
                <a16:creationId xmlns:a16="http://schemas.microsoft.com/office/drawing/2014/main" id="{A770DE4F-C8B0-D761-5A82-FBF1BD56D050}"/>
              </a:ext>
            </a:extLst>
          </p:cNvPr>
          <p:cNvSpPr txBox="1"/>
          <p:nvPr/>
        </p:nvSpPr>
        <p:spPr>
          <a:xfrm>
            <a:off x="405896" y="2070857"/>
            <a:ext cx="3605291" cy="4524315"/>
          </a:xfrm>
          <a:prstGeom prst="rect">
            <a:avLst/>
          </a:prstGeom>
          <a:noFill/>
        </p:spPr>
        <p:txBody>
          <a:bodyPr wrap="square" rtlCol="0">
            <a:spAutoFit/>
          </a:bodyPr>
          <a:lstStyle/>
          <a:p>
            <a:pPr algn="l"/>
            <a:r>
              <a:rPr lang="en-GB" dirty="0">
                <a:latin typeface="Aptos" panose="020B0004020202020204" pitchFamily="34" charset="0"/>
              </a:rPr>
              <a:t>To display my portfolio of work, I created a button next to my ‘about’ section, titled ‘work’ where my portfolio can be located. I then created separate folders for different projects and areas of my illustration. I have given each folder a title according to my illustrations that the viewer will be able to click on in order to see more work and illustrations of this project/folder. This allows my website to be organised and display as much of my work, putting more of my proudest work out there.</a:t>
            </a:r>
            <a:endParaRPr lang="en-001" dirty="0">
              <a:latin typeface="Aptos" panose="020B0004020202020204" pitchFamily="34" charset="0"/>
            </a:endParaRPr>
          </a:p>
        </p:txBody>
      </p:sp>
    </p:spTree>
    <p:extLst>
      <p:ext uri="{BB962C8B-B14F-4D97-AF65-F5344CB8AC3E}">
        <p14:creationId xmlns:p14="http://schemas.microsoft.com/office/powerpoint/2010/main" val="27985243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BCE1B2-8619-A739-F071-2479F671DF97}"/>
              </a:ext>
            </a:extLst>
          </p:cNvPr>
          <p:cNvSpPr txBox="1"/>
          <p:nvPr/>
        </p:nvSpPr>
        <p:spPr>
          <a:xfrm>
            <a:off x="4302099" y="331056"/>
            <a:ext cx="2004075" cy="646331"/>
          </a:xfrm>
          <a:prstGeom prst="rect">
            <a:avLst/>
          </a:prstGeom>
          <a:noFill/>
        </p:spPr>
        <p:txBody>
          <a:bodyPr wrap="none" rtlCol="0">
            <a:spAutoFit/>
          </a:bodyPr>
          <a:lstStyle/>
          <a:p>
            <a:r>
              <a:rPr lang="en-GB" sz="3600">
                <a:latin typeface="Vladimir Script" panose="03050402040407070305" pitchFamily="66" charset="0"/>
              </a:rPr>
              <a:t>Contact me </a:t>
            </a:r>
          </a:p>
        </p:txBody>
      </p:sp>
      <p:pic>
        <p:nvPicPr>
          <p:cNvPr id="3" name="Picture 2">
            <a:extLst>
              <a:ext uri="{FF2B5EF4-FFF2-40B4-BE49-F238E27FC236}">
                <a16:creationId xmlns:a16="http://schemas.microsoft.com/office/drawing/2014/main" id="{D0900863-487C-F58F-AE90-B9DD46F7555B}"/>
              </a:ext>
            </a:extLst>
          </p:cNvPr>
          <p:cNvPicPr>
            <a:picLocks noChangeAspect="1"/>
          </p:cNvPicPr>
          <p:nvPr/>
        </p:nvPicPr>
        <p:blipFill>
          <a:blip r:embed="rId2"/>
          <a:stretch>
            <a:fillRect/>
          </a:stretch>
        </p:blipFill>
        <p:spPr>
          <a:xfrm>
            <a:off x="7465723" y="0"/>
            <a:ext cx="3690851" cy="6858000"/>
          </a:xfrm>
          <a:prstGeom prst="rect">
            <a:avLst/>
          </a:prstGeom>
        </p:spPr>
      </p:pic>
      <p:sp>
        <p:nvSpPr>
          <p:cNvPr id="2" name="TextBox 1">
            <a:extLst>
              <a:ext uri="{FF2B5EF4-FFF2-40B4-BE49-F238E27FC236}">
                <a16:creationId xmlns:a16="http://schemas.microsoft.com/office/drawing/2014/main" id="{ECA506DA-CB90-C580-D978-915DED3D4212}"/>
              </a:ext>
            </a:extLst>
          </p:cNvPr>
          <p:cNvSpPr txBox="1"/>
          <p:nvPr/>
        </p:nvSpPr>
        <p:spPr>
          <a:xfrm>
            <a:off x="912945" y="2505670"/>
            <a:ext cx="5139351" cy="2585323"/>
          </a:xfrm>
          <a:prstGeom prst="rect">
            <a:avLst/>
          </a:prstGeom>
          <a:noFill/>
        </p:spPr>
        <p:txBody>
          <a:bodyPr wrap="square" rtlCol="0">
            <a:spAutoFit/>
          </a:bodyPr>
          <a:lstStyle/>
          <a:p>
            <a:pPr algn="l"/>
            <a:r>
              <a:rPr lang="en-GB" dirty="0">
                <a:latin typeface="Aptos" panose="020B0004020202020204" pitchFamily="34" charset="0"/>
              </a:rPr>
              <a:t>For my contact details to allow people to connect with me and contact me, I have included a separate page titled ‘contact’ with my Instagram account and email linked to allow people to find my work and contact me. I then included an illustration underneath, at the bottom of the page, to keep my viewers engaged and keep the style of my website consistent with illustrations that grab the viewers’ attention. </a:t>
            </a:r>
            <a:endParaRPr lang="en-001" dirty="0">
              <a:latin typeface="Aptos" panose="020B0004020202020204" pitchFamily="34" charset="0"/>
            </a:endParaRPr>
          </a:p>
        </p:txBody>
      </p:sp>
    </p:spTree>
    <p:extLst>
      <p:ext uri="{BB962C8B-B14F-4D97-AF65-F5344CB8AC3E}">
        <p14:creationId xmlns:p14="http://schemas.microsoft.com/office/powerpoint/2010/main" val="149250429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A92DD9-9D2D-99AD-4F70-AC6EE671920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63F901D-DBED-41CD-1971-6779C471B675}"/>
              </a:ext>
            </a:extLst>
          </p:cNvPr>
          <p:cNvSpPr txBox="1"/>
          <p:nvPr/>
        </p:nvSpPr>
        <p:spPr>
          <a:xfrm>
            <a:off x="4302099" y="331056"/>
            <a:ext cx="2387192" cy="646331"/>
          </a:xfrm>
          <a:prstGeom prst="rect">
            <a:avLst/>
          </a:prstGeom>
          <a:noFill/>
        </p:spPr>
        <p:txBody>
          <a:bodyPr wrap="none" rtlCol="0">
            <a:spAutoFit/>
          </a:bodyPr>
          <a:lstStyle/>
          <a:p>
            <a:r>
              <a:rPr lang="en-GB" sz="3600">
                <a:latin typeface="Vladimir Script" panose="03050402040407070305" pitchFamily="66" charset="0"/>
              </a:rPr>
              <a:t>Final website </a:t>
            </a:r>
          </a:p>
        </p:txBody>
      </p:sp>
      <p:pic>
        <p:nvPicPr>
          <p:cNvPr id="7" name="Picture 6">
            <a:extLst>
              <a:ext uri="{FF2B5EF4-FFF2-40B4-BE49-F238E27FC236}">
                <a16:creationId xmlns:a16="http://schemas.microsoft.com/office/drawing/2014/main" id="{CDB3A229-9597-2D83-50FF-BCA57828F6B2}"/>
              </a:ext>
            </a:extLst>
          </p:cNvPr>
          <p:cNvPicPr>
            <a:picLocks noChangeAspect="1"/>
          </p:cNvPicPr>
          <p:nvPr/>
        </p:nvPicPr>
        <p:blipFill>
          <a:blip r:embed="rId2"/>
          <a:stretch>
            <a:fillRect/>
          </a:stretch>
        </p:blipFill>
        <p:spPr>
          <a:xfrm>
            <a:off x="1447311" y="977387"/>
            <a:ext cx="8692369" cy="5550440"/>
          </a:xfrm>
          <a:prstGeom prst="rect">
            <a:avLst/>
          </a:prstGeom>
        </p:spPr>
      </p:pic>
    </p:spTree>
    <p:extLst>
      <p:ext uri="{BB962C8B-B14F-4D97-AF65-F5344CB8AC3E}">
        <p14:creationId xmlns:p14="http://schemas.microsoft.com/office/powerpoint/2010/main" val="650055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1F34BB1-08DC-3700-C63E-D9A3BFEA0859}"/>
              </a:ext>
            </a:extLst>
          </p:cNvPr>
          <p:cNvPicPr>
            <a:picLocks noChangeAspect="1"/>
          </p:cNvPicPr>
          <p:nvPr/>
        </p:nvPicPr>
        <p:blipFill>
          <a:blip r:embed="rId2"/>
          <a:stretch>
            <a:fillRect/>
          </a:stretch>
        </p:blipFill>
        <p:spPr>
          <a:xfrm>
            <a:off x="646814" y="0"/>
            <a:ext cx="5449186" cy="6858000"/>
          </a:xfrm>
          <a:prstGeom prst="rect">
            <a:avLst/>
          </a:prstGeom>
        </p:spPr>
      </p:pic>
      <p:pic>
        <p:nvPicPr>
          <p:cNvPr id="11" name="Picture 10">
            <a:extLst>
              <a:ext uri="{FF2B5EF4-FFF2-40B4-BE49-F238E27FC236}">
                <a16:creationId xmlns:a16="http://schemas.microsoft.com/office/drawing/2014/main" id="{EB8BA0BF-236A-3C1A-15D9-6EBB51DA10DF}"/>
              </a:ext>
            </a:extLst>
          </p:cNvPr>
          <p:cNvPicPr>
            <a:picLocks noChangeAspect="1"/>
          </p:cNvPicPr>
          <p:nvPr/>
        </p:nvPicPr>
        <p:blipFill>
          <a:blip r:embed="rId3"/>
          <a:stretch>
            <a:fillRect/>
          </a:stretch>
        </p:blipFill>
        <p:spPr>
          <a:xfrm>
            <a:off x="6503895" y="0"/>
            <a:ext cx="5041291" cy="6858000"/>
          </a:xfrm>
          <a:prstGeom prst="rect">
            <a:avLst/>
          </a:prstGeom>
        </p:spPr>
      </p:pic>
    </p:spTree>
    <p:extLst>
      <p:ext uri="{BB962C8B-B14F-4D97-AF65-F5344CB8AC3E}">
        <p14:creationId xmlns:p14="http://schemas.microsoft.com/office/powerpoint/2010/main" val="12979004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D228700-DE06-5900-76DB-4ECBAAEB8918}"/>
              </a:ext>
            </a:extLst>
          </p:cNvPr>
          <p:cNvSpPr txBox="1"/>
          <p:nvPr/>
        </p:nvSpPr>
        <p:spPr>
          <a:xfrm>
            <a:off x="2448357" y="1366931"/>
            <a:ext cx="5027338" cy="646331"/>
          </a:xfrm>
          <a:prstGeom prst="rect">
            <a:avLst/>
          </a:prstGeom>
          <a:noFill/>
        </p:spPr>
        <p:txBody>
          <a:bodyPr wrap="none" rtlCol="0">
            <a:spAutoFit/>
          </a:bodyPr>
          <a:lstStyle/>
          <a:p>
            <a:r>
              <a:rPr lang="en-GB" sz="3600" dirty="0">
                <a:latin typeface="Vladimir Script" panose="03050402040407070305" pitchFamily="66" charset="0"/>
              </a:rPr>
              <a:t>Website and social media links </a:t>
            </a:r>
          </a:p>
        </p:txBody>
      </p:sp>
      <p:sp>
        <p:nvSpPr>
          <p:cNvPr id="5" name="TextBox 4">
            <a:extLst>
              <a:ext uri="{FF2B5EF4-FFF2-40B4-BE49-F238E27FC236}">
                <a16:creationId xmlns:a16="http://schemas.microsoft.com/office/drawing/2014/main" id="{BAFBA7E6-7893-7822-B430-42D9C6FE2472}"/>
              </a:ext>
            </a:extLst>
          </p:cNvPr>
          <p:cNvSpPr txBox="1"/>
          <p:nvPr/>
        </p:nvSpPr>
        <p:spPr>
          <a:xfrm>
            <a:off x="777913" y="2274838"/>
            <a:ext cx="3676100" cy="3970318"/>
          </a:xfrm>
          <a:prstGeom prst="rect">
            <a:avLst/>
          </a:prstGeom>
          <a:noFill/>
        </p:spPr>
        <p:txBody>
          <a:bodyPr wrap="square" rtlCol="0">
            <a:spAutoFit/>
          </a:bodyPr>
          <a:lstStyle/>
          <a:p>
            <a:r>
              <a:rPr lang="en-GB" dirty="0">
                <a:solidFill>
                  <a:srgbClr val="00B0F0"/>
                </a:solidFill>
                <a:latin typeface="Aptos" panose="020B0004020202020204" pitchFamily="34" charset="0"/>
                <a:hlinkClick r:id="rId2">
                  <a:extLst>
                    <a:ext uri="{A12FA001-AC4F-418D-AE19-62706E023703}">
                      <ahyp:hlinkClr xmlns:ahyp="http://schemas.microsoft.com/office/drawing/2018/hyperlinkcolor" val="tx"/>
                    </a:ext>
                  </a:extLst>
                </a:hlinkClick>
              </a:rPr>
              <a:t>https://www.instagram.com/sunny_illustration29/</a:t>
            </a:r>
            <a:endParaRPr lang="en-GB" dirty="0">
              <a:latin typeface="Aptos" panose="020B0004020202020204" pitchFamily="34" charset="0"/>
            </a:endParaRPr>
          </a:p>
          <a:p>
            <a:endParaRPr lang="en-GB" dirty="0">
              <a:latin typeface="Aptos" panose="020B0004020202020204" pitchFamily="34" charset="0"/>
            </a:endParaRPr>
          </a:p>
          <a:p>
            <a:r>
              <a:rPr lang="en-GB" dirty="0">
                <a:latin typeface="Aptos" panose="020B0004020202020204" pitchFamily="34" charset="0"/>
              </a:rPr>
              <a:t>Artstation.com/sunny_illustration</a:t>
            </a:r>
          </a:p>
          <a:p>
            <a:endParaRPr lang="en-GB" dirty="0">
              <a:latin typeface="Aptos" panose="020B0004020202020204" pitchFamily="34" charset="0"/>
            </a:endParaRPr>
          </a:p>
          <a:p>
            <a:r>
              <a:rPr lang="en-GB" dirty="0">
                <a:latin typeface="Aptos" panose="020B0004020202020204" pitchFamily="34" charset="0"/>
                <a:hlinkClick r:id="rId3"/>
              </a:rPr>
              <a:t>https://sunnyillustration.myportfolio.com/</a:t>
            </a:r>
            <a:r>
              <a:rPr lang="en-GB" dirty="0">
                <a:latin typeface="Aptos" panose="020B0004020202020204" pitchFamily="34" charset="0"/>
              </a:rPr>
              <a:t> </a:t>
            </a:r>
          </a:p>
          <a:p>
            <a:endParaRPr lang="en-GB" dirty="0"/>
          </a:p>
          <a:p>
            <a:endParaRPr lang="en-GB" dirty="0"/>
          </a:p>
          <a:p>
            <a:endParaRPr lang="en-GB" dirty="0"/>
          </a:p>
          <a:p>
            <a:r>
              <a:rPr lang="en-GB" dirty="0"/>
              <a:t> </a:t>
            </a:r>
          </a:p>
          <a:p>
            <a:endParaRPr lang="en-GB" dirty="0"/>
          </a:p>
          <a:p>
            <a:r>
              <a:rPr lang="en-GB" dirty="0"/>
              <a:t> </a:t>
            </a:r>
          </a:p>
          <a:p>
            <a:endParaRPr lang="en-GB" dirty="0"/>
          </a:p>
        </p:txBody>
      </p:sp>
      <p:pic>
        <p:nvPicPr>
          <p:cNvPr id="7" name="Picture 6">
            <a:extLst>
              <a:ext uri="{FF2B5EF4-FFF2-40B4-BE49-F238E27FC236}">
                <a16:creationId xmlns:a16="http://schemas.microsoft.com/office/drawing/2014/main" id="{4F979D3B-0637-CD1C-40AF-AC27F26CE2EE}"/>
              </a:ext>
            </a:extLst>
          </p:cNvPr>
          <p:cNvPicPr>
            <a:picLocks noChangeAspect="1"/>
          </p:cNvPicPr>
          <p:nvPr/>
        </p:nvPicPr>
        <p:blipFill>
          <a:blip r:embed="rId4"/>
          <a:stretch>
            <a:fillRect/>
          </a:stretch>
        </p:blipFill>
        <p:spPr>
          <a:xfrm>
            <a:off x="7646348" y="1441138"/>
            <a:ext cx="4361637" cy="4328160"/>
          </a:xfrm>
          <a:prstGeom prst="rect">
            <a:avLst/>
          </a:prstGeom>
        </p:spPr>
      </p:pic>
      <p:pic>
        <p:nvPicPr>
          <p:cNvPr id="9" name="Picture 8">
            <a:extLst>
              <a:ext uri="{FF2B5EF4-FFF2-40B4-BE49-F238E27FC236}">
                <a16:creationId xmlns:a16="http://schemas.microsoft.com/office/drawing/2014/main" id="{1C969FE1-ABFA-14D5-F579-B2045ACB22AE}"/>
              </a:ext>
            </a:extLst>
          </p:cNvPr>
          <p:cNvPicPr>
            <a:picLocks noChangeAspect="1"/>
          </p:cNvPicPr>
          <p:nvPr/>
        </p:nvPicPr>
        <p:blipFill>
          <a:blip r:embed="rId5"/>
          <a:stretch>
            <a:fillRect/>
          </a:stretch>
        </p:blipFill>
        <p:spPr>
          <a:xfrm>
            <a:off x="4886958" y="2512607"/>
            <a:ext cx="2418083" cy="3125448"/>
          </a:xfrm>
          <a:prstGeom prst="rect">
            <a:avLst/>
          </a:prstGeom>
        </p:spPr>
      </p:pic>
      <p:pic>
        <p:nvPicPr>
          <p:cNvPr id="13" name="Picture 12">
            <a:extLst>
              <a:ext uri="{FF2B5EF4-FFF2-40B4-BE49-F238E27FC236}">
                <a16:creationId xmlns:a16="http://schemas.microsoft.com/office/drawing/2014/main" id="{89EF8421-26EF-7523-AEF3-AFA251E5FA6F}"/>
              </a:ext>
            </a:extLst>
          </p:cNvPr>
          <p:cNvPicPr>
            <a:picLocks noChangeAspect="1"/>
          </p:cNvPicPr>
          <p:nvPr/>
        </p:nvPicPr>
        <p:blipFill>
          <a:blip r:embed="rId6"/>
          <a:stretch>
            <a:fillRect/>
          </a:stretch>
        </p:blipFill>
        <p:spPr>
          <a:xfrm>
            <a:off x="2293779" y="114344"/>
            <a:ext cx="5855583" cy="1326794"/>
          </a:xfrm>
          <a:prstGeom prst="rect">
            <a:avLst/>
          </a:prstGeom>
        </p:spPr>
      </p:pic>
    </p:spTree>
    <p:extLst>
      <p:ext uri="{BB962C8B-B14F-4D97-AF65-F5344CB8AC3E}">
        <p14:creationId xmlns:p14="http://schemas.microsoft.com/office/powerpoint/2010/main" val="323870256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5ADB2F-48DF-15AC-C3B3-DD2DAC6750AF}"/>
              </a:ext>
            </a:extLst>
          </p:cNvPr>
          <p:cNvPicPr>
            <a:picLocks noChangeAspect="1"/>
          </p:cNvPicPr>
          <p:nvPr/>
        </p:nvPicPr>
        <p:blipFill>
          <a:blip r:embed="rId2"/>
          <a:stretch>
            <a:fillRect/>
          </a:stretch>
        </p:blipFill>
        <p:spPr>
          <a:xfrm>
            <a:off x="2060098" y="953710"/>
            <a:ext cx="8071804" cy="1828959"/>
          </a:xfrm>
          <a:prstGeom prst="rect">
            <a:avLst/>
          </a:prstGeom>
        </p:spPr>
      </p:pic>
      <p:sp>
        <p:nvSpPr>
          <p:cNvPr id="3" name="TextBox 2">
            <a:extLst>
              <a:ext uri="{FF2B5EF4-FFF2-40B4-BE49-F238E27FC236}">
                <a16:creationId xmlns:a16="http://schemas.microsoft.com/office/drawing/2014/main" id="{60520824-B0A3-6AE5-FE8B-8240CA9CF362}"/>
              </a:ext>
            </a:extLst>
          </p:cNvPr>
          <p:cNvSpPr txBox="1"/>
          <p:nvPr/>
        </p:nvSpPr>
        <p:spPr>
          <a:xfrm>
            <a:off x="2680317" y="3496955"/>
            <a:ext cx="7451585" cy="1200329"/>
          </a:xfrm>
          <a:prstGeom prst="rect">
            <a:avLst/>
          </a:prstGeom>
          <a:noFill/>
        </p:spPr>
        <p:txBody>
          <a:bodyPr wrap="square" rtlCol="0">
            <a:spAutoFit/>
          </a:bodyPr>
          <a:lstStyle/>
          <a:p>
            <a:r>
              <a:rPr lang="en-GB" dirty="0">
                <a:latin typeface="Aptos" panose="020B0004020202020204" pitchFamily="34" charset="0"/>
              </a:rPr>
              <a:t>I pictured myself and where I would be after graduating from university, writing a zander letter by my future self and how I became a successful freelance illustrator. I considered how I would get there and the stages I would take after leaving university and finding work in my chosen industry. </a:t>
            </a:r>
          </a:p>
        </p:txBody>
      </p:sp>
      <p:sp>
        <p:nvSpPr>
          <p:cNvPr id="7" name="TextBox 6">
            <a:extLst>
              <a:ext uri="{FF2B5EF4-FFF2-40B4-BE49-F238E27FC236}">
                <a16:creationId xmlns:a16="http://schemas.microsoft.com/office/drawing/2014/main" id="{D1B8E865-9209-80A1-66C0-212869E1D318}"/>
              </a:ext>
            </a:extLst>
          </p:cNvPr>
          <p:cNvSpPr txBox="1"/>
          <p:nvPr/>
        </p:nvSpPr>
        <p:spPr>
          <a:xfrm>
            <a:off x="4389120" y="2782669"/>
            <a:ext cx="3041217" cy="646331"/>
          </a:xfrm>
          <a:prstGeom prst="rect">
            <a:avLst/>
          </a:prstGeom>
          <a:noFill/>
        </p:spPr>
        <p:txBody>
          <a:bodyPr wrap="none" rtlCol="0">
            <a:spAutoFit/>
          </a:bodyPr>
          <a:lstStyle/>
          <a:p>
            <a:r>
              <a:rPr lang="en-GB" sz="3600" dirty="0">
                <a:latin typeface="Vladimir Script" panose="03050402040407070305" pitchFamily="66" charset="0"/>
              </a:rPr>
              <a:t>My Zander Letter</a:t>
            </a:r>
          </a:p>
        </p:txBody>
      </p:sp>
    </p:spTree>
    <p:extLst>
      <p:ext uri="{BB962C8B-B14F-4D97-AF65-F5344CB8AC3E}">
        <p14:creationId xmlns:p14="http://schemas.microsoft.com/office/powerpoint/2010/main" val="291351956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7D60179-D7C4-314B-8750-D3B69257615F}"/>
              </a:ext>
            </a:extLst>
          </p:cNvPr>
          <p:cNvSpPr txBox="1"/>
          <p:nvPr/>
        </p:nvSpPr>
        <p:spPr>
          <a:xfrm>
            <a:off x="1779637" y="751344"/>
            <a:ext cx="8908026" cy="5355312"/>
          </a:xfrm>
          <a:prstGeom prst="rect">
            <a:avLst/>
          </a:prstGeom>
          <a:noFill/>
        </p:spPr>
        <p:txBody>
          <a:bodyPr wrap="square">
            <a:spAutoFit/>
          </a:bodyPr>
          <a:lstStyle/>
          <a:p>
            <a:r>
              <a:rPr lang="en-US" dirty="0">
                <a:latin typeface="Aptos" panose="020B0004020202020204" pitchFamily="34" charset="0"/>
              </a:rPr>
              <a:t>I became a successful freelance illustrator by continuously working hard and pursuing my passion for my practice. During my final year of university, I focused on editorial illustration, creating zines and character design. As part of the independent project, I designed and illustrated a series of zines that told short stories on girlhood, nostalgia and femininity. I used these as part of my portfolio in my third-year exhibition and later started selling short story zines online. </a:t>
            </a:r>
          </a:p>
          <a:p>
            <a:endParaRPr lang="en-US" dirty="0">
              <a:latin typeface="Aptos" panose="020B0004020202020204" pitchFamily="34" charset="0"/>
            </a:endParaRPr>
          </a:p>
          <a:p>
            <a:r>
              <a:rPr lang="en-US" dirty="0">
                <a:latin typeface="Aptos" panose="020B0004020202020204" pitchFamily="34" charset="0"/>
              </a:rPr>
              <a:t>After graduating from university, I set up an Etsy shop and began attending markets and conventions, where I sold my work as prints, zines, and stickers. I added my Etsy to my business card that I would offer at each event, so that customers can revisit my work if they want to. During the summer after I graduated, I applied for an internship in character design for video games to get work over the summer. Character design, as well as editorial illustration, is one of the key passions that I want to further pursue in my practice. I then started my master's degree, continuing to study illustration and expanding my portfolio. When I had the time alongside my master's degree, I opened up the opportunity to offer commissions for potential clients through my art account's Instagram page. This opened up an opportunity to start getting paid work and experience as a freelance illustrator, working for a client. As I attended more of these events and had these online platforms, I shortly built a following for my work. </a:t>
            </a:r>
          </a:p>
        </p:txBody>
      </p:sp>
    </p:spTree>
    <p:extLst>
      <p:ext uri="{BB962C8B-B14F-4D97-AF65-F5344CB8AC3E}">
        <p14:creationId xmlns:p14="http://schemas.microsoft.com/office/powerpoint/2010/main" val="24249647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B99E7DB-7B66-4C43-DCEC-95FB7865786C}"/>
              </a:ext>
            </a:extLst>
          </p:cNvPr>
          <p:cNvSpPr txBox="1"/>
          <p:nvPr/>
        </p:nvSpPr>
        <p:spPr>
          <a:xfrm>
            <a:off x="1641987" y="286684"/>
            <a:ext cx="9212826" cy="6463308"/>
          </a:xfrm>
          <a:prstGeom prst="rect">
            <a:avLst/>
          </a:prstGeom>
          <a:noFill/>
        </p:spPr>
        <p:txBody>
          <a:bodyPr wrap="square">
            <a:spAutoFit/>
          </a:bodyPr>
          <a:lstStyle/>
          <a:p>
            <a:r>
              <a:rPr lang="en-US" dirty="0">
                <a:latin typeface="Aptos" panose="020B0004020202020204" pitchFamily="34" charset="0"/>
              </a:rPr>
              <a:t>After building a strong portfolio of work and finishing my master's degree, I applied to work in an agency, where I focused on my editorial work alongside freelance work, where I work on a mix of editorial and character design. Being able to work part-time in an agency allows me to have flexibility between personal and freelance work. As I missed the chance in my first year of university, I travelled to Bologna to visit the Children’s illustrated book fair to gain inspiration and advice on my practice. Although I don’t typically work in children’s book illustration, I wanted to explore the different styles and approaches to narrative illustration, something to consider in my editorial and character design within my practice. This was a memorable experience and has allowed me to discuss my practice with other artists, and was another stepping stone to put my work out there and engage with other illustrators and inspired me to produce more narrative illustration within my work. As well as the book fair, exploring Bologna gave me a lot of inspiration with its well-known art culture. </a:t>
            </a:r>
          </a:p>
          <a:p>
            <a:endParaRPr lang="en-US" dirty="0">
              <a:latin typeface="Aptos" panose="020B0004020202020204" pitchFamily="34" charset="0"/>
            </a:endParaRPr>
          </a:p>
          <a:p>
            <a:r>
              <a:rPr lang="en-US" dirty="0">
                <a:latin typeface="Aptos" panose="020B0004020202020204" pitchFamily="34" charset="0"/>
              </a:rPr>
              <a:t>To get to where I am, I work to a schedule of balancing my work without having too much going on to avoid being overwhelmed or burnout. As I work freelance, I mainly work from home and occasionally attend events and markets. During these events, I often combine with some of my friends, where we share a stall and sell a range of our artwork. From this, we have gathered an online platform for our small group, with each of our platforms linked to create a community for our work and build a following. I maintain the passion in my work and continuously create work through freelancing, commissions and part-time agency work, which provides me with a portfolio of work to update my social media and Instagram, where I consistently post my work. At times when I have less work to upload, I add sketches and progress work to my story that keeps my online platform engaging with frequent activity.  </a:t>
            </a:r>
          </a:p>
        </p:txBody>
      </p:sp>
    </p:spTree>
    <p:extLst>
      <p:ext uri="{BB962C8B-B14F-4D97-AF65-F5344CB8AC3E}">
        <p14:creationId xmlns:p14="http://schemas.microsoft.com/office/powerpoint/2010/main" val="410825473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13" ma:contentTypeDescription="Create a new document." ma:contentTypeScope="" ma:versionID="bffe5909a0a075fe4c26883efdeafe39">
  <xsd:schema xmlns:xsd="http://www.w3.org/2001/XMLSchema" xmlns:xs="http://www.w3.org/2001/XMLSchema" xmlns:p="http://schemas.microsoft.com/office/2006/metadata/properties" xmlns:ns3="170d7878-6d73-463a-a069-a6c57769e00c" targetNamespace="http://schemas.microsoft.com/office/2006/metadata/properties" ma:root="true" ma:fieldsID="67dbf8011deac8484f468b095f07680c"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MediaServiceOCR" minOccurs="0"/>
                <xsd:element ref="ns3:MediaServiceLocation" minOccurs="0"/>
                <xsd:element ref="ns3:_activity" minOccurs="0"/>
                <xsd:element ref="ns3:MediaLengthInSecond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element name="_activity" ma:index="18" nillable="true" ma:displayName="_activity" ma:hidden="true" ma:internalName="_activity">
      <xsd:simpleType>
        <xsd:restriction base="dms:Note"/>
      </xsd:simpleType>
    </xsd:element>
    <xsd:element name="MediaLengthInSeconds" ma:index="19" nillable="true" ma:displayName="MediaLengthInSeconds" ma:hidden="true" ma:internalName="MediaLengthInSeconds" ma:readOnly="true">
      <xsd:simpleType>
        <xsd:restriction base="dms:Unknown"/>
      </xsd:simpleType>
    </xsd:element>
    <xsd:element name="MediaServiceBillingMetadata" ma:index="20"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170d7878-6d73-463a-a069-a6c57769e00c" xsi:nil="true"/>
  </documentManagement>
</p:properties>
</file>

<file path=customXml/itemProps1.xml><?xml version="1.0" encoding="utf-8"?>
<ds:datastoreItem xmlns:ds="http://schemas.openxmlformats.org/officeDocument/2006/customXml" ds:itemID="{7636F270-8D98-4E60-B6E5-676DD5CA55E5}">
  <ds:schemaRefs>
    <ds:schemaRef ds:uri="http://schemas.microsoft.com/sharepoint/v3/contenttype/forms"/>
  </ds:schemaRefs>
</ds:datastoreItem>
</file>

<file path=customXml/itemProps2.xml><?xml version="1.0" encoding="utf-8"?>
<ds:datastoreItem xmlns:ds="http://schemas.openxmlformats.org/officeDocument/2006/customXml" ds:itemID="{9C7AD8E4-FC69-4EC8-853C-AC19AEA07310}">
  <ds:schemaRefs>
    <ds:schemaRef ds:uri="170d7878-6d73-463a-a069-a6c57769e00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530FDD43-1A53-446C-AEF1-E119608B1000}">
  <ds:schemaRefs>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purl.org/dc/dcmitype/"/>
    <ds:schemaRef ds:uri="http://purl.org/dc/elements/1.1/"/>
    <ds:schemaRef ds:uri="http://www.w3.org/XML/1998/namespace"/>
    <ds:schemaRef ds:uri="170d7878-6d73-463a-a069-a6c57769e00c"/>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Parcel</Template>
  <TotalTime>0</TotalTime>
  <Words>2585</Words>
  <Application>Microsoft Office PowerPoint</Application>
  <PresentationFormat>Widescreen</PresentationFormat>
  <Paragraphs>148</Paragraphs>
  <Slides>50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Aptos</vt:lpstr>
      <vt:lpstr>Arial</vt:lpstr>
      <vt:lpstr>Bradley Hand ITC</vt:lpstr>
      <vt:lpstr>Gill Sans MT</vt:lpstr>
      <vt:lpstr>Vladimir Script</vt:lpstr>
      <vt:lpstr>Parcel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 Parker (2404805)</dc:creator>
  <cp:lastModifiedBy>Jess Parker (2404805)</cp:lastModifiedBy>
  <cp:revision>1</cp:revision>
  <dcterms:created xsi:type="dcterms:W3CDTF">2026-02-10T17:50:42Z</dcterms:created>
  <dcterms:modified xsi:type="dcterms:W3CDTF">2026-05-08T17:30:36Z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