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notesMasterIdLst>
    <p:notesMasterId r:id="rId30"/>
  </p:notesMasterIdLst>
  <p:sldIdLst>
    <p:sldId id="256" r:id="rId2"/>
    <p:sldId id="257" r:id="rId3"/>
    <p:sldId id="258" r:id="rId4"/>
    <p:sldId id="259" r:id="rId5"/>
    <p:sldId id="262" r:id="rId6"/>
    <p:sldId id="282" r:id="rId7"/>
    <p:sldId id="260" r:id="rId8"/>
    <p:sldId id="261" r:id="rId9"/>
    <p:sldId id="263" r:id="rId10"/>
    <p:sldId id="264" r:id="rId11"/>
    <p:sldId id="265" r:id="rId12"/>
    <p:sldId id="266" r:id="rId13"/>
    <p:sldId id="267" r:id="rId14"/>
    <p:sldId id="269" r:id="rId15"/>
    <p:sldId id="270" r:id="rId16"/>
    <p:sldId id="271" r:id="rId17"/>
    <p:sldId id="272" r:id="rId18"/>
    <p:sldId id="273" r:id="rId19"/>
    <p:sldId id="274" r:id="rId20"/>
    <p:sldId id="275" r:id="rId21"/>
    <p:sldId id="276" r:id="rId22"/>
    <p:sldId id="268" r:id="rId23"/>
    <p:sldId id="277" r:id="rId24"/>
    <p:sldId id="278" r:id="rId25"/>
    <p:sldId id="279" r:id="rId26"/>
    <p:sldId id="283" r:id="rId27"/>
    <p:sldId id="280" r:id="rId28"/>
    <p:sldId id="281"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6" autoAdjust="0"/>
    <p:restoredTop sz="94660"/>
  </p:normalViewPr>
  <p:slideViewPr>
    <p:cSldViewPr snapToGrid="0">
      <p:cViewPr>
        <p:scale>
          <a:sx n="42" d="100"/>
          <a:sy n="42" d="100"/>
        </p:scale>
        <p:origin x="999" y="110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AAAFEF0-1099-41C9-B9C0-09C3D9E8145D}" type="datetimeFigureOut">
              <a:rPr lang="en-GB" smtClean="0"/>
              <a:t>09/06/2020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63F3C8-C7B5-45B8-A2FD-F22B1EA4AFF7}" type="slidenum">
              <a:rPr lang="en-GB" smtClean="0"/>
              <a:t>‹#›</a:t>
            </a:fld>
            <a:endParaRPr lang="en-GB"/>
          </a:p>
        </p:txBody>
      </p:sp>
    </p:spTree>
    <p:extLst>
      <p:ext uri="{BB962C8B-B14F-4D97-AF65-F5344CB8AC3E}">
        <p14:creationId xmlns:p14="http://schemas.microsoft.com/office/powerpoint/2010/main" val="40226971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665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AE3689B-56D1-4074-B6C5-DBFE5A2100D6}" type="slidenum">
              <a:rPr lang="en-GB" altLang="en-US" smtClean="0">
                <a:solidFill>
                  <a:srgbClr val="000000"/>
                </a:solidFill>
                <a:latin typeface="Tahoma" panose="020B0604030504040204" pitchFamily="34" charset="0"/>
              </a:rPr>
              <a:pPr>
                <a:spcBef>
                  <a:spcPct val="0"/>
                </a:spcBef>
              </a:pPr>
              <a:t>14</a:t>
            </a:fld>
            <a:endParaRPr lang="en-GB" altLang="en-US" smtClean="0">
              <a:solidFill>
                <a:srgbClr val="000000"/>
              </a:solidFill>
              <a:latin typeface="Tahoma" panose="020B0604030504040204" pitchFamily="34" charset="0"/>
            </a:endParaRPr>
          </a:p>
        </p:txBody>
      </p:sp>
    </p:spTree>
    <p:extLst>
      <p:ext uri="{BB962C8B-B14F-4D97-AF65-F5344CB8AC3E}">
        <p14:creationId xmlns:p14="http://schemas.microsoft.com/office/powerpoint/2010/main" val="9800056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686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06EAA173-6270-42C0-82EB-3560EE515F21}" type="slidenum">
              <a:rPr lang="en-GB" altLang="en-US" smtClean="0">
                <a:solidFill>
                  <a:srgbClr val="000000"/>
                </a:solidFill>
                <a:latin typeface="Tahoma" panose="020B0604030504040204" pitchFamily="34" charset="0"/>
              </a:rPr>
              <a:pPr>
                <a:spcBef>
                  <a:spcPct val="0"/>
                </a:spcBef>
              </a:pPr>
              <a:t>15</a:t>
            </a:fld>
            <a:endParaRPr lang="en-GB" altLang="en-US" smtClean="0">
              <a:solidFill>
                <a:srgbClr val="000000"/>
              </a:solidFill>
              <a:latin typeface="Tahoma" panose="020B0604030504040204" pitchFamily="34" charset="0"/>
            </a:endParaRPr>
          </a:p>
        </p:txBody>
      </p:sp>
    </p:spTree>
    <p:extLst>
      <p:ext uri="{BB962C8B-B14F-4D97-AF65-F5344CB8AC3E}">
        <p14:creationId xmlns:p14="http://schemas.microsoft.com/office/powerpoint/2010/main" val="35885553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06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706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0D837BB-F47F-478B-A0A5-1E91C922D4AF}" type="slidenum">
              <a:rPr lang="en-GB" altLang="en-US" smtClean="0">
                <a:solidFill>
                  <a:srgbClr val="000000"/>
                </a:solidFill>
                <a:latin typeface="Tahoma" panose="020B0604030504040204" pitchFamily="34" charset="0"/>
              </a:rPr>
              <a:pPr>
                <a:spcBef>
                  <a:spcPct val="0"/>
                </a:spcBef>
              </a:pPr>
              <a:t>16</a:t>
            </a:fld>
            <a:endParaRPr lang="en-GB" altLang="en-US" smtClean="0">
              <a:solidFill>
                <a:srgbClr val="000000"/>
              </a:solidFill>
              <a:latin typeface="Tahoma" panose="020B0604030504040204" pitchFamily="34" charset="0"/>
            </a:endParaRPr>
          </a:p>
        </p:txBody>
      </p:sp>
    </p:spTree>
    <p:extLst>
      <p:ext uri="{BB962C8B-B14F-4D97-AF65-F5344CB8AC3E}">
        <p14:creationId xmlns:p14="http://schemas.microsoft.com/office/powerpoint/2010/main" val="40457740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593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7335FEB4-A696-434E-9334-A11F1E019EBC}" type="slidenum">
              <a:rPr lang="en-GB" altLang="en-US" smtClean="0">
                <a:solidFill>
                  <a:srgbClr val="000000"/>
                </a:solidFill>
                <a:latin typeface="Tahoma" panose="020B0604030504040204" pitchFamily="34" charset="0"/>
              </a:rPr>
              <a:pPr>
                <a:spcBef>
                  <a:spcPct val="0"/>
                </a:spcBef>
              </a:pPr>
              <a:t>18</a:t>
            </a:fld>
            <a:endParaRPr lang="en-GB" altLang="en-US" smtClean="0">
              <a:solidFill>
                <a:srgbClr val="000000"/>
              </a:solidFill>
              <a:latin typeface="Tahoma" panose="020B0604030504040204" pitchFamily="34" charset="0"/>
            </a:endParaRPr>
          </a:p>
        </p:txBody>
      </p:sp>
    </p:spTree>
    <p:extLst>
      <p:ext uri="{BB962C8B-B14F-4D97-AF65-F5344CB8AC3E}">
        <p14:creationId xmlns:p14="http://schemas.microsoft.com/office/powerpoint/2010/main" val="6179533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6246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54AAD34F-8AC9-4EE8-AC0D-0499494C37B5}" type="slidenum">
              <a:rPr lang="en-GB" altLang="en-US" smtClean="0">
                <a:solidFill>
                  <a:srgbClr val="000000"/>
                </a:solidFill>
                <a:latin typeface="Tahoma" panose="020B0604030504040204" pitchFamily="34" charset="0"/>
              </a:rPr>
              <a:pPr>
                <a:spcBef>
                  <a:spcPct val="0"/>
                </a:spcBef>
              </a:pPr>
              <a:t>20</a:t>
            </a:fld>
            <a:endParaRPr lang="en-GB" altLang="en-US" smtClean="0">
              <a:solidFill>
                <a:srgbClr val="000000"/>
              </a:solidFill>
              <a:latin typeface="Tahoma" panose="020B0604030504040204" pitchFamily="34" charset="0"/>
            </a:endParaRPr>
          </a:p>
        </p:txBody>
      </p:sp>
    </p:spTree>
    <p:extLst>
      <p:ext uri="{BB962C8B-B14F-4D97-AF65-F5344CB8AC3E}">
        <p14:creationId xmlns:p14="http://schemas.microsoft.com/office/powerpoint/2010/main" val="8339289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6451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15C3D7C-9390-4B67-BE02-4961F7E33649}" type="slidenum">
              <a:rPr lang="en-GB" altLang="en-US" smtClean="0">
                <a:solidFill>
                  <a:srgbClr val="000000"/>
                </a:solidFill>
                <a:latin typeface="Tahoma" panose="020B0604030504040204" pitchFamily="34" charset="0"/>
              </a:rPr>
              <a:pPr>
                <a:spcBef>
                  <a:spcPct val="0"/>
                </a:spcBef>
              </a:pPr>
              <a:t>21</a:t>
            </a:fld>
            <a:endParaRPr lang="en-GB" altLang="en-US" smtClean="0">
              <a:solidFill>
                <a:srgbClr val="000000"/>
              </a:solidFill>
              <a:latin typeface="Tahoma" panose="020B0604030504040204" pitchFamily="34" charset="0"/>
            </a:endParaRPr>
          </a:p>
        </p:txBody>
      </p:sp>
    </p:spTree>
    <p:extLst>
      <p:ext uri="{BB962C8B-B14F-4D97-AF65-F5344CB8AC3E}">
        <p14:creationId xmlns:p14="http://schemas.microsoft.com/office/powerpoint/2010/main" val="6720197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88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7885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117330E6-30D6-4062-9723-022587DE4816}" type="slidenum">
              <a:rPr lang="en-GB" altLang="en-US" smtClean="0">
                <a:solidFill>
                  <a:srgbClr val="000000"/>
                </a:solidFill>
                <a:latin typeface="Tahoma" panose="020B0604030504040204" pitchFamily="34" charset="0"/>
              </a:rPr>
              <a:pPr>
                <a:spcBef>
                  <a:spcPct val="0"/>
                </a:spcBef>
              </a:pPr>
              <a:t>27</a:t>
            </a:fld>
            <a:endParaRPr lang="en-GB" altLang="en-US" smtClean="0">
              <a:solidFill>
                <a:srgbClr val="000000"/>
              </a:solidFill>
              <a:latin typeface="Tahoma" panose="020B0604030504040204" pitchFamily="34" charset="0"/>
            </a:endParaRPr>
          </a:p>
        </p:txBody>
      </p:sp>
    </p:spTree>
    <p:extLst>
      <p:ext uri="{BB962C8B-B14F-4D97-AF65-F5344CB8AC3E}">
        <p14:creationId xmlns:p14="http://schemas.microsoft.com/office/powerpoint/2010/main" val="42180169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089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8090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08F500F0-AEF4-4E14-80A8-CE79FD2CD322}" type="slidenum">
              <a:rPr lang="en-GB" altLang="en-US" smtClean="0">
                <a:solidFill>
                  <a:srgbClr val="000000"/>
                </a:solidFill>
                <a:latin typeface="Tahoma" panose="020B0604030504040204" pitchFamily="34" charset="0"/>
              </a:rPr>
              <a:pPr>
                <a:spcBef>
                  <a:spcPct val="0"/>
                </a:spcBef>
              </a:pPr>
              <a:t>28</a:t>
            </a:fld>
            <a:endParaRPr lang="en-GB" altLang="en-US" smtClean="0">
              <a:solidFill>
                <a:srgbClr val="000000"/>
              </a:solidFill>
              <a:latin typeface="Tahoma" panose="020B0604030504040204" pitchFamily="34" charset="0"/>
            </a:endParaRPr>
          </a:p>
        </p:txBody>
      </p:sp>
    </p:spTree>
    <p:extLst>
      <p:ext uri="{BB962C8B-B14F-4D97-AF65-F5344CB8AC3E}">
        <p14:creationId xmlns:p14="http://schemas.microsoft.com/office/powerpoint/2010/main" val="3039297472"/>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82762"/>
            <a:ext cx="10222992" cy="80683"/>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2">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5000"/>
              </a:lnSpc>
              <a:defRPr sz="7200" b="1" cap="none" baseline="0">
                <a:blipFill dpi="0" rotWithShape="1">
                  <a:blip r:embed="rId4"/>
                  <a:srcRect/>
                  <a:tile tx="6350" ty="-127000" sx="65000" sy="64000" flip="none" algn="tl"/>
                </a:blipFill>
              </a:defRPr>
            </a:lvl1pPr>
          </a:lstStyle>
          <a:p>
            <a:r>
              <a:rPr lang="en-US" smtClean="0"/>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000" b="1">
                <a:solidFill>
                  <a:schemeClr val="accent2">
                    <a:lumMod val="75000"/>
                  </a:schemeClr>
                </a:solidFill>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D91B805F-FF0F-4BAA-A3A3-E4F945D687F8}" type="datetimeFigureOut">
              <a:rPr lang="en-US" dirty="0"/>
              <a:t>6/9/2020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b="1"/>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261F3A6-CC5D-4649-8527-DB0C21FDDFD9}" type="datetimeFigureOut">
              <a:rPr lang="en-US" dirty="0"/>
              <a:t>6/9/2020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5000"/>
              </a:lnSpc>
              <a:defRPr sz="7200" b="1"/>
            </a:lvl1pPr>
          </a:lstStyle>
          <a:p>
            <a:r>
              <a:rPr lang="en-US" smtClean="0"/>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b="1">
                <a:solidFill>
                  <a:schemeClr val="accent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a:xfrm>
            <a:off x="8593667" y="6272784"/>
            <a:ext cx="2644309" cy="365125"/>
          </a:xfrm>
        </p:spPr>
        <p:txBody>
          <a:bodyPr/>
          <a:lstStyle>
            <a:lvl1pPr>
              <a:defRPr>
                <a:solidFill>
                  <a:schemeClr val="accent2">
                    <a:lumMod val="50000"/>
                  </a:schemeClr>
                </a:solidFill>
              </a:defRPr>
            </a:lvl1pPr>
          </a:lstStyle>
          <a:p>
            <a:fld id="{5B6F927C-B73E-4F9D-ADFE-F6E23BD7CEE8}" type="datetimeFigureOut">
              <a:rPr lang="en-US" dirty="0"/>
              <a:t>6/9/2020</a:t>
            </a:fld>
            <a:endParaRPr lang="en-US" dirty="0"/>
          </a:p>
        </p:txBody>
      </p:sp>
      <p:sp>
        <p:nvSpPr>
          <p:cNvPr id="5" name="Footer Placeholder 4"/>
          <p:cNvSpPr>
            <a:spLocks noGrp="1"/>
          </p:cNvSpPr>
          <p:nvPr>
            <p:ph type="ftr" sz="quarter" idx="11"/>
          </p:nvPr>
        </p:nvSpPr>
        <p:spPr>
          <a:xfrm>
            <a:off x="2182708" y="6272784"/>
            <a:ext cx="6327648" cy="365125"/>
          </a:xfrm>
        </p:spPr>
        <p:txBody>
          <a:bodyPr/>
          <a:lstStyle>
            <a:lvl1pPr>
              <a:defRPr>
                <a:solidFill>
                  <a:schemeClr val="accent2">
                    <a:lumMod val="50000"/>
                  </a:schemeClr>
                </a:solidFill>
              </a:defRPr>
            </a:lvl1p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2">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65B1FFFF-984A-4EE5-9BF2-EC9310C878F1}" type="datetimeFigureOut">
              <a:rPr lang="en-US" dirty="0"/>
              <a:t>6/9/2020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2">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2">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703271C1-B42E-4A60-A25F-0185B888604B}" type="datetimeFigureOut">
              <a:rPr lang="en-US" dirty="0"/>
              <a:t>6/9/2020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0416292-3725-4763-8973-4C59F0403D99}" type="datetimeFigureOut">
              <a:rPr lang="en-US" dirty="0"/>
              <a:t>6/9/2020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86996D1-8909-469F-911A-4C12C68BF5D9}" type="datetimeFigureOut">
              <a:rPr lang="en-US" dirty="0"/>
              <a:t>6/9/2020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smtClean="0"/>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2">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E16A73BC-5D11-4675-B334-102E1E8C9B50}" type="datetimeFigureOut">
              <a:rPr lang="en-US" dirty="0"/>
              <a:t>6/9/2020</a:t>
            </a:fld>
            <a:endParaRPr lang="en-US" dirty="0"/>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2">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2">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lvl1pPr>
              <a:defRPr>
                <a:solidFill>
                  <a:schemeClr val="accent2">
                    <a:lumMod val="75000"/>
                  </a:schemeClr>
                </a:solidFill>
              </a:defRPr>
            </a:lvl1pPr>
          </a:lstStyle>
          <a:p>
            <a:fld id="{27B8E45F-652B-4E89-8925-000B0AB8FD98}" type="datetimeFigureOut">
              <a:rPr lang="en-US" dirty="0"/>
              <a:t>6/9/2020</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2">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80B5C51-60B3-48EF-AA78-DB950F30DBA2}" type="datetimeFigureOut">
              <a:rPr lang="en-US" dirty="0"/>
              <a:t>6/9/2020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35D676B-6E73-4E3B-A9B3-4966DB9B52A5}" type="datetimeFigureOut">
              <a:rPr lang="en-US" dirty="0"/>
              <a:t>6/9/2020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accent2">
                    <a:lumMod val="50000"/>
                  </a:schemeClr>
                </a:solidFill>
              </a:defRPr>
            </a:lvl1pPr>
          </a:lstStyle>
          <a:p>
            <a:fld id="{C4A3462A-2D5B-48AF-A3D4-EF8A90A50A80}" type="datetimeFigureOut">
              <a:rPr lang="en-US" dirty="0"/>
              <a:t>6/9/2020</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accent2">
                    <a:lumMod val="50000"/>
                  </a:schemeClr>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2">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4800" b="1" kern="1200" cap="none"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2"/>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hyperlink" Target="http://wales.gov.uk/topics/childrenyoungpeople/parenting/help/flyingstart/?lang=en" TargetMode="External"/><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7" Type="http://schemas.openxmlformats.org/officeDocument/2006/relationships/image" Target="../media/image18.png"/><Relationship Id="rId2" Type="http://schemas.openxmlformats.org/officeDocument/2006/relationships/image" Target="../media/image16.png"/><Relationship Id="rId1" Type="http://schemas.openxmlformats.org/officeDocument/2006/relationships/slideLayout" Target="../slideLayouts/slideLayout2.xml"/><Relationship Id="rId6" Type="http://schemas.openxmlformats.org/officeDocument/2006/relationships/hyperlink" Target="https://dera.ioe.ac.uk/21232/3/141023-evaluation-education-maintenace-allowance-summary-en.pdf" TargetMode="External"/><Relationship Id="rId5" Type="http://schemas.openxmlformats.org/officeDocument/2006/relationships/hyperlink" Target="https://gov.wales/national-evaluation-flying-start-wave-3" TargetMode="External"/><Relationship Id="rId4" Type="http://schemas.openxmlformats.org/officeDocument/2006/relationships/hyperlink" Target="https://senedd.wales/laid%20documents/cr-ld11615/cr-ld11615-e.pdf" TargetMode="External"/></Relationships>
</file>

<file path=ppt/slides/_rels/slide2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www.raise-wales.org.uk/"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www.raise-wales.org.uk/"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SJIE5003 Social Inclusion in Practice- </a:t>
            </a:r>
            <a:endParaRPr lang="en-GB" dirty="0"/>
          </a:p>
        </p:txBody>
      </p:sp>
      <p:sp>
        <p:nvSpPr>
          <p:cNvPr id="3" name="Subtitle 2"/>
          <p:cNvSpPr>
            <a:spLocks noGrp="1"/>
          </p:cNvSpPr>
          <p:nvPr>
            <p:ph type="subTitle" idx="1"/>
          </p:nvPr>
        </p:nvSpPr>
        <p:spPr/>
        <p:txBody>
          <a:bodyPr/>
          <a:lstStyle/>
          <a:p>
            <a:r>
              <a:rPr lang="en-GB" dirty="0" smtClean="0"/>
              <a:t>Session 3</a:t>
            </a:r>
          </a:p>
          <a:p>
            <a:r>
              <a:rPr lang="en-GB" dirty="0" smtClean="0"/>
              <a:t>Heike Griffiths 2020</a:t>
            </a:r>
            <a:endParaRPr lang="en-GB" dirty="0"/>
          </a:p>
        </p:txBody>
      </p:sp>
    </p:spTree>
    <p:extLst>
      <p:ext uri="{BB962C8B-B14F-4D97-AF65-F5344CB8AC3E}">
        <p14:creationId xmlns:p14="http://schemas.microsoft.com/office/powerpoint/2010/main" val="204093560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74825" y="1773239"/>
            <a:ext cx="8713788" cy="4357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27" name="Text Box 5"/>
          <p:cNvSpPr txBox="1">
            <a:spLocks noChangeArrowheads="1"/>
          </p:cNvSpPr>
          <p:nvPr/>
        </p:nvSpPr>
        <p:spPr bwMode="auto">
          <a:xfrm>
            <a:off x="2543175" y="115888"/>
            <a:ext cx="7632700" cy="785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rgbClr val="000000"/>
                </a:solidFill>
                <a:latin typeface="Tahoma" panose="020B0604030504040204" pitchFamily="34" charset="0"/>
                <a:ea typeface="ヒラギノ角ゴ ProN W3" charset="-128"/>
                <a:sym typeface="Tahoma" panose="020B0604030504040204" pitchFamily="34" charset="0"/>
              </a:defRPr>
            </a:lvl1pPr>
            <a:lvl2pPr marL="742950" indent="-285750">
              <a:defRPr>
                <a:solidFill>
                  <a:srgbClr val="000000"/>
                </a:solidFill>
                <a:latin typeface="Tahoma" panose="020B0604030504040204" pitchFamily="34" charset="0"/>
                <a:ea typeface="ヒラギノ角ゴ ProN W3" charset="-128"/>
                <a:sym typeface="Tahoma" panose="020B0604030504040204" pitchFamily="34" charset="0"/>
              </a:defRPr>
            </a:lvl2pPr>
            <a:lvl3pPr marL="1143000" indent="-228600">
              <a:defRPr>
                <a:solidFill>
                  <a:srgbClr val="000000"/>
                </a:solidFill>
                <a:latin typeface="Tahoma" panose="020B0604030504040204" pitchFamily="34" charset="0"/>
                <a:ea typeface="ヒラギノ角ゴ ProN W3" charset="-128"/>
                <a:sym typeface="Tahoma" panose="020B0604030504040204" pitchFamily="34" charset="0"/>
              </a:defRPr>
            </a:lvl3pPr>
            <a:lvl4pPr marL="1600200" indent="-228600">
              <a:defRPr>
                <a:solidFill>
                  <a:srgbClr val="000000"/>
                </a:solidFill>
                <a:latin typeface="Tahoma" panose="020B0604030504040204" pitchFamily="34" charset="0"/>
                <a:ea typeface="ヒラギノ角ゴ ProN W3" charset="-128"/>
                <a:sym typeface="Tahoma" panose="020B0604030504040204" pitchFamily="34" charset="0"/>
              </a:defRPr>
            </a:lvl4pPr>
            <a:lvl5pPr marL="2057400" indent="-228600">
              <a:defRPr>
                <a:solidFill>
                  <a:srgbClr val="000000"/>
                </a:solidFill>
                <a:latin typeface="Tahoma" panose="020B0604030504040204" pitchFamily="34" charset="0"/>
                <a:ea typeface="ヒラギノ角ゴ ProN W3" charset="-128"/>
                <a:sym typeface="Tahoma" panose="020B0604030504040204" pitchFamily="34" charset="0"/>
              </a:defRPr>
            </a:lvl5pPr>
            <a:lvl6pPr marL="2514600" indent="-228600" eaLnBrk="0" fontAlgn="base" hangingPunct="0">
              <a:spcBef>
                <a:spcPct val="0"/>
              </a:spcBef>
              <a:spcAft>
                <a:spcPct val="0"/>
              </a:spcAft>
              <a:defRPr>
                <a:solidFill>
                  <a:srgbClr val="000000"/>
                </a:solidFill>
                <a:latin typeface="Tahoma" panose="020B0604030504040204" pitchFamily="34" charset="0"/>
                <a:ea typeface="ヒラギノ角ゴ ProN W3" charset="-128"/>
                <a:sym typeface="Tahoma" panose="020B0604030504040204" pitchFamily="34" charset="0"/>
              </a:defRPr>
            </a:lvl6pPr>
            <a:lvl7pPr marL="2971800" indent="-228600" eaLnBrk="0" fontAlgn="base" hangingPunct="0">
              <a:spcBef>
                <a:spcPct val="0"/>
              </a:spcBef>
              <a:spcAft>
                <a:spcPct val="0"/>
              </a:spcAft>
              <a:defRPr>
                <a:solidFill>
                  <a:srgbClr val="000000"/>
                </a:solidFill>
                <a:latin typeface="Tahoma" panose="020B0604030504040204" pitchFamily="34" charset="0"/>
                <a:ea typeface="ヒラギノ角ゴ ProN W3" charset="-128"/>
                <a:sym typeface="Tahoma" panose="020B0604030504040204" pitchFamily="34" charset="0"/>
              </a:defRPr>
            </a:lvl7pPr>
            <a:lvl8pPr marL="3429000" indent="-228600" eaLnBrk="0" fontAlgn="base" hangingPunct="0">
              <a:spcBef>
                <a:spcPct val="0"/>
              </a:spcBef>
              <a:spcAft>
                <a:spcPct val="0"/>
              </a:spcAft>
              <a:defRPr>
                <a:solidFill>
                  <a:srgbClr val="000000"/>
                </a:solidFill>
                <a:latin typeface="Tahoma" panose="020B0604030504040204" pitchFamily="34" charset="0"/>
                <a:ea typeface="ヒラギノ角ゴ ProN W3" charset="-128"/>
                <a:sym typeface="Tahoma" panose="020B0604030504040204" pitchFamily="34" charset="0"/>
              </a:defRPr>
            </a:lvl8pPr>
            <a:lvl9pPr marL="3886200" indent="-228600" eaLnBrk="0" fontAlgn="base" hangingPunct="0">
              <a:spcBef>
                <a:spcPct val="0"/>
              </a:spcBef>
              <a:spcAft>
                <a:spcPct val="0"/>
              </a:spcAft>
              <a:defRPr>
                <a:solidFill>
                  <a:srgbClr val="000000"/>
                </a:solidFill>
                <a:latin typeface="Tahoma" panose="020B0604030504040204" pitchFamily="34" charset="0"/>
                <a:ea typeface="ヒラギノ角ゴ ProN W3" charset="-128"/>
                <a:sym typeface="Tahoma" panose="020B0604030504040204" pitchFamily="34" charset="0"/>
              </a:defRPr>
            </a:lvl9pPr>
          </a:lstStyle>
          <a:p>
            <a:pPr algn="ctr" eaLnBrk="1" hangingPunct="1">
              <a:spcBef>
                <a:spcPct val="50000"/>
              </a:spcBef>
            </a:pPr>
            <a:r>
              <a:rPr lang="en-GB" altLang="en-US" b="1">
                <a:solidFill>
                  <a:schemeClr val="tx1"/>
                </a:solidFill>
                <a:latin typeface="Arial" panose="020B0604020202020204" pitchFamily="34" charset="0"/>
              </a:rPr>
              <a:t>Measuring Multidimensional Exclusion: B-SEM Model</a:t>
            </a:r>
          </a:p>
          <a:p>
            <a:pPr algn="ctr" eaLnBrk="1" hangingPunct="1">
              <a:spcBef>
                <a:spcPct val="50000"/>
              </a:spcBef>
            </a:pPr>
            <a:r>
              <a:rPr lang="en-GB" altLang="en-US" b="1">
                <a:solidFill>
                  <a:schemeClr val="tx1"/>
                </a:solidFill>
                <a:latin typeface="Arial" panose="020B0604020202020204" pitchFamily="34" charset="0"/>
              </a:rPr>
              <a:t>Mesur Eithrio Amlddimensiynol: Model B-SEM</a:t>
            </a:r>
          </a:p>
        </p:txBody>
      </p:sp>
      <p:sp>
        <p:nvSpPr>
          <p:cNvPr id="26628" name="Rectangle 1"/>
          <p:cNvSpPr>
            <a:spLocks noChangeArrowheads="1"/>
          </p:cNvSpPr>
          <p:nvPr/>
        </p:nvSpPr>
        <p:spPr bwMode="auto">
          <a:xfrm>
            <a:off x="4800600" y="6324600"/>
            <a:ext cx="1752852"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rgbClr val="000000"/>
                </a:solidFill>
                <a:latin typeface="Tahoma" panose="020B0604030504040204" pitchFamily="34" charset="0"/>
                <a:ea typeface="ヒラギノ角ゴ ProN W3" charset="-128"/>
                <a:sym typeface="Tahoma" panose="020B0604030504040204" pitchFamily="34" charset="0"/>
              </a:defRPr>
            </a:lvl1pPr>
            <a:lvl2pPr marL="742950" indent="-285750">
              <a:defRPr>
                <a:solidFill>
                  <a:srgbClr val="000000"/>
                </a:solidFill>
                <a:latin typeface="Tahoma" panose="020B0604030504040204" pitchFamily="34" charset="0"/>
                <a:ea typeface="ヒラギノ角ゴ ProN W3" charset="-128"/>
                <a:sym typeface="Tahoma" panose="020B0604030504040204" pitchFamily="34" charset="0"/>
              </a:defRPr>
            </a:lvl2pPr>
            <a:lvl3pPr marL="1143000" indent="-228600">
              <a:defRPr>
                <a:solidFill>
                  <a:srgbClr val="000000"/>
                </a:solidFill>
                <a:latin typeface="Tahoma" panose="020B0604030504040204" pitchFamily="34" charset="0"/>
                <a:ea typeface="ヒラギノ角ゴ ProN W3" charset="-128"/>
                <a:sym typeface="Tahoma" panose="020B0604030504040204" pitchFamily="34" charset="0"/>
              </a:defRPr>
            </a:lvl3pPr>
            <a:lvl4pPr marL="1600200" indent="-228600">
              <a:defRPr>
                <a:solidFill>
                  <a:srgbClr val="000000"/>
                </a:solidFill>
                <a:latin typeface="Tahoma" panose="020B0604030504040204" pitchFamily="34" charset="0"/>
                <a:ea typeface="ヒラギノ角ゴ ProN W3" charset="-128"/>
                <a:sym typeface="Tahoma" panose="020B0604030504040204" pitchFamily="34" charset="0"/>
              </a:defRPr>
            </a:lvl4pPr>
            <a:lvl5pPr marL="2057400" indent="-228600">
              <a:defRPr>
                <a:solidFill>
                  <a:srgbClr val="000000"/>
                </a:solidFill>
                <a:latin typeface="Tahoma" panose="020B0604030504040204" pitchFamily="34" charset="0"/>
                <a:ea typeface="ヒラギノ角ゴ ProN W3" charset="-128"/>
                <a:sym typeface="Tahoma" panose="020B0604030504040204" pitchFamily="34" charset="0"/>
              </a:defRPr>
            </a:lvl5pPr>
            <a:lvl6pPr marL="2514600" indent="-228600" eaLnBrk="0" fontAlgn="base" hangingPunct="0">
              <a:spcBef>
                <a:spcPct val="0"/>
              </a:spcBef>
              <a:spcAft>
                <a:spcPct val="0"/>
              </a:spcAft>
              <a:defRPr>
                <a:solidFill>
                  <a:srgbClr val="000000"/>
                </a:solidFill>
                <a:latin typeface="Tahoma" panose="020B0604030504040204" pitchFamily="34" charset="0"/>
                <a:ea typeface="ヒラギノ角ゴ ProN W3" charset="-128"/>
                <a:sym typeface="Tahoma" panose="020B0604030504040204" pitchFamily="34" charset="0"/>
              </a:defRPr>
            </a:lvl6pPr>
            <a:lvl7pPr marL="2971800" indent="-228600" eaLnBrk="0" fontAlgn="base" hangingPunct="0">
              <a:spcBef>
                <a:spcPct val="0"/>
              </a:spcBef>
              <a:spcAft>
                <a:spcPct val="0"/>
              </a:spcAft>
              <a:defRPr>
                <a:solidFill>
                  <a:srgbClr val="000000"/>
                </a:solidFill>
                <a:latin typeface="Tahoma" panose="020B0604030504040204" pitchFamily="34" charset="0"/>
                <a:ea typeface="ヒラギノ角ゴ ProN W3" charset="-128"/>
                <a:sym typeface="Tahoma" panose="020B0604030504040204" pitchFamily="34" charset="0"/>
              </a:defRPr>
            </a:lvl7pPr>
            <a:lvl8pPr marL="3429000" indent="-228600" eaLnBrk="0" fontAlgn="base" hangingPunct="0">
              <a:spcBef>
                <a:spcPct val="0"/>
              </a:spcBef>
              <a:spcAft>
                <a:spcPct val="0"/>
              </a:spcAft>
              <a:defRPr>
                <a:solidFill>
                  <a:srgbClr val="000000"/>
                </a:solidFill>
                <a:latin typeface="Tahoma" panose="020B0604030504040204" pitchFamily="34" charset="0"/>
                <a:ea typeface="ヒラギノ角ゴ ProN W3" charset="-128"/>
                <a:sym typeface="Tahoma" panose="020B0604030504040204" pitchFamily="34" charset="0"/>
              </a:defRPr>
            </a:lvl8pPr>
            <a:lvl9pPr marL="3886200" indent="-228600" eaLnBrk="0" fontAlgn="base" hangingPunct="0">
              <a:spcBef>
                <a:spcPct val="0"/>
              </a:spcBef>
              <a:spcAft>
                <a:spcPct val="0"/>
              </a:spcAft>
              <a:defRPr>
                <a:solidFill>
                  <a:srgbClr val="000000"/>
                </a:solidFill>
                <a:latin typeface="Tahoma" panose="020B0604030504040204" pitchFamily="34" charset="0"/>
                <a:ea typeface="ヒラギノ角ゴ ProN W3" charset="-128"/>
                <a:sym typeface="Tahoma" panose="020B0604030504040204" pitchFamily="34" charset="0"/>
              </a:defRPr>
            </a:lvl9pPr>
          </a:lstStyle>
          <a:p>
            <a:pPr eaLnBrk="1" hangingPunct="1"/>
            <a:r>
              <a:rPr lang="en-GB" altLang="en-US"/>
              <a:t>(Gordon, 2007)</a:t>
            </a:r>
            <a:endParaRPr lang="en-US" altLang="en-US"/>
          </a:p>
        </p:txBody>
      </p:sp>
      <p:sp>
        <p:nvSpPr>
          <p:cNvPr id="26629" name="TextBox 2"/>
          <p:cNvSpPr txBox="1">
            <a:spLocks noChangeArrowheads="1"/>
          </p:cNvSpPr>
          <p:nvPr/>
        </p:nvSpPr>
        <p:spPr bwMode="auto">
          <a:xfrm rot="895659">
            <a:off x="8367569" y="1676814"/>
            <a:ext cx="3395663" cy="923330"/>
          </a:xfrm>
          <a:prstGeom prst="rect">
            <a:avLst/>
          </a:prstGeom>
          <a:solidFill>
            <a:schemeClr val="accent1">
              <a:alpha val="41176"/>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rgbClr val="000000"/>
                </a:solidFill>
                <a:latin typeface="Tahoma" panose="020B0604030504040204" pitchFamily="34" charset="0"/>
                <a:ea typeface="ヒラギノ角ゴ ProN W3" charset="-128"/>
                <a:sym typeface="Tahoma" panose="020B0604030504040204" pitchFamily="34" charset="0"/>
              </a:defRPr>
            </a:lvl1pPr>
            <a:lvl2pPr marL="742950" indent="-285750">
              <a:defRPr>
                <a:solidFill>
                  <a:srgbClr val="000000"/>
                </a:solidFill>
                <a:latin typeface="Tahoma" panose="020B0604030504040204" pitchFamily="34" charset="0"/>
                <a:ea typeface="ヒラギノ角ゴ ProN W3" charset="-128"/>
                <a:sym typeface="Tahoma" panose="020B0604030504040204" pitchFamily="34" charset="0"/>
              </a:defRPr>
            </a:lvl2pPr>
            <a:lvl3pPr marL="1143000" indent="-228600">
              <a:defRPr>
                <a:solidFill>
                  <a:srgbClr val="000000"/>
                </a:solidFill>
                <a:latin typeface="Tahoma" panose="020B0604030504040204" pitchFamily="34" charset="0"/>
                <a:ea typeface="ヒラギノ角ゴ ProN W3" charset="-128"/>
                <a:sym typeface="Tahoma" panose="020B0604030504040204" pitchFamily="34" charset="0"/>
              </a:defRPr>
            </a:lvl3pPr>
            <a:lvl4pPr marL="1600200" indent="-228600">
              <a:defRPr>
                <a:solidFill>
                  <a:srgbClr val="000000"/>
                </a:solidFill>
                <a:latin typeface="Tahoma" panose="020B0604030504040204" pitchFamily="34" charset="0"/>
                <a:ea typeface="ヒラギノ角ゴ ProN W3" charset="-128"/>
                <a:sym typeface="Tahoma" panose="020B0604030504040204" pitchFamily="34" charset="0"/>
              </a:defRPr>
            </a:lvl4pPr>
            <a:lvl5pPr marL="2057400" indent="-228600">
              <a:defRPr>
                <a:solidFill>
                  <a:srgbClr val="000000"/>
                </a:solidFill>
                <a:latin typeface="Tahoma" panose="020B0604030504040204" pitchFamily="34" charset="0"/>
                <a:ea typeface="ヒラギノ角ゴ ProN W3" charset="-128"/>
                <a:sym typeface="Tahoma" panose="020B0604030504040204" pitchFamily="34" charset="0"/>
              </a:defRPr>
            </a:lvl5pPr>
            <a:lvl6pPr marL="2514600" indent="-228600" eaLnBrk="0" fontAlgn="base" hangingPunct="0">
              <a:spcBef>
                <a:spcPct val="0"/>
              </a:spcBef>
              <a:spcAft>
                <a:spcPct val="0"/>
              </a:spcAft>
              <a:defRPr>
                <a:solidFill>
                  <a:srgbClr val="000000"/>
                </a:solidFill>
                <a:latin typeface="Tahoma" panose="020B0604030504040204" pitchFamily="34" charset="0"/>
                <a:ea typeface="ヒラギノ角ゴ ProN W3" charset="-128"/>
                <a:sym typeface="Tahoma" panose="020B0604030504040204" pitchFamily="34" charset="0"/>
              </a:defRPr>
            </a:lvl6pPr>
            <a:lvl7pPr marL="2971800" indent="-228600" eaLnBrk="0" fontAlgn="base" hangingPunct="0">
              <a:spcBef>
                <a:spcPct val="0"/>
              </a:spcBef>
              <a:spcAft>
                <a:spcPct val="0"/>
              </a:spcAft>
              <a:defRPr>
                <a:solidFill>
                  <a:srgbClr val="000000"/>
                </a:solidFill>
                <a:latin typeface="Tahoma" panose="020B0604030504040204" pitchFamily="34" charset="0"/>
                <a:ea typeface="ヒラギノ角ゴ ProN W3" charset="-128"/>
                <a:sym typeface="Tahoma" panose="020B0604030504040204" pitchFamily="34" charset="0"/>
              </a:defRPr>
            </a:lvl7pPr>
            <a:lvl8pPr marL="3429000" indent="-228600" eaLnBrk="0" fontAlgn="base" hangingPunct="0">
              <a:spcBef>
                <a:spcPct val="0"/>
              </a:spcBef>
              <a:spcAft>
                <a:spcPct val="0"/>
              </a:spcAft>
              <a:defRPr>
                <a:solidFill>
                  <a:srgbClr val="000000"/>
                </a:solidFill>
                <a:latin typeface="Tahoma" panose="020B0604030504040204" pitchFamily="34" charset="0"/>
                <a:ea typeface="ヒラギノ角ゴ ProN W3" charset="-128"/>
                <a:sym typeface="Tahoma" panose="020B0604030504040204" pitchFamily="34" charset="0"/>
              </a:defRPr>
            </a:lvl8pPr>
            <a:lvl9pPr marL="3886200" indent="-228600" eaLnBrk="0" fontAlgn="base" hangingPunct="0">
              <a:spcBef>
                <a:spcPct val="0"/>
              </a:spcBef>
              <a:spcAft>
                <a:spcPct val="0"/>
              </a:spcAft>
              <a:defRPr>
                <a:solidFill>
                  <a:srgbClr val="000000"/>
                </a:solidFill>
                <a:latin typeface="Tahoma" panose="020B0604030504040204" pitchFamily="34" charset="0"/>
                <a:ea typeface="ヒラギノ角ゴ ProN W3" charset="-128"/>
                <a:sym typeface="Tahoma" panose="020B0604030504040204" pitchFamily="34" charset="0"/>
              </a:defRPr>
            </a:lvl9pPr>
          </a:lstStyle>
          <a:p>
            <a:pPr eaLnBrk="1" hangingPunct="1"/>
            <a:r>
              <a:rPr lang="en-GB" altLang="en-US" dirty="0"/>
              <a:t>So, how do we remedy the effects of poverty? </a:t>
            </a:r>
          </a:p>
          <a:p>
            <a:pPr eaLnBrk="1" hangingPunct="1"/>
            <a:endParaRPr lang="en-GB" altLang="en-US" dirty="0"/>
          </a:p>
        </p:txBody>
      </p:sp>
    </p:spTree>
    <p:extLst>
      <p:ext uri="{BB962C8B-B14F-4D97-AF65-F5344CB8AC3E}">
        <p14:creationId xmlns:p14="http://schemas.microsoft.com/office/powerpoint/2010/main" val="281416937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defRPr/>
            </a:pPr>
            <a:r>
              <a:rPr lang="en-GB" dirty="0" smtClean="0">
                <a:solidFill>
                  <a:schemeClr val="tx1">
                    <a:lumMod val="75000"/>
                    <a:lumOff val="25000"/>
                  </a:schemeClr>
                </a:solidFill>
              </a:rPr>
              <a:t>Welfare </a:t>
            </a:r>
            <a:r>
              <a:rPr lang="en-GB" dirty="0" smtClean="0">
                <a:solidFill>
                  <a:schemeClr val="tx1">
                    <a:lumMod val="75000"/>
                    <a:lumOff val="25000"/>
                  </a:schemeClr>
                </a:solidFill>
              </a:rPr>
              <a:t>State UK</a:t>
            </a:r>
            <a:endParaRPr lang="cy-GB" dirty="0">
              <a:solidFill>
                <a:schemeClr val="tx1">
                  <a:lumMod val="75000"/>
                  <a:lumOff val="25000"/>
                </a:schemeClr>
              </a:solidFill>
            </a:endParaRPr>
          </a:p>
        </p:txBody>
      </p:sp>
      <p:sp>
        <p:nvSpPr>
          <p:cNvPr id="6" name="Content Placeholder 5"/>
          <p:cNvSpPr>
            <a:spLocks noGrp="1"/>
          </p:cNvSpPr>
          <p:nvPr>
            <p:ph idx="1"/>
          </p:nvPr>
        </p:nvSpPr>
        <p:spPr>
          <a:xfrm>
            <a:off x="1069848" y="1703070"/>
            <a:ext cx="10058400" cy="4469130"/>
          </a:xfrm>
        </p:spPr>
        <p:txBody>
          <a:bodyPr>
            <a:normAutofit/>
          </a:bodyPr>
          <a:lstStyle/>
          <a:p>
            <a:pPr marL="0" indent="0" eaLnBrk="1" hangingPunct="1">
              <a:buNone/>
              <a:defRPr/>
            </a:pPr>
            <a:r>
              <a:rPr lang="en-GB" b="1" dirty="0"/>
              <a:t>The welfare state involves a transfer of funds from the state, to the services provided (e.g. healthcare, education) as well as directly to individuals ("benefits"). </a:t>
            </a:r>
            <a:endParaRPr lang="en-GB" dirty="0"/>
          </a:p>
          <a:p>
            <a:pPr marL="0" indent="0">
              <a:buNone/>
              <a:defRPr/>
            </a:pPr>
            <a:r>
              <a:rPr lang="en-GB" dirty="0"/>
              <a:t>Transfer of funds can be achieved through benefits or access to services</a:t>
            </a:r>
          </a:p>
          <a:p>
            <a:pPr marL="0" indent="0">
              <a:buNone/>
              <a:defRPr/>
            </a:pPr>
            <a:r>
              <a:rPr lang="en-GB" dirty="0"/>
              <a:t>Benefits can </a:t>
            </a:r>
            <a:r>
              <a:rPr lang="en-GB" dirty="0" smtClean="0"/>
              <a:t>be</a:t>
            </a:r>
          </a:p>
          <a:p>
            <a:pPr>
              <a:defRPr/>
            </a:pPr>
            <a:r>
              <a:rPr lang="en-GB" dirty="0" smtClean="0"/>
              <a:t>Universal </a:t>
            </a:r>
            <a:r>
              <a:rPr lang="en-GB" dirty="0"/>
              <a:t>(Child Benefit) or </a:t>
            </a:r>
          </a:p>
          <a:p>
            <a:pPr>
              <a:defRPr/>
            </a:pPr>
            <a:r>
              <a:rPr lang="en-GB" dirty="0"/>
              <a:t>Assessed/means tested (EMA)</a:t>
            </a:r>
          </a:p>
          <a:p>
            <a:pPr marL="0" indent="0" eaLnBrk="1" hangingPunct="1">
              <a:buNone/>
              <a:defRPr/>
            </a:pPr>
            <a:r>
              <a:rPr lang="en-GB" b="1" dirty="0"/>
              <a:t>Funded through </a:t>
            </a:r>
            <a:endParaRPr lang="en-GB" dirty="0"/>
          </a:p>
          <a:p>
            <a:pPr eaLnBrk="1" hangingPunct="1">
              <a:defRPr/>
            </a:pPr>
            <a:r>
              <a:rPr lang="en-GB" dirty="0"/>
              <a:t>Redistributionist taxation (Income tax)</a:t>
            </a:r>
          </a:p>
          <a:p>
            <a:pPr eaLnBrk="1" hangingPunct="1">
              <a:defRPr/>
            </a:pPr>
            <a:r>
              <a:rPr lang="en-GB" dirty="0"/>
              <a:t>Contributions (National Insurance</a:t>
            </a:r>
            <a:r>
              <a:rPr lang="cy-GB" dirty="0" smtClean="0">
                <a:solidFill>
                  <a:schemeClr val="tx1">
                    <a:lumMod val="75000"/>
                    <a:lumOff val="25000"/>
                  </a:schemeClr>
                </a:solidFill>
              </a:rPr>
              <a:t>)</a:t>
            </a:r>
          </a:p>
          <a:p>
            <a:pPr marL="0" indent="0">
              <a:buNone/>
              <a:defRPr/>
            </a:pPr>
            <a:r>
              <a:rPr lang="en-GB" dirty="0" smtClean="0">
                <a:solidFill>
                  <a:schemeClr val="tx1">
                    <a:lumMod val="75000"/>
                    <a:lumOff val="25000"/>
                  </a:schemeClr>
                </a:solidFill>
              </a:rPr>
              <a:t>(</a:t>
            </a:r>
            <a:r>
              <a:rPr lang="en-GB" dirty="0" err="1" smtClean="0">
                <a:solidFill>
                  <a:schemeClr val="tx1">
                    <a:lumMod val="75000"/>
                    <a:lumOff val="25000"/>
                  </a:schemeClr>
                </a:solidFill>
              </a:rPr>
              <a:t>Ferragina</a:t>
            </a:r>
            <a:r>
              <a:rPr lang="en-GB" dirty="0" smtClean="0">
                <a:solidFill>
                  <a:schemeClr val="tx1">
                    <a:lumMod val="75000"/>
                    <a:lumOff val="25000"/>
                  </a:schemeClr>
                </a:solidFill>
              </a:rPr>
              <a:t> </a:t>
            </a:r>
            <a:r>
              <a:rPr lang="en-GB" dirty="0">
                <a:solidFill>
                  <a:schemeClr val="tx1">
                    <a:lumMod val="75000"/>
                    <a:lumOff val="25000"/>
                  </a:schemeClr>
                </a:solidFill>
              </a:rPr>
              <a:t>and </a:t>
            </a:r>
            <a:r>
              <a:rPr lang="en-GB" dirty="0" err="1" smtClean="0">
                <a:solidFill>
                  <a:schemeClr val="tx1">
                    <a:lumMod val="75000"/>
                    <a:lumOff val="25000"/>
                  </a:schemeClr>
                </a:solidFill>
              </a:rPr>
              <a:t>Seeleib</a:t>
            </a:r>
            <a:r>
              <a:rPr lang="en-GB" dirty="0" smtClean="0">
                <a:solidFill>
                  <a:schemeClr val="tx1">
                    <a:lumMod val="75000"/>
                    <a:lumOff val="25000"/>
                  </a:schemeClr>
                </a:solidFill>
              </a:rPr>
              <a:t>-Kaiser, 2011</a:t>
            </a:r>
            <a:r>
              <a:rPr lang="en-GB" dirty="0">
                <a:solidFill>
                  <a:schemeClr val="tx1">
                    <a:lumMod val="75000"/>
                    <a:lumOff val="25000"/>
                  </a:schemeClr>
                </a:solidFill>
              </a:rPr>
              <a:t>)</a:t>
            </a:r>
            <a:endParaRPr lang="cy-GB" dirty="0">
              <a:solidFill>
                <a:schemeClr val="tx1">
                  <a:lumMod val="75000"/>
                  <a:lumOff val="25000"/>
                </a:schemeClr>
              </a:solidFill>
            </a:endParaRPr>
          </a:p>
          <a:p>
            <a:endParaRPr lang="en-GB" dirty="0"/>
          </a:p>
        </p:txBody>
      </p:sp>
    </p:spTree>
    <p:extLst>
      <p:ext uri="{BB962C8B-B14F-4D97-AF65-F5344CB8AC3E}">
        <p14:creationId xmlns:p14="http://schemas.microsoft.com/office/powerpoint/2010/main" val="162894249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16175" y="692151"/>
            <a:ext cx="7543800" cy="765175"/>
          </a:xfrm>
        </p:spPr>
        <p:txBody>
          <a:bodyPr>
            <a:noAutofit/>
          </a:bodyPr>
          <a:lstStyle/>
          <a:p>
            <a:pPr>
              <a:defRPr/>
            </a:pPr>
            <a:r>
              <a:rPr lang="cy-GB" sz="3600" dirty="0">
                <a:solidFill>
                  <a:schemeClr val="tx1">
                    <a:lumMod val="75000"/>
                    <a:lumOff val="25000"/>
                  </a:schemeClr>
                </a:solidFill>
              </a:rPr>
              <a:t> </a:t>
            </a:r>
            <a:r>
              <a:rPr lang="en-GB" sz="3600" dirty="0">
                <a:solidFill>
                  <a:schemeClr val="tx1">
                    <a:lumMod val="75000"/>
                    <a:lumOff val="25000"/>
                  </a:schemeClr>
                </a:solidFill>
              </a:rPr>
              <a:t/>
            </a:r>
            <a:br>
              <a:rPr lang="en-GB" sz="3600" dirty="0">
                <a:solidFill>
                  <a:schemeClr val="tx1">
                    <a:lumMod val="75000"/>
                    <a:lumOff val="25000"/>
                  </a:schemeClr>
                </a:solidFill>
              </a:rPr>
            </a:br>
            <a:r>
              <a:rPr lang="en-GB" sz="3600" dirty="0" smtClean="0">
                <a:solidFill>
                  <a:schemeClr val="tx1">
                    <a:lumMod val="75000"/>
                    <a:lumOff val="25000"/>
                  </a:schemeClr>
                </a:solidFill>
              </a:rPr>
              <a:t>Welfare, Social Security</a:t>
            </a:r>
            <a:r>
              <a:rPr lang="en-GB" sz="3600" dirty="0">
                <a:solidFill>
                  <a:schemeClr val="tx1">
                    <a:lumMod val="75000"/>
                    <a:lumOff val="25000"/>
                  </a:schemeClr>
                </a:solidFill>
              </a:rPr>
              <a:t/>
            </a:r>
            <a:br>
              <a:rPr lang="en-GB" sz="3600" dirty="0">
                <a:solidFill>
                  <a:schemeClr val="tx1">
                    <a:lumMod val="75000"/>
                    <a:lumOff val="25000"/>
                  </a:schemeClr>
                </a:solidFill>
              </a:rPr>
            </a:br>
            <a:endParaRPr lang="en-US" sz="3600" dirty="0">
              <a:solidFill>
                <a:schemeClr val="tx1">
                  <a:lumMod val="75000"/>
                  <a:lumOff val="25000"/>
                </a:schemeClr>
              </a:solidFill>
            </a:endParaRPr>
          </a:p>
        </p:txBody>
      </p:sp>
      <p:sp>
        <p:nvSpPr>
          <p:cNvPr id="3" name="Content Placeholder 2"/>
          <p:cNvSpPr>
            <a:spLocks noGrp="1"/>
          </p:cNvSpPr>
          <p:nvPr>
            <p:ph sz="half" idx="1"/>
          </p:nvPr>
        </p:nvSpPr>
        <p:spPr>
          <a:xfrm>
            <a:off x="2346324" y="1846264"/>
            <a:ext cx="7140575" cy="4022725"/>
          </a:xfrm>
        </p:spPr>
        <p:txBody>
          <a:bodyPr rtlCol="0">
            <a:normAutofit/>
          </a:bodyPr>
          <a:lstStyle/>
          <a:p>
            <a:pPr marL="91440" indent="-91440">
              <a:defRPr/>
            </a:pPr>
            <a:r>
              <a:rPr lang="en-GB" i="1" dirty="0" smtClean="0">
                <a:solidFill>
                  <a:schemeClr val="tx1">
                    <a:lumMod val="75000"/>
                    <a:lumOff val="25000"/>
                  </a:schemeClr>
                </a:solidFill>
                <a:latin typeface="Forte" panose="03060902040502070203" pitchFamily="66" charset="0"/>
              </a:rPr>
              <a:t>‘</a:t>
            </a:r>
            <a:r>
              <a:rPr lang="en-GB" sz="3600" i="1" dirty="0" smtClean="0">
                <a:solidFill>
                  <a:schemeClr val="tx1">
                    <a:lumMod val="75000"/>
                    <a:lumOff val="25000"/>
                  </a:schemeClr>
                </a:solidFill>
                <a:latin typeface="Forte" panose="03060902040502070203" pitchFamily="66" charset="0"/>
              </a:rPr>
              <a:t>Britain’s welfare system represents an </a:t>
            </a:r>
            <a:r>
              <a:rPr lang="en-GB" sz="3600" i="1" dirty="0" smtClean="0">
                <a:solidFill>
                  <a:schemeClr val="tx1">
                    <a:lumMod val="75000"/>
                    <a:lumOff val="25000"/>
                  </a:schemeClr>
                </a:solidFill>
                <a:latin typeface="Forte" panose="03060902040502070203" pitchFamily="66" charset="0"/>
              </a:rPr>
              <a:t>interesting mix </a:t>
            </a:r>
            <a:r>
              <a:rPr lang="en-GB" sz="3600" i="1" dirty="0" smtClean="0">
                <a:solidFill>
                  <a:schemeClr val="tx1">
                    <a:lumMod val="75000"/>
                    <a:lumOff val="25000"/>
                  </a:schemeClr>
                </a:solidFill>
                <a:latin typeface="Forte" panose="03060902040502070203" pitchFamily="66" charset="0"/>
              </a:rPr>
              <a:t>of principles and influences from the past …’</a:t>
            </a:r>
          </a:p>
          <a:p>
            <a:pPr marL="0" indent="0">
              <a:buNone/>
              <a:defRPr/>
            </a:pPr>
            <a:r>
              <a:rPr lang="en-GB" dirty="0">
                <a:solidFill>
                  <a:schemeClr val="tx1">
                    <a:lumMod val="75000"/>
                    <a:lumOff val="25000"/>
                  </a:schemeClr>
                </a:solidFill>
              </a:rPr>
              <a:t> </a:t>
            </a:r>
            <a:r>
              <a:rPr lang="en-GB" dirty="0" smtClean="0">
                <a:solidFill>
                  <a:schemeClr val="tx1">
                    <a:lumMod val="75000"/>
                    <a:lumOff val="25000"/>
                  </a:schemeClr>
                </a:solidFill>
              </a:rPr>
              <a:t>  </a:t>
            </a:r>
            <a:r>
              <a:rPr lang="en-GB" dirty="0" smtClean="0">
                <a:solidFill>
                  <a:schemeClr val="tx1">
                    <a:lumMod val="75000"/>
                    <a:lumOff val="25000"/>
                  </a:schemeClr>
                </a:solidFill>
              </a:rPr>
              <a:t>(</a:t>
            </a:r>
            <a:r>
              <a:rPr lang="en-GB" dirty="0" smtClean="0">
                <a:solidFill>
                  <a:schemeClr val="tx1">
                    <a:lumMod val="75000"/>
                    <a:lumOff val="25000"/>
                  </a:schemeClr>
                </a:solidFill>
              </a:rPr>
              <a:t>Blakemore and Griggs, 2007: 56)</a:t>
            </a:r>
            <a:endParaRPr lang="en-US" dirty="0">
              <a:solidFill>
                <a:schemeClr val="tx1">
                  <a:lumMod val="75000"/>
                  <a:lumOff val="25000"/>
                </a:schemeClr>
              </a:solidFill>
            </a:endParaRPr>
          </a:p>
        </p:txBody>
      </p:sp>
      <p:pic>
        <p:nvPicPr>
          <p:cNvPr id="28677"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52664" y="4125914"/>
            <a:ext cx="2979737" cy="1982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78"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235700" y="4114801"/>
            <a:ext cx="2984500" cy="198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9694858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Constructivism</a:t>
            </a:r>
            <a:endParaRPr lang="en-GB" dirty="0"/>
          </a:p>
        </p:txBody>
      </p:sp>
      <p:sp>
        <p:nvSpPr>
          <p:cNvPr id="3" name="Content Placeholder 2"/>
          <p:cNvSpPr>
            <a:spLocks noGrp="1"/>
          </p:cNvSpPr>
          <p:nvPr>
            <p:ph idx="1"/>
          </p:nvPr>
        </p:nvSpPr>
        <p:spPr/>
        <p:txBody>
          <a:bodyPr/>
          <a:lstStyle/>
          <a:p>
            <a:r>
              <a:rPr lang="en-GB" altLang="en-US" sz="4000" dirty="0"/>
              <a:t>Values and social constructions shape policy and are reflected in the models that become frameworks for policy</a:t>
            </a:r>
          </a:p>
          <a:p>
            <a:endParaRPr lang="en-GB" altLang="en-US" dirty="0"/>
          </a:p>
          <a:p>
            <a:pPr>
              <a:buNone/>
            </a:pPr>
            <a:r>
              <a:rPr lang="en-GB" altLang="en-US" dirty="0"/>
              <a:t>(Drake, 2001, p. 18-42)</a:t>
            </a:r>
          </a:p>
          <a:p>
            <a:endParaRPr lang="en-GB" dirty="0"/>
          </a:p>
        </p:txBody>
      </p:sp>
    </p:spTree>
    <p:extLst>
      <p:ext uri="{BB962C8B-B14F-4D97-AF65-F5344CB8AC3E}">
        <p14:creationId xmlns:p14="http://schemas.microsoft.com/office/powerpoint/2010/main" val="18818363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Constructivism at work</a:t>
            </a:r>
            <a:endParaRPr lang="en-GB" dirty="0"/>
          </a:p>
        </p:txBody>
      </p:sp>
      <p:sp>
        <p:nvSpPr>
          <p:cNvPr id="3" name="Content Placeholder 2"/>
          <p:cNvSpPr>
            <a:spLocks noGrp="1"/>
          </p:cNvSpPr>
          <p:nvPr>
            <p:ph idx="1"/>
          </p:nvPr>
        </p:nvSpPr>
        <p:spPr>
          <a:xfrm>
            <a:off x="377190" y="2606040"/>
            <a:ext cx="11612880" cy="3566160"/>
          </a:xfrm>
        </p:spPr>
        <p:txBody>
          <a:bodyPr>
            <a:normAutofit fontScale="92500" lnSpcReduction="10000"/>
          </a:bodyPr>
          <a:lstStyle/>
          <a:p>
            <a:pPr marL="0" indent="0">
              <a:buNone/>
              <a:defRPr/>
            </a:pPr>
            <a:r>
              <a:rPr lang="en-GB" sz="2800" dirty="0"/>
              <a:t>All have paid work as a major factor and all have a moral </a:t>
            </a:r>
            <a:r>
              <a:rPr lang="en-GB" sz="2800" dirty="0" smtClean="0"/>
              <a:t>content</a:t>
            </a:r>
            <a:endParaRPr lang="en-GB" sz="2800" dirty="0"/>
          </a:p>
          <a:p>
            <a:pPr marL="0" indent="0">
              <a:buNone/>
              <a:defRPr/>
            </a:pPr>
            <a:r>
              <a:rPr lang="en-GB" sz="2800" dirty="0"/>
              <a:t>To oversimplify:</a:t>
            </a:r>
          </a:p>
          <a:p>
            <a:pPr>
              <a:defRPr/>
            </a:pPr>
            <a:endParaRPr lang="en-GB" sz="2800" dirty="0"/>
          </a:p>
          <a:p>
            <a:pPr>
              <a:defRPr/>
            </a:pPr>
            <a:r>
              <a:rPr lang="en-GB" sz="2800" b="1" dirty="0" smtClean="0"/>
              <a:t>RED</a:t>
            </a:r>
            <a:r>
              <a:rPr lang="en-GB" sz="2800" dirty="0" smtClean="0"/>
              <a:t> </a:t>
            </a:r>
            <a:r>
              <a:rPr lang="en-GB" sz="2800" dirty="0"/>
              <a:t>-  they have no money </a:t>
            </a:r>
          </a:p>
          <a:p>
            <a:pPr>
              <a:defRPr/>
            </a:pPr>
            <a:r>
              <a:rPr lang="en-GB" sz="2800" b="1" dirty="0"/>
              <a:t>MUD</a:t>
            </a:r>
            <a:r>
              <a:rPr lang="en-GB" sz="2800" dirty="0"/>
              <a:t> – they have no morals</a:t>
            </a:r>
          </a:p>
          <a:p>
            <a:pPr>
              <a:defRPr/>
            </a:pPr>
            <a:r>
              <a:rPr lang="en-GB" sz="2800" b="1" dirty="0" smtClean="0"/>
              <a:t>SID</a:t>
            </a:r>
            <a:r>
              <a:rPr lang="en-GB" sz="2800" dirty="0" smtClean="0"/>
              <a:t>  </a:t>
            </a:r>
            <a:r>
              <a:rPr lang="en-GB" sz="2800" dirty="0"/>
              <a:t>-   they have no work </a:t>
            </a:r>
          </a:p>
          <a:p>
            <a:pPr>
              <a:defRPr/>
            </a:pPr>
            <a:endParaRPr lang="en-GB" dirty="0"/>
          </a:p>
          <a:p>
            <a:pPr>
              <a:defRPr/>
            </a:pPr>
            <a:r>
              <a:rPr lang="en-GB" dirty="0"/>
              <a:t>(Levitas, 2005:27)</a:t>
            </a:r>
          </a:p>
          <a:p>
            <a:endParaRPr lang="en-GB" dirty="0"/>
          </a:p>
        </p:txBody>
      </p:sp>
      <p:sp>
        <p:nvSpPr>
          <p:cNvPr id="4" name="Rounded Rectangle 3"/>
          <p:cNvSpPr/>
          <p:nvPr/>
        </p:nvSpPr>
        <p:spPr>
          <a:xfrm rot="20389155">
            <a:off x="5372100" y="3749038"/>
            <a:ext cx="3383280" cy="1485900"/>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chemeClr val="tx1"/>
                </a:solidFill>
              </a:rPr>
              <a:t>Who are ‘they’? </a:t>
            </a:r>
            <a:endParaRPr lang="en-GB" b="1" dirty="0">
              <a:solidFill>
                <a:schemeClr val="tx1"/>
              </a:solidFill>
            </a:endParaRPr>
          </a:p>
        </p:txBody>
      </p:sp>
      <p:pic>
        <p:nvPicPr>
          <p:cNvPr id="7" name="Picture 6"/>
          <p:cNvPicPr>
            <a:picLocks noChangeAspect="1"/>
          </p:cNvPicPr>
          <p:nvPr/>
        </p:nvPicPr>
        <p:blipFill>
          <a:blip r:embed="rId2"/>
          <a:stretch>
            <a:fillRect/>
          </a:stretch>
        </p:blipFill>
        <p:spPr>
          <a:xfrm>
            <a:off x="9027795" y="3120389"/>
            <a:ext cx="2962275" cy="2962275"/>
          </a:xfrm>
          <a:prstGeom prst="rect">
            <a:avLst/>
          </a:prstGeom>
        </p:spPr>
      </p:pic>
      <p:pic>
        <p:nvPicPr>
          <p:cNvPr id="8" name="Picture 7" descr="File:Emoji u1f628.svg - Wikimedia Common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13370" y="4217668"/>
            <a:ext cx="548639" cy="548639"/>
          </a:xfrm>
          <a:prstGeom prst="rect">
            <a:avLst/>
          </a:prstGeom>
        </p:spPr>
      </p:pic>
    </p:spTree>
    <p:extLst>
      <p:ext uri="{BB962C8B-B14F-4D97-AF65-F5344CB8AC3E}">
        <p14:creationId xmlns:p14="http://schemas.microsoft.com/office/powerpoint/2010/main" val="21650953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noAutofit/>
          </a:bodyPr>
          <a:lstStyle/>
          <a:p>
            <a:pPr>
              <a:defRPr/>
            </a:pPr>
            <a:r>
              <a:rPr lang="cy-GB" sz="2800" dirty="0">
                <a:solidFill>
                  <a:schemeClr val="tx1">
                    <a:lumMod val="75000"/>
                    <a:lumOff val="25000"/>
                  </a:schemeClr>
                </a:solidFill>
              </a:rPr>
              <a:t/>
            </a:r>
            <a:br>
              <a:rPr lang="cy-GB" sz="2800" dirty="0">
                <a:solidFill>
                  <a:schemeClr val="tx1">
                    <a:lumMod val="75000"/>
                    <a:lumOff val="25000"/>
                  </a:schemeClr>
                </a:solidFill>
              </a:rPr>
            </a:br>
            <a:r>
              <a:rPr lang="cy-GB" sz="2800" dirty="0">
                <a:solidFill>
                  <a:schemeClr val="tx1">
                    <a:lumMod val="75000"/>
                    <a:lumOff val="25000"/>
                  </a:schemeClr>
                </a:solidFill>
              </a:rPr>
              <a:t/>
            </a:r>
            <a:br>
              <a:rPr lang="cy-GB" sz="2800" dirty="0">
                <a:solidFill>
                  <a:schemeClr val="tx1">
                    <a:lumMod val="75000"/>
                    <a:lumOff val="25000"/>
                  </a:schemeClr>
                </a:solidFill>
              </a:rPr>
            </a:br>
            <a:r>
              <a:rPr lang="cy-GB" sz="2800" dirty="0">
                <a:solidFill>
                  <a:schemeClr val="tx1">
                    <a:lumMod val="75000"/>
                    <a:lumOff val="25000"/>
                  </a:schemeClr>
                </a:solidFill>
              </a:rPr>
              <a:t>Fu</a:t>
            </a:r>
            <a:r>
              <a:rPr lang="en-GB" sz="2800" dirty="0" err="1">
                <a:solidFill>
                  <a:schemeClr val="tx1">
                    <a:lumMod val="75000"/>
                    <a:lumOff val="25000"/>
                  </a:schemeClr>
                </a:solidFill>
              </a:rPr>
              <a:t>nding</a:t>
            </a:r>
            <a:r>
              <a:rPr lang="en-GB" sz="2800" dirty="0">
                <a:solidFill>
                  <a:schemeClr val="tx1">
                    <a:lumMod val="75000"/>
                    <a:lumOff val="25000"/>
                  </a:schemeClr>
                </a:solidFill>
              </a:rPr>
              <a:t> depends on economic well-being of the state and its citizens </a:t>
            </a:r>
            <a:br>
              <a:rPr lang="en-GB" sz="2800" dirty="0">
                <a:solidFill>
                  <a:schemeClr val="tx1">
                    <a:lumMod val="75000"/>
                    <a:lumOff val="25000"/>
                  </a:schemeClr>
                </a:solidFill>
              </a:rPr>
            </a:br>
            <a:endParaRPr lang="en-GB" sz="2800" dirty="0">
              <a:solidFill>
                <a:schemeClr val="tx1">
                  <a:lumMod val="75000"/>
                  <a:lumOff val="25000"/>
                </a:schemeClr>
              </a:solidFill>
            </a:endParaRPr>
          </a:p>
        </p:txBody>
      </p:sp>
      <p:sp>
        <p:nvSpPr>
          <p:cNvPr id="4" name="Content Placeholder 3"/>
          <p:cNvSpPr>
            <a:spLocks noGrp="1"/>
          </p:cNvSpPr>
          <p:nvPr>
            <p:ph idx="1"/>
          </p:nvPr>
        </p:nvSpPr>
        <p:spPr/>
        <p:txBody>
          <a:bodyPr/>
          <a:lstStyle/>
          <a:p>
            <a:pPr marL="0" indent="0">
              <a:buNone/>
            </a:pPr>
            <a:r>
              <a:rPr lang="en-GB" altLang="en-US" dirty="0" smtClean="0"/>
              <a:t>Social insurance systems are constrained by </a:t>
            </a:r>
          </a:p>
          <a:p>
            <a:pPr marL="0" indent="0">
              <a:buNone/>
            </a:pPr>
            <a:r>
              <a:rPr lang="en-GB" altLang="en-US" dirty="0"/>
              <a:t>E</a:t>
            </a:r>
            <a:r>
              <a:rPr lang="en-GB" altLang="en-US" dirty="0" smtClean="0"/>
              <a:t>conomic policy and </a:t>
            </a:r>
          </a:p>
          <a:p>
            <a:pPr marL="0" indent="0">
              <a:buNone/>
            </a:pPr>
            <a:r>
              <a:rPr lang="en-GB" altLang="en-US" dirty="0" smtClean="0"/>
              <a:t>Economic performance</a:t>
            </a:r>
            <a:r>
              <a:rPr lang="en-GB" altLang="en-US" dirty="0" smtClean="0"/>
              <a:t> </a:t>
            </a:r>
          </a:p>
          <a:p>
            <a:endParaRPr lang="en-GB" dirty="0"/>
          </a:p>
        </p:txBody>
      </p:sp>
      <p:sp>
        <p:nvSpPr>
          <p:cNvPr id="29702" name="Rectangle 3"/>
          <p:cNvSpPr>
            <a:spLocks noChangeArrowheads="1"/>
          </p:cNvSpPr>
          <p:nvPr/>
        </p:nvSpPr>
        <p:spPr bwMode="auto">
          <a:xfrm>
            <a:off x="7175500" y="3968750"/>
            <a:ext cx="280828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rgbClr val="000000"/>
                </a:solidFill>
                <a:latin typeface="Tahoma" panose="020B0604030504040204" pitchFamily="34" charset="0"/>
                <a:ea typeface="ヒラギノ角ゴ ProN W3" charset="-128"/>
                <a:sym typeface="Tahoma" panose="020B0604030504040204" pitchFamily="34" charset="0"/>
              </a:defRPr>
            </a:lvl1pPr>
            <a:lvl2pPr marL="742950" indent="-285750">
              <a:defRPr>
                <a:solidFill>
                  <a:srgbClr val="000000"/>
                </a:solidFill>
                <a:latin typeface="Tahoma" panose="020B0604030504040204" pitchFamily="34" charset="0"/>
                <a:ea typeface="ヒラギノ角ゴ ProN W3" charset="-128"/>
                <a:sym typeface="Tahoma" panose="020B0604030504040204" pitchFamily="34" charset="0"/>
              </a:defRPr>
            </a:lvl2pPr>
            <a:lvl3pPr marL="1143000" indent="-228600">
              <a:defRPr>
                <a:solidFill>
                  <a:srgbClr val="000000"/>
                </a:solidFill>
                <a:latin typeface="Tahoma" panose="020B0604030504040204" pitchFamily="34" charset="0"/>
                <a:ea typeface="ヒラギノ角ゴ ProN W3" charset="-128"/>
                <a:sym typeface="Tahoma" panose="020B0604030504040204" pitchFamily="34" charset="0"/>
              </a:defRPr>
            </a:lvl3pPr>
            <a:lvl4pPr marL="1600200" indent="-228600">
              <a:defRPr>
                <a:solidFill>
                  <a:srgbClr val="000000"/>
                </a:solidFill>
                <a:latin typeface="Tahoma" panose="020B0604030504040204" pitchFamily="34" charset="0"/>
                <a:ea typeface="ヒラギノ角ゴ ProN W3" charset="-128"/>
                <a:sym typeface="Tahoma" panose="020B0604030504040204" pitchFamily="34" charset="0"/>
              </a:defRPr>
            </a:lvl4pPr>
            <a:lvl5pPr marL="2057400" indent="-228600">
              <a:defRPr>
                <a:solidFill>
                  <a:srgbClr val="000000"/>
                </a:solidFill>
                <a:latin typeface="Tahoma" panose="020B0604030504040204" pitchFamily="34" charset="0"/>
                <a:ea typeface="ヒラギノ角ゴ ProN W3" charset="-128"/>
                <a:sym typeface="Tahoma" panose="020B0604030504040204" pitchFamily="34" charset="0"/>
              </a:defRPr>
            </a:lvl5pPr>
            <a:lvl6pPr marL="2514600" indent="-228600" eaLnBrk="0" fontAlgn="base" hangingPunct="0">
              <a:spcBef>
                <a:spcPct val="0"/>
              </a:spcBef>
              <a:spcAft>
                <a:spcPct val="0"/>
              </a:spcAft>
              <a:defRPr>
                <a:solidFill>
                  <a:srgbClr val="000000"/>
                </a:solidFill>
                <a:latin typeface="Tahoma" panose="020B0604030504040204" pitchFamily="34" charset="0"/>
                <a:ea typeface="ヒラギノ角ゴ ProN W3" charset="-128"/>
                <a:sym typeface="Tahoma" panose="020B0604030504040204" pitchFamily="34" charset="0"/>
              </a:defRPr>
            </a:lvl6pPr>
            <a:lvl7pPr marL="2971800" indent="-228600" eaLnBrk="0" fontAlgn="base" hangingPunct="0">
              <a:spcBef>
                <a:spcPct val="0"/>
              </a:spcBef>
              <a:spcAft>
                <a:spcPct val="0"/>
              </a:spcAft>
              <a:defRPr>
                <a:solidFill>
                  <a:srgbClr val="000000"/>
                </a:solidFill>
                <a:latin typeface="Tahoma" panose="020B0604030504040204" pitchFamily="34" charset="0"/>
                <a:ea typeface="ヒラギノ角ゴ ProN W3" charset="-128"/>
                <a:sym typeface="Tahoma" panose="020B0604030504040204" pitchFamily="34" charset="0"/>
              </a:defRPr>
            </a:lvl7pPr>
            <a:lvl8pPr marL="3429000" indent="-228600" eaLnBrk="0" fontAlgn="base" hangingPunct="0">
              <a:spcBef>
                <a:spcPct val="0"/>
              </a:spcBef>
              <a:spcAft>
                <a:spcPct val="0"/>
              </a:spcAft>
              <a:defRPr>
                <a:solidFill>
                  <a:srgbClr val="000000"/>
                </a:solidFill>
                <a:latin typeface="Tahoma" panose="020B0604030504040204" pitchFamily="34" charset="0"/>
                <a:ea typeface="ヒラギノ角ゴ ProN W3" charset="-128"/>
                <a:sym typeface="Tahoma" panose="020B0604030504040204" pitchFamily="34" charset="0"/>
              </a:defRPr>
            </a:lvl8pPr>
            <a:lvl9pPr marL="3886200" indent="-228600" eaLnBrk="0" fontAlgn="base" hangingPunct="0">
              <a:spcBef>
                <a:spcPct val="0"/>
              </a:spcBef>
              <a:spcAft>
                <a:spcPct val="0"/>
              </a:spcAft>
              <a:defRPr>
                <a:solidFill>
                  <a:srgbClr val="000000"/>
                </a:solidFill>
                <a:latin typeface="Tahoma" panose="020B0604030504040204" pitchFamily="34" charset="0"/>
                <a:ea typeface="ヒラギノ角ゴ ProN W3" charset="-128"/>
                <a:sym typeface="Tahoma" panose="020B0604030504040204" pitchFamily="34" charset="0"/>
              </a:defRPr>
            </a:lvl9pPr>
          </a:lstStyle>
          <a:p>
            <a:pPr algn="ctr" eaLnBrk="1" hangingPunct="1"/>
            <a:endParaRPr lang="en-GB" altLang="en-US" dirty="0">
              <a:solidFill>
                <a:schemeClr val="bg1"/>
              </a:solidFill>
            </a:endParaRPr>
          </a:p>
        </p:txBody>
      </p:sp>
      <p:sp>
        <p:nvSpPr>
          <p:cNvPr id="29703" name="Rectangle 4"/>
          <p:cNvSpPr>
            <a:spLocks noChangeArrowheads="1"/>
          </p:cNvSpPr>
          <p:nvPr/>
        </p:nvSpPr>
        <p:spPr bwMode="auto">
          <a:xfrm>
            <a:off x="5951538" y="1846264"/>
            <a:ext cx="4176712"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rgbClr val="000000"/>
                </a:solidFill>
                <a:latin typeface="Tahoma" panose="020B0604030504040204" pitchFamily="34" charset="0"/>
                <a:ea typeface="ヒラギノ角ゴ ProN W3" charset="-128"/>
                <a:sym typeface="Tahoma" panose="020B0604030504040204" pitchFamily="34" charset="0"/>
              </a:defRPr>
            </a:lvl1pPr>
            <a:lvl2pPr marL="742950" indent="-285750">
              <a:defRPr>
                <a:solidFill>
                  <a:srgbClr val="000000"/>
                </a:solidFill>
                <a:latin typeface="Tahoma" panose="020B0604030504040204" pitchFamily="34" charset="0"/>
                <a:ea typeface="ヒラギノ角ゴ ProN W3" charset="-128"/>
                <a:sym typeface="Tahoma" panose="020B0604030504040204" pitchFamily="34" charset="0"/>
              </a:defRPr>
            </a:lvl2pPr>
            <a:lvl3pPr marL="1143000" indent="-228600">
              <a:defRPr>
                <a:solidFill>
                  <a:srgbClr val="000000"/>
                </a:solidFill>
                <a:latin typeface="Tahoma" panose="020B0604030504040204" pitchFamily="34" charset="0"/>
                <a:ea typeface="ヒラギノ角ゴ ProN W3" charset="-128"/>
                <a:sym typeface="Tahoma" panose="020B0604030504040204" pitchFamily="34" charset="0"/>
              </a:defRPr>
            </a:lvl3pPr>
            <a:lvl4pPr marL="1600200" indent="-228600">
              <a:defRPr>
                <a:solidFill>
                  <a:srgbClr val="000000"/>
                </a:solidFill>
                <a:latin typeface="Tahoma" panose="020B0604030504040204" pitchFamily="34" charset="0"/>
                <a:ea typeface="ヒラギノ角ゴ ProN W3" charset="-128"/>
                <a:sym typeface="Tahoma" panose="020B0604030504040204" pitchFamily="34" charset="0"/>
              </a:defRPr>
            </a:lvl4pPr>
            <a:lvl5pPr marL="2057400" indent="-228600">
              <a:defRPr>
                <a:solidFill>
                  <a:srgbClr val="000000"/>
                </a:solidFill>
                <a:latin typeface="Tahoma" panose="020B0604030504040204" pitchFamily="34" charset="0"/>
                <a:ea typeface="ヒラギノ角ゴ ProN W3" charset="-128"/>
                <a:sym typeface="Tahoma" panose="020B0604030504040204" pitchFamily="34" charset="0"/>
              </a:defRPr>
            </a:lvl5pPr>
            <a:lvl6pPr marL="2514600" indent="-228600" eaLnBrk="0" fontAlgn="base" hangingPunct="0">
              <a:spcBef>
                <a:spcPct val="0"/>
              </a:spcBef>
              <a:spcAft>
                <a:spcPct val="0"/>
              </a:spcAft>
              <a:defRPr>
                <a:solidFill>
                  <a:srgbClr val="000000"/>
                </a:solidFill>
                <a:latin typeface="Tahoma" panose="020B0604030504040204" pitchFamily="34" charset="0"/>
                <a:ea typeface="ヒラギノ角ゴ ProN W3" charset="-128"/>
                <a:sym typeface="Tahoma" panose="020B0604030504040204" pitchFamily="34" charset="0"/>
              </a:defRPr>
            </a:lvl6pPr>
            <a:lvl7pPr marL="2971800" indent="-228600" eaLnBrk="0" fontAlgn="base" hangingPunct="0">
              <a:spcBef>
                <a:spcPct val="0"/>
              </a:spcBef>
              <a:spcAft>
                <a:spcPct val="0"/>
              </a:spcAft>
              <a:defRPr>
                <a:solidFill>
                  <a:srgbClr val="000000"/>
                </a:solidFill>
                <a:latin typeface="Tahoma" panose="020B0604030504040204" pitchFamily="34" charset="0"/>
                <a:ea typeface="ヒラギノ角ゴ ProN W3" charset="-128"/>
                <a:sym typeface="Tahoma" panose="020B0604030504040204" pitchFamily="34" charset="0"/>
              </a:defRPr>
            </a:lvl7pPr>
            <a:lvl8pPr marL="3429000" indent="-228600" eaLnBrk="0" fontAlgn="base" hangingPunct="0">
              <a:spcBef>
                <a:spcPct val="0"/>
              </a:spcBef>
              <a:spcAft>
                <a:spcPct val="0"/>
              </a:spcAft>
              <a:defRPr>
                <a:solidFill>
                  <a:srgbClr val="000000"/>
                </a:solidFill>
                <a:latin typeface="Tahoma" panose="020B0604030504040204" pitchFamily="34" charset="0"/>
                <a:ea typeface="ヒラギノ角ゴ ProN W3" charset="-128"/>
                <a:sym typeface="Tahoma" panose="020B0604030504040204" pitchFamily="34" charset="0"/>
              </a:defRPr>
            </a:lvl8pPr>
            <a:lvl9pPr marL="3886200" indent="-228600" eaLnBrk="0" fontAlgn="base" hangingPunct="0">
              <a:spcBef>
                <a:spcPct val="0"/>
              </a:spcBef>
              <a:spcAft>
                <a:spcPct val="0"/>
              </a:spcAft>
              <a:defRPr>
                <a:solidFill>
                  <a:srgbClr val="000000"/>
                </a:solidFill>
                <a:latin typeface="Tahoma" panose="020B0604030504040204" pitchFamily="34" charset="0"/>
                <a:ea typeface="ヒラギノ角ゴ ProN W3" charset="-128"/>
                <a:sym typeface="Tahoma" panose="020B0604030504040204" pitchFamily="34" charset="0"/>
              </a:defRPr>
            </a:lvl9pPr>
          </a:lstStyle>
          <a:p>
            <a:pPr>
              <a:buFont typeface="Calibri" panose="020F0502020204030204" pitchFamily="34" charset="0"/>
              <a:buNone/>
            </a:pPr>
            <a:endParaRPr lang="en-GB" altLang="en-US" sz="2400" dirty="0"/>
          </a:p>
          <a:p>
            <a:pPr>
              <a:buFont typeface="Calibri" panose="020F0502020204030204" pitchFamily="34" charset="0"/>
              <a:buNone/>
            </a:pPr>
            <a:endParaRPr lang="en-GB" altLang="en-US" sz="2400" dirty="0"/>
          </a:p>
          <a:p>
            <a:pPr>
              <a:buFont typeface="Calibri" panose="020F0502020204030204" pitchFamily="34" charset="0"/>
              <a:buNone/>
            </a:pPr>
            <a:endParaRPr lang="en-GB" altLang="en-US" sz="2400" dirty="0"/>
          </a:p>
        </p:txBody>
      </p:sp>
      <p:sp>
        <p:nvSpPr>
          <p:cNvPr id="7" name="Oval Callout 6"/>
          <p:cNvSpPr/>
          <p:nvPr/>
        </p:nvSpPr>
        <p:spPr>
          <a:xfrm>
            <a:off x="6816080" y="2492896"/>
            <a:ext cx="3312170" cy="2304256"/>
          </a:xfrm>
          <a:prstGeom prst="wedgeEllipseCallout">
            <a:avLst>
              <a:gd name="adj1" fmla="val -87022"/>
              <a:gd name="adj2" fmla="val -40775"/>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GB" sz="3200" dirty="0"/>
              <a:t>What is austerity?</a:t>
            </a:r>
          </a:p>
        </p:txBody>
      </p:sp>
    </p:spTree>
    <p:extLst>
      <p:ext uri="{BB962C8B-B14F-4D97-AF65-F5344CB8AC3E}">
        <p14:creationId xmlns:p14="http://schemas.microsoft.com/office/powerpoint/2010/main" val="345858818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Power</a:t>
            </a:r>
            <a:endParaRPr lang="en-GB" dirty="0"/>
          </a:p>
        </p:txBody>
      </p:sp>
      <p:sp>
        <p:nvSpPr>
          <p:cNvPr id="3" name="Content Placeholder 2"/>
          <p:cNvSpPr>
            <a:spLocks noGrp="1"/>
          </p:cNvSpPr>
          <p:nvPr>
            <p:ph idx="1"/>
          </p:nvPr>
        </p:nvSpPr>
        <p:spPr/>
        <p:txBody>
          <a:bodyPr/>
          <a:lstStyle/>
          <a:p>
            <a:pPr>
              <a:defRPr/>
            </a:pPr>
            <a:r>
              <a:rPr lang="en-GB" b="1" dirty="0">
                <a:cs typeface="Arial" panose="020B0604020202020204" pitchFamily="34" charset="0"/>
              </a:rPr>
              <a:t>Power frames the dimensions of poverty:</a:t>
            </a:r>
            <a:endParaRPr lang="en-GB" dirty="0">
              <a:cs typeface="Arial" panose="020B0604020202020204" pitchFamily="34" charset="0"/>
            </a:endParaRPr>
          </a:p>
          <a:p>
            <a:pPr>
              <a:defRPr/>
            </a:pPr>
            <a:r>
              <a:rPr lang="en-GB" b="1" dirty="0">
                <a:cs typeface="Arial" panose="020B0604020202020204" pitchFamily="34" charset="0"/>
              </a:rPr>
              <a:t>Inequality and social divisions such as class, gender, disability</a:t>
            </a:r>
            <a:endParaRPr lang="en-GB" dirty="0">
              <a:cs typeface="Arial" panose="020B0604020202020204" pitchFamily="34" charset="0"/>
            </a:endParaRPr>
          </a:p>
          <a:p>
            <a:pPr>
              <a:defRPr/>
            </a:pPr>
            <a:r>
              <a:rPr lang="en-GB" b="1" dirty="0">
                <a:cs typeface="Arial" panose="020B0604020202020204" pitchFamily="34" charset="0"/>
              </a:rPr>
              <a:t>The idea of ‘the poor’ as other</a:t>
            </a:r>
            <a:endParaRPr lang="en-GB" dirty="0">
              <a:cs typeface="Arial" panose="020B0604020202020204" pitchFamily="34" charset="0"/>
            </a:endParaRPr>
          </a:p>
          <a:p>
            <a:pPr>
              <a:defRPr/>
            </a:pPr>
            <a:r>
              <a:rPr lang="en-GB" b="1" dirty="0">
                <a:cs typeface="Arial" panose="020B0604020202020204" pitchFamily="34" charset="0"/>
              </a:rPr>
              <a:t>Impact of dominant discourses, power of language (labelling, stereotyping, culture of language, </a:t>
            </a:r>
            <a:r>
              <a:rPr lang="en-GB" b="1" dirty="0" err="1">
                <a:cs typeface="Arial" panose="020B0604020202020204" pitchFamily="34" charset="0"/>
              </a:rPr>
              <a:t>e.g</a:t>
            </a:r>
            <a:r>
              <a:rPr lang="en-GB" b="1" dirty="0">
                <a:cs typeface="Arial" panose="020B0604020202020204" pitchFamily="34" charset="0"/>
              </a:rPr>
              <a:t> Radio 4 and Heart, The Times and the Sun) </a:t>
            </a:r>
            <a:endParaRPr lang="en-GB" dirty="0">
              <a:cs typeface="Arial" panose="020B0604020202020204" pitchFamily="34" charset="0"/>
            </a:endParaRPr>
          </a:p>
          <a:p>
            <a:pPr>
              <a:defRPr/>
            </a:pPr>
            <a:r>
              <a:rPr lang="en-GB" b="1" dirty="0">
                <a:cs typeface="Arial" panose="020B0604020202020204" pitchFamily="34" charset="0"/>
              </a:rPr>
              <a:t>Available resources to support agency – the ‘power to’</a:t>
            </a:r>
            <a:endParaRPr lang="en-GB" dirty="0">
              <a:cs typeface="Arial" panose="020B0604020202020204" pitchFamily="34" charset="0"/>
            </a:endParaRPr>
          </a:p>
          <a:p>
            <a:endParaRPr lang="en-GB" dirty="0"/>
          </a:p>
        </p:txBody>
      </p:sp>
    </p:spTree>
    <p:extLst>
      <p:ext uri="{BB962C8B-B14F-4D97-AF65-F5344CB8AC3E}">
        <p14:creationId xmlns:p14="http://schemas.microsoft.com/office/powerpoint/2010/main" val="213095081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Power to act  depends om</a:t>
            </a:r>
            <a:endParaRPr lang="en-GB" dirty="0"/>
          </a:p>
        </p:txBody>
      </p:sp>
      <p:sp>
        <p:nvSpPr>
          <p:cNvPr id="3" name="Content Placeholder 2"/>
          <p:cNvSpPr>
            <a:spLocks noGrp="1"/>
          </p:cNvSpPr>
          <p:nvPr>
            <p:ph idx="1"/>
          </p:nvPr>
        </p:nvSpPr>
        <p:spPr/>
        <p:txBody>
          <a:bodyPr>
            <a:normAutofit/>
          </a:bodyPr>
          <a:lstStyle/>
          <a:p>
            <a:r>
              <a:rPr lang="en-GB" altLang="en-US" sz="3200" dirty="0"/>
              <a:t>Individual resources: physical, intellectual, inter- and intrapersonal</a:t>
            </a:r>
          </a:p>
          <a:p>
            <a:r>
              <a:rPr lang="en-GB" altLang="en-US" sz="3200" dirty="0"/>
              <a:t>Social resources: Family, friends, neighbours, colleagues</a:t>
            </a:r>
          </a:p>
          <a:p>
            <a:r>
              <a:rPr lang="en-GB" altLang="en-US" sz="3200" dirty="0"/>
              <a:t>Financial resources: </a:t>
            </a:r>
            <a:r>
              <a:rPr lang="en-GB" altLang="en-US" sz="3200" dirty="0" err="1"/>
              <a:t>Cashflow</a:t>
            </a:r>
            <a:r>
              <a:rPr lang="en-GB" altLang="en-US" sz="3200" dirty="0"/>
              <a:t> and assets</a:t>
            </a:r>
          </a:p>
          <a:p>
            <a:r>
              <a:rPr lang="en-GB" altLang="en-US" sz="3200" dirty="0"/>
              <a:t>Cultural resources: Religion, </a:t>
            </a:r>
            <a:r>
              <a:rPr lang="en-GB" altLang="en-US" sz="3200" b="1" dirty="0"/>
              <a:t>education</a:t>
            </a:r>
            <a:r>
              <a:rPr lang="en-GB" altLang="en-US" sz="3200" dirty="0"/>
              <a:t>, class</a:t>
            </a:r>
          </a:p>
          <a:p>
            <a:endParaRPr lang="en-GB" sz="3200" dirty="0"/>
          </a:p>
        </p:txBody>
      </p:sp>
    </p:spTree>
    <p:extLst>
      <p:ext uri="{BB962C8B-B14F-4D97-AF65-F5344CB8AC3E}">
        <p14:creationId xmlns:p14="http://schemas.microsoft.com/office/powerpoint/2010/main" val="320680425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9848" y="484632"/>
            <a:ext cx="10058400" cy="738378"/>
          </a:xfrm>
        </p:spPr>
        <p:txBody>
          <a:bodyPr>
            <a:normAutofit fontScale="90000"/>
          </a:bodyPr>
          <a:lstStyle/>
          <a:p>
            <a:pPr>
              <a:defRPr/>
            </a:pPr>
            <a:r>
              <a:rPr lang="en-GB" dirty="0" smtClean="0"/>
              <a:t>Rights </a:t>
            </a:r>
            <a:r>
              <a:rPr lang="en-GB" dirty="0" smtClean="0"/>
              <a:t>and Needs in Education</a:t>
            </a:r>
            <a:endParaRPr lang="en-GB" dirty="0"/>
          </a:p>
        </p:txBody>
      </p:sp>
      <p:pic>
        <p:nvPicPr>
          <p:cNvPr id="3686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931670" y="1291560"/>
            <a:ext cx="7909561" cy="5358870"/>
          </a:xfrm>
        </p:spPr>
      </p:pic>
      <p:sp>
        <p:nvSpPr>
          <p:cNvPr id="5" name="Slide Number Placeholder 4"/>
          <p:cNvSpPr>
            <a:spLocks noGrp="1"/>
          </p:cNvSpPr>
          <p:nvPr>
            <p:ph type="sldNum" sz="quarter" idx="12"/>
          </p:nvPr>
        </p:nvSpPr>
        <p:spPr/>
        <p:txBody>
          <a:bodyPr/>
          <a:lstStyle/>
          <a:p>
            <a:pPr>
              <a:defRPr/>
            </a:pPr>
            <a:fld id="{0901ABA2-AB2D-4634-92B2-76D38B661CD0}" type="slidenum">
              <a:rPr lang="en-US" altLang="en-US" smtClean="0"/>
              <a:pPr>
                <a:defRPr/>
              </a:pPr>
              <a:t>10</a:t>
            </a:fld>
            <a:endParaRPr lang="en-US" altLang="en-US"/>
          </a:p>
        </p:txBody>
      </p:sp>
    </p:spTree>
    <p:extLst>
      <p:ext uri="{BB962C8B-B14F-4D97-AF65-F5344CB8AC3E}">
        <p14:creationId xmlns:p14="http://schemas.microsoft.com/office/powerpoint/2010/main" val="218857060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9848" y="484632"/>
            <a:ext cx="10645902" cy="1609344"/>
          </a:xfrm>
        </p:spPr>
        <p:txBody>
          <a:bodyPr>
            <a:normAutofit fontScale="90000"/>
          </a:bodyPr>
          <a:lstStyle/>
          <a:p>
            <a:r>
              <a:rPr lang="en-GB" dirty="0" smtClean="0"/>
              <a:t>The Dakar Framework (2000) </a:t>
            </a:r>
            <a:br>
              <a:rPr lang="en-GB" dirty="0" smtClean="0"/>
            </a:br>
            <a:r>
              <a:rPr lang="en-GB" dirty="0" smtClean="0"/>
              <a:t>Sustainable Development Goals (2015)</a:t>
            </a:r>
            <a:endParaRPr lang="en-GB" dirty="0"/>
          </a:p>
        </p:txBody>
      </p:sp>
      <p:sp>
        <p:nvSpPr>
          <p:cNvPr id="3" name="Content Placeholder 2"/>
          <p:cNvSpPr>
            <a:spLocks noGrp="1"/>
          </p:cNvSpPr>
          <p:nvPr>
            <p:ph idx="1"/>
          </p:nvPr>
        </p:nvSpPr>
        <p:spPr>
          <a:xfrm>
            <a:off x="400050" y="2121408"/>
            <a:ext cx="10728198" cy="4233672"/>
          </a:xfrm>
        </p:spPr>
        <p:txBody>
          <a:bodyPr>
            <a:normAutofit fontScale="92500" lnSpcReduction="10000"/>
          </a:bodyPr>
          <a:lstStyle/>
          <a:p>
            <a:pPr>
              <a:defRPr/>
            </a:pPr>
            <a:r>
              <a:rPr lang="en-GB" sz="2800" dirty="0"/>
              <a:t>Education is a fundamental human right. </a:t>
            </a:r>
          </a:p>
          <a:p>
            <a:pPr>
              <a:defRPr/>
            </a:pPr>
            <a:r>
              <a:rPr lang="en-GB" sz="2800" dirty="0"/>
              <a:t>It is the key to sustainable development and peace and stability within and among countries, and </a:t>
            </a:r>
            <a:r>
              <a:rPr lang="en-GB" sz="2800" dirty="0" smtClean="0"/>
              <a:t>thus</a:t>
            </a:r>
            <a:endParaRPr lang="en-GB" sz="2800" dirty="0"/>
          </a:p>
          <a:p>
            <a:pPr>
              <a:defRPr/>
            </a:pPr>
            <a:r>
              <a:rPr lang="en-GB" sz="2800" dirty="0"/>
              <a:t>A</a:t>
            </a:r>
            <a:r>
              <a:rPr lang="en-GB" sz="2800" dirty="0" smtClean="0"/>
              <a:t>n </a:t>
            </a:r>
            <a:r>
              <a:rPr lang="en-GB" sz="2800" dirty="0"/>
              <a:t>indispensable means for effective participation in the societies and economies of the twenty-first century, which are affected by rapid globalization</a:t>
            </a:r>
          </a:p>
          <a:p>
            <a:pPr>
              <a:defRPr/>
            </a:pPr>
            <a:r>
              <a:rPr lang="en-GB" sz="2800" dirty="0"/>
              <a:t>Education is the way out of </a:t>
            </a:r>
            <a:r>
              <a:rPr lang="en-GB" sz="2800" dirty="0" smtClean="0"/>
              <a:t>poverty</a:t>
            </a:r>
          </a:p>
          <a:p>
            <a:pPr>
              <a:defRPr/>
            </a:pPr>
            <a:endParaRPr lang="en-GB" dirty="0"/>
          </a:p>
          <a:p>
            <a:pPr marL="0" indent="0">
              <a:buNone/>
            </a:pPr>
            <a:r>
              <a:rPr lang="en-GB" dirty="0" smtClean="0"/>
              <a:t>(Save the Children, </a:t>
            </a:r>
            <a:r>
              <a:rPr lang="en-GB" dirty="0" err="1" smtClean="0"/>
              <a:t>n.d.</a:t>
            </a:r>
            <a:r>
              <a:rPr lang="en-GB" dirty="0" smtClean="0"/>
              <a:t>)</a:t>
            </a:r>
          </a:p>
          <a:p>
            <a:pPr marL="0" indent="0">
              <a:buNone/>
            </a:pPr>
            <a:r>
              <a:rPr lang="en-US" dirty="0"/>
              <a:t>https://</a:t>
            </a:r>
            <a:r>
              <a:rPr lang="en-US" dirty="0" smtClean="0"/>
              <a:t>resourcecentre.savethechildren.net/node/2023/pdf/2023.pdf</a:t>
            </a:r>
            <a:endParaRPr lang="en-GB" dirty="0"/>
          </a:p>
        </p:txBody>
      </p:sp>
    </p:spTree>
    <p:extLst>
      <p:ext uri="{BB962C8B-B14F-4D97-AF65-F5344CB8AC3E}">
        <p14:creationId xmlns:p14="http://schemas.microsoft.com/office/powerpoint/2010/main" val="262828549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bg1">
                    <a:lumMod val="50000"/>
                  </a:schemeClr>
                </a:solidFill>
                <a:effectLst>
                  <a:outerShdw blurRad="38100" dist="38100" dir="2700000" algn="tl">
                    <a:srgbClr val="C0C0C0"/>
                  </a:outerShdw>
                </a:effectLst>
              </a:rPr>
              <a:t>Education and </a:t>
            </a:r>
            <a:r>
              <a:rPr lang="en-US" dirty="0" smtClean="0">
                <a:solidFill>
                  <a:schemeClr val="bg1">
                    <a:lumMod val="50000"/>
                  </a:schemeClr>
                </a:solidFill>
                <a:effectLst>
                  <a:outerShdw blurRad="38100" dist="38100" dir="2700000" algn="tl">
                    <a:srgbClr val="C0C0C0"/>
                  </a:outerShdw>
                </a:effectLst>
              </a:rPr>
              <a:t>inclusion: </a:t>
            </a:r>
            <a:r>
              <a:rPr lang="en-US" dirty="0">
                <a:solidFill>
                  <a:schemeClr val="bg1">
                    <a:lumMod val="50000"/>
                  </a:schemeClr>
                </a:solidFill>
                <a:effectLst>
                  <a:outerShdw blurRad="38100" dist="38100" dir="2700000" algn="tl">
                    <a:srgbClr val="C0C0C0"/>
                  </a:outerShdw>
                </a:effectLst>
              </a:rPr>
              <a:t>the </a:t>
            </a:r>
            <a:r>
              <a:rPr lang="en-US" dirty="0" smtClean="0">
                <a:solidFill>
                  <a:schemeClr val="bg1">
                    <a:lumMod val="50000"/>
                  </a:schemeClr>
                </a:solidFill>
                <a:effectLst>
                  <a:outerShdw blurRad="38100" dist="38100" dir="2700000" algn="tl">
                    <a:srgbClr val="C0C0C0"/>
                  </a:outerShdw>
                </a:effectLst>
              </a:rPr>
              <a:t>policies (Wales)</a:t>
            </a:r>
            <a:endParaRPr lang="en-GB" dirty="0"/>
          </a:p>
        </p:txBody>
      </p:sp>
      <p:sp>
        <p:nvSpPr>
          <p:cNvPr id="3" name="Content Placeholder 2"/>
          <p:cNvSpPr>
            <a:spLocks noGrp="1"/>
          </p:cNvSpPr>
          <p:nvPr>
            <p:ph idx="1"/>
          </p:nvPr>
        </p:nvSpPr>
        <p:spPr/>
        <p:txBody>
          <a:bodyPr>
            <a:normAutofit lnSpcReduction="10000"/>
          </a:bodyPr>
          <a:lstStyle/>
          <a:p>
            <a:pPr marL="91440" indent="-91440">
              <a:buFont typeface="Arial" panose="020B0604020202020204" pitchFamily="34" charset="0"/>
              <a:buChar char="•"/>
              <a:defRPr/>
            </a:pPr>
            <a:r>
              <a:rPr lang="en-GB" i="1" dirty="0">
                <a:solidFill>
                  <a:schemeClr val="tx1">
                    <a:lumMod val="75000"/>
                    <a:lumOff val="25000"/>
                  </a:schemeClr>
                </a:solidFill>
                <a:ea typeface="ＭＳ Ｐゴシック" charset="-128"/>
              </a:rPr>
              <a:t>Flying Start</a:t>
            </a:r>
          </a:p>
          <a:p>
            <a:pPr marL="91440" indent="-91440">
              <a:buFont typeface="Arial" panose="020B0604020202020204" pitchFamily="34" charset="0"/>
              <a:buChar char="•"/>
              <a:defRPr/>
            </a:pPr>
            <a:r>
              <a:rPr lang="en-GB" i="1" dirty="0">
                <a:solidFill>
                  <a:schemeClr val="tx1">
                    <a:lumMod val="75000"/>
                    <a:lumOff val="25000"/>
                  </a:schemeClr>
                </a:solidFill>
                <a:ea typeface="ＭＳ Ｐゴシック" charset="-128"/>
              </a:rPr>
              <a:t>School Effectiveness Framework</a:t>
            </a:r>
          </a:p>
          <a:p>
            <a:pPr marL="91440" indent="-91440">
              <a:buFont typeface="Arial" panose="020B0604020202020204" pitchFamily="34" charset="0"/>
              <a:buChar char="•"/>
              <a:defRPr/>
            </a:pPr>
            <a:r>
              <a:rPr lang="en-GB" i="1" dirty="0">
                <a:solidFill>
                  <a:schemeClr val="tx1">
                    <a:lumMod val="75000"/>
                    <a:lumOff val="25000"/>
                  </a:schemeClr>
                </a:solidFill>
                <a:ea typeface="ＭＳ Ｐゴシック" charset="-128"/>
              </a:rPr>
              <a:t>Family and Community Toolkit for schools (2015)</a:t>
            </a:r>
          </a:p>
          <a:p>
            <a:pPr marL="91440" indent="-91440">
              <a:buFont typeface="Arial" panose="020B0604020202020204" pitchFamily="34" charset="0"/>
              <a:buChar char="•"/>
              <a:defRPr/>
            </a:pPr>
            <a:r>
              <a:rPr lang="en-GB" i="1" dirty="0">
                <a:solidFill>
                  <a:schemeClr val="tx1">
                    <a:lumMod val="75000"/>
                    <a:lumOff val="25000"/>
                  </a:schemeClr>
                </a:solidFill>
                <a:ea typeface="ＭＳ Ｐゴシック" charset="-128"/>
              </a:rPr>
              <a:t>Summer Schools</a:t>
            </a:r>
          </a:p>
          <a:p>
            <a:pPr marL="91440" indent="-91440">
              <a:buFont typeface="Arial" panose="020B0604020202020204" pitchFamily="34" charset="0"/>
              <a:buChar char="•"/>
              <a:defRPr/>
            </a:pPr>
            <a:r>
              <a:rPr lang="en-GB" i="1" dirty="0">
                <a:solidFill>
                  <a:schemeClr val="tx1">
                    <a:lumMod val="75000"/>
                    <a:lumOff val="25000"/>
                  </a:schemeClr>
                </a:solidFill>
                <a:ea typeface="ＭＳ Ｐゴシック" charset="-128"/>
              </a:rPr>
              <a:t>Pupil </a:t>
            </a:r>
            <a:r>
              <a:rPr lang="en-GB" i="1" dirty="0" smtClean="0">
                <a:solidFill>
                  <a:schemeClr val="tx1">
                    <a:lumMod val="75000"/>
                    <a:lumOff val="25000"/>
                  </a:schemeClr>
                </a:solidFill>
                <a:ea typeface="ＭＳ Ｐゴシック" charset="-128"/>
              </a:rPr>
              <a:t>Development/Deprivation </a:t>
            </a:r>
            <a:r>
              <a:rPr lang="en-GB" i="1" dirty="0">
                <a:solidFill>
                  <a:schemeClr val="tx1">
                    <a:lumMod val="75000"/>
                    <a:lumOff val="25000"/>
                  </a:schemeClr>
                </a:solidFill>
                <a:ea typeface="ＭＳ Ｐゴシック" charset="-128"/>
              </a:rPr>
              <a:t>Grant </a:t>
            </a:r>
          </a:p>
          <a:p>
            <a:pPr marL="91440" indent="-91440">
              <a:buFont typeface="Arial" panose="020B0604020202020204" pitchFamily="34" charset="0"/>
              <a:buChar char="•"/>
              <a:defRPr/>
            </a:pPr>
            <a:r>
              <a:rPr lang="en-GB" i="1" dirty="0">
                <a:solidFill>
                  <a:schemeClr val="tx1">
                    <a:lumMod val="75000"/>
                    <a:lumOff val="25000"/>
                  </a:schemeClr>
                </a:solidFill>
                <a:ea typeface="ＭＳ Ｐゴシック" charset="-128"/>
              </a:rPr>
              <a:t>Primary Free Breakfast</a:t>
            </a:r>
          </a:p>
          <a:p>
            <a:pPr marL="91440" indent="-91440">
              <a:buFont typeface="Arial" panose="020B0604020202020204" pitchFamily="34" charset="0"/>
              <a:buChar char="•"/>
              <a:defRPr/>
            </a:pPr>
            <a:r>
              <a:rPr lang="en-GB" i="1" dirty="0">
                <a:solidFill>
                  <a:schemeClr val="tx1">
                    <a:lumMod val="75000"/>
                    <a:lumOff val="25000"/>
                  </a:schemeClr>
                </a:solidFill>
                <a:ea typeface="ＭＳ Ｐゴシック" charset="-128"/>
              </a:rPr>
              <a:t>EMA</a:t>
            </a:r>
          </a:p>
          <a:p>
            <a:pPr marL="0" indent="0">
              <a:buNone/>
              <a:defRPr/>
            </a:pPr>
            <a:r>
              <a:rPr lang="en-GB" sz="2800" b="1" i="1" dirty="0">
                <a:solidFill>
                  <a:schemeClr val="tx1">
                    <a:lumMod val="75000"/>
                    <a:lumOff val="25000"/>
                  </a:schemeClr>
                </a:solidFill>
                <a:ea typeface="ＭＳ Ｐゴシック" charset="-128"/>
              </a:rPr>
              <a:t>Assessment Tip: Please follow the link below to find guidance notes on the Welsh strategies</a:t>
            </a:r>
            <a:endParaRPr lang="en-GB" i="1" dirty="0">
              <a:solidFill>
                <a:schemeClr val="tx1">
                  <a:lumMod val="75000"/>
                  <a:lumOff val="25000"/>
                </a:schemeClr>
              </a:solidFill>
              <a:ea typeface="ＭＳ Ｐゴシック" charset="-128"/>
            </a:endParaRPr>
          </a:p>
          <a:p>
            <a:pPr marL="0" indent="0">
              <a:buNone/>
              <a:defRPr/>
            </a:pPr>
            <a:r>
              <a:rPr lang="en-GB" i="1" dirty="0">
                <a:solidFill>
                  <a:schemeClr val="tx1">
                    <a:lumMod val="75000"/>
                    <a:lumOff val="25000"/>
                  </a:schemeClr>
                </a:solidFill>
                <a:ea typeface="ＭＳ Ｐゴシック" charset="-128"/>
              </a:rPr>
              <a:t>http://learning.gov.wales/resources/improvementareas/poverty/?lang=en</a:t>
            </a:r>
          </a:p>
          <a:p>
            <a:endParaRPr lang="en-GB" dirty="0"/>
          </a:p>
        </p:txBody>
      </p:sp>
    </p:spTree>
    <p:extLst>
      <p:ext uri="{BB962C8B-B14F-4D97-AF65-F5344CB8AC3E}">
        <p14:creationId xmlns:p14="http://schemas.microsoft.com/office/powerpoint/2010/main" val="198746723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lumMod val="75000"/>
                    <a:lumOff val="25000"/>
                  </a:schemeClr>
                </a:solidFill>
              </a:rPr>
              <a:t>However, schools can not do this alone….</a:t>
            </a:r>
            <a:endParaRPr lang="en-GB" dirty="0"/>
          </a:p>
        </p:txBody>
      </p:sp>
      <p:sp>
        <p:nvSpPr>
          <p:cNvPr id="8" name="Text Placeholder 7"/>
          <p:cNvSpPr>
            <a:spLocks noGrp="1"/>
          </p:cNvSpPr>
          <p:nvPr>
            <p:ph type="body" idx="1"/>
          </p:nvPr>
        </p:nvSpPr>
        <p:spPr/>
        <p:txBody>
          <a:bodyPr/>
          <a:lstStyle/>
          <a:p>
            <a:endParaRPr lang="en-GB"/>
          </a:p>
        </p:txBody>
      </p:sp>
      <p:sp>
        <p:nvSpPr>
          <p:cNvPr id="9" name="Content Placeholder 8"/>
          <p:cNvSpPr>
            <a:spLocks noGrp="1"/>
          </p:cNvSpPr>
          <p:nvPr>
            <p:ph sz="half" idx="2"/>
          </p:nvPr>
        </p:nvSpPr>
        <p:spPr>
          <a:xfrm>
            <a:off x="1069848" y="2093976"/>
            <a:ext cx="4754880" cy="3941064"/>
          </a:xfrm>
        </p:spPr>
        <p:txBody>
          <a:bodyPr/>
          <a:lstStyle/>
          <a:p>
            <a:r>
              <a:rPr lang="en-GB" altLang="en-US" dirty="0"/>
              <a:t>The synthesis of the JRF studies makes this point forcibly in saying that “educational opportunity cannot rely solely on better delivery of the school curriculum for disadvantaged groups, but must address multiple aspects of disadvantaged children’s lives” (Hirsch, 2007)</a:t>
            </a:r>
          </a:p>
          <a:p>
            <a:endParaRPr lang="en-GB" dirty="0"/>
          </a:p>
          <a:p>
            <a:endParaRPr lang="en-GB" dirty="0"/>
          </a:p>
        </p:txBody>
      </p:sp>
      <p:sp>
        <p:nvSpPr>
          <p:cNvPr id="10" name="Text Placeholder 9"/>
          <p:cNvSpPr>
            <a:spLocks noGrp="1"/>
          </p:cNvSpPr>
          <p:nvPr>
            <p:ph type="body" sz="quarter" idx="3"/>
          </p:nvPr>
        </p:nvSpPr>
        <p:spPr/>
        <p:txBody>
          <a:bodyPr/>
          <a:lstStyle/>
          <a:p>
            <a:endParaRPr lang="en-GB"/>
          </a:p>
        </p:txBody>
      </p:sp>
      <p:sp>
        <p:nvSpPr>
          <p:cNvPr id="11" name="Content Placeholder 10"/>
          <p:cNvSpPr>
            <a:spLocks noGrp="1"/>
          </p:cNvSpPr>
          <p:nvPr>
            <p:ph sz="quarter" idx="4"/>
          </p:nvPr>
        </p:nvSpPr>
        <p:spPr/>
        <p:txBody>
          <a:bodyPr/>
          <a:lstStyle/>
          <a:p>
            <a:endParaRPr lang="en-GB"/>
          </a:p>
        </p:txBody>
      </p:sp>
      <p:pic>
        <p:nvPicPr>
          <p:cNvPr id="4" name="Picture 3"/>
          <p:cNvPicPr>
            <a:picLocks noChangeAspect="1"/>
          </p:cNvPicPr>
          <p:nvPr/>
        </p:nvPicPr>
        <p:blipFill>
          <a:blip r:embed="rId2"/>
          <a:stretch>
            <a:fillRect/>
          </a:stretch>
        </p:blipFill>
        <p:spPr>
          <a:xfrm>
            <a:off x="6185464" y="1540543"/>
            <a:ext cx="5212532" cy="5102794"/>
          </a:xfrm>
          <a:prstGeom prst="rect">
            <a:avLst/>
          </a:prstGeom>
        </p:spPr>
      </p:pic>
    </p:spTree>
    <p:extLst>
      <p:ext uri="{BB962C8B-B14F-4D97-AF65-F5344CB8AC3E}">
        <p14:creationId xmlns:p14="http://schemas.microsoft.com/office/powerpoint/2010/main" val="181364224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1"/>
          <p:cNvSpPr>
            <a:spLocks noGrp="1" noChangeArrowheads="1"/>
          </p:cNvSpPr>
          <p:nvPr>
            <p:ph type="title"/>
          </p:nvPr>
        </p:nvSpPr>
        <p:spPr>
          <a:xfrm>
            <a:off x="1981201" y="260350"/>
            <a:ext cx="7986713" cy="1449388"/>
          </a:xfrm>
        </p:spPr>
        <p:txBody>
          <a:bodyPr vert="horz" lIns="91440" tIns="45720" rIns="132080" bIns="45720" rtlCol="0" anchor="ctr">
            <a:noAutofit/>
          </a:bodyPr>
          <a:lstStyle/>
          <a:p>
            <a:pPr>
              <a:defRPr/>
            </a:pPr>
            <a:r>
              <a:rPr lang="en-US" sz="2800" dirty="0">
                <a:solidFill>
                  <a:schemeClr val="tx1">
                    <a:lumMod val="75000"/>
                    <a:lumOff val="25000"/>
                  </a:schemeClr>
                </a:solidFill>
              </a:rPr>
              <a:t/>
            </a:r>
            <a:br>
              <a:rPr lang="en-US" sz="2800" dirty="0">
                <a:solidFill>
                  <a:schemeClr val="tx1">
                    <a:lumMod val="75000"/>
                    <a:lumOff val="25000"/>
                  </a:schemeClr>
                </a:solidFill>
              </a:rPr>
            </a:br>
            <a:r>
              <a:rPr lang="en-US" sz="2800" dirty="0">
                <a:solidFill>
                  <a:schemeClr val="tx1">
                    <a:lumMod val="75000"/>
                    <a:lumOff val="25000"/>
                  </a:schemeClr>
                </a:solidFill>
              </a:rPr>
              <a:t>Education and poverty: The experience :The </a:t>
            </a:r>
            <a:r>
              <a:rPr lang="cy-GB" sz="2800" dirty="0">
                <a:solidFill>
                  <a:schemeClr val="tx1">
                    <a:lumMod val="75000"/>
                    <a:lumOff val="25000"/>
                  </a:schemeClr>
                </a:solidFill>
              </a:rPr>
              <a:t>Joseph </a:t>
            </a:r>
            <a:r>
              <a:rPr lang="en-US" sz="2800" dirty="0">
                <a:solidFill>
                  <a:schemeClr val="tx1">
                    <a:lumMod val="75000"/>
                    <a:lumOff val="25000"/>
                  </a:schemeClr>
                </a:solidFill>
              </a:rPr>
              <a:t>Rowntree Foundation</a:t>
            </a:r>
            <a:br>
              <a:rPr lang="en-US" sz="2800" dirty="0">
                <a:solidFill>
                  <a:schemeClr val="tx1">
                    <a:lumMod val="75000"/>
                    <a:lumOff val="25000"/>
                  </a:schemeClr>
                </a:solidFill>
              </a:rPr>
            </a:br>
            <a:endParaRPr lang="en-US" sz="2800" dirty="0">
              <a:solidFill>
                <a:schemeClr val="tx1">
                  <a:lumMod val="75000"/>
                  <a:lumOff val="25000"/>
                </a:schemeClr>
              </a:solidFill>
            </a:endParaRPr>
          </a:p>
        </p:txBody>
      </p:sp>
      <p:sp>
        <p:nvSpPr>
          <p:cNvPr id="65539" name="Rectangle 2"/>
          <p:cNvSpPr>
            <a:spLocks noGrp="1" noChangeArrowheads="1"/>
          </p:cNvSpPr>
          <p:nvPr>
            <p:ph sz="half" idx="1"/>
          </p:nvPr>
        </p:nvSpPr>
        <p:spPr>
          <a:xfrm>
            <a:off x="2008188" y="1709739"/>
            <a:ext cx="3657600" cy="4975225"/>
          </a:xfrm>
        </p:spPr>
        <p:txBody>
          <a:bodyPr vert="horz" lIns="91440" tIns="45720" rIns="132080" bIns="45720" rtlCol="0">
            <a:normAutofit fontScale="92500"/>
          </a:bodyPr>
          <a:lstStyle/>
          <a:p>
            <a:pPr eaLnBrk="1" hangingPunct="1">
              <a:lnSpc>
                <a:spcPct val="80000"/>
              </a:lnSpc>
            </a:pPr>
            <a:endParaRPr lang="cy-GB" altLang="en-US" sz="1800" dirty="0"/>
          </a:p>
        </p:txBody>
      </p:sp>
      <p:sp>
        <p:nvSpPr>
          <p:cNvPr id="65540" name="Content Placeholder 3"/>
          <p:cNvSpPr>
            <a:spLocks noGrp="1"/>
          </p:cNvSpPr>
          <p:nvPr>
            <p:ph sz="half" idx="2"/>
          </p:nvPr>
        </p:nvSpPr>
        <p:spPr>
          <a:xfrm>
            <a:off x="5372100" y="1709738"/>
            <a:ext cx="6092190" cy="4462462"/>
          </a:xfrm>
        </p:spPr>
        <p:txBody>
          <a:bodyPr>
            <a:normAutofit fontScale="92500"/>
          </a:bodyPr>
          <a:lstStyle/>
          <a:p>
            <a:pPr eaLnBrk="1" hangingPunct="1"/>
            <a:r>
              <a:rPr lang="en-GB" altLang="en-US" sz="2800" i="1" dirty="0" smtClean="0"/>
              <a:t>Poor children accept that they won’t have the same level of education- nor achieve as well as more well –off children.</a:t>
            </a:r>
          </a:p>
          <a:p>
            <a:pPr eaLnBrk="1" hangingPunct="1"/>
            <a:r>
              <a:rPr lang="en-GB" altLang="en-US" sz="2800" i="1" dirty="0" smtClean="0"/>
              <a:t>Children in deprived areas/schools are aware of the difficulties with costs that their parents have with regard to school uniforms and trips.</a:t>
            </a:r>
          </a:p>
          <a:p>
            <a:pPr eaLnBrk="1" hangingPunct="1"/>
            <a:r>
              <a:rPr lang="en-GB" altLang="en-US" sz="2800" i="1" dirty="0" smtClean="0"/>
              <a:t>School experiences are poorer for children in deprived schools e.g. fewer out of school activities.</a:t>
            </a:r>
          </a:p>
          <a:p>
            <a:pPr eaLnBrk="1" hangingPunct="1"/>
            <a:endParaRPr lang="en-GB" altLang="en-US" i="1" dirty="0" smtClean="0"/>
          </a:p>
        </p:txBody>
      </p:sp>
      <p:pic>
        <p:nvPicPr>
          <p:cNvPr id="65541"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22710" y="2331720"/>
            <a:ext cx="4368051" cy="290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91775065"/>
      </p:ext>
    </p:extLst>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514350" y="287339"/>
            <a:ext cx="11315699" cy="1449387"/>
          </a:xfrm>
        </p:spPr>
        <p:txBody>
          <a:bodyPr>
            <a:noAutofit/>
          </a:bodyPr>
          <a:lstStyle/>
          <a:p>
            <a:pPr>
              <a:defRPr/>
            </a:pPr>
            <a:r>
              <a:rPr lang="en-GB" sz="3600" dirty="0">
                <a:solidFill>
                  <a:schemeClr val="tx1">
                    <a:lumMod val="75000"/>
                    <a:lumOff val="25000"/>
                  </a:schemeClr>
                </a:solidFill>
                <a:ea typeface="ＭＳ Ｐゴシック" charset="-128"/>
              </a:rPr>
              <a:t/>
            </a:r>
            <a:br>
              <a:rPr lang="en-GB" sz="3600" dirty="0">
                <a:solidFill>
                  <a:schemeClr val="tx1">
                    <a:lumMod val="75000"/>
                    <a:lumOff val="25000"/>
                  </a:schemeClr>
                </a:solidFill>
                <a:ea typeface="ＭＳ Ｐゴシック" charset="-128"/>
              </a:rPr>
            </a:br>
            <a:r>
              <a:rPr lang="en-GB" sz="3600" dirty="0">
                <a:solidFill>
                  <a:schemeClr val="tx1">
                    <a:lumMod val="75000"/>
                    <a:lumOff val="25000"/>
                  </a:schemeClr>
                </a:solidFill>
                <a:ea typeface="ＭＳ Ｐゴシック" charset="-128"/>
              </a:rPr>
              <a:t>The effect of wealth on aspirations and attainment</a:t>
            </a:r>
          </a:p>
        </p:txBody>
      </p:sp>
      <p:sp>
        <p:nvSpPr>
          <p:cNvPr id="38917" name="Slide Number Placeholder 3"/>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rgbClr val="000000"/>
                </a:solidFill>
                <a:latin typeface="Tahoma" panose="020B0604030504040204" pitchFamily="34" charset="0"/>
                <a:ea typeface="ヒラギノ角ゴ ProN W3" charset="-128"/>
                <a:sym typeface="Tahoma" panose="020B0604030504040204" pitchFamily="34" charset="0"/>
              </a:defRPr>
            </a:lvl1pPr>
            <a:lvl2pPr marL="742950" indent="-285750" eaLnBrk="0" hangingPunct="0">
              <a:defRPr>
                <a:solidFill>
                  <a:srgbClr val="000000"/>
                </a:solidFill>
                <a:latin typeface="Tahoma" panose="020B0604030504040204" pitchFamily="34" charset="0"/>
                <a:ea typeface="ヒラギノ角ゴ ProN W3" charset="-128"/>
                <a:sym typeface="Tahoma" panose="020B0604030504040204" pitchFamily="34" charset="0"/>
              </a:defRPr>
            </a:lvl2pPr>
            <a:lvl3pPr marL="1143000" indent="-228600" eaLnBrk="0" hangingPunct="0">
              <a:defRPr>
                <a:solidFill>
                  <a:srgbClr val="000000"/>
                </a:solidFill>
                <a:latin typeface="Tahoma" panose="020B0604030504040204" pitchFamily="34" charset="0"/>
                <a:ea typeface="ヒラギノ角ゴ ProN W3" charset="-128"/>
                <a:sym typeface="Tahoma" panose="020B0604030504040204" pitchFamily="34" charset="0"/>
              </a:defRPr>
            </a:lvl3pPr>
            <a:lvl4pPr marL="1600200" indent="-228600" eaLnBrk="0" hangingPunct="0">
              <a:defRPr>
                <a:solidFill>
                  <a:srgbClr val="000000"/>
                </a:solidFill>
                <a:latin typeface="Tahoma" panose="020B0604030504040204" pitchFamily="34" charset="0"/>
                <a:ea typeface="ヒラギノ角ゴ ProN W3" charset="-128"/>
                <a:sym typeface="Tahoma" panose="020B0604030504040204" pitchFamily="34" charset="0"/>
              </a:defRPr>
            </a:lvl4pPr>
            <a:lvl5pPr marL="2057400" indent="-228600" eaLnBrk="0" hangingPunct="0">
              <a:defRPr>
                <a:solidFill>
                  <a:srgbClr val="000000"/>
                </a:solidFill>
                <a:latin typeface="Tahoma" panose="020B0604030504040204" pitchFamily="34" charset="0"/>
                <a:ea typeface="ヒラギノ角ゴ ProN W3" charset="-128"/>
                <a:sym typeface="Tahoma" panose="020B0604030504040204" pitchFamily="34" charset="0"/>
              </a:defRPr>
            </a:lvl5pPr>
            <a:lvl6pPr marL="2514600" indent="-228600" eaLnBrk="0" fontAlgn="base" hangingPunct="0">
              <a:spcBef>
                <a:spcPct val="0"/>
              </a:spcBef>
              <a:spcAft>
                <a:spcPct val="0"/>
              </a:spcAft>
              <a:defRPr>
                <a:solidFill>
                  <a:srgbClr val="000000"/>
                </a:solidFill>
                <a:latin typeface="Tahoma" panose="020B0604030504040204" pitchFamily="34" charset="0"/>
                <a:ea typeface="ヒラギノ角ゴ ProN W3" charset="-128"/>
                <a:sym typeface="Tahoma" panose="020B0604030504040204" pitchFamily="34" charset="0"/>
              </a:defRPr>
            </a:lvl6pPr>
            <a:lvl7pPr marL="2971800" indent="-228600" eaLnBrk="0" fontAlgn="base" hangingPunct="0">
              <a:spcBef>
                <a:spcPct val="0"/>
              </a:spcBef>
              <a:spcAft>
                <a:spcPct val="0"/>
              </a:spcAft>
              <a:defRPr>
                <a:solidFill>
                  <a:srgbClr val="000000"/>
                </a:solidFill>
                <a:latin typeface="Tahoma" panose="020B0604030504040204" pitchFamily="34" charset="0"/>
                <a:ea typeface="ヒラギノ角ゴ ProN W3" charset="-128"/>
                <a:sym typeface="Tahoma" panose="020B0604030504040204" pitchFamily="34" charset="0"/>
              </a:defRPr>
            </a:lvl7pPr>
            <a:lvl8pPr marL="3429000" indent="-228600" eaLnBrk="0" fontAlgn="base" hangingPunct="0">
              <a:spcBef>
                <a:spcPct val="0"/>
              </a:spcBef>
              <a:spcAft>
                <a:spcPct val="0"/>
              </a:spcAft>
              <a:defRPr>
                <a:solidFill>
                  <a:srgbClr val="000000"/>
                </a:solidFill>
                <a:latin typeface="Tahoma" panose="020B0604030504040204" pitchFamily="34" charset="0"/>
                <a:ea typeface="ヒラギノ角ゴ ProN W3" charset="-128"/>
                <a:sym typeface="Tahoma" panose="020B0604030504040204" pitchFamily="34" charset="0"/>
              </a:defRPr>
            </a:lvl8pPr>
            <a:lvl9pPr marL="3886200" indent="-228600" eaLnBrk="0" fontAlgn="base" hangingPunct="0">
              <a:spcBef>
                <a:spcPct val="0"/>
              </a:spcBef>
              <a:spcAft>
                <a:spcPct val="0"/>
              </a:spcAft>
              <a:defRPr>
                <a:solidFill>
                  <a:srgbClr val="000000"/>
                </a:solidFill>
                <a:latin typeface="Tahoma" panose="020B0604030504040204" pitchFamily="34" charset="0"/>
                <a:ea typeface="ヒラギノ角ゴ ProN W3" charset="-128"/>
                <a:sym typeface="Tahoma" panose="020B0604030504040204" pitchFamily="34" charset="0"/>
              </a:defRPr>
            </a:lvl9pPr>
          </a:lstStyle>
          <a:p>
            <a:pPr eaLnBrk="1" hangingPunct="1">
              <a:defRPr/>
            </a:pPr>
            <a:fld id="{72783F48-7E17-4B6F-952B-637A8B80E851}" type="slidenum">
              <a:rPr lang="en-US" altLang="en-US">
                <a:solidFill>
                  <a:srgbClr val="FFFFFF"/>
                </a:solidFill>
              </a:rPr>
              <a:pPr eaLnBrk="1" hangingPunct="1">
                <a:defRPr/>
              </a:pPr>
              <a:t>15</a:t>
            </a:fld>
            <a:endParaRPr lang="en-US" altLang="en-US">
              <a:solidFill>
                <a:srgbClr val="FFFFFF"/>
              </a:solidFill>
            </a:endParaRPr>
          </a:p>
        </p:txBody>
      </p:sp>
      <p:pic>
        <p:nvPicPr>
          <p:cNvPr id="67590" name="Picture 2"/>
          <p:cNvPicPr>
            <a:picLocks noChangeAspect="1"/>
          </p:cNvPicPr>
          <p:nvPr/>
        </p:nvPicPr>
        <p:blipFill>
          <a:blip r:embed="rId3">
            <a:extLst>
              <a:ext uri="{28A0092B-C50C-407E-A947-70E740481C1C}">
                <a14:useLocalDpi xmlns:a14="http://schemas.microsoft.com/office/drawing/2010/main" val="0"/>
              </a:ext>
            </a:extLst>
          </a:blip>
          <a:srcRect b="10405"/>
          <a:stretch>
            <a:fillRect/>
          </a:stretch>
        </p:blipFill>
        <p:spPr bwMode="auto">
          <a:xfrm rot="20531302">
            <a:off x="8748396" y="4216718"/>
            <a:ext cx="2466975" cy="1624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Content Placeholder 1"/>
          <p:cNvSpPr>
            <a:spLocks noGrp="1"/>
          </p:cNvSpPr>
          <p:nvPr>
            <p:ph sz="half" idx="1"/>
          </p:nvPr>
        </p:nvSpPr>
        <p:spPr>
          <a:xfrm>
            <a:off x="1046988" y="1863090"/>
            <a:ext cx="7274052" cy="3977640"/>
          </a:xfrm>
        </p:spPr>
        <p:txBody>
          <a:bodyPr>
            <a:noAutofit/>
          </a:bodyPr>
          <a:lstStyle/>
          <a:p>
            <a:pPr marL="91440" indent="-91440">
              <a:defRPr/>
            </a:pPr>
            <a:r>
              <a:rPr lang="en-GB" altLang="en-US" sz="2800" i="1" dirty="0">
                <a:solidFill>
                  <a:schemeClr val="tx1">
                    <a:lumMod val="75000"/>
                    <a:lumOff val="25000"/>
                  </a:schemeClr>
                </a:solidFill>
              </a:rPr>
              <a:t>Children from privileged schools felt more pressure to do well in tests and exams.</a:t>
            </a:r>
          </a:p>
          <a:p>
            <a:pPr marL="91440" indent="-91440">
              <a:defRPr/>
            </a:pPr>
            <a:r>
              <a:rPr lang="en-GB" altLang="en-US" sz="2800" i="1" dirty="0">
                <a:solidFill>
                  <a:schemeClr val="tx1">
                    <a:lumMod val="75000"/>
                    <a:lumOff val="25000"/>
                  </a:schemeClr>
                </a:solidFill>
              </a:rPr>
              <a:t>Boys as young as 9 from deprived areas showed signs of disillusionment from education.</a:t>
            </a:r>
          </a:p>
          <a:p>
            <a:pPr marL="91440" indent="-91440">
              <a:defRPr/>
            </a:pPr>
            <a:r>
              <a:rPr lang="en-GB" altLang="en-US" sz="2800" i="1" dirty="0">
                <a:solidFill>
                  <a:schemeClr val="tx1">
                    <a:lumMod val="75000"/>
                    <a:lumOff val="25000"/>
                  </a:schemeClr>
                </a:solidFill>
              </a:rPr>
              <a:t>Test results were weakest when poverty had continued for generations, and highest when material advantage was long term.</a:t>
            </a:r>
          </a:p>
          <a:p>
            <a:endParaRPr lang="en-GB" sz="2800" dirty="0"/>
          </a:p>
        </p:txBody>
      </p:sp>
    </p:spTree>
    <p:extLst>
      <p:ext uri="{BB962C8B-B14F-4D97-AF65-F5344CB8AC3E}">
        <p14:creationId xmlns:p14="http://schemas.microsoft.com/office/powerpoint/2010/main" val="221113076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4"/>
          <p:cNvSpPr>
            <a:spLocks noGrp="1"/>
          </p:cNvSpPr>
          <p:nvPr>
            <p:ph type="title"/>
          </p:nvPr>
        </p:nvSpPr>
        <p:spPr bwMode="auto">
          <a:xfrm>
            <a:off x="468630" y="287339"/>
            <a:ext cx="9421495" cy="1449387"/>
          </a:xfrm>
        </p:spPr>
        <p:txBody>
          <a:bodyPr wrap="square" numCol="1" anchorCtr="0" compatLnSpc="1">
            <a:prstTxWarp prst="textNoShape">
              <a:avLst/>
            </a:prstTxWarp>
            <a:normAutofit fontScale="90000"/>
          </a:bodyPr>
          <a:lstStyle/>
          <a:p>
            <a:pPr>
              <a:defRPr/>
            </a:pPr>
            <a:r>
              <a:rPr lang="cy-GB" dirty="0" smtClean="0">
                <a:solidFill>
                  <a:schemeClr val="tx1">
                    <a:lumMod val="75000"/>
                    <a:lumOff val="25000"/>
                  </a:schemeClr>
                </a:solidFill>
                <a:ea typeface="ＭＳ Ｐゴシック" charset="-128"/>
              </a:rPr>
              <a:t/>
            </a:r>
            <a:br>
              <a:rPr lang="cy-GB" dirty="0" smtClean="0">
                <a:solidFill>
                  <a:schemeClr val="tx1">
                    <a:lumMod val="75000"/>
                    <a:lumOff val="25000"/>
                  </a:schemeClr>
                </a:solidFill>
                <a:ea typeface="ＭＳ Ｐゴシック" charset="-128"/>
              </a:rPr>
            </a:br>
            <a:r>
              <a:rPr lang="en-GB" altLang="en-US" i="1" dirty="0" smtClean="0">
                <a:solidFill>
                  <a:schemeClr val="tx1">
                    <a:lumMod val="75000"/>
                    <a:lumOff val="25000"/>
                  </a:schemeClr>
                </a:solidFill>
              </a:rPr>
              <a:t>The effect of wealth on aspirations</a:t>
            </a:r>
          </a:p>
        </p:txBody>
      </p:sp>
      <p:sp>
        <p:nvSpPr>
          <p:cNvPr id="39939" name="Slide Number Placeholder 3"/>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rgbClr val="000000"/>
                </a:solidFill>
                <a:latin typeface="Tahoma" panose="020B0604030504040204" pitchFamily="34" charset="0"/>
                <a:ea typeface="ヒラギノ角ゴ ProN W3" charset="-128"/>
                <a:sym typeface="Tahoma" panose="020B0604030504040204" pitchFamily="34" charset="0"/>
              </a:defRPr>
            </a:lvl1pPr>
            <a:lvl2pPr marL="742950" indent="-285750" eaLnBrk="0" hangingPunct="0">
              <a:defRPr>
                <a:solidFill>
                  <a:srgbClr val="000000"/>
                </a:solidFill>
                <a:latin typeface="Tahoma" panose="020B0604030504040204" pitchFamily="34" charset="0"/>
                <a:ea typeface="ヒラギノ角ゴ ProN W3" charset="-128"/>
                <a:sym typeface="Tahoma" panose="020B0604030504040204" pitchFamily="34" charset="0"/>
              </a:defRPr>
            </a:lvl2pPr>
            <a:lvl3pPr marL="1143000" indent="-228600" eaLnBrk="0" hangingPunct="0">
              <a:defRPr>
                <a:solidFill>
                  <a:srgbClr val="000000"/>
                </a:solidFill>
                <a:latin typeface="Tahoma" panose="020B0604030504040204" pitchFamily="34" charset="0"/>
                <a:ea typeface="ヒラギノ角ゴ ProN W3" charset="-128"/>
                <a:sym typeface="Tahoma" panose="020B0604030504040204" pitchFamily="34" charset="0"/>
              </a:defRPr>
            </a:lvl3pPr>
            <a:lvl4pPr marL="1600200" indent="-228600" eaLnBrk="0" hangingPunct="0">
              <a:defRPr>
                <a:solidFill>
                  <a:srgbClr val="000000"/>
                </a:solidFill>
                <a:latin typeface="Tahoma" panose="020B0604030504040204" pitchFamily="34" charset="0"/>
                <a:ea typeface="ヒラギノ角ゴ ProN W3" charset="-128"/>
                <a:sym typeface="Tahoma" panose="020B0604030504040204" pitchFamily="34" charset="0"/>
              </a:defRPr>
            </a:lvl4pPr>
            <a:lvl5pPr marL="2057400" indent="-228600" eaLnBrk="0" hangingPunct="0">
              <a:defRPr>
                <a:solidFill>
                  <a:srgbClr val="000000"/>
                </a:solidFill>
                <a:latin typeface="Tahoma" panose="020B0604030504040204" pitchFamily="34" charset="0"/>
                <a:ea typeface="ヒラギノ角ゴ ProN W3" charset="-128"/>
                <a:sym typeface="Tahoma" panose="020B0604030504040204" pitchFamily="34" charset="0"/>
              </a:defRPr>
            </a:lvl5pPr>
            <a:lvl6pPr marL="2514600" indent="-228600" eaLnBrk="0" fontAlgn="base" hangingPunct="0">
              <a:spcBef>
                <a:spcPct val="0"/>
              </a:spcBef>
              <a:spcAft>
                <a:spcPct val="0"/>
              </a:spcAft>
              <a:defRPr>
                <a:solidFill>
                  <a:srgbClr val="000000"/>
                </a:solidFill>
                <a:latin typeface="Tahoma" panose="020B0604030504040204" pitchFamily="34" charset="0"/>
                <a:ea typeface="ヒラギノ角ゴ ProN W3" charset="-128"/>
                <a:sym typeface="Tahoma" panose="020B0604030504040204" pitchFamily="34" charset="0"/>
              </a:defRPr>
            </a:lvl6pPr>
            <a:lvl7pPr marL="2971800" indent="-228600" eaLnBrk="0" fontAlgn="base" hangingPunct="0">
              <a:spcBef>
                <a:spcPct val="0"/>
              </a:spcBef>
              <a:spcAft>
                <a:spcPct val="0"/>
              </a:spcAft>
              <a:defRPr>
                <a:solidFill>
                  <a:srgbClr val="000000"/>
                </a:solidFill>
                <a:latin typeface="Tahoma" panose="020B0604030504040204" pitchFamily="34" charset="0"/>
                <a:ea typeface="ヒラギノ角ゴ ProN W3" charset="-128"/>
                <a:sym typeface="Tahoma" panose="020B0604030504040204" pitchFamily="34" charset="0"/>
              </a:defRPr>
            </a:lvl7pPr>
            <a:lvl8pPr marL="3429000" indent="-228600" eaLnBrk="0" fontAlgn="base" hangingPunct="0">
              <a:spcBef>
                <a:spcPct val="0"/>
              </a:spcBef>
              <a:spcAft>
                <a:spcPct val="0"/>
              </a:spcAft>
              <a:defRPr>
                <a:solidFill>
                  <a:srgbClr val="000000"/>
                </a:solidFill>
                <a:latin typeface="Tahoma" panose="020B0604030504040204" pitchFamily="34" charset="0"/>
                <a:ea typeface="ヒラギノ角ゴ ProN W3" charset="-128"/>
                <a:sym typeface="Tahoma" panose="020B0604030504040204" pitchFamily="34" charset="0"/>
              </a:defRPr>
            </a:lvl8pPr>
            <a:lvl9pPr marL="3886200" indent="-228600" eaLnBrk="0" fontAlgn="base" hangingPunct="0">
              <a:spcBef>
                <a:spcPct val="0"/>
              </a:spcBef>
              <a:spcAft>
                <a:spcPct val="0"/>
              </a:spcAft>
              <a:defRPr>
                <a:solidFill>
                  <a:srgbClr val="000000"/>
                </a:solidFill>
                <a:latin typeface="Tahoma" panose="020B0604030504040204" pitchFamily="34" charset="0"/>
                <a:ea typeface="ヒラギノ角ゴ ProN W3" charset="-128"/>
                <a:sym typeface="Tahoma" panose="020B0604030504040204" pitchFamily="34" charset="0"/>
              </a:defRPr>
            </a:lvl9pPr>
          </a:lstStyle>
          <a:p>
            <a:pPr eaLnBrk="1" hangingPunct="1">
              <a:defRPr/>
            </a:pPr>
            <a:fld id="{66964E57-D7F8-4A2F-9FE2-692324287568}" type="slidenum">
              <a:rPr lang="en-US" altLang="en-US">
                <a:solidFill>
                  <a:srgbClr val="FFFFFF"/>
                </a:solidFill>
              </a:rPr>
              <a:pPr eaLnBrk="1" hangingPunct="1">
                <a:defRPr/>
              </a:pPr>
              <a:t>16</a:t>
            </a:fld>
            <a:endParaRPr lang="en-US" altLang="en-US">
              <a:solidFill>
                <a:srgbClr val="FFFFFF"/>
              </a:solidFill>
            </a:endParaRPr>
          </a:p>
        </p:txBody>
      </p:sp>
      <p:pic>
        <p:nvPicPr>
          <p:cNvPr id="69638"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956425" y="2937828"/>
            <a:ext cx="4382942" cy="23314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Content Placeholder 1"/>
          <p:cNvSpPr>
            <a:spLocks noGrp="1"/>
          </p:cNvSpPr>
          <p:nvPr>
            <p:ph sz="half" idx="1"/>
          </p:nvPr>
        </p:nvSpPr>
        <p:spPr>
          <a:xfrm>
            <a:off x="1069848" y="2194560"/>
            <a:ext cx="5616702" cy="3977640"/>
          </a:xfrm>
        </p:spPr>
        <p:txBody>
          <a:bodyPr/>
          <a:lstStyle/>
          <a:p>
            <a:r>
              <a:rPr lang="en-GB" altLang="en-US" b="1" i="1" dirty="0"/>
              <a:t>Disadvantaged schools</a:t>
            </a:r>
          </a:p>
          <a:p>
            <a:pPr>
              <a:buNone/>
            </a:pPr>
            <a:endParaRPr lang="en-GB" altLang="en-US" i="1" dirty="0"/>
          </a:p>
          <a:p>
            <a:r>
              <a:rPr lang="en-GB" altLang="en-US" sz="2800" i="1" dirty="0"/>
              <a:t>“ I hate school, doing work, and teachers shouting at me” </a:t>
            </a:r>
          </a:p>
          <a:p>
            <a:r>
              <a:rPr lang="en-GB" altLang="en-US" sz="2800" i="1" dirty="0"/>
              <a:t>“If you don’t go to school, your Dad will go to jail”</a:t>
            </a:r>
          </a:p>
          <a:p>
            <a:endParaRPr lang="en-GB" dirty="0"/>
          </a:p>
        </p:txBody>
      </p:sp>
    </p:spTree>
    <p:extLst>
      <p:ext uri="{BB962C8B-B14F-4D97-AF65-F5344CB8AC3E}">
        <p14:creationId xmlns:p14="http://schemas.microsoft.com/office/powerpoint/2010/main" val="192007673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4380" y="287339"/>
            <a:ext cx="10149840" cy="1449387"/>
          </a:xfrm>
        </p:spPr>
        <p:txBody>
          <a:bodyPr>
            <a:normAutofit fontScale="90000"/>
          </a:bodyPr>
          <a:lstStyle/>
          <a:p>
            <a:pPr>
              <a:defRPr/>
            </a:pPr>
            <a:r>
              <a:rPr lang="cy-GB" dirty="0" smtClean="0">
                <a:solidFill>
                  <a:schemeClr val="tx1">
                    <a:lumMod val="75000"/>
                    <a:lumOff val="25000"/>
                  </a:schemeClr>
                </a:solidFill>
                <a:ea typeface="ＭＳ Ｐゴシック" charset="-128"/>
              </a:rPr>
              <a:t/>
            </a:r>
            <a:br>
              <a:rPr lang="cy-GB" dirty="0" smtClean="0">
                <a:solidFill>
                  <a:schemeClr val="tx1">
                    <a:lumMod val="75000"/>
                    <a:lumOff val="25000"/>
                  </a:schemeClr>
                </a:solidFill>
                <a:ea typeface="ＭＳ Ｐゴシック" charset="-128"/>
              </a:rPr>
            </a:br>
            <a:r>
              <a:rPr lang="en-GB" dirty="0" smtClean="0">
                <a:solidFill>
                  <a:schemeClr val="tx1">
                    <a:lumMod val="75000"/>
                    <a:lumOff val="25000"/>
                  </a:schemeClr>
                </a:solidFill>
                <a:ea typeface="ＭＳ Ｐゴシック" charset="-128"/>
              </a:rPr>
              <a:t>The effect of wealth on aspirations</a:t>
            </a:r>
            <a:endParaRPr lang="en-GB" dirty="0">
              <a:solidFill>
                <a:schemeClr val="tx1">
                  <a:lumMod val="75000"/>
                  <a:lumOff val="25000"/>
                </a:schemeClr>
              </a:solidFill>
              <a:ea typeface="ＭＳ Ｐゴシック" charset="-128"/>
            </a:endParaRPr>
          </a:p>
        </p:txBody>
      </p:sp>
      <p:sp>
        <p:nvSpPr>
          <p:cNvPr id="40964" name="Content Placeholder 3"/>
          <p:cNvSpPr>
            <a:spLocks noGrp="1"/>
          </p:cNvSpPr>
          <p:nvPr>
            <p:ph sz="half" idx="2"/>
          </p:nvPr>
        </p:nvSpPr>
        <p:spPr>
          <a:xfrm>
            <a:off x="6188075" y="1846264"/>
            <a:ext cx="3702050" cy="4022725"/>
          </a:xfrm>
        </p:spPr>
        <p:txBody>
          <a:bodyPr rtlCol="0">
            <a:normAutofit/>
          </a:bodyPr>
          <a:lstStyle/>
          <a:p>
            <a:pPr marL="91440" indent="-91440">
              <a:defRPr/>
            </a:pPr>
            <a:endParaRPr lang="en-GB" altLang="en-US" dirty="0" smtClean="0">
              <a:solidFill>
                <a:schemeClr val="tx1">
                  <a:lumMod val="75000"/>
                  <a:lumOff val="25000"/>
                </a:schemeClr>
              </a:solidFill>
            </a:endParaRPr>
          </a:p>
        </p:txBody>
      </p:sp>
      <p:sp>
        <p:nvSpPr>
          <p:cNvPr id="40965" name="Slide Number Placeholder 4"/>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rgbClr val="000000"/>
                </a:solidFill>
                <a:latin typeface="Tahoma" panose="020B0604030504040204" pitchFamily="34" charset="0"/>
                <a:ea typeface="ヒラギノ角ゴ ProN W3" charset="-128"/>
                <a:sym typeface="Tahoma" panose="020B0604030504040204" pitchFamily="34" charset="0"/>
              </a:defRPr>
            </a:lvl1pPr>
            <a:lvl2pPr marL="742950" indent="-285750" eaLnBrk="0" hangingPunct="0">
              <a:defRPr>
                <a:solidFill>
                  <a:srgbClr val="000000"/>
                </a:solidFill>
                <a:latin typeface="Tahoma" panose="020B0604030504040204" pitchFamily="34" charset="0"/>
                <a:ea typeface="ヒラギノ角ゴ ProN W3" charset="-128"/>
                <a:sym typeface="Tahoma" panose="020B0604030504040204" pitchFamily="34" charset="0"/>
              </a:defRPr>
            </a:lvl2pPr>
            <a:lvl3pPr marL="1143000" indent="-228600" eaLnBrk="0" hangingPunct="0">
              <a:defRPr>
                <a:solidFill>
                  <a:srgbClr val="000000"/>
                </a:solidFill>
                <a:latin typeface="Tahoma" panose="020B0604030504040204" pitchFamily="34" charset="0"/>
                <a:ea typeface="ヒラギノ角ゴ ProN W3" charset="-128"/>
                <a:sym typeface="Tahoma" panose="020B0604030504040204" pitchFamily="34" charset="0"/>
              </a:defRPr>
            </a:lvl3pPr>
            <a:lvl4pPr marL="1600200" indent="-228600" eaLnBrk="0" hangingPunct="0">
              <a:defRPr>
                <a:solidFill>
                  <a:srgbClr val="000000"/>
                </a:solidFill>
                <a:latin typeface="Tahoma" panose="020B0604030504040204" pitchFamily="34" charset="0"/>
                <a:ea typeface="ヒラギノ角ゴ ProN W3" charset="-128"/>
                <a:sym typeface="Tahoma" panose="020B0604030504040204" pitchFamily="34" charset="0"/>
              </a:defRPr>
            </a:lvl4pPr>
            <a:lvl5pPr marL="2057400" indent="-228600" eaLnBrk="0" hangingPunct="0">
              <a:defRPr>
                <a:solidFill>
                  <a:srgbClr val="000000"/>
                </a:solidFill>
                <a:latin typeface="Tahoma" panose="020B0604030504040204" pitchFamily="34" charset="0"/>
                <a:ea typeface="ヒラギノ角ゴ ProN W3" charset="-128"/>
                <a:sym typeface="Tahoma" panose="020B0604030504040204" pitchFamily="34" charset="0"/>
              </a:defRPr>
            </a:lvl5pPr>
            <a:lvl6pPr marL="2514600" indent="-228600" eaLnBrk="0" fontAlgn="base" hangingPunct="0">
              <a:spcBef>
                <a:spcPct val="0"/>
              </a:spcBef>
              <a:spcAft>
                <a:spcPct val="0"/>
              </a:spcAft>
              <a:defRPr>
                <a:solidFill>
                  <a:srgbClr val="000000"/>
                </a:solidFill>
                <a:latin typeface="Tahoma" panose="020B0604030504040204" pitchFamily="34" charset="0"/>
                <a:ea typeface="ヒラギノ角ゴ ProN W3" charset="-128"/>
                <a:sym typeface="Tahoma" panose="020B0604030504040204" pitchFamily="34" charset="0"/>
              </a:defRPr>
            </a:lvl6pPr>
            <a:lvl7pPr marL="2971800" indent="-228600" eaLnBrk="0" fontAlgn="base" hangingPunct="0">
              <a:spcBef>
                <a:spcPct val="0"/>
              </a:spcBef>
              <a:spcAft>
                <a:spcPct val="0"/>
              </a:spcAft>
              <a:defRPr>
                <a:solidFill>
                  <a:srgbClr val="000000"/>
                </a:solidFill>
                <a:latin typeface="Tahoma" panose="020B0604030504040204" pitchFamily="34" charset="0"/>
                <a:ea typeface="ヒラギノ角ゴ ProN W3" charset="-128"/>
                <a:sym typeface="Tahoma" panose="020B0604030504040204" pitchFamily="34" charset="0"/>
              </a:defRPr>
            </a:lvl7pPr>
            <a:lvl8pPr marL="3429000" indent="-228600" eaLnBrk="0" fontAlgn="base" hangingPunct="0">
              <a:spcBef>
                <a:spcPct val="0"/>
              </a:spcBef>
              <a:spcAft>
                <a:spcPct val="0"/>
              </a:spcAft>
              <a:defRPr>
                <a:solidFill>
                  <a:srgbClr val="000000"/>
                </a:solidFill>
                <a:latin typeface="Tahoma" panose="020B0604030504040204" pitchFamily="34" charset="0"/>
                <a:ea typeface="ヒラギノ角ゴ ProN W3" charset="-128"/>
                <a:sym typeface="Tahoma" panose="020B0604030504040204" pitchFamily="34" charset="0"/>
              </a:defRPr>
            </a:lvl8pPr>
            <a:lvl9pPr marL="3886200" indent="-228600" eaLnBrk="0" fontAlgn="base" hangingPunct="0">
              <a:spcBef>
                <a:spcPct val="0"/>
              </a:spcBef>
              <a:spcAft>
                <a:spcPct val="0"/>
              </a:spcAft>
              <a:defRPr>
                <a:solidFill>
                  <a:srgbClr val="000000"/>
                </a:solidFill>
                <a:latin typeface="Tahoma" panose="020B0604030504040204" pitchFamily="34" charset="0"/>
                <a:ea typeface="ヒラギノ角ゴ ProN W3" charset="-128"/>
                <a:sym typeface="Tahoma" panose="020B0604030504040204" pitchFamily="34" charset="0"/>
              </a:defRPr>
            </a:lvl9pPr>
          </a:lstStyle>
          <a:p>
            <a:pPr eaLnBrk="1" hangingPunct="1">
              <a:defRPr/>
            </a:pPr>
            <a:fld id="{209B10B3-78E0-4F9B-B046-E25E1A84F879}" type="slidenum">
              <a:rPr lang="en-US" altLang="en-US">
                <a:solidFill>
                  <a:srgbClr val="FFFFFF"/>
                </a:solidFill>
              </a:rPr>
              <a:pPr eaLnBrk="1" hangingPunct="1">
                <a:defRPr/>
              </a:pPr>
              <a:t>17</a:t>
            </a:fld>
            <a:endParaRPr lang="en-US" altLang="en-US">
              <a:solidFill>
                <a:srgbClr val="FFFFFF"/>
              </a:solidFill>
            </a:endParaRPr>
          </a:p>
        </p:txBody>
      </p:sp>
      <p:pic>
        <p:nvPicPr>
          <p:cNvPr id="71686" name="Picture 2"/>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rot="810941">
            <a:off x="7612066" y="3211833"/>
            <a:ext cx="3308346" cy="21929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Content Placeholder 2"/>
          <p:cNvSpPr>
            <a:spLocks noGrp="1"/>
          </p:cNvSpPr>
          <p:nvPr>
            <p:ph sz="half" idx="1"/>
          </p:nvPr>
        </p:nvSpPr>
        <p:spPr>
          <a:xfrm>
            <a:off x="1069848" y="2194560"/>
            <a:ext cx="5605272" cy="3977640"/>
          </a:xfrm>
        </p:spPr>
        <p:txBody>
          <a:bodyPr/>
          <a:lstStyle/>
          <a:p>
            <a:pPr marL="91440" indent="-91440">
              <a:defRPr/>
            </a:pPr>
            <a:r>
              <a:rPr lang="en-GB" altLang="en-US" sz="2800" b="1" i="1" dirty="0">
                <a:solidFill>
                  <a:schemeClr val="tx1">
                    <a:lumMod val="75000"/>
                    <a:lumOff val="25000"/>
                  </a:schemeClr>
                </a:solidFill>
              </a:rPr>
              <a:t>Advantaged schools</a:t>
            </a:r>
          </a:p>
          <a:p>
            <a:pPr marL="0" indent="0">
              <a:buNone/>
              <a:defRPr/>
            </a:pPr>
            <a:r>
              <a:rPr lang="en-GB" altLang="en-US" sz="2800" i="1" dirty="0">
                <a:solidFill>
                  <a:schemeClr val="tx1">
                    <a:lumMod val="75000"/>
                    <a:lumOff val="25000"/>
                  </a:schemeClr>
                </a:solidFill>
              </a:rPr>
              <a:t>“ I don’t think there is very many bad things about school”</a:t>
            </a:r>
          </a:p>
          <a:p>
            <a:pPr marL="91440" indent="-91440">
              <a:defRPr/>
            </a:pPr>
            <a:endParaRPr lang="en-GB" altLang="en-US" sz="2800" i="1" dirty="0">
              <a:solidFill>
                <a:schemeClr val="tx1">
                  <a:lumMod val="75000"/>
                  <a:lumOff val="25000"/>
                </a:schemeClr>
              </a:solidFill>
            </a:endParaRPr>
          </a:p>
          <a:p>
            <a:pPr marL="91440" indent="-91440">
              <a:defRPr/>
            </a:pPr>
            <a:r>
              <a:rPr lang="en-GB" altLang="en-US" sz="2800" i="1" dirty="0">
                <a:solidFill>
                  <a:schemeClr val="tx1">
                    <a:lumMod val="75000"/>
                    <a:lumOff val="25000"/>
                  </a:schemeClr>
                </a:solidFill>
              </a:rPr>
              <a:t>“ You get a good education and all so you can get a good job when you’re older</a:t>
            </a:r>
            <a:r>
              <a:rPr lang="en-GB" altLang="en-US" sz="2800" dirty="0">
                <a:solidFill>
                  <a:schemeClr val="tx1">
                    <a:lumMod val="75000"/>
                    <a:lumOff val="25000"/>
                  </a:schemeClr>
                </a:solidFill>
              </a:rPr>
              <a:t>”</a:t>
            </a:r>
          </a:p>
          <a:p>
            <a:pPr marL="91440" indent="-91440">
              <a:defRPr/>
            </a:pPr>
            <a:endParaRPr lang="en-GB" altLang="en-US" dirty="0">
              <a:solidFill>
                <a:schemeClr val="tx1">
                  <a:lumMod val="75000"/>
                  <a:lumOff val="25000"/>
                </a:schemeClr>
              </a:solidFill>
            </a:endParaRPr>
          </a:p>
          <a:p>
            <a:endParaRPr lang="en-GB" dirty="0"/>
          </a:p>
        </p:txBody>
      </p:sp>
    </p:spTree>
    <p:extLst>
      <p:ext uri="{BB962C8B-B14F-4D97-AF65-F5344CB8AC3E}">
        <p14:creationId xmlns:p14="http://schemas.microsoft.com/office/powerpoint/2010/main" val="315322599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
          <p:cNvSpPr>
            <a:spLocks noGrp="1" noChangeArrowheads="1"/>
          </p:cNvSpPr>
          <p:nvPr>
            <p:ph type="title"/>
          </p:nvPr>
        </p:nvSpPr>
        <p:spPr bwMode="auto">
          <a:xfrm>
            <a:off x="2346325" y="287339"/>
            <a:ext cx="7543800" cy="1449387"/>
          </a:xfrm>
        </p:spPr>
        <p:txBody>
          <a:bodyPr vert="horz" wrap="square" lIns="91440" tIns="45720" rIns="132080" bIns="45720" numCol="1" rtlCol="0" anchor="ctr" anchorCtr="0" compatLnSpc="1">
            <a:prstTxWarp prst="textNoShape">
              <a:avLst/>
            </a:prstTxWarp>
            <a:normAutofit/>
          </a:bodyPr>
          <a:lstStyle/>
          <a:p>
            <a:pPr>
              <a:defRPr/>
            </a:pPr>
            <a:r>
              <a:rPr lang="en-US" altLang="en-US" dirty="0" smtClean="0">
                <a:solidFill>
                  <a:schemeClr val="tx1">
                    <a:lumMod val="75000"/>
                    <a:lumOff val="25000"/>
                  </a:schemeClr>
                </a:solidFill>
              </a:rPr>
              <a:t> </a:t>
            </a:r>
            <a:r>
              <a:rPr lang="en-US" altLang="en-US" i="1" dirty="0" smtClean="0">
                <a:solidFill>
                  <a:schemeClr val="tx1">
                    <a:lumMod val="75000"/>
                    <a:lumOff val="25000"/>
                  </a:schemeClr>
                </a:solidFill>
              </a:rPr>
              <a:t>FLYING START</a:t>
            </a:r>
          </a:p>
        </p:txBody>
      </p:sp>
      <p:sp>
        <p:nvSpPr>
          <p:cNvPr id="18436" name="Content Placeholder 4"/>
          <p:cNvSpPr>
            <a:spLocks noGrp="1"/>
          </p:cNvSpPr>
          <p:nvPr>
            <p:ph sz="half" idx="2"/>
          </p:nvPr>
        </p:nvSpPr>
        <p:spPr>
          <a:xfrm>
            <a:off x="788670" y="1846264"/>
            <a:ext cx="9101455" cy="4022725"/>
          </a:xfrm>
        </p:spPr>
        <p:txBody>
          <a:bodyPr rtlCol="0">
            <a:normAutofit/>
          </a:bodyPr>
          <a:lstStyle/>
          <a:p>
            <a:pPr marL="91440" indent="-91440">
              <a:defRPr/>
            </a:pPr>
            <a:r>
              <a:rPr lang="en-GB" altLang="en-US" dirty="0" smtClean="0">
                <a:solidFill>
                  <a:schemeClr val="tx1">
                    <a:lumMod val="75000"/>
                    <a:lumOff val="25000"/>
                  </a:schemeClr>
                </a:solidFill>
              </a:rPr>
              <a:t>Aimed at children from 0-3 who live in the most deprived communities in Wales.  It aims to create positive outcomes in the medium and long term. It is a prescriptive programme, based on international evidence of what works. </a:t>
            </a:r>
          </a:p>
          <a:p>
            <a:pPr marL="91440" indent="-91440">
              <a:defRPr/>
            </a:pPr>
            <a:r>
              <a:rPr lang="en-GB" altLang="en-US" dirty="0" smtClean="0">
                <a:solidFill>
                  <a:schemeClr val="tx1">
                    <a:lumMod val="75000"/>
                    <a:lumOff val="25000"/>
                  </a:schemeClr>
                </a:solidFill>
                <a:hlinkClick r:id="rId3"/>
              </a:rPr>
              <a:t>http://wales.gov.uk/topics/childrenyoungpeople/parenting/help/flyingstart/?lang=en</a:t>
            </a:r>
            <a:endParaRPr lang="en-GB" altLang="en-US" dirty="0" smtClean="0">
              <a:solidFill>
                <a:schemeClr val="tx1">
                  <a:lumMod val="75000"/>
                  <a:lumOff val="25000"/>
                </a:schemeClr>
              </a:solidFill>
            </a:endParaRPr>
          </a:p>
          <a:p>
            <a:pPr marL="91440" indent="-91440">
              <a:defRPr/>
            </a:pPr>
            <a:endParaRPr lang="en-GB" altLang="en-US" dirty="0" smtClean="0">
              <a:solidFill>
                <a:schemeClr val="tx1">
                  <a:lumMod val="75000"/>
                  <a:lumOff val="25000"/>
                </a:schemeClr>
              </a:solidFill>
            </a:endParaRPr>
          </a:p>
          <a:p>
            <a:pPr marL="91440" indent="-91440">
              <a:defRPr/>
            </a:pPr>
            <a:r>
              <a:rPr lang="en-GB" altLang="en-US" dirty="0" smtClean="0">
                <a:solidFill>
                  <a:schemeClr val="tx1">
                    <a:lumMod val="75000"/>
                    <a:lumOff val="25000"/>
                  </a:schemeClr>
                </a:solidFill>
              </a:rPr>
              <a:t>Multi-agency approach</a:t>
            </a:r>
          </a:p>
        </p:txBody>
      </p:sp>
      <p:sp>
        <p:nvSpPr>
          <p:cNvPr id="18437" name="Slide Number Placeholder 3"/>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rgbClr val="000000"/>
                </a:solidFill>
                <a:latin typeface="Tahoma" panose="020B0604030504040204" pitchFamily="34" charset="0"/>
                <a:ea typeface="ヒラギノ角ゴ ProN W3" charset="-128"/>
                <a:sym typeface="Tahoma" panose="020B0604030504040204" pitchFamily="34" charset="0"/>
              </a:defRPr>
            </a:lvl1pPr>
            <a:lvl2pPr marL="742950" indent="-285750" eaLnBrk="0" hangingPunct="0">
              <a:defRPr>
                <a:solidFill>
                  <a:srgbClr val="000000"/>
                </a:solidFill>
                <a:latin typeface="Tahoma" panose="020B0604030504040204" pitchFamily="34" charset="0"/>
                <a:ea typeface="ヒラギノ角ゴ ProN W3" charset="-128"/>
                <a:sym typeface="Tahoma" panose="020B0604030504040204" pitchFamily="34" charset="0"/>
              </a:defRPr>
            </a:lvl2pPr>
            <a:lvl3pPr marL="1143000" indent="-228600" eaLnBrk="0" hangingPunct="0">
              <a:defRPr>
                <a:solidFill>
                  <a:srgbClr val="000000"/>
                </a:solidFill>
                <a:latin typeface="Tahoma" panose="020B0604030504040204" pitchFamily="34" charset="0"/>
                <a:ea typeface="ヒラギノ角ゴ ProN W3" charset="-128"/>
                <a:sym typeface="Tahoma" panose="020B0604030504040204" pitchFamily="34" charset="0"/>
              </a:defRPr>
            </a:lvl3pPr>
            <a:lvl4pPr marL="1600200" indent="-228600" eaLnBrk="0" hangingPunct="0">
              <a:defRPr>
                <a:solidFill>
                  <a:srgbClr val="000000"/>
                </a:solidFill>
                <a:latin typeface="Tahoma" panose="020B0604030504040204" pitchFamily="34" charset="0"/>
                <a:ea typeface="ヒラギノ角ゴ ProN W3" charset="-128"/>
                <a:sym typeface="Tahoma" panose="020B0604030504040204" pitchFamily="34" charset="0"/>
              </a:defRPr>
            </a:lvl4pPr>
            <a:lvl5pPr marL="2057400" indent="-228600" eaLnBrk="0" hangingPunct="0">
              <a:defRPr>
                <a:solidFill>
                  <a:srgbClr val="000000"/>
                </a:solidFill>
                <a:latin typeface="Tahoma" panose="020B0604030504040204" pitchFamily="34" charset="0"/>
                <a:ea typeface="ヒラギノ角ゴ ProN W3" charset="-128"/>
                <a:sym typeface="Tahoma" panose="020B0604030504040204" pitchFamily="34" charset="0"/>
              </a:defRPr>
            </a:lvl5pPr>
            <a:lvl6pPr marL="2514600" indent="-228600" eaLnBrk="0" fontAlgn="base" hangingPunct="0">
              <a:spcBef>
                <a:spcPct val="0"/>
              </a:spcBef>
              <a:spcAft>
                <a:spcPct val="0"/>
              </a:spcAft>
              <a:defRPr>
                <a:solidFill>
                  <a:srgbClr val="000000"/>
                </a:solidFill>
                <a:latin typeface="Tahoma" panose="020B0604030504040204" pitchFamily="34" charset="0"/>
                <a:ea typeface="ヒラギノ角ゴ ProN W3" charset="-128"/>
                <a:sym typeface="Tahoma" panose="020B0604030504040204" pitchFamily="34" charset="0"/>
              </a:defRPr>
            </a:lvl6pPr>
            <a:lvl7pPr marL="2971800" indent="-228600" eaLnBrk="0" fontAlgn="base" hangingPunct="0">
              <a:spcBef>
                <a:spcPct val="0"/>
              </a:spcBef>
              <a:spcAft>
                <a:spcPct val="0"/>
              </a:spcAft>
              <a:defRPr>
                <a:solidFill>
                  <a:srgbClr val="000000"/>
                </a:solidFill>
                <a:latin typeface="Tahoma" panose="020B0604030504040204" pitchFamily="34" charset="0"/>
                <a:ea typeface="ヒラギノ角ゴ ProN W3" charset="-128"/>
                <a:sym typeface="Tahoma" panose="020B0604030504040204" pitchFamily="34" charset="0"/>
              </a:defRPr>
            </a:lvl7pPr>
            <a:lvl8pPr marL="3429000" indent="-228600" eaLnBrk="0" fontAlgn="base" hangingPunct="0">
              <a:spcBef>
                <a:spcPct val="0"/>
              </a:spcBef>
              <a:spcAft>
                <a:spcPct val="0"/>
              </a:spcAft>
              <a:defRPr>
                <a:solidFill>
                  <a:srgbClr val="000000"/>
                </a:solidFill>
                <a:latin typeface="Tahoma" panose="020B0604030504040204" pitchFamily="34" charset="0"/>
                <a:ea typeface="ヒラギノ角ゴ ProN W3" charset="-128"/>
                <a:sym typeface="Tahoma" panose="020B0604030504040204" pitchFamily="34" charset="0"/>
              </a:defRPr>
            </a:lvl8pPr>
            <a:lvl9pPr marL="3886200" indent="-228600" eaLnBrk="0" fontAlgn="base" hangingPunct="0">
              <a:spcBef>
                <a:spcPct val="0"/>
              </a:spcBef>
              <a:spcAft>
                <a:spcPct val="0"/>
              </a:spcAft>
              <a:defRPr>
                <a:solidFill>
                  <a:srgbClr val="000000"/>
                </a:solidFill>
                <a:latin typeface="Tahoma" panose="020B0604030504040204" pitchFamily="34" charset="0"/>
                <a:ea typeface="ヒラギノ角ゴ ProN W3" charset="-128"/>
                <a:sym typeface="Tahoma" panose="020B0604030504040204" pitchFamily="34" charset="0"/>
              </a:defRPr>
            </a:lvl9pPr>
          </a:lstStyle>
          <a:p>
            <a:pPr eaLnBrk="1" hangingPunct="1">
              <a:defRPr/>
            </a:pPr>
            <a:fld id="{1F78A297-DB85-4451-912C-672B4B1AD285}" type="slidenum">
              <a:rPr lang="en-US" altLang="en-US">
                <a:solidFill>
                  <a:srgbClr val="FFFFFF"/>
                </a:solidFill>
              </a:rPr>
              <a:pPr eaLnBrk="1" hangingPunct="1">
                <a:defRPr/>
              </a:pPr>
              <a:t>18</a:t>
            </a:fld>
            <a:endParaRPr lang="en-US" altLang="en-US">
              <a:solidFill>
                <a:srgbClr val="FFFFFF"/>
              </a:solidFill>
            </a:endParaRPr>
          </a:p>
        </p:txBody>
      </p:sp>
    </p:spTree>
    <p:extLst>
      <p:ext uri="{BB962C8B-B14F-4D97-AF65-F5344CB8AC3E}">
        <p14:creationId xmlns:p14="http://schemas.microsoft.com/office/powerpoint/2010/main" val="2084869694"/>
      </p:ext>
    </p:extLst>
  </p:cSld>
  <p:clrMapOvr>
    <a:masterClrMapping/>
  </p:clrMapOv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46325" y="287339"/>
            <a:ext cx="7543800" cy="1449387"/>
          </a:xfrm>
        </p:spPr>
        <p:txBody>
          <a:bodyPr/>
          <a:lstStyle/>
          <a:p>
            <a:pPr>
              <a:defRPr/>
            </a:pPr>
            <a:r>
              <a:rPr lang="en-GB" dirty="0" smtClean="0">
                <a:solidFill>
                  <a:schemeClr val="tx1">
                    <a:lumMod val="75000"/>
                    <a:lumOff val="25000"/>
                  </a:schemeClr>
                </a:solidFill>
                <a:ea typeface="ＭＳ Ｐゴシック" charset="-128"/>
              </a:rPr>
              <a:t>Flying Start - </a:t>
            </a:r>
            <a:r>
              <a:rPr lang="en-GB" i="1" dirty="0" smtClean="0">
                <a:solidFill>
                  <a:schemeClr val="tx1">
                    <a:lumMod val="75000"/>
                    <a:lumOff val="25000"/>
                  </a:schemeClr>
                </a:solidFill>
                <a:ea typeface="ＭＳ Ｐゴシック" charset="-128"/>
              </a:rPr>
              <a:t>The programme</a:t>
            </a:r>
            <a:endParaRPr lang="en-GB" i="1" dirty="0">
              <a:solidFill>
                <a:schemeClr val="tx1">
                  <a:lumMod val="75000"/>
                  <a:lumOff val="25000"/>
                </a:schemeClr>
              </a:solidFill>
              <a:ea typeface="ＭＳ Ｐゴシック" charset="-128"/>
            </a:endParaRPr>
          </a:p>
        </p:txBody>
      </p:sp>
      <p:sp>
        <p:nvSpPr>
          <p:cNvPr id="19461" name="Slide Number Placeholder 4"/>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rgbClr val="000000"/>
                </a:solidFill>
                <a:latin typeface="Tahoma" panose="020B0604030504040204" pitchFamily="34" charset="0"/>
                <a:ea typeface="ヒラギノ角ゴ ProN W3" charset="-128"/>
                <a:sym typeface="Tahoma" panose="020B0604030504040204" pitchFamily="34" charset="0"/>
              </a:defRPr>
            </a:lvl1pPr>
            <a:lvl2pPr marL="742950" indent="-285750" eaLnBrk="0" hangingPunct="0">
              <a:defRPr>
                <a:solidFill>
                  <a:srgbClr val="000000"/>
                </a:solidFill>
                <a:latin typeface="Tahoma" panose="020B0604030504040204" pitchFamily="34" charset="0"/>
                <a:ea typeface="ヒラギノ角ゴ ProN W3" charset="-128"/>
                <a:sym typeface="Tahoma" panose="020B0604030504040204" pitchFamily="34" charset="0"/>
              </a:defRPr>
            </a:lvl2pPr>
            <a:lvl3pPr marL="1143000" indent="-228600" eaLnBrk="0" hangingPunct="0">
              <a:defRPr>
                <a:solidFill>
                  <a:srgbClr val="000000"/>
                </a:solidFill>
                <a:latin typeface="Tahoma" panose="020B0604030504040204" pitchFamily="34" charset="0"/>
                <a:ea typeface="ヒラギノ角ゴ ProN W3" charset="-128"/>
                <a:sym typeface="Tahoma" panose="020B0604030504040204" pitchFamily="34" charset="0"/>
              </a:defRPr>
            </a:lvl3pPr>
            <a:lvl4pPr marL="1600200" indent="-228600" eaLnBrk="0" hangingPunct="0">
              <a:defRPr>
                <a:solidFill>
                  <a:srgbClr val="000000"/>
                </a:solidFill>
                <a:latin typeface="Tahoma" panose="020B0604030504040204" pitchFamily="34" charset="0"/>
                <a:ea typeface="ヒラギノ角ゴ ProN W3" charset="-128"/>
                <a:sym typeface="Tahoma" panose="020B0604030504040204" pitchFamily="34" charset="0"/>
              </a:defRPr>
            </a:lvl4pPr>
            <a:lvl5pPr marL="2057400" indent="-228600" eaLnBrk="0" hangingPunct="0">
              <a:defRPr>
                <a:solidFill>
                  <a:srgbClr val="000000"/>
                </a:solidFill>
                <a:latin typeface="Tahoma" panose="020B0604030504040204" pitchFamily="34" charset="0"/>
                <a:ea typeface="ヒラギノ角ゴ ProN W3" charset="-128"/>
                <a:sym typeface="Tahoma" panose="020B0604030504040204" pitchFamily="34" charset="0"/>
              </a:defRPr>
            </a:lvl5pPr>
            <a:lvl6pPr marL="2514600" indent="-228600" eaLnBrk="0" fontAlgn="base" hangingPunct="0">
              <a:spcBef>
                <a:spcPct val="0"/>
              </a:spcBef>
              <a:spcAft>
                <a:spcPct val="0"/>
              </a:spcAft>
              <a:defRPr>
                <a:solidFill>
                  <a:srgbClr val="000000"/>
                </a:solidFill>
                <a:latin typeface="Tahoma" panose="020B0604030504040204" pitchFamily="34" charset="0"/>
                <a:ea typeface="ヒラギノ角ゴ ProN W3" charset="-128"/>
                <a:sym typeface="Tahoma" panose="020B0604030504040204" pitchFamily="34" charset="0"/>
              </a:defRPr>
            </a:lvl6pPr>
            <a:lvl7pPr marL="2971800" indent="-228600" eaLnBrk="0" fontAlgn="base" hangingPunct="0">
              <a:spcBef>
                <a:spcPct val="0"/>
              </a:spcBef>
              <a:spcAft>
                <a:spcPct val="0"/>
              </a:spcAft>
              <a:defRPr>
                <a:solidFill>
                  <a:srgbClr val="000000"/>
                </a:solidFill>
                <a:latin typeface="Tahoma" panose="020B0604030504040204" pitchFamily="34" charset="0"/>
                <a:ea typeface="ヒラギノ角ゴ ProN W3" charset="-128"/>
                <a:sym typeface="Tahoma" panose="020B0604030504040204" pitchFamily="34" charset="0"/>
              </a:defRPr>
            </a:lvl7pPr>
            <a:lvl8pPr marL="3429000" indent="-228600" eaLnBrk="0" fontAlgn="base" hangingPunct="0">
              <a:spcBef>
                <a:spcPct val="0"/>
              </a:spcBef>
              <a:spcAft>
                <a:spcPct val="0"/>
              </a:spcAft>
              <a:defRPr>
                <a:solidFill>
                  <a:srgbClr val="000000"/>
                </a:solidFill>
                <a:latin typeface="Tahoma" panose="020B0604030504040204" pitchFamily="34" charset="0"/>
                <a:ea typeface="ヒラギノ角ゴ ProN W3" charset="-128"/>
                <a:sym typeface="Tahoma" panose="020B0604030504040204" pitchFamily="34" charset="0"/>
              </a:defRPr>
            </a:lvl8pPr>
            <a:lvl9pPr marL="3886200" indent="-228600" eaLnBrk="0" fontAlgn="base" hangingPunct="0">
              <a:spcBef>
                <a:spcPct val="0"/>
              </a:spcBef>
              <a:spcAft>
                <a:spcPct val="0"/>
              </a:spcAft>
              <a:defRPr>
                <a:solidFill>
                  <a:srgbClr val="000000"/>
                </a:solidFill>
                <a:latin typeface="Tahoma" panose="020B0604030504040204" pitchFamily="34" charset="0"/>
                <a:ea typeface="ヒラギノ角ゴ ProN W3" charset="-128"/>
                <a:sym typeface="Tahoma" panose="020B0604030504040204" pitchFamily="34" charset="0"/>
              </a:defRPr>
            </a:lvl9pPr>
          </a:lstStyle>
          <a:p>
            <a:pPr eaLnBrk="1" hangingPunct="1">
              <a:defRPr/>
            </a:pPr>
            <a:fld id="{B2F1D045-D660-48A7-BCD8-2A4E675D531A}" type="slidenum">
              <a:rPr lang="en-US" altLang="en-US">
                <a:solidFill>
                  <a:srgbClr val="FFFFFF"/>
                </a:solidFill>
              </a:rPr>
              <a:pPr eaLnBrk="1" hangingPunct="1">
                <a:defRPr/>
              </a:pPr>
              <a:t>19</a:t>
            </a:fld>
            <a:endParaRPr lang="en-US" altLang="en-US">
              <a:solidFill>
                <a:srgbClr val="FFFFFF"/>
              </a:solidFill>
            </a:endParaRPr>
          </a:p>
        </p:txBody>
      </p:sp>
      <p:sp>
        <p:nvSpPr>
          <p:cNvPr id="3" name="Content Placeholder 2"/>
          <p:cNvSpPr>
            <a:spLocks noGrp="1"/>
          </p:cNvSpPr>
          <p:nvPr>
            <p:ph sz="half" idx="1"/>
          </p:nvPr>
        </p:nvSpPr>
        <p:spPr>
          <a:xfrm>
            <a:off x="1069848" y="2194560"/>
            <a:ext cx="9514332" cy="3977640"/>
          </a:xfrm>
        </p:spPr>
        <p:txBody>
          <a:bodyPr>
            <a:normAutofit/>
          </a:bodyPr>
          <a:lstStyle/>
          <a:p>
            <a:pPr marL="457200" indent="-457200">
              <a:buFont typeface="+mj-lt"/>
              <a:buAutoNum type="arabicPeriod"/>
              <a:defRPr/>
            </a:pPr>
            <a:r>
              <a:rPr lang="en-GB" altLang="en-US" dirty="0">
                <a:solidFill>
                  <a:schemeClr val="tx1">
                    <a:lumMod val="75000"/>
                    <a:lumOff val="25000"/>
                  </a:schemeClr>
                </a:solidFill>
              </a:rPr>
              <a:t>free part-time childcare for two to three-year-olds.</a:t>
            </a:r>
          </a:p>
          <a:p>
            <a:pPr marL="457200" indent="-457200">
              <a:buFont typeface="+mj-lt"/>
              <a:buAutoNum type="arabicPeriod"/>
              <a:defRPr/>
            </a:pPr>
            <a:r>
              <a:rPr lang="en-GB" altLang="en-US" dirty="0">
                <a:solidFill>
                  <a:schemeClr val="tx1">
                    <a:lumMod val="75000"/>
                    <a:lumOff val="25000"/>
                  </a:schemeClr>
                </a:solidFill>
              </a:rPr>
              <a:t>an enhanced health visiting service.</a:t>
            </a:r>
          </a:p>
          <a:p>
            <a:pPr marL="457200" indent="-457200">
              <a:buFont typeface="+mj-lt"/>
              <a:buAutoNum type="arabicPeriod"/>
              <a:defRPr/>
            </a:pPr>
            <a:r>
              <a:rPr lang="en-GB" altLang="en-US" dirty="0">
                <a:solidFill>
                  <a:schemeClr val="tx1">
                    <a:lumMod val="75000"/>
                    <a:lumOff val="25000"/>
                  </a:schemeClr>
                </a:solidFill>
              </a:rPr>
              <a:t>access to parenting support.</a:t>
            </a:r>
          </a:p>
          <a:p>
            <a:pPr marL="457200" indent="-457200">
              <a:buFont typeface="+mj-lt"/>
              <a:buAutoNum type="arabicPeriod"/>
              <a:defRPr/>
            </a:pPr>
            <a:r>
              <a:rPr lang="en-GB" altLang="en-US" dirty="0">
                <a:solidFill>
                  <a:schemeClr val="tx1">
                    <a:lumMod val="75000"/>
                    <a:lumOff val="25000"/>
                  </a:schemeClr>
                </a:solidFill>
              </a:rPr>
              <a:t>access to early language development support</a:t>
            </a:r>
            <a:r>
              <a:rPr lang="en-GB" altLang="en-US" dirty="0" smtClean="0">
                <a:solidFill>
                  <a:schemeClr val="tx1">
                    <a:lumMod val="75000"/>
                    <a:lumOff val="25000"/>
                  </a:schemeClr>
                </a:solidFill>
              </a:rPr>
              <a:t>.</a:t>
            </a:r>
          </a:p>
          <a:p>
            <a:pPr marL="457200" indent="-457200">
              <a:buFont typeface="+mj-lt"/>
              <a:buAutoNum type="arabicPeriod"/>
              <a:defRPr/>
            </a:pPr>
            <a:endParaRPr lang="en-GB" altLang="en-US" dirty="0">
              <a:solidFill>
                <a:schemeClr val="tx1">
                  <a:lumMod val="75000"/>
                  <a:lumOff val="25000"/>
                </a:schemeClr>
              </a:solidFill>
            </a:endParaRPr>
          </a:p>
          <a:p>
            <a:endParaRPr lang="en-GB" dirty="0"/>
          </a:p>
        </p:txBody>
      </p:sp>
      <p:sp>
        <p:nvSpPr>
          <p:cNvPr id="4" name="Rounded Rectangle 3"/>
          <p:cNvSpPr/>
          <p:nvPr/>
        </p:nvSpPr>
        <p:spPr>
          <a:xfrm rot="21330505">
            <a:off x="742950" y="3977640"/>
            <a:ext cx="10355580" cy="2366010"/>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defRPr/>
            </a:pPr>
            <a:r>
              <a:rPr lang="en-GB" altLang="en-US" b="1" dirty="0">
                <a:solidFill>
                  <a:schemeClr val="tx1">
                    <a:lumMod val="75000"/>
                    <a:lumOff val="25000"/>
                  </a:schemeClr>
                </a:solidFill>
              </a:rPr>
              <a:t>However, with nearly two thirds of people who are income deprived living outside geographical areas that are defined as deprived, the Committee heard that a significant number of children living in poverty were likely to be excluded from Flying Start support (NAW, 2018).</a:t>
            </a:r>
            <a:endParaRPr lang="en-GB" altLang="en-US" b="1" dirty="0">
              <a:solidFill>
                <a:schemeClr val="tx1">
                  <a:lumMod val="75000"/>
                  <a:lumOff val="25000"/>
                </a:schemeClr>
              </a:solidFill>
            </a:endParaRPr>
          </a:p>
        </p:txBody>
      </p:sp>
    </p:spTree>
    <p:extLst>
      <p:ext uri="{BB962C8B-B14F-4D97-AF65-F5344CB8AC3E}">
        <p14:creationId xmlns:p14="http://schemas.microsoft.com/office/powerpoint/2010/main" val="279410206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1"/>
          <p:cNvSpPr>
            <a:spLocks noGrp="1" noChangeArrowheads="1"/>
          </p:cNvSpPr>
          <p:nvPr>
            <p:ph type="title"/>
          </p:nvPr>
        </p:nvSpPr>
        <p:spPr bwMode="auto">
          <a:xfrm>
            <a:off x="2346325" y="287339"/>
            <a:ext cx="7543800" cy="1449387"/>
          </a:xfrm>
        </p:spPr>
        <p:txBody>
          <a:bodyPr vert="horz" wrap="square" lIns="91440" tIns="45720" rIns="132080" bIns="45720" numCol="1" rtlCol="0" anchor="ctr" anchorCtr="0" compatLnSpc="1">
            <a:prstTxWarp prst="textNoShape">
              <a:avLst/>
            </a:prstTxWarp>
            <a:normAutofit/>
          </a:bodyPr>
          <a:lstStyle/>
          <a:p>
            <a:pPr>
              <a:defRPr/>
            </a:pPr>
            <a:r>
              <a:rPr lang="en-US" altLang="en-US" dirty="0" smtClean="0">
                <a:solidFill>
                  <a:schemeClr val="tx1">
                    <a:lumMod val="75000"/>
                    <a:lumOff val="25000"/>
                  </a:schemeClr>
                </a:solidFill>
              </a:rPr>
              <a:t/>
            </a:r>
            <a:br>
              <a:rPr lang="en-US" altLang="en-US" dirty="0" smtClean="0">
                <a:solidFill>
                  <a:schemeClr val="tx1">
                    <a:lumMod val="75000"/>
                    <a:lumOff val="25000"/>
                  </a:schemeClr>
                </a:solidFill>
              </a:rPr>
            </a:br>
            <a:r>
              <a:rPr lang="en-US" altLang="en-US" dirty="0" smtClean="0">
                <a:solidFill>
                  <a:schemeClr val="tx1">
                    <a:lumMod val="75000"/>
                    <a:lumOff val="25000"/>
                  </a:schemeClr>
                </a:solidFill>
              </a:rPr>
              <a:t>FLYING START</a:t>
            </a:r>
          </a:p>
        </p:txBody>
      </p:sp>
      <p:sp>
        <p:nvSpPr>
          <p:cNvPr id="61444" name="Content Placeholder 3"/>
          <p:cNvSpPr>
            <a:spLocks noGrp="1"/>
          </p:cNvSpPr>
          <p:nvPr>
            <p:ph sz="half" idx="2"/>
          </p:nvPr>
        </p:nvSpPr>
        <p:spPr>
          <a:xfrm>
            <a:off x="754380" y="1846264"/>
            <a:ext cx="9135745" cy="4022725"/>
          </a:xfrm>
        </p:spPr>
        <p:txBody>
          <a:bodyPr>
            <a:normAutofit/>
          </a:bodyPr>
          <a:lstStyle/>
          <a:p>
            <a:r>
              <a:rPr lang="en-GB" altLang="en-US" b="1" dirty="0"/>
              <a:t>Medium term</a:t>
            </a:r>
          </a:p>
          <a:p>
            <a:r>
              <a:rPr lang="en-GB" altLang="en-US" dirty="0"/>
              <a:t>Make significant savings through:</a:t>
            </a:r>
          </a:p>
          <a:p>
            <a:r>
              <a:rPr lang="en-GB" altLang="en-US" dirty="0"/>
              <a:t>earlier identification of needs</a:t>
            </a:r>
          </a:p>
          <a:p>
            <a:r>
              <a:rPr lang="en-GB" altLang="en-US" dirty="0"/>
              <a:t>the avoidance of reception into the care system, and</a:t>
            </a:r>
          </a:p>
          <a:p>
            <a:r>
              <a:rPr lang="en-GB" altLang="en-US" dirty="0"/>
              <a:t>the avoidance of other crisis remedial systems such as youth offending teams or substance misuse services.</a:t>
            </a:r>
          </a:p>
          <a:p>
            <a:pPr eaLnBrk="1" hangingPunct="1"/>
            <a:endParaRPr lang="en-GB" altLang="en-US" dirty="0" smtClean="0"/>
          </a:p>
        </p:txBody>
      </p:sp>
    </p:spTree>
    <p:extLst>
      <p:ext uri="{BB962C8B-B14F-4D97-AF65-F5344CB8AC3E}">
        <p14:creationId xmlns:p14="http://schemas.microsoft.com/office/powerpoint/2010/main" val="2525274469"/>
      </p:ext>
    </p:extLst>
  </p:cSld>
  <p:clrMapOvr>
    <a:masterClrMapping/>
  </p:clrMapOv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bwMode="auto">
          <a:xfrm>
            <a:off x="2346325" y="287339"/>
            <a:ext cx="7543800" cy="1449387"/>
          </a:xfrm>
        </p:spPr>
        <p:txBody>
          <a:bodyPr wrap="square" numCol="1" anchorCtr="0" compatLnSpc="1">
            <a:prstTxWarp prst="textNoShape">
              <a:avLst/>
            </a:prstTxWarp>
          </a:bodyPr>
          <a:lstStyle/>
          <a:p>
            <a:pPr>
              <a:defRPr/>
            </a:pPr>
            <a:r>
              <a:rPr lang="en-GB" altLang="en-US" dirty="0" smtClean="0">
                <a:solidFill>
                  <a:schemeClr val="tx1">
                    <a:lumMod val="75000"/>
                    <a:lumOff val="25000"/>
                  </a:schemeClr>
                </a:solidFill>
              </a:rPr>
              <a:t>DECHRAU’N DEG  </a:t>
            </a:r>
            <a:br>
              <a:rPr lang="en-GB" altLang="en-US" dirty="0" smtClean="0">
                <a:solidFill>
                  <a:schemeClr val="tx1">
                    <a:lumMod val="75000"/>
                    <a:lumOff val="25000"/>
                  </a:schemeClr>
                </a:solidFill>
              </a:rPr>
            </a:br>
            <a:r>
              <a:rPr lang="en-GB" altLang="en-US" dirty="0" smtClean="0">
                <a:solidFill>
                  <a:schemeClr val="tx1">
                    <a:lumMod val="75000"/>
                    <a:lumOff val="25000"/>
                  </a:schemeClr>
                </a:solidFill>
              </a:rPr>
              <a:t>FLYING START</a:t>
            </a:r>
          </a:p>
        </p:txBody>
      </p:sp>
      <p:sp>
        <p:nvSpPr>
          <p:cNvPr id="63491" name="Content Placeholder 2"/>
          <p:cNvSpPr>
            <a:spLocks noGrp="1"/>
          </p:cNvSpPr>
          <p:nvPr>
            <p:ph sz="half" idx="1"/>
          </p:nvPr>
        </p:nvSpPr>
        <p:spPr>
          <a:xfrm>
            <a:off x="2346325" y="1846264"/>
            <a:ext cx="3703638" cy="4022725"/>
          </a:xfrm>
        </p:spPr>
        <p:txBody>
          <a:bodyPr>
            <a:normAutofit lnSpcReduction="10000"/>
          </a:bodyPr>
          <a:lstStyle/>
          <a:p>
            <a:pPr eaLnBrk="1" hangingPunct="1"/>
            <a:r>
              <a:rPr lang="en-US" altLang="en-US" b="1" smtClean="0"/>
              <a:t>Yn yr hirdymor</a:t>
            </a:r>
          </a:p>
          <a:p>
            <a:pPr eaLnBrk="1" hangingPunct="1"/>
            <a:r>
              <a:rPr lang="en-US" altLang="en-US" smtClean="0"/>
              <a:t>gostwng nifer y bobl sydd â sgiliau gwael iawn</a:t>
            </a:r>
          </a:p>
          <a:p>
            <a:pPr eaLnBrk="1" hangingPunct="1"/>
            <a:r>
              <a:rPr lang="en-US" altLang="en-US" smtClean="0"/>
              <a:t>gostwng cyfraddau ymddygiad troseddol, triwanta a chymryd cyffuriau</a:t>
            </a:r>
          </a:p>
          <a:p>
            <a:pPr eaLnBrk="1" hangingPunct="1"/>
            <a:r>
              <a:rPr lang="en-US" altLang="en-US" smtClean="0"/>
              <a:t>ceisio cynyddu nifer y bobl sy’n dod o hyd i waith, creu mwy o gyfleoedd i ennill cyflogau uwch a chymwysterau gwell ar ddiwedd cyfnod y plentyn yn yr ysgol.</a:t>
            </a:r>
          </a:p>
          <a:p>
            <a:pPr eaLnBrk="1" hangingPunct="1"/>
            <a:endParaRPr lang="en-GB" altLang="en-US" smtClean="0"/>
          </a:p>
        </p:txBody>
      </p:sp>
      <p:sp>
        <p:nvSpPr>
          <p:cNvPr id="63492" name="Content Placeholder 4"/>
          <p:cNvSpPr>
            <a:spLocks noGrp="1"/>
          </p:cNvSpPr>
          <p:nvPr>
            <p:ph sz="half" idx="2"/>
          </p:nvPr>
        </p:nvSpPr>
        <p:spPr>
          <a:xfrm>
            <a:off x="6188075" y="1846264"/>
            <a:ext cx="3702050" cy="4022725"/>
          </a:xfrm>
        </p:spPr>
        <p:txBody>
          <a:bodyPr>
            <a:normAutofit lnSpcReduction="10000"/>
          </a:bodyPr>
          <a:lstStyle/>
          <a:p>
            <a:pPr eaLnBrk="1" hangingPunct="1"/>
            <a:r>
              <a:rPr lang="en-GB" altLang="en-US" b="1" smtClean="0"/>
              <a:t>Long term</a:t>
            </a:r>
          </a:p>
          <a:p>
            <a:pPr eaLnBrk="1" hangingPunct="1"/>
            <a:r>
              <a:rPr lang="en-GB" altLang="en-US" smtClean="0"/>
              <a:t>reduce the number of people with very poor skills</a:t>
            </a:r>
          </a:p>
          <a:p>
            <a:pPr eaLnBrk="1" hangingPunct="1"/>
            <a:r>
              <a:rPr lang="en-GB" altLang="en-US" smtClean="0"/>
              <a:t>reduced the rates of criminal behaviour, truancy and drug use</a:t>
            </a:r>
          </a:p>
          <a:p>
            <a:pPr eaLnBrk="1" hangingPunct="1"/>
            <a:r>
              <a:rPr lang="en-GB" altLang="en-US" smtClean="0"/>
              <a:t>foster higher employment, increased earnings and better qualifications at the end of schooling</a:t>
            </a:r>
          </a:p>
          <a:p>
            <a:pPr eaLnBrk="1" hangingPunct="1"/>
            <a:endParaRPr lang="en-GB" altLang="en-US" smtClean="0"/>
          </a:p>
        </p:txBody>
      </p:sp>
      <p:sp>
        <p:nvSpPr>
          <p:cNvPr id="21509" name="Slide Number Placeholder 3"/>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rgbClr val="000000"/>
                </a:solidFill>
                <a:latin typeface="Tahoma" panose="020B0604030504040204" pitchFamily="34" charset="0"/>
                <a:ea typeface="ヒラギノ角ゴ ProN W3" charset="-128"/>
                <a:sym typeface="Tahoma" panose="020B0604030504040204" pitchFamily="34" charset="0"/>
              </a:defRPr>
            </a:lvl1pPr>
            <a:lvl2pPr marL="742950" indent="-285750" eaLnBrk="0" hangingPunct="0">
              <a:defRPr>
                <a:solidFill>
                  <a:srgbClr val="000000"/>
                </a:solidFill>
                <a:latin typeface="Tahoma" panose="020B0604030504040204" pitchFamily="34" charset="0"/>
                <a:ea typeface="ヒラギノ角ゴ ProN W3" charset="-128"/>
                <a:sym typeface="Tahoma" panose="020B0604030504040204" pitchFamily="34" charset="0"/>
              </a:defRPr>
            </a:lvl2pPr>
            <a:lvl3pPr marL="1143000" indent="-228600" eaLnBrk="0" hangingPunct="0">
              <a:defRPr>
                <a:solidFill>
                  <a:srgbClr val="000000"/>
                </a:solidFill>
                <a:latin typeface="Tahoma" panose="020B0604030504040204" pitchFamily="34" charset="0"/>
                <a:ea typeface="ヒラギノ角ゴ ProN W3" charset="-128"/>
                <a:sym typeface="Tahoma" panose="020B0604030504040204" pitchFamily="34" charset="0"/>
              </a:defRPr>
            </a:lvl3pPr>
            <a:lvl4pPr marL="1600200" indent="-228600" eaLnBrk="0" hangingPunct="0">
              <a:defRPr>
                <a:solidFill>
                  <a:srgbClr val="000000"/>
                </a:solidFill>
                <a:latin typeface="Tahoma" panose="020B0604030504040204" pitchFamily="34" charset="0"/>
                <a:ea typeface="ヒラギノ角ゴ ProN W3" charset="-128"/>
                <a:sym typeface="Tahoma" panose="020B0604030504040204" pitchFamily="34" charset="0"/>
              </a:defRPr>
            </a:lvl4pPr>
            <a:lvl5pPr marL="2057400" indent="-228600" eaLnBrk="0" hangingPunct="0">
              <a:defRPr>
                <a:solidFill>
                  <a:srgbClr val="000000"/>
                </a:solidFill>
                <a:latin typeface="Tahoma" panose="020B0604030504040204" pitchFamily="34" charset="0"/>
                <a:ea typeface="ヒラギノ角ゴ ProN W3" charset="-128"/>
                <a:sym typeface="Tahoma" panose="020B0604030504040204" pitchFamily="34" charset="0"/>
              </a:defRPr>
            </a:lvl5pPr>
            <a:lvl6pPr marL="2514600" indent="-228600" eaLnBrk="0" fontAlgn="base" hangingPunct="0">
              <a:spcBef>
                <a:spcPct val="0"/>
              </a:spcBef>
              <a:spcAft>
                <a:spcPct val="0"/>
              </a:spcAft>
              <a:defRPr>
                <a:solidFill>
                  <a:srgbClr val="000000"/>
                </a:solidFill>
                <a:latin typeface="Tahoma" panose="020B0604030504040204" pitchFamily="34" charset="0"/>
                <a:ea typeface="ヒラギノ角ゴ ProN W3" charset="-128"/>
                <a:sym typeface="Tahoma" panose="020B0604030504040204" pitchFamily="34" charset="0"/>
              </a:defRPr>
            </a:lvl6pPr>
            <a:lvl7pPr marL="2971800" indent="-228600" eaLnBrk="0" fontAlgn="base" hangingPunct="0">
              <a:spcBef>
                <a:spcPct val="0"/>
              </a:spcBef>
              <a:spcAft>
                <a:spcPct val="0"/>
              </a:spcAft>
              <a:defRPr>
                <a:solidFill>
                  <a:srgbClr val="000000"/>
                </a:solidFill>
                <a:latin typeface="Tahoma" panose="020B0604030504040204" pitchFamily="34" charset="0"/>
                <a:ea typeface="ヒラギノ角ゴ ProN W3" charset="-128"/>
                <a:sym typeface="Tahoma" panose="020B0604030504040204" pitchFamily="34" charset="0"/>
              </a:defRPr>
            </a:lvl7pPr>
            <a:lvl8pPr marL="3429000" indent="-228600" eaLnBrk="0" fontAlgn="base" hangingPunct="0">
              <a:spcBef>
                <a:spcPct val="0"/>
              </a:spcBef>
              <a:spcAft>
                <a:spcPct val="0"/>
              </a:spcAft>
              <a:defRPr>
                <a:solidFill>
                  <a:srgbClr val="000000"/>
                </a:solidFill>
                <a:latin typeface="Tahoma" panose="020B0604030504040204" pitchFamily="34" charset="0"/>
                <a:ea typeface="ヒラギノ角ゴ ProN W3" charset="-128"/>
                <a:sym typeface="Tahoma" panose="020B0604030504040204" pitchFamily="34" charset="0"/>
              </a:defRPr>
            </a:lvl8pPr>
            <a:lvl9pPr marL="3886200" indent="-228600" eaLnBrk="0" fontAlgn="base" hangingPunct="0">
              <a:spcBef>
                <a:spcPct val="0"/>
              </a:spcBef>
              <a:spcAft>
                <a:spcPct val="0"/>
              </a:spcAft>
              <a:defRPr>
                <a:solidFill>
                  <a:srgbClr val="000000"/>
                </a:solidFill>
                <a:latin typeface="Tahoma" panose="020B0604030504040204" pitchFamily="34" charset="0"/>
                <a:ea typeface="ヒラギノ角ゴ ProN W3" charset="-128"/>
                <a:sym typeface="Tahoma" panose="020B0604030504040204" pitchFamily="34" charset="0"/>
              </a:defRPr>
            </a:lvl9pPr>
          </a:lstStyle>
          <a:p>
            <a:pPr eaLnBrk="1" hangingPunct="1">
              <a:defRPr/>
            </a:pPr>
            <a:fld id="{8750007B-47BD-4121-8881-7C69F3E55A4F}" type="slidenum">
              <a:rPr lang="en-US" altLang="en-US">
                <a:solidFill>
                  <a:srgbClr val="FFFFFF"/>
                </a:solidFill>
              </a:rPr>
              <a:pPr eaLnBrk="1" hangingPunct="1">
                <a:defRPr/>
              </a:pPr>
              <a:t>21</a:t>
            </a:fld>
            <a:endParaRPr lang="en-US" altLang="en-US">
              <a:solidFill>
                <a:srgbClr val="FFFFFF"/>
              </a:solidFill>
            </a:endParaRPr>
          </a:p>
        </p:txBody>
      </p:sp>
    </p:spTree>
    <p:extLst>
      <p:ext uri="{BB962C8B-B14F-4D97-AF65-F5344CB8AC3E}">
        <p14:creationId xmlns:p14="http://schemas.microsoft.com/office/powerpoint/2010/main" val="3778500383"/>
      </p:ext>
    </p:extLst>
  </p:cSld>
  <p:clrMapOvr>
    <a:masterClrMapping/>
  </p:clrMapOvr>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 what is being done?</a:t>
            </a:r>
            <a:endParaRPr lang="en-GB" dirty="0"/>
          </a:p>
        </p:txBody>
      </p:sp>
      <p:sp>
        <p:nvSpPr>
          <p:cNvPr id="7" name="Content Placeholder 6"/>
          <p:cNvSpPr>
            <a:spLocks noGrp="1"/>
          </p:cNvSpPr>
          <p:nvPr>
            <p:ph idx="1"/>
          </p:nvPr>
        </p:nvSpPr>
        <p:spPr/>
        <p:txBody>
          <a:bodyPr/>
          <a:lstStyle/>
          <a:p>
            <a:r>
              <a:rPr lang="en-GB" dirty="0" smtClean="0"/>
              <a:t>Flying Start</a:t>
            </a:r>
          </a:p>
          <a:p>
            <a:r>
              <a:rPr lang="en-GB" dirty="0" smtClean="0"/>
              <a:t>EMA</a:t>
            </a:r>
          </a:p>
          <a:p>
            <a:r>
              <a:rPr lang="en-GB" dirty="0" smtClean="0"/>
              <a:t>PDG</a:t>
            </a:r>
          </a:p>
          <a:p>
            <a:r>
              <a:rPr lang="en-GB" dirty="0" smtClean="0"/>
              <a:t>Breakfast Provision</a:t>
            </a:r>
            <a:endParaRPr lang="en-GB" dirty="0"/>
          </a:p>
        </p:txBody>
      </p:sp>
      <p:pic>
        <p:nvPicPr>
          <p:cNvPr id="9" name="Picture 8"/>
          <p:cNvPicPr>
            <a:picLocks noChangeAspect="1"/>
          </p:cNvPicPr>
          <p:nvPr/>
        </p:nvPicPr>
        <p:blipFill>
          <a:blip r:embed="rId2"/>
          <a:stretch>
            <a:fillRect/>
          </a:stretch>
        </p:blipFill>
        <p:spPr>
          <a:xfrm>
            <a:off x="885824" y="3915918"/>
            <a:ext cx="2105025" cy="2171700"/>
          </a:xfrm>
          <a:prstGeom prst="rect">
            <a:avLst/>
          </a:prstGeom>
        </p:spPr>
      </p:pic>
      <p:pic>
        <p:nvPicPr>
          <p:cNvPr id="10" name="Picture 9"/>
          <p:cNvPicPr>
            <a:picLocks noChangeAspect="1"/>
          </p:cNvPicPr>
          <p:nvPr/>
        </p:nvPicPr>
        <p:blipFill>
          <a:blip r:embed="rId3"/>
          <a:stretch>
            <a:fillRect/>
          </a:stretch>
        </p:blipFill>
        <p:spPr>
          <a:xfrm>
            <a:off x="4281487" y="1716024"/>
            <a:ext cx="2496503" cy="3526806"/>
          </a:xfrm>
          <a:prstGeom prst="rect">
            <a:avLst/>
          </a:prstGeom>
        </p:spPr>
      </p:pic>
      <p:sp>
        <p:nvSpPr>
          <p:cNvPr id="11" name="Action Button: Document 10">
            <a:hlinkClick r:id="rId4" highlightClick="1"/>
          </p:cNvPr>
          <p:cNvSpPr/>
          <p:nvPr/>
        </p:nvSpPr>
        <p:spPr>
          <a:xfrm>
            <a:off x="4398168" y="5236694"/>
            <a:ext cx="2263140" cy="453692"/>
          </a:xfrm>
          <a:prstGeom prst="actionButtonDocumen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ction Button: Document 11">
            <a:hlinkClick r:id="rId5" highlightClick="1"/>
          </p:cNvPr>
          <p:cNvSpPr/>
          <p:nvPr/>
        </p:nvSpPr>
        <p:spPr>
          <a:xfrm>
            <a:off x="732471" y="6087618"/>
            <a:ext cx="2411730" cy="491490"/>
          </a:xfrm>
          <a:prstGeom prst="actionButtonDocumen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ction Button: Document 12">
            <a:hlinkClick r:id="rId6" highlightClick="1"/>
          </p:cNvPr>
          <p:cNvSpPr/>
          <p:nvPr/>
        </p:nvSpPr>
        <p:spPr>
          <a:xfrm>
            <a:off x="8355330" y="5852160"/>
            <a:ext cx="2114550" cy="562356"/>
          </a:xfrm>
          <a:prstGeom prst="actionButtonDocumen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4" name="Picture 13"/>
          <p:cNvPicPr>
            <a:picLocks noChangeAspect="1"/>
          </p:cNvPicPr>
          <p:nvPr/>
        </p:nvPicPr>
        <p:blipFill>
          <a:blip r:embed="rId7"/>
          <a:stretch>
            <a:fillRect/>
          </a:stretch>
        </p:blipFill>
        <p:spPr>
          <a:xfrm>
            <a:off x="8068627" y="3017520"/>
            <a:ext cx="2603104" cy="2446020"/>
          </a:xfrm>
          <a:prstGeom prst="rect">
            <a:avLst/>
          </a:prstGeom>
        </p:spPr>
      </p:pic>
    </p:spTree>
    <p:extLst>
      <p:ext uri="{BB962C8B-B14F-4D97-AF65-F5344CB8AC3E}">
        <p14:creationId xmlns:p14="http://schemas.microsoft.com/office/powerpoint/2010/main" val="359407373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7180" y="484632"/>
            <a:ext cx="10831068" cy="886968"/>
          </a:xfrm>
        </p:spPr>
        <p:txBody>
          <a:bodyPr>
            <a:normAutofit fontScale="90000"/>
          </a:bodyPr>
          <a:lstStyle/>
          <a:p>
            <a:r>
              <a:rPr lang="en-GB" dirty="0" smtClean="0"/>
              <a:t>Hart’s Ladder of participation (1992 based on </a:t>
            </a:r>
            <a:r>
              <a:rPr lang="en-GB" dirty="0" err="1" smtClean="0"/>
              <a:t>Arnstein</a:t>
            </a:r>
            <a:r>
              <a:rPr lang="en-GB" dirty="0" smtClean="0"/>
              <a:t> 1969)</a:t>
            </a:r>
            <a:endParaRPr lang="en-GB" dirty="0"/>
          </a:p>
        </p:txBody>
      </p:sp>
      <p:pic>
        <p:nvPicPr>
          <p:cNvPr id="4" name="Content Placeholder 3"/>
          <p:cNvPicPr>
            <a:picLocks noGrp="1" noChangeAspect="1"/>
          </p:cNvPicPr>
          <p:nvPr>
            <p:ph idx="1"/>
          </p:nvPr>
        </p:nvPicPr>
        <p:blipFill rotWithShape="1">
          <a:blip r:embed="rId2"/>
          <a:srcRect l="5611" t="5598"/>
          <a:stretch/>
        </p:blipFill>
        <p:spPr>
          <a:xfrm>
            <a:off x="6777990" y="891540"/>
            <a:ext cx="5576928" cy="5463541"/>
          </a:xfrm>
          <a:prstGeom prst="rect">
            <a:avLst/>
          </a:prstGeom>
        </p:spPr>
      </p:pic>
      <p:sp>
        <p:nvSpPr>
          <p:cNvPr id="5" name="Rectangle 4"/>
          <p:cNvSpPr/>
          <p:nvPr/>
        </p:nvSpPr>
        <p:spPr>
          <a:xfrm>
            <a:off x="468630" y="1497330"/>
            <a:ext cx="6309360" cy="4194810"/>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dirty="0">
                <a:solidFill>
                  <a:schemeClr val="tx1"/>
                </a:solidFill>
              </a:rPr>
              <a:t>For many teachers and schools the key task has become to implement external expectations faithfully, with a consequent diminution of local creativity and responsiveness to the needs of children and young people. </a:t>
            </a:r>
            <a:endParaRPr lang="en-GB" dirty="0" smtClean="0">
              <a:solidFill>
                <a:schemeClr val="tx1"/>
              </a:solidFill>
            </a:endParaRPr>
          </a:p>
          <a:p>
            <a:pPr algn="just"/>
            <a:r>
              <a:rPr lang="en-GB" dirty="0" smtClean="0">
                <a:solidFill>
                  <a:schemeClr val="tx1"/>
                </a:solidFill>
              </a:rPr>
              <a:t>Partly </a:t>
            </a:r>
            <a:r>
              <a:rPr lang="en-GB" dirty="0">
                <a:solidFill>
                  <a:schemeClr val="tx1"/>
                </a:solidFill>
              </a:rPr>
              <a:t>as a consequence, much of the curriculum as experienced by children and young people has become detached from its avowed aims and too focused on the short-term. </a:t>
            </a:r>
            <a:endParaRPr lang="en-GB" dirty="0" smtClean="0">
              <a:solidFill>
                <a:schemeClr val="tx1"/>
              </a:solidFill>
            </a:endParaRPr>
          </a:p>
          <a:p>
            <a:pPr algn="just"/>
            <a:r>
              <a:rPr lang="en-GB" dirty="0" smtClean="0">
                <a:solidFill>
                  <a:schemeClr val="tx1"/>
                </a:solidFill>
              </a:rPr>
              <a:t>At </a:t>
            </a:r>
            <a:r>
              <a:rPr lang="en-GB" dirty="0">
                <a:solidFill>
                  <a:schemeClr val="tx1"/>
                </a:solidFill>
              </a:rPr>
              <a:t>its most extreme, the mission of primary schools can almost be reduced to the teaching of literacy and numeracy and of secondary schools to preparation for </a:t>
            </a:r>
            <a:r>
              <a:rPr lang="en-GB" dirty="0" smtClean="0">
                <a:solidFill>
                  <a:schemeClr val="tx1"/>
                </a:solidFill>
              </a:rPr>
              <a:t>qualifications (Donaldson, 2015, p. 10). </a:t>
            </a:r>
            <a:endParaRPr lang="en-GB" dirty="0">
              <a:solidFill>
                <a:schemeClr val="tx1"/>
              </a:solidFill>
            </a:endParaRPr>
          </a:p>
        </p:txBody>
      </p:sp>
    </p:spTree>
    <p:extLst>
      <p:ext uri="{BB962C8B-B14F-4D97-AF65-F5344CB8AC3E}">
        <p14:creationId xmlns:p14="http://schemas.microsoft.com/office/powerpoint/2010/main" val="382635307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484632"/>
            <a:ext cx="11815011" cy="761238"/>
          </a:xfrm>
        </p:spPr>
        <p:txBody>
          <a:bodyPr>
            <a:normAutofit/>
          </a:bodyPr>
          <a:lstStyle/>
          <a:p>
            <a:r>
              <a:rPr lang="en-GB" dirty="0"/>
              <a:t>P</a:t>
            </a:r>
            <a:r>
              <a:rPr lang="en-GB" dirty="0" smtClean="0"/>
              <a:t>rinciples of curriculum design </a:t>
            </a:r>
            <a:r>
              <a:rPr lang="en-GB" sz="1600" dirty="0" smtClean="0"/>
              <a:t>(Donaldson, 2015)</a:t>
            </a:r>
            <a:endParaRPr lang="en-GB" sz="1600" dirty="0"/>
          </a:p>
        </p:txBody>
      </p:sp>
      <p:sp>
        <p:nvSpPr>
          <p:cNvPr id="3" name="Content Placeholder 2"/>
          <p:cNvSpPr>
            <a:spLocks noGrp="1"/>
          </p:cNvSpPr>
          <p:nvPr>
            <p:ph idx="1"/>
          </p:nvPr>
        </p:nvSpPr>
        <p:spPr>
          <a:xfrm>
            <a:off x="0" y="1335506"/>
            <a:ext cx="12055642" cy="5522494"/>
          </a:xfrm>
        </p:spPr>
        <p:txBody>
          <a:bodyPr>
            <a:normAutofit fontScale="85000" lnSpcReduction="20000"/>
          </a:bodyPr>
          <a:lstStyle/>
          <a:p>
            <a:pPr marL="0" indent="0">
              <a:buNone/>
            </a:pPr>
            <a:endParaRPr lang="en-GB" dirty="0"/>
          </a:p>
          <a:p>
            <a:pPr marL="0" indent="0">
              <a:buNone/>
            </a:pPr>
            <a:r>
              <a:rPr lang="en-GB" dirty="0"/>
              <a:t>› authentic: rooted in Welsh values and culture and aligned with an agreed </a:t>
            </a:r>
            <a:r>
              <a:rPr lang="en-GB" dirty="0" smtClean="0"/>
              <a:t>set of </a:t>
            </a:r>
            <a:r>
              <a:rPr lang="en-GB" dirty="0"/>
              <a:t>stated purposes</a:t>
            </a:r>
          </a:p>
          <a:p>
            <a:pPr marL="0" indent="0">
              <a:buNone/>
            </a:pPr>
            <a:r>
              <a:rPr lang="en-GB" dirty="0"/>
              <a:t>› evidence-based: drawing on the best of existing practice within Wales </a:t>
            </a:r>
            <a:r>
              <a:rPr lang="en-GB" dirty="0" smtClean="0"/>
              <a:t>and from </a:t>
            </a:r>
            <a:r>
              <a:rPr lang="en-GB" dirty="0"/>
              <a:t>elsewhere, and on sound research</a:t>
            </a:r>
          </a:p>
          <a:p>
            <a:pPr marL="0" indent="0">
              <a:buNone/>
            </a:pPr>
            <a:r>
              <a:rPr lang="en-GB" dirty="0"/>
              <a:t>› responsive: relevant to the needs of today (individual, local and national) </a:t>
            </a:r>
            <a:r>
              <a:rPr lang="en-GB" dirty="0" smtClean="0"/>
              <a:t>but also </a:t>
            </a:r>
            <a:r>
              <a:rPr lang="en-GB" dirty="0"/>
              <a:t>equipping all young people with the knowledge, skills and dispositions </a:t>
            </a:r>
            <a:r>
              <a:rPr lang="en-GB" dirty="0" err="1" smtClean="0"/>
              <a:t>forfuture</a:t>
            </a:r>
            <a:r>
              <a:rPr lang="en-GB" dirty="0" smtClean="0"/>
              <a:t> </a:t>
            </a:r>
            <a:r>
              <a:rPr lang="en-GB" dirty="0"/>
              <a:t>challenges as lifelong learners</a:t>
            </a:r>
          </a:p>
          <a:p>
            <a:pPr marL="0" indent="0">
              <a:buNone/>
            </a:pPr>
            <a:r>
              <a:rPr lang="en-GB" dirty="0"/>
              <a:t>› inclusive: easily understood by all, encompassing an entitlement </a:t>
            </a:r>
            <a:r>
              <a:rPr lang="en-GB" dirty="0" smtClean="0"/>
              <a:t>to high-quality </a:t>
            </a:r>
            <a:r>
              <a:rPr lang="en-GB" dirty="0"/>
              <a:t>education for every child and young person and taking </a:t>
            </a:r>
            <a:r>
              <a:rPr lang="en-GB" dirty="0" smtClean="0"/>
              <a:t>account of </a:t>
            </a:r>
            <a:r>
              <a:rPr lang="en-GB" dirty="0"/>
              <a:t>their views in the context of the United Nations Convention on the </a:t>
            </a:r>
            <a:r>
              <a:rPr lang="en-GB" dirty="0" smtClean="0"/>
              <a:t>Rights of </a:t>
            </a:r>
            <a:r>
              <a:rPr lang="en-GB" dirty="0"/>
              <a:t>the Child (UNCRC), and those of parents, carers and wider society</a:t>
            </a:r>
          </a:p>
          <a:p>
            <a:pPr marL="0" indent="0">
              <a:buNone/>
            </a:pPr>
            <a:r>
              <a:rPr lang="en-GB" dirty="0"/>
              <a:t>› ambitious: embodying high expectations and setting no artificial limits </a:t>
            </a:r>
            <a:r>
              <a:rPr lang="en-GB" dirty="0" smtClean="0"/>
              <a:t>on achievement </a:t>
            </a:r>
            <a:r>
              <a:rPr lang="en-GB" dirty="0"/>
              <a:t>and challenge for each individual child and young person</a:t>
            </a:r>
          </a:p>
          <a:p>
            <a:pPr marL="0" indent="0">
              <a:buNone/>
            </a:pPr>
            <a:r>
              <a:rPr lang="en-GB" dirty="0"/>
              <a:t>› empowering: developing competences which will allow young people </a:t>
            </a:r>
            <a:r>
              <a:rPr lang="en-GB" dirty="0" smtClean="0"/>
              <a:t>to engage </a:t>
            </a:r>
            <a:r>
              <a:rPr lang="en-GB" dirty="0"/>
              <a:t>confidently with the challenges of their future lives</a:t>
            </a:r>
          </a:p>
          <a:p>
            <a:pPr marL="0" indent="0">
              <a:buNone/>
            </a:pPr>
            <a:r>
              <a:rPr lang="en-GB" dirty="0"/>
              <a:t>› unified: enabling continuity and flow with components which combine </a:t>
            </a:r>
            <a:r>
              <a:rPr lang="en-GB" dirty="0" smtClean="0"/>
              <a:t>and build </a:t>
            </a:r>
            <a:r>
              <a:rPr lang="en-GB" dirty="0"/>
              <a:t>progressively</a:t>
            </a:r>
          </a:p>
          <a:p>
            <a:pPr marL="0" indent="0">
              <a:buNone/>
            </a:pPr>
            <a:r>
              <a:rPr lang="en-GB" dirty="0"/>
              <a:t>› engaging: encouraging enjoyment from learning and satisfaction in </a:t>
            </a:r>
            <a:r>
              <a:rPr lang="en-GB" dirty="0" smtClean="0"/>
              <a:t>mastering challenging </a:t>
            </a:r>
            <a:r>
              <a:rPr lang="en-GB" dirty="0"/>
              <a:t>subject matter</a:t>
            </a:r>
          </a:p>
          <a:p>
            <a:pPr marL="0" indent="0">
              <a:buNone/>
            </a:pPr>
            <a:r>
              <a:rPr lang="en-GB" dirty="0"/>
              <a:t>› based on subsidiarity: commanding the confidence of all, while </a:t>
            </a:r>
            <a:r>
              <a:rPr lang="en-GB" dirty="0" smtClean="0"/>
              <a:t>encouraging appropriate </a:t>
            </a:r>
            <a:r>
              <a:rPr lang="en-GB" dirty="0"/>
              <a:t>ownership and decision making by those closest to the </a:t>
            </a:r>
            <a:r>
              <a:rPr lang="en-GB" dirty="0" smtClean="0"/>
              <a:t>teaching and </a:t>
            </a:r>
            <a:r>
              <a:rPr lang="en-GB" dirty="0"/>
              <a:t>learning process</a:t>
            </a:r>
          </a:p>
          <a:p>
            <a:pPr marL="0" indent="0">
              <a:buNone/>
            </a:pPr>
            <a:r>
              <a:rPr lang="en-GB" dirty="0"/>
              <a:t>› manageable: recognising the implications for and supported by </a:t>
            </a:r>
            <a:r>
              <a:rPr lang="en-GB" dirty="0" smtClean="0"/>
              <a:t>appropriate assessment </a:t>
            </a:r>
            <a:r>
              <a:rPr lang="en-GB" dirty="0"/>
              <a:t>and accountability arrangements. </a:t>
            </a:r>
          </a:p>
        </p:txBody>
      </p:sp>
    </p:spTree>
    <p:extLst>
      <p:ext uri="{BB962C8B-B14F-4D97-AF65-F5344CB8AC3E}">
        <p14:creationId xmlns:p14="http://schemas.microsoft.com/office/powerpoint/2010/main" val="38448832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Applying theory</a:t>
            </a:r>
            <a:endParaRPr lang="en-GB" dirty="0"/>
          </a:p>
        </p:txBody>
      </p:sp>
      <p:sp>
        <p:nvSpPr>
          <p:cNvPr id="3" name="Content Placeholder 2"/>
          <p:cNvSpPr>
            <a:spLocks noGrp="1"/>
          </p:cNvSpPr>
          <p:nvPr>
            <p:ph idx="1"/>
          </p:nvPr>
        </p:nvSpPr>
        <p:spPr/>
        <p:txBody>
          <a:bodyPr>
            <a:normAutofit/>
          </a:bodyPr>
          <a:lstStyle/>
          <a:p>
            <a:r>
              <a:rPr lang="en-GB" sz="2800" dirty="0" smtClean="0"/>
              <a:t>Look at the principles and identify the ones which could be ‘empowering’, or leading to greater inclusivity, belonging…..etc.</a:t>
            </a:r>
            <a:endParaRPr lang="en-GB" sz="2800" dirty="0"/>
          </a:p>
        </p:txBody>
      </p:sp>
    </p:spTree>
    <p:extLst>
      <p:ext uri="{BB962C8B-B14F-4D97-AF65-F5344CB8AC3E}">
        <p14:creationId xmlns:p14="http://schemas.microsoft.com/office/powerpoint/2010/main" val="1897336646"/>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More follows next week……</a:t>
            </a:r>
            <a:endParaRPr lang="en-GB" dirty="0"/>
          </a:p>
        </p:txBody>
      </p:sp>
      <p:pic>
        <p:nvPicPr>
          <p:cNvPr id="4" name="Content Placeholder 3"/>
          <p:cNvPicPr>
            <a:picLocks noGrp="1" noChangeAspect="1"/>
          </p:cNvPicPr>
          <p:nvPr>
            <p:ph idx="1"/>
          </p:nvPr>
        </p:nvPicPr>
        <p:blipFill>
          <a:blip r:embed="rId2"/>
          <a:stretch>
            <a:fillRect/>
          </a:stretch>
        </p:blipFill>
        <p:spPr>
          <a:xfrm>
            <a:off x="1030986" y="1903730"/>
            <a:ext cx="4051300" cy="4051300"/>
          </a:xfrm>
          <a:prstGeom prst="rect">
            <a:avLst/>
          </a:prstGeom>
        </p:spPr>
      </p:pic>
      <p:sp>
        <p:nvSpPr>
          <p:cNvPr id="5" name="Cloud Callout 4"/>
          <p:cNvSpPr/>
          <p:nvPr/>
        </p:nvSpPr>
        <p:spPr>
          <a:xfrm>
            <a:off x="7052310" y="2093976"/>
            <a:ext cx="4652010" cy="4386834"/>
          </a:xfrm>
          <a:prstGeom prst="cloudCallout">
            <a:avLst>
              <a:gd name="adj1" fmla="val -86100"/>
              <a:gd name="adj2" fmla="val -41869"/>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smtClean="0"/>
              <a:t>Please do some research on the interventions for next week.</a:t>
            </a:r>
            <a:endParaRPr lang="en-GB" sz="2400" b="1" dirty="0"/>
          </a:p>
        </p:txBody>
      </p:sp>
    </p:spTree>
    <p:extLst>
      <p:ext uri="{BB962C8B-B14F-4D97-AF65-F5344CB8AC3E}">
        <p14:creationId xmlns:p14="http://schemas.microsoft.com/office/powerpoint/2010/main" val="38591007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p:cNvSpPr>
          <p:nvPr>
            <p:ph type="title"/>
          </p:nvPr>
        </p:nvSpPr>
        <p:spPr bwMode="auto">
          <a:xfrm>
            <a:off x="1981200" y="274638"/>
            <a:ext cx="7467600" cy="633412"/>
          </a:xfrm>
        </p:spPr>
        <p:txBody>
          <a:bodyPr wrap="square" numCol="1" anchorCtr="0" compatLnSpc="1">
            <a:prstTxWarp prst="textNoShape">
              <a:avLst/>
            </a:prstTxWarp>
            <a:normAutofit fontScale="90000"/>
          </a:bodyPr>
          <a:lstStyle/>
          <a:p>
            <a:pPr>
              <a:defRPr/>
            </a:pPr>
            <a:r>
              <a:rPr lang="en-GB" altLang="en-US" smtClean="0">
                <a:solidFill>
                  <a:schemeClr val="tx1">
                    <a:lumMod val="75000"/>
                    <a:lumOff val="25000"/>
                  </a:schemeClr>
                </a:solidFill>
              </a:rPr>
              <a:t>CYFEIRNODAU / REFERENCES</a:t>
            </a:r>
          </a:p>
        </p:txBody>
      </p:sp>
      <p:sp>
        <p:nvSpPr>
          <p:cNvPr id="45059" name="Content Placeholder 2"/>
          <p:cNvSpPr>
            <a:spLocks noGrp="1"/>
          </p:cNvSpPr>
          <p:nvPr>
            <p:ph idx="1"/>
          </p:nvPr>
        </p:nvSpPr>
        <p:spPr>
          <a:xfrm>
            <a:off x="1981200" y="1844675"/>
            <a:ext cx="7467600" cy="4629150"/>
          </a:xfrm>
        </p:spPr>
        <p:txBody>
          <a:bodyPr rtlCol="0">
            <a:normAutofit lnSpcReduction="10000"/>
          </a:bodyPr>
          <a:lstStyle/>
          <a:p>
            <a:pPr marL="91440" indent="-91440">
              <a:defRPr/>
            </a:pPr>
            <a:endParaRPr lang="en-GB" altLang="en-US" dirty="0" smtClean="0">
              <a:solidFill>
                <a:schemeClr val="tx1">
                  <a:lumMod val="75000"/>
                  <a:lumOff val="25000"/>
                </a:schemeClr>
              </a:solidFill>
              <a:hlinkClick r:id="rId3"/>
            </a:endParaRPr>
          </a:p>
          <a:p>
            <a:pPr marL="91440" indent="-91440">
              <a:defRPr/>
            </a:pPr>
            <a:r>
              <a:rPr lang="en-GB" sz="1800" dirty="0">
                <a:solidFill>
                  <a:schemeClr val="tx1">
                    <a:lumMod val="75000"/>
                    <a:lumOff val="25000"/>
                  </a:schemeClr>
                </a:solidFill>
              </a:rPr>
              <a:t>Berg and </a:t>
            </a:r>
            <a:r>
              <a:rPr lang="en-GB" sz="1800" dirty="0" err="1">
                <a:solidFill>
                  <a:schemeClr val="tx1">
                    <a:lumMod val="75000"/>
                    <a:lumOff val="25000"/>
                  </a:schemeClr>
                </a:solidFill>
              </a:rPr>
              <a:t>Ostry</a:t>
            </a:r>
            <a:r>
              <a:rPr lang="en-GB" sz="1800" dirty="0">
                <a:solidFill>
                  <a:schemeClr val="tx1">
                    <a:lumMod val="75000"/>
                    <a:lumOff val="25000"/>
                  </a:schemeClr>
                </a:solidFill>
              </a:rPr>
              <a:t>, "Inequality and Unsustainable Growth: Two Sides of the Same Coin, 2011</a:t>
            </a:r>
          </a:p>
          <a:p>
            <a:pPr marL="91440" indent="-91440">
              <a:defRPr/>
            </a:pPr>
            <a:r>
              <a:rPr lang="en-GB" sz="1800" dirty="0">
                <a:solidFill>
                  <a:schemeClr val="tx1">
                    <a:lumMod val="75000"/>
                    <a:lumOff val="25000"/>
                  </a:schemeClr>
                </a:solidFill>
              </a:rPr>
              <a:t>Blakemore, K. and Griggs, E. Social Policy: An Introduction, Maidenhead: Open University Press</a:t>
            </a:r>
          </a:p>
          <a:p>
            <a:pPr marL="91440" indent="-91440">
              <a:defRPr/>
            </a:pPr>
            <a:r>
              <a:rPr lang="en-GB" sz="1800" dirty="0" err="1" smtClean="0">
                <a:solidFill>
                  <a:schemeClr val="tx1">
                    <a:lumMod val="75000"/>
                    <a:lumOff val="25000"/>
                  </a:schemeClr>
                </a:solidFill>
              </a:rPr>
              <a:t>Ferragina</a:t>
            </a:r>
            <a:r>
              <a:rPr lang="en-GB" sz="1800" dirty="0">
                <a:solidFill>
                  <a:schemeClr val="tx1">
                    <a:lumMod val="75000"/>
                    <a:lumOff val="25000"/>
                  </a:schemeClr>
                </a:solidFill>
              </a:rPr>
              <a:t>, E. and </a:t>
            </a:r>
            <a:r>
              <a:rPr lang="en-GB" sz="1800" dirty="0" err="1">
                <a:solidFill>
                  <a:schemeClr val="tx1">
                    <a:lumMod val="75000"/>
                    <a:lumOff val="25000"/>
                  </a:schemeClr>
                </a:solidFill>
              </a:rPr>
              <a:t>Seeleib</a:t>
            </a:r>
            <a:r>
              <a:rPr lang="en-GB" sz="1800" dirty="0">
                <a:solidFill>
                  <a:schemeClr val="tx1">
                    <a:lumMod val="75000"/>
                    <a:lumOff val="25000"/>
                  </a:schemeClr>
                </a:solidFill>
              </a:rPr>
              <a:t>-Kaiser, M. (2011). Welfare regime debate: past, present, futures. Policy &amp; Politics: 39: 4 (2011). p. 584 "Welfare state." </a:t>
            </a:r>
          </a:p>
          <a:p>
            <a:pPr marL="91440" indent="-91440">
              <a:defRPr/>
            </a:pPr>
            <a:r>
              <a:rPr lang="en-GB" sz="1800" dirty="0">
                <a:solidFill>
                  <a:schemeClr val="tx1">
                    <a:lumMod val="75000"/>
                    <a:lumOff val="25000"/>
                  </a:schemeClr>
                </a:solidFill>
              </a:rPr>
              <a:t>Goodman, A. &amp; Gregg, P. (2010) The Importance of Attitudes and Behaviour for Poorer Children’s Educational Attainment. York: JRF</a:t>
            </a:r>
          </a:p>
          <a:p>
            <a:pPr marL="91440" indent="-91440">
              <a:defRPr/>
            </a:pPr>
            <a:r>
              <a:rPr lang="en-GB" sz="1800" dirty="0">
                <a:solidFill>
                  <a:schemeClr val="tx1">
                    <a:lumMod val="75000"/>
                    <a:lumOff val="25000"/>
                  </a:schemeClr>
                </a:solidFill>
              </a:rPr>
              <a:t>Hirsch, D. (2007) ‘Education, poverty and children’s perspectives’. </a:t>
            </a:r>
            <a:r>
              <a:rPr lang="en-GB" sz="1800" dirty="0">
                <a:solidFill>
                  <a:schemeClr val="tx1">
                    <a:lumMod val="75000"/>
                    <a:lumOff val="25000"/>
                  </a:schemeClr>
                </a:solidFill>
              </a:rPr>
              <a:t>JRF Round-up (September 2007, </a:t>
            </a:r>
            <a:r>
              <a:rPr lang="en-GB" sz="1800" dirty="0" smtClean="0">
                <a:solidFill>
                  <a:schemeClr val="tx1">
                    <a:lumMod val="75000"/>
                    <a:lumOff val="25000"/>
                  </a:schemeClr>
                </a:solidFill>
              </a:rPr>
              <a:t>Ref:2123</a:t>
            </a:r>
            <a:r>
              <a:rPr lang="en-GB" sz="1800" dirty="0">
                <a:solidFill>
                  <a:schemeClr val="tx1">
                    <a:lumMod val="75000"/>
                    <a:lumOff val="25000"/>
                  </a:schemeClr>
                </a:solidFill>
              </a:rPr>
              <a:t>)</a:t>
            </a:r>
          </a:p>
          <a:p>
            <a:pPr marL="91440" indent="-91440">
              <a:defRPr/>
            </a:pPr>
            <a:r>
              <a:rPr lang="en-GB" sz="1800" dirty="0">
                <a:solidFill>
                  <a:schemeClr val="tx1">
                    <a:lumMod val="75000"/>
                    <a:lumOff val="25000"/>
                  </a:schemeClr>
                </a:solidFill>
              </a:rPr>
              <a:t>Horgan, G. (2007) The Impact of Poverty on Young Children's Experiences of School. York: JRF</a:t>
            </a:r>
          </a:p>
          <a:p>
            <a:pPr marL="0" indent="0">
              <a:buNone/>
              <a:defRPr/>
            </a:pPr>
            <a:endParaRPr lang="en-GB" altLang="en-US" dirty="0">
              <a:solidFill>
                <a:schemeClr val="tx1">
                  <a:lumMod val="75000"/>
                  <a:lumOff val="25000"/>
                </a:schemeClr>
              </a:solidFill>
              <a:hlinkClick r:id="rId3"/>
            </a:endParaRPr>
          </a:p>
          <a:p>
            <a:pPr marL="91440" indent="-91440">
              <a:defRPr/>
            </a:pPr>
            <a:endParaRPr lang="en-GB" altLang="en-US" dirty="0" smtClean="0">
              <a:solidFill>
                <a:schemeClr val="tx1">
                  <a:lumMod val="75000"/>
                  <a:lumOff val="25000"/>
                </a:schemeClr>
              </a:solidFill>
            </a:endParaRPr>
          </a:p>
        </p:txBody>
      </p:sp>
      <p:sp>
        <p:nvSpPr>
          <p:cNvPr id="45060" name="Slide Number Placeholder 3"/>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rgbClr val="000000"/>
                </a:solidFill>
                <a:latin typeface="Tahoma" panose="020B0604030504040204" pitchFamily="34" charset="0"/>
                <a:ea typeface="ヒラギノ角ゴ ProN W3" charset="-128"/>
                <a:sym typeface="Tahoma" panose="020B0604030504040204" pitchFamily="34" charset="0"/>
              </a:defRPr>
            </a:lvl1pPr>
            <a:lvl2pPr marL="742950" indent="-285750" eaLnBrk="0" hangingPunct="0">
              <a:defRPr>
                <a:solidFill>
                  <a:srgbClr val="000000"/>
                </a:solidFill>
                <a:latin typeface="Tahoma" panose="020B0604030504040204" pitchFamily="34" charset="0"/>
                <a:ea typeface="ヒラギノ角ゴ ProN W3" charset="-128"/>
                <a:sym typeface="Tahoma" panose="020B0604030504040204" pitchFamily="34" charset="0"/>
              </a:defRPr>
            </a:lvl2pPr>
            <a:lvl3pPr marL="1143000" indent="-228600" eaLnBrk="0" hangingPunct="0">
              <a:defRPr>
                <a:solidFill>
                  <a:srgbClr val="000000"/>
                </a:solidFill>
                <a:latin typeface="Tahoma" panose="020B0604030504040204" pitchFamily="34" charset="0"/>
                <a:ea typeface="ヒラギノ角ゴ ProN W3" charset="-128"/>
                <a:sym typeface="Tahoma" panose="020B0604030504040204" pitchFamily="34" charset="0"/>
              </a:defRPr>
            </a:lvl3pPr>
            <a:lvl4pPr marL="1600200" indent="-228600" eaLnBrk="0" hangingPunct="0">
              <a:defRPr>
                <a:solidFill>
                  <a:srgbClr val="000000"/>
                </a:solidFill>
                <a:latin typeface="Tahoma" panose="020B0604030504040204" pitchFamily="34" charset="0"/>
                <a:ea typeface="ヒラギノ角ゴ ProN W3" charset="-128"/>
                <a:sym typeface="Tahoma" panose="020B0604030504040204" pitchFamily="34" charset="0"/>
              </a:defRPr>
            </a:lvl4pPr>
            <a:lvl5pPr marL="2057400" indent="-228600" eaLnBrk="0" hangingPunct="0">
              <a:defRPr>
                <a:solidFill>
                  <a:srgbClr val="000000"/>
                </a:solidFill>
                <a:latin typeface="Tahoma" panose="020B0604030504040204" pitchFamily="34" charset="0"/>
                <a:ea typeface="ヒラギノ角ゴ ProN W3" charset="-128"/>
                <a:sym typeface="Tahoma" panose="020B0604030504040204" pitchFamily="34" charset="0"/>
              </a:defRPr>
            </a:lvl5pPr>
            <a:lvl6pPr marL="2514600" indent="-228600" eaLnBrk="0" fontAlgn="base" hangingPunct="0">
              <a:spcBef>
                <a:spcPct val="0"/>
              </a:spcBef>
              <a:spcAft>
                <a:spcPct val="0"/>
              </a:spcAft>
              <a:defRPr>
                <a:solidFill>
                  <a:srgbClr val="000000"/>
                </a:solidFill>
                <a:latin typeface="Tahoma" panose="020B0604030504040204" pitchFamily="34" charset="0"/>
                <a:ea typeface="ヒラギノ角ゴ ProN W3" charset="-128"/>
                <a:sym typeface="Tahoma" panose="020B0604030504040204" pitchFamily="34" charset="0"/>
              </a:defRPr>
            </a:lvl6pPr>
            <a:lvl7pPr marL="2971800" indent="-228600" eaLnBrk="0" fontAlgn="base" hangingPunct="0">
              <a:spcBef>
                <a:spcPct val="0"/>
              </a:spcBef>
              <a:spcAft>
                <a:spcPct val="0"/>
              </a:spcAft>
              <a:defRPr>
                <a:solidFill>
                  <a:srgbClr val="000000"/>
                </a:solidFill>
                <a:latin typeface="Tahoma" panose="020B0604030504040204" pitchFamily="34" charset="0"/>
                <a:ea typeface="ヒラギノ角ゴ ProN W3" charset="-128"/>
                <a:sym typeface="Tahoma" panose="020B0604030504040204" pitchFamily="34" charset="0"/>
              </a:defRPr>
            </a:lvl7pPr>
            <a:lvl8pPr marL="3429000" indent="-228600" eaLnBrk="0" fontAlgn="base" hangingPunct="0">
              <a:spcBef>
                <a:spcPct val="0"/>
              </a:spcBef>
              <a:spcAft>
                <a:spcPct val="0"/>
              </a:spcAft>
              <a:defRPr>
                <a:solidFill>
                  <a:srgbClr val="000000"/>
                </a:solidFill>
                <a:latin typeface="Tahoma" panose="020B0604030504040204" pitchFamily="34" charset="0"/>
                <a:ea typeface="ヒラギノ角ゴ ProN W3" charset="-128"/>
                <a:sym typeface="Tahoma" panose="020B0604030504040204" pitchFamily="34" charset="0"/>
              </a:defRPr>
            </a:lvl8pPr>
            <a:lvl9pPr marL="3886200" indent="-228600" eaLnBrk="0" fontAlgn="base" hangingPunct="0">
              <a:spcBef>
                <a:spcPct val="0"/>
              </a:spcBef>
              <a:spcAft>
                <a:spcPct val="0"/>
              </a:spcAft>
              <a:defRPr>
                <a:solidFill>
                  <a:srgbClr val="000000"/>
                </a:solidFill>
                <a:latin typeface="Tahoma" panose="020B0604030504040204" pitchFamily="34" charset="0"/>
                <a:ea typeface="ヒラギノ角ゴ ProN W3" charset="-128"/>
                <a:sym typeface="Tahoma" panose="020B0604030504040204" pitchFamily="34" charset="0"/>
              </a:defRPr>
            </a:lvl9pPr>
          </a:lstStyle>
          <a:p>
            <a:pPr eaLnBrk="1" hangingPunct="1">
              <a:defRPr/>
            </a:pPr>
            <a:fld id="{A3A5D929-2907-49FD-9463-4BEA81069546}" type="slidenum">
              <a:rPr lang="en-US" altLang="en-US">
                <a:solidFill>
                  <a:srgbClr val="FFFFFF"/>
                </a:solidFill>
              </a:rPr>
              <a:pPr eaLnBrk="1" hangingPunct="1">
                <a:defRPr/>
              </a:pPr>
              <a:t>27</a:t>
            </a:fld>
            <a:endParaRPr lang="en-US" altLang="en-US">
              <a:solidFill>
                <a:srgbClr val="FFFFFF"/>
              </a:solidFill>
            </a:endParaRPr>
          </a:p>
        </p:txBody>
      </p:sp>
    </p:spTree>
    <p:extLst>
      <p:ext uri="{BB962C8B-B14F-4D97-AF65-F5344CB8AC3E}">
        <p14:creationId xmlns:p14="http://schemas.microsoft.com/office/powerpoint/2010/main" val="1120900921"/>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p:cNvSpPr>
          <p:nvPr>
            <p:ph type="title"/>
          </p:nvPr>
        </p:nvSpPr>
        <p:spPr bwMode="auto">
          <a:xfrm>
            <a:off x="1981200" y="274638"/>
            <a:ext cx="7467600" cy="633412"/>
          </a:xfrm>
        </p:spPr>
        <p:txBody>
          <a:bodyPr wrap="square" numCol="1" anchorCtr="0" compatLnSpc="1">
            <a:prstTxWarp prst="textNoShape">
              <a:avLst/>
            </a:prstTxWarp>
            <a:normAutofit fontScale="90000"/>
          </a:bodyPr>
          <a:lstStyle/>
          <a:p>
            <a:pPr>
              <a:defRPr/>
            </a:pPr>
            <a:r>
              <a:rPr lang="en-GB" altLang="en-US" dirty="0" smtClean="0">
                <a:solidFill>
                  <a:schemeClr val="tx1">
                    <a:lumMod val="75000"/>
                    <a:lumOff val="25000"/>
                  </a:schemeClr>
                </a:solidFill>
              </a:rPr>
              <a:t>CYFEIRIADAU / REFERENCES</a:t>
            </a:r>
          </a:p>
        </p:txBody>
      </p:sp>
      <p:sp>
        <p:nvSpPr>
          <p:cNvPr id="79875" name="Content Placeholder 2"/>
          <p:cNvSpPr>
            <a:spLocks noGrp="1"/>
          </p:cNvSpPr>
          <p:nvPr>
            <p:ph idx="1"/>
          </p:nvPr>
        </p:nvSpPr>
        <p:spPr>
          <a:xfrm>
            <a:off x="1981200" y="1412875"/>
            <a:ext cx="7467600" cy="5060950"/>
          </a:xfrm>
        </p:spPr>
        <p:txBody>
          <a:bodyPr>
            <a:normAutofit lnSpcReduction="10000"/>
          </a:bodyPr>
          <a:lstStyle/>
          <a:p>
            <a:pPr eaLnBrk="1" hangingPunct="1"/>
            <a:endParaRPr lang="en-GB" altLang="en-US" smtClean="0">
              <a:hlinkClick r:id="rId3"/>
            </a:endParaRPr>
          </a:p>
          <a:p>
            <a:pPr eaLnBrk="1" hangingPunct="1"/>
            <a:r>
              <a:rPr lang="en-GB" altLang="en-US" sz="1800"/>
              <a:t>Lister, R. Poverty, (2009) Cambridge: Policy Press</a:t>
            </a:r>
          </a:p>
          <a:p>
            <a:pPr eaLnBrk="1" hangingPunct="1"/>
            <a:r>
              <a:rPr lang="en-GB" altLang="en-US" sz="1800"/>
              <a:t>O’Hara,  Encyclopedia of Political Economy. Routledge, 1999. p. 1245</a:t>
            </a:r>
          </a:p>
          <a:p>
            <a:pPr eaLnBrk="1" hangingPunct="1"/>
            <a:r>
              <a:rPr lang="en-GB" altLang="en-US" sz="1800"/>
              <a:t>Percy-Smith, J. (2002) Policy Responses to Social Exclusion: towards inclusion? Maidenhead: Open University Press </a:t>
            </a:r>
          </a:p>
          <a:p>
            <a:pPr eaLnBrk="1" hangingPunct="1"/>
            <a:r>
              <a:rPr lang="en-GB" altLang="en-US" sz="1800"/>
              <a:t>Pickett and Wilkinson, The Spirit Level: Why More Equal Societies Almost Always Do Better 2011</a:t>
            </a:r>
          </a:p>
          <a:p>
            <a:pPr eaLnBrk="1" hangingPunct="1"/>
            <a:r>
              <a:rPr lang="en-GB" altLang="en-US" sz="1800"/>
              <a:t>Pierson, J. (2010)Tackling Social Exclusion, London: Routledge</a:t>
            </a:r>
          </a:p>
          <a:p>
            <a:pPr eaLnBrk="1" hangingPunct="1"/>
            <a:r>
              <a:rPr lang="en-GB" altLang="en-US" sz="1800"/>
              <a:t>Spicker, P. (2007) The Idea of Poverty, Bristol: Policy Press</a:t>
            </a:r>
          </a:p>
          <a:p>
            <a:pPr eaLnBrk="1" hangingPunct="1"/>
            <a:r>
              <a:rPr lang="en-GB" altLang="en-US" sz="1800"/>
              <a:t>Waldfogel,J &amp; Washbrook, E ( 2010) Low income and early cognitive development in the UK. Ar gael yn http://www.suttontrust.com/research/low-income-and-early-cognitive-development-in-the-uk/  </a:t>
            </a:r>
          </a:p>
          <a:p>
            <a:pPr eaLnBrk="1" hangingPunct="1"/>
            <a:r>
              <a:rPr lang="en-GB" altLang="en-US" sz="1800"/>
              <a:t>www.Britannica.com: Britannica Online Encyclopedia, ‘Welfare State’ </a:t>
            </a:r>
          </a:p>
          <a:p>
            <a:pPr eaLnBrk="1" hangingPunct="1"/>
            <a:endParaRPr lang="en-GB" altLang="en-US" sz="1800"/>
          </a:p>
          <a:p>
            <a:pPr eaLnBrk="1" hangingPunct="1"/>
            <a:endParaRPr lang="en-GB" altLang="en-US" smtClean="0">
              <a:hlinkClick r:id="rId3"/>
            </a:endParaRPr>
          </a:p>
          <a:p>
            <a:pPr eaLnBrk="1" hangingPunct="1"/>
            <a:endParaRPr lang="en-GB" altLang="en-US" smtClean="0">
              <a:hlinkClick r:id="rId3"/>
            </a:endParaRPr>
          </a:p>
          <a:p>
            <a:pPr eaLnBrk="1" hangingPunct="1"/>
            <a:endParaRPr lang="en-GB" altLang="en-US" smtClean="0">
              <a:hlinkClick r:id="rId3"/>
            </a:endParaRPr>
          </a:p>
          <a:p>
            <a:pPr eaLnBrk="1" hangingPunct="1"/>
            <a:endParaRPr lang="en-GB" altLang="en-US" smtClean="0">
              <a:hlinkClick r:id="rId3"/>
            </a:endParaRPr>
          </a:p>
          <a:p>
            <a:pPr eaLnBrk="1" hangingPunct="1"/>
            <a:endParaRPr lang="en-GB" altLang="en-US" smtClean="0">
              <a:hlinkClick r:id="rId3"/>
            </a:endParaRPr>
          </a:p>
          <a:p>
            <a:pPr eaLnBrk="1" hangingPunct="1"/>
            <a:endParaRPr lang="en-GB" altLang="en-US" smtClean="0">
              <a:hlinkClick r:id="rId3"/>
            </a:endParaRPr>
          </a:p>
          <a:p>
            <a:pPr eaLnBrk="1" hangingPunct="1"/>
            <a:endParaRPr lang="en-GB" altLang="en-US" smtClean="0">
              <a:hlinkClick r:id="rId3"/>
            </a:endParaRPr>
          </a:p>
          <a:p>
            <a:pPr eaLnBrk="1" hangingPunct="1"/>
            <a:endParaRPr lang="en-GB" altLang="en-US" smtClean="0"/>
          </a:p>
        </p:txBody>
      </p:sp>
      <p:sp>
        <p:nvSpPr>
          <p:cNvPr id="45060" name="Slide Number Placeholder 3"/>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rgbClr val="000000"/>
                </a:solidFill>
                <a:latin typeface="Tahoma" panose="020B0604030504040204" pitchFamily="34" charset="0"/>
                <a:ea typeface="ヒラギノ角ゴ ProN W3" charset="-128"/>
                <a:sym typeface="Tahoma" panose="020B0604030504040204" pitchFamily="34" charset="0"/>
              </a:defRPr>
            </a:lvl1pPr>
            <a:lvl2pPr marL="742950" indent="-285750" eaLnBrk="0" hangingPunct="0">
              <a:defRPr>
                <a:solidFill>
                  <a:srgbClr val="000000"/>
                </a:solidFill>
                <a:latin typeface="Tahoma" panose="020B0604030504040204" pitchFamily="34" charset="0"/>
                <a:ea typeface="ヒラギノ角ゴ ProN W3" charset="-128"/>
                <a:sym typeface="Tahoma" panose="020B0604030504040204" pitchFamily="34" charset="0"/>
              </a:defRPr>
            </a:lvl2pPr>
            <a:lvl3pPr marL="1143000" indent="-228600" eaLnBrk="0" hangingPunct="0">
              <a:defRPr>
                <a:solidFill>
                  <a:srgbClr val="000000"/>
                </a:solidFill>
                <a:latin typeface="Tahoma" panose="020B0604030504040204" pitchFamily="34" charset="0"/>
                <a:ea typeface="ヒラギノ角ゴ ProN W3" charset="-128"/>
                <a:sym typeface="Tahoma" panose="020B0604030504040204" pitchFamily="34" charset="0"/>
              </a:defRPr>
            </a:lvl3pPr>
            <a:lvl4pPr marL="1600200" indent="-228600" eaLnBrk="0" hangingPunct="0">
              <a:defRPr>
                <a:solidFill>
                  <a:srgbClr val="000000"/>
                </a:solidFill>
                <a:latin typeface="Tahoma" panose="020B0604030504040204" pitchFamily="34" charset="0"/>
                <a:ea typeface="ヒラギノ角ゴ ProN W3" charset="-128"/>
                <a:sym typeface="Tahoma" panose="020B0604030504040204" pitchFamily="34" charset="0"/>
              </a:defRPr>
            </a:lvl4pPr>
            <a:lvl5pPr marL="2057400" indent="-228600" eaLnBrk="0" hangingPunct="0">
              <a:defRPr>
                <a:solidFill>
                  <a:srgbClr val="000000"/>
                </a:solidFill>
                <a:latin typeface="Tahoma" panose="020B0604030504040204" pitchFamily="34" charset="0"/>
                <a:ea typeface="ヒラギノ角ゴ ProN W3" charset="-128"/>
                <a:sym typeface="Tahoma" panose="020B0604030504040204" pitchFamily="34" charset="0"/>
              </a:defRPr>
            </a:lvl5pPr>
            <a:lvl6pPr marL="2514600" indent="-228600" eaLnBrk="0" fontAlgn="base" hangingPunct="0">
              <a:spcBef>
                <a:spcPct val="0"/>
              </a:spcBef>
              <a:spcAft>
                <a:spcPct val="0"/>
              </a:spcAft>
              <a:defRPr>
                <a:solidFill>
                  <a:srgbClr val="000000"/>
                </a:solidFill>
                <a:latin typeface="Tahoma" panose="020B0604030504040204" pitchFamily="34" charset="0"/>
                <a:ea typeface="ヒラギノ角ゴ ProN W3" charset="-128"/>
                <a:sym typeface="Tahoma" panose="020B0604030504040204" pitchFamily="34" charset="0"/>
              </a:defRPr>
            </a:lvl6pPr>
            <a:lvl7pPr marL="2971800" indent="-228600" eaLnBrk="0" fontAlgn="base" hangingPunct="0">
              <a:spcBef>
                <a:spcPct val="0"/>
              </a:spcBef>
              <a:spcAft>
                <a:spcPct val="0"/>
              </a:spcAft>
              <a:defRPr>
                <a:solidFill>
                  <a:srgbClr val="000000"/>
                </a:solidFill>
                <a:latin typeface="Tahoma" panose="020B0604030504040204" pitchFamily="34" charset="0"/>
                <a:ea typeface="ヒラギノ角ゴ ProN W3" charset="-128"/>
                <a:sym typeface="Tahoma" panose="020B0604030504040204" pitchFamily="34" charset="0"/>
              </a:defRPr>
            </a:lvl7pPr>
            <a:lvl8pPr marL="3429000" indent="-228600" eaLnBrk="0" fontAlgn="base" hangingPunct="0">
              <a:spcBef>
                <a:spcPct val="0"/>
              </a:spcBef>
              <a:spcAft>
                <a:spcPct val="0"/>
              </a:spcAft>
              <a:defRPr>
                <a:solidFill>
                  <a:srgbClr val="000000"/>
                </a:solidFill>
                <a:latin typeface="Tahoma" panose="020B0604030504040204" pitchFamily="34" charset="0"/>
                <a:ea typeface="ヒラギノ角ゴ ProN W3" charset="-128"/>
                <a:sym typeface="Tahoma" panose="020B0604030504040204" pitchFamily="34" charset="0"/>
              </a:defRPr>
            </a:lvl8pPr>
            <a:lvl9pPr marL="3886200" indent="-228600" eaLnBrk="0" fontAlgn="base" hangingPunct="0">
              <a:spcBef>
                <a:spcPct val="0"/>
              </a:spcBef>
              <a:spcAft>
                <a:spcPct val="0"/>
              </a:spcAft>
              <a:defRPr>
                <a:solidFill>
                  <a:srgbClr val="000000"/>
                </a:solidFill>
                <a:latin typeface="Tahoma" panose="020B0604030504040204" pitchFamily="34" charset="0"/>
                <a:ea typeface="ヒラギノ角ゴ ProN W3" charset="-128"/>
                <a:sym typeface="Tahoma" panose="020B0604030504040204" pitchFamily="34" charset="0"/>
              </a:defRPr>
            </a:lvl9pPr>
          </a:lstStyle>
          <a:p>
            <a:pPr eaLnBrk="1" hangingPunct="1">
              <a:defRPr/>
            </a:pPr>
            <a:fld id="{F460AA58-CE64-4BDA-9E97-43060B24119B}" type="slidenum">
              <a:rPr lang="en-US" altLang="en-US">
                <a:solidFill>
                  <a:srgbClr val="FFFFFF"/>
                </a:solidFill>
              </a:rPr>
              <a:pPr eaLnBrk="1" hangingPunct="1">
                <a:defRPr/>
              </a:pPr>
              <a:t>28</a:t>
            </a:fld>
            <a:endParaRPr lang="en-US" altLang="en-US">
              <a:solidFill>
                <a:srgbClr val="FFFFFF"/>
              </a:solidFill>
            </a:endParaRPr>
          </a:p>
        </p:txBody>
      </p:sp>
    </p:spTree>
    <p:extLst>
      <p:ext uri="{BB962C8B-B14F-4D97-AF65-F5344CB8AC3E}">
        <p14:creationId xmlns:p14="http://schemas.microsoft.com/office/powerpoint/2010/main" val="309549894"/>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84ACB6"/>
      </a:dk2>
      <a:lt2>
        <a:srgbClr val="EBE9DD"/>
      </a:lt2>
      <a:accent1>
        <a:srgbClr val="6F8183"/>
      </a:accent1>
      <a:accent2>
        <a:srgbClr val="967E96"/>
      </a:accent2>
      <a:accent3>
        <a:srgbClr val="CCC893"/>
      </a:accent3>
      <a:accent4>
        <a:srgbClr val="A54D74"/>
      </a:accent4>
      <a:accent5>
        <a:srgbClr val="949C6B"/>
      </a:accent5>
      <a:accent6>
        <a:srgbClr val="766A50"/>
      </a:accent6>
      <a:hlink>
        <a:srgbClr val="CC6600"/>
      </a:hlink>
      <a:folHlink>
        <a:srgbClr val="777777"/>
      </a:folHlink>
    </a:clrScheme>
    <a:fontScheme name="Wood Type">
      <a:majorFont>
        <a:latin typeface="Century Gothic" panose="020B0502020202020204"/>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man Old Style" panose="02050604050505020204"/>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8E89CD47-BF55-4DDE-B823-2283AA7E769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TM03090434[[fn=Wood Type]]</Template>
  <TotalTime>168</TotalTime>
  <Words>1751</Words>
  <Application>Microsoft Office PowerPoint</Application>
  <PresentationFormat>Widescreen</PresentationFormat>
  <Paragraphs>183</Paragraphs>
  <Slides>28</Slides>
  <Notes>8</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28</vt:i4>
      </vt:variant>
    </vt:vector>
  </HeadingPairs>
  <TitlesOfParts>
    <vt:vector size="38" baseType="lpstr">
      <vt:lpstr>MS PGothic</vt:lpstr>
      <vt:lpstr>ヒラギノ角ゴ ProN W3</vt:lpstr>
      <vt:lpstr>Arial</vt:lpstr>
      <vt:lpstr>Bookman Old Style</vt:lpstr>
      <vt:lpstr>Calibri</vt:lpstr>
      <vt:lpstr>Century Gothic</vt:lpstr>
      <vt:lpstr>Forte</vt:lpstr>
      <vt:lpstr>Tahoma</vt:lpstr>
      <vt:lpstr>Wingdings</vt:lpstr>
      <vt:lpstr>Wood Type</vt:lpstr>
      <vt:lpstr>SJIE5003 Social Inclusion in Practice- </vt:lpstr>
      <vt:lpstr>PowerPoint Presentation</vt:lpstr>
      <vt:lpstr>Welfare State UK</vt:lpstr>
      <vt:lpstr>  Welfare, Social Security </vt:lpstr>
      <vt:lpstr>Social Constructivism</vt:lpstr>
      <vt:lpstr>Social Constructivism at work</vt:lpstr>
      <vt:lpstr>  Funding depends on economic well-being of the state and its citizens  </vt:lpstr>
      <vt:lpstr>Social Power</vt:lpstr>
      <vt:lpstr>The Power to act  depends om</vt:lpstr>
      <vt:lpstr>Rights and Needs in Education</vt:lpstr>
      <vt:lpstr>The Dakar Framework (2000)  Sustainable Development Goals (2015)</vt:lpstr>
      <vt:lpstr>Education and inclusion: the policies (Wales)</vt:lpstr>
      <vt:lpstr>However, schools can not do this alone….</vt:lpstr>
      <vt:lpstr> Education and poverty: The experience :The Joseph Rowntree Foundation </vt:lpstr>
      <vt:lpstr> The effect of wealth on aspirations and attainment</vt:lpstr>
      <vt:lpstr> The effect of wealth on aspirations</vt:lpstr>
      <vt:lpstr> The effect of wealth on aspirations</vt:lpstr>
      <vt:lpstr> FLYING START</vt:lpstr>
      <vt:lpstr>Flying Start - The programme</vt:lpstr>
      <vt:lpstr> FLYING START</vt:lpstr>
      <vt:lpstr>DECHRAU’N DEG   FLYING START</vt:lpstr>
      <vt:lpstr>So, what is being done?</vt:lpstr>
      <vt:lpstr>Hart’s Ladder of participation (1992 based on Arnstein 1969)</vt:lpstr>
      <vt:lpstr>Principles of curriculum design (Donaldson, 2015)</vt:lpstr>
      <vt:lpstr>Applying theory</vt:lpstr>
      <vt:lpstr>More follows next week……</vt:lpstr>
      <vt:lpstr>CYFEIRNODAU / REFERENCES</vt:lpstr>
      <vt:lpstr>CYFEIRIADAU / 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SJIE5003 Social Inclusion in Practice-</dc:title>
  <dc:creator>Heike Griffiths</dc:creator>
  <cp:lastModifiedBy>Heike Griffiths</cp:lastModifiedBy>
  <cp:revision>15</cp:revision>
  <dcterms:created xsi:type="dcterms:W3CDTF">2020-06-09T10:11:11Z</dcterms:created>
  <dcterms:modified xsi:type="dcterms:W3CDTF">2020-06-09T12:59:52Z</dcterms:modified>
</cp:coreProperties>
</file>