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Aileron Heavy" charset="1" panose="00000A00000000000000"/>
      <p:regular r:id="rId14"/>
    </p:embeddedFont>
    <p:embeddedFont>
      <p:font typeface="Work Sans" charset="1" panose="00000000000000000000"/>
      <p:regular r:id="rId15"/>
    </p:embeddedFont>
    <p:embeddedFont>
      <p:font typeface="Work Sans Bold" charset="1" panose="00000000000000000000"/>
      <p:regular r:id="rId16"/>
    </p:embeddedFont>
    <p:embeddedFont>
      <p:font typeface="Work Sans Italics" charset="1" panose="00000000000000000000"/>
      <p:regular r:id="rId17"/>
    </p:embeddedFont>
    <p:embeddedFont>
      <p:font typeface="Aileron Bold" charset="1" panose="00000800000000000000"/>
      <p:regular r:id="rId18"/>
    </p:embeddedFont>
    <p:embeddedFont>
      <p:font typeface="Canva Sans" charset="1" panose="020B0503030501040103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3E2D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5400000">
            <a:off x="16446933" y="-19514"/>
            <a:ext cx="869053" cy="1860582"/>
            <a:chOff x="0" y="0"/>
            <a:chExt cx="228886" cy="49003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28886" cy="490030"/>
            </a:xfrm>
            <a:custGeom>
              <a:avLst/>
              <a:gdLst/>
              <a:ahLst/>
              <a:cxnLst/>
              <a:rect r="r" b="b" t="t" l="l"/>
              <a:pathLst>
                <a:path h="490030" w="228886">
                  <a:moveTo>
                    <a:pt x="114443" y="0"/>
                  </a:moveTo>
                  <a:lnTo>
                    <a:pt x="114443" y="0"/>
                  </a:lnTo>
                  <a:cubicBezTo>
                    <a:pt x="144795" y="0"/>
                    <a:pt x="173904" y="12057"/>
                    <a:pt x="195367" y="33520"/>
                  </a:cubicBezTo>
                  <a:cubicBezTo>
                    <a:pt x="216829" y="54982"/>
                    <a:pt x="228886" y="84091"/>
                    <a:pt x="228886" y="114443"/>
                  </a:cubicBezTo>
                  <a:lnTo>
                    <a:pt x="228886" y="375587"/>
                  </a:lnTo>
                  <a:cubicBezTo>
                    <a:pt x="228886" y="405939"/>
                    <a:pt x="216829" y="435048"/>
                    <a:pt x="195367" y="456510"/>
                  </a:cubicBezTo>
                  <a:cubicBezTo>
                    <a:pt x="173904" y="477972"/>
                    <a:pt x="144795" y="490030"/>
                    <a:pt x="114443" y="490030"/>
                  </a:cubicBezTo>
                  <a:lnTo>
                    <a:pt x="114443" y="490030"/>
                  </a:lnTo>
                  <a:cubicBezTo>
                    <a:pt x="84091" y="490030"/>
                    <a:pt x="54982" y="477972"/>
                    <a:pt x="33520" y="456510"/>
                  </a:cubicBezTo>
                  <a:cubicBezTo>
                    <a:pt x="12057" y="435048"/>
                    <a:pt x="0" y="405939"/>
                    <a:pt x="0" y="375587"/>
                  </a:cubicBezTo>
                  <a:lnTo>
                    <a:pt x="0" y="114443"/>
                  </a:lnTo>
                  <a:cubicBezTo>
                    <a:pt x="0" y="84091"/>
                    <a:pt x="12057" y="54982"/>
                    <a:pt x="33520" y="33520"/>
                  </a:cubicBezTo>
                  <a:cubicBezTo>
                    <a:pt x="54982" y="12057"/>
                    <a:pt x="84091" y="0"/>
                    <a:pt x="11444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rnd">
              <a:solidFill>
                <a:srgbClr val="1351AA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228886" cy="49955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49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665097" y="1124159"/>
            <a:ext cx="10714519" cy="7558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832"/>
              </a:lnSpc>
            </a:pPr>
            <a:r>
              <a:rPr lang="en-US" sz="11832" spc="-650" b="true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Key Attributes for Success in the International Hotel Industry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1589273" y="2730855"/>
            <a:ext cx="5928955" cy="3112701"/>
          </a:xfrm>
          <a:custGeom>
            <a:avLst/>
            <a:gdLst/>
            <a:ahLst/>
            <a:cxnLst/>
            <a:rect r="r" b="b" t="t" l="l"/>
            <a:pathLst>
              <a:path h="3112701" w="5928955">
                <a:moveTo>
                  <a:pt x="0" y="0"/>
                </a:moveTo>
                <a:lnTo>
                  <a:pt x="5928955" y="0"/>
                </a:lnTo>
                <a:lnTo>
                  <a:pt x="5928955" y="3112701"/>
                </a:lnTo>
                <a:lnTo>
                  <a:pt x="0" y="31127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2559776" y="9065895"/>
            <a:ext cx="2851388" cy="337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00"/>
              </a:lnSpc>
              <a:spcBef>
                <a:spcPct val="0"/>
              </a:spcBef>
            </a:pPr>
            <a:r>
              <a:rPr lang="en-US" sz="2400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BUSINESS SKILLS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559776" y="9469755"/>
            <a:ext cx="3599868" cy="340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30"/>
              </a:lnSpc>
              <a:spcBef>
                <a:spcPct val="0"/>
              </a:spcBef>
            </a:pPr>
            <a:r>
              <a:rPr lang="en-US" b="true" sz="2700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UWTSD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6244690" y="748851"/>
            <a:ext cx="1273538" cy="390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700"/>
              </a:lnSpc>
              <a:spcBef>
                <a:spcPct val="0"/>
              </a:spcBef>
            </a:pPr>
            <a:r>
              <a:rPr lang="en-US" b="true" sz="3000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2026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559776" y="7444493"/>
            <a:ext cx="4588847" cy="13455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DANIEL LUQUE FERNANDEZ</a:t>
            </a:r>
          </a:p>
          <a:p>
            <a:pPr algn="l" marL="0" indent="0" lvl="0">
              <a:lnSpc>
                <a:spcPts val="3519"/>
              </a:lnSpc>
            </a:pPr>
            <a:r>
              <a:rPr lang="en-US" sz="3199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2408856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1351A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6250" y="4346510"/>
            <a:ext cx="8372906" cy="5819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000"/>
              </a:lnSpc>
            </a:pPr>
            <a:r>
              <a:rPr lang="en-US" sz="15000" spc="-825" b="true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Table</a:t>
            </a:r>
          </a:p>
          <a:p>
            <a:pPr algn="l">
              <a:lnSpc>
                <a:spcPts val="15000"/>
              </a:lnSpc>
            </a:pPr>
            <a:r>
              <a:rPr lang="en-US" sz="15000" spc="-825" b="true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of Contents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9144000" y="476250"/>
            <a:ext cx="5261266" cy="1067513"/>
            <a:chOff x="0" y="0"/>
            <a:chExt cx="7015022" cy="1423351"/>
          </a:xfrm>
        </p:grpSpPr>
        <p:grpSp>
          <p:nvGrpSpPr>
            <p:cNvPr name="Group 4" id="4"/>
            <p:cNvGrpSpPr/>
            <p:nvPr/>
          </p:nvGrpSpPr>
          <p:grpSpPr>
            <a:xfrm rot="0">
              <a:off x="0" y="0"/>
              <a:ext cx="7015022" cy="1423351"/>
              <a:chOff x="0" y="0"/>
              <a:chExt cx="1195732" cy="242615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1195732" cy="242615"/>
              </a:xfrm>
              <a:custGeom>
                <a:avLst/>
                <a:gdLst/>
                <a:ahLst/>
                <a:cxnLst/>
                <a:rect r="r" b="b" t="t" l="l"/>
                <a:pathLst>
                  <a:path h="242615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68"/>
                    </a:lnTo>
                    <a:cubicBezTo>
                      <a:pt x="1195732" y="209015"/>
                      <a:pt x="1162133" y="242615"/>
                      <a:pt x="1120686" y="242615"/>
                    </a:cubicBezTo>
                    <a:lnTo>
                      <a:pt x="75046" y="242615"/>
                    </a:lnTo>
                    <a:cubicBezTo>
                      <a:pt x="33599" y="242615"/>
                      <a:pt x="0" y="209015"/>
                      <a:pt x="0" y="167568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19050"/>
                <a:ext cx="1195732" cy="26166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7" id="7"/>
            <p:cNvSpPr txBox="true"/>
            <p:nvPr/>
          </p:nvSpPr>
          <p:spPr>
            <a:xfrm rot="0">
              <a:off x="769596" y="407934"/>
              <a:ext cx="5475830" cy="6551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INTRODUCTION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144000" y="3006588"/>
            <a:ext cx="5261266" cy="1505700"/>
            <a:chOff x="0" y="0"/>
            <a:chExt cx="7015022" cy="2007601"/>
          </a:xfrm>
        </p:grpSpPr>
        <p:grpSp>
          <p:nvGrpSpPr>
            <p:cNvPr name="Group 9" id="9"/>
            <p:cNvGrpSpPr/>
            <p:nvPr/>
          </p:nvGrpSpPr>
          <p:grpSpPr>
            <a:xfrm rot="0"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1195732" cy="342202"/>
              </a:xfrm>
              <a:custGeom>
                <a:avLst/>
                <a:gdLst/>
                <a:ahLst/>
                <a:cxnLst/>
                <a:rect r="r" b="b" t="t" l="l"/>
                <a:pathLst>
                  <a:path h="342202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12" id="12"/>
            <p:cNvSpPr txBox="true"/>
            <p:nvPr/>
          </p:nvSpPr>
          <p:spPr>
            <a:xfrm rot="0">
              <a:off x="490893" y="407959"/>
              <a:ext cx="6033236" cy="12393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TRANSFERABLE SKILLS</a:t>
              </a: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9144000" y="5756019"/>
            <a:ext cx="5261266" cy="1505700"/>
            <a:chOff x="0" y="0"/>
            <a:chExt cx="7015022" cy="2007601"/>
          </a:xfrm>
        </p:grpSpPr>
        <p:grpSp>
          <p:nvGrpSpPr>
            <p:cNvPr name="Group 14" id="14"/>
            <p:cNvGrpSpPr/>
            <p:nvPr/>
          </p:nvGrpSpPr>
          <p:grpSpPr>
            <a:xfrm rot="0"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1195732" cy="342202"/>
              </a:xfrm>
              <a:custGeom>
                <a:avLst/>
                <a:gdLst/>
                <a:ahLst/>
                <a:cxnLst/>
                <a:rect r="r" b="b" t="t" l="l"/>
                <a:pathLst>
                  <a:path h="342202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17" id="17"/>
            <p:cNvSpPr txBox="true"/>
            <p:nvPr/>
          </p:nvSpPr>
          <p:spPr>
            <a:xfrm rot="0">
              <a:off x="570522" y="407959"/>
              <a:ext cx="5873977" cy="12393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PERSONAL PROFILE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1150329" y="4381303"/>
            <a:ext cx="5261266" cy="1505700"/>
            <a:chOff x="0" y="0"/>
            <a:chExt cx="7015022" cy="2007601"/>
          </a:xfrm>
        </p:grpSpPr>
        <p:grpSp>
          <p:nvGrpSpPr>
            <p:cNvPr name="Group 19" id="19"/>
            <p:cNvGrpSpPr/>
            <p:nvPr/>
          </p:nvGrpSpPr>
          <p:grpSpPr>
            <a:xfrm rot="0">
              <a:off x="0" y="0"/>
              <a:ext cx="7015022" cy="2007601"/>
              <a:chOff x="0" y="0"/>
              <a:chExt cx="1195732" cy="342202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1195732" cy="342202"/>
              </a:xfrm>
              <a:custGeom>
                <a:avLst/>
                <a:gdLst/>
                <a:ahLst/>
                <a:cxnLst/>
                <a:rect r="r" b="b" t="t" l="l"/>
                <a:pathLst>
                  <a:path h="342202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267155"/>
                    </a:lnTo>
                    <a:cubicBezTo>
                      <a:pt x="1195732" y="287059"/>
                      <a:pt x="1187825" y="306147"/>
                      <a:pt x="1173751" y="320221"/>
                    </a:cubicBezTo>
                    <a:cubicBezTo>
                      <a:pt x="1159678" y="334295"/>
                      <a:pt x="1140589" y="342202"/>
                      <a:pt x="1120686" y="342202"/>
                    </a:cubicBezTo>
                    <a:lnTo>
                      <a:pt x="75046" y="342202"/>
                    </a:lnTo>
                    <a:cubicBezTo>
                      <a:pt x="33599" y="342202"/>
                      <a:pt x="0" y="308602"/>
                      <a:pt x="0" y="267155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-19050"/>
                <a:ext cx="1195732" cy="36125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22" id="22"/>
            <p:cNvSpPr txBox="true"/>
            <p:nvPr/>
          </p:nvSpPr>
          <p:spPr>
            <a:xfrm rot="0">
              <a:off x="769596" y="407959"/>
              <a:ext cx="5475830" cy="12393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DIGITAL COMPETENCE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11150329" y="7349828"/>
            <a:ext cx="5261266" cy="1067513"/>
            <a:chOff x="0" y="0"/>
            <a:chExt cx="7015022" cy="1423351"/>
          </a:xfrm>
        </p:grpSpPr>
        <p:grpSp>
          <p:nvGrpSpPr>
            <p:cNvPr name="Group 24" id="24"/>
            <p:cNvGrpSpPr/>
            <p:nvPr/>
          </p:nvGrpSpPr>
          <p:grpSpPr>
            <a:xfrm rot="0">
              <a:off x="0" y="0"/>
              <a:ext cx="7015022" cy="1423351"/>
              <a:chOff x="0" y="0"/>
              <a:chExt cx="1195732" cy="242615"/>
            </a:xfrm>
          </p:grpSpPr>
          <p:sp>
            <p:nvSpPr>
              <p:cNvPr name="Freeform 25" id="25"/>
              <p:cNvSpPr/>
              <p:nvPr/>
            </p:nvSpPr>
            <p:spPr>
              <a:xfrm flipH="false" flipV="false" rot="0">
                <a:off x="0" y="0"/>
                <a:ext cx="1195732" cy="242615"/>
              </a:xfrm>
              <a:custGeom>
                <a:avLst/>
                <a:gdLst/>
                <a:ahLst/>
                <a:cxnLst/>
                <a:rect r="r" b="b" t="t" l="l"/>
                <a:pathLst>
                  <a:path h="242615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68"/>
                    </a:lnTo>
                    <a:cubicBezTo>
                      <a:pt x="1195732" y="209015"/>
                      <a:pt x="1162133" y="242615"/>
                      <a:pt x="1120686" y="242615"/>
                    </a:cubicBezTo>
                    <a:lnTo>
                      <a:pt x="75046" y="242615"/>
                    </a:lnTo>
                    <a:cubicBezTo>
                      <a:pt x="33599" y="242615"/>
                      <a:pt x="0" y="209015"/>
                      <a:pt x="0" y="167568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26" id="26"/>
              <p:cNvSpPr txBox="true"/>
              <p:nvPr/>
            </p:nvSpPr>
            <p:spPr>
              <a:xfrm>
                <a:off x="0" y="-19050"/>
                <a:ext cx="1195732" cy="26166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27" id="27"/>
            <p:cNvSpPr txBox="true"/>
            <p:nvPr/>
          </p:nvSpPr>
          <p:spPr>
            <a:xfrm rot="0">
              <a:off x="769596" y="407934"/>
              <a:ext cx="5475830" cy="6551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CONCLUSION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1150329" y="1850947"/>
            <a:ext cx="5261266" cy="1067550"/>
            <a:chOff x="0" y="0"/>
            <a:chExt cx="7015022" cy="1423401"/>
          </a:xfrm>
        </p:grpSpPr>
        <p:grpSp>
          <p:nvGrpSpPr>
            <p:cNvPr name="Group 29" id="29"/>
            <p:cNvGrpSpPr/>
            <p:nvPr/>
          </p:nvGrpSpPr>
          <p:grpSpPr>
            <a:xfrm rot="0">
              <a:off x="0" y="0"/>
              <a:ext cx="7015022" cy="1423401"/>
              <a:chOff x="0" y="0"/>
              <a:chExt cx="1195732" cy="242623"/>
            </a:xfrm>
          </p:grpSpPr>
          <p:sp>
            <p:nvSpPr>
              <p:cNvPr name="Freeform 30" id="30"/>
              <p:cNvSpPr/>
              <p:nvPr/>
            </p:nvSpPr>
            <p:spPr>
              <a:xfrm flipH="false" flipV="false" rot="0">
                <a:off x="0" y="0"/>
                <a:ext cx="1195732" cy="242623"/>
              </a:xfrm>
              <a:custGeom>
                <a:avLst/>
                <a:gdLst/>
                <a:ahLst/>
                <a:cxnLst/>
                <a:rect r="r" b="b" t="t" l="l"/>
                <a:pathLst>
                  <a:path h="242623" w="1195732">
                    <a:moveTo>
                      <a:pt x="75046" y="0"/>
                    </a:moveTo>
                    <a:lnTo>
                      <a:pt x="1120686" y="0"/>
                    </a:lnTo>
                    <a:cubicBezTo>
                      <a:pt x="1140589" y="0"/>
                      <a:pt x="1159678" y="7907"/>
                      <a:pt x="1173751" y="21981"/>
                    </a:cubicBezTo>
                    <a:cubicBezTo>
                      <a:pt x="1187825" y="36054"/>
                      <a:pt x="1195732" y="55143"/>
                      <a:pt x="1195732" y="75046"/>
                    </a:cubicBezTo>
                    <a:lnTo>
                      <a:pt x="1195732" y="167577"/>
                    </a:lnTo>
                    <a:cubicBezTo>
                      <a:pt x="1195732" y="209024"/>
                      <a:pt x="1162133" y="242623"/>
                      <a:pt x="1120686" y="242623"/>
                    </a:cubicBezTo>
                    <a:lnTo>
                      <a:pt x="75046" y="242623"/>
                    </a:lnTo>
                    <a:cubicBezTo>
                      <a:pt x="55143" y="242623"/>
                      <a:pt x="36054" y="234716"/>
                      <a:pt x="21981" y="220642"/>
                    </a:cubicBezTo>
                    <a:cubicBezTo>
                      <a:pt x="7907" y="206569"/>
                      <a:pt x="0" y="187480"/>
                      <a:pt x="0" y="167577"/>
                    </a:cubicBezTo>
                    <a:lnTo>
                      <a:pt x="0" y="75046"/>
                    </a:lnTo>
                    <a:cubicBezTo>
                      <a:pt x="0" y="55143"/>
                      <a:pt x="7907" y="36054"/>
                      <a:pt x="21981" y="21981"/>
                    </a:cubicBezTo>
                    <a:cubicBezTo>
                      <a:pt x="36054" y="7907"/>
                      <a:pt x="55143" y="0"/>
                      <a:pt x="7504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9525" cap="rnd">
                <a:solidFill>
                  <a:srgbClr val="E3E2DE"/>
                </a:solidFill>
                <a:prstDash val="solid"/>
                <a:round/>
              </a:ln>
            </p:spPr>
          </p:sp>
          <p:sp>
            <p:nvSpPr>
              <p:cNvPr name="TextBox 31" id="31"/>
              <p:cNvSpPr txBox="true"/>
              <p:nvPr/>
            </p:nvSpPr>
            <p:spPr>
              <a:xfrm>
                <a:off x="0" y="-19050"/>
                <a:ext cx="1195732" cy="26167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4270"/>
                  </a:lnSpc>
                </a:pPr>
              </a:p>
            </p:txBody>
          </p:sp>
        </p:grpSp>
        <p:sp>
          <p:nvSpPr>
            <p:cNvPr name="TextBox 32" id="32"/>
            <p:cNvSpPr txBox="true"/>
            <p:nvPr/>
          </p:nvSpPr>
          <p:spPr>
            <a:xfrm rot="0">
              <a:off x="351542" y="407959"/>
              <a:ext cx="6311939" cy="65510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500"/>
                </a:lnSpc>
              </a:pPr>
              <a:r>
                <a:rPr lang="en-US" b="true" sz="3500">
                  <a:solidFill>
                    <a:srgbClr val="E3E2DE"/>
                  </a:solidFill>
                  <a:latin typeface="Work Sans Bold"/>
                  <a:ea typeface="Work Sans Bold"/>
                  <a:cs typeface="Work Sans Bold"/>
                  <a:sym typeface="Work Sans Bold"/>
                </a:rPr>
                <a:t>COMMUNICATION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351A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110344" y="566738"/>
            <a:ext cx="4701406" cy="4765059"/>
            <a:chOff x="0" y="0"/>
            <a:chExt cx="16972913" cy="172027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6972913" cy="17202713"/>
            </a:xfrm>
            <a:custGeom>
              <a:avLst/>
              <a:gdLst/>
              <a:ahLst/>
              <a:cxnLst/>
              <a:rect r="r" b="b" t="t" l="l"/>
              <a:pathLst>
                <a:path h="17202713" w="16972913">
                  <a:moveTo>
                    <a:pt x="8486449" y="0"/>
                  </a:moveTo>
                  <a:lnTo>
                    <a:pt x="8486466" y="0"/>
                  </a:lnTo>
                  <a:cubicBezTo>
                    <a:pt x="13173402" y="1"/>
                    <a:pt x="16972913" y="3850956"/>
                    <a:pt x="16972913" y="8601349"/>
                  </a:cubicBezTo>
                  <a:lnTo>
                    <a:pt x="16972913" y="17202713"/>
                  </a:lnTo>
                  <a:lnTo>
                    <a:pt x="0" y="17202713"/>
                  </a:lnTo>
                  <a:lnTo>
                    <a:pt x="0" y="8601349"/>
                  </a:lnTo>
                  <a:cubicBezTo>
                    <a:pt x="0" y="3850955"/>
                    <a:pt x="3799513" y="0"/>
                    <a:pt x="8486449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4585" r="0" b="-4585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758481" y="2613063"/>
            <a:ext cx="8091558" cy="1953195"/>
          </a:xfrm>
          <a:custGeom>
            <a:avLst/>
            <a:gdLst/>
            <a:ahLst/>
            <a:cxnLst/>
            <a:rect r="r" b="b" t="t" l="l"/>
            <a:pathLst>
              <a:path h="1953195" w="8091558">
                <a:moveTo>
                  <a:pt x="0" y="0"/>
                </a:moveTo>
                <a:lnTo>
                  <a:pt x="8091558" y="0"/>
                </a:lnTo>
                <a:lnTo>
                  <a:pt x="8091558" y="1953195"/>
                </a:lnTo>
                <a:lnTo>
                  <a:pt x="0" y="19531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27696" y="4841276"/>
            <a:ext cx="12467322" cy="3009446"/>
          </a:xfrm>
          <a:custGeom>
            <a:avLst/>
            <a:gdLst/>
            <a:ahLst/>
            <a:cxnLst/>
            <a:rect r="r" b="b" t="t" l="l"/>
            <a:pathLst>
              <a:path h="3009446" w="12467322">
                <a:moveTo>
                  <a:pt x="0" y="0"/>
                </a:moveTo>
                <a:lnTo>
                  <a:pt x="12467323" y="0"/>
                </a:lnTo>
                <a:lnTo>
                  <a:pt x="12467323" y="3009446"/>
                </a:lnTo>
                <a:lnTo>
                  <a:pt x="0" y="30094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5970778" y="8027329"/>
            <a:ext cx="8160816" cy="1969913"/>
          </a:xfrm>
          <a:custGeom>
            <a:avLst/>
            <a:gdLst/>
            <a:ahLst/>
            <a:cxnLst/>
            <a:rect r="r" b="b" t="t" l="l"/>
            <a:pathLst>
              <a:path h="1969913" w="8160816">
                <a:moveTo>
                  <a:pt x="0" y="0"/>
                </a:moveTo>
                <a:lnTo>
                  <a:pt x="8160816" y="0"/>
                </a:lnTo>
                <a:lnTo>
                  <a:pt x="8160816" y="1969912"/>
                </a:lnTo>
                <a:lnTo>
                  <a:pt x="0" y="19699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327696" y="238125"/>
            <a:ext cx="10663994" cy="17976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400"/>
              </a:lnSpc>
            </a:pPr>
            <a:r>
              <a:rPr lang="en-US" sz="13400" spc="-737" b="true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Introduction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2771798"/>
            <a:ext cx="8465832" cy="1323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3477"/>
              </a:lnSpc>
            </a:pPr>
            <a:r>
              <a:rPr lang="en-US" b="true" sz="2898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Presentation Aim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: to identify the core att</a:t>
            </a:r>
            <a:r>
              <a:rPr lang="en-US" sz="2898" strike="noStrike" u="non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ributes required for success in the international hotel industry.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58481" y="5133975"/>
            <a:ext cx="11252454" cy="3076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77"/>
              </a:lnSpc>
            </a:pPr>
            <a:r>
              <a:rPr lang="en-US" sz="2898" b="true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K</a:t>
            </a:r>
            <a:r>
              <a:rPr lang="en-US" sz="2898" b="true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ey Themes:</a:t>
            </a:r>
          </a:p>
          <a:p>
            <a:pPr algn="l" marL="625712" indent="-312856" lvl="1">
              <a:lnSpc>
                <a:spcPts val="3477"/>
              </a:lnSpc>
              <a:buFont typeface="Arial"/>
              <a:buChar char="•"/>
            </a:pPr>
            <a:r>
              <a:rPr lang="en-US" b="true" sz="2898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People Skills: 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communication, empathy, and teamwork.</a:t>
            </a:r>
          </a:p>
          <a:p>
            <a:pPr algn="l" marL="625712" indent="-312856" lvl="1">
              <a:lnSpc>
                <a:spcPts val="3477"/>
              </a:lnSpc>
              <a:buFont typeface="Arial"/>
              <a:buChar char="•"/>
            </a:pPr>
            <a:r>
              <a:rPr lang="en-US" b="true" sz="2898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Self-Management: </a:t>
            </a:r>
            <a:r>
              <a:rPr lang="en-US" sz="2898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time ma</a:t>
            </a:r>
            <a:r>
              <a:rPr lang="en-US" sz="2898" strike="noStrike" u="non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nagement and adaptability.</a:t>
            </a:r>
          </a:p>
          <a:p>
            <a:pPr algn="l" marL="625712" indent="-312856" lvl="1">
              <a:lnSpc>
                <a:spcPts val="3477"/>
              </a:lnSpc>
              <a:buFont typeface="Arial"/>
              <a:buChar char="•"/>
            </a:pPr>
            <a:r>
              <a:rPr lang="en-US" b="true" sz="2898" strike="noStrike" u="none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Digital Proficiency: </a:t>
            </a:r>
            <a:r>
              <a:rPr lang="en-US" sz="2898" strike="noStrike" u="non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using technology to improve efficiency.</a:t>
            </a:r>
          </a:p>
          <a:p>
            <a:pPr algn="l">
              <a:lnSpc>
                <a:spcPts val="3477"/>
              </a:lnSpc>
            </a:pPr>
          </a:p>
          <a:p>
            <a:pPr algn="just">
              <a:lnSpc>
                <a:spcPts val="3477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6384708" y="8340076"/>
            <a:ext cx="7332957" cy="133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56"/>
              </a:lnSpc>
            </a:pPr>
            <a:r>
              <a:rPr lang="en-US" b="true" sz="2880">
                <a:solidFill>
                  <a:srgbClr val="1A283F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The Goal:</a:t>
            </a:r>
            <a:r>
              <a:rPr lang="en-US" sz="2880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 li</a:t>
            </a:r>
            <a:r>
              <a:rPr lang="en-US" sz="2880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nking these skills to guest sati</a:t>
            </a:r>
            <a:r>
              <a:rPr lang="en-US" sz="2880" strike="noStrike" u="none">
                <a:solidFill>
                  <a:srgbClr val="1A283F"/>
                </a:solidFill>
                <a:latin typeface="Work Sans"/>
                <a:ea typeface="Work Sans"/>
                <a:cs typeface="Work Sans"/>
                <a:sym typeface="Work Sans"/>
              </a:rPr>
              <a:t>sfaction and professional excellence</a:t>
            </a:r>
          </a:p>
          <a:p>
            <a:pPr algn="just">
              <a:lnSpc>
                <a:spcPts val="3456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3E2D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152518" y="3322996"/>
            <a:ext cx="4876851" cy="6964004"/>
            <a:chOff x="0" y="0"/>
            <a:chExt cx="12749938" cy="1820654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49938" cy="18206546"/>
            </a:xfrm>
            <a:custGeom>
              <a:avLst/>
              <a:gdLst/>
              <a:ahLst/>
              <a:cxnLst/>
              <a:rect r="r" b="b" t="t" l="l"/>
              <a:pathLst>
                <a:path h="18206546" w="12749938">
                  <a:moveTo>
                    <a:pt x="11693193" y="2003457"/>
                  </a:moveTo>
                  <a:lnTo>
                    <a:pt x="11509478" y="2003457"/>
                  </a:lnTo>
                  <a:lnTo>
                    <a:pt x="11509478" y="1798001"/>
                  </a:lnTo>
                  <a:cubicBezTo>
                    <a:pt x="11509478" y="1321141"/>
                    <a:pt x="11376821" y="863812"/>
                    <a:pt x="11140687" y="526621"/>
                  </a:cubicBezTo>
                  <a:cubicBezTo>
                    <a:pt x="10904555" y="189430"/>
                    <a:pt x="10584290" y="-1"/>
                    <a:pt x="10250347" y="0"/>
                  </a:cubicBezTo>
                  <a:lnTo>
                    <a:pt x="2499590" y="0"/>
                  </a:lnTo>
                  <a:cubicBezTo>
                    <a:pt x="2165648" y="0"/>
                    <a:pt x="1845383" y="189431"/>
                    <a:pt x="1609250" y="526622"/>
                  </a:cubicBezTo>
                  <a:cubicBezTo>
                    <a:pt x="1373117" y="863812"/>
                    <a:pt x="1240459" y="1321141"/>
                    <a:pt x="1240459" y="1798001"/>
                  </a:cubicBezTo>
                  <a:lnTo>
                    <a:pt x="1240459" y="2003457"/>
                  </a:lnTo>
                  <a:lnTo>
                    <a:pt x="1056744" y="2003457"/>
                  </a:lnTo>
                  <a:cubicBezTo>
                    <a:pt x="776478" y="2003457"/>
                    <a:pt x="507691" y="2162440"/>
                    <a:pt x="309513" y="2445433"/>
                  </a:cubicBezTo>
                  <a:cubicBezTo>
                    <a:pt x="111335" y="2728426"/>
                    <a:pt x="0" y="3112247"/>
                    <a:pt x="0" y="3512459"/>
                  </a:cubicBezTo>
                  <a:lnTo>
                    <a:pt x="0" y="14694088"/>
                  </a:lnTo>
                  <a:cubicBezTo>
                    <a:pt x="0" y="15094299"/>
                    <a:pt x="111335" y="15478120"/>
                    <a:pt x="309513" y="15761112"/>
                  </a:cubicBezTo>
                  <a:cubicBezTo>
                    <a:pt x="507691" y="16044104"/>
                    <a:pt x="776478" y="16203089"/>
                    <a:pt x="1056744" y="16203087"/>
                  </a:cubicBezTo>
                  <a:lnTo>
                    <a:pt x="1240459" y="16203087"/>
                  </a:lnTo>
                  <a:lnTo>
                    <a:pt x="1240459" y="16408544"/>
                  </a:lnTo>
                  <a:cubicBezTo>
                    <a:pt x="1240460" y="17401553"/>
                    <a:pt x="1804192" y="18206546"/>
                    <a:pt x="2499590" y="18206546"/>
                  </a:cubicBezTo>
                  <a:lnTo>
                    <a:pt x="10250347" y="18206546"/>
                  </a:lnTo>
                  <a:cubicBezTo>
                    <a:pt x="10584290" y="18206546"/>
                    <a:pt x="10904555" y="18017114"/>
                    <a:pt x="11140687" y="17679925"/>
                  </a:cubicBezTo>
                  <a:cubicBezTo>
                    <a:pt x="11376820" y="17342734"/>
                    <a:pt x="11509478" y="16885405"/>
                    <a:pt x="11509478" y="16408544"/>
                  </a:cubicBezTo>
                  <a:lnTo>
                    <a:pt x="11509478" y="16203087"/>
                  </a:lnTo>
                  <a:lnTo>
                    <a:pt x="11693193" y="16203087"/>
                  </a:lnTo>
                  <a:cubicBezTo>
                    <a:pt x="11973460" y="16203087"/>
                    <a:pt x="12242247" y="16044104"/>
                    <a:pt x="12440425" y="15761111"/>
                  </a:cubicBezTo>
                  <a:cubicBezTo>
                    <a:pt x="12638602" y="15478120"/>
                    <a:pt x="12749938" y="15094299"/>
                    <a:pt x="12749938" y="14694088"/>
                  </a:cubicBezTo>
                  <a:lnTo>
                    <a:pt x="12749938" y="3512459"/>
                  </a:lnTo>
                  <a:cubicBezTo>
                    <a:pt x="12749938" y="3112247"/>
                    <a:pt x="12638602" y="2728426"/>
                    <a:pt x="12440425" y="2445433"/>
                  </a:cubicBezTo>
                  <a:cubicBezTo>
                    <a:pt x="12242247" y="2162441"/>
                    <a:pt x="11973460" y="2003457"/>
                    <a:pt x="11693193" y="2003457"/>
                  </a:cubicBezTo>
                  <a:close/>
                </a:path>
              </a:pathLst>
            </a:custGeom>
            <a:blipFill>
              <a:blip r:embed="rId2"/>
              <a:stretch>
                <a:fillRect l="-59633" t="0" r="-59633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275667" y="3322996"/>
            <a:ext cx="4876851" cy="6964004"/>
            <a:chOff x="0" y="0"/>
            <a:chExt cx="12749938" cy="1820654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749938" cy="18206546"/>
            </a:xfrm>
            <a:custGeom>
              <a:avLst/>
              <a:gdLst/>
              <a:ahLst/>
              <a:cxnLst/>
              <a:rect r="r" b="b" t="t" l="l"/>
              <a:pathLst>
                <a:path h="18206546" w="12749938">
                  <a:moveTo>
                    <a:pt x="11693193" y="2003457"/>
                  </a:moveTo>
                  <a:lnTo>
                    <a:pt x="11509478" y="2003457"/>
                  </a:lnTo>
                  <a:lnTo>
                    <a:pt x="11509478" y="1798001"/>
                  </a:lnTo>
                  <a:cubicBezTo>
                    <a:pt x="11509478" y="1321141"/>
                    <a:pt x="11376821" y="863812"/>
                    <a:pt x="11140687" y="526621"/>
                  </a:cubicBezTo>
                  <a:cubicBezTo>
                    <a:pt x="10904555" y="189430"/>
                    <a:pt x="10584290" y="-1"/>
                    <a:pt x="10250347" y="0"/>
                  </a:cubicBezTo>
                  <a:lnTo>
                    <a:pt x="2499590" y="0"/>
                  </a:lnTo>
                  <a:cubicBezTo>
                    <a:pt x="2165648" y="0"/>
                    <a:pt x="1845383" y="189431"/>
                    <a:pt x="1609250" y="526622"/>
                  </a:cubicBezTo>
                  <a:cubicBezTo>
                    <a:pt x="1373117" y="863812"/>
                    <a:pt x="1240459" y="1321141"/>
                    <a:pt x="1240459" y="1798001"/>
                  </a:cubicBezTo>
                  <a:lnTo>
                    <a:pt x="1240459" y="2003457"/>
                  </a:lnTo>
                  <a:lnTo>
                    <a:pt x="1056744" y="2003457"/>
                  </a:lnTo>
                  <a:cubicBezTo>
                    <a:pt x="776478" y="2003457"/>
                    <a:pt x="507691" y="2162440"/>
                    <a:pt x="309513" y="2445433"/>
                  </a:cubicBezTo>
                  <a:cubicBezTo>
                    <a:pt x="111335" y="2728426"/>
                    <a:pt x="0" y="3112247"/>
                    <a:pt x="0" y="3512459"/>
                  </a:cubicBezTo>
                  <a:lnTo>
                    <a:pt x="0" y="14694088"/>
                  </a:lnTo>
                  <a:cubicBezTo>
                    <a:pt x="0" y="15094299"/>
                    <a:pt x="111335" y="15478120"/>
                    <a:pt x="309513" y="15761112"/>
                  </a:cubicBezTo>
                  <a:cubicBezTo>
                    <a:pt x="507691" y="16044104"/>
                    <a:pt x="776478" y="16203089"/>
                    <a:pt x="1056744" y="16203087"/>
                  </a:cubicBezTo>
                  <a:lnTo>
                    <a:pt x="1240459" y="16203087"/>
                  </a:lnTo>
                  <a:lnTo>
                    <a:pt x="1240459" y="16408544"/>
                  </a:lnTo>
                  <a:cubicBezTo>
                    <a:pt x="1240460" y="17401553"/>
                    <a:pt x="1804192" y="18206546"/>
                    <a:pt x="2499590" y="18206546"/>
                  </a:cubicBezTo>
                  <a:lnTo>
                    <a:pt x="10250347" y="18206546"/>
                  </a:lnTo>
                  <a:cubicBezTo>
                    <a:pt x="10584290" y="18206546"/>
                    <a:pt x="10904555" y="18017114"/>
                    <a:pt x="11140687" y="17679925"/>
                  </a:cubicBezTo>
                  <a:cubicBezTo>
                    <a:pt x="11376820" y="17342734"/>
                    <a:pt x="11509478" y="16885405"/>
                    <a:pt x="11509478" y="16408544"/>
                  </a:cubicBezTo>
                  <a:lnTo>
                    <a:pt x="11509478" y="16203087"/>
                  </a:lnTo>
                  <a:lnTo>
                    <a:pt x="11693193" y="16203087"/>
                  </a:lnTo>
                  <a:cubicBezTo>
                    <a:pt x="11973460" y="16203087"/>
                    <a:pt x="12242247" y="16044104"/>
                    <a:pt x="12440425" y="15761111"/>
                  </a:cubicBezTo>
                  <a:cubicBezTo>
                    <a:pt x="12638602" y="15478120"/>
                    <a:pt x="12749938" y="15094299"/>
                    <a:pt x="12749938" y="14694088"/>
                  </a:cubicBezTo>
                  <a:lnTo>
                    <a:pt x="12749938" y="3512459"/>
                  </a:lnTo>
                  <a:cubicBezTo>
                    <a:pt x="12749938" y="3112247"/>
                    <a:pt x="12638602" y="2728426"/>
                    <a:pt x="12440425" y="2445433"/>
                  </a:cubicBezTo>
                  <a:cubicBezTo>
                    <a:pt x="12242247" y="2162441"/>
                    <a:pt x="11973460" y="2003457"/>
                    <a:pt x="11693193" y="2003457"/>
                  </a:cubicBezTo>
                  <a:close/>
                </a:path>
              </a:pathLst>
            </a:custGeom>
            <a:blipFill>
              <a:blip r:embed="rId3"/>
              <a:stretch>
                <a:fillRect l="-57164" t="0" r="-57164" b="0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476250" y="190500"/>
            <a:ext cx="16571931" cy="28270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801"/>
              </a:lnSpc>
            </a:pPr>
            <a:r>
              <a:rPr lang="en-US" sz="10801" spc="-594" b="true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Communication and </a:t>
            </a:r>
          </a:p>
          <a:p>
            <a:pPr algn="l">
              <a:lnSpc>
                <a:spcPts val="10801"/>
              </a:lnSpc>
            </a:pPr>
            <a:r>
              <a:rPr lang="en-US" sz="10801" spc="-594" b="true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Guest Satisfaction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401881" y="3875971"/>
            <a:ext cx="7409869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87551" indent="-393776" lvl="1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647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The heart of hospitality: </a:t>
            </a:r>
            <a:r>
              <a:rPr lang="en-US" sz="3647" i="true" strike="noStrike" u="non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Communication</a:t>
            </a:r>
          </a:p>
          <a:p>
            <a:pPr algn="l" marL="787551" indent="-393776" lvl="1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647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Key Skills: </a:t>
            </a:r>
            <a:r>
              <a:rPr lang="en-US" sz="3647" i="true" strike="noStrike" u="non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active listening and empathy.</a:t>
            </a:r>
          </a:p>
          <a:p>
            <a:pPr algn="l" marL="787551" indent="-393776" lvl="1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647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Verbal &amp; non-verbal: </a:t>
            </a:r>
            <a:r>
              <a:rPr lang="en-US" sz="3647" i="true" strike="noStrike" u="non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creating a positive guest experience.</a:t>
            </a:r>
          </a:p>
          <a:p>
            <a:pPr algn="l" marL="787551" indent="-393776" lvl="1">
              <a:lnSpc>
                <a:spcPts val="4377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647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Team coordination: </a:t>
            </a:r>
            <a:r>
              <a:rPr lang="en-US" sz="3647" i="true" strike="noStrike" u="none">
                <a:solidFill>
                  <a:srgbClr val="1351AA"/>
                </a:solidFill>
                <a:latin typeface="Work Sans Italics"/>
                <a:ea typeface="Work Sans Italics"/>
                <a:cs typeface="Work Sans Italics"/>
                <a:sym typeface="Work Sans Italics"/>
              </a:rPr>
              <a:t>clear communication avoids errors.</a:t>
            </a:r>
          </a:p>
          <a:p>
            <a:pPr algn="just">
              <a:lnSpc>
                <a:spcPts val="401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351A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634743" y="3848575"/>
            <a:ext cx="5912315" cy="4622852"/>
            <a:chOff x="0" y="0"/>
            <a:chExt cx="17541839" cy="13716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7541839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7541839">
                  <a:moveTo>
                    <a:pt x="17541839" y="2191306"/>
                  </a:moveTo>
                  <a:cubicBezTo>
                    <a:pt x="16226419" y="2191306"/>
                    <a:pt x="14939736" y="1876072"/>
                    <a:pt x="13870073" y="1277447"/>
                  </a:cubicBezTo>
                  <a:cubicBezTo>
                    <a:pt x="10819614" y="-425816"/>
                    <a:pt x="6722235" y="-425816"/>
                    <a:pt x="3671777" y="1277447"/>
                  </a:cubicBezTo>
                  <a:cubicBezTo>
                    <a:pt x="2602106" y="1876072"/>
                    <a:pt x="1315424" y="2191306"/>
                    <a:pt x="0" y="2191306"/>
                  </a:cubicBezTo>
                  <a:lnTo>
                    <a:pt x="0" y="11524693"/>
                  </a:lnTo>
                  <a:cubicBezTo>
                    <a:pt x="1315424" y="11524693"/>
                    <a:pt x="2602106" y="11839927"/>
                    <a:pt x="3671767" y="12438553"/>
                  </a:cubicBezTo>
                  <a:cubicBezTo>
                    <a:pt x="6722225" y="14141816"/>
                    <a:pt x="10819604" y="14141816"/>
                    <a:pt x="13870062" y="12438553"/>
                  </a:cubicBezTo>
                  <a:cubicBezTo>
                    <a:pt x="14939728" y="11839927"/>
                    <a:pt x="16226411" y="11524693"/>
                    <a:pt x="17541830" y="11524693"/>
                  </a:cubicBezTo>
                  <a:lnTo>
                    <a:pt x="17541830" y="2191306"/>
                  </a:lnTo>
                  <a:close/>
                </a:path>
              </a:pathLst>
            </a:custGeom>
            <a:blipFill>
              <a:blip r:embed="rId2"/>
              <a:stretch>
                <a:fillRect l="-8679" t="0" r="-8679" b="0"/>
              </a:stretch>
            </a:blipFill>
            <a:ln cap="sq">
              <a:noFill/>
              <a:prstDash val="solid"/>
              <a:miter/>
            </a:ln>
          </p:spPr>
        </p:sp>
      </p:grpSp>
      <p:sp>
        <p:nvSpPr>
          <p:cNvPr name="TextBox 4" id="4"/>
          <p:cNvSpPr txBox="true"/>
          <p:nvPr/>
        </p:nvSpPr>
        <p:spPr>
          <a:xfrm rot="0">
            <a:off x="476250" y="200025"/>
            <a:ext cx="15273408" cy="28391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901"/>
              </a:lnSpc>
            </a:pPr>
            <a:r>
              <a:rPr lang="en-US" sz="10901" spc="-599" b="true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Transferable Skills: Efficiency and Timing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82454" y="7059695"/>
            <a:ext cx="4327458" cy="8548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3"/>
              </a:lnSpc>
              <a:spcBef>
                <a:spcPct val="0"/>
              </a:spcBef>
            </a:pPr>
            <a:r>
              <a:rPr lang="en-US" b="true" sz="3799" spc="269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TIME MANAGEMENT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782454" y="4032487"/>
            <a:ext cx="4153004" cy="454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3796" spc="318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ADAPTABILITY 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3190376" y="4610949"/>
            <a:ext cx="4621374" cy="469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36"/>
              </a:lnSpc>
              <a:spcBef>
                <a:spcPct val="0"/>
              </a:spcBef>
            </a:pPr>
            <a:r>
              <a:rPr lang="en-US" b="true" sz="3899" spc="308">
                <a:solidFill>
                  <a:srgbClr val="E3E2DE"/>
                </a:solidFill>
                <a:latin typeface="Aileron Bold"/>
                <a:ea typeface="Aileron Bold"/>
                <a:cs typeface="Aileron Bold"/>
                <a:sym typeface="Aileron Bold"/>
              </a:rPr>
              <a:t>PRIORITISATION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95020" y="4420449"/>
            <a:ext cx="4240439" cy="17805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So</a:t>
            </a: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lving problems in a fast-paced environment.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47012" y="7847856"/>
            <a:ext cx="5744412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Using</a:t>
            </a: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 the 'Eat the Frog' technique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190376" y="5076825"/>
            <a:ext cx="4879749" cy="17805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B</a:t>
            </a:r>
            <a:r>
              <a:rPr lang="en-US" sz="3399">
                <a:solidFill>
                  <a:srgbClr val="E3E2DE"/>
                </a:solidFill>
                <a:latin typeface="Canva Sans"/>
                <a:ea typeface="Canva Sans"/>
                <a:cs typeface="Canva Sans"/>
                <a:sym typeface="Canva Sans"/>
              </a:rPr>
              <a:t>alancing front-of-house and back-office tasks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351A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857874" y="3679446"/>
            <a:ext cx="1848111" cy="694492"/>
            <a:chOff x="0" y="0"/>
            <a:chExt cx="1081470" cy="406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81470" cy="406400"/>
            </a:xfrm>
            <a:custGeom>
              <a:avLst/>
              <a:gdLst/>
              <a:ahLst/>
              <a:cxnLst/>
              <a:rect r="r" b="b" t="t" l="l"/>
              <a:pathLst>
                <a:path h="406400" w="108147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anchor="ctr" rtlCol="false" tIns="53951" lIns="53951" bIns="53951" rIns="53951"/>
            <a:lstStyle/>
            <a:p>
              <a:pPr algn="ctr" marL="0" indent="0" lvl="0">
                <a:lnSpc>
                  <a:spcPts val="23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857874" y="5498185"/>
            <a:ext cx="1848111" cy="694492"/>
            <a:chOff x="0" y="0"/>
            <a:chExt cx="1081470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81470" cy="406400"/>
            </a:xfrm>
            <a:custGeom>
              <a:avLst/>
              <a:gdLst/>
              <a:ahLst/>
              <a:cxnLst/>
              <a:rect r="r" b="b" t="t" l="l"/>
              <a:pathLst>
                <a:path h="406400" w="108147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anchor="ctr" rtlCol="false" tIns="53951" lIns="53951" bIns="53951" rIns="53951"/>
            <a:lstStyle/>
            <a:p>
              <a:pPr algn="ctr" marL="0" indent="0" lvl="0">
                <a:lnSpc>
                  <a:spcPts val="23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857874" y="7513258"/>
            <a:ext cx="1848111" cy="694492"/>
            <a:chOff x="0" y="0"/>
            <a:chExt cx="1081470" cy="4064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081470" cy="406400"/>
            </a:xfrm>
            <a:custGeom>
              <a:avLst/>
              <a:gdLst/>
              <a:ahLst/>
              <a:cxnLst/>
              <a:rect r="r" b="b" t="t" l="l"/>
              <a:pathLst>
                <a:path h="406400" w="1081470">
                  <a:moveTo>
                    <a:pt x="878270" y="0"/>
                  </a:moveTo>
                  <a:cubicBezTo>
                    <a:pt x="990494" y="0"/>
                    <a:pt x="1081470" y="90976"/>
                    <a:pt x="1081470" y="203200"/>
                  </a:cubicBezTo>
                  <a:cubicBezTo>
                    <a:pt x="1081470" y="315424"/>
                    <a:pt x="990494" y="406400"/>
                    <a:pt x="87827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E3E2DE"/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28575"/>
              <a:ext cx="1081470" cy="377825"/>
            </a:xfrm>
            <a:prstGeom prst="rect">
              <a:avLst/>
            </a:prstGeom>
          </p:spPr>
          <p:txBody>
            <a:bodyPr anchor="ctr" rtlCol="false" tIns="53951" lIns="53951" bIns="53951" rIns="53951"/>
            <a:lstStyle/>
            <a:p>
              <a:pPr algn="ctr" marL="0" indent="0" lvl="0">
                <a:lnSpc>
                  <a:spcPts val="23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873917" y="3224776"/>
            <a:ext cx="6937833" cy="6937833"/>
            <a:chOff x="0" y="0"/>
            <a:chExt cx="13716000" cy="137160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3716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3716000">
                  <a:moveTo>
                    <a:pt x="6857994" y="0"/>
                  </a:moveTo>
                  <a:lnTo>
                    <a:pt x="6858008" y="0"/>
                  </a:lnTo>
                  <a:cubicBezTo>
                    <a:pt x="10645573" y="1"/>
                    <a:pt x="13716000" y="3070429"/>
                    <a:pt x="13716000" y="6857994"/>
                  </a:cubicBezTo>
                  <a:lnTo>
                    <a:pt x="13716000" y="13716000"/>
                  </a:lnTo>
                  <a:lnTo>
                    <a:pt x="0" y="13716000"/>
                  </a:lnTo>
                  <a:lnTo>
                    <a:pt x="0" y="6857994"/>
                  </a:lnTo>
                  <a:cubicBezTo>
                    <a:pt x="0" y="3070428"/>
                    <a:pt x="3070428" y="0"/>
                    <a:pt x="6857994" y="0"/>
                  </a:cubicBezTo>
                  <a:close/>
                </a:path>
              </a:pathLst>
            </a:custGeom>
            <a:blipFill>
              <a:blip r:embed="rId2"/>
              <a:stretch>
                <a:fillRect l="-24931" t="0" r="-24931" b="0"/>
              </a:stretch>
            </a:blipFill>
          </p:spPr>
        </p:sp>
      </p:grpSp>
      <p:sp>
        <p:nvSpPr>
          <p:cNvPr name="TextBox 13" id="13"/>
          <p:cNvSpPr txBox="true"/>
          <p:nvPr/>
        </p:nvSpPr>
        <p:spPr>
          <a:xfrm rot="0">
            <a:off x="327696" y="190500"/>
            <a:ext cx="16504254" cy="27864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701"/>
              </a:lnSpc>
            </a:pPr>
            <a:r>
              <a:rPr lang="en-US" sz="10701" spc="-588" b="true">
                <a:solidFill>
                  <a:srgbClr val="E3E2DE"/>
                </a:solidFill>
                <a:latin typeface="Aileron Heavy"/>
                <a:ea typeface="Aileron Heavy"/>
                <a:cs typeface="Aileron Heavy"/>
                <a:sym typeface="Aileron Heavy"/>
              </a:rPr>
              <a:t>Digital Competence and Professional Identity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122346" y="3894295"/>
            <a:ext cx="1319166" cy="360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90"/>
              </a:lnSpc>
              <a:spcBef>
                <a:spcPct val="0"/>
              </a:spcBef>
            </a:pPr>
            <a:r>
              <a:rPr lang="en-US" b="true" sz="3000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1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122346" y="5713033"/>
            <a:ext cx="1319166" cy="360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90"/>
              </a:lnSpc>
              <a:spcBef>
                <a:spcPct val="0"/>
              </a:spcBef>
            </a:pPr>
            <a:r>
              <a:rPr lang="en-US" b="true" sz="3000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2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122346" y="7728107"/>
            <a:ext cx="1319166" cy="360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90"/>
              </a:lnSpc>
              <a:spcBef>
                <a:spcPct val="0"/>
              </a:spcBef>
            </a:pPr>
            <a:r>
              <a:rPr lang="en-US" b="true" sz="3000" spc="-93">
                <a:solidFill>
                  <a:srgbClr val="E3E2DE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3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4141384" y="3660396"/>
            <a:ext cx="5494067" cy="1483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3864"/>
              </a:lnSpc>
            </a:pPr>
            <a:r>
              <a:rPr lang="en-US" sz="3220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MODERN TOOLS: PROPERTY MANAGEMENT SYSTEMS (PMS)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4141384" y="5608258"/>
            <a:ext cx="5002616" cy="1466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3878"/>
              </a:lnSpc>
            </a:pPr>
            <a:r>
              <a:rPr lang="en-US" sz="3232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PROFESSIONAL PRESENCE: BUILDING A BRAND ON LINKEDIN.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4141384" y="7446583"/>
            <a:ext cx="5002616" cy="1962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3839"/>
              </a:lnSpc>
            </a:pPr>
            <a:r>
              <a:rPr lang="en-US" sz="3199">
                <a:solidFill>
                  <a:srgbClr val="E3E2DE"/>
                </a:solidFill>
                <a:latin typeface="Work Sans"/>
                <a:ea typeface="Work Sans"/>
                <a:cs typeface="Work Sans"/>
                <a:sym typeface="Work Sans"/>
              </a:rPr>
              <a:t>ACADEMIC PRODUCTIVITY: USING DIGITAL SKILLS FOR RESEARCH AND WORK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3E2D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177552" y="1859933"/>
            <a:ext cx="6901789" cy="6164671"/>
            <a:chOff x="0" y="0"/>
            <a:chExt cx="18043892" cy="1611678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8043892" cy="16116788"/>
            </a:xfrm>
            <a:custGeom>
              <a:avLst/>
              <a:gdLst/>
              <a:ahLst/>
              <a:cxnLst/>
              <a:rect r="r" b="b" t="t" l="l"/>
              <a:pathLst>
                <a:path h="16116788" w="18043892">
                  <a:moveTo>
                    <a:pt x="16548373" y="1773499"/>
                  </a:moveTo>
                  <a:lnTo>
                    <a:pt x="16288376" y="1773499"/>
                  </a:lnTo>
                  <a:lnTo>
                    <a:pt x="16288376" y="1591625"/>
                  </a:lnTo>
                  <a:cubicBezTo>
                    <a:pt x="16288376" y="1169500"/>
                    <a:pt x="16100637" y="764663"/>
                    <a:pt x="15766459" y="466175"/>
                  </a:cubicBezTo>
                  <a:cubicBezTo>
                    <a:pt x="15432280" y="167687"/>
                    <a:pt x="14979036" y="-1"/>
                    <a:pt x="14506437" y="0"/>
                  </a:cubicBezTo>
                  <a:lnTo>
                    <a:pt x="3537455" y="0"/>
                  </a:lnTo>
                  <a:cubicBezTo>
                    <a:pt x="3064855" y="0"/>
                    <a:pt x="2611612" y="167688"/>
                    <a:pt x="2277433" y="466176"/>
                  </a:cubicBezTo>
                  <a:cubicBezTo>
                    <a:pt x="1943255" y="764663"/>
                    <a:pt x="1755515" y="1169500"/>
                    <a:pt x="1755515" y="1591625"/>
                  </a:cubicBezTo>
                  <a:lnTo>
                    <a:pt x="1755515" y="1773499"/>
                  </a:lnTo>
                  <a:lnTo>
                    <a:pt x="1495520" y="1773499"/>
                  </a:lnTo>
                  <a:cubicBezTo>
                    <a:pt x="1098883" y="1773499"/>
                    <a:pt x="718491" y="1914234"/>
                    <a:pt x="438027" y="2164745"/>
                  </a:cubicBezTo>
                  <a:cubicBezTo>
                    <a:pt x="157563" y="2415256"/>
                    <a:pt x="0" y="2755022"/>
                    <a:pt x="0" y="3109297"/>
                  </a:cubicBezTo>
                  <a:lnTo>
                    <a:pt x="0" y="13007491"/>
                  </a:lnTo>
                  <a:cubicBezTo>
                    <a:pt x="0" y="13361766"/>
                    <a:pt x="157563" y="13701533"/>
                    <a:pt x="438027" y="13952043"/>
                  </a:cubicBezTo>
                  <a:cubicBezTo>
                    <a:pt x="718491" y="14202553"/>
                    <a:pt x="1098883" y="14343289"/>
                    <a:pt x="1495520" y="14343287"/>
                  </a:cubicBezTo>
                  <a:lnTo>
                    <a:pt x="1755515" y="14343287"/>
                  </a:lnTo>
                  <a:lnTo>
                    <a:pt x="1755515" y="14525163"/>
                  </a:lnTo>
                  <a:cubicBezTo>
                    <a:pt x="1755516" y="15404193"/>
                    <a:pt x="2553318" y="16116788"/>
                    <a:pt x="3537455" y="16116788"/>
                  </a:cubicBezTo>
                  <a:lnTo>
                    <a:pt x="14506437" y="16116788"/>
                  </a:lnTo>
                  <a:cubicBezTo>
                    <a:pt x="14979036" y="16116788"/>
                    <a:pt x="15432280" y="15949099"/>
                    <a:pt x="15766459" y="15650614"/>
                  </a:cubicBezTo>
                  <a:cubicBezTo>
                    <a:pt x="16100637" y="15352125"/>
                    <a:pt x="16288376" y="14947288"/>
                    <a:pt x="16288376" y="14525163"/>
                  </a:cubicBezTo>
                  <a:lnTo>
                    <a:pt x="16288376" y="14343287"/>
                  </a:lnTo>
                  <a:lnTo>
                    <a:pt x="16548373" y="14343287"/>
                  </a:lnTo>
                  <a:cubicBezTo>
                    <a:pt x="16945009" y="14343287"/>
                    <a:pt x="17325400" y="14202552"/>
                    <a:pt x="17605866" y="13952041"/>
                  </a:cubicBezTo>
                  <a:cubicBezTo>
                    <a:pt x="17886330" y="13701533"/>
                    <a:pt x="18043892" y="13361766"/>
                    <a:pt x="18043892" y="13007491"/>
                  </a:cubicBezTo>
                  <a:lnTo>
                    <a:pt x="18043892" y="3109297"/>
                  </a:lnTo>
                  <a:cubicBezTo>
                    <a:pt x="18043892" y="2755022"/>
                    <a:pt x="17886330" y="2415256"/>
                    <a:pt x="17605866" y="2164745"/>
                  </a:cubicBezTo>
                  <a:cubicBezTo>
                    <a:pt x="17325400" y="1914235"/>
                    <a:pt x="16945009" y="1773499"/>
                    <a:pt x="16548373" y="1773499"/>
                  </a:cubicBezTo>
                  <a:close/>
                </a:path>
              </a:pathLst>
            </a:custGeom>
            <a:blipFill>
              <a:blip r:embed="rId2"/>
              <a:stretch>
                <a:fillRect l="-17480" t="0" r="-17480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476250" y="171450"/>
            <a:ext cx="8938988" cy="3548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201"/>
              </a:lnSpc>
            </a:pPr>
            <a:r>
              <a:rPr lang="en-US" sz="9201" spc="-506" b="true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Conclusion: My Professional Profile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14362" y="4369401"/>
            <a:ext cx="8662763" cy="5334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Summ</a:t>
            </a: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ary of Key Attributes:</a:t>
            </a:r>
          </a:p>
          <a:p>
            <a:pPr algn="just" marL="581508" indent="-290754" lvl="1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2693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Communication</a:t>
            </a: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: building trust and empathy.</a:t>
            </a:r>
          </a:p>
          <a:p>
            <a:pPr algn="just" marL="581508" indent="-290754" lvl="1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2693" strike="noStrike" u="none">
                <a:solidFill>
                  <a:srgbClr val="1351AA"/>
                </a:solidFill>
                <a:latin typeface="Work Sans Bold"/>
                <a:ea typeface="Work Sans Bold"/>
                <a:cs typeface="Work Sans Bold"/>
                <a:sym typeface="Work Sans Bold"/>
              </a:rPr>
              <a:t>Management</a:t>
            </a: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: efficiency through time and digital skills.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</a:p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My Professional Profile:</a:t>
            </a:r>
          </a:p>
          <a:p>
            <a:pPr algn="just" marL="581508" indent="-290754" lvl="1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10+ years of experience as a Team Leader.</a:t>
            </a:r>
          </a:p>
          <a:p>
            <a:pPr algn="just" marL="581508" indent="-290754" lvl="1">
              <a:lnSpc>
                <a:spcPts val="3232"/>
              </a:lnSpc>
              <a:spcBef>
                <a:spcPct val="0"/>
              </a:spcBef>
              <a:buFont typeface="Arial"/>
              <a:buChar char="•"/>
            </a:pP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Core values: teamwork, integrity, and service excellence.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</a:p>
          <a:p>
            <a:pPr algn="just">
              <a:lnSpc>
                <a:spcPts val="3232"/>
              </a:lnSpc>
              <a:spcBef>
                <a:spcPct val="0"/>
              </a:spcBef>
            </a:pPr>
            <a:r>
              <a:rPr lang="en-US" sz="2693" strike="noStrike" u="none">
                <a:solidFill>
                  <a:srgbClr val="1351AA"/>
                </a:solidFill>
                <a:latin typeface="Work Sans"/>
                <a:ea typeface="Work Sans"/>
                <a:cs typeface="Work Sans"/>
                <a:sym typeface="Work Sans"/>
              </a:rPr>
              <a:t>The Future: combining practical experience with academic knowledge to ensure Guest Satisfaction.</a:t>
            </a:r>
          </a:p>
          <a:p>
            <a:pPr algn="just">
              <a:lnSpc>
                <a:spcPts val="3232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3E2D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84843" y="628007"/>
            <a:ext cx="14570444" cy="9156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 b="true">
                <a:solidFill>
                  <a:srgbClr val="1351AA"/>
                </a:solidFill>
                <a:latin typeface="Aileron Heavy"/>
                <a:ea typeface="Aileron Heavy"/>
                <a:cs typeface="Aileron Heavy"/>
                <a:sym typeface="Aileron Heavy"/>
              </a:rPr>
              <a:t>QUESTIONS?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476250" y="9030282"/>
            <a:ext cx="4289619" cy="780468"/>
            <a:chOff x="0" y="0"/>
            <a:chExt cx="2233662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233662" cy="406400"/>
            </a:xfrm>
            <a:custGeom>
              <a:avLst/>
              <a:gdLst/>
              <a:ahLst/>
              <a:cxnLst/>
              <a:rect r="r" b="b" t="t" l="l"/>
              <a:pathLst>
                <a:path h="406400" w="2233662">
                  <a:moveTo>
                    <a:pt x="2030462" y="0"/>
                  </a:moveTo>
                  <a:cubicBezTo>
                    <a:pt x="2142687" y="0"/>
                    <a:pt x="2233662" y="90976"/>
                    <a:pt x="2233662" y="203200"/>
                  </a:cubicBezTo>
                  <a:cubicBezTo>
                    <a:pt x="2233662" y="315424"/>
                    <a:pt x="2142687" y="406400"/>
                    <a:pt x="203046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1351AA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38100"/>
              <a:ext cx="2233662" cy="368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1">
                <a:lnSpc>
                  <a:spcPts val="219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351AA"/>
                  </a:solidFill>
                  <a:latin typeface="Work Sans"/>
                  <a:ea typeface="Work Sans"/>
                  <a:cs typeface="Work Sans"/>
                  <a:sym typeface="Work Sans"/>
                </a:rPr>
                <a:t>DANIEL LUQUE FERNANDEZ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649759" y="1257938"/>
            <a:ext cx="14638241" cy="7398606"/>
            <a:chOff x="0" y="0"/>
            <a:chExt cx="27137288" cy="13716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7137289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7137289">
                  <a:moveTo>
                    <a:pt x="13568632" y="0"/>
                  </a:moveTo>
                  <a:lnTo>
                    <a:pt x="13568660" y="0"/>
                  </a:lnTo>
                  <a:cubicBezTo>
                    <a:pt x="21062407" y="1"/>
                    <a:pt x="27137289" y="3070429"/>
                    <a:pt x="27137289" y="6857994"/>
                  </a:cubicBezTo>
                  <a:lnTo>
                    <a:pt x="27137289" y="13716000"/>
                  </a:lnTo>
                  <a:lnTo>
                    <a:pt x="0" y="13716000"/>
                  </a:lnTo>
                  <a:lnTo>
                    <a:pt x="0" y="6857994"/>
                  </a:lnTo>
                  <a:cubicBezTo>
                    <a:pt x="0" y="3070428"/>
                    <a:pt x="6074883" y="0"/>
                    <a:pt x="13568632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5909" r="0" b="-15909"/>
              </a:stretch>
            </a:blip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DAG8gqYE7fk</dc:identifier>
  <dcterms:modified xsi:type="dcterms:W3CDTF">2011-08-01T06:04:30Z</dcterms:modified>
  <cp:revision>1</cp:revision>
  <dc:title>DANIEL LUQUE FERNANDEZ</dc:title>
</cp:coreProperties>
</file>