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89" r:id="rId3"/>
    <p:sldId id="290" r:id="rId4"/>
    <p:sldId id="291" r:id="rId5"/>
    <p:sldId id="295" r:id="rId6"/>
    <p:sldId id="296" r:id="rId7"/>
    <p:sldId id="292" r:id="rId8"/>
    <p:sldId id="293" r:id="rId9"/>
    <p:sldId id="294" r:id="rId10"/>
    <p:sldId id="302" r:id="rId11"/>
    <p:sldId id="303" r:id="rId12"/>
    <p:sldId id="298" r:id="rId13"/>
    <p:sldId id="297" r:id="rId14"/>
    <p:sldId id="300" r:id="rId15"/>
    <p:sldId id="304" r:id="rId16"/>
    <p:sldId id="305" r:id="rId17"/>
    <p:sldId id="301" r:id="rId18"/>
    <p:sldId id="299" r:id="rId1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003217"/>
    <a:srgbClr val="004821"/>
    <a:srgbClr val="FF00FF"/>
    <a:srgbClr val="000099"/>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27" autoAdjust="0"/>
    <p:restoredTop sz="94712" autoAdjust="0"/>
  </p:normalViewPr>
  <p:slideViewPr>
    <p:cSldViewPr>
      <p:cViewPr varScale="1">
        <p:scale>
          <a:sx n="66" d="100"/>
          <a:sy n="66" d="100"/>
        </p:scale>
        <p:origin x="834" y="78"/>
      </p:cViewPr>
      <p:guideLst>
        <p:guide orient="horz" pos="2160"/>
        <p:guide pos="2880"/>
      </p:guideLst>
    </p:cSldViewPr>
  </p:slideViewPr>
  <p:outlineViewPr>
    <p:cViewPr>
      <p:scale>
        <a:sx n="33" d="100"/>
        <a:sy n="33" d="100"/>
      </p:scale>
      <p:origin x="0" y="-2982"/>
    </p:cViewPr>
  </p:outlin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5AD9B0ED-8AF4-4404-951C-3EF08498E0C6}" type="slidenum">
              <a:rPr lang="en-GB"/>
              <a:pPr>
                <a:defRPr/>
              </a:pPr>
              <a:t>‹#›</a:t>
            </a:fld>
            <a:endParaRPr lang="en-GB"/>
          </a:p>
        </p:txBody>
      </p:sp>
    </p:spTree>
    <p:extLst>
      <p:ext uri="{BB962C8B-B14F-4D97-AF65-F5344CB8AC3E}">
        <p14:creationId xmlns:p14="http://schemas.microsoft.com/office/powerpoint/2010/main" val="1858244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3868AFD-B411-467D-8962-9D1C729E5138}"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05737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C928611-33BC-4625-925F-C22FFC93A7D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5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FDD4D5D-A153-4BB6-B95B-6BC85A0507D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5228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1F7FF00E-7693-4C42-A2B0-5B7470787B3C}"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4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414126AA-C6E4-4F5D-91DD-129331ADAC3B}"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2846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441DC9A-FB4F-443C-ACB4-4EF058CBFE89}"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537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8EAFA54-2A24-45B9-A8CC-137CF520094E}"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8775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B815D2F-7961-4ADC-943A-3C0DAD959266}"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27494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4E6D06D3-D184-4677-BC76-D0DDD189C2D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67171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F73A8A5-341D-40E4-9472-3BCF79266EB3}"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9077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72E54A2-995D-45CF-A89A-DD12677392DA}"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bl.uk/20th-century-literature/articles/an-introduction-to-our-countrys-goo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1403648" y="116371"/>
            <a:ext cx="7192888" cy="625475"/>
          </a:xfrm>
        </p:spPr>
        <p:txBody>
          <a:bodyPr/>
          <a:lstStyle/>
          <a:p>
            <a:pPr algn="r" eaLnBrk="1" hangingPunct="1"/>
            <a:r>
              <a:rPr lang="en-GB" sz="2400" dirty="0">
                <a:solidFill>
                  <a:srgbClr val="FFFFCC"/>
                </a:solidFill>
                <a:effectLst/>
                <a:latin typeface="Felix Titling" panose="04060505060202020A04" pitchFamily="82" charset="0"/>
              </a:rPr>
              <a:t>CSEN 7021: the shock of the new</a:t>
            </a:r>
            <a:endParaRPr lang="en-GB" altLang="en-US" sz="2000" dirty="0">
              <a:solidFill>
                <a:srgbClr val="FFFFCC"/>
              </a:solidFill>
              <a:effectLst/>
              <a:latin typeface="Perpetua Titling MT" panose="02020502060505020804" pitchFamily="18" charset="0"/>
            </a:endParaRPr>
          </a:p>
        </p:txBody>
      </p:sp>
      <p:pic>
        <p:nvPicPr>
          <p:cNvPr id="3" name="Picture 2" descr="A picture containing text, map&#10;&#10;Description automatically generated">
            <a:extLst>
              <a:ext uri="{FF2B5EF4-FFF2-40B4-BE49-F238E27FC236}">
                <a16:creationId xmlns:a16="http://schemas.microsoft.com/office/drawing/2014/main" id="{E57BCFA2-620D-4D03-BD9F-4FAB4B7B4FD5}"/>
              </a:ext>
            </a:extLst>
          </p:cNvPr>
          <p:cNvPicPr>
            <a:picLocks noChangeAspect="1"/>
          </p:cNvPicPr>
          <p:nvPr/>
        </p:nvPicPr>
        <p:blipFill rotWithShape="1">
          <a:blip r:embed="rId2">
            <a:extLst>
              <a:ext uri="{28A0092B-C50C-407E-A947-70E740481C1C}">
                <a14:useLocalDpi xmlns:a14="http://schemas.microsoft.com/office/drawing/2010/main" val="0"/>
              </a:ext>
            </a:extLst>
          </a:blip>
          <a:srcRect r="21618" b="10442"/>
          <a:stretch/>
        </p:blipFill>
        <p:spPr>
          <a:xfrm>
            <a:off x="285404" y="762243"/>
            <a:ext cx="8484927" cy="5691093"/>
          </a:xfrm>
          <a:prstGeom prst="rect">
            <a:avLst/>
          </a:prstGeom>
        </p:spPr>
      </p:pic>
      <p:sp>
        <p:nvSpPr>
          <p:cNvPr id="8" name="Rectangle 2">
            <a:extLst>
              <a:ext uri="{FF2B5EF4-FFF2-40B4-BE49-F238E27FC236}">
                <a16:creationId xmlns:a16="http://schemas.microsoft.com/office/drawing/2014/main" id="{F25FCD67-BCB3-4710-9312-4364CF4620C7}"/>
              </a:ext>
            </a:extLst>
          </p:cNvPr>
          <p:cNvSpPr txBox="1">
            <a:spLocks noChangeArrowheads="1"/>
          </p:cNvSpPr>
          <p:nvPr/>
        </p:nvSpPr>
        <p:spPr bwMode="auto">
          <a:xfrm>
            <a:off x="971600" y="4090997"/>
            <a:ext cx="8534817" cy="20884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60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pPr algn="l" eaLnBrk="1" hangingPunct="1"/>
            <a:r>
              <a:rPr lang="en-GB" altLang="en-US" sz="3600" b="0" kern="0" dirty="0">
                <a:solidFill>
                  <a:schemeClr val="bg1">
                    <a:lumMod val="50000"/>
                  </a:schemeClr>
                </a:solidFill>
                <a:effectLst/>
                <a:latin typeface="Palatino Linotype" panose="02040502050505030304" pitchFamily="18" charset="0"/>
              </a:rPr>
              <a:t>Timberlake </a:t>
            </a:r>
            <a:r>
              <a:rPr lang="en-GB" altLang="en-US" sz="3600" b="0" kern="0" dirty="0" err="1">
                <a:solidFill>
                  <a:schemeClr val="bg1">
                    <a:lumMod val="50000"/>
                  </a:schemeClr>
                </a:solidFill>
                <a:effectLst/>
                <a:latin typeface="Palatino Linotype" panose="02040502050505030304" pitchFamily="18" charset="0"/>
              </a:rPr>
              <a:t>Wertenberger</a:t>
            </a:r>
            <a:r>
              <a:rPr lang="en-GB" altLang="en-US" sz="3600" b="0" kern="0" dirty="0">
                <a:solidFill>
                  <a:schemeClr val="bg1">
                    <a:lumMod val="50000"/>
                  </a:schemeClr>
                </a:solidFill>
                <a:effectLst/>
                <a:latin typeface="Palatino Linotype" panose="02040502050505030304" pitchFamily="18" charset="0"/>
              </a:rPr>
              <a:t> </a:t>
            </a:r>
            <a:br>
              <a:rPr lang="en-GB" altLang="en-US" sz="3600" b="0" kern="0" dirty="0">
                <a:solidFill>
                  <a:schemeClr val="bg1">
                    <a:lumMod val="50000"/>
                  </a:schemeClr>
                </a:solidFill>
                <a:effectLst/>
                <a:latin typeface="Palatino Linotype" panose="02040502050505030304" pitchFamily="18" charset="0"/>
              </a:rPr>
            </a:br>
            <a:br>
              <a:rPr lang="en-GB" altLang="en-US" sz="1600" b="0" kern="0" dirty="0">
                <a:solidFill>
                  <a:schemeClr val="bg1">
                    <a:lumMod val="50000"/>
                  </a:schemeClr>
                </a:solidFill>
                <a:effectLst/>
                <a:latin typeface="Palatino Linotype" panose="02040502050505030304" pitchFamily="18" charset="0"/>
              </a:rPr>
            </a:br>
            <a:r>
              <a:rPr lang="en-GB" altLang="en-US" sz="3600" b="0" i="1" kern="0" dirty="0">
                <a:solidFill>
                  <a:schemeClr val="bg1">
                    <a:lumMod val="50000"/>
                  </a:schemeClr>
                </a:solidFill>
                <a:effectLst/>
                <a:latin typeface="Palatino Linotype" panose="02040502050505030304" pitchFamily="18" charset="0"/>
              </a:rPr>
              <a:t>Our Country’s Good.</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31540" y="188640"/>
            <a:ext cx="8280920" cy="6480720"/>
          </a:xfrm>
          <a:noFill/>
        </p:spPr>
        <p:txBody>
          <a:bodyPr>
            <a:normAutofit fontScale="85000" lnSpcReduction="10000"/>
          </a:bodyPr>
          <a:lstStyle/>
          <a:p>
            <a:pPr marL="0" indent="0">
              <a:lnSpc>
                <a:spcPct val="120000"/>
              </a:lnSpc>
              <a:spcBef>
                <a:spcPts val="600"/>
              </a:spcBef>
              <a:buNone/>
            </a:pPr>
            <a:r>
              <a:rPr lang="en-GB" sz="3500" dirty="0">
                <a:solidFill>
                  <a:srgbClr val="FFC000"/>
                </a:solidFill>
                <a:effectLst/>
                <a:latin typeface="Felix Titling" panose="04060505060202020A04" pitchFamily="82" charset="0"/>
              </a:rPr>
              <a:t>LEARNING OUTCOMES</a:t>
            </a:r>
          </a:p>
          <a:p>
            <a:pPr marL="0" indent="0">
              <a:lnSpc>
                <a:spcPct val="120000"/>
              </a:lnSpc>
              <a:spcBef>
                <a:spcPts val="600"/>
              </a:spcBef>
              <a:buNone/>
            </a:pPr>
            <a:endParaRPr lang="en-GB" sz="1700" dirty="0">
              <a:solidFill>
                <a:schemeClr val="accent5">
                  <a:lumMod val="40000"/>
                  <a:lumOff val="60000"/>
                </a:schemeClr>
              </a:solidFill>
              <a:effectLst/>
              <a:latin typeface="Felix Titling" panose="04060505060202020A04" pitchFamily="82" charset="0"/>
            </a:endParaRPr>
          </a:p>
          <a:p>
            <a:pPr marL="457200" indent="-457200">
              <a:lnSpc>
                <a:spcPct val="120000"/>
              </a:lnSpc>
              <a:spcBef>
                <a:spcPts val="600"/>
              </a:spcBef>
              <a:buFont typeface="+mj-lt"/>
              <a:buAutoNum type="arabicPeriod"/>
            </a:pPr>
            <a:r>
              <a:rPr lang="en-GB" sz="2400" dirty="0">
                <a:solidFill>
                  <a:schemeClr val="accent5">
                    <a:lumMod val="40000"/>
                    <a:lumOff val="60000"/>
                  </a:schemeClr>
                </a:solidFill>
                <a:latin typeface="Century Gothic" panose="020B0502020202020204" pitchFamily="34" charset="0"/>
              </a:rPr>
              <a:t>a detailed and critically informed knowledge and </a:t>
            </a:r>
            <a:r>
              <a:rPr lang="en-GB" sz="2400" dirty="0">
                <a:solidFill>
                  <a:schemeClr val="accent5">
                    <a:lumMod val="40000"/>
                    <a:lumOff val="60000"/>
                  </a:schemeClr>
                </a:solidFill>
                <a:effectLst/>
                <a:latin typeface="Century Gothic" panose="020B0502020202020204" pitchFamily="34" charset="0"/>
              </a:rPr>
              <a:t>understanding of a wide range of the literature of the romantic and Victorian period(s);</a:t>
            </a:r>
          </a:p>
          <a:p>
            <a:pPr marL="457200" indent="-457200">
              <a:lnSpc>
                <a:spcPct val="120000"/>
              </a:lnSpc>
              <a:spcBef>
                <a:spcPts val="600"/>
              </a:spcBef>
              <a:buFont typeface="+mj-lt"/>
              <a:buAutoNum type="arabicPeriod"/>
            </a:pPr>
            <a:r>
              <a:rPr lang="en-GB" sz="2400" dirty="0">
                <a:solidFill>
                  <a:schemeClr val="accent5">
                    <a:lumMod val="40000"/>
                    <a:lumOff val="60000"/>
                  </a:schemeClr>
                </a:solidFill>
                <a:effectLst/>
                <a:latin typeface="Century Gothic" panose="020B0502020202020204" pitchFamily="34" charset="0"/>
              </a:rPr>
              <a:t>advanced and sustained understanding of the important political, literary and philosophical debates that dominated from the 1790s through to the late nineteenth century;</a:t>
            </a:r>
          </a:p>
          <a:p>
            <a:pPr marL="457200" indent="-457200">
              <a:lnSpc>
                <a:spcPct val="120000"/>
              </a:lnSpc>
              <a:spcBef>
                <a:spcPts val="600"/>
              </a:spcBef>
              <a:buFont typeface="+mj-lt"/>
              <a:buAutoNum type="arabicPeriod"/>
            </a:pPr>
            <a:r>
              <a:rPr lang="en-GB" sz="2400" dirty="0">
                <a:solidFill>
                  <a:schemeClr val="accent5">
                    <a:lumMod val="40000"/>
                    <a:lumOff val="60000"/>
                  </a:schemeClr>
                </a:solidFill>
                <a:effectLst/>
                <a:latin typeface="Century Gothic" panose="020B0502020202020204" pitchFamily="34" charset="0"/>
              </a:rPr>
              <a:t>a critically informed understanding of the ways in which Romantic and Victorian literature both construct and critique the notion of modernity;</a:t>
            </a:r>
          </a:p>
          <a:p>
            <a:pPr marL="457200" indent="-457200">
              <a:lnSpc>
                <a:spcPct val="120000"/>
              </a:lnSpc>
              <a:spcBef>
                <a:spcPts val="600"/>
              </a:spcBef>
              <a:buFont typeface="+mj-lt"/>
              <a:buAutoNum type="arabicPeriod"/>
            </a:pPr>
            <a:r>
              <a:rPr lang="en-GB" sz="2400" dirty="0">
                <a:solidFill>
                  <a:schemeClr val="accent5">
                    <a:lumMod val="40000"/>
                    <a:lumOff val="60000"/>
                  </a:schemeClr>
                </a:solidFill>
                <a:effectLst/>
                <a:latin typeface="Century Gothic" panose="020B0502020202020204" pitchFamily="34" charset="0"/>
              </a:rPr>
              <a:t>a theoretically informed knowledge of the connections and tensions between the ideas and kinds of literary production normally associated with these periods;</a:t>
            </a:r>
          </a:p>
          <a:p>
            <a:pPr marL="457200" indent="-457200">
              <a:lnSpc>
                <a:spcPct val="120000"/>
              </a:lnSpc>
              <a:spcBef>
                <a:spcPts val="600"/>
              </a:spcBef>
              <a:buFont typeface="+mj-lt"/>
              <a:buAutoNum type="arabicPeriod"/>
            </a:pPr>
            <a:r>
              <a:rPr lang="en-GB" sz="2400" dirty="0">
                <a:solidFill>
                  <a:schemeClr val="accent5">
                    <a:lumMod val="40000"/>
                    <a:lumOff val="60000"/>
                  </a:schemeClr>
                </a:solidFill>
                <a:effectLst/>
                <a:latin typeface="Century Gothic" panose="020B0502020202020204" pitchFamily="34" charset="0"/>
              </a:rPr>
              <a:t>a theoretically informed knowledge of the significance of the Romantic </a:t>
            </a:r>
            <a:r>
              <a:rPr lang="en-GB" sz="2400" dirty="0">
                <a:solidFill>
                  <a:schemeClr val="accent5">
                    <a:lumMod val="40000"/>
                    <a:lumOff val="60000"/>
                  </a:schemeClr>
                </a:solidFill>
                <a:latin typeface="Century Gothic" panose="020B0502020202020204" pitchFamily="34" charset="0"/>
              </a:rPr>
              <a:t>ideology in the formation of cultural values.</a:t>
            </a:r>
          </a:p>
        </p:txBody>
      </p:sp>
    </p:spTree>
    <p:extLst>
      <p:ext uri="{BB962C8B-B14F-4D97-AF65-F5344CB8AC3E}">
        <p14:creationId xmlns:p14="http://schemas.microsoft.com/office/powerpoint/2010/main" val="3906414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C935C7-1ECD-4AEE-BABD-641D91907BFB}"/>
              </a:ext>
            </a:extLst>
          </p:cNvPr>
          <p:cNvSpPr>
            <a:spLocks noGrp="1"/>
          </p:cNvSpPr>
          <p:nvPr>
            <p:ph idx="1"/>
          </p:nvPr>
        </p:nvSpPr>
        <p:spPr>
          <a:xfrm>
            <a:off x="287524" y="692696"/>
            <a:ext cx="8568952" cy="5832648"/>
          </a:xfrm>
        </p:spPr>
        <p:txBody>
          <a:bodyPr/>
          <a:lstStyle/>
          <a:p>
            <a:pPr marL="0" indent="0">
              <a:buNone/>
            </a:pPr>
            <a:r>
              <a:rPr lang="en-GB" sz="2400" dirty="0">
                <a:effectLst/>
              </a:rPr>
              <a:t>The 1980s-90s was the heyday of postmodernism . We have five possible texts from that period:</a:t>
            </a:r>
            <a:r>
              <a:rPr lang="en-GB" sz="2400" i="1" dirty="0">
                <a:effectLst/>
              </a:rPr>
              <a:t> An Atlas of the Difficult World, The Wasp Factory, The Child in Time, Our Country's Good</a:t>
            </a:r>
            <a:r>
              <a:rPr lang="en-GB" sz="2400" dirty="0">
                <a:effectLst/>
              </a:rPr>
              <a:t> and </a:t>
            </a:r>
            <a:r>
              <a:rPr lang="en-GB" sz="2400" i="1" dirty="0">
                <a:effectLst/>
              </a:rPr>
              <a:t>A Handmaid's Tale</a:t>
            </a:r>
            <a:endParaRPr lang="en-GB" sz="2400" dirty="0">
              <a:effectLst/>
            </a:endParaRPr>
          </a:p>
          <a:p>
            <a:pPr marL="0" indent="0">
              <a:buNone/>
            </a:pPr>
            <a:endParaRPr lang="en-GB" sz="800" dirty="0">
              <a:effectLst/>
            </a:endParaRPr>
          </a:p>
          <a:p>
            <a:pPr marL="0" indent="0">
              <a:buNone/>
            </a:pPr>
            <a:r>
              <a:rPr lang="en-GB" sz="2400" dirty="0">
                <a:effectLst/>
              </a:rPr>
              <a:t>All of these texts in their very different ways demonstrate aspects of the postmodern, whether in </a:t>
            </a:r>
          </a:p>
          <a:p>
            <a:pPr>
              <a:buFont typeface="Wingdings" panose="05000000000000000000" pitchFamily="2" charset="2"/>
              <a:buChar char="§"/>
            </a:pPr>
            <a:r>
              <a:rPr lang="en-GB" sz="2400" dirty="0">
                <a:effectLst/>
              </a:rPr>
              <a:t>the idea of the complicity of art within wider ideological systems, </a:t>
            </a:r>
          </a:p>
          <a:p>
            <a:pPr>
              <a:buFont typeface="Wingdings" panose="05000000000000000000" pitchFamily="2" charset="2"/>
              <a:buChar char="§"/>
            </a:pPr>
            <a:r>
              <a:rPr lang="en-GB" sz="2400" dirty="0">
                <a:effectLst/>
              </a:rPr>
              <a:t>a conscious exploration of the role and positioning of the artwork,</a:t>
            </a:r>
          </a:p>
          <a:p>
            <a:pPr>
              <a:buFont typeface="Wingdings" panose="05000000000000000000" pitchFamily="2" charset="2"/>
              <a:buChar char="§"/>
            </a:pPr>
            <a:r>
              <a:rPr lang="en-GB" sz="2400" dirty="0">
                <a:effectLst/>
              </a:rPr>
              <a:t>the mixture of fragmentary voices, including intertextual links made through quotation of and allusion to earlier texts; </a:t>
            </a:r>
          </a:p>
          <a:p>
            <a:pPr>
              <a:buFont typeface="Wingdings" panose="05000000000000000000" pitchFamily="2" charset="2"/>
              <a:buChar char="§"/>
            </a:pPr>
            <a:r>
              <a:rPr lang="en-GB" sz="2400" dirty="0">
                <a:effectLst/>
              </a:rPr>
              <a:t>the sense of chance, </a:t>
            </a:r>
          </a:p>
          <a:p>
            <a:pPr>
              <a:buFont typeface="Wingdings" panose="05000000000000000000" pitchFamily="2" charset="2"/>
              <a:buChar char="§"/>
            </a:pPr>
            <a:r>
              <a:rPr lang="en-GB" sz="2400" dirty="0">
                <a:effectLst/>
              </a:rPr>
              <a:t>the role of the marketplace, </a:t>
            </a:r>
          </a:p>
          <a:p>
            <a:pPr>
              <a:buFont typeface="Wingdings" panose="05000000000000000000" pitchFamily="2" charset="2"/>
              <a:buChar char="§"/>
            </a:pPr>
            <a:r>
              <a:rPr lang="en-GB" sz="2400" dirty="0">
                <a:effectLst/>
              </a:rPr>
              <a:t>the malleability of the self. </a:t>
            </a:r>
          </a:p>
          <a:p>
            <a:pPr marL="0" indent="0">
              <a:buNone/>
            </a:pPr>
            <a:endParaRPr lang="en-GB" sz="2400" dirty="0"/>
          </a:p>
        </p:txBody>
      </p:sp>
      <p:sp>
        <p:nvSpPr>
          <p:cNvPr id="4" name="Rectangle 3">
            <a:extLst>
              <a:ext uri="{FF2B5EF4-FFF2-40B4-BE49-F238E27FC236}">
                <a16:creationId xmlns:a16="http://schemas.microsoft.com/office/drawing/2014/main" id="{92D65BF7-DC8A-4976-A6D5-E24B416B90D9}"/>
              </a:ext>
            </a:extLst>
          </p:cNvPr>
          <p:cNvSpPr/>
          <p:nvPr/>
        </p:nvSpPr>
        <p:spPr>
          <a:xfrm>
            <a:off x="107504" y="231031"/>
            <a:ext cx="9054338" cy="492443"/>
          </a:xfrm>
          <a:prstGeom prst="rect">
            <a:avLst/>
          </a:prstGeom>
        </p:spPr>
        <p:txBody>
          <a:bodyPr wrap="none">
            <a:spAutoFit/>
          </a:bodyPr>
          <a:lstStyle/>
          <a:p>
            <a:r>
              <a:rPr lang="en-GB" sz="2600" dirty="0">
                <a:solidFill>
                  <a:srgbClr val="FFC000"/>
                </a:solidFill>
                <a:latin typeface="Felix Titling" panose="04060505060202020A04" pitchFamily="82" charset="0"/>
              </a:rPr>
              <a:t>Postmodern revision of voice, time, space &amp; self</a:t>
            </a:r>
          </a:p>
        </p:txBody>
      </p:sp>
    </p:spTree>
    <p:extLst>
      <p:ext uri="{BB962C8B-B14F-4D97-AF65-F5344CB8AC3E}">
        <p14:creationId xmlns:p14="http://schemas.microsoft.com/office/powerpoint/2010/main" val="4278689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31655-15D0-4A72-B9A7-E9622AEB1D4E}"/>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rPr>
              <a:t>History and its exclusions</a:t>
            </a:r>
          </a:p>
        </p:txBody>
      </p:sp>
      <p:sp>
        <p:nvSpPr>
          <p:cNvPr id="3" name="Content Placeholder 2">
            <a:extLst>
              <a:ext uri="{FF2B5EF4-FFF2-40B4-BE49-F238E27FC236}">
                <a16:creationId xmlns:a16="http://schemas.microsoft.com/office/drawing/2014/main" id="{0FA30F05-D344-4365-A06A-ED4629BC0261}"/>
              </a:ext>
            </a:extLst>
          </p:cNvPr>
          <p:cNvSpPr>
            <a:spLocks noGrp="1"/>
          </p:cNvSpPr>
          <p:nvPr>
            <p:ph idx="1"/>
          </p:nvPr>
        </p:nvSpPr>
        <p:spPr>
          <a:xfrm>
            <a:off x="683567" y="1417638"/>
            <a:ext cx="8013937" cy="4737125"/>
          </a:xfrm>
        </p:spPr>
        <p:txBody>
          <a:bodyPr/>
          <a:lstStyle/>
          <a:p>
            <a:pPr marL="0" indent="0">
              <a:buNone/>
            </a:pPr>
            <a:r>
              <a:rPr lang="en-GB" sz="2400" dirty="0">
                <a:effectLst/>
              </a:rPr>
              <a:t>The two texts suggested for this week are particularly interested in the </a:t>
            </a:r>
            <a:r>
              <a:rPr lang="en-GB" sz="2400" dirty="0">
                <a:solidFill>
                  <a:srgbClr val="FFC000"/>
                </a:solidFill>
                <a:effectLst/>
              </a:rPr>
              <a:t>ideological framing of history </a:t>
            </a:r>
            <a:r>
              <a:rPr lang="en-GB" sz="2400" dirty="0">
                <a:effectLst/>
              </a:rPr>
              <a:t>and </a:t>
            </a:r>
            <a:r>
              <a:rPr lang="en-GB" sz="2400" dirty="0">
                <a:solidFill>
                  <a:srgbClr val="FFC000"/>
                </a:solidFill>
                <a:effectLst/>
              </a:rPr>
              <a:t>the exclusion or inclusion of voices within it;</a:t>
            </a:r>
            <a:r>
              <a:rPr lang="en-GB" sz="2400" dirty="0">
                <a:effectLst/>
              </a:rPr>
              <a:t> and both are interested in literacy as power and the infinite malleability of the self.</a:t>
            </a:r>
          </a:p>
          <a:p>
            <a:pPr marL="0" indent="0">
              <a:buNone/>
            </a:pPr>
            <a:r>
              <a:rPr lang="en-GB" sz="2400" dirty="0">
                <a:effectLst/>
              </a:rPr>
              <a:t>Both locate the monologues spoken by their protagonists within enormously powerful systems; in both writing (a journal in the case of </a:t>
            </a:r>
            <a:r>
              <a:rPr lang="en-GB" sz="2400" dirty="0" err="1">
                <a:effectLst/>
              </a:rPr>
              <a:t>Ofred</a:t>
            </a:r>
            <a:r>
              <a:rPr lang="en-GB" sz="2400" dirty="0">
                <a:effectLst/>
              </a:rPr>
              <a:t> who seeks a listener to remain herself) and reading (in the case of the convicts taught a play) provides ways of seeing beyond the moment, of imagining difference. whereas </a:t>
            </a:r>
            <a:r>
              <a:rPr lang="en-GB" sz="2400" dirty="0">
                <a:solidFill>
                  <a:srgbClr val="FFC000"/>
                </a:solidFill>
                <a:effectLst/>
              </a:rPr>
              <a:t>those who have no access to writing or speaking</a:t>
            </a:r>
            <a:r>
              <a:rPr lang="en-GB" sz="2400" dirty="0">
                <a:effectLst/>
              </a:rPr>
              <a:t> (Janine in </a:t>
            </a:r>
            <a:r>
              <a:rPr lang="en-GB" sz="2400" i="1" dirty="0">
                <a:effectLst/>
              </a:rPr>
              <a:t>The Handmaid's Tale; </a:t>
            </a:r>
            <a:r>
              <a:rPr lang="en-GB" sz="2400" dirty="0">
                <a:effectLst/>
              </a:rPr>
              <a:t>Major Ross in</a:t>
            </a:r>
            <a:r>
              <a:rPr lang="en-GB" sz="2400" i="1" dirty="0">
                <a:effectLst/>
              </a:rPr>
              <a:t> Our Country's Good</a:t>
            </a:r>
            <a:r>
              <a:rPr lang="en-GB" sz="2400" dirty="0">
                <a:effectLst/>
              </a:rPr>
              <a:t>) are caught within its tentacles.</a:t>
            </a:r>
          </a:p>
          <a:p>
            <a:pPr marL="0" indent="0">
              <a:buNone/>
            </a:pPr>
            <a:endParaRPr lang="en-GB" sz="2400" dirty="0"/>
          </a:p>
        </p:txBody>
      </p:sp>
    </p:spTree>
    <p:extLst>
      <p:ext uri="{BB962C8B-B14F-4D97-AF65-F5344CB8AC3E}">
        <p14:creationId xmlns:p14="http://schemas.microsoft.com/office/powerpoint/2010/main" val="3483475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273-9336-4EC8-9D89-AB045B5C91D5}"/>
              </a:ext>
            </a:extLst>
          </p:cNvPr>
          <p:cNvSpPr>
            <a:spLocks noGrp="1"/>
          </p:cNvSpPr>
          <p:nvPr>
            <p:ph type="title"/>
          </p:nvPr>
        </p:nvSpPr>
        <p:spPr>
          <a:xfrm>
            <a:off x="89756" y="212703"/>
            <a:ext cx="8964488" cy="1038267"/>
          </a:xfrm>
        </p:spPr>
        <p:txBody>
          <a:bodyPr/>
          <a:lstStyle/>
          <a:p>
            <a:r>
              <a:rPr lang="en-GB" sz="3000" b="0" dirty="0">
                <a:solidFill>
                  <a:srgbClr val="FFC000"/>
                </a:solidFill>
                <a:effectLst/>
                <a:latin typeface="Felix Titling" panose="04060505060202020A04" pitchFamily="82" charset="0"/>
              </a:rPr>
              <a:t>Technique &amp; historical understanding</a:t>
            </a:r>
          </a:p>
        </p:txBody>
      </p:sp>
      <p:sp>
        <p:nvSpPr>
          <p:cNvPr id="3" name="Content Placeholder 2">
            <a:extLst>
              <a:ext uri="{FF2B5EF4-FFF2-40B4-BE49-F238E27FC236}">
                <a16:creationId xmlns:a16="http://schemas.microsoft.com/office/drawing/2014/main" id="{B14D383C-7829-403F-A059-152E147A6C82}"/>
              </a:ext>
            </a:extLst>
          </p:cNvPr>
          <p:cNvSpPr>
            <a:spLocks noGrp="1"/>
          </p:cNvSpPr>
          <p:nvPr>
            <p:ph idx="1"/>
          </p:nvPr>
        </p:nvSpPr>
        <p:spPr>
          <a:xfrm>
            <a:off x="457200" y="1250970"/>
            <a:ext cx="8229600" cy="4986342"/>
          </a:xfrm>
        </p:spPr>
        <p:txBody>
          <a:bodyPr/>
          <a:lstStyle/>
          <a:p>
            <a:pPr marL="0" indent="0">
              <a:buNone/>
            </a:pPr>
            <a:r>
              <a:rPr lang="en-GB" sz="2400" dirty="0">
                <a:effectLst/>
              </a:rPr>
              <a:t>In a Brechtian fashion, </a:t>
            </a:r>
            <a:r>
              <a:rPr lang="en-GB" sz="2400" i="1" dirty="0">
                <a:effectLst/>
              </a:rPr>
              <a:t>Our Country’s Good </a:t>
            </a:r>
            <a:r>
              <a:rPr lang="en-GB" sz="2400" dirty="0">
                <a:effectLst/>
              </a:rPr>
              <a:t>employs 22 self-contained scenes (divided into two acts) that jump forward in time. Each one bears </a:t>
            </a:r>
            <a:r>
              <a:rPr lang="en-GB" sz="2400" dirty="0">
                <a:solidFill>
                  <a:srgbClr val="FFC000"/>
                </a:solidFill>
                <a:effectLst/>
              </a:rPr>
              <a:t>a title that encapsulates what happens in the episode: </a:t>
            </a:r>
            <a:r>
              <a:rPr lang="en-GB" sz="2400" dirty="0">
                <a:effectLst/>
              </a:rPr>
              <a:t>‘Punishment’ (Act 1, Scene 3); ‘A lone Aboriginal Australian describes the arrival of the first convict fleet in Botany Bay on 20 January 1788’ (Act 1, Scene 2). </a:t>
            </a:r>
          </a:p>
          <a:p>
            <a:pPr marL="0" indent="0">
              <a:buNone/>
            </a:pPr>
            <a:endParaRPr lang="en-GB" sz="800" dirty="0">
              <a:solidFill>
                <a:srgbClr val="FFC000"/>
              </a:solidFill>
              <a:effectLst/>
            </a:endParaRPr>
          </a:p>
          <a:p>
            <a:pPr marL="0" indent="0">
              <a:buNone/>
            </a:pPr>
            <a:r>
              <a:rPr lang="en-GB" sz="2400" dirty="0">
                <a:solidFill>
                  <a:srgbClr val="FFC000"/>
                </a:solidFill>
                <a:effectLst/>
              </a:rPr>
              <a:t>This technique encourages readers and spectators to focus on </a:t>
            </a:r>
            <a:r>
              <a:rPr lang="en-GB" sz="2400" u="sng" dirty="0">
                <a:solidFill>
                  <a:srgbClr val="FFC000"/>
                </a:solidFill>
                <a:effectLst/>
              </a:rPr>
              <a:t>how the events unfold</a:t>
            </a:r>
            <a:r>
              <a:rPr lang="en-GB" sz="2400" dirty="0">
                <a:solidFill>
                  <a:srgbClr val="FFC000"/>
                </a:solidFill>
                <a:effectLst/>
              </a:rPr>
              <a:t>, not just on suspenseful revelations. </a:t>
            </a:r>
            <a:r>
              <a:rPr lang="en-GB" sz="2400" dirty="0">
                <a:effectLst/>
              </a:rPr>
              <a:t>This distancing structure particularly makes visible how the authority of the military officers affects the players.</a:t>
            </a:r>
          </a:p>
          <a:p>
            <a:pPr marL="0" indent="0">
              <a:buNone/>
            </a:pPr>
            <a:endParaRPr lang="en-GB" sz="800" dirty="0">
              <a:effectLst/>
            </a:endParaRPr>
          </a:p>
          <a:p>
            <a:pPr marL="400050" lvl="1" indent="0">
              <a:buNone/>
            </a:pPr>
            <a:r>
              <a:rPr lang="en-GB" sz="2000" dirty="0">
                <a:effectLst/>
                <a:hlinkClick r:id="rId2"/>
              </a:rPr>
              <a:t>https://www.bl.uk/20th-century-literature/articles/an-introduction-to-our-countrys-good</a:t>
            </a:r>
            <a:r>
              <a:rPr lang="en-GB" sz="2000" dirty="0">
                <a:effectLst/>
              </a:rPr>
              <a:t> </a:t>
            </a:r>
          </a:p>
        </p:txBody>
      </p:sp>
    </p:spTree>
    <p:extLst>
      <p:ext uri="{BB962C8B-B14F-4D97-AF65-F5344CB8AC3E}">
        <p14:creationId xmlns:p14="http://schemas.microsoft.com/office/powerpoint/2010/main" val="370575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AFA5F-F04B-4CF4-9392-D57CB7EAD392}"/>
              </a:ext>
            </a:extLst>
          </p:cNvPr>
          <p:cNvSpPr>
            <a:spLocks noGrp="1"/>
          </p:cNvSpPr>
          <p:nvPr>
            <p:ph type="title"/>
          </p:nvPr>
        </p:nvSpPr>
        <p:spPr>
          <a:xfrm>
            <a:off x="457200" y="35796"/>
            <a:ext cx="8229600" cy="848884"/>
          </a:xfrm>
        </p:spPr>
        <p:txBody>
          <a:bodyPr/>
          <a:lstStyle/>
          <a:p>
            <a:r>
              <a:rPr lang="en-GB" sz="3200" b="0" dirty="0">
                <a:solidFill>
                  <a:srgbClr val="FFC000"/>
                </a:solidFill>
                <a:effectLst/>
                <a:latin typeface="Felix Titling" panose="04060505060202020A04" pitchFamily="82" charset="0"/>
              </a:rPr>
              <a:t>The value of drama</a:t>
            </a:r>
          </a:p>
        </p:txBody>
      </p:sp>
      <p:sp>
        <p:nvSpPr>
          <p:cNvPr id="3" name="Content Placeholder 2">
            <a:extLst>
              <a:ext uri="{FF2B5EF4-FFF2-40B4-BE49-F238E27FC236}">
                <a16:creationId xmlns:a16="http://schemas.microsoft.com/office/drawing/2014/main" id="{EA90ADD1-62B4-4E40-AB97-8FE307CE4F91}"/>
              </a:ext>
            </a:extLst>
          </p:cNvPr>
          <p:cNvSpPr>
            <a:spLocks noGrp="1"/>
          </p:cNvSpPr>
          <p:nvPr>
            <p:ph idx="1"/>
          </p:nvPr>
        </p:nvSpPr>
        <p:spPr>
          <a:xfrm>
            <a:off x="556175" y="1340768"/>
            <a:ext cx="8031650" cy="4176464"/>
          </a:xfrm>
        </p:spPr>
        <p:txBody>
          <a:bodyPr/>
          <a:lstStyle/>
          <a:p>
            <a:pPr marL="0" indent="0">
              <a:buNone/>
            </a:pPr>
            <a:r>
              <a:rPr lang="en-GB" sz="2400" dirty="0">
                <a:effectLst/>
              </a:rPr>
              <a:t>the act</a:t>
            </a:r>
            <a:r>
              <a:rPr lang="en-GB" sz="2400" dirty="0">
                <a:solidFill>
                  <a:srgbClr val="FFC000"/>
                </a:solidFill>
                <a:effectLst/>
              </a:rPr>
              <a:t> of mimicry, of </a:t>
            </a:r>
            <a:r>
              <a:rPr lang="en-GB" sz="2400" dirty="0" err="1">
                <a:solidFill>
                  <a:srgbClr val="FFC000"/>
                </a:solidFill>
                <a:effectLst/>
              </a:rPr>
              <a:t>dramatising</a:t>
            </a:r>
            <a:r>
              <a:rPr lang="en-GB" sz="2400" dirty="0">
                <a:solidFill>
                  <a:srgbClr val="FFC000"/>
                </a:solidFill>
                <a:effectLst/>
              </a:rPr>
              <a:t> another's voice and beliefs, offers the possibilities of new ways of being, new scripts of the self</a:t>
            </a:r>
            <a:r>
              <a:rPr lang="en-GB" sz="2400" dirty="0">
                <a:effectLst/>
              </a:rPr>
              <a:t>. The prisoners learn that ‘this’ is not how ‘she’ would act so they grasp the potential for change. </a:t>
            </a:r>
          </a:p>
          <a:p>
            <a:pPr marL="0" indent="0">
              <a:buNone/>
            </a:pPr>
            <a:endParaRPr lang="en-GB" sz="2400" dirty="0">
              <a:effectLst/>
            </a:endParaRPr>
          </a:p>
          <a:p>
            <a:pPr marL="0" indent="0">
              <a:buNone/>
            </a:pPr>
            <a:r>
              <a:rPr lang="en-GB" sz="2400" dirty="0">
                <a:effectLst/>
              </a:rPr>
              <a:t>The play thus considers questions of displacement and disorientation, of various voices including those of women and those of the poor who can only speak in dialects that the powerful do not understand. the </a:t>
            </a:r>
            <a:r>
              <a:rPr lang="en-GB" sz="2400" dirty="0">
                <a:solidFill>
                  <a:srgbClr val="FFC000"/>
                </a:solidFill>
                <a:effectLst/>
              </a:rPr>
              <a:t>fluidity of the self revealed by dramatic dialogue is also a way to redemption: the prisoners learn to see through other eyes. </a:t>
            </a:r>
            <a:endParaRPr lang="en-GB" sz="1800" dirty="0">
              <a:solidFill>
                <a:srgbClr val="FFC000"/>
              </a:solidFill>
              <a:effectLst/>
            </a:endParaRPr>
          </a:p>
          <a:p>
            <a:pPr marL="0" indent="0">
              <a:buNone/>
            </a:pPr>
            <a:endParaRPr lang="en-GB" dirty="0"/>
          </a:p>
        </p:txBody>
      </p:sp>
    </p:spTree>
    <p:extLst>
      <p:ext uri="{BB962C8B-B14F-4D97-AF65-F5344CB8AC3E}">
        <p14:creationId xmlns:p14="http://schemas.microsoft.com/office/powerpoint/2010/main" val="4035342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EA9F7-20F2-40B4-B890-DDCFBBFAA94D}"/>
              </a:ext>
            </a:extLst>
          </p:cNvPr>
          <p:cNvSpPr>
            <a:spLocks noGrp="1"/>
          </p:cNvSpPr>
          <p:nvPr>
            <p:ph type="title"/>
          </p:nvPr>
        </p:nvSpPr>
        <p:spPr>
          <a:xfrm>
            <a:off x="-29592" y="-99392"/>
            <a:ext cx="9227368" cy="1143000"/>
          </a:xfrm>
        </p:spPr>
        <p:txBody>
          <a:bodyPr/>
          <a:lstStyle/>
          <a:p>
            <a:r>
              <a:rPr lang="en-GB" sz="3000" b="0" dirty="0">
                <a:solidFill>
                  <a:srgbClr val="FFC000"/>
                </a:solidFill>
                <a:effectLst/>
                <a:latin typeface="Felix Titling" panose="04060505060202020A04" pitchFamily="82" charset="0"/>
              </a:rPr>
              <a:t>language (s) &amp; access to authority: </a:t>
            </a:r>
            <a:r>
              <a:rPr lang="en-GB" sz="2800" b="0" dirty="0">
                <a:solidFill>
                  <a:srgbClr val="FFC000"/>
                </a:solidFill>
                <a:effectLst/>
                <a:latin typeface="Felix Titling" panose="04060505060202020A04" pitchFamily="82" charset="0"/>
              </a:rPr>
              <a:t>cant </a:t>
            </a:r>
            <a:endParaRPr lang="en-GB" sz="3000" b="0" dirty="0">
              <a:solidFill>
                <a:srgbClr val="FFC000"/>
              </a:solidFill>
              <a:effectLst/>
              <a:latin typeface="Felix Titling" panose="04060505060202020A04" pitchFamily="82" charset="0"/>
            </a:endParaRPr>
          </a:p>
        </p:txBody>
      </p:sp>
      <p:pic>
        <p:nvPicPr>
          <p:cNvPr id="5" name="Content Placeholder 4" descr="A close up of a newspaper&#10;&#10;Description automatically generated">
            <a:extLst>
              <a:ext uri="{FF2B5EF4-FFF2-40B4-BE49-F238E27FC236}">
                <a16:creationId xmlns:a16="http://schemas.microsoft.com/office/drawing/2014/main" id="{2BC921A3-58A0-4E3B-9ECA-5AAB548744CE}"/>
              </a:ext>
            </a:extLst>
          </p:cNvPr>
          <p:cNvPicPr>
            <a:picLocks noGrp="1" noChangeAspect="1"/>
          </p:cNvPicPr>
          <p:nvPr>
            <p:ph idx="1"/>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l="6878" t="6145" r="8549" b="4610"/>
          <a:stretch/>
        </p:blipFill>
        <p:spPr>
          <a:xfrm>
            <a:off x="2771800" y="908720"/>
            <a:ext cx="2564856" cy="4752528"/>
          </a:xfrm>
        </p:spPr>
      </p:pic>
      <p:pic>
        <p:nvPicPr>
          <p:cNvPr id="7" name="Picture 6" descr="A close up of a newspaper&#10;&#10;Description automatically generated">
            <a:extLst>
              <a:ext uri="{FF2B5EF4-FFF2-40B4-BE49-F238E27FC236}">
                <a16:creationId xmlns:a16="http://schemas.microsoft.com/office/drawing/2014/main" id="{F6A28449-7AB9-4543-9FD5-6497597541EA}"/>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l="10361" t="5234" r="4265" b="5471"/>
          <a:stretch/>
        </p:blipFill>
        <p:spPr>
          <a:xfrm>
            <a:off x="179512" y="908720"/>
            <a:ext cx="2592288" cy="4752528"/>
          </a:xfrm>
          <a:prstGeom prst="rect">
            <a:avLst/>
          </a:prstGeom>
        </p:spPr>
      </p:pic>
      <p:sp>
        <p:nvSpPr>
          <p:cNvPr id="10" name="Rectangle 9">
            <a:extLst>
              <a:ext uri="{FF2B5EF4-FFF2-40B4-BE49-F238E27FC236}">
                <a16:creationId xmlns:a16="http://schemas.microsoft.com/office/drawing/2014/main" id="{D981B901-57E7-4069-AB36-B203639B1EFF}"/>
              </a:ext>
            </a:extLst>
          </p:cNvPr>
          <p:cNvSpPr/>
          <p:nvPr/>
        </p:nvSpPr>
        <p:spPr>
          <a:xfrm>
            <a:off x="5591542" y="3028012"/>
            <a:ext cx="2751270" cy="1234003"/>
          </a:xfrm>
          <a:prstGeom prst="rect">
            <a:avLst/>
          </a:prstGeom>
        </p:spPr>
        <p:txBody>
          <a:bodyPr wrap="square">
            <a:spAutoFit/>
          </a:bodyPr>
          <a:lstStyle/>
          <a:p>
            <a:r>
              <a:rPr lang="en-GB" sz="2400" dirty="0"/>
              <a:t>Extracts from a ‘Canting’ Dictionary</a:t>
            </a:r>
          </a:p>
          <a:p>
            <a:endParaRPr lang="en-GB" sz="2400" dirty="0">
              <a:solidFill>
                <a:srgbClr val="FFC000"/>
              </a:solidFill>
            </a:endParaRPr>
          </a:p>
        </p:txBody>
      </p:sp>
      <p:sp>
        <p:nvSpPr>
          <p:cNvPr id="12" name="Rectangle 11">
            <a:extLst>
              <a:ext uri="{FF2B5EF4-FFF2-40B4-BE49-F238E27FC236}">
                <a16:creationId xmlns:a16="http://schemas.microsoft.com/office/drawing/2014/main" id="{2A96DC2F-38F3-4782-B7C3-7CD09327C84D}"/>
              </a:ext>
            </a:extLst>
          </p:cNvPr>
          <p:cNvSpPr/>
          <p:nvPr/>
        </p:nvSpPr>
        <p:spPr>
          <a:xfrm>
            <a:off x="5591542" y="3829988"/>
            <a:ext cx="3342889" cy="2677656"/>
          </a:xfrm>
          <a:prstGeom prst="rect">
            <a:avLst/>
          </a:prstGeom>
        </p:spPr>
        <p:txBody>
          <a:bodyPr wrap="square">
            <a:spAutoFit/>
          </a:bodyPr>
          <a:lstStyle/>
          <a:p>
            <a:r>
              <a:rPr lang="en-GB" sz="2400" dirty="0">
                <a:solidFill>
                  <a:srgbClr val="FFC000"/>
                </a:solidFill>
              </a:rPr>
              <a:t>This ‘language has its own rationale but it’s a hidden language which both protects its speakers and locks them in so that they cannot communicate with the wider society </a:t>
            </a:r>
          </a:p>
        </p:txBody>
      </p:sp>
    </p:spTree>
    <p:extLst>
      <p:ext uri="{BB962C8B-B14F-4D97-AF65-F5344CB8AC3E}">
        <p14:creationId xmlns:p14="http://schemas.microsoft.com/office/powerpoint/2010/main" val="3218972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163D6-61C0-46A1-A821-24F02E3E9A2C}"/>
              </a:ext>
            </a:extLst>
          </p:cNvPr>
          <p:cNvSpPr>
            <a:spLocks noGrp="1"/>
          </p:cNvSpPr>
          <p:nvPr>
            <p:ph type="title"/>
          </p:nvPr>
        </p:nvSpPr>
        <p:spPr>
          <a:xfrm>
            <a:off x="452827" y="0"/>
            <a:ext cx="8229600" cy="620688"/>
          </a:xfrm>
        </p:spPr>
        <p:txBody>
          <a:bodyPr/>
          <a:lstStyle/>
          <a:p>
            <a:r>
              <a:rPr lang="en-GB" sz="3200" b="0" dirty="0">
                <a:solidFill>
                  <a:schemeClr val="tx1"/>
                </a:solidFill>
                <a:effectLst/>
                <a:latin typeface="Felix Titling" panose="04060505060202020A04" pitchFamily="82" charset="0"/>
              </a:rPr>
              <a:t>Private language of Major Ross</a:t>
            </a:r>
            <a:endParaRPr lang="en-GB" b="0" dirty="0">
              <a:solidFill>
                <a:schemeClr val="tx1"/>
              </a:solidFill>
              <a:effectLst/>
              <a:latin typeface="Felix Titling" panose="04060505060202020A04" pitchFamily="82" charset="0"/>
            </a:endParaRPr>
          </a:p>
        </p:txBody>
      </p:sp>
      <p:sp>
        <p:nvSpPr>
          <p:cNvPr id="3" name="Content Placeholder 2">
            <a:extLst>
              <a:ext uri="{FF2B5EF4-FFF2-40B4-BE49-F238E27FC236}">
                <a16:creationId xmlns:a16="http://schemas.microsoft.com/office/drawing/2014/main" id="{AC506972-F7E3-415C-B708-1DE0AF608677}"/>
              </a:ext>
            </a:extLst>
          </p:cNvPr>
          <p:cNvSpPr>
            <a:spLocks noGrp="1"/>
          </p:cNvSpPr>
          <p:nvPr>
            <p:ph idx="1"/>
          </p:nvPr>
        </p:nvSpPr>
        <p:spPr>
          <a:xfrm>
            <a:off x="211143" y="2372036"/>
            <a:ext cx="8712968" cy="4919517"/>
          </a:xfrm>
        </p:spPr>
        <p:txBody>
          <a:bodyPr/>
          <a:lstStyle/>
          <a:p>
            <a:pPr marL="0" indent="0">
              <a:buNone/>
            </a:pPr>
            <a:r>
              <a:rPr lang="en-GB" sz="2400" dirty="0"/>
              <a:t>a </a:t>
            </a:r>
            <a:r>
              <a:rPr lang="en-GB" sz="2400" dirty="0" err="1"/>
              <a:t>frippering</a:t>
            </a:r>
            <a:r>
              <a:rPr lang="en-GB" sz="2400" dirty="0"/>
              <a:t> frittering play! …. if a </a:t>
            </a:r>
            <a:r>
              <a:rPr lang="en-GB" sz="2400" dirty="0" err="1"/>
              <a:t>frigating</a:t>
            </a:r>
            <a:r>
              <a:rPr lang="en-GB" sz="2400" dirty="0"/>
              <a:t> ship doesn’t appear soon, we’ll all be struck with structuring starvation – and you – you – a play!</a:t>
            </a:r>
          </a:p>
          <a:p>
            <a:pPr marL="0" indent="0">
              <a:buNone/>
            </a:pPr>
            <a:r>
              <a:rPr lang="en-GB" sz="2400" dirty="0"/>
              <a:t>A Frenchman! what can you expect? we’re going to listen to a foraging French man now –</a:t>
            </a:r>
          </a:p>
          <a:p>
            <a:pPr marL="0" indent="0">
              <a:buNone/>
            </a:pPr>
            <a:r>
              <a:rPr lang="en-GB" sz="2400" dirty="0"/>
              <a:t>An Irishman! I have to sit there and listen to an Irishman</a:t>
            </a:r>
          </a:p>
          <a:p>
            <a:pPr marL="0" indent="0">
              <a:buNone/>
            </a:pPr>
            <a:r>
              <a:rPr lang="en-GB" sz="2400" dirty="0"/>
              <a:t>Where did the wee Lieutenant learn to speak?  I will not accept this. you willy-wally wobbly words, Greeks, Romans, experiment, to get your own way. you </a:t>
            </a:r>
            <a:r>
              <a:rPr lang="en-GB" sz="2400" dirty="0" err="1"/>
              <a:t>dont</a:t>
            </a:r>
            <a:r>
              <a:rPr lang="en-GB" sz="2400" dirty="0"/>
              <a:t> take anything seriously, but I know this play – this play – order will become disorder. the theatre leads to threatening theory and you Governor, you have His Majesty’s commission to build castles, cities, raise armies, not fandangle about with a </a:t>
            </a:r>
            <a:r>
              <a:rPr lang="en-GB" sz="2400" dirty="0" err="1"/>
              <a:t>lewdy</a:t>
            </a:r>
            <a:r>
              <a:rPr lang="en-GB" sz="2400" dirty="0"/>
              <a:t> play. </a:t>
            </a:r>
          </a:p>
        </p:txBody>
      </p:sp>
      <p:sp>
        <p:nvSpPr>
          <p:cNvPr id="4" name="Rectangle 3">
            <a:extLst>
              <a:ext uri="{FF2B5EF4-FFF2-40B4-BE49-F238E27FC236}">
                <a16:creationId xmlns:a16="http://schemas.microsoft.com/office/drawing/2014/main" id="{593BF168-15A1-4C20-8AC7-E37977FFE7DA}"/>
              </a:ext>
            </a:extLst>
          </p:cNvPr>
          <p:cNvSpPr/>
          <p:nvPr/>
        </p:nvSpPr>
        <p:spPr>
          <a:xfrm>
            <a:off x="211143" y="620688"/>
            <a:ext cx="8961482" cy="1569660"/>
          </a:xfrm>
          <a:prstGeom prst="rect">
            <a:avLst/>
          </a:prstGeom>
        </p:spPr>
        <p:txBody>
          <a:bodyPr wrap="square">
            <a:spAutoFit/>
          </a:bodyPr>
          <a:lstStyle/>
          <a:p>
            <a:r>
              <a:rPr lang="en-GB" sz="2400" dirty="0">
                <a:solidFill>
                  <a:srgbClr val="FFC000"/>
                </a:solidFill>
              </a:rPr>
              <a:t>employs many of the linguistic devices &amp; patterning used in poetry – alliteration., repetition &amp; rhetorical questioning - but here they are all twisted , almost hysterical, creating a sense of non-communication &amp;  disorder as Ross seems almost to vomit his words with physical disgust</a:t>
            </a:r>
            <a:endParaRPr lang="en-GB" sz="2000" dirty="0">
              <a:solidFill>
                <a:srgbClr val="FFC000"/>
              </a:solidFill>
            </a:endParaRPr>
          </a:p>
        </p:txBody>
      </p:sp>
    </p:spTree>
    <p:extLst>
      <p:ext uri="{BB962C8B-B14F-4D97-AF65-F5344CB8AC3E}">
        <p14:creationId xmlns:p14="http://schemas.microsoft.com/office/powerpoint/2010/main" val="43166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CC7B5-D09B-46C1-9D8A-C67671CC70CB}"/>
              </a:ext>
            </a:extLst>
          </p:cNvPr>
          <p:cNvSpPr>
            <a:spLocks noGrp="1"/>
          </p:cNvSpPr>
          <p:nvPr>
            <p:ph type="title"/>
          </p:nvPr>
        </p:nvSpPr>
        <p:spPr>
          <a:xfrm>
            <a:off x="0" y="274638"/>
            <a:ext cx="9144000" cy="706090"/>
          </a:xfrm>
        </p:spPr>
        <p:txBody>
          <a:bodyPr/>
          <a:lstStyle/>
          <a:p>
            <a:r>
              <a:rPr lang="en-GB" sz="3200" b="0" dirty="0">
                <a:solidFill>
                  <a:schemeClr val="tx1"/>
                </a:solidFill>
                <a:effectLst/>
                <a:latin typeface="Felix Titling" panose="04060505060202020A04" pitchFamily="82" charset="0"/>
              </a:rPr>
              <a:t>Private lang. of Capt. Jemmy Campbell</a:t>
            </a:r>
            <a:endParaRPr lang="en-GB" sz="3200" dirty="0">
              <a:solidFill>
                <a:schemeClr val="tx1"/>
              </a:solidFill>
            </a:endParaRPr>
          </a:p>
        </p:txBody>
      </p:sp>
      <p:sp>
        <p:nvSpPr>
          <p:cNvPr id="3" name="Content Placeholder 2">
            <a:extLst>
              <a:ext uri="{FF2B5EF4-FFF2-40B4-BE49-F238E27FC236}">
                <a16:creationId xmlns:a16="http://schemas.microsoft.com/office/drawing/2014/main" id="{10398B3C-36A1-4D32-B090-8EF38FBF3D75}"/>
              </a:ext>
            </a:extLst>
          </p:cNvPr>
          <p:cNvSpPr>
            <a:spLocks noGrp="1"/>
          </p:cNvSpPr>
          <p:nvPr>
            <p:ph idx="1"/>
          </p:nvPr>
        </p:nvSpPr>
        <p:spPr>
          <a:xfrm>
            <a:off x="461144" y="2708920"/>
            <a:ext cx="8229600" cy="3991174"/>
          </a:xfrm>
        </p:spPr>
        <p:txBody>
          <a:bodyPr/>
          <a:lstStyle/>
          <a:p>
            <a:pPr marL="0" indent="0">
              <a:buNone/>
            </a:pPr>
            <a:r>
              <a:rPr lang="en-GB" sz="2400" dirty="0" err="1">
                <a:effectLst/>
              </a:rPr>
              <a:t>Tss</a:t>
            </a:r>
            <a:r>
              <a:rPr lang="en-GB" sz="2400" dirty="0">
                <a:effectLst/>
              </a:rPr>
              <a:t>, </a:t>
            </a:r>
            <a:r>
              <a:rPr lang="en-GB" sz="2400" dirty="0" err="1">
                <a:effectLst/>
              </a:rPr>
              <a:t>tt</a:t>
            </a:r>
            <a:r>
              <a:rPr lang="en-GB" sz="2400" dirty="0">
                <a:effectLst/>
              </a:rPr>
              <a:t>. Irish. Wilde. Wilde</a:t>
            </a:r>
          </a:p>
          <a:p>
            <a:pPr marL="0" indent="0">
              <a:buNone/>
            </a:pPr>
            <a:r>
              <a:rPr lang="en-GB" sz="2400" dirty="0">
                <a:effectLst/>
              </a:rPr>
              <a:t> </a:t>
            </a:r>
            <a:r>
              <a:rPr lang="en-GB" sz="2400" dirty="0" err="1">
                <a:effectLst/>
              </a:rPr>
              <a:t>Ouah</a:t>
            </a:r>
            <a:r>
              <a:rPr lang="en-GB" sz="2400" dirty="0">
                <a:effectLst/>
              </a:rPr>
              <a:t>, </a:t>
            </a:r>
            <a:r>
              <a:rPr lang="en-GB" sz="2400" dirty="0" err="1">
                <a:effectLst/>
              </a:rPr>
              <a:t>pheuee</a:t>
            </a:r>
            <a:r>
              <a:rPr lang="en-GB" sz="2400" dirty="0">
                <a:effectLst/>
              </a:rPr>
              <a:t>, grenades, pho. Throw and run. Eh. Backs</a:t>
            </a:r>
          </a:p>
          <a:p>
            <a:pPr marL="0" indent="0">
              <a:buNone/>
            </a:pPr>
            <a:r>
              <a:rPr lang="en-GB" sz="2400" dirty="0" err="1">
                <a:effectLst/>
              </a:rPr>
              <a:t>Hooh</a:t>
            </a:r>
            <a:r>
              <a:rPr lang="en-GB" sz="2400" dirty="0">
                <a:effectLst/>
              </a:rPr>
              <a:t>. A tempest. </a:t>
            </a:r>
            <a:r>
              <a:rPr lang="en-GB" sz="2400" dirty="0" err="1">
                <a:effectLst/>
              </a:rPr>
              <a:t>Hooh</a:t>
            </a:r>
            <a:r>
              <a:rPr lang="en-GB" sz="2400" dirty="0">
                <a:effectLst/>
              </a:rPr>
              <a:t>.</a:t>
            </a:r>
          </a:p>
          <a:p>
            <a:pPr marL="0" indent="0">
              <a:buNone/>
            </a:pPr>
            <a:r>
              <a:rPr lang="en-GB" sz="2400" dirty="0">
                <a:effectLst/>
              </a:rPr>
              <a:t>Ah, </a:t>
            </a:r>
            <a:r>
              <a:rPr lang="en-GB" sz="2400" dirty="0" err="1">
                <a:effectLst/>
              </a:rPr>
              <a:t>eeh</a:t>
            </a:r>
            <a:r>
              <a:rPr lang="en-GB" sz="2400" dirty="0">
                <a:effectLst/>
              </a:rPr>
              <a:t>, I – I –</a:t>
            </a:r>
          </a:p>
          <a:p>
            <a:pPr marL="0" indent="0">
              <a:buNone/>
            </a:pPr>
            <a:r>
              <a:rPr lang="en-GB" sz="2400" dirty="0">
                <a:effectLst/>
              </a:rPr>
              <a:t>Aah – </a:t>
            </a:r>
            <a:r>
              <a:rPr lang="en-GB" sz="2400" dirty="0" err="1">
                <a:effectLst/>
              </a:rPr>
              <a:t>eeh</a:t>
            </a:r>
            <a:r>
              <a:rPr lang="en-GB" sz="2400" dirty="0">
                <a:effectLst/>
              </a:rPr>
              <a:t> – a. Confusion</a:t>
            </a:r>
          </a:p>
          <a:p>
            <a:pPr marL="0" indent="0">
              <a:buNone/>
            </a:pPr>
            <a:r>
              <a:rPr lang="en-GB" sz="2400" dirty="0" err="1">
                <a:effectLst/>
              </a:rPr>
              <a:t>Eeeh</a:t>
            </a:r>
            <a:r>
              <a:rPr lang="en-GB" sz="2400" dirty="0">
                <a:effectLst/>
              </a:rPr>
              <a:t>. Other things, eh.</a:t>
            </a:r>
          </a:p>
          <a:p>
            <a:pPr marL="0" indent="0">
              <a:buNone/>
            </a:pPr>
            <a:r>
              <a:rPr lang="en-GB" sz="2400" dirty="0">
                <a:effectLst/>
              </a:rPr>
              <a:t>Eh.</a:t>
            </a:r>
          </a:p>
          <a:p>
            <a:pPr marL="0" indent="0">
              <a:buNone/>
            </a:pPr>
            <a:r>
              <a:rPr lang="en-GB" sz="2400" dirty="0" err="1">
                <a:effectLst/>
              </a:rPr>
              <a:t>Ouusstta</a:t>
            </a:r>
            <a:r>
              <a:rPr lang="en-GB" sz="2400" dirty="0">
                <a:effectLst/>
              </a:rPr>
              <a:t>. ‘The Recruiting Officer’. Good title. </a:t>
            </a:r>
            <a:r>
              <a:rPr lang="en-GB" sz="2400" dirty="0" err="1">
                <a:effectLst/>
              </a:rPr>
              <a:t>Arara</a:t>
            </a:r>
            <a:r>
              <a:rPr lang="en-GB" sz="2400" dirty="0">
                <a:effectLst/>
              </a:rPr>
              <a:t>. But a play, </a:t>
            </a:r>
            <a:r>
              <a:rPr lang="en-GB" sz="2400" dirty="0" err="1">
                <a:effectLst/>
              </a:rPr>
              <a:t>tss</a:t>
            </a:r>
            <a:r>
              <a:rPr lang="en-GB" sz="2400" dirty="0">
                <a:effectLst/>
              </a:rPr>
              <a:t>, a play.</a:t>
            </a:r>
          </a:p>
        </p:txBody>
      </p:sp>
      <p:sp>
        <p:nvSpPr>
          <p:cNvPr id="4" name="Rectangle 3">
            <a:extLst>
              <a:ext uri="{FF2B5EF4-FFF2-40B4-BE49-F238E27FC236}">
                <a16:creationId xmlns:a16="http://schemas.microsoft.com/office/drawing/2014/main" id="{AA6DDDC7-5844-476A-90C7-872CAFD0BC7B}"/>
              </a:ext>
            </a:extLst>
          </p:cNvPr>
          <p:cNvSpPr/>
          <p:nvPr/>
        </p:nvSpPr>
        <p:spPr>
          <a:xfrm>
            <a:off x="313184" y="980728"/>
            <a:ext cx="8373616" cy="1569660"/>
          </a:xfrm>
          <a:prstGeom prst="rect">
            <a:avLst/>
          </a:prstGeom>
        </p:spPr>
        <p:txBody>
          <a:bodyPr wrap="square">
            <a:spAutoFit/>
          </a:bodyPr>
          <a:lstStyle/>
          <a:p>
            <a:pPr marL="0" indent="0">
              <a:buNone/>
            </a:pPr>
            <a:r>
              <a:rPr lang="en-GB" dirty="0"/>
              <a:t> </a:t>
            </a:r>
            <a:r>
              <a:rPr lang="en-GB" sz="2400" dirty="0">
                <a:solidFill>
                  <a:srgbClr val="FFC000"/>
                </a:solidFill>
              </a:rPr>
              <a:t>incapable of expressing anything. The language sliding into meaningless grunts and exclamation. No grammar or sentence structure, the only impression is of an obsession with violence. It demonstrates the ugly side of British imperialism</a:t>
            </a:r>
            <a:endParaRPr lang="en-GB" dirty="0">
              <a:solidFill>
                <a:srgbClr val="FFC000"/>
              </a:solidFill>
            </a:endParaRPr>
          </a:p>
        </p:txBody>
      </p:sp>
    </p:spTree>
    <p:extLst>
      <p:ext uri="{BB962C8B-B14F-4D97-AF65-F5344CB8AC3E}">
        <p14:creationId xmlns:p14="http://schemas.microsoft.com/office/powerpoint/2010/main" val="1892512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F73B1-A0D2-4F1B-9DF5-6331166817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1AE6E6-5E2B-4618-B076-5AE2768D7267}"/>
              </a:ext>
            </a:extLst>
          </p:cNvPr>
          <p:cNvSpPr>
            <a:spLocks noGrp="1"/>
          </p:cNvSpPr>
          <p:nvPr>
            <p:ph idx="1"/>
          </p:nvPr>
        </p:nvSpPr>
        <p:spPr/>
        <p:txBody>
          <a:bodyPr/>
          <a:lstStyle/>
          <a:p>
            <a:pPr marL="0" indent="0">
              <a:buNone/>
            </a:pPr>
            <a:r>
              <a:rPr lang="en-GB" sz="2400" i="1" dirty="0">
                <a:effectLst/>
              </a:rPr>
              <a:t>Our </a:t>
            </a:r>
            <a:r>
              <a:rPr lang="en-GB" sz="2400" i="1" dirty="0" err="1">
                <a:effectLst/>
              </a:rPr>
              <a:t>Coumry's</a:t>
            </a:r>
            <a:r>
              <a:rPr lang="en-GB" sz="2400" i="1" dirty="0">
                <a:effectLst/>
              </a:rPr>
              <a:t> Good </a:t>
            </a:r>
            <a:r>
              <a:rPr lang="en-GB" sz="2400" dirty="0">
                <a:effectLst/>
              </a:rPr>
              <a:t>which, like its source, deals with historically based material: the penal colony in Sydney Cove (Australia) where, in 1789, a group of convicts managed by Second-Lieutenant Ralph Clark produced George Farquhar's The Recruiting Officer in celebration. of the birthday of King George m. While the themes of prison, of colony and, consequently, of the English nation are common to 'both works, Wertenbaker's adaptation is concerned primarily with theatre as a means of liberating people, because it offers them the chance to envision a future in which they are free, and of creating a community of players which serves as a paradigm for this· utopian society. </a:t>
            </a:r>
          </a:p>
        </p:txBody>
      </p:sp>
    </p:spTree>
    <p:extLst>
      <p:ext uri="{BB962C8B-B14F-4D97-AF65-F5344CB8AC3E}">
        <p14:creationId xmlns:p14="http://schemas.microsoft.com/office/powerpoint/2010/main" val="3021782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1AE6E6-5E2B-4618-B076-5AE2768D7267}"/>
              </a:ext>
            </a:extLst>
          </p:cNvPr>
          <p:cNvSpPr>
            <a:spLocks noGrp="1"/>
          </p:cNvSpPr>
          <p:nvPr>
            <p:ph idx="1"/>
          </p:nvPr>
        </p:nvSpPr>
        <p:spPr>
          <a:xfrm>
            <a:off x="323528" y="0"/>
            <a:ext cx="8568952" cy="6858000"/>
          </a:xfrm>
        </p:spPr>
        <p:txBody>
          <a:bodyPr/>
          <a:lstStyle/>
          <a:p>
            <a:pPr marL="0" indent="0">
              <a:buNone/>
            </a:pPr>
            <a:r>
              <a:rPr lang="en-GB" sz="2400" dirty="0">
                <a:effectLst/>
              </a:rPr>
              <a:t>As Benedict Anderson points out, to be a member of a nation is to identify yourself as sharing with other members of the community common bonds which mark that group as distinct and particular' For all who have been removed from the nation, either forcibly as were the convicts, or in </a:t>
            </a:r>
            <a:r>
              <a:rPr lang="en-GB" sz="2400" dirty="0" err="1">
                <a:effectLst/>
              </a:rPr>
              <a:t>fulfillment</a:t>
            </a:r>
            <a:r>
              <a:rPr lang="en-GB" sz="2400" dirty="0">
                <a:effectLst/>
              </a:rPr>
              <a:t> of the obligations to country … the experience of loss is acute.  […}</a:t>
            </a:r>
          </a:p>
          <a:p>
            <a:pPr marL="0" indent="0">
              <a:buNone/>
            </a:pPr>
            <a:r>
              <a:rPr lang="en-GB" sz="2400" dirty="0">
                <a:effectLst/>
              </a:rPr>
              <a:t>Phillip claims that "[</a:t>
            </a:r>
            <a:r>
              <a:rPr lang="en-GB" sz="2400" dirty="0" err="1">
                <a:effectLst/>
              </a:rPr>
              <a:t>wle</a:t>
            </a:r>
            <a:r>
              <a:rPr lang="en-GB" sz="2400" dirty="0">
                <a:effectLst/>
              </a:rPr>
              <a:t> belong to a great country" but, in the context of the play, can "we" be seen as including the convicts? They, after all, have been "spewed from our country, forgotten," as </a:t>
            </a:r>
            <a:r>
              <a:rPr lang="en-GB" sz="2400" dirty="0" err="1">
                <a:effectLst/>
              </a:rPr>
              <a:t>Wisehammer</a:t>
            </a:r>
            <a:r>
              <a:rPr lang="en-GB" sz="2400" dirty="0">
                <a:effectLst/>
              </a:rPr>
              <a:t> has told us. In the penal colony, the appeal to a common cultural heritage, a national heritage, is not an innocent attempt by the Governor to alleviate the tedium of life, but an aspect of the colonial enterprise…Importantly the image of England which is evoked by the production is not John </a:t>
            </a:r>
            <a:r>
              <a:rPr lang="en-GB" sz="2400" dirty="0" err="1">
                <a:effectLst/>
              </a:rPr>
              <a:t>Wisehammer's</a:t>
            </a:r>
            <a:r>
              <a:rPr lang="en-GB" sz="2400" dirty="0">
                <a:effectLst/>
              </a:rPr>
              <a:t> nor </a:t>
            </a:r>
            <a:r>
              <a:rPr lang="en-GB" sz="2400" dirty="0" err="1">
                <a:effectLst/>
              </a:rPr>
              <a:t>Dabby</a:t>
            </a:r>
            <a:r>
              <a:rPr lang="en-GB" sz="2400" dirty="0">
                <a:effectLst/>
              </a:rPr>
              <a:t> Bryant's - nor for that matter, Ralph Clark's - but one which belongs to the educated. The occasion of the production, the birthday of the King, produces another image of England: the King who stands for the authority of tradition and order. </a:t>
            </a:r>
          </a:p>
        </p:txBody>
      </p:sp>
    </p:spTree>
    <p:extLst>
      <p:ext uri="{BB962C8B-B14F-4D97-AF65-F5344CB8AC3E}">
        <p14:creationId xmlns:p14="http://schemas.microsoft.com/office/powerpoint/2010/main" val="2531993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7442-1A13-45A9-81B0-A00A452DBDEB}"/>
              </a:ext>
            </a:extLst>
          </p:cNvPr>
          <p:cNvSpPr>
            <a:spLocks noGrp="1"/>
          </p:cNvSpPr>
          <p:nvPr>
            <p:ph type="title"/>
          </p:nvPr>
        </p:nvSpPr>
        <p:spPr>
          <a:xfrm>
            <a:off x="448454" y="-77648"/>
            <a:ext cx="8229600" cy="1143000"/>
          </a:xfrm>
        </p:spPr>
        <p:txBody>
          <a:bodyPr/>
          <a:lstStyle/>
          <a:p>
            <a:r>
              <a:rPr lang="en-GB" sz="3200" b="0" dirty="0">
                <a:solidFill>
                  <a:srgbClr val="FFC000"/>
                </a:solidFill>
                <a:effectLst/>
                <a:latin typeface="Felix Titling" panose="04060505060202020A04" pitchFamily="82" charset="0"/>
              </a:rPr>
              <a:t>Debates about meaning </a:t>
            </a:r>
          </a:p>
        </p:txBody>
      </p:sp>
      <p:sp>
        <p:nvSpPr>
          <p:cNvPr id="3" name="Content Placeholder 2">
            <a:extLst>
              <a:ext uri="{FF2B5EF4-FFF2-40B4-BE49-F238E27FC236}">
                <a16:creationId xmlns:a16="http://schemas.microsoft.com/office/drawing/2014/main" id="{E7D0F952-91B7-4EC7-B5CB-E81E5CBD1861}"/>
              </a:ext>
            </a:extLst>
          </p:cNvPr>
          <p:cNvSpPr>
            <a:spLocks noGrp="1"/>
          </p:cNvSpPr>
          <p:nvPr>
            <p:ph idx="1"/>
          </p:nvPr>
        </p:nvSpPr>
        <p:spPr/>
        <p:txBody>
          <a:bodyPr/>
          <a:lstStyle/>
          <a:p>
            <a:pPr marL="0" indent="0">
              <a:buNone/>
            </a:pPr>
            <a:endParaRPr lang="en-GB" sz="2400" dirty="0"/>
          </a:p>
          <a:p>
            <a:pPr marL="0" indent="0">
              <a:buNone/>
            </a:pPr>
            <a:endParaRPr lang="en-GB" sz="2400" dirty="0"/>
          </a:p>
        </p:txBody>
      </p:sp>
      <p:sp>
        <p:nvSpPr>
          <p:cNvPr id="4" name="Rectangle 3">
            <a:extLst>
              <a:ext uri="{FF2B5EF4-FFF2-40B4-BE49-F238E27FC236}">
                <a16:creationId xmlns:a16="http://schemas.microsoft.com/office/drawing/2014/main" id="{C32EDEA4-1C0A-495D-B4AB-F4993C0B3326}"/>
              </a:ext>
            </a:extLst>
          </p:cNvPr>
          <p:cNvSpPr/>
          <p:nvPr/>
        </p:nvSpPr>
        <p:spPr>
          <a:xfrm>
            <a:off x="448454" y="908720"/>
            <a:ext cx="8229600" cy="5670783"/>
          </a:xfrm>
          <a:prstGeom prst="rect">
            <a:avLst/>
          </a:prstGeom>
        </p:spPr>
        <p:txBody>
          <a:bodyPr wrap="square">
            <a:spAutoFit/>
          </a:bodyPr>
          <a:lstStyle/>
          <a:p>
            <a:r>
              <a:rPr lang="en-GB" sz="2400" dirty="0"/>
              <a:t>Esther Beth Sullivan …argues the play is ‘ideologically naïve’, it ‘shows a benevolent ruler who eventually brings his flock into line’ and she asks, ‘What more could conservatives want?’ Peter </a:t>
            </a:r>
            <a:r>
              <a:rPr lang="en-GB" sz="2400" dirty="0" err="1"/>
              <a:t>Buse</a:t>
            </a:r>
            <a:r>
              <a:rPr lang="en-GB" sz="2400" dirty="0"/>
              <a:t> contends that </a:t>
            </a:r>
            <a:r>
              <a:rPr lang="en-GB" sz="2400" i="1" dirty="0"/>
              <a:t>Our Country’s Good </a:t>
            </a:r>
            <a:r>
              <a:rPr lang="en-GB" sz="2400" dirty="0"/>
              <a:t>argues ‘the potentially transformational and transcendent capacities of theatre’ but ‘</a:t>
            </a:r>
            <a:r>
              <a:rPr lang="en-GB" sz="2400" dirty="0">
                <a:solidFill>
                  <a:srgbClr val="FFC000"/>
                </a:solidFill>
              </a:rPr>
              <a:t>obscures the line between culture and imperialism for the sake of a feel-good ending</a:t>
            </a:r>
            <a:r>
              <a:rPr lang="en-GB" sz="2400" dirty="0"/>
              <a:t>’</a:t>
            </a:r>
          </a:p>
          <a:p>
            <a:r>
              <a:rPr lang="en-GB" sz="1050" dirty="0"/>
              <a:t>…</a:t>
            </a:r>
          </a:p>
          <a:p>
            <a:r>
              <a:rPr lang="en-GB" sz="2400" dirty="0"/>
              <a:t>In reality </a:t>
            </a:r>
            <a:r>
              <a:rPr lang="en-GB" sz="2400" i="1" dirty="0"/>
              <a:t>Our Country’s Good</a:t>
            </a:r>
            <a:r>
              <a:rPr lang="en-GB" sz="2400" dirty="0"/>
              <a:t> has little to do with Australia. It is a </a:t>
            </a:r>
            <a:r>
              <a:rPr lang="en-GB" sz="2400" dirty="0">
                <a:solidFill>
                  <a:srgbClr val="FFC000"/>
                </a:solidFill>
              </a:rPr>
              <a:t>state of the nation drama reflecting the misfortunes of theatre in Thatcher’s Britain, </a:t>
            </a:r>
            <a:r>
              <a:rPr lang="en-GB" sz="2400" dirty="0"/>
              <a:t>which utilises Australian theatre history to deliver a polemic in theatre’s defence and when the production played to a Sydney audience it was not originally designed to address, it was inevitable that its meanings would change. </a:t>
            </a:r>
          </a:p>
          <a:p>
            <a:pPr marL="363538"/>
            <a:r>
              <a:rPr lang="en-GB" sz="2000" dirty="0"/>
              <a:t>Elizabeth Schafer, ‘Whose Country’s Good? Anglo-Australian Bicentennial Exchange’ </a:t>
            </a:r>
            <a:r>
              <a:rPr lang="en-GB" sz="2000" i="1" dirty="0"/>
              <a:t>Contemporary Theatre Review, </a:t>
            </a:r>
            <a:r>
              <a:rPr lang="en-GB" sz="2000" dirty="0"/>
              <a:t>Vol. 13(2), 2003, 57–66</a:t>
            </a:r>
            <a:endParaRPr lang="en-GB" sz="2400" dirty="0"/>
          </a:p>
        </p:txBody>
      </p:sp>
    </p:spTree>
    <p:extLst>
      <p:ext uri="{BB962C8B-B14F-4D97-AF65-F5344CB8AC3E}">
        <p14:creationId xmlns:p14="http://schemas.microsoft.com/office/powerpoint/2010/main" val="124300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19E4D-CF9B-4F3F-9D84-E195A71A7E2B}"/>
              </a:ext>
            </a:extLst>
          </p:cNvPr>
          <p:cNvSpPr>
            <a:spLocks noGrp="1"/>
          </p:cNvSpPr>
          <p:nvPr>
            <p:ph type="title"/>
          </p:nvPr>
        </p:nvSpPr>
        <p:spPr>
          <a:xfrm>
            <a:off x="457200" y="274638"/>
            <a:ext cx="8229600" cy="634082"/>
          </a:xfrm>
        </p:spPr>
        <p:txBody>
          <a:bodyPr/>
          <a:lstStyle/>
          <a:p>
            <a:r>
              <a:rPr lang="en-GB" sz="3200" b="0" dirty="0">
                <a:solidFill>
                  <a:srgbClr val="FFC000"/>
                </a:solidFill>
                <a:effectLst/>
                <a:latin typeface="Felix Titling" panose="04060505060202020A04" pitchFamily="82" charset="0"/>
              </a:rPr>
              <a:t>Contextualising criticism : </a:t>
            </a:r>
          </a:p>
        </p:txBody>
      </p:sp>
      <p:sp>
        <p:nvSpPr>
          <p:cNvPr id="3" name="Content Placeholder 2">
            <a:extLst>
              <a:ext uri="{FF2B5EF4-FFF2-40B4-BE49-F238E27FC236}">
                <a16:creationId xmlns:a16="http://schemas.microsoft.com/office/drawing/2014/main" id="{F96C3594-57E8-46FB-B244-A0E86E801B9D}"/>
              </a:ext>
            </a:extLst>
          </p:cNvPr>
          <p:cNvSpPr>
            <a:spLocks noGrp="1"/>
          </p:cNvSpPr>
          <p:nvPr>
            <p:ph idx="1"/>
          </p:nvPr>
        </p:nvSpPr>
        <p:spPr>
          <a:xfrm>
            <a:off x="390364" y="1052736"/>
            <a:ext cx="8502116" cy="5691982"/>
          </a:xfrm>
        </p:spPr>
        <p:txBody>
          <a:bodyPr/>
          <a:lstStyle/>
          <a:p>
            <a:pPr marL="0" indent="0">
              <a:buNone/>
            </a:pPr>
            <a:r>
              <a:rPr lang="en-GB" sz="2400" dirty="0">
                <a:effectLst/>
              </a:rPr>
              <a:t>Based on Thomas Kenneally’s novel </a:t>
            </a:r>
            <a:r>
              <a:rPr lang="en-GB" sz="2400" i="1" dirty="0">
                <a:effectLst/>
              </a:rPr>
              <a:t>The Playmaker</a:t>
            </a:r>
            <a:r>
              <a:rPr lang="en-GB" sz="2400" dirty="0">
                <a:effectLst/>
              </a:rPr>
              <a:t>, with some material taken from Robert Hughes’s history of the penal settlement, </a:t>
            </a:r>
            <a:r>
              <a:rPr lang="en-GB" sz="2400" i="1" dirty="0">
                <a:effectLst/>
              </a:rPr>
              <a:t>The Fatal Shore, </a:t>
            </a:r>
            <a:r>
              <a:rPr lang="en-GB" sz="2400" dirty="0">
                <a:effectLst/>
              </a:rPr>
              <a:t>and workshopped extensively by Royal Court actors, </a:t>
            </a:r>
            <a:r>
              <a:rPr lang="en-GB" sz="2400" i="1" dirty="0">
                <a:effectLst/>
              </a:rPr>
              <a:t>Our Country’s Good </a:t>
            </a:r>
            <a:r>
              <a:rPr lang="en-GB" sz="2400" dirty="0">
                <a:effectLst/>
              </a:rPr>
              <a:t>was written by ‘a British playwright of French–Canadian–Basque ancestry’;  it was commissioned by a British director – Max Stafford-Clark – to play as a companion piece to a revival of Irishman George Farquhar’s </a:t>
            </a:r>
            <a:r>
              <a:rPr lang="en-GB" sz="2400" i="1" dirty="0">
                <a:effectLst/>
              </a:rPr>
              <a:t>The Recruiting Officer</a:t>
            </a:r>
            <a:r>
              <a:rPr lang="en-GB" sz="2400" dirty="0">
                <a:effectLst/>
              </a:rPr>
              <a:t>, and originally performed by the English Stage Company. …it is not hard to understand </a:t>
            </a:r>
            <a:r>
              <a:rPr lang="en-GB" sz="2400" i="1" dirty="0">
                <a:effectLst/>
              </a:rPr>
              <a:t>Our Country’s Good’s </a:t>
            </a:r>
            <a:r>
              <a:rPr lang="en-GB" sz="2400" dirty="0">
                <a:effectLst/>
              </a:rPr>
              <a:t>popularity: the play argues that theatre is humanising, even redemptive, and functions as a plea for more generous funding of the arts, in particular British theatre, which had suffered badly in Thatcher’s Britain. </a:t>
            </a:r>
            <a:r>
              <a:rPr lang="en-GB" sz="2400" dirty="0">
                <a:solidFill>
                  <a:srgbClr val="FFC000"/>
                </a:solidFill>
                <a:effectLst/>
              </a:rPr>
              <a:t>Its view of Australia, it might be argued, is also one the British felt accustomed to: reiterating the convict past rather than presenting the challenge of contemporary Australia.                                           (</a:t>
            </a:r>
            <a:r>
              <a:rPr lang="en-GB" sz="2000" dirty="0"/>
              <a:t>Schafer)</a:t>
            </a:r>
            <a:endParaRPr lang="en-GB" sz="2400" dirty="0">
              <a:solidFill>
                <a:srgbClr val="FFC000"/>
              </a:solidFill>
              <a:effectLst/>
            </a:endParaRPr>
          </a:p>
        </p:txBody>
      </p:sp>
    </p:spTree>
    <p:extLst>
      <p:ext uri="{BB962C8B-B14F-4D97-AF65-F5344CB8AC3E}">
        <p14:creationId xmlns:p14="http://schemas.microsoft.com/office/powerpoint/2010/main" val="2819601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7442-1A13-45A9-81B0-A00A452DBDEB}"/>
              </a:ext>
            </a:extLst>
          </p:cNvPr>
          <p:cNvSpPr>
            <a:spLocks noGrp="1"/>
          </p:cNvSpPr>
          <p:nvPr>
            <p:ph type="title"/>
          </p:nvPr>
        </p:nvSpPr>
        <p:spPr>
          <a:xfrm>
            <a:off x="478475" y="160337"/>
            <a:ext cx="8229600" cy="1143000"/>
          </a:xfrm>
        </p:spPr>
        <p:txBody>
          <a:bodyPr/>
          <a:lstStyle/>
          <a:p>
            <a:r>
              <a:rPr lang="en-GB" sz="3200" b="0" dirty="0">
                <a:solidFill>
                  <a:srgbClr val="FFC000"/>
                </a:solidFill>
                <a:effectLst/>
                <a:latin typeface="Felix Titling" panose="04060505060202020A04" pitchFamily="82" charset="0"/>
              </a:rPr>
              <a:t>Recognising Different perspectives </a:t>
            </a:r>
          </a:p>
        </p:txBody>
      </p:sp>
      <p:sp>
        <p:nvSpPr>
          <p:cNvPr id="3" name="Content Placeholder 2">
            <a:extLst>
              <a:ext uri="{FF2B5EF4-FFF2-40B4-BE49-F238E27FC236}">
                <a16:creationId xmlns:a16="http://schemas.microsoft.com/office/drawing/2014/main" id="{E7D0F952-91B7-4EC7-B5CB-E81E5CBD1861}"/>
              </a:ext>
            </a:extLst>
          </p:cNvPr>
          <p:cNvSpPr>
            <a:spLocks noGrp="1"/>
          </p:cNvSpPr>
          <p:nvPr>
            <p:ph idx="1"/>
          </p:nvPr>
        </p:nvSpPr>
        <p:spPr/>
        <p:txBody>
          <a:bodyPr/>
          <a:lstStyle/>
          <a:p>
            <a:pPr marL="0" indent="0">
              <a:buNone/>
            </a:pPr>
            <a:endParaRPr lang="en-GB" sz="2400" dirty="0"/>
          </a:p>
          <a:p>
            <a:pPr marL="0" indent="0">
              <a:buNone/>
            </a:pPr>
            <a:endParaRPr lang="en-GB" sz="2400" dirty="0"/>
          </a:p>
        </p:txBody>
      </p:sp>
      <p:sp>
        <p:nvSpPr>
          <p:cNvPr id="4" name="Rectangle 3">
            <a:extLst>
              <a:ext uri="{FF2B5EF4-FFF2-40B4-BE49-F238E27FC236}">
                <a16:creationId xmlns:a16="http://schemas.microsoft.com/office/drawing/2014/main" id="{F7017812-E0B7-435E-90F7-1219C773ACBE}"/>
              </a:ext>
            </a:extLst>
          </p:cNvPr>
          <p:cNvSpPr/>
          <p:nvPr/>
        </p:nvSpPr>
        <p:spPr>
          <a:xfrm>
            <a:off x="457200" y="1417638"/>
            <a:ext cx="8435280" cy="5262979"/>
          </a:xfrm>
          <a:prstGeom prst="rect">
            <a:avLst/>
          </a:prstGeom>
        </p:spPr>
        <p:txBody>
          <a:bodyPr wrap="square">
            <a:spAutoFit/>
          </a:bodyPr>
          <a:lstStyle/>
          <a:p>
            <a:r>
              <a:rPr lang="en-GB" sz="2400" dirty="0"/>
              <a:t>The new materialism sweeping Britain and Australia’ might find ‘the seriousness of the Court just a little quaint and more than a little embarrassing’, and although the headline labelled the production ‘The best of British’ it also mused over precisely whose history was being played out on stage:</a:t>
            </a:r>
          </a:p>
          <a:p>
            <a:endParaRPr lang="en-GB" sz="2400" dirty="0"/>
          </a:p>
          <a:p>
            <a:r>
              <a:rPr lang="en-GB" sz="2400" dirty="0"/>
              <a:t>For an Australian audience it seems an entertaining and sometimes provocative look at the early days of the colony. But </a:t>
            </a:r>
            <a:r>
              <a:rPr lang="en-GB" sz="2400" i="1" dirty="0"/>
              <a:t>Our Country’s Good</a:t>
            </a:r>
            <a:r>
              <a:rPr lang="en-GB" sz="2400" dirty="0"/>
              <a:t> is more radical than that. Whose history is it anyway? When does it stop being England’s history and become Australia’s? Australia was the world’s first concentration camp. As descendants of the gulag we are inclined to see this. </a:t>
            </a:r>
            <a:r>
              <a:rPr lang="en-GB" sz="2400" dirty="0">
                <a:solidFill>
                  <a:srgbClr val="FFC000"/>
                </a:solidFill>
              </a:rPr>
              <a:t>But it’s really about England and this Royal Court presentation is a courageous step towards an examination of the English colonial conscience</a:t>
            </a:r>
            <a:r>
              <a:rPr lang="en-GB" sz="2400" dirty="0"/>
              <a:t>.                                </a:t>
            </a:r>
            <a:r>
              <a:rPr lang="en-GB" sz="2000" dirty="0"/>
              <a:t>(Schafer)</a:t>
            </a:r>
            <a:r>
              <a:rPr lang="en-GB" sz="2400" dirty="0"/>
              <a:t>,</a:t>
            </a:r>
          </a:p>
        </p:txBody>
      </p:sp>
    </p:spTree>
    <p:extLst>
      <p:ext uri="{BB962C8B-B14F-4D97-AF65-F5344CB8AC3E}">
        <p14:creationId xmlns:p14="http://schemas.microsoft.com/office/powerpoint/2010/main" val="3407735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88F09-5D54-4811-A1E3-17B7BA013A0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A54AAD9-A68B-4544-BB9C-F4E218EFD296}"/>
              </a:ext>
            </a:extLst>
          </p:cNvPr>
          <p:cNvSpPr>
            <a:spLocks noGrp="1"/>
          </p:cNvSpPr>
          <p:nvPr>
            <p:ph idx="1"/>
          </p:nvPr>
        </p:nvSpPr>
        <p:spPr>
          <a:xfrm>
            <a:off x="228600" y="1601416"/>
            <a:ext cx="8686800" cy="5256584"/>
          </a:xfrm>
        </p:spPr>
        <p:txBody>
          <a:bodyPr/>
          <a:lstStyle/>
          <a:p>
            <a:pPr marL="0" indent="0">
              <a:buNone/>
            </a:pPr>
            <a:r>
              <a:rPr lang="en-GB" sz="2400" dirty="0">
                <a:effectLst/>
              </a:rPr>
              <a:t>we would be well advised not to forget that Phillip's idea of mounting the play does not clearly place the interests of the convicts before those of the colony, that </a:t>
            </a:r>
            <a:r>
              <a:rPr lang="en-GB" sz="2400" dirty="0">
                <a:solidFill>
                  <a:srgbClr val="FFC000"/>
                </a:solidFill>
                <a:effectLst/>
              </a:rPr>
              <a:t>the production of </a:t>
            </a:r>
            <a:r>
              <a:rPr lang="en-GB" sz="2400" i="1" dirty="0">
                <a:solidFill>
                  <a:srgbClr val="FFC000"/>
                </a:solidFill>
                <a:effectLst/>
              </a:rPr>
              <a:t>The Recruiting Officer </a:t>
            </a:r>
            <a:r>
              <a:rPr lang="en-GB" sz="2400" dirty="0">
                <a:solidFill>
                  <a:srgbClr val="FFC000"/>
                </a:solidFill>
                <a:effectLst/>
              </a:rPr>
              <a:t>amounts to the adoption of cultural values of the dominant community and hence is a means of colonization</a:t>
            </a:r>
            <a:r>
              <a:rPr lang="en-GB" sz="2400" dirty="0">
                <a:effectLst/>
              </a:rPr>
              <a:t>. As much as Wertenbaker wants to celebrate theatre as "a humanizing force, " the emendations which this project requires as she adapts </a:t>
            </a:r>
            <a:r>
              <a:rPr lang="en-GB" sz="2400" i="1" dirty="0">
                <a:effectLst/>
              </a:rPr>
              <a:t>The Playmaker </a:t>
            </a:r>
            <a:r>
              <a:rPr lang="en-GB" sz="2400" dirty="0">
                <a:effectLst/>
              </a:rPr>
              <a:t>to the stage suggest that </a:t>
            </a:r>
            <a:r>
              <a:rPr lang="en-GB" sz="2400" dirty="0">
                <a:solidFill>
                  <a:srgbClr val="FFC000"/>
                </a:solidFill>
                <a:effectLst/>
              </a:rPr>
              <a:t>the social function of theatre, while having the capacity to affirm human experience and generate social change, can as easily legitimize the social position of a dominant class</a:t>
            </a:r>
          </a:p>
          <a:p>
            <a:pPr marL="363538" indent="0">
              <a:buNone/>
            </a:pPr>
            <a:r>
              <a:rPr lang="en-GB" sz="2000" dirty="0">
                <a:effectLst/>
              </a:rPr>
              <a:t>Wilson, Ann, ‘</a:t>
            </a:r>
            <a:r>
              <a:rPr lang="en-GB" sz="2000" i="1" dirty="0">
                <a:effectLst/>
              </a:rPr>
              <a:t>Our Countries Good</a:t>
            </a:r>
            <a:r>
              <a:rPr lang="en-GB" sz="2000" dirty="0">
                <a:effectLst/>
              </a:rPr>
              <a:t>: Theatre, Colony and Nation in Wertenbaker’s Adaptation of </a:t>
            </a:r>
            <a:r>
              <a:rPr lang="en-GB" sz="2000" i="1" dirty="0">
                <a:effectLst/>
              </a:rPr>
              <a:t>The Playmaker</a:t>
            </a:r>
            <a:r>
              <a:rPr lang="en-GB" sz="2000" dirty="0">
                <a:effectLst/>
              </a:rPr>
              <a:t>, </a:t>
            </a:r>
            <a:r>
              <a:rPr lang="en-GB" sz="2000" i="1" dirty="0">
                <a:effectLst/>
              </a:rPr>
              <a:t>Modern Drama </a:t>
            </a:r>
            <a:r>
              <a:rPr lang="en-GB" sz="2000" dirty="0">
                <a:effectLst/>
              </a:rPr>
              <a:t>,Volume 34 : 1 Spring 1991, pp. 23-34 </a:t>
            </a:r>
          </a:p>
        </p:txBody>
      </p:sp>
    </p:spTree>
    <p:extLst>
      <p:ext uri="{BB962C8B-B14F-4D97-AF65-F5344CB8AC3E}">
        <p14:creationId xmlns:p14="http://schemas.microsoft.com/office/powerpoint/2010/main" val="2077813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7C298-3153-42B8-82EF-F0DEFF518A7B}"/>
              </a:ext>
            </a:extLst>
          </p:cNvPr>
          <p:cNvSpPr>
            <a:spLocks noGrp="1"/>
          </p:cNvSpPr>
          <p:nvPr>
            <p:ph type="title"/>
          </p:nvPr>
        </p:nvSpPr>
        <p:spPr>
          <a:xfrm>
            <a:off x="457200" y="274638"/>
            <a:ext cx="8229600" cy="706090"/>
          </a:xfrm>
        </p:spPr>
        <p:txBody>
          <a:bodyPr/>
          <a:lstStyle/>
          <a:p>
            <a:endParaRPr lang="en-GB"/>
          </a:p>
        </p:txBody>
      </p:sp>
      <p:sp>
        <p:nvSpPr>
          <p:cNvPr id="3" name="Content Placeholder 2">
            <a:extLst>
              <a:ext uri="{FF2B5EF4-FFF2-40B4-BE49-F238E27FC236}">
                <a16:creationId xmlns:a16="http://schemas.microsoft.com/office/drawing/2014/main" id="{476A4BF6-5BCB-4C59-8543-A5891DE4F2E7}"/>
              </a:ext>
            </a:extLst>
          </p:cNvPr>
          <p:cNvSpPr>
            <a:spLocks noGrp="1"/>
          </p:cNvSpPr>
          <p:nvPr>
            <p:ph idx="1"/>
          </p:nvPr>
        </p:nvSpPr>
        <p:spPr>
          <a:xfrm>
            <a:off x="457200" y="861598"/>
            <a:ext cx="8229600" cy="5996401"/>
          </a:xfrm>
        </p:spPr>
        <p:txBody>
          <a:bodyPr/>
          <a:lstStyle/>
          <a:p>
            <a:pPr marL="0" indent="0">
              <a:buNone/>
            </a:pPr>
            <a:r>
              <a:rPr lang="en-GB" sz="2400" dirty="0">
                <a:effectLst/>
              </a:rPr>
              <a:t>The theatre …will be Phillip's vehicle for founding a more democratic society; it will inculcate the rule of law based on the striking notion that the law should serve individual liberty rather than protecting an entrenched order. He imagines that for the few hours during which </a:t>
            </a:r>
            <a:r>
              <a:rPr lang="en-GB" sz="2400" i="1" dirty="0">
                <a:effectLst/>
              </a:rPr>
              <a:t>The Recruiting Officer </a:t>
            </a:r>
            <a:r>
              <a:rPr lang="en-GB" sz="2400" dirty="0">
                <a:effectLst/>
              </a:rPr>
              <a:t>will be performed, a privileged space will be created in which "we will no longer be· despised prisoners and hated gaolers"  Captain Phillip would not characterize these notions as subversive, but his officers do. "[</a:t>
            </a:r>
            <a:r>
              <a:rPr lang="en-GB" sz="2400" dirty="0" err="1">
                <a:effectLst/>
              </a:rPr>
              <a:t>Ilnsubordination</a:t>
            </a:r>
            <a:r>
              <a:rPr lang="en-GB" sz="2400" dirty="0">
                <a:effectLst/>
              </a:rPr>
              <a:t>, disobedience, revolution" is one response. </a:t>
            </a:r>
          </a:p>
          <a:p>
            <a:pPr marL="0" indent="0">
              <a:buNone/>
            </a:pPr>
            <a:r>
              <a:rPr lang="en-GB" sz="2400" dirty="0">
                <a:effectLst/>
              </a:rPr>
              <a:t>[…] the play dramatizes …the moral compromises inherent in that [established] value system. The presence of the Aboriginal Australian who witnesses the colony's activities reminds us that </a:t>
            </a:r>
            <a:r>
              <a:rPr lang="en-GB" sz="2400" dirty="0">
                <a:solidFill>
                  <a:srgbClr val="FFC000"/>
                </a:solidFill>
                <a:effectLst/>
              </a:rPr>
              <a:t>Enlightenment political philosophy cannot easily be divorced from its colonial aspirations</a:t>
            </a:r>
            <a:r>
              <a:rPr lang="en-GB" sz="2400" dirty="0">
                <a:effectLst/>
              </a:rPr>
              <a:t>. </a:t>
            </a:r>
          </a:p>
          <a:p>
            <a:pPr marL="363538" indent="0">
              <a:buNone/>
            </a:pPr>
            <a:r>
              <a:rPr lang="en-GB" sz="2000" dirty="0">
                <a:effectLst/>
              </a:rPr>
              <a:t>Stephen Weeks , ‘The Question of Liz: Staging the Prisoner in </a:t>
            </a:r>
            <a:r>
              <a:rPr lang="en-GB" sz="2000" i="1" dirty="0">
                <a:effectLst/>
              </a:rPr>
              <a:t>Our Country's Good</a:t>
            </a:r>
            <a:r>
              <a:rPr lang="en-GB" sz="2000" dirty="0">
                <a:effectLst/>
              </a:rPr>
              <a:t>’, </a:t>
            </a:r>
            <a:r>
              <a:rPr lang="en-GB" sz="2000" i="1" dirty="0">
                <a:effectLst/>
              </a:rPr>
              <a:t>Modern Drama, </a:t>
            </a:r>
            <a:r>
              <a:rPr lang="en-GB" sz="2000" dirty="0">
                <a:effectLst/>
              </a:rPr>
              <a:t>43:2 (Summer 2000)</a:t>
            </a:r>
            <a:endParaRPr lang="en-GB" sz="2400" dirty="0">
              <a:effectLst/>
            </a:endParaRPr>
          </a:p>
        </p:txBody>
      </p:sp>
    </p:spTree>
    <p:extLst>
      <p:ext uri="{BB962C8B-B14F-4D97-AF65-F5344CB8AC3E}">
        <p14:creationId xmlns:p14="http://schemas.microsoft.com/office/powerpoint/2010/main" val="534567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7442-1A13-45A9-81B0-A00A452DBDEB}"/>
              </a:ext>
            </a:extLst>
          </p:cNvPr>
          <p:cNvSpPr>
            <a:spLocks noGrp="1"/>
          </p:cNvSpPr>
          <p:nvPr>
            <p:ph type="title"/>
          </p:nvPr>
        </p:nvSpPr>
        <p:spPr>
          <a:xfrm>
            <a:off x="162551" y="160337"/>
            <a:ext cx="8921937" cy="1143000"/>
          </a:xfrm>
        </p:spPr>
        <p:txBody>
          <a:bodyPr/>
          <a:lstStyle/>
          <a:p>
            <a:r>
              <a:rPr lang="en-GB" sz="2800" b="0" dirty="0">
                <a:solidFill>
                  <a:srgbClr val="FFC000"/>
                </a:solidFill>
                <a:effectLst/>
                <a:latin typeface="Felix Titling" panose="04060505060202020A04" pitchFamily="82" charset="0"/>
              </a:rPr>
              <a:t>Conclusions: How to read this statement?</a:t>
            </a:r>
          </a:p>
        </p:txBody>
      </p:sp>
      <p:sp>
        <p:nvSpPr>
          <p:cNvPr id="3" name="Content Placeholder 2">
            <a:extLst>
              <a:ext uri="{FF2B5EF4-FFF2-40B4-BE49-F238E27FC236}">
                <a16:creationId xmlns:a16="http://schemas.microsoft.com/office/drawing/2014/main" id="{E7D0F952-91B7-4EC7-B5CB-E81E5CBD1861}"/>
              </a:ext>
            </a:extLst>
          </p:cNvPr>
          <p:cNvSpPr>
            <a:spLocks noGrp="1"/>
          </p:cNvSpPr>
          <p:nvPr>
            <p:ph idx="1"/>
          </p:nvPr>
        </p:nvSpPr>
        <p:spPr/>
        <p:txBody>
          <a:bodyPr/>
          <a:lstStyle/>
          <a:p>
            <a:pPr marL="0" indent="0">
              <a:buNone/>
            </a:pPr>
            <a:endParaRPr lang="en-GB" sz="2400" dirty="0"/>
          </a:p>
          <a:p>
            <a:pPr marL="0" indent="0">
              <a:buNone/>
            </a:pPr>
            <a:endParaRPr lang="en-GB" sz="2400" dirty="0"/>
          </a:p>
        </p:txBody>
      </p:sp>
      <p:sp>
        <p:nvSpPr>
          <p:cNvPr id="4" name="Rectangle 3">
            <a:extLst>
              <a:ext uri="{FF2B5EF4-FFF2-40B4-BE49-F238E27FC236}">
                <a16:creationId xmlns:a16="http://schemas.microsoft.com/office/drawing/2014/main" id="{81DB2581-AAA0-45C5-848C-4F2EBF981126}"/>
              </a:ext>
            </a:extLst>
          </p:cNvPr>
          <p:cNvSpPr/>
          <p:nvPr/>
        </p:nvSpPr>
        <p:spPr>
          <a:xfrm>
            <a:off x="405880" y="1997839"/>
            <a:ext cx="8435280" cy="4021614"/>
          </a:xfrm>
          <a:prstGeom prst="rect">
            <a:avLst/>
          </a:prstGeom>
        </p:spPr>
        <p:txBody>
          <a:bodyPr wrap="square">
            <a:spAutoFit/>
          </a:bodyPr>
          <a:lstStyle/>
          <a:p>
            <a:r>
              <a:rPr lang="en-GB" sz="2000" dirty="0" err="1">
                <a:latin typeface="Century Gothic" panose="020B0502020202020204" pitchFamily="34" charset="0"/>
              </a:rPr>
              <a:t>Wisehammer</a:t>
            </a:r>
            <a:endParaRPr lang="en-GB" sz="2000" dirty="0">
              <a:latin typeface="Century Gothic" panose="020B0502020202020204" pitchFamily="34" charset="0"/>
            </a:endParaRPr>
          </a:p>
          <a:p>
            <a:endParaRPr lang="en-GB" sz="2000" dirty="0">
              <a:latin typeface="Century Gothic" panose="020B0502020202020204" pitchFamily="34" charset="0"/>
            </a:endParaRPr>
          </a:p>
          <a:p>
            <a:pPr lvl="1">
              <a:spcAft>
                <a:spcPts val="400"/>
              </a:spcAft>
            </a:pPr>
            <a:r>
              <a:rPr lang="en-GB" sz="2400" dirty="0">
                <a:latin typeface="Century Gothic" panose="020B0502020202020204" pitchFamily="34" charset="0"/>
              </a:rPr>
              <a:t>From distant climes o’er wide-spread seas we come,</a:t>
            </a:r>
          </a:p>
          <a:p>
            <a:pPr lvl="1">
              <a:spcAft>
                <a:spcPts val="400"/>
              </a:spcAft>
            </a:pPr>
            <a:r>
              <a:rPr lang="en-GB" sz="2400" dirty="0">
                <a:latin typeface="Century Gothic" panose="020B0502020202020204" pitchFamily="34" charset="0"/>
              </a:rPr>
              <a:t>Though not with much éclat or beat of drum,</a:t>
            </a:r>
          </a:p>
          <a:p>
            <a:pPr lvl="1">
              <a:spcAft>
                <a:spcPts val="400"/>
              </a:spcAft>
            </a:pPr>
            <a:r>
              <a:rPr lang="en-GB" sz="2400" dirty="0">
                <a:latin typeface="Century Gothic" panose="020B0502020202020204" pitchFamily="34" charset="0"/>
              </a:rPr>
              <a:t>True patriots all; for be it understood,</a:t>
            </a:r>
          </a:p>
          <a:p>
            <a:pPr lvl="1">
              <a:spcAft>
                <a:spcPts val="400"/>
              </a:spcAft>
            </a:pPr>
            <a:r>
              <a:rPr lang="en-GB" sz="2400" dirty="0">
                <a:latin typeface="Century Gothic" panose="020B0502020202020204" pitchFamily="34" charset="0"/>
              </a:rPr>
              <a:t>We left our country for our country’s good;</a:t>
            </a:r>
          </a:p>
          <a:p>
            <a:pPr lvl="1">
              <a:spcAft>
                <a:spcPts val="400"/>
              </a:spcAft>
            </a:pPr>
            <a:r>
              <a:rPr lang="en-GB" sz="2400" dirty="0">
                <a:latin typeface="Century Gothic" panose="020B0502020202020204" pitchFamily="34" charset="0"/>
              </a:rPr>
              <a:t>No private views disgraced our generous zeal,</a:t>
            </a:r>
          </a:p>
          <a:p>
            <a:pPr lvl="1">
              <a:spcAft>
                <a:spcPts val="400"/>
              </a:spcAft>
            </a:pPr>
            <a:r>
              <a:rPr lang="en-GB" sz="2400" dirty="0">
                <a:latin typeface="Century Gothic" panose="020B0502020202020204" pitchFamily="34" charset="0"/>
              </a:rPr>
              <a:t>What </a:t>
            </a:r>
            <a:r>
              <a:rPr lang="en-GB" sz="2400" dirty="0" err="1">
                <a:latin typeface="Century Gothic" panose="020B0502020202020204" pitchFamily="34" charset="0"/>
              </a:rPr>
              <a:t>urg’d</a:t>
            </a:r>
            <a:r>
              <a:rPr lang="en-GB" sz="2400" dirty="0">
                <a:latin typeface="Century Gothic" panose="020B0502020202020204" pitchFamily="34" charset="0"/>
              </a:rPr>
              <a:t> our travels was our country’s weal,</a:t>
            </a:r>
          </a:p>
          <a:p>
            <a:pPr lvl="1">
              <a:spcAft>
                <a:spcPts val="400"/>
              </a:spcAft>
            </a:pPr>
            <a:r>
              <a:rPr lang="en-GB" sz="2400" dirty="0">
                <a:latin typeface="Century Gothic" panose="020B0502020202020204" pitchFamily="34" charset="0"/>
              </a:rPr>
              <a:t>And none will doubt but that our emigration</a:t>
            </a:r>
          </a:p>
          <a:p>
            <a:pPr lvl="1">
              <a:spcAft>
                <a:spcPts val="400"/>
              </a:spcAft>
            </a:pPr>
            <a:r>
              <a:rPr lang="en-GB" sz="2400" dirty="0">
                <a:latin typeface="Century Gothic" panose="020B0502020202020204" pitchFamily="34" charset="0"/>
              </a:rPr>
              <a:t>Has </a:t>
            </a:r>
            <a:r>
              <a:rPr lang="en-GB" sz="2400" dirty="0" err="1">
                <a:latin typeface="Century Gothic" panose="020B0502020202020204" pitchFamily="34" charset="0"/>
              </a:rPr>
              <a:t>prov’d</a:t>
            </a:r>
            <a:r>
              <a:rPr lang="en-GB" sz="2400" dirty="0">
                <a:latin typeface="Century Gothic" panose="020B0502020202020204" pitchFamily="34" charset="0"/>
              </a:rPr>
              <a:t> most useful to the British nation.</a:t>
            </a:r>
            <a:endParaRPr lang="en-GB" dirty="0">
              <a:latin typeface="Century Gothic" panose="020B0502020202020204" pitchFamily="34" charset="0"/>
            </a:endParaRPr>
          </a:p>
        </p:txBody>
      </p:sp>
    </p:spTree>
    <p:extLst>
      <p:ext uri="{BB962C8B-B14F-4D97-AF65-F5344CB8AC3E}">
        <p14:creationId xmlns:p14="http://schemas.microsoft.com/office/powerpoint/2010/main" val="1611436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7442-1A13-45A9-81B0-A00A452DBDEB}"/>
              </a:ext>
            </a:extLst>
          </p:cNvPr>
          <p:cNvSpPr>
            <a:spLocks noGrp="1"/>
          </p:cNvSpPr>
          <p:nvPr>
            <p:ph type="title"/>
          </p:nvPr>
        </p:nvSpPr>
        <p:spPr>
          <a:xfrm>
            <a:off x="323528" y="-29638"/>
            <a:ext cx="8229600" cy="891380"/>
          </a:xfrm>
        </p:spPr>
        <p:txBody>
          <a:bodyPr/>
          <a:lstStyle/>
          <a:p>
            <a:r>
              <a:rPr lang="en-GB" sz="3200" b="0" dirty="0">
                <a:solidFill>
                  <a:srgbClr val="FFC000"/>
                </a:solidFill>
                <a:effectLst/>
                <a:latin typeface="Felix Titling" panose="04060505060202020A04" pitchFamily="82" charset="0"/>
              </a:rPr>
              <a:t>Do you agree?</a:t>
            </a:r>
          </a:p>
        </p:txBody>
      </p:sp>
      <p:sp>
        <p:nvSpPr>
          <p:cNvPr id="3" name="Content Placeholder 2">
            <a:extLst>
              <a:ext uri="{FF2B5EF4-FFF2-40B4-BE49-F238E27FC236}">
                <a16:creationId xmlns:a16="http://schemas.microsoft.com/office/drawing/2014/main" id="{E7D0F952-91B7-4EC7-B5CB-E81E5CBD1861}"/>
              </a:ext>
            </a:extLst>
          </p:cNvPr>
          <p:cNvSpPr>
            <a:spLocks noGrp="1"/>
          </p:cNvSpPr>
          <p:nvPr>
            <p:ph idx="1"/>
          </p:nvPr>
        </p:nvSpPr>
        <p:spPr>
          <a:xfrm>
            <a:off x="323528" y="839857"/>
            <a:ext cx="8229600" cy="5901511"/>
          </a:xfrm>
        </p:spPr>
        <p:txBody>
          <a:bodyPr/>
          <a:lstStyle/>
          <a:p>
            <a:pPr marL="0" indent="0">
              <a:buNone/>
            </a:pPr>
            <a:r>
              <a:rPr lang="en-GB" sz="2400" i="1" dirty="0">
                <a:effectLst/>
              </a:rPr>
              <a:t>Our Country’s Good </a:t>
            </a:r>
            <a:r>
              <a:rPr lang="en-GB" sz="2400" dirty="0">
                <a:effectLst/>
              </a:rPr>
              <a:t>argues ‘the potentially transformational and transcendent capacities of theatre’ but ‘</a:t>
            </a:r>
            <a:r>
              <a:rPr lang="en-GB" sz="2400" dirty="0">
                <a:solidFill>
                  <a:srgbClr val="FFC000"/>
                </a:solidFill>
                <a:effectLst/>
              </a:rPr>
              <a:t>obscures the line between culture and imperialism for the sake of a feel-good ending</a:t>
            </a:r>
            <a:r>
              <a:rPr lang="en-GB" sz="2400" dirty="0">
                <a:effectLst/>
              </a:rPr>
              <a:t>’?</a:t>
            </a:r>
          </a:p>
          <a:p>
            <a:pPr marL="0" indent="0">
              <a:buNone/>
            </a:pPr>
            <a:endParaRPr lang="en-GB" sz="1000" dirty="0">
              <a:effectLst/>
            </a:endParaRPr>
          </a:p>
          <a:p>
            <a:pPr marL="0" indent="0">
              <a:buNone/>
            </a:pPr>
            <a:r>
              <a:rPr lang="en-GB" sz="2400" dirty="0">
                <a:effectLst/>
              </a:rPr>
              <a:t>‘it’s really about England and this Royal Court presentation is a courageous step towards </a:t>
            </a:r>
            <a:r>
              <a:rPr lang="en-GB" sz="2400" dirty="0">
                <a:solidFill>
                  <a:srgbClr val="FFC000"/>
                </a:solidFill>
                <a:effectLst/>
              </a:rPr>
              <a:t>an examination of the English colonial conscience’</a:t>
            </a:r>
            <a:r>
              <a:rPr lang="en-GB" sz="2400" dirty="0">
                <a:effectLst/>
              </a:rPr>
              <a:t>?</a:t>
            </a:r>
          </a:p>
          <a:p>
            <a:pPr marL="0" indent="0">
              <a:buNone/>
            </a:pPr>
            <a:endParaRPr lang="en-GB" sz="1000" dirty="0">
              <a:effectLst/>
            </a:endParaRPr>
          </a:p>
          <a:p>
            <a:pPr marL="0" indent="0">
              <a:buNone/>
            </a:pPr>
            <a:r>
              <a:rPr lang="en-GB" sz="2400" dirty="0">
                <a:effectLst/>
              </a:rPr>
              <a:t>‘The social function of theatre, while having the capacity to affirm human experience and generate social change, can as easily legitimize the social position of a dominant class’ ?</a:t>
            </a:r>
          </a:p>
          <a:p>
            <a:pPr marL="0" indent="0">
              <a:buNone/>
            </a:pPr>
            <a:endParaRPr lang="en-GB" sz="1000" dirty="0">
              <a:effectLst/>
            </a:endParaRPr>
          </a:p>
          <a:p>
            <a:pPr marL="0" indent="0">
              <a:buNone/>
            </a:pPr>
            <a:r>
              <a:rPr lang="en-GB" sz="2400" dirty="0">
                <a:effectLst/>
              </a:rPr>
              <a:t>The theatre …will be Phillip's vehicle for founding a more democratic society; it will inculcate the rule of law based on the striking notion that the law should serve individual liberty rather than protecting an entrenched order. </a:t>
            </a:r>
          </a:p>
        </p:txBody>
      </p:sp>
    </p:spTree>
    <p:extLst>
      <p:ext uri="{BB962C8B-B14F-4D97-AF65-F5344CB8AC3E}">
        <p14:creationId xmlns:p14="http://schemas.microsoft.com/office/powerpoint/2010/main" val="3251949731"/>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Stream</Template>
  <TotalTime>1513</TotalTime>
  <Words>2378</Words>
  <Application>Microsoft Office PowerPoint</Application>
  <PresentationFormat>On-screen Show (4:3)</PresentationFormat>
  <Paragraphs>89</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Century Gothic</vt:lpstr>
      <vt:lpstr>Felix Titling</vt:lpstr>
      <vt:lpstr>Garamond</vt:lpstr>
      <vt:lpstr>Palatino Linotype</vt:lpstr>
      <vt:lpstr>Perpetua Titling MT</vt:lpstr>
      <vt:lpstr>Wingdings</vt:lpstr>
      <vt:lpstr>Stream</vt:lpstr>
      <vt:lpstr>PowerPoint Presentation</vt:lpstr>
      <vt:lpstr>PowerPoint Presentation</vt:lpstr>
      <vt:lpstr>PowerPoint Presentation</vt:lpstr>
      <vt:lpstr>History and its exclusions</vt:lpstr>
      <vt:lpstr>Technique &amp; historical understanding</vt:lpstr>
      <vt:lpstr>The value of drama</vt:lpstr>
      <vt:lpstr>language (s) &amp; access to authority: cant </vt:lpstr>
      <vt:lpstr>Private language of Major Ross</vt:lpstr>
      <vt:lpstr>Private lang. of Capt. Jemmy Campbell</vt:lpstr>
      <vt:lpstr>PowerPoint Presentation</vt:lpstr>
      <vt:lpstr>PowerPoint Presentation</vt:lpstr>
      <vt:lpstr>Debates about meaning </vt:lpstr>
      <vt:lpstr>Contextualising criticism : </vt:lpstr>
      <vt:lpstr>Recognising Different perspectives </vt:lpstr>
      <vt:lpstr>PowerPoint Presentation</vt:lpstr>
      <vt:lpstr>PowerPoint Presentation</vt:lpstr>
      <vt:lpstr>Conclusions: How to read this statement?</vt:lpstr>
      <vt:lpstr>Do you agree?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94</cp:revision>
  <dcterms:created xsi:type="dcterms:W3CDTF">1601-01-01T00:00:00Z</dcterms:created>
  <dcterms:modified xsi:type="dcterms:W3CDTF">2020-03-17T21:17:58Z</dcterms:modified>
</cp:coreProperties>
</file>