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Lst>
  <p:sldSz cx="18288000" cy="10287000"/>
  <p:notesSz cx="6858000" cy="9144000"/>
  <p:embeddedFontLst>
    <p:embeddedFont>
      <p:font typeface="Canva Sans" panose="020B0604020202020204" charset="0"/>
      <p:regular r:id="rId17"/>
    </p:embeddedFont>
    <p:embeddedFont>
      <p:font typeface="Poppins" panose="00000500000000000000" pitchFamily="2" charset="0"/>
      <p:regular r:id="rId18"/>
      <p:bold r:id="rId19"/>
      <p:italic r:id="rId20"/>
      <p:boldItalic r:id="rId21"/>
    </p:embeddedFont>
    <p:embeddedFont>
      <p:font typeface="Poppins Bold" panose="00000800000000000000" charset="0"/>
      <p:regular r:id="rId22"/>
    </p:embeddedFont>
    <p:embeddedFont>
      <p:font typeface="Poppins Medium" panose="00000600000000000000" pitchFamily="2" charset="0"/>
      <p:regular r:id="rId23"/>
      <p:italic r:id="rId24"/>
    </p:embeddedFont>
    <p:embeddedFont>
      <p:font typeface="Poppins Ultra-Bold" panose="020B0604020202020204" charset="0"/>
      <p:regular r:id="rId25"/>
    </p:embeddedFont>
    <p:embeddedFont>
      <p:font typeface="Poppins Ultra-Bold Italics"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4/5/2024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jpeg"/><Relationship Id="rId9"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88888" y="1757486"/>
            <a:ext cx="6817181" cy="6817181"/>
            <a:chOff x="0" y="0"/>
            <a:chExt cx="837653" cy="837653"/>
          </a:xfrm>
        </p:grpSpPr>
        <p:sp>
          <p:nvSpPr>
            <p:cNvPr id="3" name="Freeform 3"/>
            <p:cNvSpPr/>
            <p:nvPr/>
          </p:nvSpPr>
          <p:spPr>
            <a:xfrm>
              <a:off x="0" y="0"/>
              <a:ext cx="837653" cy="837653"/>
            </a:xfrm>
            <a:custGeom>
              <a:avLst/>
              <a:gdLst/>
              <a:ahLst/>
              <a:cxnLst/>
              <a:rect l="l" t="t" r="r" b="b"/>
              <a:pathLst>
                <a:path w="837653" h="837653">
                  <a:moveTo>
                    <a:pt x="418826" y="0"/>
                  </a:moveTo>
                  <a:cubicBezTo>
                    <a:pt x="187515" y="0"/>
                    <a:pt x="0" y="187515"/>
                    <a:pt x="0" y="418826"/>
                  </a:cubicBezTo>
                  <a:cubicBezTo>
                    <a:pt x="0" y="650138"/>
                    <a:pt x="187515" y="837653"/>
                    <a:pt x="418826" y="837653"/>
                  </a:cubicBezTo>
                  <a:cubicBezTo>
                    <a:pt x="650138" y="837653"/>
                    <a:pt x="837653" y="650138"/>
                    <a:pt x="837653" y="418826"/>
                  </a:cubicBezTo>
                  <a:cubicBezTo>
                    <a:pt x="837653" y="187515"/>
                    <a:pt x="650138" y="0"/>
                    <a:pt x="418826" y="0"/>
                  </a:cubicBezTo>
                  <a:close/>
                </a:path>
              </a:pathLst>
            </a:custGeom>
            <a:solidFill>
              <a:srgbClr val="F5AF19"/>
            </a:solidFill>
          </p:spPr>
          <p:txBody>
            <a:bodyPr/>
            <a:lstStyle/>
            <a:p>
              <a:endParaRPr lang="en-GB"/>
            </a:p>
          </p:txBody>
        </p:sp>
        <p:sp>
          <p:nvSpPr>
            <p:cNvPr id="4" name="TextBox 4"/>
            <p:cNvSpPr txBox="1"/>
            <p:nvPr/>
          </p:nvSpPr>
          <p:spPr>
            <a:xfrm>
              <a:off x="78530" y="21380"/>
              <a:ext cx="680593" cy="73774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287279" y="2055878"/>
            <a:ext cx="6220398" cy="6220398"/>
          </a:xfrm>
          <a:custGeom>
            <a:avLst/>
            <a:gdLst/>
            <a:ahLst/>
            <a:cxnLst/>
            <a:rect l="l" t="t" r="r" b="b"/>
            <a:pathLst>
              <a:path w="6220398" h="6220398">
                <a:moveTo>
                  <a:pt x="0" y="0"/>
                </a:moveTo>
                <a:lnTo>
                  <a:pt x="6220398" y="0"/>
                </a:lnTo>
                <a:lnTo>
                  <a:pt x="6220398" y="6220397"/>
                </a:lnTo>
                <a:lnTo>
                  <a:pt x="0" y="62203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462087" y="2138378"/>
            <a:ext cx="6055396" cy="6055396"/>
          </a:xfrm>
          <a:custGeom>
            <a:avLst/>
            <a:gdLst/>
            <a:ahLst/>
            <a:cxnLst/>
            <a:rect l="l" t="t" r="r" b="b"/>
            <a:pathLst>
              <a:path w="6055396" h="6055396">
                <a:moveTo>
                  <a:pt x="0" y="0"/>
                </a:moveTo>
                <a:lnTo>
                  <a:pt x="6055397" y="0"/>
                </a:lnTo>
                <a:lnTo>
                  <a:pt x="6055397" y="6055397"/>
                </a:lnTo>
                <a:lnTo>
                  <a:pt x="0" y="60553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7" name="Group 7"/>
          <p:cNvGrpSpPr/>
          <p:nvPr/>
        </p:nvGrpSpPr>
        <p:grpSpPr>
          <a:xfrm>
            <a:off x="1519823" y="2399664"/>
            <a:ext cx="5805876" cy="5532824"/>
            <a:chOff x="0" y="0"/>
            <a:chExt cx="852913" cy="812800"/>
          </a:xfrm>
        </p:grpSpPr>
        <p:sp>
          <p:nvSpPr>
            <p:cNvPr id="8" name="Freeform 8"/>
            <p:cNvSpPr/>
            <p:nvPr/>
          </p:nvSpPr>
          <p:spPr>
            <a:xfrm>
              <a:off x="0" y="0"/>
              <a:ext cx="852913" cy="812800"/>
            </a:xfrm>
            <a:custGeom>
              <a:avLst/>
              <a:gdLst/>
              <a:ahLst/>
              <a:cxnLst/>
              <a:rect l="l" t="t" r="r" b="b"/>
              <a:pathLst>
                <a:path w="852913" h="812800">
                  <a:moveTo>
                    <a:pt x="426456" y="0"/>
                  </a:moveTo>
                  <a:cubicBezTo>
                    <a:pt x="190931" y="0"/>
                    <a:pt x="0" y="181951"/>
                    <a:pt x="0" y="406400"/>
                  </a:cubicBezTo>
                  <a:cubicBezTo>
                    <a:pt x="0" y="630849"/>
                    <a:pt x="190931" y="812800"/>
                    <a:pt x="426456" y="812800"/>
                  </a:cubicBezTo>
                  <a:cubicBezTo>
                    <a:pt x="661982" y="812800"/>
                    <a:pt x="852913" y="630849"/>
                    <a:pt x="852913" y="406400"/>
                  </a:cubicBezTo>
                  <a:cubicBezTo>
                    <a:pt x="852913" y="181951"/>
                    <a:pt x="661982" y="0"/>
                    <a:pt x="426456" y="0"/>
                  </a:cubicBezTo>
                  <a:close/>
                </a:path>
              </a:pathLst>
            </a:custGeom>
            <a:solidFill>
              <a:srgbClr val="FFBC00"/>
            </a:solidFill>
          </p:spPr>
          <p:txBody>
            <a:bodyPr/>
            <a:lstStyle/>
            <a:p>
              <a:endParaRPr lang="en-GB"/>
            </a:p>
          </p:txBody>
        </p:sp>
        <p:sp>
          <p:nvSpPr>
            <p:cNvPr id="9" name="TextBox 9"/>
            <p:cNvSpPr txBox="1"/>
            <p:nvPr/>
          </p:nvSpPr>
          <p:spPr>
            <a:xfrm>
              <a:off x="79961" y="19050"/>
              <a:ext cx="692992" cy="717550"/>
            </a:xfrm>
            <a:prstGeom prst="rect">
              <a:avLst/>
            </a:prstGeom>
          </p:spPr>
          <p:txBody>
            <a:bodyPr lIns="50800" tIns="50800" rIns="50800" bIns="50800" rtlCol="0" anchor="ctr"/>
            <a:lstStyle/>
            <a:p>
              <a:pPr algn="ctr">
                <a:lnSpc>
                  <a:spcPts val="2659"/>
                </a:lnSpc>
              </a:pPr>
              <a:endParaRPr/>
            </a:p>
          </p:txBody>
        </p:sp>
      </p:grpSp>
      <p:grpSp>
        <p:nvGrpSpPr>
          <p:cNvPr id="10" name="Group 10"/>
          <p:cNvGrpSpPr>
            <a:grpSpLocks noChangeAspect="1"/>
          </p:cNvGrpSpPr>
          <p:nvPr/>
        </p:nvGrpSpPr>
        <p:grpSpPr>
          <a:xfrm>
            <a:off x="1823139" y="2591748"/>
            <a:ext cx="5148678" cy="5148657"/>
            <a:chOff x="0" y="0"/>
            <a:chExt cx="6350000" cy="6349975"/>
          </a:xfrm>
        </p:grpSpPr>
        <p:sp>
          <p:nvSpPr>
            <p:cNvPr id="11" name="Freeform 11"/>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4"/>
              <a:stretch>
                <a:fillRect l="-24999" r="-24999"/>
              </a:stretch>
            </a:blipFill>
          </p:spPr>
          <p:txBody>
            <a:bodyPr/>
            <a:lstStyle/>
            <a:p>
              <a:endParaRPr lang="en-GB"/>
            </a:p>
          </p:txBody>
        </p:sp>
      </p:grpSp>
      <p:sp>
        <p:nvSpPr>
          <p:cNvPr id="12" name="Freeform 12"/>
          <p:cNvSpPr/>
          <p:nvPr/>
        </p:nvSpPr>
        <p:spPr>
          <a:xfrm rot="-10800000">
            <a:off x="4397478" y="750863"/>
            <a:ext cx="4392637" cy="8785274"/>
          </a:xfrm>
          <a:custGeom>
            <a:avLst/>
            <a:gdLst/>
            <a:ahLst/>
            <a:cxnLst/>
            <a:rect l="l" t="t" r="r" b="b"/>
            <a:pathLst>
              <a:path w="4392637" h="8785274">
                <a:moveTo>
                  <a:pt x="0" y="0"/>
                </a:moveTo>
                <a:lnTo>
                  <a:pt x="4392637" y="0"/>
                </a:lnTo>
                <a:lnTo>
                  <a:pt x="4392637" y="8785274"/>
                </a:lnTo>
                <a:lnTo>
                  <a:pt x="0" y="87852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rot="-5400000">
            <a:off x="-1802175" y="4393923"/>
            <a:ext cx="5103504" cy="1499154"/>
          </a:xfrm>
          <a:custGeom>
            <a:avLst/>
            <a:gdLst/>
            <a:ahLst/>
            <a:cxnLst/>
            <a:rect l="l" t="t" r="r" b="b"/>
            <a:pathLst>
              <a:path w="5103504" h="1499154">
                <a:moveTo>
                  <a:pt x="0" y="0"/>
                </a:moveTo>
                <a:lnTo>
                  <a:pt x="5103504" y="0"/>
                </a:lnTo>
                <a:lnTo>
                  <a:pt x="5103504" y="1499154"/>
                </a:lnTo>
                <a:lnTo>
                  <a:pt x="0" y="149915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4" name="Group 14"/>
          <p:cNvGrpSpPr/>
          <p:nvPr/>
        </p:nvGrpSpPr>
        <p:grpSpPr>
          <a:xfrm>
            <a:off x="1303801" y="2353149"/>
            <a:ext cx="432044" cy="43204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txBody>
            <a:bodyPr/>
            <a:lstStyle/>
            <a:p>
              <a:endParaRPr lang="en-GB"/>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246065" y="7456654"/>
            <a:ext cx="432044" cy="432044"/>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txBody>
            <a:bodyPr/>
            <a:lstStyle/>
            <a:p>
              <a:endParaRPr lang="en-GB"/>
            </a:p>
          </p:txBody>
        </p:sp>
        <p:sp>
          <p:nvSpPr>
            <p:cNvPr id="19" name="TextBox 1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103827" y="9089590"/>
            <a:ext cx="2831992" cy="283199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335"/>
            </a:solidFill>
          </p:spPr>
          <p:txBody>
            <a:bodyPr/>
            <a:lstStyle/>
            <a:p>
              <a:endParaRPr lang="en-GB"/>
            </a:p>
          </p:txBody>
        </p:sp>
        <p:sp>
          <p:nvSpPr>
            <p:cNvPr id="22" name="TextBox 2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a:off x="1823139" y="435103"/>
            <a:ext cx="1187194" cy="1187194"/>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335"/>
            </a:solidFill>
          </p:spPr>
          <p:txBody>
            <a:bodyPr/>
            <a:lstStyle/>
            <a:p>
              <a:endParaRPr lang="en-GB"/>
            </a:p>
          </p:txBody>
        </p:sp>
        <p:sp>
          <p:nvSpPr>
            <p:cNvPr id="25" name="TextBox 2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7517484" y="8711283"/>
            <a:ext cx="1050577" cy="1050577"/>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335"/>
            </a:solidFill>
          </p:spPr>
          <p:txBody>
            <a:bodyPr/>
            <a:lstStyle/>
            <a:p>
              <a:endParaRPr lang="en-GB"/>
            </a:p>
          </p:txBody>
        </p:sp>
        <p:sp>
          <p:nvSpPr>
            <p:cNvPr id="28" name="TextBox 2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a:off x="8042772" y="-897152"/>
            <a:ext cx="1794303" cy="179430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C00"/>
            </a:solidFill>
          </p:spPr>
          <p:txBody>
            <a:bodyPr/>
            <a:lstStyle/>
            <a:p>
              <a:endParaRPr lang="en-GB"/>
            </a:p>
          </p:txBody>
        </p:sp>
        <p:sp>
          <p:nvSpPr>
            <p:cNvPr id="31" name="TextBox 31"/>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p>
          </p:txBody>
        </p:sp>
      </p:grpSp>
      <p:sp>
        <p:nvSpPr>
          <p:cNvPr id="32" name="Freeform 32"/>
          <p:cNvSpPr/>
          <p:nvPr/>
        </p:nvSpPr>
        <p:spPr>
          <a:xfrm>
            <a:off x="8445180" y="6500326"/>
            <a:ext cx="9897851" cy="2480155"/>
          </a:xfrm>
          <a:custGeom>
            <a:avLst/>
            <a:gdLst/>
            <a:ahLst/>
            <a:cxnLst/>
            <a:rect l="l" t="t" r="r" b="b"/>
            <a:pathLst>
              <a:path w="9897851" h="1115758">
                <a:moveTo>
                  <a:pt x="0" y="0"/>
                </a:moveTo>
                <a:lnTo>
                  <a:pt x="9897851" y="0"/>
                </a:lnTo>
                <a:lnTo>
                  <a:pt x="9897851" y="1115758"/>
                </a:lnTo>
                <a:lnTo>
                  <a:pt x="0" y="111575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3" name="TextBox 33"/>
          <p:cNvSpPr txBox="1"/>
          <p:nvPr/>
        </p:nvSpPr>
        <p:spPr>
          <a:xfrm>
            <a:off x="9637279" y="2529340"/>
            <a:ext cx="8046659" cy="2105025"/>
          </a:xfrm>
          <a:prstGeom prst="rect">
            <a:avLst/>
          </a:prstGeom>
        </p:spPr>
        <p:txBody>
          <a:bodyPr lIns="0" tIns="0" rIns="0" bIns="0" rtlCol="0" anchor="t">
            <a:spAutoFit/>
          </a:bodyPr>
          <a:lstStyle/>
          <a:p>
            <a:pPr algn="ctr">
              <a:lnSpc>
                <a:spcPts val="5400"/>
              </a:lnSpc>
            </a:pPr>
            <a:r>
              <a:rPr lang="en-US" sz="4500" dirty="0">
                <a:solidFill>
                  <a:srgbClr val="000000"/>
                </a:solidFill>
                <a:latin typeface="Poppins Bold"/>
              </a:rPr>
              <a:t>IMPACT OF TECHNOLOGY ON LEARNING AND DEVELOPMENT </a:t>
            </a:r>
          </a:p>
        </p:txBody>
      </p:sp>
      <p:sp>
        <p:nvSpPr>
          <p:cNvPr id="34" name="TextBox 34"/>
          <p:cNvSpPr txBox="1"/>
          <p:nvPr/>
        </p:nvSpPr>
        <p:spPr>
          <a:xfrm>
            <a:off x="8779254" y="6797413"/>
            <a:ext cx="9280146" cy="1853713"/>
          </a:xfrm>
          <a:prstGeom prst="rect">
            <a:avLst/>
          </a:prstGeom>
        </p:spPr>
        <p:txBody>
          <a:bodyPr wrap="square" lIns="0" tIns="0" rIns="0" bIns="0" rtlCol="0" anchor="t">
            <a:spAutoFit/>
          </a:bodyPr>
          <a:lstStyle/>
          <a:p>
            <a:pPr algn="ctr">
              <a:lnSpc>
                <a:spcPts val="4200"/>
              </a:lnSpc>
            </a:pPr>
            <a:r>
              <a:rPr lang="en-US" sz="3500" dirty="0">
                <a:solidFill>
                  <a:srgbClr val="000000"/>
                </a:solidFill>
                <a:latin typeface="Poppins Bold"/>
              </a:rPr>
              <a:t>MODULE: MANAGING PEOPLE</a:t>
            </a:r>
          </a:p>
          <a:p>
            <a:pPr algn="ctr">
              <a:lnSpc>
                <a:spcPts val="5280"/>
              </a:lnSpc>
            </a:pPr>
            <a:r>
              <a:rPr lang="en-US" sz="3500" dirty="0">
                <a:solidFill>
                  <a:srgbClr val="000000"/>
                </a:solidFill>
                <a:latin typeface="Poppins Bold"/>
              </a:rPr>
              <a:t>Student Name: Elena Roxana Pantiru</a:t>
            </a:r>
          </a:p>
          <a:p>
            <a:pPr algn="ctr">
              <a:lnSpc>
                <a:spcPts val="5280"/>
              </a:lnSpc>
            </a:pPr>
            <a:r>
              <a:rPr lang="en-US" sz="3500" dirty="0">
                <a:solidFill>
                  <a:srgbClr val="000000"/>
                </a:solidFill>
                <a:latin typeface="Poppins Bold"/>
              </a:rPr>
              <a:t>Student Number: 2237886</a:t>
            </a:r>
          </a:p>
        </p:txBody>
      </p:sp>
      <p:sp>
        <p:nvSpPr>
          <p:cNvPr id="35" name="TextBox 34">
            <a:extLst>
              <a:ext uri="{FF2B5EF4-FFF2-40B4-BE49-F238E27FC236}">
                <a16:creationId xmlns:a16="http://schemas.microsoft.com/office/drawing/2014/main" id="{1313FABC-A0B7-D060-5090-29C241F5C0D4}"/>
              </a:ext>
            </a:extLst>
          </p:cNvPr>
          <p:cNvSpPr txBox="1"/>
          <p:nvPr/>
        </p:nvSpPr>
        <p:spPr>
          <a:xfrm>
            <a:off x="10397798" y="5520785"/>
            <a:ext cx="7396976" cy="830997"/>
          </a:xfrm>
          <a:prstGeom prst="rect">
            <a:avLst/>
          </a:prstGeom>
          <a:noFill/>
        </p:spPr>
        <p:txBody>
          <a:bodyPr wrap="square" rtlCol="0">
            <a:spAutoFit/>
          </a:bodyPr>
          <a:lstStyle/>
          <a:p>
            <a:r>
              <a:rPr lang="en-GB" sz="4800" b="1" dirty="0"/>
              <a:t>Individual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559591" y="1580478"/>
            <a:ext cx="7119183" cy="7119183"/>
            <a:chOff x="0" y="0"/>
            <a:chExt cx="812800" cy="812800"/>
          </a:xfrm>
        </p:grpSpPr>
        <p:sp>
          <p:nvSpPr>
            <p:cNvPr id="3" name="Freeform 3"/>
            <p:cNvSpPr/>
            <p:nvPr/>
          </p:nvSpPr>
          <p:spPr>
            <a:xfrm>
              <a:off x="18919" y="18919"/>
              <a:ext cx="774963" cy="774963"/>
            </a:xfrm>
            <a:custGeom>
              <a:avLst/>
              <a:gdLst/>
              <a:ahLst/>
              <a:cxnLst/>
              <a:rect l="l" t="t" r="r" b="b"/>
              <a:pathLst>
                <a:path w="774963" h="774963">
                  <a:moveTo>
                    <a:pt x="419777" y="13377"/>
                  </a:moveTo>
                  <a:lnTo>
                    <a:pt x="761585" y="355185"/>
                  </a:lnTo>
                  <a:cubicBezTo>
                    <a:pt x="770150" y="363750"/>
                    <a:pt x="774962" y="375368"/>
                    <a:pt x="774962" y="387481"/>
                  </a:cubicBezTo>
                  <a:cubicBezTo>
                    <a:pt x="774962" y="399594"/>
                    <a:pt x="770150" y="411212"/>
                    <a:pt x="761585" y="419777"/>
                  </a:cubicBezTo>
                  <a:lnTo>
                    <a:pt x="419777" y="761585"/>
                  </a:lnTo>
                  <a:cubicBezTo>
                    <a:pt x="411212" y="770150"/>
                    <a:pt x="399594" y="774962"/>
                    <a:pt x="387481" y="774962"/>
                  </a:cubicBezTo>
                  <a:cubicBezTo>
                    <a:pt x="375368" y="774962"/>
                    <a:pt x="363750" y="770150"/>
                    <a:pt x="355185" y="761585"/>
                  </a:cubicBezTo>
                  <a:lnTo>
                    <a:pt x="13377" y="419777"/>
                  </a:lnTo>
                  <a:cubicBezTo>
                    <a:pt x="4812" y="411212"/>
                    <a:pt x="0" y="399594"/>
                    <a:pt x="0" y="387481"/>
                  </a:cubicBezTo>
                  <a:cubicBezTo>
                    <a:pt x="0" y="375368"/>
                    <a:pt x="4812" y="363750"/>
                    <a:pt x="13377" y="355185"/>
                  </a:cubicBezTo>
                  <a:lnTo>
                    <a:pt x="355185" y="13377"/>
                  </a:lnTo>
                  <a:cubicBezTo>
                    <a:pt x="363750" y="4812"/>
                    <a:pt x="375368" y="0"/>
                    <a:pt x="387481" y="0"/>
                  </a:cubicBezTo>
                  <a:cubicBezTo>
                    <a:pt x="399594" y="0"/>
                    <a:pt x="411212" y="4812"/>
                    <a:pt x="419777" y="13377"/>
                  </a:cubicBezTo>
                  <a:close/>
                </a:path>
              </a:pathLst>
            </a:custGeom>
            <a:solidFill>
              <a:srgbClr val="D6801C"/>
            </a:solidFill>
          </p:spPr>
          <p:txBody>
            <a:bodyPr/>
            <a:lstStyle/>
            <a:p>
              <a:endParaRPr lang="en-GB"/>
            </a:p>
          </p:txBody>
        </p:sp>
        <p:sp>
          <p:nvSpPr>
            <p:cNvPr id="4" name="TextBox 4"/>
            <p:cNvSpPr txBox="1"/>
            <p:nvPr/>
          </p:nvSpPr>
          <p:spPr>
            <a:xfrm>
              <a:off x="139700" y="101600"/>
              <a:ext cx="533400" cy="571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342076" y="747014"/>
            <a:ext cx="2684152" cy="2684152"/>
            <a:chOff x="0" y="0"/>
            <a:chExt cx="812800" cy="812800"/>
          </a:xfrm>
        </p:grpSpPr>
        <p:sp>
          <p:nvSpPr>
            <p:cNvPr id="6" name="Freeform 6"/>
            <p:cNvSpPr/>
            <p:nvPr/>
          </p:nvSpPr>
          <p:spPr>
            <a:xfrm>
              <a:off x="15531" y="15531"/>
              <a:ext cx="781737" cy="781737"/>
            </a:xfrm>
            <a:custGeom>
              <a:avLst/>
              <a:gdLst/>
              <a:ahLst/>
              <a:cxnLst/>
              <a:rect l="l" t="t" r="r" b="b"/>
              <a:pathLst>
                <a:path w="781737" h="781737">
                  <a:moveTo>
                    <a:pt x="417383" y="10983"/>
                  </a:moveTo>
                  <a:lnTo>
                    <a:pt x="770755" y="364355"/>
                  </a:lnTo>
                  <a:cubicBezTo>
                    <a:pt x="777787" y="371387"/>
                    <a:pt x="781738" y="380924"/>
                    <a:pt x="781738" y="390869"/>
                  </a:cubicBezTo>
                  <a:cubicBezTo>
                    <a:pt x="781738" y="400814"/>
                    <a:pt x="777787" y="410351"/>
                    <a:pt x="770755" y="417383"/>
                  </a:cubicBezTo>
                  <a:lnTo>
                    <a:pt x="417383" y="770755"/>
                  </a:lnTo>
                  <a:cubicBezTo>
                    <a:pt x="410351" y="777787"/>
                    <a:pt x="400814" y="781738"/>
                    <a:pt x="390869" y="781738"/>
                  </a:cubicBezTo>
                  <a:cubicBezTo>
                    <a:pt x="380924" y="781738"/>
                    <a:pt x="371387" y="777787"/>
                    <a:pt x="364355" y="770755"/>
                  </a:cubicBezTo>
                  <a:lnTo>
                    <a:pt x="10983" y="417383"/>
                  </a:lnTo>
                  <a:cubicBezTo>
                    <a:pt x="3951" y="410351"/>
                    <a:pt x="0" y="400814"/>
                    <a:pt x="0" y="390869"/>
                  </a:cubicBezTo>
                  <a:cubicBezTo>
                    <a:pt x="0" y="380924"/>
                    <a:pt x="3951" y="371387"/>
                    <a:pt x="10983" y="364355"/>
                  </a:cubicBezTo>
                  <a:lnTo>
                    <a:pt x="364355" y="10983"/>
                  </a:lnTo>
                  <a:cubicBezTo>
                    <a:pt x="371387" y="3951"/>
                    <a:pt x="380924" y="0"/>
                    <a:pt x="390869" y="0"/>
                  </a:cubicBezTo>
                  <a:cubicBezTo>
                    <a:pt x="400814" y="0"/>
                    <a:pt x="410351" y="3951"/>
                    <a:pt x="417383" y="10983"/>
                  </a:cubicBezTo>
                  <a:close/>
                </a:path>
              </a:pathLst>
            </a:custGeom>
            <a:solidFill>
              <a:srgbClr val="F5AF19"/>
            </a:solidFill>
          </p:spPr>
          <p:txBody>
            <a:bodyPr/>
            <a:lstStyle/>
            <a:p>
              <a:endParaRPr lang="en-GB"/>
            </a:p>
          </p:txBody>
        </p:sp>
        <p:sp>
          <p:nvSpPr>
            <p:cNvPr id="7" name="TextBox 7"/>
            <p:cNvSpPr txBox="1"/>
            <p:nvPr/>
          </p:nvSpPr>
          <p:spPr>
            <a:xfrm>
              <a:off x="139700" y="101600"/>
              <a:ext cx="533400" cy="571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835684" y="6321154"/>
            <a:ext cx="1466412" cy="1466412"/>
            <a:chOff x="0" y="0"/>
            <a:chExt cx="812800" cy="812800"/>
          </a:xfrm>
        </p:grpSpPr>
        <p:sp>
          <p:nvSpPr>
            <p:cNvPr id="9" name="Freeform 9"/>
            <p:cNvSpPr/>
            <p:nvPr/>
          </p:nvSpPr>
          <p:spPr>
            <a:xfrm>
              <a:off x="21728" y="21728"/>
              <a:ext cx="769344" cy="769344"/>
            </a:xfrm>
            <a:custGeom>
              <a:avLst/>
              <a:gdLst/>
              <a:ahLst/>
              <a:cxnLst/>
              <a:rect l="l" t="t" r="r" b="b"/>
              <a:pathLst>
                <a:path w="769344" h="769344">
                  <a:moveTo>
                    <a:pt x="433203" y="26803"/>
                  </a:moveTo>
                  <a:lnTo>
                    <a:pt x="742541" y="336141"/>
                  </a:lnTo>
                  <a:cubicBezTo>
                    <a:pt x="769344" y="362944"/>
                    <a:pt x="769344" y="406400"/>
                    <a:pt x="742541" y="433203"/>
                  </a:cubicBezTo>
                  <a:lnTo>
                    <a:pt x="433203" y="742541"/>
                  </a:lnTo>
                  <a:cubicBezTo>
                    <a:pt x="406400" y="769344"/>
                    <a:pt x="362944" y="769344"/>
                    <a:pt x="336141" y="742541"/>
                  </a:cubicBezTo>
                  <a:lnTo>
                    <a:pt x="26803" y="433203"/>
                  </a:lnTo>
                  <a:cubicBezTo>
                    <a:pt x="0" y="406400"/>
                    <a:pt x="0" y="362944"/>
                    <a:pt x="26803" y="336141"/>
                  </a:cubicBezTo>
                  <a:lnTo>
                    <a:pt x="336141" y="26803"/>
                  </a:lnTo>
                  <a:cubicBezTo>
                    <a:pt x="362944" y="0"/>
                    <a:pt x="406400" y="0"/>
                    <a:pt x="433203" y="26803"/>
                  </a:cubicBezTo>
                  <a:close/>
                </a:path>
              </a:pathLst>
            </a:custGeom>
            <a:solidFill>
              <a:srgbClr val="F5AF19"/>
            </a:solidFill>
          </p:spPr>
          <p:txBody>
            <a:bodyPr/>
            <a:lstStyle/>
            <a:p>
              <a:endParaRPr lang="en-GB"/>
            </a:p>
          </p:txBody>
        </p:sp>
        <p:sp>
          <p:nvSpPr>
            <p:cNvPr id="10" name="TextBox 10"/>
            <p:cNvSpPr txBox="1"/>
            <p:nvPr/>
          </p:nvSpPr>
          <p:spPr>
            <a:xfrm>
              <a:off x="139700" y="101600"/>
              <a:ext cx="533400" cy="571500"/>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7045361" y="6197281"/>
            <a:ext cx="4436017" cy="973871"/>
          </a:xfrm>
          <a:prstGeom prst="rect">
            <a:avLst/>
          </a:prstGeom>
        </p:spPr>
        <p:txBody>
          <a:bodyPr lIns="0" tIns="0" rIns="0" bIns="0" rtlCol="0" anchor="t">
            <a:spAutoFit/>
          </a:bodyPr>
          <a:lstStyle/>
          <a:p>
            <a:pPr algn="just">
              <a:lnSpc>
                <a:spcPts val="7637"/>
              </a:lnSpc>
              <a:spcBef>
                <a:spcPct val="0"/>
              </a:spcBef>
            </a:pPr>
            <a:r>
              <a:rPr lang="en-US" sz="5455">
                <a:solidFill>
                  <a:srgbClr val="FFFFFF"/>
                </a:solidFill>
                <a:latin typeface="Poppins Medium"/>
              </a:rPr>
              <a:t>Our Mission</a:t>
            </a:r>
          </a:p>
        </p:txBody>
      </p:sp>
      <p:grpSp>
        <p:nvGrpSpPr>
          <p:cNvPr id="12" name="Group 12"/>
          <p:cNvGrpSpPr/>
          <p:nvPr/>
        </p:nvGrpSpPr>
        <p:grpSpPr>
          <a:xfrm>
            <a:off x="3823560" y="2370841"/>
            <a:ext cx="12864342" cy="7319565"/>
            <a:chOff x="0" y="0"/>
            <a:chExt cx="3388139" cy="1927787"/>
          </a:xfrm>
        </p:grpSpPr>
        <p:sp>
          <p:nvSpPr>
            <p:cNvPr id="13" name="Freeform 13"/>
            <p:cNvSpPr/>
            <p:nvPr/>
          </p:nvSpPr>
          <p:spPr>
            <a:xfrm>
              <a:off x="0" y="0"/>
              <a:ext cx="3388139" cy="1927787"/>
            </a:xfrm>
            <a:custGeom>
              <a:avLst/>
              <a:gdLst/>
              <a:ahLst/>
              <a:cxnLst/>
              <a:rect l="l" t="t" r="r" b="b"/>
              <a:pathLst>
                <a:path w="3388139" h="1927787">
                  <a:moveTo>
                    <a:pt x="0" y="0"/>
                  </a:moveTo>
                  <a:lnTo>
                    <a:pt x="3388139" y="0"/>
                  </a:lnTo>
                  <a:lnTo>
                    <a:pt x="3388139" y="1927787"/>
                  </a:lnTo>
                  <a:lnTo>
                    <a:pt x="0" y="1927787"/>
                  </a:lnTo>
                  <a:close/>
                </a:path>
              </a:pathLst>
            </a:custGeom>
            <a:solidFill>
              <a:srgbClr val="F1D5B5"/>
            </a:solidFill>
          </p:spPr>
          <p:txBody>
            <a:bodyPr/>
            <a:lstStyle/>
            <a:p>
              <a:endParaRPr lang="en-GB"/>
            </a:p>
          </p:txBody>
        </p:sp>
        <p:sp>
          <p:nvSpPr>
            <p:cNvPr id="14" name="TextBox 14"/>
            <p:cNvSpPr txBox="1"/>
            <p:nvPr/>
          </p:nvSpPr>
          <p:spPr>
            <a:xfrm>
              <a:off x="0" y="-57150"/>
              <a:ext cx="3388139" cy="1984937"/>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4341641" y="2521431"/>
            <a:ext cx="11703664" cy="7094891"/>
          </a:xfrm>
          <a:prstGeom prst="rect">
            <a:avLst/>
          </a:prstGeom>
        </p:spPr>
        <p:txBody>
          <a:bodyPr lIns="0" tIns="0" rIns="0" bIns="0" rtlCol="0" anchor="t">
            <a:spAutoFit/>
          </a:bodyPr>
          <a:lstStyle/>
          <a:p>
            <a:pPr marL="578263" lvl="1" indent="-289132" algn="ctr">
              <a:lnSpc>
                <a:spcPts val="3749"/>
              </a:lnSpc>
              <a:buFont typeface="Arial"/>
              <a:buChar char="•"/>
            </a:pPr>
            <a:r>
              <a:rPr lang="en-US" sz="2678" dirty="0">
                <a:solidFill>
                  <a:srgbClr val="000000"/>
                </a:solidFill>
                <a:latin typeface="Poppins"/>
              </a:rPr>
              <a:t>More access to learning materials: these can be accessed at any time, from anywhere with internet connection (for example, mobile learning apps).</a:t>
            </a:r>
          </a:p>
          <a:p>
            <a:pPr algn="ctr">
              <a:lnSpc>
                <a:spcPts val="3749"/>
              </a:lnSpc>
            </a:pPr>
            <a:endParaRPr lang="en-US" sz="2678" dirty="0">
              <a:solidFill>
                <a:srgbClr val="000000"/>
              </a:solidFill>
              <a:latin typeface="Poppins"/>
            </a:endParaRPr>
          </a:p>
          <a:p>
            <a:pPr marL="578263" lvl="1" indent="-289132" algn="ctr">
              <a:lnSpc>
                <a:spcPts val="3749"/>
              </a:lnSpc>
              <a:buFont typeface="Arial"/>
              <a:buChar char="•"/>
            </a:pPr>
            <a:r>
              <a:rPr lang="en-US" sz="2678" dirty="0">
                <a:solidFill>
                  <a:srgbClr val="000000"/>
                </a:solidFill>
                <a:latin typeface="Poppins"/>
              </a:rPr>
              <a:t>Enhanced Engagement: Simulations, interactive elements, and game-like elements can make learning more interesting.</a:t>
            </a:r>
          </a:p>
          <a:p>
            <a:pPr algn="ctr">
              <a:lnSpc>
                <a:spcPts val="3749"/>
              </a:lnSpc>
            </a:pPr>
            <a:endParaRPr lang="en-US" sz="2678" dirty="0">
              <a:solidFill>
                <a:srgbClr val="000000"/>
              </a:solidFill>
              <a:latin typeface="Poppins"/>
            </a:endParaRPr>
          </a:p>
          <a:p>
            <a:pPr marL="578263" lvl="1" indent="-289132" algn="ctr">
              <a:lnSpc>
                <a:spcPts val="3749"/>
              </a:lnSpc>
              <a:buFont typeface="Arial"/>
              <a:buChar char="•"/>
            </a:pPr>
            <a:r>
              <a:rPr lang="en-US" sz="2678" dirty="0" err="1">
                <a:solidFill>
                  <a:srgbClr val="000000"/>
                </a:solidFill>
                <a:latin typeface="Poppins"/>
              </a:rPr>
              <a:t>Personalised</a:t>
            </a:r>
            <a:r>
              <a:rPr lang="en-US" sz="2678" dirty="0">
                <a:solidFill>
                  <a:srgbClr val="000000"/>
                </a:solidFill>
                <a:latin typeface="Poppins"/>
              </a:rPr>
              <a:t> Learning: Adaptive learning systems accept different ways and speeds of learning.</a:t>
            </a:r>
          </a:p>
          <a:p>
            <a:pPr algn="ctr">
              <a:lnSpc>
                <a:spcPts val="3749"/>
              </a:lnSpc>
            </a:pPr>
            <a:endParaRPr lang="en-US" sz="2678" dirty="0">
              <a:solidFill>
                <a:srgbClr val="000000"/>
              </a:solidFill>
              <a:latin typeface="Poppins"/>
            </a:endParaRPr>
          </a:p>
          <a:p>
            <a:pPr marL="578263" lvl="1" indent="-289132" algn="ctr">
              <a:lnSpc>
                <a:spcPts val="3749"/>
              </a:lnSpc>
              <a:buFont typeface="Arial"/>
              <a:buChar char="•"/>
            </a:pPr>
            <a:r>
              <a:rPr lang="en-US" sz="2678" dirty="0">
                <a:solidFill>
                  <a:srgbClr val="000000"/>
                </a:solidFill>
                <a:latin typeface="Poppins"/>
              </a:rPr>
              <a:t>Cost-effectiveness: Create and run training </a:t>
            </a:r>
            <a:r>
              <a:rPr lang="en-US" sz="2678" dirty="0" err="1">
                <a:solidFill>
                  <a:srgbClr val="000000"/>
                </a:solidFill>
                <a:latin typeface="Poppins"/>
              </a:rPr>
              <a:t>programmes</a:t>
            </a:r>
            <a:r>
              <a:rPr lang="en-US" sz="2678" dirty="0">
                <a:solidFill>
                  <a:srgbClr val="000000"/>
                </a:solidFill>
                <a:latin typeface="Poppins"/>
              </a:rPr>
              <a:t> for less money than the old way of doing things.</a:t>
            </a:r>
          </a:p>
          <a:p>
            <a:pPr algn="ctr">
              <a:lnSpc>
                <a:spcPts val="3749"/>
              </a:lnSpc>
            </a:pPr>
            <a:endParaRPr lang="en-US" sz="2678" dirty="0">
              <a:solidFill>
                <a:srgbClr val="000000"/>
              </a:solidFill>
              <a:latin typeface="Poppins"/>
            </a:endParaRPr>
          </a:p>
          <a:p>
            <a:pPr marL="578263" lvl="1" indent="-289132" algn="ctr">
              <a:lnSpc>
                <a:spcPts val="3749"/>
              </a:lnSpc>
              <a:buFont typeface="Arial"/>
              <a:buChar char="•"/>
            </a:pPr>
            <a:r>
              <a:rPr lang="en-US" sz="2678" dirty="0">
                <a:solidFill>
                  <a:srgbClr val="000000"/>
                </a:solidFill>
                <a:latin typeface="Poppins"/>
              </a:rPr>
              <a:t>Improves Digital Skills: Online training helps employees feel more at ease with technology.</a:t>
            </a:r>
          </a:p>
        </p:txBody>
      </p:sp>
      <p:sp>
        <p:nvSpPr>
          <p:cNvPr id="16" name="TextBox 16"/>
          <p:cNvSpPr txBox="1"/>
          <p:nvPr/>
        </p:nvSpPr>
        <p:spPr>
          <a:xfrm>
            <a:off x="4615694" y="631130"/>
            <a:ext cx="11280075" cy="1457961"/>
          </a:xfrm>
          <a:prstGeom prst="rect">
            <a:avLst/>
          </a:prstGeom>
        </p:spPr>
        <p:txBody>
          <a:bodyPr lIns="0" tIns="0" rIns="0" bIns="0" rtlCol="0" anchor="t">
            <a:spAutoFit/>
          </a:bodyPr>
          <a:lstStyle/>
          <a:p>
            <a:pPr algn="ctr">
              <a:lnSpc>
                <a:spcPts val="5739"/>
              </a:lnSpc>
              <a:spcBef>
                <a:spcPct val="0"/>
              </a:spcBef>
            </a:pPr>
            <a:r>
              <a:rPr lang="en-US" sz="4099" u="sng">
                <a:solidFill>
                  <a:srgbClr val="D6801C"/>
                </a:solidFill>
                <a:latin typeface="Poppins Ultra-Bold"/>
              </a:rPr>
              <a:t>What is the Importance of Technology in Training &amp; Development?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007239" y="1583909"/>
            <a:ext cx="9330326" cy="7119183"/>
            <a:chOff x="0" y="0"/>
            <a:chExt cx="1065247" cy="812800"/>
          </a:xfrm>
        </p:grpSpPr>
        <p:sp>
          <p:nvSpPr>
            <p:cNvPr id="3" name="Freeform 3"/>
            <p:cNvSpPr/>
            <p:nvPr/>
          </p:nvSpPr>
          <p:spPr>
            <a:xfrm>
              <a:off x="17245" y="8656"/>
              <a:ext cx="1030757" cy="795488"/>
            </a:xfrm>
            <a:custGeom>
              <a:avLst/>
              <a:gdLst/>
              <a:ahLst/>
              <a:cxnLst/>
              <a:rect l="l" t="t" r="r" b="b"/>
              <a:pathLst>
                <a:path w="1030757" h="795488">
                  <a:moveTo>
                    <a:pt x="543084" y="12484"/>
                  </a:moveTo>
                  <a:lnTo>
                    <a:pt x="1020296" y="376604"/>
                  </a:lnTo>
                  <a:cubicBezTo>
                    <a:pt x="1026889" y="381634"/>
                    <a:pt x="1030757" y="389452"/>
                    <a:pt x="1030757" y="397744"/>
                  </a:cubicBezTo>
                  <a:cubicBezTo>
                    <a:pt x="1030757" y="406036"/>
                    <a:pt x="1026889" y="413854"/>
                    <a:pt x="1020296" y="418884"/>
                  </a:cubicBezTo>
                  <a:lnTo>
                    <a:pt x="543084" y="783004"/>
                  </a:lnTo>
                  <a:cubicBezTo>
                    <a:pt x="526723" y="795488"/>
                    <a:pt x="504034" y="795488"/>
                    <a:pt x="487673" y="783004"/>
                  </a:cubicBezTo>
                  <a:lnTo>
                    <a:pt x="10461" y="418884"/>
                  </a:lnTo>
                  <a:cubicBezTo>
                    <a:pt x="3868" y="413854"/>
                    <a:pt x="0" y="406036"/>
                    <a:pt x="0" y="397744"/>
                  </a:cubicBezTo>
                  <a:cubicBezTo>
                    <a:pt x="0" y="389452"/>
                    <a:pt x="3868" y="381634"/>
                    <a:pt x="10461" y="376604"/>
                  </a:cubicBezTo>
                  <a:lnTo>
                    <a:pt x="487673" y="12484"/>
                  </a:lnTo>
                  <a:cubicBezTo>
                    <a:pt x="504034" y="0"/>
                    <a:pt x="526723" y="0"/>
                    <a:pt x="543084" y="12484"/>
                  </a:cubicBezTo>
                  <a:close/>
                </a:path>
              </a:pathLst>
            </a:custGeom>
            <a:solidFill>
              <a:srgbClr val="D6801C"/>
            </a:solidFill>
          </p:spPr>
          <p:txBody>
            <a:bodyPr/>
            <a:lstStyle/>
            <a:p>
              <a:endParaRPr lang="en-GB"/>
            </a:p>
          </p:txBody>
        </p:sp>
        <p:sp>
          <p:nvSpPr>
            <p:cNvPr id="4" name="TextBox 4"/>
            <p:cNvSpPr txBox="1"/>
            <p:nvPr/>
          </p:nvSpPr>
          <p:spPr>
            <a:xfrm>
              <a:off x="183089" y="101600"/>
              <a:ext cx="699068" cy="571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342076" y="747014"/>
            <a:ext cx="2684152" cy="2684152"/>
            <a:chOff x="0" y="0"/>
            <a:chExt cx="812800" cy="812800"/>
          </a:xfrm>
        </p:grpSpPr>
        <p:sp>
          <p:nvSpPr>
            <p:cNvPr id="6" name="Freeform 6"/>
            <p:cNvSpPr/>
            <p:nvPr/>
          </p:nvSpPr>
          <p:spPr>
            <a:xfrm>
              <a:off x="15531" y="15531"/>
              <a:ext cx="781737" cy="781737"/>
            </a:xfrm>
            <a:custGeom>
              <a:avLst/>
              <a:gdLst/>
              <a:ahLst/>
              <a:cxnLst/>
              <a:rect l="l" t="t" r="r" b="b"/>
              <a:pathLst>
                <a:path w="781737" h="781737">
                  <a:moveTo>
                    <a:pt x="417383" y="10983"/>
                  </a:moveTo>
                  <a:lnTo>
                    <a:pt x="770755" y="364355"/>
                  </a:lnTo>
                  <a:cubicBezTo>
                    <a:pt x="777787" y="371387"/>
                    <a:pt x="781738" y="380924"/>
                    <a:pt x="781738" y="390869"/>
                  </a:cubicBezTo>
                  <a:cubicBezTo>
                    <a:pt x="781738" y="400814"/>
                    <a:pt x="777787" y="410351"/>
                    <a:pt x="770755" y="417383"/>
                  </a:cubicBezTo>
                  <a:lnTo>
                    <a:pt x="417383" y="770755"/>
                  </a:lnTo>
                  <a:cubicBezTo>
                    <a:pt x="410351" y="777787"/>
                    <a:pt x="400814" y="781738"/>
                    <a:pt x="390869" y="781738"/>
                  </a:cubicBezTo>
                  <a:cubicBezTo>
                    <a:pt x="380924" y="781738"/>
                    <a:pt x="371387" y="777787"/>
                    <a:pt x="364355" y="770755"/>
                  </a:cubicBezTo>
                  <a:lnTo>
                    <a:pt x="10983" y="417383"/>
                  </a:lnTo>
                  <a:cubicBezTo>
                    <a:pt x="3951" y="410351"/>
                    <a:pt x="0" y="400814"/>
                    <a:pt x="0" y="390869"/>
                  </a:cubicBezTo>
                  <a:cubicBezTo>
                    <a:pt x="0" y="380924"/>
                    <a:pt x="3951" y="371387"/>
                    <a:pt x="10983" y="364355"/>
                  </a:cubicBezTo>
                  <a:lnTo>
                    <a:pt x="364355" y="10983"/>
                  </a:lnTo>
                  <a:cubicBezTo>
                    <a:pt x="371387" y="3951"/>
                    <a:pt x="380924" y="0"/>
                    <a:pt x="390869" y="0"/>
                  </a:cubicBezTo>
                  <a:cubicBezTo>
                    <a:pt x="400814" y="0"/>
                    <a:pt x="410351" y="3951"/>
                    <a:pt x="417383" y="10983"/>
                  </a:cubicBezTo>
                  <a:close/>
                </a:path>
              </a:pathLst>
            </a:custGeom>
            <a:solidFill>
              <a:srgbClr val="F5AF19"/>
            </a:solidFill>
          </p:spPr>
          <p:txBody>
            <a:bodyPr/>
            <a:lstStyle/>
            <a:p>
              <a:endParaRPr lang="en-GB"/>
            </a:p>
          </p:txBody>
        </p:sp>
        <p:sp>
          <p:nvSpPr>
            <p:cNvPr id="7" name="TextBox 7"/>
            <p:cNvSpPr txBox="1"/>
            <p:nvPr/>
          </p:nvSpPr>
          <p:spPr>
            <a:xfrm>
              <a:off x="139700" y="101600"/>
              <a:ext cx="533400" cy="571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835684" y="6321154"/>
            <a:ext cx="1466412" cy="1466412"/>
            <a:chOff x="0" y="0"/>
            <a:chExt cx="812800" cy="812800"/>
          </a:xfrm>
        </p:grpSpPr>
        <p:sp>
          <p:nvSpPr>
            <p:cNvPr id="9" name="Freeform 9"/>
            <p:cNvSpPr/>
            <p:nvPr/>
          </p:nvSpPr>
          <p:spPr>
            <a:xfrm>
              <a:off x="21728" y="21728"/>
              <a:ext cx="769344" cy="769344"/>
            </a:xfrm>
            <a:custGeom>
              <a:avLst/>
              <a:gdLst/>
              <a:ahLst/>
              <a:cxnLst/>
              <a:rect l="l" t="t" r="r" b="b"/>
              <a:pathLst>
                <a:path w="769344" h="769344">
                  <a:moveTo>
                    <a:pt x="433203" y="26803"/>
                  </a:moveTo>
                  <a:lnTo>
                    <a:pt x="742541" y="336141"/>
                  </a:lnTo>
                  <a:cubicBezTo>
                    <a:pt x="769344" y="362944"/>
                    <a:pt x="769344" y="406400"/>
                    <a:pt x="742541" y="433203"/>
                  </a:cubicBezTo>
                  <a:lnTo>
                    <a:pt x="433203" y="742541"/>
                  </a:lnTo>
                  <a:cubicBezTo>
                    <a:pt x="406400" y="769344"/>
                    <a:pt x="362944" y="769344"/>
                    <a:pt x="336141" y="742541"/>
                  </a:cubicBezTo>
                  <a:lnTo>
                    <a:pt x="26803" y="433203"/>
                  </a:lnTo>
                  <a:cubicBezTo>
                    <a:pt x="0" y="406400"/>
                    <a:pt x="0" y="362944"/>
                    <a:pt x="26803" y="336141"/>
                  </a:cubicBezTo>
                  <a:lnTo>
                    <a:pt x="336141" y="26803"/>
                  </a:lnTo>
                  <a:cubicBezTo>
                    <a:pt x="362944" y="0"/>
                    <a:pt x="406400" y="0"/>
                    <a:pt x="433203" y="26803"/>
                  </a:cubicBezTo>
                  <a:close/>
                </a:path>
              </a:pathLst>
            </a:custGeom>
            <a:solidFill>
              <a:srgbClr val="F5AF19"/>
            </a:solidFill>
          </p:spPr>
          <p:txBody>
            <a:bodyPr/>
            <a:lstStyle/>
            <a:p>
              <a:endParaRPr lang="en-GB"/>
            </a:p>
          </p:txBody>
        </p:sp>
        <p:sp>
          <p:nvSpPr>
            <p:cNvPr id="10" name="TextBox 10"/>
            <p:cNvSpPr txBox="1"/>
            <p:nvPr/>
          </p:nvSpPr>
          <p:spPr>
            <a:xfrm>
              <a:off x="139700" y="101600"/>
              <a:ext cx="533400" cy="571500"/>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7045361" y="6197281"/>
            <a:ext cx="4436017" cy="973871"/>
          </a:xfrm>
          <a:prstGeom prst="rect">
            <a:avLst/>
          </a:prstGeom>
        </p:spPr>
        <p:txBody>
          <a:bodyPr lIns="0" tIns="0" rIns="0" bIns="0" rtlCol="0" anchor="t">
            <a:spAutoFit/>
          </a:bodyPr>
          <a:lstStyle/>
          <a:p>
            <a:pPr algn="just">
              <a:lnSpc>
                <a:spcPts val="7637"/>
              </a:lnSpc>
              <a:spcBef>
                <a:spcPct val="0"/>
              </a:spcBef>
            </a:pPr>
            <a:r>
              <a:rPr lang="en-US" sz="5455">
                <a:solidFill>
                  <a:srgbClr val="FFFFFF"/>
                </a:solidFill>
                <a:latin typeface="Poppins Medium"/>
              </a:rPr>
              <a:t>Our Mission</a:t>
            </a:r>
          </a:p>
        </p:txBody>
      </p:sp>
      <p:sp>
        <p:nvSpPr>
          <p:cNvPr id="12" name="TextBox 12"/>
          <p:cNvSpPr txBox="1"/>
          <p:nvPr/>
        </p:nvSpPr>
        <p:spPr>
          <a:xfrm>
            <a:off x="3529039" y="3634397"/>
            <a:ext cx="13730261" cy="2117092"/>
          </a:xfrm>
          <a:prstGeom prst="rect">
            <a:avLst/>
          </a:prstGeom>
        </p:spPr>
        <p:txBody>
          <a:bodyPr lIns="0" tIns="0" rIns="0" bIns="0" rtlCol="0" anchor="t">
            <a:spAutoFit/>
          </a:bodyPr>
          <a:lstStyle/>
          <a:p>
            <a:pPr algn="ctr">
              <a:lnSpc>
                <a:spcPts val="8259"/>
              </a:lnSpc>
              <a:spcBef>
                <a:spcPct val="0"/>
              </a:spcBef>
            </a:pPr>
            <a:r>
              <a:rPr lang="en-US" sz="5899" u="sng">
                <a:solidFill>
                  <a:srgbClr val="D6801C"/>
                </a:solidFill>
                <a:latin typeface="Poppins Ultra-Bold Italics"/>
              </a:rPr>
              <a:t>Benefits of technology-based programmes for employees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57938" y="299926"/>
            <a:ext cx="10284850" cy="3124200"/>
          </a:xfrm>
          <a:prstGeom prst="rect">
            <a:avLst/>
          </a:prstGeom>
        </p:spPr>
        <p:txBody>
          <a:bodyPr lIns="0" tIns="0" rIns="0" bIns="0" rtlCol="0" anchor="t">
            <a:spAutoFit/>
          </a:bodyPr>
          <a:lstStyle/>
          <a:p>
            <a:pPr>
              <a:lnSpc>
                <a:spcPts val="6734"/>
              </a:lnSpc>
            </a:pPr>
            <a:r>
              <a:rPr lang="en-US" sz="5612" u="sng">
                <a:solidFill>
                  <a:srgbClr val="D6801C"/>
                </a:solidFill>
                <a:latin typeface="Poppins Ultra-Bold"/>
              </a:rPr>
              <a:t>Barclays Bank: </a:t>
            </a:r>
          </a:p>
          <a:p>
            <a:pPr>
              <a:lnSpc>
                <a:spcPts val="5654"/>
              </a:lnSpc>
            </a:pPr>
            <a:r>
              <a:rPr lang="en-US" sz="4712">
                <a:solidFill>
                  <a:srgbClr val="FFBC00"/>
                </a:solidFill>
                <a:latin typeface="Poppins Ultra-Bold"/>
              </a:rPr>
              <a:t>Barclays' "Rise" online learning platform.</a:t>
            </a:r>
          </a:p>
          <a:p>
            <a:pPr algn="just">
              <a:lnSpc>
                <a:spcPts val="6254"/>
              </a:lnSpc>
            </a:pPr>
            <a:endParaRPr lang="en-US" sz="4712">
              <a:solidFill>
                <a:srgbClr val="FFBC00"/>
              </a:solidFill>
              <a:latin typeface="Poppins Ultra-Bold"/>
            </a:endParaRPr>
          </a:p>
        </p:txBody>
      </p:sp>
      <p:sp>
        <p:nvSpPr>
          <p:cNvPr id="3" name="Freeform 3"/>
          <p:cNvSpPr/>
          <p:nvPr/>
        </p:nvSpPr>
        <p:spPr>
          <a:xfrm>
            <a:off x="10842788" y="-1413671"/>
            <a:ext cx="14245899" cy="14245899"/>
          </a:xfrm>
          <a:custGeom>
            <a:avLst/>
            <a:gdLst/>
            <a:ahLst/>
            <a:cxnLst/>
            <a:rect l="l" t="t" r="r" b="b"/>
            <a:pathLst>
              <a:path w="14245899" h="14245899">
                <a:moveTo>
                  <a:pt x="0" y="0"/>
                </a:moveTo>
                <a:lnTo>
                  <a:pt x="14245899" y="0"/>
                </a:lnTo>
                <a:lnTo>
                  <a:pt x="14245899" y="14245899"/>
                </a:lnTo>
                <a:lnTo>
                  <a:pt x="0" y="14245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1897610" y="0"/>
            <a:ext cx="10723380" cy="10723337"/>
            <a:chOff x="0" y="0"/>
            <a:chExt cx="6350000" cy="6349975"/>
          </a:xfrm>
        </p:grpSpPr>
        <p:sp>
          <p:nvSpPr>
            <p:cNvPr id="5" name="Freeform 5"/>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25046" r="-25046"/>
              </a:stretch>
            </a:blipFill>
          </p:spPr>
          <p:txBody>
            <a:bodyPr/>
            <a:lstStyle/>
            <a:p>
              <a:endParaRPr lang="en-GB"/>
            </a:p>
          </p:txBody>
        </p:sp>
      </p:grpSp>
      <p:grpSp>
        <p:nvGrpSpPr>
          <p:cNvPr id="6" name="Group 6"/>
          <p:cNvGrpSpPr/>
          <p:nvPr/>
        </p:nvGrpSpPr>
        <p:grpSpPr>
          <a:xfrm>
            <a:off x="557938" y="3124152"/>
            <a:ext cx="11007560" cy="6210348"/>
            <a:chOff x="0" y="0"/>
            <a:chExt cx="2796237" cy="1615578"/>
          </a:xfrm>
        </p:grpSpPr>
        <p:sp>
          <p:nvSpPr>
            <p:cNvPr id="7" name="Freeform 7"/>
            <p:cNvSpPr/>
            <p:nvPr/>
          </p:nvSpPr>
          <p:spPr>
            <a:xfrm>
              <a:off x="0" y="0"/>
              <a:ext cx="2796237" cy="1615578"/>
            </a:xfrm>
            <a:custGeom>
              <a:avLst/>
              <a:gdLst/>
              <a:ahLst/>
              <a:cxnLst/>
              <a:rect l="l" t="t" r="r" b="b"/>
              <a:pathLst>
                <a:path w="2796237" h="1615578">
                  <a:moveTo>
                    <a:pt x="0" y="0"/>
                  </a:moveTo>
                  <a:lnTo>
                    <a:pt x="2796237" y="0"/>
                  </a:lnTo>
                  <a:lnTo>
                    <a:pt x="2796237" y="1615578"/>
                  </a:lnTo>
                  <a:lnTo>
                    <a:pt x="0" y="1615578"/>
                  </a:lnTo>
                  <a:close/>
                </a:path>
              </a:pathLst>
            </a:custGeom>
            <a:solidFill>
              <a:srgbClr val="EBA758"/>
            </a:solidFill>
          </p:spPr>
          <p:txBody>
            <a:bodyPr/>
            <a:lstStyle/>
            <a:p>
              <a:endParaRPr lang="en-GB"/>
            </a:p>
          </p:txBody>
        </p:sp>
        <p:sp>
          <p:nvSpPr>
            <p:cNvPr id="8" name="TextBox 8"/>
            <p:cNvSpPr txBox="1"/>
            <p:nvPr/>
          </p:nvSpPr>
          <p:spPr>
            <a:xfrm>
              <a:off x="0" y="-57150"/>
              <a:ext cx="2796237" cy="167272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754108" y="3216989"/>
            <a:ext cx="10811390" cy="7328641"/>
          </a:xfrm>
          <a:prstGeom prst="rect">
            <a:avLst/>
          </a:prstGeom>
        </p:spPr>
        <p:txBody>
          <a:bodyPr wrap="square" lIns="0" tIns="0" rIns="0" bIns="0" rtlCol="0" anchor="t">
            <a:spAutoFit/>
          </a:bodyPr>
          <a:lstStyle/>
          <a:p>
            <a:pPr algn="ctr">
              <a:lnSpc>
                <a:spcPts val="3457"/>
              </a:lnSpc>
            </a:pPr>
            <a:r>
              <a:rPr lang="en-US" sz="2469" dirty="0">
                <a:solidFill>
                  <a:srgbClr val="000000"/>
                </a:solidFill>
                <a:latin typeface="Canva Sans"/>
              </a:rPr>
              <a:t>Rise evaluates employees' talents, weaknesses, and work duties using smart algorithms. With this information, the platform suggests a tailored learning path with appropriate courses and modules. </a:t>
            </a:r>
          </a:p>
          <a:p>
            <a:pPr algn="ctr">
              <a:lnSpc>
                <a:spcPts val="3457"/>
              </a:lnSpc>
            </a:pPr>
            <a:endParaRPr lang="en-US" sz="2469" dirty="0">
              <a:solidFill>
                <a:srgbClr val="000000"/>
              </a:solidFill>
              <a:latin typeface="Canva Sans"/>
            </a:endParaRPr>
          </a:p>
          <a:p>
            <a:pPr algn="ctr">
              <a:lnSpc>
                <a:spcPts val="3457"/>
              </a:lnSpc>
            </a:pPr>
            <a:r>
              <a:rPr lang="en-US" sz="2469" u="sng" dirty="0">
                <a:solidFill>
                  <a:srgbClr val="000000"/>
                </a:solidFill>
                <a:latin typeface="Canva Sans"/>
              </a:rPr>
              <a:t>Employee Benefits </a:t>
            </a:r>
          </a:p>
          <a:p>
            <a:pPr algn="ctr">
              <a:lnSpc>
                <a:spcPts val="3457"/>
              </a:lnSpc>
            </a:pPr>
            <a:endParaRPr lang="en-US" sz="2469" u="sng" dirty="0">
              <a:solidFill>
                <a:srgbClr val="000000"/>
              </a:solidFill>
              <a:latin typeface="Canva Sans"/>
            </a:endParaRPr>
          </a:p>
          <a:p>
            <a:pPr marL="533206" lvl="1" indent="-266603">
              <a:lnSpc>
                <a:spcPts val="3457"/>
              </a:lnSpc>
              <a:buFont typeface="Arial"/>
              <a:buChar char="•"/>
            </a:pPr>
            <a:r>
              <a:rPr lang="en-US" sz="2469" dirty="0">
                <a:solidFill>
                  <a:srgbClr val="000000"/>
                </a:solidFill>
                <a:latin typeface="Canva Sans"/>
              </a:rPr>
              <a:t>Provides </a:t>
            </a:r>
            <a:r>
              <a:rPr lang="en-US" sz="2469" dirty="0" err="1">
                <a:solidFill>
                  <a:srgbClr val="000000"/>
                </a:solidFill>
                <a:latin typeface="Canva Sans"/>
              </a:rPr>
              <a:t>personalised</a:t>
            </a:r>
            <a:r>
              <a:rPr lang="en-US" sz="2469" dirty="0">
                <a:solidFill>
                  <a:srgbClr val="000000"/>
                </a:solidFill>
                <a:latin typeface="Canva Sans"/>
              </a:rPr>
              <a:t> learning pathways based on individual requirements and jobs, offering appropriate courses for skill development. </a:t>
            </a:r>
          </a:p>
          <a:p>
            <a:pPr>
              <a:lnSpc>
                <a:spcPts val="3457"/>
              </a:lnSpc>
            </a:pPr>
            <a:endParaRPr lang="en-US" sz="2469" dirty="0">
              <a:solidFill>
                <a:srgbClr val="000000"/>
              </a:solidFill>
              <a:latin typeface="Canva Sans"/>
            </a:endParaRPr>
          </a:p>
          <a:p>
            <a:pPr marL="533206" lvl="1" indent="-266603">
              <a:lnSpc>
                <a:spcPts val="3457"/>
              </a:lnSpc>
              <a:buFont typeface="Arial"/>
              <a:buChar char="•"/>
            </a:pPr>
            <a:r>
              <a:rPr lang="en-US" sz="2469" dirty="0">
                <a:solidFill>
                  <a:srgbClr val="000000"/>
                </a:solidFill>
                <a:latin typeface="Canva Sans"/>
              </a:rPr>
              <a:t>Enables micro-learning for brief periods of focused learning, allowing for flexible learning during the workday. It also gives opportunity to gain new skills and enhance your career at Barclays.</a:t>
            </a:r>
          </a:p>
          <a:p>
            <a:pPr>
              <a:lnSpc>
                <a:spcPts val="3457"/>
              </a:lnSpc>
            </a:pPr>
            <a:endParaRPr lang="en-US" sz="2469" dirty="0">
              <a:solidFill>
                <a:srgbClr val="000000"/>
              </a:solidFill>
              <a:latin typeface="Canva Sans"/>
            </a:endParaRPr>
          </a:p>
          <a:p>
            <a:pPr>
              <a:lnSpc>
                <a:spcPts val="3457"/>
              </a:lnSpc>
            </a:pPr>
            <a:r>
              <a:rPr lang="en-US" sz="2469" dirty="0">
                <a:solidFill>
                  <a:srgbClr val="000000"/>
                </a:solidFill>
                <a:latin typeface="Canva Sans"/>
              </a:rPr>
              <a:t> (Barclays, 2024)</a:t>
            </a:r>
          </a:p>
          <a:p>
            <a:pPr>
              <a:lnSpc>
                <a:spcPts val="3457"/>
              </a:lnSpc>
            </a:pPr>
            <a:endParaRPr lang="en-US" sz="2469" dirty="0">
              <a:solidFill>
                <a:srgbClr val="000000"/>
              </a:solidFill>
              <a:latin typeface="Canva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57938" y="299926"/>
            <a:ext cx="10284850" cy="2247900"/>
          </a:xfrm>
          <a:prstGeom prst="rect">
            <a:avLst/>
          </a:prstGeom>
        </p:spPr>
        <p:txBody>
          <a:bodyPr lIns="0" tIns="0" rIns="0" bIns="0" rtlCol="0" anchor="t">
            <a:spAutoFit/>
          </a:bodyPr>
          <a:lstStyle/>
          <a:p>
            <a:pPr>
              <a:lnSpc>
                <a:spcPts val="6734"/>
              </a:lnSpc>
            </a:pPr>
            <a:r>
              <a:rPr lang="en-US" sz="5612" u="sng" dirty="0">
                <a:solidFill>
                  <a:srgbClr val="D6801C"/>
                </a:solidFill>
                <a:latin typeface="Poppins Ultra-Bold"/>
              </a:rPr>
              <a:t>Lloyds Bank : </a:t>
            </a:r>
          </a:p>
          <a:p>
            <a:pPr algn="just">
              <a:lnSpc>
                <a:spcPts val="3575"/>
              </a:lnSpc>
            </a:pPr>
            <a:r>
              <a:rPr lang="en-US" sz="2979" dirty="0">
                <a:solidFill>
                  <a:srgbClr val="FFBC00"/>
                </a:solidFill>
                <a:latin typeface="Poppins Ultra-Bold"/>
              </a:rPr>
              <a:t>Lloyds Banking Group's "Academy" virtual learning environment with interactive customer service simulations.</a:t>
            </a:r>
          </a:p>
        </p:txBody>
      </p:sp>
      <p:sp>
        <p:nvSpPr>
          <p:cNvPr id="3" name="Freeform 3"/>
          <p:cNvSpPr/>
          <p:nvPr/>
        </p:nvSpPr>
        <p:spPr>
          <a:xfrm>
            <a:off x="10842788" y="-1413671"/>
            <a:ext cx="14245899" cy="14245899"/>
          </a:xfrm>
          <a:custGeom>
            <a:avLst/>
            <a:gdLst/>
            <a:ahLst/>
            <a:cxnLst/>
            <a:rect l="l" t="t" r="r" b="b"/>
            <a:pathLst>
              <a:path w="14245899" h="14245899">
                <a:moveTo>
                  <a:pt x="0" y="0"/>
                </a:moveTo>
                <a:lnTo>
                  <a:pt x="14245899" y="0"/>
                </a:lnTo>
                <a:lnTo>
                  <a:pt x="14245899" y="14245899"/>
                </a:lnTo>
                <a:lnTo>
                  <a:pt x="0" y="14245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1975230" y="1028700"/>
            <a:ext cx="9220117" cy="8991016"/>
            <a:chOff x="0" y="0"/>
            <a:chExt cx="6511779" cy="6349975"/>
          </a:xfrm>
        </p:grpSpPr>
        <p:sp>
          <p:nvSpPr>
            <p:cNvPr id="5" name="Freeform 5"/>
            <p:cNvSpPr/>
            <p:nvPr/>
          </p:nvSpPr>
          <p:spPr>
            <a:xfrm>
              <a:off x="0" y="0"/>
              <a:ext cx="6511779" cy="6349975"/>
            </a:xfrm>
            <a:custGeom>
              <a:avLst/>
              <a:gdLst/>
              <a:ahLst/>
              <a:cxnLst/>
              <a:rect l="l" t="t" r="r" b="b"/>
              <a:pathLst>
                <a:path w="6511779" h="6349975">
                  <a:moveTo>
                    <a:pt x="6511779" y="3175025"/>
                  </a:moveTo>
                  <a:cubicBezTo>
                    <a:pt x="6511779" y="4928451"/>
                    <a:pt x="5054039" y="6349975"/>
                    <a:pt x="3255890" y="6349975"/>
                  </a:cubicBezTo>
                  <a:cubicBezTo>
                    <a:pt x="1457714" y="6349975"/>
                    <a:pt x="0" y="4928451"/>
                    <a:pt x="0" y="3175025"/>
                  </a:cubicBezTo>
                  <a:cubicBezTo>
                    <a:pt x="0" y="1421511"/>
                    <a:pt x="1457714" y="0"/>
                    <a:pt x="3255890" y="0"/>
                  </a:cubicBezTo>
                  <a:cubicBezTo>
                    <a:pt x="5054066" y="0"/>
                    <a:pt x="6511779" y="1421511"/>
                    <a:pt x="6511779" y="3175025"/>
                  </a:cubicBezTo>
                  <a:close/>
                </a:path>
              </a:pathLst>
            </a:custGeom>
            <a:blipFill>
              <a:blip r:embed="rId4"/>
              <a:stretch>
                <a:fillRect l="-5330" r="-16563"/>
              </a:stretch>
            </a:blipFill>
          </p:spPr>
          <p:txBody>
            <a:bodyPr/>
            <a:lstStyle/>
            <a:p>
              <a:endParaRPr lang="en-GB"/>
            </a:p>
          </p:txBody>
        </p:sp>
      </p:grpSp>
      <p:grpSp>
        <p:nvGrpSpPr>
          <p:cNvPr id="6" name="Group 6"/>
          <p:cNvGrpSpPr/>
          <p:nvPr/>
        </p:nvGrpSpPr>
        <p:grpSpPr>
          <a:xfrm>
            <a:off x="557938" y="3124152"/>
            <a:ext cx="10616962" cy="6134148"/>
            <a:chOff x="0" y="0"/>
            <a:chExt cx="2796237" cy="1615578"/>
          </a:xfrm>
        </p:grpSpPr>
        <p:sp>
          <p:nvSpPr>
            <p:cNvPr id="7" name="Freeform 7"/>
            <p:cNvSpPr/>
            <p:nvPr/>
          </p:nvSpPr>
          <p:spPr>
            <a:xfrm>
              <a:off x="0" y="0"/>
              <a:ext cx="2796237" cy="1615578"/>
            </a:xfrm>
            <a:custGeom>
              <a:avLst/>
              <a:gdLst/>
              <a:ahLst/>
              <a:cxnLst/>
              <a:rect l="l" t="t" r="r" b="b"/>
              <a:pathLst>
                <a:path w="2796237" h="1615578">
                  <a:moveTo>
                    <a:pt x="0" y="0"/>
                  </a:moveTo>
                  <a:lnTo>
                    <a:pt x="2796237" y="0"/>
                  </a:lnTo>
                  <a:lnTo>
                    <a:pt x="2796237" y="1615578"/>
                  </a:lnTo>
                  <a:lnTo>
                    <a:pt x="0" y="1615578"/>
                  </a:lnTo>
                  <a:close/>
                </a:path>
              </a:pathLst>
            </a:custGeom>
            <a:solidFill>
              <a:srgbClr val="EBA758"/>
            </a:solidFill>
          </p:spPr>
          <p:txBody>
            <a:bodyPr/>
            <a:lstStyle/>
            <a:p>
              <a:endParaRPr lang="en-GB"/>
            </a:p>
          </p:txBody>
        </p:sp>
        <p:sp>
          <p:nvSpPr>
            <p:cNvPr id="8" name="TextBox 8"/>
            <p:cNvSpPr txBox="1"/>
            <p:nvPr/>
          </p:nvSpPr>
          <p:spPr>
            <a:xfrm>
              <a:off x="0" y="-57150"/>
              <a:ext cx="2796237" cy="167272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557938" y="3350610"/>
            <a:ext cx="10616962" cy="6800964"/>
          </a:xfrm>
          <a:prstGeom prst="rect">
            <a:avLst/>
          </a:prstGeom>
        </p:spPr>
        <p:txBody>
          <a:bodyPr lIns="0" tIns="0" rIns="0" bIns="0" rtlCol="0" anchor="t">
            <a:spAutoFit/>
          </a:bodyPr>
          <a:lstStyle/>
          <a:p>
            <a:pPr>
              <a:lnSpc>
                <a:spcPts val="4111"/>
              </a:lnSpc>
            </a:pPr>
            <a:r>
              <a:rPr lang="en-US" sz="2936" dirty="0">
                <a:solidFill>
                  <a:srgbClr val="000000"/>
                </a:solidFill>
                <a:latin typeface="Canva Sans"/>
              </a:rPr>
              <a:t>The Academy offers a virtual environment in which workers can engage in realistic simulations of real-world customer service issues. </a:t>
            </a:r>
          </a:p>
          <a:p>
            <a:pPr>
              <a:lnSpc>
                <a:spcPts val="4111"/>
              </a:lnSpc>
              <a:spcBef>
                <a:spcPct val="0"/>
              </a:spcBef>
            </a:pPr>
            <a:endParaRPr lang="en-US" sz="2936" dirty="0">
              <a:solidFill>
                <a:srgbClr val="000000"/>
              </a:solidFill>
              <a:latin typeface="Canva Sans"/>
            </a:endParaRPr>
          </a:p>
          <a:p>
            <a:pPr algn="ctr">
              <a:lnSpc>
                <a:spcPts val="4111"/>
              </a:lnSpc>
            </a:pPr>
            <a:r>
              <a:rPr lang="en-US" sz="2936" u="sng" dirty="0">
                <a:solidFill>
                  <a:srgbClr val="000000"/>
                </a:solidFill>
                <a:latin typeface="Canva Sans"/>
              </a:rPr>
              <a:t>Employee Benefits </a:t>
            </a:r>
          </a:p>
          <a:p>
            <a:pPr algn="ctr">
              <a:lnSpc>
                <a:spcPts val="4111"/>
              </a:lnSpc>
            </a:pPr>
            <a:endParaRPr lang="en-US" sz="2936" u="sng" dirty="0">
              <a:solidFill>
                <a:srgbClr val="000000"/>
              </a:solidFill>
              <a:latin typeface="Canva Sans"/>
            </a:endParaRPr>
          </a:p>
          <a:p>
            <a:pPr marL="634048" lvl="1" indent="-317024">
              <a:lnSpc>
                <a:spcPts val="4111"/>
              </a:lnSpc>
              <a:buFont typeface="Arial"/>
              <a:buChar char="•"/>
            </a:pPr>
            <a:r>
              <a:rPr lang="en-US" sz="2936" dirty="0">
                <a:solidFill>
                  <a:srgbClr val="000000"/>
                </a:solidFill>
                <a:latin typeface="Canva Sans"/>
              </a:rPr>
              <a:t>provides interactive simulations for practicing customer service issues.</a:t>
            </a:r>
          </a:p>
          <a:p>
            <a:pPr marL="634048" lvl="1" indent="-317024">
              <a:lnSpc>
                <a:spcPts val="4111"/>
              </a:lnSpc>
              <a:buFont typeface="Arial"/>
              <a:buChar char="•"/>
            </a:pPr>
            <a:r>
              <a:rPr lang="en-US" sz="2936" dirty="0">
                <a:solidFill>
                  <a:srgbClr val="000000"/>
                </a:solidFill>
                <a:latin typeface="Canva Sans"/>
              </a:rPr>
              <a:t>Provides collaborative learning possibilities via online forums and discussion boards.</a:t>
            </a:r>
          </a:p>
          <a:p>
            <a:pPr marL="634048" lvl="1" indent="-317024">
              <a:lnSpc>
                <a:spcPts val="4111"/>
              </a:lnSpc>
              <a:buFont typeface="Arial"/>
              <a:buChar char="•"/>
            </a:pPr>
            <a:r>
              <a:rPr lang="en-US" sz="2936" dirty="0">
                <a:solidFill>
                  <a:srgbClr val="000000"/>
                </a:solidFill>
                <a:latin typeface="Canva Sans"/>
              </a:rPr>
              <a:t>Learners can access learning resources on demand.</a:t>
            </a:r>
          </a:p>
          <a:p>
            <a:pPr>
              <a:lnSpc>
                <a:spcPts val="4111"/>
              </a:lnSpc>
            </a:pPr>
            <a:endParaRPr lang="en-US" sz="2936" dirty="0">
              <a:solidFill>
                <a:srgbClr val="000000"/>
              </a:solidFill>
              <a:latin typeface="Canva Sans"/>
            </a:endParaRPr>
          </a:p>
          <a:p>
            <a:pPr>
              <a:lnSpc>
                <a:spcPts val="4111"/>
              </a:lnSpc>
              <a:spcBef>
                <a:spcPct val="0"/>
              </a:spcBef>
            </a:pPr>
            <a:r>
              <a:rPr lang="en-US" sz="2936" dirty="0">
                <a:solidFill>
                  <a:srgbClr val="000000"/>
                </a:solidFill>
                <a:latin typeface="Canva Sans"/>
              </a:rPr>
              <a:t> </a:t>
            </a:r>
            <a:r>
              <a:rPr lang="en-US" sz="2400" dirty="0">
                <a:solidFill>
                  <a:srgbClr val="000000"/>
                </a:solidFill>
                <a:latin typeface="Canva Sans"/>
              </a:rPr>
              <a:t>(Lloyds,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57938" y="427719"/>
            <a:ext cx="10284850" cy="3686175"/>
          </a:xfrm>
          <a:prstGeom prst="rect">
            <a:avLst/>
          </a:prstGeom>
        </p:spPr>
        <p:txBody>
          <a:bodyPr lIns="0" tIns="0" rIns="0" bIns="0" rtlCol="0" anchor="t">
            <a:spAutoFit/>
          </a:bodyPr>
          <a:lstStyle/>
          <a:p>
            <a:pPr>
              <a:lnSpc>
                <a:spcPts val="6734"/>
              </a:lnSpc>
            </a:pPr>
            <a:r>
              <a:rPr lang="en-US" sz="5612" u="sng">
                <a:solidFill>
                  <a:srgbClr val="D6801C"/>
                </a:solidFill>
                <a:latin typeface="Poppins Ultra-Bold"/>
              </a:rPr>
              <a:t>HSBC:</a:t>
            </a:r>
          </a:p>
          <a:p>
            <a:pPr>
              <a:lnSpc>
                <a:spcPts val="5174"/>
              </a:lnSpc>
            </a:pPr>
            <a:r>
              <a:rPr lang="en-US" sz="4312">
                <a:solidFill>
                  <a:srgbClr val="F5AF19"/>
                </a:solidFill>
                <a:latin typeface="Poppins Ultra-Bold"/>
              </a:rPr>
              <a:t>HSBC's "Learning Hub" mobile app with gamified learning modules.</a:t>
            </a:r>
          </a:p>
          <a:p>
            <a:pPr>
              <a:lnSpc>
                <a:spcPts val="5534"/>
              </a:lnSpc>
            </a:pPr>
            <a:endParaRPr lang="en-US" sz="4312">
              <a:solidFill>
                <a:srgbClr val="F5AF19"/>
              </a:solidFill>
              <a:latin typeface="Poppins Ultra-Bold"/>
            </a:endParaRPr>
          </a:p>
          <a:p>
            <a:pPr algn="just">
              <a:lnSpc>
                <a:spcPts val="6254"/>
              </a:lnSpc>
            </a:pPr>
            <a:endParaRPr lang="en-US" sz="4312">
              <a:solidFill>
                <a:srgbClr val="F5AF19"/>
              </a:solidFill>
              <a:latin typeface="Poppins Ultra-Bold"/>
            </a:endParaRPr>
          </a:p>
        </p:txBody>
      </p:sp>
      <p:sp>
        <p:nvSpPr>
          <p:cNvPr id="3" name="Freeform 3"/>
          <p:cNvSpPr/>
          <p:nvPr/>
        </p:nvSpPr>
        <p:spPr>
          <a:xfrm>
            <a:off x="10842788" y="-1413671"/>
            <a:ext cx="14245899" cy="14245899"/>
          </a:xfrm>
          <a:custGeom>
            <a:avLst/>
            <a:gdLst/>
            <a:ahLst/>
            <a:cxnLst/>
            <a:rect l="l" t="t" r="r" b="b"/>
            <a:pathLst>
              <a:path w="14245899" h="14245899">
                <a:moveTo>
                  <a:pt x="0" y="0"/>
                </a:moveTo>
                <a:lnTo>
                  <a:pt x="14245899" y="0"/>
                </a:lnTo>
                <a:lnTo>
                  <a:pt x="14245899" y="14245899"/>
                </a:lnTo>
                <a:lnTo>
                  <a:pt x="0" y="14245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1897610" y="0"/>
            <a:ext cx="10723380" cy="10723337"/>
            <a:chOff x="0" y="0"/>
            <a:chExt cx="6350000" cy="6349975"/>
          </a:xfrm>
        </p:grpSpPr>
        <p:sp>
          <p:nvSpPr>
            <p:cNvPr id="5" name="Freeform 5"/>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10728" r="-10728"/>
              </a:stretch>
            </a:blipFill>
          </p:spPr>
          <p:txBody>
            <a:bodyPr/>
            <a:lstStyle/>
            <a:p>
              <a:endParaRPr lang="en-GB"/>
            </a:p>
          </p:txBody>
        </p:sp>
      </p:grpSp>
      <p:grpSp>
        <p:nvGrpSpPr>
          <p:cNvPr id="6" name="Group 6"/>
          <p:cNvGrpSpPr/>
          <p:nvPr/>
        </p:nvGrpSpPr>
        <p:grpSpPr>
          <a:xfrm>
            <a:off x="557938" y="3124152"/>
            <a:ext cx="10616962" cy="6134148"/>
            <a:chOff x="0" y="0"/>
            <a:chExt cx="2796237" cy="1615578"/>
          </a:xfrm>
        </p:grpSpPr>
        <p:sp>
          <p:nvSpPr>
            <p:cNvPr id="7" name="Freeform 7"/>
            <p:cNvSpPr/>
            <p:nvPr/>
          </p:nvSpPr>
          <p:spPr>
            <a:xfrm>
              <a:off x="0" y="0"/>
              <a:ext cx="2796237" cy="1615578"/>
            </a:xfrm>
            <a:custGeom>
              <a:avLst/>
              <a:gdLst/>
              <a:ahLst/>
              <a:cxnLst/>
              <a:rect l="l" t="t" r="r" b="b"/>
              <a:pathLst>
                <a:path w="2796237" h="1615578">
                  <a:moveTo>
                    <a:pt x="0" y="0"/>
                  </a:moveTo>
                  <a:lnTo>
                    <a:pt x="2796237" y="0"/>
                  </a:lnTo>
                  <a:lnTo>
                    <a:pt x="2796237" y="1615578"/>
                  </a:lnTo>
                  <a:lnTo>
                    <a:pt x="0" y="1615578"/>
                  </a:lnTo>
                  <a:close/>
                </a:path>
              </a:pathLst>
            </a:custGeom>
            <a:solidFill>
              <a:srgbClr val="EBA758"/>
            </a:solidFill>
          </p:spPr>
          <p:txBody>
            <a:bodyPr/>
            <a:lstStyle/>
            <a:p>
              <a:endParaRPr lang="en-GB"/>
            </a:p>
          </p:txBody>
        </p:sp>
        <p:sp>
          <p:nvSpPr>
            <p:cNvPr id="8" name="TextBox 8"/>
            <p:cNvSpPr txBox="1"/>
            <p:nvPr/>
          </p:nvSpPr>
          <p:spPr>
            <a:xfrm>
              <a:off x="0" y="-57150"/>
              <a:ext cx="2796237" cy="167272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557938" y="3103544"/>
            <a:ext cx="10616962" cy="7326749"/>
          </a:xfrm>
          <a:prstGeom prst="rect">
            <a:avLst/>
          </a:prstGeom>
        </p:spPr>
        <p:txBody>
          <a:bodyPr lIns="0" tIns="0" rIns="0" bIns="0" rtlCol="0" anchor="t">
            <a:spAutoFit/>
          </a:bodyPr>
          <a:lstStyle/>
          <a:p>
            <a:pPr algn="ctr">
              <a:lnSpc>
                <a:spcPts val="4111"/>
              </a:lnSpc>
            </a:pPr>
            <a:r>
              <a:rPr lang="en-US" sz="2936" dirty="0">
                <a:solidFill>
                  <a:srgbClr val="000000"/>
                </a:solidFill>
                <a:latin typeface="Canva Sans"/>
              </a:rPr>
              <a:t>The Learning Hub integrates gaming aspects like points, badges, and leader boards into the learning experience. This gamification aspect enhances learning by motivating employees to finish courses and measure their progress.</a:t>
            </a:r>
          </a:p>
          <a:p>
            <a:pPr algn="ctr">
              <a:lnSpc>
                <a:spcPts val="4111"/>
              </a:lnSpc>
            </a:pPr>
            <a:r>
              <a:rPr lang="en-US" sz="2936" dirty="0">
                <a:solidFill>
                  <a:srgbClr val="000000"/>
                </a:solidFill>
                <a:latin typeface="Canva Sans"/>
              </a:rPr>
              <a:t> </a:t>
            </a:r>
          </a:p>
          <a:p>
            <a:pPr algn="ctr">
              <a:lnSpc>
                <a:spcPts val="4111"/>
              </a:lnSpc>
            </a:pPr>
            <a:r>
              <a:rPr lang="en-US" sz="2936" u="sng" dirty="0">
                <a:solidFill>
                  <a:srgbClr val="000000"/>
                </a:solidFill>
                <a:latin typeface="Canva Sans"/>
              </a:rPr>
              <a:t>Employee Benefits </a:t>
            </a:r>
          </a:p>
          <a:p>
            <a:pPr algn="ctr">
              <a:lnSpc>
                <a:spcPts val="4111"/>
              </a:lnSpc>
            </a:pPr>
            <a:endParaRPr lang="en-US" sz="2936" u="sng" dirty="0">
              <a:solidFill>
                <a:srgbClr val="000000"/>
              </a:solidFill>
              <a:latin typeface="Canva Sans"/>
            </a:endParaRPr>
          </a:p>
          <a:p>
            <a:pPr marL="634048" lvl="1" indent="-317024">
              <a:lnSpc>
                <a:spcPts val="4111"/>
              </a:lnSpc>
              <a:buFont typeface="Arial"/>
              <a:buChar char="•"/>
            </a:pPr>
            <a:r>
              <a:rPr lang="en-US" sz="2936" dirty="0">
                <a:solidFill>
                  <a:srgbClr val="000000"/>
                </a:solidFill>
                <a:latin typeface="Canva Sans"/>
              </a:rPr>
              <a:t>Enables bite-sized learning sections.</a:t>
            </a:r>
          </a:p>
          <a:p>
            <a:pPr marL="634048" lvl="1" indent="-317024">
              <a:lnSpc>
                <a:spcPts val="4111"/>
              </a:lnSpc>
              <a:buFont typeface="Arial"/>
              <a:buChar char="•"/>
            </a:pPr>
            <a:r>
              <a:rPr lang="en-US" sz="2936" dirty="0">
                <a:solidFill>
                  <a:srgbClr val="000000"/>
                </a:solidFill>
                <a:latin typeface="Canva Sans"/>
              </a:rPr>
              <a:t>Provides offline access to downloaded learning resources.</a:t>
            </a:r>
          </a:p>
          <a:p>
            <a:pPr marL="634048" lvl="1" indent="-317024">
              <a:lnSpc>
                <a:spcPts val="4111"/>
              </a:lnSpc>
              <a:buFont typeface="Arial"/>
              <a:buChar char="•"/>
            </a:pPr>
            <a:r>
              <a:rPr lang="en-US" sz="2936" dirty="0">
                <a:solidFill>
                  <a:srgbClr val="000000"/>
                </a:solidFill>
                <a:latin typeface="Canva Sans"/>
              </a:rPr>
              <a:t>offers gamified learning experiences. </a:t>
            </a:r>
          </a:p>
          <a:p>
            <a:pPr>
              <a:lnSpc>
                <a:spcPts val="4111"/>
              </a:lnSpc>
            </a:pPr>
            <a:endParaRPr lang="en-US" sz="2936" dirty="0">
              <a:solidFill>
                <a:srgbClr val="000000"/>
              </a:solidFill>
              <a:latin typeface="Canva Sans"/>
            </a:endParaRPr>
          </a:p>
          <a:p>
            <a:pPr>
              <a:lnSpc>
                <a:spcPts val="4111"/>
              </a:lnSpc>
            </a:pPr>
            <a:r>
              <a:rPr lang="en-US" sz="2400" dirty="0">
                <a:solidFill>
                  <a:srgbClr val="000000"/>
                </a:solidFill>
                <a:latin typeface="Canva Sans"/>
              </a:rPr>
              <a:t>(HSBC, 2022)</a:t>
            </a:r>
          </a:p>
          <a:p>
            <a:pPr>
              <a:lnSpc>
                <a:spcPts val="4111"/>
              </a:lnSpc>
              <a:spcBef>
                <a:spcPct val="0"/>
              </a:spcBef>
            </a:pPr>
            <a:r>
              <a:rPr lang="en-US" sz="2936" dirty="0">
                <a:solidFill>
                  <a:srgbClr val="000000"/>
                </a:solidFill>
                <a:latin typeface="Canva Sans"/>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17698" y="290460"/>
            <a:ext cx="11279912" cy="4162425"/>
          </a:xfrm>
          <a:prstGeom prst="rect">
            <a:avLst/>
          </a:prstGeom>
        </p:spPr>
        <p:txBody>
          <a:bodyPr lIns="0" tIns="0" rIns="0" bIns="0" rtlCol="0" anchor="t">
            <a:spAutoFit/>
          </a:bodyPr>
          <a:lstStyle/>
          <a:p>
            <a:pPr>
              <a:lnSpc>
                <a:spcPts val="6734"/>
              </a:lnSpc>
            </a:pPr>
            <a:r>
              <a:rPr lang="en-US" sz="5612" u="sng" dirty="0">
                <a:solidFill>
                  <a:srgbClr val="D6801C"/>
                </a:solidFill>
                <a:latin typeface="Poppins Ultra-Bold"/>
              </a:rPr>
              <a:t>NatWest :</a:t>
            </a:r>
          </a:p>
          <a:p>
            <a:pPr>
              <a:lnSpc>
                <a:spcPts val="4694"/>
              </a:lnSpc>
            </a:pPr>
            <a:r>
              <a:rPr lang="en-US" sz="3912" dirty="0">
                <a:solidFill>
                  <a:srgbClr val="F5AF19"/>
                </a:solidFill>
                <a:latin typeface="Poppins Bold"/>
              </a:rPr>
              <a:t>NatWest‘s focus on blended learning with a mix of online and in-person training methods.</a:t>
            </a:r>
          </a:p>
          <a:p>
            <a:pPr>
              <a:lnSpc>
                <a:spcPts val="5534"/>
              </a:lnSpc>
            </a:pPr>
            <a:endParaRPr lang="en-US" sz="3912" dirty="0">
              <a:solidFill>
                <a:srgbClr val="F5AF19"/>
              </a:solidFill>
              <a:latin typeface="Poppins Bold"/>
            </a:endParaRPr>
          </a:p>
          <a:p>
            <a:pPr algn="just">
              <a:lnSpc>
                <a:spcPts val="6254"/>
              </a:lnSpc>
            </a:pPr>
            <a:endParaRPr lang="en-US" sz="3912" dirty="0">
              <a:solidFill>
                <a:srgbClr val="F5AF19"/>
              </a:solidFill>
              <a:latin typeface="Poppins Bold"/>
            </a:endParaRPr>
          </a:p>
        </p:txBody>
      </p:sp>
      <p:sp>
        <p:nvSpPr>
          <p:cNvPr id="3" name="Freeform 3"/>
          <p:cNvSpPr/>
          <p:nvPr/>
        </p:nvSpPr>
        <p:spPr>
          <a:xfrm>
            <a:off x="10842788" y="-1413671"/>
            <a:ext cx="14245899" cy="14245899"/>
          </a:xfrm>
          <a:custGeom>
            <a:avLst/>
            <a:gdLst/>
            <a:ahLst/>
            <a:cxnLst/>
            <a:rect l="l" t="t" r="r" b="b"/>
            <a:pathLst>
              <a:path w="14245899" h="14245899">
                <a:moveTo>
                  <a:pt x="0" y="0"/>
                </a:moveTo>
                <a:lnTo>
                  <a:pt x="14245899" y="0"/>
                </a:lnTo>
                <a:lnTo>
                  <a:pt x="14245899" y="14245899"/>
                </a:lnTo>
                <a:lnTo>
                  <a:pt x="0" y="14245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1897610" y="347610"/>
            <a:ext cx="10723380" cy="10723337"/>
            <a:chOff x="0" y="0"/>
            <a:chExt cx="6350000" cy="6349975"/>
          </a:xfrm>
        </p:grpSpPr>
        <p:sp>
          <p:nvSpPr>
            <p:cNvPr id="5" name="Freeform 5"/>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34210" r="-34210"/>
              </a:stretch>
            </a:blipFill>
          </p:spPr>
          <p:txBody>
            <a:bodyPr/>
            <a:lstStyle/>
            <a:p>
              <a:endParaRPr lang="en-GB"/>
            </a:p>
          </p:txBody>
        </p:sp>
      </p:grpSp>
      <p:grpSp>
        <p:nvGrpSpPr>
          <p:cNvPr id="6" name="Group 6"/>
          <p:cNvGrpSpPr/>
          <p:nvPr/>
        </p:nvGrpSpPr>
        <p:grpSpPr>
          <a:xfrm>
            <a:off x="617698" y="3124152"/>
            <a:ext cx="10616962" cy="6134148"/>
            <a:chOff x="0" y="0"/>
            <a:chExt cx="2796237" cy="1615578"/>
          </a:xfrm>
        </p:grpSpPr>
        <p:sp>
          <p:nvSpPr>
            <p:cNvPr id="7" name="Freeform 7"/>
            <p:cNvSpPr/>
            <p:nvPr/>
          </p:nvSpPr>
          <p:spPr>
            <a:xfrm>
              <a:off x="0" y="0"/>
              <a:ext cx="2796237" cy="1615578"/>
            </a:xfrm>
            <a:custGeom>
              <a:avLst/>
              <a:gdLst/>
              <a:ahLst/>
              <a:cxnLst/>
              <a:rect l="l" t="t" r="r" b="b"/>
              <a:pathLst>
                <a:path w="2796237" h="1615578">
                  <a:moveTo>
                    <a:pt x="0" y="0"/>
                  </a:moveTo>
                  <a:lnTo>
                    <a:pt x="2796237" y="0"/>
                  </a:lnTo>
                  <a:lnTo>
                    <a:pt x="2796237" y="1615578"/>
                  </a:lnTo>
                  <a:lnTo>
                    <a:pt x="0" y="1615578"/>
                  </a:lnTo>
                  <a:close/>
                </a:path>
              </a:pathLst>
            </a:custGeom>
            <a:solidFill>
              <a:srgbClr val="EBA758"/>
            </a:solidFill>
          </p:spPr>
          <p:txBody>
            <a:bodyPr/>
            <a:lstStyle/>
            <a:p>
              <a:endParaRPr lang="en-GB"/>
            </a:p>
          </p:txBody>
        </p:sp>
        <p:sp>
          <p:nvSpPr>
            <p:cNvPr id="8" name="TextBox 8"/>
            <p:cNvSpPr txBox="1"/>
            <p:nvPr/>
          </p:nvSpPr>
          <p:spPr>
            <a:xfrm>
              <a:off x="0" y="-57150"/>
              <a:ext cx="2796237" cy="167272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850081" y="3600711"/>
            <a:ext cx="9992707" cy="6309291"/>
          </a:xfrm>
          <a:prstGeom prst="rect">
            <a:avLst/>
          </a:prstGeom>
        </p:spPr>
        <p:txBody>
          <a:bodyPr lIns="0" tIns="0" rIns="0" bIns="0" rtlCol="0" anchor="t">
            <a:spAutoFit/>
          </a:bodyPr>
          <a:lstStyle/>
          <a:p>
            <a:pPr>
              <a:lnSpc>
                <a:spcPts val="4469"/>
              </a:lnSpc>
            </a:pPr>
            <a:r>
              <a:rPr lang="en-US" sz="3192" dirty="0">
                <a:solidFill>
                  <a:srgbClr val="000000"/>
                </a:solidFill>
                <a:latin typeface="Canva Sans"/>
              </a:rPr>
              <a:t>NatWest uses technology when using both online teaching and in person training. </a:t>
            </a:r>
          </a:p>
          <a:p>
            <a:pPr algn="ctr">
              <a:lnSpc>
                <a:spcPts val="4469"/>
              </a:lnSpc>
            </a:pPr>
            <a:endParaRPr lang="en-US" sz="3192" dirty="0">
              <a:solidFill>
                <a:srgbClr val="000000"/>
              </a:solidFill>
              <a:latin typeface="Canva Sans"/>
            </a:endParaRPr>
          </a:p>
          <a:p>
            <a:pPr algn="ctr">
              <a:lnSpc>
                <a:spcPts val="4469"/>
              </a:lnSpc>
            </a:pPr>
            <a:r>
              <a:rPr lang="en-US" sz="3192" u="sng" dirty="0">
                <a:solidFill>
                  <a:srgbClr val="000000"/>
                </a:solidFill>
                <a:latin typeface="Canva Sans"/>
              </a:rPr>
              <a:t>Employee Benefits </a:t>
            </a:r>
          </a:p>
          <a:p>
            <a:pPr algn="ctr">
              <a:lnSpc>
                <a:spcPts val="4469"/>
              </a:lnSpc>
            </a:pPr>
            <a:endParaRPr lang="en-US" sz="3192" u="sng" dirty="0">
              <a:solidFill>
                <a:srgbClr val="000000"/>
              </a:solidFill>
              <a:latin typeface="Canva Sans"/>
            </a:endParaRPr>
          </a:p>
          <a:p>
            <a:pPr marL="689319" lvl="1" indent="-344659">
              <a:lnSpc>
                <a:spcPts val="4469"/>
              </a:lnSpc>
              <a:buFont typeface="Arial"/>
              <a:buChar char="•"/>
            </a:pPr>
            <a:r>
              <a:rPr lang="en-US" sz="3192" dirty="0">
                <a:solidFill>
                  <a:srgbClr val="000000"/>
                </a:solidFill>
                <a:latin typeface="Canva Sans"/>
              </a:rPr>
              <a:t>Blended learning offers a well-rounded learning experience that accommodates diverse learning types. This means that the employee can learn at their own pace in their own time .</a:t>
            </a:r>
          </a:p>
          <a:p>
            <a:pPr>
              <a:lnSpc>
                <a:spcPts val="4469"/>
              </a:lnSpc>
            </a:pPr>
            <a:endParaRPr lang="en-US" sz="3192" dirty="0">
              <a:solidFill>
                <a:srgbClr val="000000"/>
              </a:solidFill>
              <a:latin typeface="Canva Sans"/>
            </a:endParaRPr>
          </a:p>
          <a:p>
            <a:pPr>
              <a:lnSpc>
                <a:spcPts val="4469"/>
              </a:lnSpc>
            </a:pPr>
            <a:r>
              <a:rPr lang="en-US" sz="2400" dirty="0">
                <a:solidFill>
                  <a:srgbClr val="000000"/>
                </a:solidFill>
                <a:latin typeface="Canva Sans"/>
              </a:rPr>
              <a:t>(NatWest,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007239" y="1583909"/>
            <a:ext cx="9330326" cy="7119183"/>
            <a:chOff x="0" y="0"/>
            <a:chExt cx="1065247" cy="812800"/>
          </a:xfrm>
        </p:grpSpPr>
        <p:sp>
          <p:nvSpPr>
            <p:cNvPr id="3" name="Freeform 3"/>
            <p:cNvSpPr/>
            <p:nvPr/>
          </p:nvSpPr>
          <p:spPr>
            <a:xfrm>
              <a:off x="17245" y="8656"/>
              <a:ext cx="1030757" cy="795488"/>
            </a:xfrm>
            <a:custGeom>
              <a:avLst/>
              <a:gdLst/>
              <a:ahLst/>
              <a:cxnLst/>
              <a:rect l="l" t="t" r="r" b="b"/>
              <a:pathLst>
                <a:path w="1030757" h="795488">
                  <a:moveTo>
                    <a:pt x="543084" y="12484"/>
                  </a:moveTo>
                  <a:lnTo>
                    <a:pt x="1020296" y="376604"/>
                  </a:lnTo>
                  <a:cubicBezTo>
                    <a:pt x="1026889" y="381634"/>
                    <a:pt x="1030757" y="389452"/>
                    <a:pt x="1030757" y="397744"/>
                  </a:cubicBezTo>
                  <a:cubicBezTo>
                    <a:pt x="1030757" y="406036"/>
                    <a:pt x="1026889" y="413854"/>
                    <a:pt x="1020296" y="418884"/>
                  </a:cubicBezTo>
                  <a:lnTo>
                    <a:pt x="543084" y="783004"/>
                  </a:lnTo>
                  <a:cubicBezTo>
                    <a:pt x="526723" y="795488"/>
                    <a:pt x="504034" y="795488"/>
                    <a:pt x="487673" y="783004"/>
                  </a:cubicBezTo>
                  <a:lnTo>
                    <a:pt x="10461" y="418884"/>
                  </a:lnTo>
                  <a:cubicBezTo>
                    <a:pt x="3868" y="413854"/>
                    <a:pt x="0" y="406036"/>
                    <a:pt x="0" y="397744"/>
                  </a:cubicBezTo>
                  <a:cubicBezTo>
                    <a:pt x="0" y="389452"/>
                    <a:pt x="3868" y="381634"/>
                    <a:pt x="10461" y="376604"/>
                  </a:cubicBezTo>
                  <a:lnTo>
                    <a:pt x="487673" y="12484"/>
                  </a:lnTo>
                  <a:cubicBezTo>
                    <a:pt x="504034" y="0"/>
                    <a:pt x="526723" y="0"/>
                    <a:pt x="543084" y="12484"/>
                  </a:cubicBezTo>
                  <a:close/>
                </a:path>
              </a:pathLst>
            </a:custGeom>
            <a:solidFill>
              <a:srgbClr val="D6801C"/>
            </a:solidFill>
          </p:spPr>
          <p:txBody>
            <a:bodyPr/>
            <a:lstStyle/>
            <a:p>
              <a:endParaRPr lang="en-GB"/>
            </a:p>
          </p:txBody>
        </p:sp>
        <p:sp>
          <p:nvSpPr>
            <p:cNvPr id="4" name="TextBox 4"/>
            <p:cNvSpPr txBox="1"/>
            <p:nvPr/>
          </p:nvSpPr>
          <p:spPr>
            <a:xfrm>
              <a:off x="183089" y="101600"/>
              <a:ext cx="699068" cy="571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342076" y="747014"/>
            <a:ext cx="2684152" cy="2684152"/>
            <a:chOff x="0" y="0"/>
            <a:chExt cx="812800" cy="812800"/>
          </a:xfrm>
        </p:grpSpPr>
        <p:sp>
          <p:nvSpPr>
            <p:cNvPr id="6" name="Freeform 6"/>
            <p:cNvSpPr/>
            <p:nvPr/>
          </p:nvSpPr>
          <p:spPr>
            <a:xfrm>
              <a:off x="15531" y="15531"/>
              <a:ext cx="781737" cy="781737"/>
            </a:xfrm>
            <a:custGeom>
              <a:avLst/>
              <a:gdLst/>
              <a:ahLst/>
              <a:cxnLst/>
              <a:rect l="l" t="t" r="r" b="b"/>
              <a:pathLst>
                <a:path w="781737" h="781737">
                  <a:moveTo>
                    <a:pt x="417383" y="10983"/>
                  </a:moveTo>
                  <a:lnTo>
                    <a:pt x="770755" y="364355"/>
                  </a:lnTo>
                  <a:cubicBezTo>
                    <a:pt x="777787" y="371387"/>
                    <a:pt x="781738" y="380924"/>
                    <a:pt x="781738" y="390869"/>
                  </a:cubicBezTo>
                  <a:cubicBezTo>
                    <a:pt x="781738" y="400814"/>
                    <a:pt x="777787" y="410351"/>
                    <a:pt x="770755" y="417383"/>
                  </a:cubicBezTo>
                  <a:lnTo>
                    <a:pt x="417383" y="770755"/>
                  </a:lnTo>
                  <a:cubicBezTo>
                    <a:pt x="410351" y="777787"/>
                    <a:pt x="400814" y="781738"/>
                    <a:pt x="390869" y="781738"/>
                  </a:cubicBezTo>
                  <a:cubicBezTo>
                    <a:pt x="380924" y="781738"/>
                    <a:pt x="371387" y="777787"/>
                    <a:pt x="364355" y="770755"/>
                  </a:cubicBezTo>
                  <a:lnTo>
                    <a:pt x="10983" y="417383"/>
                  </a:lnTo>
                  <a:cubicBezTo>
                    <a:pt x="3951" y="410351"/>
                    <a:pt x="0" y="400814"/>
                    <a:pt x="0" y="390869"/>
                  </a:cubicBezTo>
                  <a:cubicBezTo>
                    <a:pt x="0" y="380924"/>
                    <a:pt x="3951" y="371387"/>
                    <a:pt x="10983" y="364355"/>
                  </a:cubicBezTo>
                  <a:lnTo>
                    <a:pt x="364355" y="10983"/>
                  </a:lnTo>
                  <a:cubicBezTo>
                    <a:pt x="371387" y="3951"/>
                    <a:pt x="380924" y="0"/>
                    <a:pt x="390869" y="0"/>
                  </a:cubicBezTo>
                  <a:cubicBezTo>
                    <a:pt x="400814" y="0"/>
                    <a:pt x="410351" y="3951"/>
                    <a:pt x="417383" y="10983"/>
                  </a:cubicBezTo>
                  <a:close/>
                </a:path>
              </a:pathLst>
            </a:custGeom>
            <a:solidFill>
              <a:srgbClr val="F5AF19"/>
            </a:solidFill>
          </p:spPr>
          <p:txBody>
            <a:bodyPr/>
            <a:lstStyle/>
            <a:p>
              <a:endParaRPr lang="en-GB"/>
            </a:p>
          </p:txBody>
        </p:sp>
        <p:sp>
          <p:nvSpPr>
            <p:cNvPr id="7" name="TextBox 7"/>
            <p:cNvSpPr txBox="1"/>
            <p:nvPr/>
          </p:nvSpPr>
          <p:spPr>
            <a:xfrm>
              <a:off x="139700" y="101600"/>
              <a:ext cx="533400" cy="571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835684" y="6321154"/>
            <a:ext cx="1466412" cy="1466412"/>
            <a:chOff x="0" y="0"/>
            <a:chExt cx="812800" cy="812800"/>
          </a:xfrm>
        </p:grpSpPr>
        <p:sp>
          <p:nvSpPr>
            <p:cNvPr id="9" name="Freeform 9"/>
            <p:cNvSpPr/>
            <p:nvPr/>
          </p:nvSpPr>
          <p:spPr>
            <a:xfrm>
              <a:off x="21728" y="21728"/>
              <a:ext cx="769344" cy="769344"/>
            </a:xfrm>
            <a:custGeom>
              <a:avLst/>
              <a:gdLst/>
              <a:ahLst/>
              <a:cxnLst/>
              <a:rect l="l" t="t" r="r" b="b"/>
              <a:pathLst>
                <a:path w="769344" h="769344">
                  <a:moveTo>
                    <a:pt x="433203" y="26803"/>
                  </a:moveTo>
                  <a:lnTo>
                    <a:pt x="742541" y="336141"/>
                  </a:lnTo>
                  <a:cubicBezTo>
                    <a:pt x="769344" y="362944"/>
                    <a:pt x="769344" y="406400"/>
                    <a:pt x="742541" y="433203"/>
                  </a:cubicBezTo>
                  <a:lnTo>
                    <a:pt x="433203" y="742541"/>
                  </a:lnTo>
                  <a:cubicBezTo>
                    <a:pt x="406400" y="769344"/>
                    <a:pt x="362944" y="769344"/>
                    <a:pt x="336141" y="742541"/>
                  </a:cubicBezTo>
                  <a:lnTo>
                    <a:pt x="26803" y="433203"/>
                  </a:lnTo>
                  <a:cubicBezTo>
                    <a:pt x="0" y="406400"/>
                    <a:pt x="0" y="362944"/>
                    <a:pt x="26803" y="336141"/>
                  </a:cubicBezTo>
                  <a:lnTo>
                    <a:pt x="336141" y="26803"/>
                  </a:lnTo>
                  <a:cubicBezTo>
                    <a:pt x="362944" y="0"/>
                    <a:pt x="406400" y="0"/>
                    <a:pt x="433203" y="26803"/>
                  </a:cubicBezTo>
                  <a:close/>
                </a:path>
              </a:pathLst>
            </a:custGeom>
            <a:solidFill>
              <a:srgbClr val="F5AF19"/>
            </a:solidFill>
          </p:spPr>
          <p:txBody>
            <a:bodyPr/>
            <a:lstStyle/>
            <a:p>
              <a:endParaRPr lang="en-GB"/>
            </a:p>
          </p:txBody>
        </p:sp>
        <p:sp>
          <p:nvSpPr>
            <p:cNvPr id="10" name="TextBox 10"/>
            <p:cNvSpPr txBox="1"/>
            <p:nvPr/>
          </p:nvSpPr>
          <p:spPr>
            <a:xfrm>
              <a:off x="139700" y="101600"/>
              <a:ext cx="533400" cy="571500"/>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7045361" y="6197281"/>
            <a:ext cx="4436017" cy="973871"/>
          </a:xfrm>
          <a:prstGeom prst="rect">
            <a:avLst/>
          </a:prstGeom>
        </p:spPr>
        <p:txBody>
          <a:bodyPr lIns="0" tIns="0" rIns="0" bIns="0" rtlCol="0" anchor="t">
            <a:spAutoFit/>
          </a:bodyPr>
          <a:lstStyle/>
          <a:p>
            <a:pPr algn="just">
              <a:lnSpc>
                <a:spcPts val="7637"/>
              </a:lnSpc>
              <a:spcBef>
                <a:spcPct val="0"/>
              </a:spcBef>
            </a:pPr>
            <a:r>
              <a:rPr lang="en-US" sz="5455">
                <a:solidFill>
                  <a:srgbClr val="FFFFFF"/>
                </a:solidFill>
                <a:latin typeface="Poppins Medium"/>
              </a:rPr>
              <a:t>Our Mission</a:t>
            </a:r>
          </a:p>
        </p:txBody>
      </p:sp>
      <p:sp>
        <p:nvSpPr>
          <p:cNvPr id="12" name="TextBox 12"/>
          <p:cNvSpPr txBox="1"/>
          <p:nvPr/>
        </p:nvSpPr>
        <p:spPr>
          <a:xfrm>
            <a:off x="3529039" y="3634397"/>
            <a:ext cx="13730261" cy="2117092"/>
          </a:xfrm>
          <a:prstGeom prst="rect">
            <a:avLst/>
          </a:prstGeom>
        </p:spPr>
        <p:txBody>
          <a:bodyPr lIns="0" tIns="0" rIns="0" bIns="0" rtlCol="0" anchor="t">
            <a:spAutoFit/>
          </a:bodyPr>
          <a:lstStyle/>
          <a:p>
            <a:pPr algn="ctr">
              <a:lnSpc>
                <a:spcPts val="8259"/>
              </a:lnSpc>
              <a:spcBef>
                <a:spcPct val="0"/>
              </a:spcBef>
            </a:pPr>
            <a:r>
              <a:rPr lang="en-US" sz="5899" u="sng">
                <a:solidFill>
                  <a:srgbClr val="D6801C"/>
                </a:solidFill>
                <a:latin typeface="Poppins Ultra-Bold Italics"/>
              </a:rPr>
              <a:t>Benefits of technology-based programmes for employers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57938" y="299926"/>
            <a:ext cx="10284850" cy="3124200"/>
          </a:xfrm>
          <a:prstGeom prst="rect">
            <a:avLst/>
          </a:prstGeom>
        </p:spPr>
        <p:txBody>
          <a:bodyPr lIns="0" tIns="0" rIns="0" bIns="0" rtlCol="0" anchor="t">
            <a:spAutoFit/>
          </a:bodyPr>
          <a:lstStyle/>
          <a:p>
            <a:pPr>
              <a:lnSpc>
                <a:spcPts val="6734"/>
              </a:lnSpc>
            </a:pPr>
            <a:r>
              <a:rPr lang="en-US" sz="5612" u="sng">
                <a:solidFill>
                  <a:srgbClr val="D6801C"/>
                </a:solidFill>
                <a:latin typeface="Poppins Ultra-Bold"/>
              </a:rPr>
              <a:t>Barclays Bank: </a:t>
            </a:r>
          </a:p>
          <a:p>
            <a:pPr>
              <a:lnSpc>
                <a:spcPts val="5654"/>
              </a:lnSpc>
            </a:pPr>
            <a:r>
              <a:rPr lang="en-US" sz="4712">
                <a:solidFill>
                  <a:srgbClr val="FFBC00"/>
                </a:solidFill>
                <a:latin typeface="Poppins Ultra-Bold"/>
              </a:rPr>
              <a:t>Barclays' "Rise" online learning platform.</a:t>
            </a:r>
          </a:p>
          <a:p>
            <a:pPr algn="just">
              <a:lnSpc>
                <a:spcPts val="6254"/>
              </a:lnSpc>
            </a:pPr>
            <a:endParaRPr lang="en-US" sz="4712">
              <a:solidFill>
                <a:srgbClr val="FFBC00"/>
              </a:solidFill>
              <a:latin typeface="Poppins Ultra-Bold"/>
            </a:endParaRPr>
          </a:p>
        </p:txBody>
      </p:sp>
      <p:sp>
        <p:nvSpPr>
          <p:cNvPr id="3" name="Freeform 3"/>
          <p:cNvSpPr/>
          <p:nvPr/>
        </p:nvSpPr>
        <p:spPr>
          <a:xfrm>
            <a:off x="10842788" y="-1413671"/>
            <a:ext cx="14245899" cy="14245899"/>
          </a:xfrm>
          <a:custGeom>
            <a:avLst/>
            <a:gdLst/>
            <a:ahLst/>
            <a:cxnLst/>
            <a:rect l="l" t="t" r="r" b="b"/>
            <a:pathLst>
              <a:path w="14245899" h="14245899">
                <a:moveTo>
                  <a:pt x="0" y="0"/>
                </a:moveTo>
                <a:lnTo>
                  <a:pt x="14245899" y="0"/>
                </a:lnTo>
                <a:lnTo>
                  <a:pt x="14245899" y="14245899"/>
                </a:lnTo>
                <a:lnTo>
                  <a:pt x="0" y="14245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557938" y="3124152"/>
            <a:ext cx="10616962" cy="6134148"/>
            <a:chOff x="0" y="0"/>
            <a:chExt cx="2796237" cy="1615578"/>
          </a:xfrm>
        </p:grpSpPr>
        <p:sp>
          <p:nvSpPr>
            <p:cNvPr id="5" name="Freeform 5"/>
            <p:cNvSpPr/>
            <p:nvPr/>
          </p:nvSpPr>
          <p:spPr>
            <a:xfrm>
              <a:off x="0" y="0"/>
              <a:ext cx="2796237" cy="1615578"/>
            </a:xfrm>
            <a:custGeom>
              <a:avLst/>
              <a:gdLst/>
              <a:ahLst/>
              <a:cxnLst/>
              <a:rect l="l" t="t" r="r" b="b"/>
              <a:pathLst>
                <a:path w="2796237" h="1615578">
                  <a:moveTo>
                    <a:pt x="0" y="0"/>
                  </a:moveTo>
                  <a:lnTo>
                    <a:pt x="2796237" y="0"/>
                  </a:lnTo>
                  <a:lnTo>
                    <a:pt x="2796237" y="1615578"/>
                  </a:lnTo>
                  <a:lnTo>
                    <a:pt x="0" y="1615578"/>
                  </a:lnTo>
                  <a:close/>
                </a:path>
              </a:pathLst>
            </a:custGeom>
            <a:solidFill>
              <a:srgbClr val="EBA758"/>
            </a:solidFill>
          </p:spPr>
          <p:txBody>
            <a:bodyPr/>
            <a:lstStyle/>
            <a:p>
              <a:endParaRPr lang="en-GB"/>
            </a:p>
          </p:txBody>
        </p:sp>
        <p:sp>
          <p:nvSpPr>
            <p:cNvPr id="6" name="TextBox 6"/>
            <p:cNvSpPr txBox="1"/>
            <p:nvPr/>
          </p:nvSpPr>
          <p:spPr>
            <a:xfrm>
              <a:off x="0" y="-57150"/>
              <a:ext cx="2796237" cy="167272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754108" y="3086052"/>
            <a:ext cx="10420791" cy="6031005"/>
          </a:xfrm>
          <a:prstGeom prst="rect">
            <a:avLst/>
          </a:prstGeom>
        </p:spPr>
        <p:txBody>
          <a:bodyPr lIns="0" tIns="0" rIns="0" bIns="0" rtlCol="0" anchor="t">
            <a:spAutoFit/>
          </a:bodyPr>
          <a:lstStyle/>
          <a:p>
            <a:pPr algn="ctr">
              <a:lnSpc>
                <a:spcPts val="3457"/>
              </a:lnSpc>
            </a:pPr>
            <a:endParaRPr/>
          </a:p>
          <a:p>
            <a:pPr algn="ctr">
              <a:lnSpc>
                <a:spcPts val="3457"/>
              </a:lnSpc>
            </a:pPr>
            <a:r>
              <a:rPr lang="en-US" sz="2469" u="sng">
                <a:solidFill>
                  <a:srgbClr val="000000"/>
                </a:solidFill>
                <a:latin typeface="Canva Sans"/>
              </a:rPr>
              <a:t>Employer Benefits </a:t>
            </a:r>
          </a:p>
          <a:p>
            <a:pPr>
              <a:lnSpc>
                <a:spcPts val="3457"/>
              </a:lnSpc>
            </a:pPr>
            <a:endParaRPr lang="en-US" sz="2469" u="sng">
              <a:solidFill>
                <a:srgbClr val="000000"/>
              </a:solidFill>
              <a:latin typeface="Canva Sans"/>
            </a:endParaRPr>
          </a:p>
          <a:p>
            <a:pPr marL="533206" lvl="1" indent="-266603">
              <a:lnSpc>
                <a:spcPts val="3457"/>
              </a:lnSpc>
              <a:buFont typeface="Arial"/>
              <a:buChar char="•"/>
            </a:pPr>
            <a:r>
              <a:rPr lang="en-US" sz="2469">
                <a:solidFill>
                  <a:srgbClr val="000000"/>
                </a:solidFill>
                <a:latin typeface="Canva Sans"/>
              </a:rPr>
              <a:t>Standardised Training Delivery: Barclays RISE guarantees that training material is consistent throughout the organisation, regardless of location or department.</a:t>
            </a:r>
          </a:p>
          <a:p>
            <a:pPr>
              <a:lnSpc>
                <a:spcPts val="3457"/>
              </a:lnSpc>
            </a:pPr>
            <a:endParaRPr lang="en-US" sz="2469">
              <a:solidFill>
                <a:srgbClr val="000000"/>
              </a:solidFill>
              <a:latin typeface="Canva Sans"/>
            </a:endParaRPr>
          </a:p>
          <a:p>
            <a:pPr marL="533206" lvl="1" indent="-266603">
              <a:lnSpc>
                <a:spcPts val="3457"/>
              </a:lnSpc>
              <a:buFont typeface="Arial"/>
              <a:buChar char="•"/>
            </a:pPr>
            <a:r>
              <a:rPr lang="en-US" sz="2469">
                <a:solidFill>
                  <a:srgbClr val="000000"/>
                </a:solidFill>
                <a:latin typeface="Canva Sans"/>
              </a:rPr>
              <a:t>Reduced Training Costs: The online platform lowers the costs associated with traditional instructor-led training (e.g., venue rents and travel fees).</a:t>
            </a:r>
          </a:p>
          <a:p>
            <a:pPr>
              <a:lnSpc>
                <a:spcPts val="3457"/>
              </a:lnSpc>
            </a:pPr>
            <a:endParaRPr lang="en-US" sz="2469">
              <a:solidFill>
                <a:srgbClr val="000000"/>
              </a:solidFill>
              <a:latin typeface="Canva Sans"/>
            </a:endParaRPr>
          </a:p>
          <a:p>
            <a:pPr marL="533206" lvl="1" indent="-266603">
              <a:lnSpc>
                <a:spcPts val="3457"/>
              </a:lnSpc>
              <a:buFont typeface="Arial"/>
              <a:buChar char="•"/>
            </a:pPr>
            <a:r>
              <a:rPr lang="en-US" sz="2469">
                <a:solidFill>
                  <a:srgbClr val="000000"/>
                </a:solidFill>
                <a:latin typeface="Canva Sans"/>
              </a:rPr>
              <a:t>Improved Learning Outcomes through Personalisation: Learning routes tailored to individual requirements and goals result in more effective skill development. </a:t>
            </a:r>
          </a:p>
        </p:txBody>
      </p:sp>
      <p:grpSp>
        <p:nvGrpSpPr>
          <p:cNvPr id="8" name="Group 8"/>
          <p:cNvGrpSpPr/>
          <p:nvPr/>
        </p:nvGrpSpPr>
        <p:grpSpPr>
          <a:xfrm>
            <a:off x="11807338" y="1028700"/>
            <a:ext cx="9220117" cy="8991016"/>
            <a:chOff x="0" y="0"/>
            <a:chExt cx="6511779" cy="6349975"/>
          </a:xfrm>
        </p:grpSpPr>
        <p:sp>
          <p:nvSpPr>
            <p:cNvPr id="9" name="Freeform 9"/>
            <p:cNvSpPr/>
            <p:nvPr/>
          </p:nvSpPr>
          <p:spPr>
            <a:xfrm>
              <a:off x="0" y="0"/>
              <a:ext cx="6511779" cy="6349975"/>
            </a:xfrm>
            <a:custGeom>
              <a:avLst/>
              <a:gdLst/>
              <a:ahLst/>
              <a:cxnLst/>
              <a:rect l="l" t="t" r="r" b="b"/>
              <a:pathLst>
                <a:path w="6511779" h="6349975">
                  <a:moveTo>
                    <a:pt x="6511779" y="3175025"/>
                  </a:moveTo>
                  <a:cubicBezTo>
                    <a:pt x="6511779" y="4928451"/>
                    <a:pt x="5054039" y="6349975"/>
                    <a:pt x="3255890" y="6349975"/>
                  </a:cubicBezTo>
                  <a:cubicBezTo>
                    <a:pt x="1457714" y="6349975"/>
                    <a:pt x="0" y="4928451"/>
                    <a:pt x="0" y="3175025"/>
                  </a:cubicBezTo>
                  <a:cubicBezTo>
                    <a:pt x="0" y="1421511"/>
                    <a:pt x="1457714" y="0"/>
                    <a:pt x="3255890" y="0"/>
                  </a:cubicBezTo>
                  <a:cubicBezTo>
                    <a:pt x="5054066" y="0"/>
                    <a:pt x="6511779" y="1421511"/>
                    <a:pt x="6511779" y="3175025"/>
                  </a:cubicBezTo>
                  <a:close/>
                </a:path>
              </a:pathLst>
            </a:custGeom>
            <a:blipFill>
              <a:blip r:embed="rId4"/>
              <a:stretch>
                <a:fillRect l="-5330" r="-16563"/>
              </a:stretch>
            </a:blipFill>
          </p:spPr>
          <p:txBody>
            <a:bodyPr/>
            <a:lstStyle/>
            <a:p>
              <a:endParaRPr lang="en-GB"/>
            </a:p>
          </p:txBody>
        </p:sp>
      </p:grpSp>
      <p:sp>
        <p:nvSpPr>
          <p:cNvPr id="10" name="TextBox 10"/>
          <p:cNvSpPr txBox="1"/>
          <p:nvPr/>
        </p:nvSpPr>
        <p:spPr>
          <a:xfrm>
            <a:off x="557938" y="9677451"/>
            <a:ext cx="2871062" cy="331501"/>
          </a:xfrm>
          <a:prstGeom prst="rect">
            <a:avLst/>
          </a:prstGeom>
        </p:spPr>
        <p:txBody>
          <a:bodyPr wrap="square" lIns="0" tIns="0" rIns="0" bIns="0" rtlCol="0" anchor="t">
            <a:spAutoFit/>
          </a:bodyPr>
          <a:lstStyle/>
          <a:p>
            <a:pPr algn="ctr">
              <a:lnSpc>
                <a:spcPts val="2659"/>
              </a:lnSpc>
              <a:spcBef>
                <a:spcPct val="0"/>
              </a:spcBef>
            </a:pPr>
            <a:r>
              <a:rPr lang="en-US" sz="2000" dirty="0">
                <a:solidFill>
                  <a:srgbClr val="000000"/>
                </a:solidFill>
                <a:latin typeface="Poppins"/>
              </a:rPr>
              <a:t> (Barclays,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57938" y="299926"/>
            <a:ext cx="10284850" cy="2247900"/>
          </a:xfrm>
          <a:prstGeom prst="rect">
            <a:avLst/>
          </a:prstGeom>
        </p:spPr>
        <p:txBody>
          <a:bodyPr lIns="0" tIns="0" rIns="0" bIns="0" rtlCol="0" anchor="t">
            <a:spAutoFit/>
          </a:bodyPr>
          <a:lstStyle/>
          <a:p>
            <a:pPr>
              <a:lnSpc>
                <a:spcPts val="6734"/>
              </a:lnSpc>
            </a:pPr>
            <a:r>
              <a:rPr lang="en-US" sz="5612" u="sng">
                <a:solidFill>
                  <a:srgbClr val="D6801C"/>
                </a:solidFill>
                <a:latin typeface="Poppins Ultra-Bold"/>
              </a:rPr>
              <a:t>Lloyds Bank : </a:t>
            </a:r>
          </a:p>
          <a:p>
            <a:pPr algn="just">
              <a:lnSpc>
                <a:spcPts val="3575"/>
              </a:lnSpc>
            </a:pPr>
            <a:r>
              <a:rPr lang="en-US" sz="2979">
                <a:solidFill>
                  <a:srgbClr val="FFBC00"/>
                </a:solidFill>
                <a:latin typeface="Poppins Ultra-Bold"/>
              </a:rPr>
              <a:t>Lloyds Banking Group's "Academy" virtual learning environment with interactive customer service simulations.</a:t>
            </a:r>
          </a:p>
        </p:txBody>
      </p:sp>
      <p:sp>
        <p:nvSpPr>
          <p:cNvPr id="3" name="Freeform 3"/>
          <p:cNvSpPr/>
          <p:nvPr/>
        </p:nvSpPr>
        <p:spPr>
          <a:xfrm>
            <a:off x="10842788" y="-1413671"/>
            <a:ext cx="14245899" cy="14245899"/>
          </a:xfrm>
          <a:custGeom>
            <a:avLst/>
            <a:gdLst/>
            <a:ahLst/>
            <a:cxnLst/>
            <a:rect l="l" t="t" r="r" b="b"/>
            <a:pathLst>
              <a:path w="14245899" h="14245899">
                <a:moveTo>
                  <a:pt x="0" y="0"/>
                </a:moveTo>
                <a:lnTo>
                  <a:pt x="14245899" y="0"/>
                </a:lnTo>
                <a:lnTo>
                  <a:pt x="14245899" y="14245899"/>
                </a:lnTo>
                <a:lnTo>
                  <a:pt x="0" y="14245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557938" y="3124152"/>
            <a:ext cx="10616962" cy="6134148"/>
            <a:chOff x="0" y="0"/>
            <a:chExt cx="2796237" cy="1615578"/>
          </a:xfrm>
        </p:grpSpPr>
        <p:sp>
          <p:nvSpPr>
            <p:cNvPr id="5" name="Freeform 5"/>
            <p:cNvSpPr/>
            <p:nvPr/>
          </p:nvSpPr>
          <p:spPr>
            <a:xfrm>
              <a:off x="0" y="0"/>
              <a:ext cx="2796237" cy="1615578"/>
            </a:xfrm>
            <a:custGeom>
              <a:avLst/>
              <a:gdLst/>
              <a:ahLst/>
              <a:cxnLst/>
              <a:rect l="l" t="t" r="r" b="b"/>
              <a:pathLst>
                <a:path w="2796237" h="1615578">
                  <a:moveTo>
                    <a:pt x="0" y="0"/>
                  </a:moveTo>
                  <a:lnTo>
                    <a:pt x="2796237" y="0"/>
                  </a:lnTo>
                  <a:lnTo>
                    <a:pt x="2796237" y="1615578"/>
                  </a:lnTo>
                  <a:lnTo>
                    <a:pt x="0" y="1615578"/>
                  </a:lnTo>
                  <a:close/>
                </a:path>
              </a:pathLst>
            </a:custGeom>
            <a:solidFill>
              <a:srgbClr val="EBA758"/>
            </a:solidFill>
          </p:spPr>
          <p:txBody>
            <a:bodyPr/>
            <a:lstStyle/>
            <a:p>
              <a:endParaRPr lang="en-GB"/>
            </a:p>
          </p:txBody>
        </p:sp>
        <p:sp>
          <p:nvSpPr>
            <p:cNvPr id="6" name="TextBox 6"/>
            <p:cNvSpPr txBox="1"/>
            <p:nvPr/>
          </p:nvSpPr>
          <p:spPr>
            <a:xfrm>
              <a:off x="0" y="-57150"/>
              <a:ext cx="2796237" cy="167272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557938" y="3400550"/>
            <a:ext cx="10616962" cy="5114626"/>
          </a:xfrm>
          <a:prstGeom prst="rect">
            <a:avLst/>
          </a:prstGeom>
        </p:spPr>
        <p:txBody>
          <a:bodyPr lIns="0" tIns="0" rIns="0" bIns="0" rtlCol="0" anchor="t">
            <a:spAutoFit/>
          </a:bodyPr>
          <a:lstStyle/>
          <a:p>
            <a:pPr algn="ctr">
              <a:lnSpc>
                <a:spcPts val="4111"/>
              </a:lnSpc>
            </a:pPr>
            <a:r>
              <a:rPr lang="en-US" sz="2936" u="sng">
                <a:solidFill>
                  <a:srgbClr val="000000"/>
                </a:solidFill>
                <a:latin typeface="Canva Sans"/>
              </a:rPr>
              <a:t>Employer  Benefits </a:t>
            </a:r>
          </a:p>
          <a:p>
            <a:pPr algn="ctr">
              <a:lnSpc>
                <a:spcPts val="4111"/>
              </a:lnSpc>
            </a:pPr>
            <a:endParaRPr lang="en-US" sz="2936" u="sng">
              <a:solidFill>
                <a:srgbClr val="000000"/>
              </a:solidFill>
              <a:latin typeface="Canva Sans"/>
            </a:endParaRPr>
          </a:p>
          <a:p>
            <a:pPr marL="504511" lvl="1" indent="-252256">
              <a:lnSpc>
                <a:spcPts val="3271"/>
              </a:lnSpc>
              <a:buFont typeface="Arial"/>
              <a:buChar char="•"/>
            </a:pPr>
            <a:r>
              <a:rPr lang="en-US" sz="2336">
                <a:solidFill>
                  <a:srgbClr val="000000"/>
                </a:solidFill>
                <a:latin typeface="Canva Sans"/>
              </a:rPr>
              <a:t>Reduced Costs: VR simulations are a less expensive alternative to traditional role-playing exercises </a:t>
            </a:r>
          </a:p>
          <a:p>
            <a:pPr>
              <a:lnSpc>
                <a:spcPts val="3271"/>
              </a:lnSpc>
            </a:pPr>
            <a:endParaRPr lang="en-US" sz="2336">
              <a:solidFill>
                <a:srgbClr val="000000"/>
              </a:solidFill>
              <a:latin typeface="Canva Sans"/>
            </a:endParaRPr>
          </a:p>
          <a:p>
            <a:pPr marL="504511" lvl="1" indent="-252256">
              <a:lnSpc>
                <a:spcPts val="3271"/>
              </a:lnSpc>
              <a:buFont typeface="Arial"/>
              <a:buChar char="•"/>
            </a:pPr>
            <a:r>
              <a:rPr lang="en-US" sz="2336">
                <a:solidFill>
                  <a:srgbClr val="000000"/>
                </a:solidFill>
                <a:latin typeface="Canva Sans"/>
              </a:rPr>
              <a:t>Increased Training Effectiveness: Immersive VR environments boost information retention and transfer of learning to real-world scenarios.</a:t>
            </a:r>
          </a:p>
          <a:p>
            <a:pPr>
              <a:lnSpc>
                <a:spcPts val="3271"/>
              </a:lnSpc>
            </a:pPr>
            <a:endParaRPr lang="en-US" sz="2336">
              <a:solidFill>
                <a:srgbClr val="000000"/>
              </a:solidFill>
              <a:latin typeface="Canva Sans"/>
            </a:endParaRPr>
          </a:p>
          <a:p>
            <a:pPr marL="504511" lvl="1" indent="-252256">
              <a:lnSpc>
                <a:spcPts val="3271"/>
              </a:lnSpc>
              <a:spcBef>
                <a:spcPct val="0"/>
              </a:spcBef>
              <a:buFont typeface="Arial"/>
              <a:buChar char="•"/>
            </a:pPr>
            <a:r>
              <a:rPr lang="en-US" sz="2336">
                <a:solidFill>
                  <a:srgbClr val="000000"/>
                </a:solidFill>
                <a:latin typeface="Canva Sans"/>
              </a:rPr>
              <a:t>Data gathering and Analysis: VR simulations enable the gathering of data on employee performance within the simulations, allowing Lloyds to assess the success of their training programmes and identify areas for improvement. </a:t>
            </a:r>
          </a:p>
        </p:txBody>
      </p:sp>
      <p:grpSp>
        <p:nvGrpSpPr>
          <p:cNvPr id="8" name="Group 8"/>
          <p:cNvGrpSpPr/>
          <p:nvPr/>
        </p:nvGrpSpPr>
        <p:grpSpPr>
          <a:xfrm>
            <a:off x="11537212" y="-74026"/>
            <a:ext cx="10361067" cy="10361026"/>
            <a:chOff x="0" y="0"/>
            <a:chExt cx="6350000" cy="6349975"/>
          </a:xfrm>
        </p:grpSpPr>
        <p:sp>
          <p:nvSpPr>
            <p:cNvPr id="9" name="Freeform 9"/>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25046" r="-25046"/>
              </a:stretch>
            </a:blipFill>
          </p:spPr>
          <p:txBody>
            <a:bodyPr/>
            <a:lstStyle/>
            <a:p>
              <a:endParaRPr lang="en-GB"/>
            </a:p>
          </p:txBody>
        </p:sp>
      </p:grpSp>
      <p:sp>
        <p:nvSpPr>
          <p:cNvPr id="10" name="TextBox 10"/>
          <p:cNvSpPr txBox="1"/>
          <p:nvPr/>
        </p:nvSpPr>
        <p:spPr>
          <a:xfrm>
            <a:off x="557938" y="9550922"/>
            <a:ext cx="2648555" cy="331501"/>
          </a:xfrm>
          <a:prstGeom prst="rect">
            <a:avLst/>
          </a:prstGeom>
        </p:spPr>
        <p:txBody>
          <a:bodyPr wrap="square" lIns="0" tIns="0" rIns="0" bIns="0" rtlCol="0" anchor="t">
            <a:spAutoFit/>
          </a:bodyPr>
          <a:lstStyle/>
          <a:p>
            <a:pPr algn="ctr">
              <a:lnSpc>
                <a:spcPts val="2659"/>
              </a:lnSpc>
              <a:spcBef>
                <a:spcPct val="0"/>
              </a:spcBef>
            </a:pPr>
            <a:r>
              <a:rPr lang="en-US" sz="1899" dirty="0">
                <a:solidFill>
                  <a:srgbClr val="000000"/>
                </a:solidFill>
                <a:latin typeface="Poppins"/>
              </a:rPr>
              <a:t> </a:t>
            </a:r>
            <a:r>
              <a:rPr lang="en-US" sz="2000" dirty="0">
                <a:solidFill>
                  <a:srgbClr val="000000"/>
                </a:solidFill>
                <a:latin typeface="Poppins"/>
              </a:rPr>
              <a:t>(Lloyds,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57938" y="427719"/>
            <a:ext cx="10284850" cy="3686175"/>
          </a:xfrm>
          <a:prstGeom prst="rect">
            <a:avLst/>
          </a:prstGeom>
        </p:spPr>
        <p:txBody>
          <a:bodyPr lIns="0" tIns="0" rIns="0" bIns="0" rtlCol="0" anchor="t">
            <a:spAutoFit/>
          </a:bodyPr>
          <a:lstStyle/>
          <a:p>
            <a:pPr>
              <a:lnSpc>
                <a:spcPts val="6734"/>
              </a:lnSpc>
            </a:pPr>
            <a:r>
              <a:rPr lang="en-US" sz="5612" u="sng">
                <a:solidFill>
                  <a:srgbClr val="D6801C"/>
                </a:solidFill>
                <a:latin typeface="Poppins Ultra-Bold"/>
              </a:rPr>
              <a:t>HSBC:</a:t>
            </a:r>
          </a:p>
          <a:p>
            <a:pPr>
              <a:lnSpc>
                <a:spcPts val="5174"/>
              </a:lnSpc>
            </a:pPr>
            <a:r>
              <a:rPr lang="en-US" sz="4312">
                <a:solidFill>
                  <a:srgbClr val="F5AF19"/>
                </a:solidFill>
                <a:latin typeface="Poppins Ultra-Bold"/>
              </a:rPr>
              <a:t>HSBC's "Learning Hub" mobile app with gamified learning modules.</a:t>
            </a:r>
          </a:p>
          <a:p>
            <a:pPr>
              <a:lnSpc>
                <a:spcPts val="5534"/>
              </a:lnSpc>
            </a:pPr>
            <a:endParaRPr lang="en-US" sz="4312">
              <a:solidFill>
                <a:srgbClr val="F5AF19"/>
              </a:solidFill>
              <a:latin typeface="Poppins Ultra-Bold"/>
            </a:endParaRPr>
          </a:p>
          <a:p>
            <a:pPr algn="just">
              <a:lnSpc>
                <a:spcPts val="6254"/>
              </a:lnSpc>
            </a:pPr>
            <a:endParaRPr lang="en-US" sz="4312">
              <a:solidFill>
                <a:srgbClr val="F5AF19"/>
              </a:solidFill>
              <a:latin typeface="Poppins Ultra-Bold"/>
            </a:endParaRPr>
          </a:p>
        </p:txBody>
      </p:sp>
      <p:sp>
        <p:nvSpPr>
          <p:cNvPr id="3" name="Freeform 3"/>
          <p:cNvSpPr/>
          <p:nvPr/>
        </p:nvSpPr>
        <p:spPr>
          <a:xfrm>
            <a:off x="10842788" y="-1413671"/>
            <a:ext cx="14245899" cy="14245899"/>
          </a:xfrm>
          <a:custGeom>
            <a:avLst/>
            <a:gdLst/>
            <a:ahLst/>
            <a:cxnLst/>
            <a:rect l="l" t="t" r="r" b="b"/>
            <a:pathLst>
              <a:path w="14245899" h="14245899">
                <a:moveTo>
                  <a:pt x="0" y="0"/>
                </a:moveTo>
                <a:lnTo>
                  <a:pt x="14245899" y="0"/>
                </a:lnTo>
                <a:lnTo>
                  <a:pt x="14245899" y="14245899"/>
                </a:lnTo>
                <a:lnTo>
                  <a:pt x="0" y="14245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1897610" y="0"/>
            <a:ext cx="10723380" cy="10723337"/>
            <a:chOff x="0" y="0"/>
            <a:chExt cx="6350000" cy="6349975"/>
          </a:xfrm>
        </p:grpSpPr>
        <p:sp>
          <p:nvSpPr>
            <p:cNvPr id="5" name="Freeform 5"/>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10728" r="-10728"/>
              </a:stretch>
            </a:blipFill>
          </p:spPr>
          <p:txBody>
            <a:bodyPr/>
            <a:lstStyle/>
            <a:p>
              <a:endParaRPr lang="en-GB"/>
            </a:p>
          </p:txBody>
        </p:sp>
      </p:grpSp>
      <p:grpSp>
        <p:nvGrpSpPr>
          <p:cNvPr id="6" name="Group 6"/>
          <p:cNvGrpSpPr/>
          <p:nvPr/>
        </p:nvGrpSpPr>
        <p:grpSpPr>
          <a:xfrm>
            <a:off x="557938" y="3124152"/>
            <a:ext cx="10616962" cy="6134148"/>
            <a:chOff x="0" y="0"/>
            <a:chExt cx="2796237" cy="1615578"/>
          </a:xfrm>
        </p:grpSpPr>
        <p:sp>
          <p:nvSpPr>
            <p:cNvPr id="7" name="Freeform 7"/>
            <p:cNvSpPr/>
            <p:nvPr/>
          </p:nvSpPr>
          <p:spPr>
            <a:xfrm>
              <a:off x="0" y="0"/>
              <a:ext cx="2796237" cy="1615578"/>
            </a:xfrm>
            <a:custGeom>
              <a:avLst/>
              <a:gdLst/>
              <a:ahLst/>
              <a:cxnLst/>
              <a:rect l="l" t="t" r="r" b="b"/>
              <a:pathLst>
                <a:path w="2796237" h="1615578">
                  <a:moveTo>
                    <a:pt x="0" y="0"/>
                  </a:moveTo>
                  <a:lnTo>
                    <a:pt x="2796237" y="0"/>
                  </a:lnTo>
                  <a:lnTo>
                    <a:pt x="2796237" y="1615578"/>
                  </a:lnTo>
                  <a:lnTo>
                    <a:pt x="0" y="1615578"/>
                  </a:lnTo>
                  <a:close/>
                </a:path>
              </a:pathLst>
            </a:custGeom>
            <a:solidFill>
              <a:srgbClr val="EBA758"/>
            </a:solidFill>
          </p:spPr>
          <p:txBody>
            <a:bodyPr/>
            <a:lstStyle/>
            <a:p>
              <a:endParaRPr lang="en-GB"/>
            </a:p>
          </p:txBody>
        </p:sp>
        <p:sp>
          <p:nvSpPr>
            <p:cNvPr id="8" name="TextBox 8"/>
            <p:cNvSpPr txBox="1"/>
            <p:nvPr/>
          </p:nvSpPr>
          <p:spPr>
            <a:xfrm>
              <a:off x="0" y="-57150"/>
              <a:ext cx="2796237" cy="167272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557938" y="3195370"/>
            <a:ext cx="10616962" cy="5953611"/>
          </a:xfrm>
          <a:prstGeom prst="rect">
            <a:avLst/>
          </a:prstGeom>
        </p:spPr>
        <p:txBody>
          <a:bodyPr lIns="0" tIns="0" rIns="0" bIns="0" rtlCol="0" anchor="t">
            <a:spAutoFit/>
          </a:bodyPr>
          <a:lstStyle/>
          <a:p>
            <a:pPr algn="ctr">
              <a:lnSpc>
                <a:spcPts val="3183"/>
              </a:lnSpc>
            </a:pPr>
            <a:endParaRPr dirty="0"/>
          </a:p>
          <a:p>
            <a:pPr algn="ctr">
              <a:lnSpc>
                <a:spcPts val="3183"/>
              </a:lnSpc>
            </a:pPr>
            <a:r>
              <a:rPr lang="en-US" sz="2273" u="sng" dirty="0">
                <a:solidFill>
                  <a:srgbClr val="000000"/>
                </a:solidFill>
                <a:latin typeface="Canva Sans"/>
              </a:rPr>
              <a:t>Employer Benefits </a:t>
            </a:r>
          </a:p>
          <a:p>
            <a:pPr algn="ctr">
              <a:lnSpc>
                <a:spcPts val="3183"/>
              </a:lnSpc>
            </a:pPr>
            <a:endParaRPr lang="en-US" sz="2273" u="sng" dirty="0">
              <a:solidFill>
                <a:srgbClr val="000000"/>
              </a:solidFill>
              <a:latin typeface="Canva Sans"/>
            </a:endParaRPr>
          </a:p>
          <a:p>
            <a:pPr marL="490890" lvl="1" indent="-245445">
              <a:lnSpc>
                <a:spcPts val="3183"/>
              </a:lnSpc>
              <a:buFont typeface="Arial"/>
              <a:buChar char="•"/>
            </a:pPr>
            <a:r>
              <a:rPr lang="en-US" sz="2273" dirty="0">
                <a:solidFill>
                  <a:srgbClr val="000000"/>
                </a:solidFill>
                <a:latin typeface="Canva Sans"/>
              </a:rPr>
              <a:t>Reduced Training Time Commitment: With bite-sized learning modules, employees may finish training in shorter bursts, </a:t>
            </a:r>
            <a:r>
              <a:rPr lang="en-US" sz="2273" dirty="0" err="1">
                <a:solidFill>
                  <a:srgbClr val="000000"/>
                </a:solidFill>
                <a:latin typeface="Canva Sans"/>
              </a:rPr>
              <a:t>minimising</a:t>
            </a:r>
            <a:r>
              <a:rPr lang="en-US" sz="2273" dirty="0">
                <a:solidFill>
                  <a:srgbClr val="000000"/>
                </a:solidFill>
                <a:latin typeface="Canva Sans"/>
              </a:rPr>
              <a:t> disturbance to their workday.</a:t>
            </a:r>
          </a:p>
          <a:p>
            <a:pPr>
              <a:lnSpc>
                <a:spcPts val="3183"/>
              </a:lnSpc>
            </a:pPr>
            <a:endParaRPr lang="en-US" sz="2273" dirty="0">
              <a:solidFill>
                <a:srgbClr val="000000"/>
              </a:solidFill>
              <a:latin typeface="Canva Sans"/>
            </a:endParaRPr>
          </a:p>
          <a:p>
            <a:pPr marL="490890" lvl="1" indent="-245445">
              <a:lnSpc>
                <a:spcPts val="3183"/>
              </a:lnSpc>
              <a:buFont typeface="Arial"/>
              <a:buChar char="•"/>
            </a:pPr>
            <a:r>
              <a:rPr lang="en-US" sz="2273" dirty="0">
                <a:solidFill>
                  <a:srgbClr val="000000"/>
                </a:solidFill>
                <a:latin typeface="Canva Sans"/>
              </a:rPr>
              <a:t>Increased Employee Productivity: Employees may access training during downtime or breaks, allowing them to </a:t>
            </a:r>
            <a:r>
              <a:rPr lang="en-US" sz="2273" dirty="0" err="1">
                <a:solidFill>
                  <a:srgbClr val="000000"/>
                </a:solidFill>
                <a:latin typeface="Canva Sans"/>
              </a:rPr>
              <a:t>maximise</a:t>
            </a:r>
            <a:r>
              <a:rPr lang="en-US" sz="2273" dirty="0">
                <a:solidFill>
                  <a:srgbClr val="000000"/>
                </a:solidFill>
                <a:latin typeface="Canva Sans"/>
              </a:rPr>
              <a:t> their learning opportunities while remaining productive.</a:t>
            </a:r>
          </a:p>
          <a:p>
            <a:pPr>
              <a:lnSpc>
                <a:spcPts val="3183"/>
              </a:lnSpc>
            </a:pPr>
            <a:endParaRPr lang="en-US" sz="2273" dirty="0">
              <a:solidFill>
                <a:srgbClr val="000000"/>
              </a:solidFill>
              <a:latin typeface="Canva Sans"/>
            </a:endParaRPr>
          </a:p>
          <a:p>
            <a:pPr marL="490890" lvl="1" indent="-245445">
              <a:lnSpc>
                <a:spcPts val="3183"/>
              </a:lnSpc>
              <a:buFont typeface="Arial"/>
              <a:buChar char="•"/>
            </a:pPr>
            <a:r>
              <a:rPr lang="en-US" sz="2273" dirty="0">
                <a:solidFill>
                  <a:srgbClr val="000000"/>
                </a:solidFill>
                <a:latin typeface="Canva Sans"/>
              </a:rPr>
              <a:t>Improved Knowledge Retention and Application: The software uses spaced repetition techniques to reinforce knowledge over time, resulting in higher information retention and skill application. </a:t>
            </a:r>
          </a:p>
          <a:p>
            <a:pPr>
              <a:lnSpc>
                <a:spcPts val="3183"/>
              </a:lnSpc>
              <a:spcBef>
                <a:spcPct val="0"/>
              </a:spcBef>
            </a:pPr>
            <a:r>
              <a:rPr lang="en-US" sz="2273" dirty="0">
                <a:solidFill>
                  <a:srgbClr val="000000"/>
                </a:solidFill>
                <a:latin typeface="Canva Sans"/>
              </a:rPr>
              <a:t> </a:t>
            </a:r>
          </a:p>
        </p:txBody>
      </p:sp>
      <p:sp>
        <p:nvSpPr>
          <p:cNvPr id="10" name="TextBox 10"/>
          <p:cNvSpPr txBox="1"/>
          <p:nvPr/>
        </p:nvSpPr>
        <p:spPr>
          <a:xfrm>
            <a:off x="557938" y="9608501"/>
            <a:ext cx="1728062" cy="335599"/>
          </a:xfrm>
          <a:prstGeom prst="rect">
            <a:avLst/>
          </a:prstGeom>
        </p:spPr>
        <p:txBody>
          <a:bodyPr wrap="square" lIns="0" tIns="0" rIns="0" bIns="0" rtlCol="0" anchor="t">
            <a:spAutoFit/>
          </a:bodyPr>
          <a:lstStyle/>
          <a:p>
            <a:pPr algn="ctr">
              <a:lnSpc>
                <a:spcPts val="2659"/>
              </a:lnSpc>
              <a:spcBef>
                <a:spcPct val="0"/>
              </a:spcBef>
            </a:pPr>
            <a:r>
              <a:rPr lang="en-US" sz="1899" dirty="0">
                <a:solidFill>
                  <a:srgbClr val="000000"/>
                </a:solidFill>
                <a:latin typeface="Poppins"/>
              </a:rPr>
              <a:t>(HSBC, 2022)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17698" y="290460"/>
            <a:ext cx="11279912" cy="4162425"/>
          </a:xfrm>
          <a:prstGeom prst="rect">
            <a:avLst/>
          </a:prstGeom>
        </p:spPr>
        <p:txBody>
          <a:bodyPr lIns="0" tIns="0" rIns="0" bIns="0" rtlCol="0" anchor="t">
            <a:spAutoFit/>
          </a:bodyPr>
          <a:lstStyle/>
          <a:p>
            <a:pPr>
              <a:lnSpc>
                <a:spcPts val="6734"/>
              </a:lnSpc>
            </a:pPr>
            <a:r>
              <a:rPr lang="en-US" sz="5612" u="sng" dirty="0">
                <a:solidFill>
                  <a:srgbClr val="D6801C"/>
                </a:solidFill>
                <a:latin typeface="Poppins Ultra-Bold"/>
              </a:rPr>
              <a:t>NatWest :</a:t>
            </a:r>
          </a:p>
          <a:p>
            <a:pPr>
              <a:lnSpc>
                <a:spcPts val="4694"/>
              </a:lnSpc>
            </a:pPr>
            <a:r>
              <a:rPr lang="en-US" sz="3912" dirty="0">
                <a:solidFill>
                  <a:srgbClr val="F5AF19"/>
                </a:solidFill>
                <a:latin typeface="Poppins Bold"/>
              </a:rPr>
              <a:t>NatWest‘s focus on blended learning with a mix of online and in-person training methods.</a:t>
            </a:r>
          </a:p>
          <a:p>
            <a:pPr>
              <a:lnSpc>
                <a:spcPts val="5534"/>
              </a:lnSpc>
            </a:pPr>
            <a:endParaRPr lang="en-US" sz="3912" dirty="0">
              <a:solidFill>
                <a:srgbClr val="F5AF19"/>
              </a:solidFill>
              <a:latin typeface="Poppins Bold"/>
            </a:endParaRPr>
          </a:p>
          <a:p>
            <a:pPr algn="just">
              <a:lnSpc>
                <a:spcPts val="6254"/>
              </a:lnSpc>
            </a:pPr>
            <a:endParaRPr lang="en-US" sz="3912" dirty="0">
              <a:solidFill>
                <a:srgbClr val="F5AF19"/>
              </a:solidFill>
              <a:latin typeface="Poppins Bold"/>
            </a:endParaRPr>
          </a:p>
        </p:txBody>
      </p:sp>
      <p:sp>
        <p:nvSpPr>
          <p:cNvPr id="3" name="Freeform 3"/>
          <p:cNvSpPr/>
          <p:nvPr/>
        </p:nvSpPr>
        <p:spPr>
          <a:xfrm>
            <a:off x="10842788" y="-1413671"/>
            <a:ext cx="14245899" cy="14245899"/>
          </a:xfrm>
          <a:custGeom>
            <a:avLst/>
            <a:gdLst/>
            <a:ahLst/>
            <a:cxnLst/>
            <a:rect l="l" t="t" r="r" b="b"/>
            <a:pathLst>
              <a:path w="14245899" h="14245899">
                <a:moveTo>
                  <a:pt x="0" y="0"/>
                </a:moveTo>
                <a:lnTo>
                  <a:pt x="14245899" y="0"/>
                </a:lnTo>
                <a:lnTo>
                  <a:pt x="14245899" y="14245899"/>
                </a:lnTo>
                <a:lnTo>
                  <a:pt x="0" y="1424589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11897610" y="347610"/>
            <a:ext cx="10723380" cy="10723337"/>
            <a:chOff x="0" y="0"/>
            <a:chExt cx="6350000" cy="6349975"/>
          </a:xfrm>
        </p:grpSpPr>
        <p:sp>
          <p:nvSpPr>
            <p:cNvPr id="5" name="Freeform 5"/>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34210" r="-34210"/>
              </a:stretch>
            </a:blipFill>
          </p:spPr>
          <p:txBody>
            <a:bodyPr/>
            <a:lstStyle/>
            <a:p>
              <a:endParaRPr lang="en-GB"/>
            </a:p>
          </p:txBody>
        </p:sp>
      </p:grpSp>
      <p:grpSp>
        <p:nvGrpSpPr>
          <p:cNvPr id="6" name="Group 6"/>
          <p:cNvGrpSpPr/>
          <p:nvPr/>
        </p:nvGrpSpPr>
        <p:grpSpPr>
          <a:xfrm>
            <a:off x="617698" y="3124152"/>
            <a:ext cx="10616962" cy="6134148"/>
            <a:chOff x="0" y="0"/>
            <a:chExt cx="2796237" cy="1615578"/>
          </a:xfrm>
        </p:grpSpPr>
        <p:sp>
          <p:nvSpPr>
            <p:cNvPr id="7" name="Freeform 7"/>
            <p:cNvSpPr/>
            <p:nvPr/>
          </p:nvSpPr>
          <p:spPr>
            <a:xfrm>
              <a:off x="0" y="0"/>
              <a:ext cx="2796237" cy="1615578"/>
            </a:xfrm>
            <a:custGeom>
              <a:avLst/>
              <a:gdLst/>
              <a:ahLst/>
              <a:cxnLst/>
              <a:rect l="l" t="t" r="r" b="b"/>
              <a:pathLst>
                <a:path w="2796237" h="1615578">
                  <a:moveTo>
                    <a:pt x="0" y="0"/>
                  </a:moveTo>
                  <a:lnTo>
                    <a:pt x="2796237" y="0"/>
                  </a:lnTo>
                  <a:lnTo>
                    <a:pt x="2796237" y="1615578"/>
                  </a:lnTo>
                  <a:lnTo>
                    <a:pt x="0" y="1615578"/>
                  </a:lnTo>
                  <a:close/>
                </a:path>
              </a:pathLst>
            </a:custGeom>
            <a:solidFill>
              <a:srgbClr val="EBA758"/>
            </a:solidFill>
          </p:spPr>
          <p:txBody>
            <a:bodyPr/>
            <a:lstStyle/>
            <a:p>
              <a:endParaRPr lang="en-GB"/>
            </a:p>
          </p:txBody>
        </p:sp>
        <p:sp>
          <p:nvSpPr>
            <p:cNvPr id="8" name="TextBox 8"/>
            <p:cNvSpPr txBox="1"/>
            <p:nvPr/>
          </p:nvSpPr>
          <p:spPr>
            <a:xfrm>
              <a:off x="0" y="-57150"/>
              <a:ext cx="2796237" cy="1672728"/>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557938" y="3195370"/>
            <a:ext cx="10676723" cy="5840030"/>
          </a:xfrm>
          <a:prstGeom prst="rect">
            <a:avLst/>
          </a:prstGeom>
        </p:spPr>
        <p:txBody>
          <a:bodyPr lIns="0" tIns="0" rIns="0" bIns="0" rtlCol="0" anchor="t">
            <a:spAutoFit/>
          </a:bodyPr>
          <a:lstStyle/>
          <a:p>
            <a:pPr algn="ctr">
              <a:lnSpc>
                <a:spcPts val="3083"/>
              </a:lnSpc>
            </a:pPr>
            <a:endParaRPr dirty="0"/>
          </a:p>
          <a:p>
            <a:pPr algn="ctr">
              <a:lnSpc>
                <a:spcPts val="3083"/>
              </a:lnSpc>
            </a:pPr>
            <a:r>
              <a:rPr lang="en-US" sz="2202" u="sng" dirty="0">
                <a:solidFill>
                  <a:srgbClr val="000000"/>
                </a:solidFill>
                <a:latin typeface="Canva Sans"/>
              </a:rPr>
              <a:t>Employer Benefits </a:t>
            </a:r>
          </a:p>
          <a:p>
            <a:pPr algn="ctr">
              <a:lnSpc>
                <a:spcPts val="3083"/>
              </a:lnSpc>
            </a:pPr>
            <a:endParaRPr lang="en-US" sz="2202" u="sng" dirty="0">
              <a:solidFill>
                <a:srgbClr val="000000"/>
              </a:solidFill>
              <a:latin typeface="Canva Sans"/>
            </a:endParaRPr>
          </a:p>
          <a:p>
            <a:pPr marL="475533" lvl="1" indent="-237767">
              <a:lnSpc>
                <a:spcPts val="3083"/>
              </a:lnSpc>
              <a:buFont typeface="Arial"/>
              <a:buChar char="•"/>
            </a:pPr>
            <a:r>
              <a:rPr lang="en-US" sz="2202" dirty="0">
                <a:solidFill>
                  <a:srgbClr val="000000"/>
                </a:solidFill>
                <a:latin typeface="Canva Sans"/>
              </a:rPr>
              <a:t>Better management of talent: The blended method lets NatWest develop their employees well by giving them training that is tailored to their needs and job goals. This makes the staff more skilled and qualified, which helps the </a:t>
            </a:r>
            <a:r>
              <a:rPr lang="en-US" sz="2202" dirty="0" err="1">
                <a:solidFill>
                  <a:srgbClr val="000000"/>
                </a:solidFill>
                <a:latin typeface="Canva Sans"/>
              </a:rPr>
              <a:t>organisation</a:t>
            </a:r>
            <a:r>
              <a:rPr lang="en-US" sz="2202" dirty="0">
                <a:solidFill>
                  <a:srgbClr val="000000"/>
                </a:solidFill>
                <a:latin typeface="Canva Sans"/>
              </a:rPr>
              <a:t> do better generally. </a:t>
            </a:r>
          </a:p>
          <a:p>
            <a:pPr>
              <a:lnSpc>
                <a:spcPts val="3083"/>
              </a:lnSpc>
            </a:pPr>
            <a:endParaRPr lang="en-US" sz="2202" dirty="0">
              <a:solidFill>
                <a:srgbClr val="000000"/>
              </a:solidFill>
              <a:latin typeface="Canva Sans"/>
            </a:endParaRPr>
          </a:p>
          <a:p>
            <a:pPr marL="475533" lvl="1" indent="-237767">
              <a:lnSpc>
                <a:spcPts val="3083"/>
              </a:lnSpc>
              <a:buFont typeface="Arial"/>
              <a:buChar char="•"/>
            </a:pPr>
            <a:r>
              <a:rPr lang="en-US" sz="2202" dirty="0">
                <a:solidFill>
                  <a:srgbClr val="000000"/>
                </a:solidFill>
                <a:latin typeface="Canva Sans"/>
              </a:rPr>
              <a:t>Increased Flexibility and Accessibility: Employees may access online courses at their leisure, whilst workshops provide possibilities for engagement and explanation in a collaborative environment.</a:t>
            </a:r>
          </a:p>
          <a:p>
            <a:pPr>
              <a:lnSpc>
                <a:spcPts val="3083"/>
              </a:lnSpc>
            </a:pPr>
            <a:endParaRPr lang="en-US" sz="2202" dirty="0">
              <a:solidFill>
                <a:srgbClr val="000000"/>
              </a:solidFill>
              <a:latin typeface="Canva Sans"/>
            </a:endParaRPr>
          </a:p>
          <a:p>
            <a:pPr marL="475533" lvl="1" indent="-237767">
              <a:lnSpc>
                <a:spcPts val="3083"/>
              </a:lnSpc>
              <a:spcBef>
                <a:spcPct val="0"/>
              </a:spcBef>
              <a:buFont typeface="Arial"/>
              <a:buChar char="•"/>
            </a:pPr>
            <a:r>
              <a:rPr lang="en-US" sz="2202" dirty="0">
                <a:solidFill>
                  <a:srgbClr val="000000"/>
                </a:solidFill>
                <a:latin typeface="Canva Sans"/>
              </a:rPr>
              <a:t>Addresses Diverse Learning Needs: The blended method accommodates various learning styles (visual, auditory, and kinesthetic) in the workplace, enabling successful information acquisition for all employees. </a:t>
            </a:r>
          </a:p>
        </p:txBody>
      </p:sp>
      <p:sp>
        <p:nvSpPr>
          <p:cNvPr id="10" name="TextBox 10"/>
          <p:cNvSpPr txBox="1"/>
          <p:nvPr/>
        </p:nvSpPr>
        <p:spPr>
          <a:xfrm>
            <a:off x="557938" y="9557206"/>
            <a:ext cx="2413862" cy="327847"/>
          </a:xfrm>
          <a:prstGeom prst="rect">
            <a:avLst/>
          </a:prstGeom>
        </p:spPr>
        <p:txBody>
          <a:bodyPr wrap="square" lIns="0" tIns="0" rIns="0" bIns="0" rtlCol="0" anchor="t">
            <a:spAutoFit/>
          </a:bodyPr>
          <a:lstStyle/>
          <a:p>
            <a:pPr algn="ctr">
              <a:lnSpc>
                <a:spcPts val="2659"/>
              </a:lnSpc>
              <a:spcBef>
                <a:spcPct val="0"/>
              </a:spcBef>
            </a:pPr>
            <a:r>
              <a:rPr lang="en-US" sz="1899" dirty="0">
                <a:solidFill>
                  <a:srgbClr val="000000"/>
                </a:solidFill>
                <a:latin typeface="Poppins"/>
              </a:rPr>
              <a:t>(NatWest,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88888" y="1757486"/>
            <a:ext cx="6817181" cy="6817181"/>
            <a:chOff x="0" y="0"/>
            <a:chExt cx="837653" cy="837653"/>
          </a:xfrm>
        </p:grpSpPr>
        <p:sp>
          <p:nvSpPr>
            <p:cNvPr id="3" name="Freeform 3"/>
            <p:cNvSpPr/>
            <p:nvPr/>
          </p:nvSpPr>
          <p:spPr>
            <a:xfrm>
              <a:off x="0" y="0"/>
              <a:ext cx="837653" cy="837653"/>
            </a:xfrm>
            <a:custGeom>
              <a:avLst/>
              <a:gdLst/>
              <a:ahLst/>
              <a:cxnLst/>
              <a:rect l="l" t="t" r="r" b="b"/>
              <a:pathLst>
                <a:path w="837653" h="837653">
                  <a:moveTo>
                    <a:pt x="418826" y="0"/>
                  </a:moveTo>
                  <a:cubicBezTo>
                    <a:pt x="187515" y="0"/>
                    <a:pt x="0" y="187515"/>
                    <a:pt x="0" y="418826"/>
                  </a:cubicBezTo>
                  <a:cubicBezTo>
                    <a:pt x="0" y="650138"/>
                    <a:pt x="187515" y="837653"/>
                    <a:pt x="418826" y="837653"/>
                  </a:cubicBezTo>
                  <a:cubicBezTo>
                    <a:pt x="650138" y="837653"/>
                    <a:pt x="837653" y="650138"/>
                    <a:pt x="837653" y="418826"/>
                  </a:cubicBezTo>
                  <a:cubicBezTo>
                    <a:pt x="837653" y="187515"/>
                    <a:pt x="650138" y="0"/>
                    <a:pt x="418826" y="0"/>
                  </a:cubicBezTo>
                  <a:close/>
                </a:path>
              </a:pathLst>
            </a:custGeom>
            <a:solidFill>
              <a:srgbClr val="F5AF19"/>
            </a:solidFill>
          </p:spPr>
          <p:txBody>
            <a:bodyPr/>
            <a:lstStyle/>
            <a:p>
              <a:endParaRPr lang="en-GB"/>
            </a:p>
          </p:txBody>
        </p:sp>
        <p:sp>
          <p:nvSpPr>
            <p:cNvPr id="4" name="TextBox 4"/>
            <p:cNvSpPr txBox="1"/>
            <p:nvPr/>
          </p:nvSpPr>
          <p:spPr>
            <a:xfrm>
              <a:off x="78530" y="21380"/>
              <a:ext cx="680593" cy="73774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287279" y="2055878"/>
            <a:ext cx="6220398" cy="6220398"/>
          </a:xfrm>
          <a:custGeom>
            <a:avLst/>
            <a:gdLst/>
            <a:ahLst/>
            <a:cxnLst/>
            <a:rect l="l" t="t" r="r" b="b"/>
            <a:pathLst>
              <a:path w="6220398" h="6220398">
                <a:moveTo>
                  <a:pt x="0" y="0"/>
                </a:moveTo>
                <a:lnTo>
                  <a:pt x="6220398" y="0"/>
                </a:lnTo>
                <a:lnTo>
                  <a:pt x="6220398" y="6220397"/>
                </a:lnTo>
                <a:lnTo>
                  <a:pt x="0" y="62203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462087" y="2138378"/>
            <a:ext cx="6055396" cy="6055396"/>
          </a:xfrm>
          <a:custGeom>
            <a:avLst/>
            <a:gdLst/>
            <a:ahLst/>
            <a:cxnLst/>
            <a:rect l="l" t="t" r="r" b="b"/>
            <a:pathLst>
              <a:path w="6055396" h="6055396">
                <a:moveTo>
                  <a:pt x="0" y="0"/>
                </a:moveTo>
                <a:lnTo>
                  <a:pt x="6055397" y="0"/>
                </a:lnTo>
                <a:lnTo>
                  <a:pt x="6055397" y="6055397"/>
                </a:lnTo>
                <a:lnTo>
                  <a:pt x="0" y="60553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7" name="Group 7"/>
          <p:cNvGrpSpPr/>
          <p:nvPr/>
        </p:nvGrpSpPr>
        <p:grpSpPr>
          <a:xfrm>
            <a:off x="1519823" y="2399664"/>
            <a:ext cx="5805876" cy="5532824"/>
            <a:chOff x="0" y="0"/>
            <a:chExt cx="852913" cy="812800"/>
          </a:xfrm>
        </p:grpSpPr>
        <p:sp>
          <p:nvSpPr>
            <p:cNvPr id="8" name="Freeform 8"/>
            <p:cNvSpPr/>
            <p:nvPr/>
          </p:nvSpPr>
          <p:spPr>
            <a:xfrm>
              <a:off x="0" y="0"/>
              <a:ext cx="852913" cy="812800"/>
            </a:xfrm>
            <a:custGeom>
              <a:avLst/>
              <a:gdLst/>
              <a:ahLst/>
              <a:cxnLst/>
              <a:rect l="l" t="t" r="r" b="b"/>
              <a:pathLst>
                <a:path w="852913" h="812800">
                  <a:moveTo>
                    <a:pt x="426456" y="0"/>
                  </a:moveTo>
                  <a:cubicBezTo>
                    <a:pt x="190931" y="0"/>
                    <a:pt x="0" y="181951"/>
                    <a:pt x="0" y="406400"/>
                  </a:cubicBezTo>
                  <a:cubicBezTo>
                    <a:pt x="0" y="630849"/>
                    <a:pt x="190931" y="812800"/>
                    <a:pt x="426456" y="812800"/>
                  </a:cubicBezTo>
                  <a:cubicBezTo>
                    <a:pt x="661982" y="812800"/>
                    <a:pt x="852913" y="630849"/>
                    <a:pt x="852913" y="406400"/>
                  </a:cubicBezTo>
                  <a:cubicBezTo>
                    <a:pt x="852913" y="181951"/>
                    <a:pt x="661982" y="0"/>
                    <a:pt x="426456" y="0"/>
                  </a:cubicBezTo>
                  <a:close/>
                </a:path>
              </a:pathLst>
            </a:custGeom>
            <a:solidFill>
              <a:srgbClr val="FFBC00"/>
            </a:solidFill>
          </p:spPr>
          <p:txBody>
            <a:bodyPr/>
            <a:lstStyle/>
            <a:p>
              <a:endParaRPr lang="en-GB"/>
            </a:p>
          </p:txBody>
        </p:sp>
        <p:sp>
          <p:nvSpPr>
            <p:cNvPr id="9" name="TextBox 9"/>
            <p:cNvSpPr txBox="1"/>
            <p:nvPr/>
          </p:nvSpPr>
          <p:spPr>
            <a:xfrm>
              <a:off x="79961" y="19050"/>
              <a:ext cx="692992" cy="71755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823139" y="2591748"/>
            <a:ext cx="5148678" cy="5148657"/>
            <a:chOff x="0" y="0"/>
            <a:chExt cx="6350000" cy="6349975"/>
          </a:xfrm>
        </p:grpSpPr>
        <p:sp>
          <p:nvSpPr>
            <p:cNvPr id="11" name="Freeform 11"/>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24999" r="-24999"/>
              </a:stretch>
            </a:blipFill>
          </p:spPr>
          <p:txBody>
            <a:bodyPr/>
            <a:lstStyle/>
            <a:p>
              <a:endParaRPr lang="en-GB"/>
            </a:p>
          </p:txBody>
        </p:sp>
      </p:grpSp>
      <p:sp>
        <p:nvSpPr>
          <p:cNvPr id="12" name="Freeform 12"/>
          <p:cNvSpPr/>
          <p:nvPr/>
        </p:nvSpPr>
        <p:spPr>
          <a:xfrm rot="-10800000">
            <a:off x="4397478" y="750863"/>
            <a:ext cx="4072092" cy="8785274"/>
          </a:xfrm>
          <a:custGeom>
            <a:avLst/>
            <a:gdLst/>
            <a:ahLst/>
            <a:cxnLst/>
            <a:rect l="l" t="t" r="r" b="b"/>
            <a:pathLst>
              <a:path w="4392637" h="8785274">
                <a:moveTo>
                  <a:pt x="0" y="0"/>
                </a:moveTo>
                <a:lnTo>
                  <a:pt x="4392637" y="0"/>
                </a:lnTo>
                <a:lnTo>
                  <a:pt x="4392637" y="8785274"/>
                </a:lnTo>
                <a:lnTo>
                  <a:pt x="0" y="87852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rot="-5400000">
            <a:off x="-1802175" y="4393923"/>
            <a:ext cx="5103504" cy="1499154"/>
          </a:xfrm>
          <a:custGeom>
            <a:avLst/>
            <a:gdLst/>
            <a:ahLst/>
            <a:cxnLst/>
            <a:rect l="l" t="t" r="r" b="b"/>
            <a:pathLst>
              <a:path w="5103504" h="1499154">
                <a:moveTo>
                  <a:pt x="0" y="0"/>
                </a:moveTo>
                <a:lnTo>
                  <a:pt x="5103504" y="0"/>
                </a:lnTo>
                <a:lnTo>
                  <a:pt x="5103504" y="1499154"/>
                </a:lnTo>
                <a:lnTo>
                  <a:pt x="0" y="149915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4" name="Group 14"/>
          <p:cNvGrpSpPr/>
          <p:nvPr/>
        </p:nvGrpSpPr>
        <p:grpSpPr>
          <a:xfrm>
            <a:off x="1303801" y="2353149"/>
            <a:ext cx="432044" cy="43204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txBody>
            <a:bodyPr/>
            <a:lstStyle/>
            <a:p>
              <a:endParaRPr lang="en-GB"/>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246065" y="7456654"/>
            <a:ext cx="432044" cy="432044"/>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txBody>
            <a:bodyPr/>
            <a:lstStyle/>
            <a:p>
              <a:endParaRPr lang="en-GB"/>
            </a:p>
          </p:txBody>
        </p:sp>
        <p:sp>
          <p:nvSpPr>
            <p:cNvPr id="19" name="TextBox 1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103827" y="9089590"/>
            <a:ext cx="2831992" cy="283199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335"/>
            </a:solidFill>
          </p:spPr>
          <p:txBody>
            <a:bodyPr/>
            <a:lstStyle/>
            <a:p>
              <a:endParaRPr lang="en-GB"/>
            </a:p>
          </p:txBody>
        </p:sp>
        <p:sp>
          <p:nvSpPr>
            <p:cNvPr id="22" name="TextBox 2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a:off x="1823139" y="435103"/>
            <a:ext cx="1187194" cy="1187194"/>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335"/>
            </a:solidFill>
          </p:spPr>
          <p:txBody>
            <a:bodyPr/>
            <a:lstStyle/>
            <a:p>
              <a:endParaRPr lang="en-GB"/>
            </a:p>
          </p:txBody>
        </p:sp>
        <p:sp>
          <p:nvSpPr>
            <p:cNvPr id="25" name="TextBox 2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7517484" y="8711283"/>
            <a:ext cx="1050577" cy="1050577"/>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335"/>
            </a:solidFill>
          </p:spPr>
          <p:txBody>
            <a:bodyPr/>
            <a:lstStyle/>
            <a:p>
              <a:endParaRPr lang="en-GB"/>
            </a:p>
          </p:txBody>
        </p:sp>
        <p:sp>
          <p:nvSpPr>
            <p:cNvPr id="28" name="TextBox 2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a:off x="8042772" y="-897152"/>
            <a:ext cx="1794303" cy="179430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C00"/>
            </a:solidFill>
          </p:spPr>
          <p:txBody>
            <a:bodyPr/>
            <a:lstStyle/>
            <a:p>
              <a:endParaRPr lang="en-GB"/>
            </a:p>
          </p:txBody>
        </p:sp>
        <p:sp>
          <p:nvSpPr>
            <p:cNvPr id="31" name="TextBox 31"/>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p>
          </p:txBody>
        </p:sp>
      </p:grpSp>
      <p:sp>
        <p:nvSpPr>
          <p:cNvPr id="35" name="TextBox 34">
            <a:extLst>
              <a:ext uri="{FF2B5EF4-FFF2-40B4-BE49-F238E27FC236}">
                <a16:creationId xmlns:a16="http://schemas.microsoft.com/office/drawing/2014/main" id="{7E0FCA0E-AC67-924A-51D4-71C2C52FCB97}"/>
              </a:ext>
            </a:extLst>
          </p:cNvPr>
          <p:cNvSpPr txBox="1"/>
          <p:nvPr/>
        </p:nvSpPr>
        <p:spPr>
          <a:xfrm>
            <a:off x="8666553" y="1622297"/>
            <a:ext cx="9392847" cy="7386638"/>
          </a:xfrm>
          <a:prstGeom prst="rect">
            <a:avLst/>
          </a:prstGeom>
          <a:noFill/>
        </p:spPr>
        <p:txBody>
          <a:bodyPr wrap="square" rtlCol="0">
            <a:spAutoFit/>
          </a:bodyPr>
          <a:lstStyle/>
          <a:p>
            <a:r>
              <a:rPr lang="en-GB" sz="6000" b="1" dirty="0">
                <a:latin typeface="Poppins Ultra-Bold Italics" panose="020B0604020202020204" charset="0"/>
                <a:cs typeface="Poppins Ultra-Bold Italics" panose="020B0604020202020204" charset="0"/>
              </a:rPr>
              <a:t>Conclusion</a:t>
            </a:r>
          </a:p>
          <a:p>
            <a:endParaRPr lang="en-GB" sz="3600" b="1" dirty="0">
              <a:latin typeface="+mj-lt"/>
              <a:cs typeface="Poppins Ultra-Bold Italics" panose="020B0604020202020204" charset="0"/>
            </a:endParaRPr>
          </a:p>
          <a:p>
            <a:pPr algn="just"/>
            <a:r>
              <a:rPr lang="en-GB" sz="3600" b="1" dirty="0">
                <a:latin typeface="+mj-lt"/>
                <a:cs typeface="Poppins Ultra-Bold Italics" panose="020B0604020202020204" charset="0"/>
              </a:rPr>
              <a:t>	</a:t>
            </a:r>
            <a:r>
              <a:rPr lang="en-GB" sz="3600" dirty="0">
                <a:latin typeface="Canva Sans" panose="020B0604020202020204" charset="0"/>
                <a:cs typeface="Poppins Ultra-Bold Italics" panose="020B0604020202020204" charset="0"/>
              </a:rPr>
              <a:t>We have discussed how UK banks are revolutionising learning and development with the use of technology. It offers flexibility and a wide variety of knowledge within the corporations.</a:t>
            </a:r>
          </a:p>
          <a:p>
            <a:pPr algn="just"/>
            <a:r>
              <a:rPr lang="en-GB" sz="3600" dirty="0">
                <a:latin typeface="Canva Sans" panose="020B0604020202020204" charset="0"/>
                <a:cs typeface="Poppins Ultra-Bold Italics" panose="020B0604020202020204" charset="0"/>
              </a:rPr>
              <a:t> 	It is a huge benefit for companies as they are not only able to save money but also continuously use technology to expand their business and improve their customer services.</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88888" y="1757486"/>
            <a:ext cx="6817181" cy="6817181"/>
            <a:chOff x="0" y="0"/>
            <a:chExt cx="837653" cy="837653"/>
          </a:xfrm>
        </p:grpSpPr>
        <p:sp>
          <p:nvSpPr>
            <p:cNvPr id="3" name="Freeform 3"/>
            <p:cNvSpPr/>
            <p:nvPr/>
          </p:nvSpPr>
          <p:spPr>
            <a:xfrm>
              <a:off x="0" y="0"/>
              <a:ext cx="837653" cy="837653"/>
            </a:xfrm>
            <a:custGeom>
              <a:avLst/>
              <a:gdLst/>
              <a:ahLst/>
              <a:cxnLst/>
              <a:rect l="l" t="t" r="r" b="b"/>
              <a:pathLst>
                <a:path w="837653" h="837653">
                  <a:moveTo>
                    <a:pt x="418826" y="0"/>
                  </a:moveTo>
                  <a:cubicBezTo>
                    <a:pt x="187515" y="0"/>
                    <a:pt x="0" y="187515"/>
                    <a:pt x="0" y="418826"/>
                  </a:cubicBezTo>
                  <a:cubicBezTo>
                    <a:pt x="0" y="650138"/>
                    <a:pt x="187515" y="837653"/>
                    <a:pt x="418826" y="837653"/>
                  </a:cubicBezTo>
                  <a:cubicBezTo>
                    <a:pt x="650138" y="837653"/>
                    <a:pt x="837653" y="650138"/>
                    <a:pt x="837653" y="418826"/>
                  </a:cubicBezTo>
                  <a:cubicBezTo>
                    <a:pt x="837653" y="187515"/>
                    <a:pt x="650138" y="0"/>
                    <a:pt x="418826" y="0"/>
                  </a:cubicBezTo>
                  <a:close/>
                </a:path>
              </a:pathLst>
            </a:custGeom>
            <a:solidFill>
              <a:srgbClr val="F5AF19"/>
            </a:solidFill>
          </p:spPr>
          <p:txBody>
            <a:bodyPr/>
            <a:lstStyle/>
            <a:p>
              <a:endParaRPr lang="en-GB"/>
            </a:p>
          </p:txBody>
        </p:sp>
        <p:sp>
          <p:nvSpPr>
            <p:cNvPr id="4" name="TextBox 4"/>
            <p:cNvSpPr txBox="1"/>
            <p:nvPr/>
          </p:nvSpPr>
          <p:spPr>
            <a:xfrm>
              <a:off x="78530" y="21380"/>
              <a:ext cx="680593" cy="73774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287279" y="2055878"/>
            <a:ext cx="6220398" cy="6220398"/>
          </a:xfrm>
          <a:custGeom>
            <a:avLst/>
            <a:gdLst/>
            <a:ahLst/>
            <a:cxnLst/>
            <a:rect l="l" t="t" r="r" b="b"/>
            <a:pathLst>
              <a:path w="6220398" h="6220398">
                <a:moveTo>
                  <a:pt x="0" y="0"/>
                </a:moveTo>
                <a:lnTo>
                  <a:pt x="6220398" y="0"/>
                </a:lnTo>
                <a:lnTo>
                  <a:pt x="6220398" y="6220397"/>
                </a:lnTo>
                <a:lnTo>
                  <a:pt x="0" y="62203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462087" y="2138378"/>
            <a:ext cx="6055396" cy="6055396"/>
          </a:xfrm>
          <a:custGeom>
            <a:avLst/>
            <a:gdLst/>
            <a:ahLst/>
            <a:cxnLst/>
            <a:rect l="l" t="t" r="r" b="b"/>
            <a:pathLst>
              <a:path w="6055396" h="6055396">
                <a:moveTo>
                  <a:pt x="0" y="0"/>
                </a:moveTo>
                <a:lnTo>
                  <a:pt x="6055397" y="0"/>
                </a:lnTo>
                <a:lnTo>
                  <a:pt x="6055397" y="6055397"/>
                </a:lnTo>
                <a:lnTo>
                  <a:pt x="0" y="60553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7" name="Group 7"/>
          <p:cNvGrpSpPr/>
          <p:nvPr/>
        </p:nvGrpSpPr>
        <p:grpSpPr>
          <a:xfrm>
            <a:off x="1519823" y="2399664"/>
            <a:ext cx="5805876" cy="5532824"/>
            <a:chOff x="0" y="0"/>
            <a:chExt cx="852913" cy="812800"/>
          </a:xfrm>
        </p:grpSpPr>
        <p:sp>
          <p:nvSpPr>
            <p:cNvPr id="8" name="Freeform 8"/>
            <p:cNvSpPr/>
            <p:nvPr/>
          </p:nvSpPr>
          <p:spPr>
            <a:xfrm>
              <a:off x="0" y="0"/>
              <a:ext cx="852913" cy="812800"/>
            </a:xfrm>
            <a:custGeom>
              <a:avLst/>
              <a:gdLst/>
              <a:ahLst/>
              <a:cxnLst/>
              <a:rect l="l" t="t" r="r" b="b"/>
              <a:pathLst>
                <a:path w="852913" h="812800">
                  <a:moveTo>
                    <a:pt x="426456" y="0"/>
                  </a:moveTo>
                  <a:cubicBezTo>
                    <a:pt x="190931" y="0"/>
                    <a:pt x="0" y="181951"/>
                    <a:pt x="0" y="406400"/>
                  </a:cubicBezTo>
                  <a:cubicBezTo>
                    <a:pt x="0" y="630849"/>
                    <a:pt x="190931" y="812800"/>
                    <a:pt x="426456" y="812800"/>
                  </a:cubicBezTo>
                  <a:cubicBezTo>
                    <a:pt x="661982" y="812800"/>
                    <a:pt x="852913" y="630849"/>
                    <a:pt x="852913" y="406400"/>
                  </a:cubicBezTo>
                  <a:cubicBezTo>
                    <a:pt x="852913" y="181951"/>
                    <a:pt x="661982" y="0"/>
                    <a:pt x="426456" y="0"/>
                  </a:cubicBezTo>
                  <a:close/>
                </a:path>
              </a:pathLst>
            </a:custGeom>
            <a:solidFill>
              <a:srgbClr val="FFBC00"/>
            </a:solidFill>
          </p:spPr>
          <p:txBody>
            <a:bodyPr/>
            <a:lstStyle/>
            <a:p>
              <a:endParaRPr lang="en-GB"/>
            </a:p>
          </p:txBody>
        </p:sp>
        <p:sp>
          <p:nvSpPr>
            <p:cNvPr id="9" name="TextBox 9"/>
            <p:cNvSpPr txBox="1"/>
            <p:nvPr/>
          </p:nvSpPr>
          <p:spPr>
            <a:xfrm>
              <a:off x="79961" y="19050"/>
              <a:ext cx="692992" cy="71755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823139" y="2591748"/>
            <a:ext cx="5148678" cy="5148657"/>
            <a:chOff x="0" y="0"/>
            <a:chExt cx="6350000" cy="6349975"/>
          </a:xfrm>
        </p:grpSpPr>
        <p:sp>
          <p:nvSpPr>
            <p:cNvPr id="11" name="Freeform 11"/>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24999" r="-24999"/>
              </a:stretch>
            </a:blipFill>
          </p:spPr>
          <p:txBody>
            <a:bodyPr/>
            <a:lstStyle/>
            <a:p>
              <a:endParaRPr lang="en-GB"/>
            </a:p>
          </p:txBody>
        </p:sp>
      </p:grpSp>
      <p:sp>
        <p:nvSpPr>
          <p:cNvPr id="12" name="Freeform 12"/>
          <p:cNvSpPr/>
          <p:nvPr/>
        </p:nvSpPr>
        <p:spPr>
          <a:xfrm rot="-10800000">
            <a:off x="4397478" y="750863"/>
            <a:ext cx="4392637" cy="8785274"/>
          </a:xfrm>
          <a:custGeom>
            <a:avLst/>
            <a:gdLst/>
            <a:ahLst/>
            <a:cxnLst/>
            <a:rect l="l" t="t" r="r" b="b"/>
            <a:pathLst>
              <a:path w="4392637" h="8785274">
                <a:moveTo>
                  <a:pt x="0" y="0"/>
                </a:moveTo>
                <a:lnTo>
                  <a:pt x="4392637" y="0"/>
                </a:lnTo>
                <a:lnTo>
                  <a:pt x="4392637" y="8785274"/>
                </a:lnTo>
                <a:lnTo>
                  <a:pt x="0" y="87852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rot="-5400000">
            <a:off x="-1802175" y="4393923"/>
            <a:ext cx="5103504" cy="1499154"/>
          </a:xfrm>
          <a:custGeom>
            <a:avLst/>
            <a:gdLst/>
            <a:ahLst/>
            <a:cxnLst/>
            <a:rect l="l" t="t" r="r" b="b"/>
            <a:pathLst>
              <a:path w="5103504" h="1499154">
                <a:moveTo>
                  <a:pt x="0" y="0"/>
                </a:moveTo>
                <a:lnTo>
                  <a:pt x="5103504" y="0"/>
                </a:lnTo>
                <a:lnTo>
                  <a:pt x="5103504" y="1499154"/>
                </a:lnTo>
                <a:lnTo>
                  <a:pt x="0" y="149915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4" name="Group 14"/>
          <p:cNvGrpSpPr/>
          <p:nvPr/>
        </p:nvGrpSpPr>
        <p:grpSpPr>
          <a:xfrm>
            <a:off x="1303801" y="2353149"/>
            <a:ext cx="432044" cy="43204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txBody>
            <a:bodyPr/>
            <a:lstStyle/>
            <a:p>
              <a:endParaRPr lang="en-GB"/>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246065" y="7456654"/>
            <a:ext cx="432044" cy="432044"/>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AF19"/>
            </a:solidFill>
          </p:spPr>
          <p:txBody>
            <a:bodyPr/>
            <a:lstStyle/>
            <a:p>
              <a:endParaRPr lang="en-GB"/>
            </a:p>
          </p:txBody>
        </p:sp>
        <p:sp>
          <p:nvSpPr>
            <p:cNvPr id="19" name="TextBox 1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103827" y="9089590"/>
            <a:ext cx="2831992" cy="283199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335"/>
            </a:solidFill>
          </p:spPr>
          <p:txBody>
            <a:bodyPr/>
            <a:lstStyle/>
            <a:p>
              <a:endParaRPr lang="en-GB"/>
            </a:p>
          </p:txBody>
        </p:sp>
        <p:sp>
          <p:nvSpPr>
            <p:cNvPr id="22" name="TextBox 2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a:off x="1823139" y="435103"/>
            <a:ext cx="1187194" cy="1187194"/>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335"/>
            </a:solidFill>
          </p:spPr>
          <p:txBody>
            <a:bodyPr/>
            <a:lstStyle/>
            <a:p>
              <a:endParaRPr lang="en-GB"/>
            </a:p>
          </p:txBody>
        </p:sp>
        <p:sp>
          <p:nvSpPr>
            <p:cNvPr id="25" name="TextBox 2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7517484" y="8711283"/>
            <a:ext cx="1050577" cy="1050577"/>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335"/>
            </a:solidFill>
          </p:spPr>
          <p:txBody>
            <a:bodyPr/>
            <a:lstStyle/>
            <a:p>
              <a:endParaRPr lang="en-GB"/>
            </a:p>
          </p:txBody>
        </p:sp>
        <p:sp>
          <p:nvSpPr>
            <p:cNvPr id="28" name="TextBox 2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a:off x="8042772" y="-897152"/>
            <a:ext cx="1794303" cy="179430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C00"/>
            </a:solidFill>
          </p:spPr>
          <p:txBody>
            <a:bodyPr/>
            <a:lstStyle/>
            <a:p>
              <a:endParaRPr lang="en-GB"/>
            </a:p>
          </p:txBody>
        </p:sp>
        <p:sp>
          <p:nvSpPr>
            <p:cNvPr id="31" name="TextBox 31"/>
            <p:cNvSpPr txBox="1"/>
            <p:nvPr/>
          </p:nvSpPr>
          <p:spPr>
            <a:xfrm>
              <a:off x="76200" y="19050"/>
              <a:ext cx="660400" cy="717550"/>
            </a:xfrm>
            <a:prstGeom prst="rect">
              <a:avLst/>
            </a:prstGeom>
          </p:spPr>
          <p:txBody>
            <a:bodyPr lIns="50800" tIns="50800" rIns="50800" bIns="50800" rtlCol="0" anchor="ctr"/>
            <a:lstStyle/>
            <a:p>
              <a:pPr algn="ctr">
                <a:lnSpc>
                  <a:spcPts val="2799"/>
                </a:lnSpc>
              </a:pPr>
              <a:endParaRPr/>
            </a:p>
          </p:txBody>
        </p:sp>
      </p:grpSp>
      <p:sp>
        <p:nvSpPr>
          <p:cNvPr id="32" name="Freeform 32"/>
          <p:cNvSpPr/>
          <p:nvPr/>
        </p:nvSpPr>
        <p:spPr>
          <a:xfrm>
            <a:off x="9497887" y="3803082"/>
            <a:ext cx="8790113" cy="2680833"/>
          </a:xfrm>
          <a:custGeom>
            <a:avLst/>
            <a:gdLst/>
            <a:ahLst/>
            <a:cxnLst/>
            <a:rect l="l" t="t" r="r" b="b"/>
            <a:pathLst>
              <a:path w="9897851" h="1115758">
                <a:moveTo>
                  <a:pt x="0" y="0"/>
                </a:moveTo>
                <a:lnTo>
                  <a:pt x="9897851" y="0"/>
                </a:lnTo>
                <a:lnTo>
                  <a:pt x="9897851" y="1115758"/>
                </a:lnTo>
                <a:lnTo>
                  <a:pt x="0" y="111575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3" name="TextBox 33"/>
          <p:cNvSpPr txBox="1"/>
          <p:nvPr/>
        </p:nvSpPr>
        <p:spPr>
          <a:xfrm>
            <a:off x="10434632" y="3852253"/>
            <a:ext cx="5970332" cy="1313823"/>
          </a:xfrm>
          <a:prstGeom prst="rect">
            <a:avLst/>
          </a:prstGeom>
        </p:spPr>
        <p:txBody>
          <a:bodyPr lIns="0" tIns="0" rIns="0" bIns="0" rtlCol="0" anchor="t">
            <a:spAutoFit/>
          </a:bodyPr>
          <a:lstStyle/>
          <a:p>
            <a:pPr algn="r">
              <a:lnSpc>
                <a:spcPts val="9839"/>
              </a:lnSpc>
            </a:pPr>
            <a:r>
              <a:rPr lang="en-US" sz="8199" dirty="0">
                <a:solidFill>
                  <a:srgbClr val="000000"/>
                </a:solidFill>
                <a:latin typeface="Poppins Bold"/>
              </a:rPr>
              <a:t>Thank You</a:t>
            </a:r>
          </a:p>
        </p:txBody>
      </p:sp>
      <p:sp>
        <p:nvSpPr>
          <p:cNvPr id="34" name="TextBox 34"/>
          <p:cNvSpPr txBox="1"/>
          <p:nvPr/>
        </p:nvSpPr>
        <p:spPr>
          <a:xfrm>
            <a:off x="9953159" y="4971563"/>
            <a:ext cx="7378491" cy="1313823"/>
          </a:xfrm>
          <a:prstGeom prst="rect">
            <a:avLst/>
          </a:prstGeom>
        </p:spPr>
        <p:txBody>
          <a:bodyPr lIns="0" tIns="0" rIns="0" bIns="0" rtlCol="0" anchor="t">
            <a:spAutoFit/>
          </a:bodyPr>
          <a:lstStyle/>
          <a:p>
            <a:pPr algn="r">
              <a:lnSpc>
                <a:spcPts val="9839"/>
              </a:lnSpc>
            </a:pPr>
            <a:r>
              <a:rPr lang="en-US" sz="8199" dirty="0">
                <a:solidFill>
                  <a:srgbClr val="000000"/>
                </a:solidFill>
                <a:latin typeface="Poppins Bold"/>
              </a:rPr>
              <a:t>for listening!</a:t>
            </a:r>
          </a:p>
        </p:txBody>
      </p:sp>
    </p:spTree>
    <p:extLst>
      <p:ext uri="{BB962C8B-B14F-4D97-AF65-F5344CB8AC3E}">
        <p14:creationId xmlns:p14="http://schemas.microsoft.com/office/powerpoint/2010/main" val="4252932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293483" y="302671"/>
            <a:ext cx="7701035" cy="966898"/>
          </a:xfrm>
          <a:prstGeom prst="rect">
            <a:avLst/>
          </a:prstGeom>
        </p:spPr>
        <p:txBody>
          <a:bodyPr lIns="0" tIns="0" rIns="0" bIns="0" rtlCol="0" anchor="t">
            <a:spAutoFit/>
          </a:bodyPr>
          <a:lstStyle/>
          <a:p>
            <a:pPr algn="ctr">
              <a:lnSpc>
                <a:spcPts val="7173"/>
              </a:lnSpc>
            </a:pPr>
            <a:r>
              <a:rPr lang="en-US" sz="5977" u="sng">
                <a:solidFill>
                  <a:srgbClr val="D6801C"/>
                </a:solidFill>
                <a:latin typeface="Poppins Ultra-Bold"/>
              </a:rPr>
              <a:t>References</a:t>
            </a:r>
            <a:r>
              <a:rPr lang="en-US" sz="5977">
                <a:solidFill>
                  <a:srgbClr val="D6801C"/>
                </a:solidFill>
                <a:latin typeface="Poppins Ultra-Bold"/>
              </a:rPr>
              <a:t> </a:t>
            </a:r>
          </a:p>
        </p:txBody>
      </p:sp>
      <p:sp>
        <p:nvSpPr>
          <p:cNvPr id="3" name="TextBox 3"/>
          <p:cNvSpPr txBox="1"/>
          <p:nvPr/>
        </p:nvSpPr>
        <p:spPr>
          <a:xfrm>
            <a:off x="514350" y="1587265"/>
            <a:ext cx="17773650" cy="7781925"/>
          </a:xfrm>
          <a:prstGeom prst="rect">
            <a:avLst/>
          </a:prstGeom>
        </p:spPr>
        <p:txBody>
          <a:bodyPr lIns="0" tIns="0" rIns="0" bIns="0" rtlCol="0" anchor="t">
            <a:spAutoFit/>
          </a:bodyPr>
          <a:lstStyle/>
          <a:p>
            <a:pPr marL="794011" lvl="1" indent="-397005">
              <a:lnSpc>
                <a:spcPts val="4413"/>
              </a:lnSpc>
              <a:buFont typeface="Arial"/>
              <a:buChar char="•"/>
            </a:pPr>
            <a:r>
              <a:rPr lang="en-US" sz="3677">
                <a:solidFill>
                  <a:srgbClr val="000000"/>
                </a:solidFill>
                <a:latin typeface="Poppins Bold"/>
              </a:rPr>
              <a:t>Barclays (2024). The Home of FinTech | Rise, created by Barclays. [online] rise.barclays. Available at: https://rise.barclays/.</a:t>
            </a:r>
          </a:p>
          <a:p>
            <a:pPr>
              <a:lnSpc>
                <a:spcPts val="4413"/>
              </a:lnSpc>
            </a:pPr>
            <a:endParaRPr lang="en-US" sz="3677">
              <a:solidFill>
                <a:srgbClr val="000000"/>
              </a:solidFill>
              <a:latin typeface="Poppins Bold"/>
            </a:endParaRPr>
          </a:p>
          <a:p>
            <a:pPr marL="794011" lvl="1" indent="-397005">
              <a:lnSpc>
                <a:spcPts val="4413"/>
              </a:lnSpc>
              <a:buFont typeface="Arial"/>
              <a:buChar char="•"/>
            </a:pPr>
            <a:r>
              <a:rPr lang="en-US" sz="3677">
                <a:solidFill>
                  <a:srgbClr val="000000"/>
                </a:solidFill>
                <a:latin typeface="Poppins Bold"/>
              </a:rPr>
              <a:t>HSBC (2022). Learning Together | HSBC Holdings Plc. [online] HSBC. Available at: https://www.hsbc.com/who-we-are/our-people-and-communities/learning-together.</a:t>
            </a:r>
          </a:p>
          <a:p>
            <a:pPr>
              <a:lnSpc>
                <a:spcPts val="4413"/>
              </a:lnSpc>
            </a:pPr>
            <a:endParaRPr lang="en-US" sz="3677">
              <a:solidFill>
                <a:srgbClr val="000000"/>
              </a:solidFill>
              <a:latin typeface="Poppins Bold"/>
            </a:endParaRPr>
          </a:p>
          <a:p>
            <a:pPr marL="794011" lvl="1" indent="-397005">
              <a:lnSpc>
                <a:spcPts val="4413"/>
              </a:lnSpc>
              <a:buFont typeface="Arial"/>
              <a:buChar char="•"/>
            </a:pPr>
            <a:r>
              <a:rPr lang="en-US" sz="3677">
                <a:solidFill>
                  <a:srgbClr val="000000"/>
                </a:solidFill>
                <a:latin typeface="Poppins Bold"/>
              </a:rPr>
              <a:t>Lloyds (2024). Careers. [online] www.lloydsbankinggroup.com. Available at: https://www.lloydsbankinggroup.com/careers.html.</a:t>
            </a:r>
          </a:p>
          <a:p>
            <a:pPr>
              <a:lnSpc>
                <a:spcPts val="4413"/>
              </a:lnSpc>
            </a:pPr>
            <a:endParaRPr lang="en-US" sz="3677">
              <a:solidFill>
                <a:srgbClr val="000000"/>
              </a:solidFill>
              <a:latin typeface="Poppins Bold"/>
            </a:endParaRPr>
          </a:p>
          <a:p>
            <a:pPr marL="794011" lvl="1" indent="-397005">
              <a:lnSpc>
                <a:spcPts val="4413"/>
              </a:lnSpc>
              <a:buFont typeface="Arial"/>
              <a:buChar char="•"/>
            </a:pPr>
            <a:r>
              <a:rPr lang="en-US" sz="3677">
                <a:solidFill>
                  <a:srgbClr val="000000"/>
                </a:solidFill>
                <a:latin typeface="Poppins Bold"/>
              </a:rPr>
              <a:t>Natwest (2023). Learning and Development. [online] jobs.natwestgroup.com. Available at: https://jobs.natwestgroup.com/pages/learning-and-development.</a:t>
            </a:r>
          </a:p>
          <a:p>
            <a:pPr>
              <a:lnSpc>
                <a:spcPts val="4413"/>
              </a:lnSpc>
            </a:pPr>
            <a:endParaRPr lang="en-US" sz="3677">
              <a:solidFill>
                <a:srgbClr val="000000"/>
              </a:solidFill>
              <a:latin typeface="Poppins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TotalTime>
  <Words>1069</Words>
  <Application>Microsoft Office PowerPoint</Application>
  <PresentationFormat>Custom</PresentationFormat>
  <Paragraphs>121</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Poppins</vt:lpstr>
      <vt:lpstr>Canva Sans</vt:lpstr>
      <vt:lpstr>Arial</vt:lpstr>
      <vt:lpstr>Poppins Medium</vt:lpstr>
      <vt:lpstr>Poppins Bold</vt:lpstr>
      <vt:lpstr>Calibri</vt:lpstr>
      <vt:lpstr>Poppins Ultra-Bold Italics</vt:lpstr>
      <vt:lpstr>Poppins Ultra-Bold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And White Modern Training And Development Presentation</dc:title>
  <dc:creator>Elena Roxana Pantiru (2237886)</dc:creator>
  <cp:lastModifiedBy>Elena Roxana Pantiru (2237886)</cp:lastModifiedBy>
  <cp:revision>5</cp:revision>
  <dcterms:created xsi:type="dcterms:W3CDTF">2006-08-16T00:00:00Z</dcterms:created>
  <dcterms:modified xsi:type="dcterms:W3CDTF">2024-04-05T20:55:45Z</dcterms:modified>
  <dc:identifier>DAGAwH9eBHg</dc:identifier>
</cp:coreProperties>
</file>