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  <p:sldMasterId id="2147483663" r:id="rId6"/>
  </p:sldMasterIdLst>
  <p:notesMasterIdLst>
    <p:notesMasterId r:id="rId32"/>
  </p:notesMasterIdLst>
  <p:sldIdLst>
    <p:sldId id="256" r:id="rId7"/>
    <p:sldId id="257" r:id="rId8"/>
    <p:sldId id="258" r:id="rId9"/>
    <p:sldId id="259" r:id="rId10"/>
    <p:sldId id="260" r:id="rId11"/>
    <p:sldId id="262" r:id="rId12"/>
    <p:sldId id="263" r:id="rId13"/>
    <p:sldId id="264" r:id="rId14"/>
    <p:sldId id="265" r:id="rId15"/>
    <p:sldId id="261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00" d="100"/>
          <a:sy n="100" d="100"/>
        </p:scale>
        <p:origin x="-86" y="-100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 /><Relationship Id="rId13" Type="http://schemas.openxmlformats.org/officeDocument/2006/relationships/slide" Target="slides/slide7.xml" /><Relationship Id="rId18" Type="http://schemas.openxmlformats.org/officeDocument/2006/relationships/slide" Target="slides/slide12.xml" /><Relationship Id="rId26" Type="http://schemas.openxmlformats.org/officeDocument/2006/relationships/slide" Target="slides/slide20.xml" /><Relationship Id="rId3" Type="http://schemas.openxmlformats.org/officeDocument/2006/relationships/customXml" Target="../customXml/item3.xml" /><Relationship Id="rId21" Type="http://schemas.openxmlformats.org/officeDocument/2006/relationships/slide" Target="slides/slide15.xml" /><Relationship Id="rId34" Type="http://schemas.openxmlformats.org/officeDocument/2006/relationships/viewProps" Target="viewProps.xml" /><Relationship Id="rId7" Type="http://schemas.openxmlformats.org/officeDocument/2006/relationships/slide" Target="slides/slide1.xml" /><Relationship Id="rId12" Type="http://schemas.openxmlformats.org/officeDocument/2006/relationships/slide" Target="slides/slide6.xml" /><Relationship Id="rId17" Type="http://schemas.openxmlformats.org/officeDocument/2006/relationships/slide" Target="slides/slide11.xml" /><Relationship Id="rId25" Type="http://schemas.openxmlformats.org/officeDocument/2006/relationships/slide" Target="slides/slide19.xml" /><Relationship Id="rId33" Type="http://schemas.openxmlformats.org/officeDocument/2006/relationships/presProps" Target="presProps.xml" /><Relationship Id="rId2" Type="http://schemas.openxmlformats.org/officeDocument/2006/relationships/customXml" Target="../customXml/item2.xml" /><Relationship Id="rId16" Type="http://schemas.openxmlformats.org/officeDocument/2006/relationships/slide" Target="slides/slide10.xml" /><Relationship Id="rId20" Type="http://schemas.openxmlformats.org/officeDocument/2006/relationships/slide" Target="slides/slide14.xml" /><Relationship Id="rId29" Type="http://schemas.openxmlformats.org/officeDocument/2006/relationships/slide" Target="slides/slide23.xml" /><Relationship Id="rId1" Type="http://schemas.openxmlformats.org/officeDocument/2006/relationships/customXml" Target="../customXml/item1.xml" /><Relationship Id="rId6" Type="http://schemas.openxmlformats.org/officeDocument/2006/relationships/slideMaster" Target="slideMasters/slideMaster3.xml" /><Relationship Id="rId11" Type="http://schemas.openxmlformats.org/officeDocument/2006/relationships/slide" Target="slides/slide5.xml" /><Relationship Id="rId24" Type="http://schemas.openxmlformats.org/officeDocument/2006/relationships/slide" Target="slides/slide18.xml" /><Relationship Id="rId32" Type="http://schemas.openxmlformats.org/officeDocument/2006/relationships/notesMaster" Target="notesMasters/notesMaster1.xml" /><Relationship Id="rId5" Type="http://schemas.openxmlformats.org/officeDocument/2006/relationships/slideMaster" Target="slideMasters/slideMaster2.xml" /><Relationship Id="rId15" Type="http://schemas.openxmlformats.org/officeDocument/2006/relationships/slide" Target="slides/slide9.xml" /><Relationship Id="rId23" Type="http://schemas.openxmlformats.org/officeDocument/2006/relationships/slide" Target="slides/slide17.xml" /><Relationship Id="rId28" Type="http://schemas.openxmlformats.org/officeDocument/2006/relationships/slide" Target="slides/slide22.xml" /><Relationship Id="rId36" Type="http://schemas.openxmlformats.org/officeDocument/2006/relationships/tableStyles" Target="tableStyles.xml" /><Relationship Id="rId10" Type="http://schemas.openxmlformats.org/officeDocument/2006/relationships/slide" Target="slides/slide4.xml" /><Relationship Id="rId19" Type="http://schemas.openxmlformats.org/officeDocument/2006/relationships/slide" Target="slides/slide13.xml" /><Relationship Id="rId31" Type="http://schemas.openxmlformats.org/officeDocument/2006/relationships/slide" Target="slides/slide25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3.xml" /><Relationship Id="rId14" Type="http://schemas.openxmlformats.org/officeDocument/2006/relationships/slide" Target="slides/slide8.xml" /><Relationship Id="rId22" Type="http://schemas.openxmlformats.org/officeDocument/2006/relationships/slide" Target="slides/slide16.xml" /><Relationship Id="rId27" Type="http://schemas.openxmlformats.org/officeDocument/2006/relationships/slide" Target="slides/slide21.xml" /><Relationship Id="rId30" Type="http://schemas.openxmlformats.org/officeDocument/2006/relationships/slide" Target="slides/slide24.xml" /><Relationship Id="rId35" Type="http://schemas.openxmlformats.org/officeDocument/2006/relationships/theme" Target="theme/theme1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#8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#17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#8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#9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#10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#1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#1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#1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B44973-16D1-4474-A43B-4B5BC74EF580}" type="doc">
      <dgm:prSet loTypeId="urn:microsoft.com/office/officeart/2008/layout/LinedList" loCatId="list" qsTypeId="urn:microsoft.com/office/officeart/2005/8/quickstyle/simple2#15" qsCatId="simple" csTypeId="urn:microsoft.com/office/officeart/2005/8/colors/accent2_2#8" csCatId="accent2" phldr="1"/>
      <dgm:spPr/>
      <dgm:t>
        <a:bodyPr/>
        <a:lstStyle/>
        <a:p>
          <a:endParaRPr lang="en-US"/>
        </a:p>
      </dgm:t>
    </dgm:pt>
    <dgm:pt modelId="{ED85CB33-BB14-43F3-B700-FE165FC4C0B7}">
      <dgm:prSet/>
      <dgm:spPr/>
      <dgm:t>
        <a:bodyPr/>
        <a:lstStyle/>
        <a:p>
          <a:r>
            <a:rPr lang="en-GB"/>
            <a:t>Social Epidemiology and Public Health Development</a:t>
          </a:r>
          <a:endParaRPr lang="en-US"/>
        </a:p>
      </dgm:t>
    </dgm:pt>
    <dgm:pt modelId="{E113E8FA-9D93-4559-9E0F-2A8FC2325C00}" type="parTrans" cxnId="{88FBDF85-FAD5-4987-B6DA-B1ABCF50CCEE}">
      <dgm:prSet/>
      <dgm:spPr/>
      <dgm:t>
        <a:bodyPr/>
        <a:lstStyle/>
        <a:p>
          <a:endParaRPr lang="en-US"/>
        </a:p>
      </dgm:t>
    </dgm:pt>
    <dgm:pt modelId="{D4F2AB41-85BA-423A-B30E-B5213A5863B9}" type="sibTrans" cxnId="{88FBDF85-FAD5-4987-B6DA-B1ABCF50CCEE}">
      <dgm:prSet/>
      <dgm:spPr/>
      <dgm:t>
        <a:bodyPr/>
        <a:lstStyle/>
        <a:p>
          <a:endParaRPr lang="en-US"/>
        </a:p>
      </dgm:t>
    </dgm:pt>
    <dgm:pt modelId="{EC4DB57E-E027-4F4A-8E5C-D0F72BCED6CA}">
      <dgm:prSet/>
      <dgm:spPr/>
      <dgm:t>
        <a:bodyPr/>
        <a:lstStyle/>
        <a:p>
          <a:r>
            <a:rPr lang="en-GB"/>
            <a:t>Module: LCHS7000</a:t>
          </a:r>
          <a:endParaRPr lang="en-US"/>
        </a:p>
      </dgm:t>
    </dgm:pt>
    <dgm:pt modelId="{77E0587B-E0A7-4E7F-B91E-8711E30EBE33}" type="parTrans" cxnId="{0B80417C-EBC6-4FB7-B231-BFC11624B11C}">
      <dgm:prSet/>
      <dgm:spPr/>
      <dgm:t>
        <a:bodyPr/>
        <a:lstStyle/>
        <a:p>
          <a:endParaRPr lang="en-US"/>
        </a:p>
      </dgm:t>
    </dgm:pt>
    <dgm:pt modelId="{A7EE889B-1D2C-4B61-BBD6-45CB7BD8CDAF}" type="sibTrans" cxnId="{0B80417C-EBC6-4FB7-B231-BFC11624B11C}">
      <dgm:prSet/>
      <dgm:spPr/>
      <dgm:t>
        <a:bodyPr/>
        <a:lstStyle/>
        <a:p>
          <a:endParaRPr lang="en-US"/>
        </a:p>
      </dgm:t>
    </dgm:pt>
    <dgm:pt modelId="{D823812C-6C44-402B-81F3-C06B9AB0B4E3}">
      <dgm:prSet/>
      <dgm:spPr/>
      <dgm:t>
        <a:bodyPr/>
        <a:lstStyle/>
        <a:p>
          <a:r>
            <a:rPr lang="en-GB"/>
            <a:t>Lecturer: Ihinosen Ovbude</a:t>
          </a:r>
          <a:endParaRPr lang="en-US"/>
        </a:p>
      </dgm:t>
    </dgm:pt>
    <dgm:pt modelId="{FEF28C83-3442-498A-A2F4-6A80402F8724}" type="parTrans" cxnId="{F7B1A586-6828-4F2E-B920-B9651B7B771E}">
      <dgm:prSet/>
      <dgm:spPr/>
      <dgm:t>
        <a:bodyPr/>
        <a:lstStyle/>
        <a:p>
          <a:endParaRPr lang="en-US"/>
        </a:p>
      </dgm:t>
    </dgm:pt>
    <dgm:pt modelId="{46392235-0588-425A-A82D-5FD44209594E}" type="sibTrans" cxnId="{F7B1A586-6828-4F2E-B920-B9651B7B771E}">
      <dgm:prSet/>
      <dgm:spPr/>
      <dgm:t>
        <a:bodyPr/>
        <a:lstStyle/>
        <a:p>
          <a:endParaRPr lang="en-US"/>
        </a:p>
      </dgm:t>
    </dgm:pt>
    <dgm:pt modelId="{8537CFE4-EC3B-457D-BD5D-0DA776DDA39F}">
      <dgm:prSet/>
      <dgm:spPr/>
      <dgm:t>
        <a:bodyPr/>
        <a:lstStyle/>
        <a:p>
          <a:r>
            <a:rPr lang="en-GB"/>
            <a:t>Presented by: </a:t>
          </a:r>
          <a:endParaRPr lang="en-US"/>
        </a:p>
      </dgm:t>
    </dgm:pt>
    <dgm:pt modelId="{08940D38-0B1F-473D-836D-85B8A13BB498}" type="parTrans" cxnId="{EEAAD4ED-258E-4353-905C-AC8592D5619D}">
      <dgm:prSet/>
      <dgm:spPr/>
      <dgm:t>
        <a:bodyPr/>
        <a:lstStyle/>
        <a:p>
          <a:endParaRPr lang="en-US"/>
        </a:p>
      </dgm:t>
    </dgm:pt>
    <dgm:pt modelId="{C48F769A-8905-436D-A42C-E24911BFFFE6}" type="sibTrans" cxnId="{EEAAD4ED-258E-4353-905C-AC8592D5619D}">
      <dgm:prSet/>
      <dgm:spPr/>
      <dgm:t>
        <a:bodyPr/>
        <a:lstStyle/>
        <a:p>
          <a:endParaRPr lang="en-US"/>
        </a:p>
      </dgm:t>
    </dgm:pt>
    <dgm:pt modelId="{80DDE5F8-40AA-481D-AF65-843C29328673}">
      <dgm:prSet/>
      <dgm:spPr/>
      <dgm:t>
        <a:bodyPr/>
        <a:lstStyle/>
        <a:p>
          <a:r>
            <a:rPr lang="en-GB"/>
            <a:t>Mohammed Ashfaq 2315557</a:t>
          </a:r>
          <a:endParaRPr lang="en-US"/>
        </a:p>
      </dgm:t>
    </dgm:pt>
    <dgm:pt modelId="{4E751288-79D5-4402-BEF1-B7202D32B207}" type="parTrans" cxnId="{8BB77E41-A8AE-4312-9A44-913EE893A2B6}">
      <dgm:prSet/>
      <dgm:spPr/>
      <dgm:t>
        <a:bodyPr/>
        <a:lstStyle/>
        <a:p>
          <a:endParaRPr lang="en-US"/>
        </a:p>
      </dgm:t>
    </dgm:pt>
    <dgm:pt modelId="{C81F6403-C6FB-4CFD-B3A4-F146FB21C8D8}" type="sibTrans" cxnId="{8BB77E41-A8AE-4312-9A44-913EE893A2B6}">
      <dgm:prSet/>
      <dgm:spPr/>
      <dgm:t>
        <a:bodyPr/>
        <a:lstStyle/>
        <a:p>
          <a:endParaRPr lang="en-US"/>
        </a:p>
      </dgm:t>
    </dgm:pt>
    <dgm:pt modelId="{3928807A-9A1F-487E-AC7E-5A718B4FEBD0}">
      <dgm:prSet/>
      <dgm:spPr/>
      <dgm:t>
        <a:bodyPr/>
        <a:lstStyle/>
        <a:p>
          <a:r>
            <a:rPr lang="en-GB"/>
            <a:t>Priti Malde Odedara 2606280</a:t>
          </a:r>
          <a:endParaRPr lang="en-US"/>
        </a:p>
      </dgm:t>
    </dgm:pt>
    <dgm:pt modelId="{48B241CA-1BF8-4AEF-995C-648B61C880A7}" type="parTrans" cxnId="{9A0C6A25-D62C-4669-A9CB-DFAA16923197}">
      <dgm:prSet/>
      <dgm:spPr/>
      <dgm:t>
        <a:bodyPr/>
        <a:lstStyle/>
        <a:p>
          <a:endParaRPr lang="en-US"/>
        </a:p>
      </dgm:t>
    </dgm:pt>
    <dgm:pt modelId="{93C55108-F7FE-441D-B237-A5BF9DBB4C5F}" type="sibTrans" cxnId="{9A0C6A25-D62C-4669-A9CB-DFAA16923197}">
      <dgm:prSet/>
      <dgm:spPr/>
      <dgm:t>
        <a:bodyPr/>
        <a:lstStyle/>
        <a:p>
          <a:endParaRPr lang="en-US"/>
        </a:p>
      </dgm:t>
    </dgm:pt>
    <dgm:pt modelId="{6594788F-2678-4BF3-8D48-7AAC93B2226E}">
      <dgm:prSet/>
      <dgm:spPr/>
      <dgm:t>
        <a:bodyPr/>
        <a:lstStyle/>
        <a:p>
          <a:r>
            <a:rPr lang="en-US"/>
            <a:t>Mohammed Amaan 2612142</a:t>
          </a:r>
        </a:p>
      </dgm:t>
    </dgm:pt>
    <dgm:pt modelId="{63708780-CD7D-4A4D-97BB-4D350379E09E}" type="parTrans" cxnId="{27B223F6-9FBF-4241-8857-C8718E425EDE}">
      <dgm:prSet/>
      <dgm:spPr/>
      <dgm:t>
        <a:bodyPr/>
        <a:lstStyle/>
        <a:p>
          <a:endParaRPr lang="en-GB"/>
        </a:p>
      </dgm:t>
    </dgm:pt>
    <dgm:pt modelId="{6287C91D-98CA-42EC-8878-8D16270AC2DB}" type="sibTrans" cxnId="{27B223F6-9FBF-4241-8857-C8718E425EDE}">
      <dgm:prSet/>
      <dgm:spPr/>
      <dgm:t>
        <a:bodyPr/>
        <a:lstStyle/>
        <a:p>
          <a:endParaRPr lang="en-GB"/>
        </a:p>
      </dgm:t>
    </dgm:pt>
    <dgm:pt modelId="{68DCFA45-ABD1-4EF1-936B-6BA5F4FE10BF}" type="pres">
      <dgm:prSet presAssocID="{A7B44973-16D1-4474-A43B-4B5BC74EF580}" presName="vert0" presStyleCnt="0">
        <dgm:presLayoutVars>
          <dgm:dir/>
          <dgm:animOne val="branch"/>
          <dgm:animLvl val="lvl"/>
        </dgm:presLayoutVars>
      </dgm:prSet>
      <dgm:spPr/>
    </dgm:pt>
    <dgm:pt modelId="{269B14DF-0E6E-43A8-8630-1F978C6EC4C3}" type="pres">
      <dgm:prSet presAssocID="{ED85CB33-BB14-43F3-B700-FE165FC4C0B7}" presName="thickLine" presStyleLbl="alignNode1" presStyleIdx="0" presStyleCnt="7"/>
      <dgm:spPr/>
    </dgm:pt>
    <dgm:pt modelId="{1F615178-DE2D-478A-8CF8-99F13C853378}" type="pres">
      <dgm:prSet presAssocID="{ED85CB33-BB14-43F3-B700-FE165FC4C0B7}" presName="horz1" presStyleCnt="0"/>
      <dgm:spPr/>
    </dgm:pt>
    <dgm:pt modelId="{BB9F83C4-27EF-46DE-9C10-D8DB86DD50C2}" type="pres">
      <dgm:prSet presAssocID="{ED85CB33-BB14-43F3-B700-FE165FC4C0B7}" presName="tx1" presStyleLbl="revTx" presStyleIdx="0" presStyleCnt="7"/>
      <dgm:spPr/>
    </dgm:pt>
    <dgm:pt modelId="{338633E9-9EAE-4614-901A-59857158D1E5}" type="pres">
      <dgm:prSet presAssocID="{ED85CB33-BB14-43F3-B700-FE165FC4C0B7}" presName="vert1" presStyleCnt="0"/>
      <dgm:spPr/>
    </dgm:pt>
    <dgm:pt modelId="{25B5ABCB-9A4E-4F0F-9200-DF7E3803FC39}" type="pres">
      <dgm:prSet presAssocID="{EC4DB57E-E027-4F4A-8E5C-D0F72BCED6CA}" presName="thickLine" presStyleLbl="alignNode1" presStyleIdx="1" presStyleCnt="7"/>
      <dgm:spPr/>
    </dgm:pt>
    <dgm:pt modelId="{69839463-9217-48BF-8721-49B63800F2BA}" type="pres">
      <dgm:prSet presAssocID="{EC4DB57E-E027-4F4A-8E5C-D0F72BCED6CA}" presName="horz1" presStyleCnt="0"/>
      <dgm:spPr/>
    </dgm:pt>
    <dgm:pt modelId="{E49029EB-3EC1-4902-80D6-B33DD2676CA0}" type="pres">
      <dgm:prSet presAssocID="{EC4DB57E-E027-4F4A-8E5C-D0F72BCED6CA}" presName="tx1" presStyleLbl="revTx" presStyleIdx="1" presStyleCnt="7"/>
      <dgm:spPr/>
    </dgm:pt>
    <dgm:pt modelId="{D4748B47-79BF-47CE-9F47-BE04033E33E0}" type="pres">
      <dgm:prSet presAssocID="{EC4DB57E-E027-4F4A-8E5C-D0F72BCED6CA}" presName="vert1" presStyleCnt="0"/>
      <dgm:spPr/>
    </dgm:pt>
    <dgm:pt modelId="{28665F05-5B3F-48E0-9400-2C4356E0FB3F}" type="pres">
      <dgm:prSet presAssocID="{D823812C-6C44-402B-81F3-C06B9AB0B4E3}" presName="thickLine" presStyleLbl="alignNode1" presStyleIdx="2" presStyleCnt="7"/>
      <dgm:spPr/>
    </dgm:pt>
    <dgm:pt modelId="{3C1081B1-92AD-4804-B06C-7BD4A71B833E}" type="pres">
      <dgm:prSet presAssocID="{D823812C-6C44-402B-81F3-C06B9AB0B4E3}" presName="horz1" presStyleCnt="0"/>
      <dgm:spPr/>
    </dgm:pt>
    <dgm:pt modelId="{01A623A2-FD5E-4623-8C2C-B08B50B6FE00}" type="pres">
      <dgm:prSet presAssocID="{D823812C-6C44-402B-81F3-C06B9AB0B4E3}" presName="tx1" presStyleLbl="revTx" presStyleIdx="2" presStyleCnt="7"/>
      <dgm:spPr/>
    </dgm:pt>
    <dgm:pt modelId="{944B5B46-C642-4AF8-A2C2-9D2C3FA73D9E}" type="pres">
      <dgm:prSet presAssocID="{D823812C-6C44-402B-81F3-C06B9AB0B4E3}" presName="vert1" presStyleCnt="0"/>
      <dgm:spPr/>
    </dgm:pt>
    <dgm:pt modelId="{C73C5A37-78A6-4F2A-B82F-A0D1D0BB4A25}" type="pres">
      <dgm:prSet presAssocID="{8537CFE4-EC3B-457D-BD5D-0DA776DDA39F}" presName="thickLine" presStyleLbl="alignNode1" presStyleIdx="3" presStyleCnt="7"/>
      <dgm:spPr/>
    </dgm:pt>
    <dgm:pt modelId="{4972933E-515E-4B88-8392-AB1C69436249}" type="pres">
      <dgm:prSet presAssocID="{8537CFE4-EC3B-457D-BD5D-0DA776DDA39F}" presName="horz1" presStyleCnt="0"/>
      <dgm:spPr/>
    </dgm:pt>
    <dgm:pt modelId="{A48D1F66-AF54-4747-8657-49C44809FF0D}" type="pres">
      <dgm:prSet presAssocID="{8537CFE4-EC3B-457D-BD5D-0DA776DDA39F}" presName="tx1" presStyleLbl="revTx" presStyleIdx="3" presStyleCnt="7"/>
      <dgm:spPr/>
    </dgm:pt>
    <dgm:pt modelId="{E44F5E35-693A-4AEE-A6CE-E53CBD6A2F38}" type="pres">
      <dgm:prSet presAssocID="{8537CFE4-EC3B-457D-BD5D-0DA776DDA39F}" presName="vert1" presStyleCnt="0"/>
      <dgm:spPr/>
    </dgm:pt>
    <dgm:pt modelId="{4E682F87-DAD5-4E84-B141-15A1ED066A95}" type="pres">
      <dgm:prSet presAssocID="{80DDE5F8-40AA-481D-AF65-843C29328673}" presName="thickLine" presStyleLbl="alignNode1" presStyleIdx="4" presStyleCnt="7"/>
      <dgm:spPr/>
    </dgm:pt>
    <dgm:pt modelId="{5B239B15-3E92-424D-9B9A-E13833793ED7}" type="pres">
      <dgm:prSet presAssocID="{80DDE5F8-40AA-481D-AF65-843C29328673}" presName="horz1" presStyleCnt="0"/>
      <dgm:spPr/>
    </dgm:pt>
    <dgm:pt modelId="{1B8819C0-6588-469B-896B-F9F045E6A044}" type="pres">
      <dgm:prSet presAssocID="{80DDE5F8-40AA-481D-AF65-843C29328673}" presName="tx1" presStyleLbl="revTx" presStyleIdx="4" presStyleCnt="7"/>
      <dgm:spPr/>
    </dgm:pt>
    <dgm:pt modelId="{4CAFDB1A-1240-4912-BB8E-FE43FDA0B9AD}" type="pres">
      <dgm:prSet presAssocID="{80DDE5F8-40AA-481D-AF65-843C29328673}" presName="vert1" presStyleCnt="0"/>
      <dgm:spPr/>
    </dgm:pt>
    <dgm:pt modelId="{C9C11D6F-E4C1-46BB-BAF2-0274B6697EBB}" type="pres">
      <dgm:prSet presAssocID="{3928807A-9A1F-487E-AC7E-5A718B4FEBD0}" presName="thickLine" presStyleLbl="alignNode1" presStyleIdx="5" presStyleCnt="7"/>
      <dgm:spPr/>
    </dgm:pt>
    <dgm:pt modelId="{27A64ECF-0280-4E17-A99B-23C5FE98A434}" type="pres">
      <dgm:prSet presAssocID="{3928807A-9A1F-487E-AC7E-5A718B4FEBD0}" presName="horz1" presStyleCnt="0"/>
      <dgm:spPr/>
    </dgm:pt>
    <dgm:pt modelId="{106B467F-82FE-49B3-9074-7FA8FBF5AE65}" type="pres">
      <dgm:prSet presAssocID="{3928807A-9A1F-487E-AC7E-5A718B4FEBD0}" presName="tx1" presStyleLbl="revTx" presStyleIdx="5" presStyleCnt="7"/>
      <dgm:spPr/>
    </dgm:pt>
    <dgm:pt modelId="{F34F4989-4091-47E4-B2BC-A1B9C8E162C5}" type="pres">
      <dgm:prSet presAssocID="{3928807A-9A1F-487E-AC7E-5A718B4FEBD0}" presName="vert1" presStyleCnt="0"/>
      <dgm:spPr/>
    </dgm:pt>
    <dgm:pt modelId="{A0FD14B5-E2E2-4A1A-BE38-7112613AC2FA}" type="pres">
      <dgm:prSet presAssocID="{6594788F-2678-4BF3-8D48-7AAC93B2226E}" presName="thickLine" presStyleLbl="alignNode1" presStyleIdx="6" presStyleCnt="7"/>
      <dgm:spPr/>
    </dgm:pt>
    <dgm:pt modelId="{DB6ABD08-58AB-4D74-9E7A-5567F301BCE4}" type="pres">
      <dgm:prSet presAssocID="{6594788F-2678-4BF3-8D48-7AAC93B2226E}" presName="horz1" presStyleCnt="0"/>
      <dgm:spPr/>
    </dgm:pt>
    <dgm:pt modelId="{E9C850A7-2F68-48C6-A392-84A84CE823B0}" type="pres">
      <dgm:prSet presAssocID="{6594788F-2678-4BF3-8D48-7AAC93B2226E}" presName="tx1" presStyleLbl="revTx" presStyleIdx="6" presStyleCnt="7"/>
      <dgm:spPr/>
    </dgm:pt>
    <dgm:pt modelId="{733BD7BA-4D3D-451D-9DD3-9274B6889533}" type="pres">
      <dgm:prSet presAssocID="{6594788F-2678-4BF3-8D48-7AAC93B2226E}" presName="vert1" presStyleCnt="0"/>
      <dgm:spPr/>
    </dgm:pt>
  </dgm:ptLst>
  <dgm:cxnLst>
    <dgm:cxn modelId="{36E86B08-095C-6145-9701-F8869806972C}" type="presOf" srcId="{A7B44973-16D1-4474-A43B-4B5BC74EF580}" destId="{68DCFA45-ABD1-4EF1-936B-6BA5F4FE10BF}" srcOrd="0" destOrd="0" presId="urn:microsoft.com/office/officeart/2008/layout/LinedList"/>
    <dgm:cxn modelId="{9A0C6A25-D62C-4669-A9CB-DFAA16923197}" srcId="{A7B44973-16D1-4474-A43B-4B5BC74EF580}" destId="{3928807A-9A1F-487E-AC7E-5A718B4FEBD0}" srcOrd="5" destOrd="0" parTransId="{48B241CA-1BF8-4AEF-995C-648B61C880A7}" sibTransId="{93C55108-F7FE-441D-B237-A5BF9DBB4C5F}"/>
    <dgm:cxn modelId="{19620534-6080-C144-896F-1162A23B6E43}" type="presOf" srcId="{8537CFE4-EC3B-457D-BD5D-0DA776DDA39F}" destId="{A48D1F66-AF54-4747-8657-49C44809FF0D}" srcOrd="0" destOrd="0" presId="urn:microsoft.com/office/officeart/2008/layout/LinedList"/>
    <dgm:cxn modelId="{8BB77E41-A8AE-4312-9A44-913EE893A2B6}" srcId="{A7B44973-16D1-4474-A43B-4B5BC74EF580}" destId="{80DDE5F8-40AA-481D-AF65-843C29328673}" srcOrd="4" destOrd="0" parTransId="{4E751288-79D5-4402-BEF1-B7202D32B207}" sibTransId="{C81F6403-C6FB-4CFD-B3A4-F146FB21C8D8}"/>
    <dgm:cxn modelId="{D5D9564A-AB09-C145-9B86-5111A240B13E}" type="presOf" srcId="{EC4DB57E-E027-4F4A-8E5C-D0F72BCED6CA}" destId="{E49029EB-3EC1-4902-80D6-B33DD2676CA0}" srcOrd="0" destOrd="0" presId="urn:microsoft.com/office/officeart/2008/layout/LinedList"/>
    <dgm:cxn modelId="{2D68826B-5392-1044-9880-3B196B3D4DE5}" type="presOf" srcId="{6594788F-2678-4BF3-8D48-7AAC93B2226E}" destId="{E9C850A7-2F68-48C6-A392-84A84CE823B0}" srcOrd="0" destOrd="0" presId="urn:microsoft.com/office/officeart/2008/layout/LinedList"/>
    <dgm:cxn modelId="{A76F1D55-6A88-DE4A-A487-A40D5B762DAC}" type="presOf" srcId="{80DDE5F8-40AA-481D-AF65-843C29328673}" destId="{1B8819C0-6588-469B-896B-F9F045E6A044}" srcOrd="0" destOrd="0" presId="urn:microsoft.com/office/officeart/2008/layout/LinedList"/>
    <dgm:cxn modelId="{0B80417C-EBC6-4FB7-B231-BFC11624B11C}" srcId="{A7B44973-16D1-4474-A43B-4B5BC74EF580}" destId="{EC4DB57E-E027-4F4A-8E5C-D0F72BCED6CA}" srcOrd="1" destOrd="0" parTransId="{77E0587B-E0A7-4E7F-B91E-8711E30EBE33}" sibTransId="{A7EE889B-1D2C-4B61-BBD6-45CB7BD8CDAF}"/>
    <dgm:cxn modelId="{88FBDF85-FAD5-4987-B6DA-B1ABCF50CCEE}" srcId="{A7B44973-16D1-4474-A43B-4B5BC74EF580}" destId="{ED85CB33-BB14-43F3-B700-FE165FC4C0B7}" srcOrd="0" destOrd="0" parTransId="{E113E8FA-9D93-4559-9E0F-2A8FC2325C00}" sibTransId="{D4F2AB41-85BA-423A-B30E-B5213A5863B9}"/>
    <dgm:cxn modelId="{F7B1A586-6828-4F2E-B920-B9651B7B771E}" srcId="{A7B44973-16D1-4474-A43B-4B5BC74EF580}" destId="{D823812C-6C44-402B-81F3-C06B9AB0B4E3}" srcOrd="2" destOrd="0" parTransId="{FEF28C83-3442-498A-A2F4-6A80402F8724}" sibTransId="{46392235-0588-425A-A82D-5FD44209594E}"/>
    <dgm:cxn modelId="{CD8F6298-37D1-904C-8253-06A4CDFC9716}" type="presOf" srcId="{3928807A-9A1F-487E-AC7E-5A718B4FEBD0}" destId="{106B467F-82FE-49B3-9074-7FA8FBF5AE65}" srcOrd="0" destOrd="0" presId="urn:microsoft.com/office/officeart/2008/layout/LinedList"/>
    <dgm:cxn modelId="{72369DC5-5F7A-EB4E-B707-0C072A97D71C}" type="presOf" srcId="{ED85CB33-BB14-43F3-B700-FE165FC4C0B7}" destId="{BB9F83C4-27EF-46DE-9C10-D8DB86DD50C2}" srcOrd="0" destOrd="0" presId="urn:microsoft.com/office/officeart/2008/layout/LinedList"/>
    <dgm:cxn modelId="{01BA41EA-43D0-D541-99B6-0C196384312B}" type="presOf" srcId="{D823812C-6C44-402B-81F3-C06B9AB0B4E3}" destId="{01A623A2-FD5E-4623-8C2C-B08B50B6FE00}" srcOrd="0" destOrd="0" presId="urn:microsoft.com/office/officeart/2008/layout/LinedList"/>
    <dgm:cxn modelId="{EEAAD4ED-258E-4353-905C-AC8592D5619D}" srcId="{A7B44973-16D1-4474-A43B-4B5BC74EF580}" destId="{8537CFE4-EC3B-457D-BD5D-0DA776DDA39F}" srcOrd="3" destOrd="0" parTransId="{08940D38-0B1F-473D-836D-85B8A13BB498}" sibTransId="{C48F769A-8905-436D-A42C-E24911BFFFE6}"/>
    <dgm:cxn modelId="{27B223F6-9FBF-4241-8857-C8718E425EDE}" srcId="{A7B44973-16D1-4474-A43B-4B5BC74EF580}" destId="{6594788F-2678-4BF3-8D48-7AAC93B2226E}" srcOrd="6" destOrd="0" parTransId="{63708780-CD7D-4A4D-97BB-4D350379E09E}" sibTransId="{6287C91D-98CA-42EC-8878-8D16270AC2DB}"/>
    <dgm:cxn modelId="{B14A4866-982F-6E4F-AF63-7F3E02F84E22}" type="presParOf" srcId="{68DCFA45-ABD1-4EF1-936B-6BA5F4FE10BF}" destId="{269B14DF-0E6E-43A8-8630-1F978C6EC4C3}" srcOrd="0" destOrd="0" presId="urn:microsoft.com/office/officeart/2008/layout/LinedList"/>
    <dgm:cxn modelId="{6459D905-CED4-0249-A939-C857CA37ACE4}" type="presParOf" srcId="{68DCFA45-ABD1-4EF1-936B-6BA5F4FE10BF}" destId="{1F615178-DE2D-478A-8CF8-99F13C853378}" srcOrd="1" destOrd="0" presId="urn:microsoft.com/office/officeart/2008/layout/LinedList"/>
    <dgm:cxn modelId="{C7F9DE4B-50C4-5C4E-806C-5B61EDBFB007}" type="presParOf" srcId="{1F615178-DE2D-478A-8CF8-99F13C853378}" destId="{BB9F83C4-27EF-46DE-9C10-D8DB86DD50C2}" srcOrd="0" destOrd="0" presId="urn:microsoft.com/office/officeart/2008/layout/LinedList"/>
    <dgm:cxn modelId="{0CA6C3CE-12B1-2E41-AFDD-83783582F1E8}" type="presParOf" srcId="{1F615178-DE2D-478A-8CF8-99F13C853378}" destId="{338633E9-9EAE-4614-901A-59857158D1E5}" srcOrd="1" destOrd="0" presId="urn:microsoft.com/office/officeart/2008/layout/LinedList"/>
    <dgm:cxn modelId="{6A8282CD-6523-8744-A5E9-365FBED4FE89}" type="presParOf" srcId="{68DCFA45-ABD1-4EF1-936B-6BA5F4FE10BF}" destId="{25B5ABCB-9A4E-4F0F-9200-DF7E3803FC39}" srcOrd="2" destOrd="0" presId="urn:microsoft.com/office/officeart/2008/layout/LinedList"/>
    <dgm:cxn modelId="{4DEDAF2C-0B8D-8240-89AB-138C521EE5BE}" type="presParOf" srcId="{68DCFA45-ABD1-4EF1-936B-6BA5F4FE10BF}" destId="{69839463-9217-48BF-8721-49B63800F2BA}" srcOrd="3" destOrd="0" presId="urn:microsoft.com/office/officeart/2008/layout/LinedList"/>
    <dgm:cxn modelId="{290CB170-6173-CA49-95B0-83CE6F61F9D5}" type="presParOf" srcId="{69839463-9217-48BF-8721-49B63800F2BA}" destId="{E49029EB-3EC1-4902-80D6-B33DD2676CA0}" srcOrd="0" destOrd="0" presId="urn:microsoft.com/office/officeart/2008/layout/LinedList"/>
    <dgm:cxn modelId="{E2ADE6E2-E1DF-AB4E-92B3-39768148E03F}" type="presParOf" srcId="{69839463-9217-48BF-8721-49B63800F2BA}" destId="{D4748B47-79BF-47CE-9F47-BE04033E33E0}" srcOrd="1" destOrd="0" presId="urn:microsoft.com/office/officeart/2008/layout/LinedList"/>
    <dgm:cxn modelId="{CAE133B4-7D04-B245-9010-82386E7CDE7D}" type="presParOf" srcId="{68DCFA45-ABD1-4EF1-936B-6BA5F4FE10BF}" destId="{28665F05-5B3F-48E0-9400-2C4356E0FB3F}" srcOrd="4" destOrd="0" presId="urn:microsoft.com/office/officeart/2008/layout/LinedList"/>
    <dgm:cxn modelId="{F1B4FAC0-37FC-5443-AF14-666EC83D584E}" type="presParOf" srcId="{68DCFA45-ABD1-4EF1-936B-6BA5F4FE10BF}" destId="{3C1081B1-92AD-4804-B06C-7BD4A71B833E}" srcOrd="5" destOrd="0" presId="urn:microsoft.com/office/officeart/2008/layout/LinedList"/>
    <dgm:cxn modelId="{8F19F930-34CA-894E-BDB4-AFCCF7756450}" type="presParOf" srcId="{3C1081B1-92AD-4804-B06C-7BD4A71B833E}" destId="{01A623A2-FD5E-4623-8C2C-B08B50B6FE00}" srcOrd="0" destOrd="0" presId="urn:microsoft.com/office/officeart/2008/layout/LinedList"/>
    <dgm:cxn modelId="{60D0865B-B67B-7E42-90B7-0D8B2B61F7E9}" type="presParOf" srcId="{3C1081B1-92AD-4804-B06C-7BD4A71B833E}" destId="{944B5B46-C642-4AF8-A2C2-9D2C3FA73D9E}" srcOrd="1" destOrd="0" presId="urn:microsoft.com/office/officeart/2008/layout/LinedList"/>
    <dgm:cxn modelId="{1BCBBD46-B029-774E-A4FB-40F40CB41319}" type="presParOf" srcId="{68DCFA45-ABD1-4EF1-936B-6BA5F4FE10BF}" destId="{C73C5A37-78A6-4F2A-B82F-A0D1D0BB4A25}" srcOrd="6" destOrd="0" presId="urn:microsoft.com/office/officeart/2008/layout/LinedList"/>
    <dgm:cxn modelId="{210C6E3C-6FB3-8B43-B6F8-CF5404771360}" type="presParOf" srcId="{68DCFA45-ABD1-4EF1-936B-6BA5F4FE10BF}" destId="{4972933E-515E-4B88-8392-AB1C69436249}" srcOrd="7" destOrd="0" presId="urn:microsoft.com/office/officeart/2008/layout/LinedList"/>
    <dgm:cxn modelId="{58FB5A0B-5E99-6547-9D75-284FF288119E}" type="presParOf" srcId="{4972933E-515E-4B88-8392-AB1C69436249}" destId="{A48D1F66-AF54-4747-8657-49C44809FF0D}" srcOrd="0" destOrd="0" presId="urn:microsoft.com/office/officeart/2008/layout/LinedList"/>
    <dgm:cxn modelId="{29462C23-4814-7547-822D-0AED0433E043}" type="presParOf" srcId="{4972933E-515E-4B88-8392-AB1C69436249}" destId="{E44F5E35-693A-4AEE-A6CE-E53CBD6A2F38}" srcOrd="1" destOrd="0" presId="urn:microsoft.com/office/officeart/2008/layout/LinedList"/>
    <dgm:cxn modelId="{3FBB4585-AEDA-EC46-9101-BCF9D049F1E9}" type="presParOf" srcId="{68DCFA45-ABD1-4EF1-936B-6BA5F4FE10BF}" destId="{4E682F87-DAD5-4E84-B141-15A1ED066A95}" srcOrd="8" destOrd="0" presId="urn:microsoft.com/office/officeart/2008/layout/LinedList"/>
    <dgm:cxn modelId="{140FCEE7-71D0-F041-9B9E-A2F9E1C28834}" type="presParOf" srcId="{68DCFA45-ABD1-4EF1-936B-6BA5F4FE10BF}" destId="{5B239B15-3E92-424D-9B9A-E13833793ED7}" srcOrd="9" destOrd="0" presId="urn:microsoft.com/office/officeart/2008/layout/LinedList"/>
    <dgm:cxn modelId="{3EDFA07D-93F2-924F-BD38-FF57DE3E0669}" type="presParOf" srcId="{5B239B15-3E92-424D-9B9A-E13833793ED7}" destId="{1B8819C0-6588-469B-896B-F9F045E6A044}" srcOrd="0" destOrd="0" presId="urn:microsoft.com/office/officeart/2008/layout/LinedList"/>
    <dgm:cxn modelId="{156A312F-0CC2-844C-9B1F-D5474A8ADB62}" type="presParOf" srcId="{5B239B15-3E92-424D-9B9A-E13833793ED7}" destId="{4CAFDB1A-1240-4912-BB8E-FE43FDA0B9AD}" srcOrd="1" destOrd="0" presId="urn:microsoft.com/office/officeart/2008/layout/LinedList"/>
    <dgm:cxn modelId="{8E4F4CD9-BD58-2541-874D-59262BD229F4}" type="presParOf" srcId="{68DCFA45-ABD1-4EF1-936B-6BA5F4FE10BF}" destId="{C9C11D6F-E4C1-46BB-BAF2-0274B6697EBB}" srcOrd="10" destOrd="0" presId="urn:microsoft.com/office/officeart/2008/layout/LinedList"/>
    <dgm:cxn modelId="{E692B15C-EB57-1941-B251-F84F3B30A150}" type="presParOf" srcId="{68DCFA45-ABD1-4EF1-936B-6BA5F4FE10BF}" destId="{27A64ECF-0280-4E17-A99B-23C5FE98A434}" srcOrd="11" destOrd="0" presId="urn:microsoft.com/office/officeart/2008/layout/LinedList"/>
    <dgm:cxn modelId="{5FFADE2B-B6D7-EC41-A6B3-CA7E2C957BC9}" type="presParOf" srcId="{27A64ECF-0280-4E17-A99B-23C5FE98A434}" destId="{106B467F-82FE-49B3-9074-7FA8FBF5AE65}" srcOrd="0" destOrd="0" presId="urn:microsoft.com/office/officeart/2008/layout/LinedList"/>
    <dgm:cxn modelId="{FCC0CC00-C339-D64B-A343-069C64892779}" type="presParOf" srcId="{27A64ECF-0280-4E17-A99B-23C5FE98A434}" destId="{F34F4989-4091-47E4-B2BC-A1B9C8E162C5}" srcOrd="1" destOrd="0" presId="urn:microsoft.com/office/officeart/2008/layout/LinedList"/>
    <dgm:cxn modelId="{B9A1043C-1C1D-8241-A1DB-874A4E789927}" type="presParOf" srcId="{68DCFA45-ABD1-4EF1-936B-6BA5F4FE10BF}" destId="{A0FD14B5-E2E2-4A1A-BE38-7112613AC2FA}" srcOrd="12" destOrd="0" presId="urn:microsoft.com/office/officeart/2008/layout/LinedList"/>
    <dgm:cxn modelId="{336779AB-2E16-0A4E-9916-854AA5F2B968}" type="presParOf" srcId="{68DCFA45-ABD1-4EF1-936B-6BA5F4FE10BF}" destId="{DB6ABD08-58AB-4D74-9E7A-5567F301BCE4}" srcOrd="13" destOrd="0" presId="urn:microsoft.com/office/officeart/2008/layout/LinedList"/>
    <dgm:cxn modelId="{30969522-4806-354C-8702-F3BFF76B319E}" type="presParOf" srcId="{DB6ABD08-58AB-4D74-9E7A-5567F301BCE4}" destId="{E9C850A7-2F68-48C6-A392-84A84CE823B0}" srcOrd="0" destOrd="0" presId="urn:microsoft.com/office/officeart/2008/layout/LinedList"/>
    <dgm:cxn modelId="{C4D5C599-F86A-8B40-8346-306FB18945A1}" type="presParOf" srcId="{DB6ABD08-58AB-4D74-9E7A-5567F301BCE4}" destId="{733BD7BA-4D3D-451D-9DD3-9274B688953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B0741C-BA0E-461E-B3E7-4598BF5F2A73}" type="doc">
      <dgm:prSet loTypeId="urn:microsoft.com/office/officeart/2005/8/layout/process2" loCatId="process" qsTypeId="urn:microsoft.com/office/officeart/2005/8/quickstyle/simple4#16" qsCatId="simple" csTypeId="urn:microsoft.com/office/officeart/2005/8/colors/colorful5#17" csCatId="colorful"/>
      <dgm:spPr/>
      <dgm:t>
        <a:bodyPr/>
        <a:lstStyle/>
        <a:p>
          <a:endParaRPr lang="en-US"/>
        </a:p>
      </dgm:t>
    </dgm:pt>
    <dgm:pt modelId="{6445F407-5025-4F9C-AEF3-ACFA3BBAD7A2}">
      <dgm:prSet/>
      <dgm:spPr/>
      <dgm:t>
        <a:bodyPr/>
        <a:lstStyle/>
        <a:p>
          <a:r>
            <a:rPr lang="en-GB" b="1"/>
            <a:t>Rationale:</a:t>
          </a:r>
          <a:r>
            <a:rPr lang="en-GB"/>
            <a:t> To address the epidemic of youth vaping by targeting the intersection of peer influence and predatory marketing.</a:t>
          </a:r>
          <a:endParaRPr lang="en-US"/>
        </a:p>
      </dgm:t>
    </dgm:pt>
    <dgm:pt modelId="{BDFC347E-76FF-4E19-9EBF-0EB2CDF3C77F}" type="parTrans" cxnId="{05A1BC1F-3476-4891-BC66-24DA77B2F2B0}">
      <dgm:prSet/>
      <dgm:spPr/>
      <dgm:t>
        <a:bodyPr/>
        <a:lstStyle/>
        <a:p>
          <a:endParaRPr lang="en-US"/>
        </a:p>
      </dgm:t>
    </dgm:pt>
    <dgm:pt modelId="{8E59E3C9-544C-4C94-AABA-D111A187C07E}" type="sibTrans" cxnId="{05A1BC1F-3476-4891-BC66-24DA77B2F2B0}">
      <dgm:prSet/>
      <dgm:spPr/>
      <dgm:t>
        <a:bodyPr/>
        <a:lstStyle/>
        <a:p>
          <a:endParaRPr lang="en-US"/>
        </a:p>
      </dgm:t>
    </dgm:pt>
    <dgm:pt modelId="{A154FEAC-0921-486A-AE69-DB974608B1CC}">
      <dgm:prSet/>
      <dgm:spPr/>
      <dgm:t>
        <a:bodyPr/>
        <a:lstStyle/>
        <a:p>
          <a:r>
            <a:rPr lang="en-GB"/>
            <a:t>​</a:t>
          </a:r>
          <a:r>
            <a:rPr lang="en-GB" b="1"/>
            <a:t>National Guidelines:</a:t>
          </a:r>
          <a:r>
            <a:rPr lang="en-GB"/>
            <a:t> NICE Guideline [NG209] explicitly states vaping must be discouraged in children and young people. Selling nicotine vapes to under-18s is illegal in the UK.</a:t>
          </a:r>
          <a:endParaRPr lang="en-US"/>
        </a:p>
      </dgm:t>
    </dgm:pt>
    <dgm:pt modelId="{23FCFE36-8582-4F18-A128-52402ED6FFB4}" type="parTrans" cxnId="{19178B97-CF28-4ABC-8CAF-848314D43F0C}">
      <dgm:prSet/>
      <dgm:spPr/>
      <dgm:t>
        <a:bodyPr/>
        <a:lstStyle/>
        <a:p>
          <a:endParaRPr lang="en-US"/>
        </a:p>
      </dgm:t>
    </dgm:pt>
    <dgm:pt modelId="{8EDEDEF1-90F0-4694-B812-7B77115E812B}" type="sibTrans" cxnId="{19178B97-CF28-4ABC-8CAF-848314D43F0C}">
      <dgm:prSet/>
      <dgm:spPr/>
      <dgm:t>
        <a:bodyPr/>
        <a:lstStyle/>
        <a:p>
          <a:endParaRPr lang="en-US"/>
        </a:p>
      </dgm:t>
    </dgm:pt>
    <dgm:pt modelId="{D75C1500-4B02-409F-8870-6A6C099DE143}">
      <dgm:prSet/>
      <dgm:spPr/>
      <dgm:t>
        <a:bodyPr/>
        <a:lstStyle/>
        <a:p>
          <a:r>
            <a:rPr lang="en-GB"/>
            <a:t>​</a:t>
          </a:r>
          <a:r>
            <a:rPr lang="en-GB" b="1"/>
            <a:t>Are we meeting guidelines?</a:t>
          </a:r>
          <a:r>
            <a:rPr lang="en-GB"/>
            <a:t> No. </a:t>
          </a:r>
          <a:endParaRPr lang="en-US"/>
        </a:p>
      </dgm:t>
    </dgm:pt>
    <dgm:pt modelId="{0FB7F433-5BE7-4F97-80F3-468DA6532A46}" type="parTrans" cxnId="{5550A886-2A05-462F-8069-E0753642E082}">
      <dgm:prSet/>
      <dgm:spPr/>
      <dgm:t>
        <a:bodyPr/>
        <a:lstStyle/>
        <a:p>
          <a:endParaRPr lang="en-US"/>
        </a:p>
      </dgm:t>
    </dgm:pt>
    <dgm:pt modelId="{9479D06A-2935-4E61-82E8-CAE038AC9A7C}" type="sibTrans" cxnId="{5550A886-2A05-462F-8069-E0753642E082}">
      <dgm:prSet/>
      <dgm:spPr/>
      <dgm:t>
        <a:bodyPr/>
        <a:lstStyle/>
        <a:p>
          <a:endParaRPr lang="en-US"/>
        </a:p>
      </dgm:t>
    </dgm:pt>
    <dgm:pt modelId="{3E44B88E-4213-4EE0-A108-334C03ABCEDF}">
      <dgm:prSet/>
      <dgm:spPr/>
      <dgm:t>
        <a:bodyPr/>
        <a:lstStyle/>
        <a:p>
          <a:r>
            <a:rPr lang="en-GB"/>
            <a:t>​</a:t>
          </a:r>
          <a:r>
            <a:rPr lang="en-GB" i="1"/>
            <a:t>Data:</a:t>
          </a:r>
          <a:r>
            <a:rPr lang="en-GB"/>
            <a:t> 19% of 11-17-year-olds in Great Britain have tried vaping (approx. 1.1 million youth) (ASH, 2026).</a:t>
          </a:r>
          <a:endParaRPr lang="en-US"/>
        </a:p>
      </dgm:t>
    </dgm:pt>
    <dgm:pt modelId="{CBD0D6E0-AEA9-493F-AC48-42F81ADB9C9B}" type="parTrans" cxnId="{EEB0FF5B-3756-452F-A439-2E60E0D8140E}">
      <dgm:prSet/>
      <dgm:spPr/>
      <dgm:t>
        <a:bodyPr/>
        <a:lstStyle/>
        <a:p>
          <a:endParaRPr lang="en-US"/>
        </a:p>
      </dgm:t>
    </dgm:pt>
    <dgm:pt modelId="{EF5B157A-0C92-4B15-9F53-7BA45738AB4A}" type="sibTrans" cxnId="{EEB0FF5B-3756-452F-A439-2E60E0D8140E}">
      <dgm:prSet/>
      <dgm:spPr/>
      <dgm:t>
        <a:bodyPr/>
        <a:lstStyle/>
        <a:p>
          <a:endParaRPr lang="en-US"/>
        </a:p>
      </dgm:t>
    </dgm:pt>
    <dgm:pt modelId="{10DEE4FC-42E5-4F95-9D6D-2DDA6C4BCCDE}">
      <dgm:prSet/>
      <dgm:spPr/>
      <dgm:t>
        <a:bodyPr/>
        <a:lstStyle/>
        <a:p>
          <a:r>
            <a:rPr lang="en-GB"/>
            <a:t>​</a:t>
          </a:r>
          <a:r>
            <a:rPr lang="en-GB" i="1"/>
            <a:t>Data:</a:t>
          </a:r>
          <a:r>
            <a:rPr lang="en-GB"/>
            <a:t> 6% are current users, with the 16-17 age bracket showing acute vulnerability (ASH, 2026; NHS England, 2026).</a:t>
          </a:r>
          <a:endParaRPr lang="en-US"/>
        </a:p>
      </dgm:t>
    </dgm:pt>
    <dgm:pt modelId="{9D36319C-18EB-4272-81C4-FEA2E8F72427}" type="parTrans" cxnId="{24575643-2726-4A5B-ADE1-D512B8072AB6}">
      <dgm:prSet/>
      <dgm:spPr/>
      <dgm:t>
        <a:bodyPr/>
        <a:lstStyle/>
        <a:p>
          <a:endParaRPr lang="en-US"/>
        </a:p>
      </dgm:t>
    </dgm:pt>
    <dgm:pt modelId="{ECCB6F28-EB7D-4B27-A582-D688686333BC}" type="sibTrans" cxnId="{24575643-2726-4A5B-ADE1-D512B8072AB6}">
      <dgm:prSet/>
      <dgm:spPr/>
      <dgm:t>
        <a:bodyPr/>
        <a:lstStyle/>
        <a:p>
          <a:endParaRPr lang="en-US"/>
        </a:p>
      </dgm:t>
    </dgm:pt>
    <dgm:pt modelId="{0B81AB8E-AE3B-450F-827F-13AB6520FAD1}" type="pres">
      <dgm:prSet presAssocID="{5DB0741C-BA0E-461E-B3E7-4598BF5F2A73}" presName="linearFlow" presStyleCnt="0">
        <dgm:presLayoutVars>
          <dgm:resizeHandles val="exact"/>
        </dgm:presLayoutVars>
      </dgm:prSet>
      <dgm:spPr/>
    </dgm:pt>
    <dgm:pt modelId="{908F548A-FEB5-4DC7-822A-4CF3AD8470A7}" type="pres">
      <dgm:prSet presAssocID="{6445F407-5025-4F9C-AEF3-ACFA3BBAD7A2}" presName="node" presStyleLbl="node1" presStyleIdx="0" presStyleCnt="3">
        <dgm:presLayoutVars>
          <dgm:bulletEnabled val="1"/>
        </dgm:presLayoutVars>
      </dgm:prSet>
      <dgm:spPr/>
    </dgm:pt>
    <dgm:pt modelId="{65A89077-72EC-49DA-86C0-382504BF8FCE}" type="pres">
      <dgm:prSet presAssocID="{8E59E3C9-544C-4C94-AABA-D111A187C07E}" presName="sibTrans" presStyleLbl="sibTrans2D1" presStyleIdx="0" presStyleCnt="2"/>
      <dgm:spPr/>
    </dgm:pt>
    <dgm:pt modelId="{B12A5C58-9F91-47D1-B0AF-AACD8301F4AC}" type="pres">
      <dgm:prSet presAssocID="{8E59E3C9-544C-4C94-AABA-D111A187C07E}" presName="connectorText" presStyleLbl="sibTrans2D1" presStyleIdx="0" presStyleCnt="2"/>
      <dgm:spPr/>
    </dgm:pt>
    <dgm:pt modelId="{C3BB2B81-0C4E-490C-877B-01BC4DF99A56}" type="pres">
      <dgm:prSet presAssocID="{A154FEAC-0921-486A-AE69-DB974608B1CC}" presName="node" presStyleLbl="node1" presStyleIdx="1" presStyleCnt="3">
        <dgm:presLayoutVars>
          <dgm:bulletEnabled val="1"/>
        </dgm:presLayoutVars>
      </dgm:prSet>
      <dgm:spPr/>
    </dgm:pt>
    <dgm:pt modelId="{8EE23195-A692-491D-A5EC-6DF287360B38}" type="pres">
      <dgm:prSet presAssocID="{8EDEDEF1-90F0-4694-B812-7B77115E812B}" presName="sibTrans" presStyleLbl="sibTrans2D1" presStyleIdx="1" presStyleCnt="2"/>
      <dgm:spPr/>
    </dgm:pt>
    <dgm:pt modelId="{B1E241BC-EA7B-48E0-B8B1-A722E5DDB8DB}" type="pres">
      <dgm:prSet presAssocID="{8EDEDEF1-90F0-4694-B812-7B77115E812B}" presName="connectorText" presStyleLbl="sibTrans2D1" presStyleIdx="1" presStyleCnt="2"/>
      <dgm:spPr/>
    </dgm:pt>
    <dgm:pt modelId="{503C84F6-E1C7-4B2A-B653-2B047E98E764}" type="pres">
      <dgm:prSet presAssocID="{D75C1500-4B02-409F-8870-6A6C099DE143}" presName="node" presStyleLbl="node1" presStyleIdx="2" presStyleCnt="3">
        <dgm:presLayoutVars>
          <dgm:bulletEnabled val="1"/>
        </dgm:presLayoutVars>
      </dgm:prSet>
      <dgm:spPr/>
    </dgm:pt>
  </dgm:ptLst>
  <dgm:cxnLst>
    <dgm:cxn modelId="{3FA5E91E-75AC-4F1A-B3C8-1E6AB3904079}" type="presOf" srcId="{8EDEDEF1-90F0-4694-B812-7B77115E812B}" destId="{B1E241BC-EA7B-48E0-B8B1-A722E5DDB8DB}" srcOrd="1" destOrd="0" presId="urn:microsoft.com/office/officeart/2005/8/layout/process2"/>
    <dgm:cxn modelId="{05A1BC1F-3476-4891-BC66-24DA77B2F2B0}" srcId="{5DB0741C-BA0E-461E-B3E7-4598BF5F2A73}" destId="{6445F407-5025-4F9C-AEF3-ACFA3BBAD7A2}" srcOrd="0" destOrd="0" parTransId="{BDFC347E-76FF-4E19-9EBF-0EB2CDF3C77F}" sibTransId="{8E59E3C9-544C-4C94-AABA-D111A187C07E}"/>
    <dgm:cxn modelId="{EEB0FF5B-3756-452F-A439-2E60E0D8140E}" srcId="{D75C1500-4B02-409F-8870-6A6C099DE143}" destId="{3E44B88E-4213-4EE0-A108-334C03ABCEDF}" srcOrd="0" destOrd="0" parTransId="{CBD0D6E0-AEA9-493F-AC48-42F81ADB9C9B}" sibTransId="{EF5B157A-0C92-4B15-9F53-7BA45738AB4A}"/>
    <dgm:cxn modelId="{24575643-2726-4A5B-ADE1-D512B8072AB6}" srcId="{D75C1500-4B02-409F-8870-6A6C099DE143}" destId="{10DEE4FC-42E5-4F95-9D6D-2DDA6C4BCCDE}" srcOrd="1" destOrd="0" parTransId="{9D36319C-18EB-4272-81C4-FEA2E8F72427}" sibTransId="{ECCB6F28-EB7D-4B27-A582-D688686333BC}"/>
    <dgm:cxn modelId="{D1AA9E48-83F0-4074-8561-B6BF844C3C6E}" type="presOf" srcId="{5DB0741C-BA0E-461E-B3E7-4598BF5F2A73}" destId="{0B81AB8E-AE3B-450F-827F-13AB6520FAD1}" srcOrd="0" destOrd="0" presId="urn:microsoft.com/office/officeart/2005/8/layout/process2"/>
    <dgm:cxn modelId="{9A2C5B69-7B52-4CAC-9A79-EFBD839DB49C}" type="presOf" srcId="{3E44B88E-4213-4EE0-A108-334C03ABCEDF}" destId="{503C84F6-E1C7-4B2A-B653-2B047E98E764}" srcOrd="0" destOrd="1" presId="urn:microsoft.com/office/officeart/2005/8/layout/process2"/>
    <dgm:cxn modelId="{12400D6C-47AC-47AA-829A-95737680A8C4}" type="presOf" srcId="{A154FEAC-0921-486A-AE69-DB974608B1CC}" destId="{C3BB2B81-0C4E-490C-877B-01BC4DF99A56}" srcOrd="0" destOrd="0" presId="urn:microsoft.com/office/officeart/2005/8/layout/process2"/>
    <dgm:cxn modelId="{5550A886-2A05-462F-8069-E0753642E082}" srcId="{5DB0741C-BA0E-461E-B3E7-4598BF5F2A73}" destId="{D75C1500-4B02-409F-8870-6A6C099DE143}" srcOrd="2" destOrd="0" parTransId="{0FB7F433-5BE7-4F97-80F3-468DA6532A46}" sibTransId="{9479D06A-2935-4E61-82E8-CAE038AC9A7C}"/>
    <dgm:cxn modelId="{FFA8668D-F624-4EAB-877C-9CA46CF15E50}" type="presOf" srcId="{8E59E3C9-544C-4C94-AABA-D111A187C07E}" destId="{B12A5C58-9F91-47D1-B0AF-AACD8301F4AC}" srcOrd="1" destOrd="0" presId="urn:microsoft.com/office/officeart/2005/8/layout/process2"/>
    <dgm:cxn modelId="{BD52D88E-E73D-4293-A830-A2E9D1B6B104}" type="presOf" srcId="{10DEE4FC-42E5-4F95-9D6D-2DDA6C4BCCDE}" destId="{503C84F6-E1C7-4B2A-B653-2B047E98E764}" srcOrd="0" destOrd="2" presId="urn:microsoft.com/office/officeart/2005/8/layout/process2"/>
    <dgm:cxn modelId="{19178B97-CF28-4ABC-8CAF-848314D43F0C}" srcId="{5DB0741C-BA0E-461E-B3E7-4598BF5F2A73}" destId="{A154FEAC-0921-486A-AE69-DB974608B1CC}" srcOrd="1" destOrd="0" parTransId="{23FCFE36-8582-4F18-A128-52402ED6FFB4}" sibTransId="{8EDEDEF1-90F0-4694-B812-7B77115E812B}"/>
    <dgm:cxn modelId="{575362D7-BB4B-4238-8256-85169E45DA25}" type="presOf" srcId="{D75C1500-4B02-409F-8870-6A6C099DE143}" destId="{503C84F6-E1C7-4B2A-B653-2B047E98E764}" srcOrd="0" destOrd="0" presId="urn:microsoft.com/office/officeart/2005/8/layout/process2"/>
    <dgm:cxn modelId="{582655EF-DC59-4304-BB6F-A0944DDEFB9A}" type="presOf" srcId="{6445F407-5025-4F9C-AEF3-ACFA3BBAD7A2}" destId="{908F548A-FEB5-4DC7-822A-4CF3AD8470A7}" srcOrd="0" destOrd="0" presId="urn:microsoft.com/office/officeart/2005/8/layout/process2"/>
    <dgm:cxn modelId="{E4C72CF3-66AF-41B6-AE0C-DCCCE9ED6B3D}" type="presOf" srcId="{8E59E3C9-544C-4C94-AABA-D111A187C07E}" destId="{65A89077-72EC-49DA-86C0-382504BF8FCE}" srcOrd="0" destOrd="0" presId="urn:microsoft.com/office/officeart/2005/8/layout/process2"/>
    <dgm:cxn modelId="{CAE2D1FA-AF01-4D84-BE99-9CB3AACC3127}" type="presOf" srcId="{8EDEDEF1-90F0-4694-B812-7B77115E812B}" destId="{8EE23195-A692-491D-A5EC-6DF287360B38}" srcOrd="0" destOrd="0" presId="urn:microsoft.com/office/officeart/2005/8/layout/process2"/>
    <dgm:cxn modelId="{473901F0-72B6-4924-BAB4-2601FC120593}" type="presParOf" srcId="{0B81AB8E-AE3B-450F-827F-13AB6520FAD1}" destId="{908F548A-FEB5-4DC7-822A-4CF3AD8470A7}" srcOrd="0" destOrd="0" presId="urn:microsoft.com/office/officeart/2005/8/layout/process2"/>
    <dgm:cxn modelId="{BEFE7551-9404-4297-91AF-5E78FF26FA6D}" type="presParOf" srcId="{0B81AB8E-AE3B-450F-827F-13AB6520FAD1}" destId="{65A89077-72EC-49DA-86C0-382504BF8FCE}" srcOrd="1" destOrd="0" presId="urn:microsoft.com/office/officeart/2005/8/layout/process2"/>
    <dgm:cxn modelId="{668E9E75-2710-4875-A938-984921655FD0}" type="presParOf" srcId="{65A89077-72EC-49DA-86C0-382504BF8FCE}" destId="{B12A5C58-9F91-47D1-B0AF-AACD8301F4AC}" srcOrd="0" destOrd="0" presId="urn:microsoft.com/office/officeart/2005/8/layout/process2"/>
    <dgm:cxn modelId="{DCD12F4F-62A1-438D-ACBA-7DABCA73CB81}" type="presParOf" srcId="{0B81AB8E-AE3B-450F-827F-13AB6520FAD1}" destId="{C3BB2B81-0C4E-490C-877B-01BC4DF99A56}" srcOrd="2" destOrd="0" presId="urn:microsoft.com/office/officeart/2005/8/layout/process2"/>
    <dgm:cxn modelId="{EB3FD471-BF5E-4AF5-B8FB-21E90FB39015}" type="presParOf" srcId="{0B81AB8E-AE3B-450F-827F-13AB6520FAD1}" destId="{8EE23195-A692-491D-A5EC-6DF287360B38}" srcOrd="3" destOrd="0" presId="urn:microsoft.com/office/officeart/2005/8/layout/process2"/>
    <dgm:cxn modelId="{7C28A9F1-1886-4061-A417-DF5367456CAF}" type="presParOf" srcId="{8EE23195-A692-491D-A5EC-6DF287360B38}" destId="{B1E241BC-EA7B-48E0-B8B1-A722E5DDB8DB}" srcOrd="0" destOrd="0" presId="urn:microsoft.com/office/officeart/2005/8/layout/process2"/>
    <dgm:cxn modelId="{5F3D73ED-E3EC-4D42-8FA3-DC04D874F05E}" type="presParOf" srcId="{0B81AB8E-AE3B-450F-827F-13AB6520FAD1}" destId="{503C84F6-E1C7-4B2A-B653-2B047E98E764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BF59BD5-AB04-48AE-91F2-5D784747F1E8}" type="doc">
      <dgm:prSet loTypeId="urn:microsoft.com/office/officeart/2016/7/layout/VerticalSolidActionList" loCatId="List" qsTypeId="urn:microsoft.com/office/officeart/2005/8/quickstyle/simple4#8" qsCatId="simple" csTypeId="urn:microsoft.com/office/officeart/2005/8/colors/colorful5#8" csCatId="colorful"/>
      <dgm:spPr/>
      <dgm:t>
        <a:bodyPr/>
        <a:lstStyle/>
        <a:p>
          <a:endParaRPr lang="en-US"/>
        </a:p>
      </dgm:t>
    </dgm:pt>
    <dgm:pt modelId="{453448B0-E31A-48AA-80D0-ACFBFE3F1A19}">
      <dgm:prSet/>
      <dgm:spPr/>
      <dgm:t>
        <a:bodyPr/>
        <a:lstStyle/>
        <a:p>
          <a:r>
            <a:rPr lang="en-US"/>
            <a:t>Reduce</a:t>
          </a:r>
        </a:p>
      </dgm:t>
    </dgm:pt>
    <dgm:pt modelId="{8E21286E-5159-49C0-80C5-3B3734134C61}" type="parTrans" cxnId="{4BD18D68-345D-4E72-B68D-8B99D4D44C4C}">
      <dgm:prSet/>
      <dgm:spPr/>
      <dgm:t>
        <a:bodyPr/>
        <a:lstStyle/>
        <a:p>
          <a:endParaRPr lang="en-US"/>
        </a:p>
      </dgm:t>
    </dgm:pt>
    <dgm:pt modelId="{51AE57B3-820B-44FD-AD45-0A58B4289B61}" type="sibTrans" cxnId="{4BD18D68-345D-4E72-B68D-8B99D4D44C4C}">
      <dgm:prSet/>
      <dgm:spPr/>
      <dgm:t>
        <a:bodyPr/>
        <a:lstStyle/>
        <a:p>
          <a:endParaRPr lang="en-US"/>
        </a:p>
      </dgm:t>
    </dgm:pt>
    <dgm:pt modelId="{E9555F21-2D42-4ACE-BD34-EB8DB5E1F919}">
      <dgm:prSet/>
      <dgm:spPr/>
      <dgm:t>
        <a:bodyPr/>
        <a:lstStyle/>
        <a:p>
          <a:r>
            <a:rPr lang="en-US"/>
            <a:t>Aim 1: Reduce current vaping prevalence within the target cohort by 15% over a 6-month period. (Measured via anonymised, validated pre- and post-intervention self-report surveys).</a:t>
          </a:r>
        </a:p>
      </dgm:t>
    </dgm:pt>
    <dgm:pt modelId="{94AB5C2D-AB89-444C-87B9-872DB5D6D8BA}" type="parTrans" cxnId="{47C25F80-5ACB-415B-9FC3-E3637E7FBCE8}">
      <dgm:prSet/>
      <dgm:spPr/>
      <dgm:t>
        <a:bodyPr/>
        <a:lstStyle/>
        <a:p>
          <a:endParaRPr lang="en-US"/>
        </a:p>
      </dgm:t>
    </dgm:pt>
    <dgm:pt modelId="{B33EA697-00A6-44CE-851E-FE6023F80648}" type="sibTrans" cxnId="{47C25F80-5ACB-415B-9FC3-E3637E7FBCE8}">
      <dgm:prSet/>
      <dgm:spPr/>
      <dgm:t>
        <a:bodyPr/>
        <a:lstStyle/>
        <a:p>
          <a:endParaRPr lang="en-US"/>
        </a:p>
      </dgm:t>
    </dgm:pt>
    <dgm:pt modelId="{68B93120-8E46-41BB-8A20-347DFFEC2AEC}">
      <dgm:prSet/>
      <dgm:spPr/>
      <dgm:t>
        <a:bodyPr/>
        <a:lstStyle/>
        <a:p>
          <a:r>
            <a:rPr lang="en-US"/>
            <a:t>Increase</a:t>
          </a:r>
        </a:p>
      </dgm:t>
    </dgm:pt>
    <dgm:pt modelId="{EBED7804-3039-4BDB-8DB3-DF66B430A764}" type="parTrans" cxnId="{8B0B278C-EB36-4C70-B442-3740F83C89DB}">
      <dgm:prSet/>
      <dgm:spPr/>
      <dgm:t>
        <a:bodyPr/>
        <a:lstStyle/>
        <a:p>
          <a:endParaRPr lang="en-US"/>
        </a:p>
      </dgm:t>
    </dgm:pt>
    <dgm:pt modelId="{7007418E-D1D4-4800-B515-3E57CA09E3D0}" type="sibTrans" cxnId="{8B0B278C-EB36-4C70-B442-3740F83C89DB}">
      <dgm:prSet/>
      <dgm:spPr/>
      <dgm:t>
        <a:bodyPr/>
        <a:lstStyle/>
        <a:p>
          <a:endParaRPr lang="en-US"/>
        </a:p>
      </dgm:t>
    </dgm:pt>
    <dgm:pt modelId="{0021FD99-6B4A-43FA-96B8-C023FE241A7E}">
      <dgm:prSet/>
      <dgm:spPr/>
      <dgm:t>
        <a:bodyPr/>
        <a:lstStyle/>
        <a:p>
          <a:r>
            <a:rPr lang="en-US"/>
            <a:t>​Aim 2: Increase critical media literacy regarding vape marketing tactics by 40%. (Measured via pre- and post-intervention cognitive quizzes).</a:t>
          </a:r>
        </a:p>
      </dgm:t>
    </dgm:pt>
    <dgm:pt modelId="{010AFA7A-ED89-41D2-8C24-3B489A4E14C9}" type="parTrans" cxnId="{B07E3145-3671-4A7D-AA82-2AD30A78D021}">
      <dgm:prSet/>
      <dgm:spPr/>
      <dgm:t>
        <a:bodyPr/>
        <a:lstStyle/>
        <a:p>
          <a:endParaRPr lang="en-US"/>
        </a:p>
      </dgm:t>
    </dgm:pt>
    <dgm:pt modelId="{8D7594C9-21A5-4F66-9F91-7D10489F9D7E}" type="sibTrans" cxnId="{B07E3145-3671-4A7D-AA82-2AD30A78D021}">
      <dgm:prSet/>
      <dgm:spPr/>
      <dgm:t>
        <a:bodyPr/>
        <a:lstStyle/>
        <a:p>
          <a:endParaRPr lang="en-US"/>
        </a:p>
      </dgm:t>
    </dgm:pt>
    <dgm:pt modelId="{615E9B9F-8F6F-42A1-81C7-E5292F08AD3F}">
      <dgm:prSet/>
      <dgm:spPr/>
      <dgm:t>
        <a:bodyPr/>
        <a:lstStyle/>
        <a:p>
          <a:r>
            <a:rPr lang="en-US"/>
            <a:t>Enhance</a:t>
          </a:r>
        </a:p>
      </dgm:t>
    </dgm:pt>
    <dgm:pt modelId="{78A573AF-C2A0-4A6A-AC9D-CFAD6CAA6F45}" type="parTrans" cxnId="{A1EE688D-CCF4-4F90-93AB-7BDB455A6C27}">
      <dgm:prSet/>
      <dgm:spPr/>
      <dgm:t>
        <a:bodyPr/>
        <a:lstStyle/>
        <a:p>
          <a:endParaRPr lang="en-US"/>
        </a:p>
      </dgm:t>
    </dgm:pt>
    <dgm:pt modelId="{2B0ECC3A-95EF-4133-BD92-777F616AAE09}" type="sibTrans" cxnId="{A1EE688D-CCF4-4F90-93AB-7BDB455A6C27}">
      <dgm:prSet/>
      <dgm:spPr/>
      <dgm:t>
        <a:bodyPr/>
        <a:lstStyle/>
        <a:p>
          <a:endParaRPr lang="en-US"/>
        </a:p>
      </dgm:t>
    </dgm:pt>
    <dgm:pt modelId="{A4E33021-426E-44CF-B034-5076BA8BA126}">
      <dgm:prSet/>
      <dgm:spPr/>
      <dgm:t>
        <a:bodyPr/>
        <a:lstStyle/>
        <a:p>
          <a:r>
            <a:rPr lang="en-US"/>
            <a:t>​Aim 3: Enhance peer-refusal self-efficacy by 30%. (Measured using a validated resistance self-efficacy psychometric scale).</a:t>
          </a:r>
        </a:p>
      </dgm:t>
    </dgm:pt>
    <dgm:pt modelId="{892F19D9-7D17-4118-956D-57526BD815FB}" type="parTrans" cxnId="{27C35F8B-8ABA-4523-923C-83714E6D5336}">
      <dgm:prSet/>
      <dgm:spPr/>
      <dgm:t>
        <a:bodyPr/>
        <a:lstStyle/>
        <a:p>
          <a:endParaRPr lang="en-US"/>
        </a:p>
      </dgm:t>
    </dgm:pt>
    <dgm:pt modelId="{B68FBB7B-0557-4EF8-A06E-81517CC94C25}" type="sibTrans" cxnId="{27C35F8B-8ABA-4523-923C-83714E6D5336}">
      <dgm:prSet/>
      <dgm:spPr/>
      <dgm:t>
        <a:bodyPr/>
        <a:lstStyle/>
        <a:p>
          <a:endParaRPr lang="en-US"/>
        </a:p>
      </dgm:t>
    </dgm:pt>
    <dgm:pt modelId="{4229B5F8-454B-4D9D-9BEC-E9E25B60BA51}" type="pres">
      <dgm:prSet presAssocID="{1BF59BD5-AB04-48AE-91F2-5D784747F1E8}" presName="Name0" presStyleCnt="0">
        <dgm:presLayoutVars>
          <dgm:dir/>
          <dgm:animLvl val="lvl"/>
          <dgm:resizeHandles val="exact"/>
        </dgm:presLayoutVars>
      </dgm:prSet>
      <dgm:spPr/>
    </dgm:pt>
    <dgm:pt modelId="{E8E58E03-6956-4E25-BB97-8414B8FA8D57}" type="pres">
      <dgm:prSet presAssocID="{453448B0-E31A-48AA-80D0-ACFBFE3F1A19}" presName="linNode" presStyleCnt="0"/>
      <dgm:spPr/>
    </dgm:pt>
    <dgm:pt modelId="{7D415871-AA63-42F0-AA50-65EE52CD6279}" type="pres">
      <dgm:prSet presAssocID="{453448B0-E31A-48AA-80D0-ACFBFE3F1A19}" presName="parentText" presStyleLbl="alignNode1" presStyleIdx="0" presStyleCnt="3">
        <dgm:presLayoutVars>
          <dgm:chMax val="1"/>
          <dgm:bulletEnabled/>
        </dgm:presLayoutVars>
      </dgm:prSet>
      <dgm:spPr/>
    </dgm:pt>
    <dgm:pt modelId="{63A6A938-1FE1-47B0-8500-5FDF572508E8}" type="pres">
      <dgm:prSet presAssocID="{453448B0-E31A-48AA-80D0-ACFBFE3F1A19}" presName="descendantText" presStyleLbl="alignAccFollowNode1" presStyleIdx="0" presStyleCnt="3">
        <dgm:presLayoutVars>
          <dgm:bulletEnabled/>
        </dgm:presLayoutVars>
      </dgm:prSet>
      <dgm:spPr/>
    </dgm:pt>
    <dgm:pt modelId="{CF1C5828-BE1A-48A7-A61B-3C5CE5A722D4}" type="pres">
      <dgm:prSet presAssocID="{51AE57B3-820B-44FD-AD45-0A58B4289B61}" presName="sp" presStyleCnt="0"/>
      <dgm:spPr/>
    </dgm:pt>
    <dgm:pt modelId="{F2DD2614-C97B-404F-BA2C-ED9D373B7E1D}" type="pres">
      <dgm:prSet presAssocID="{68B93120-8E46-41BB-8A20-347DFFEC2AEC}" presName="linNode" presStyleCnt="0"/>
      <dgm:spPr/>
    </dgm:pt>
    <dgm:pt modelId="{E657CC04-4289-4424-BE9D-7385C99E3FB1}" type="pres">
      <dgm:prSet presAssocID="{68B93120-8E46-41BB-8A20-347DFFEC2AEC}" presName="parentText" presStyleLbl="alignNode1" presStyleIdx="1" presStyleCnt="3">
        <dgm:presLayoutVars>
          <dgm:chMax val="1"/>
          <dgm:bulletEnabled/>
        </dgm:presLayoutVars>
      </dgm:prSet>
      <dgm:spPr/>
    </dgm:pt>
    <dgm:pt modelId="{442357C3-626C-4088-BD50-2A7ABC1AD4D3}" type="pres">
      <dgm:prSet presAssocID="{68B93120-8E46-41BB-8A20-347DFFEC2AEC}" presName="descendantText" presStyleLbl="alignAccFollowNode1" presStyleIdx="1" presStyleCnt="3">
        <dgm:presLayoutVars>
          <dgm:bulletEnabled/>
        </dgm:presLayoutVars>
      </dgm:prSet>
      <dgm:spPr/>
    </dgm:pt>
    <dgm:pt modelId="{46E048F2-DE2E-4514-8766-9672B149BB58}" type="pres">
      <dgm:prSet presAssocID="{7007418E-D1D4-4800-B515-3E57CA09E3D0}" presName="sp" presStyleCnt="0"/>
      <dgm:spPr/>
    </dgm:pt>
    <dgm:pt modelId="{76AFB4CA-D6E6-4E33-B4AB-73C92C40B28B}" type="pres">
      <dgm:prSet presAssocID="{615E9B9F-8F6F-42A1-81C7-E5292F08AD3F}" presName="linNode" presStyleCnt="0"/>
      <dgm:spPr/>
    </dgm:pt>
    <dgm:pt modelId="{98A2B758-7230-4D58-B3A8-60727036AEEB}" type="pres">
      <dgm:prSet presAssocID="{615E9B9F-8F6F-42A1-81C7-E5292F08AD3F}" presName="parentText" presStyleLbl="alignNode1" presStyleIdx="2" presStyleCnt="3">
        <dgm:presLayoutVars>
          <dgm:chMax val="1"/>
          <dgm:bulletEnabled/>
        </dgm:presLayoutVars>
      </dgm:prSet>
      <dgm:spPr/>
    </dgm:pt>
    <dgm:pt modelId="{B5E2CB4F-7923-4170-8ABA-FF42874F8F41}" type="pres">
      <dgm:prSet presAssocID="{615E9B9F-8F6F-42A1-81C7-E5292F08AD3F}" presName="descendantText" presStyleLbl="alignAccFollowNode1" presStyleIdx="2" presStyleCnt="3">
        <dgm:presLayoutVars>
          <dgm:bulletEnabled/>
        </dgm:presLayoutVars>
      </dgm:prSet>
      <dgm:spPr/>
    </dgm:pt>
  </dgm:ptLst>
  <dgm:cxnLst>
    <dgm:cxn modelId="{FEA32B07-5D93-4403-A57E-D243082E804E}" type="presOf" srcId="{68B93120-8E46-41BB-8A20-347DFFEC2AEC}" destId="{E657CC04-4289-4424-BE9D-7385C99E3FB1}" srcOrd="0" destOrd="0" presId="urn:microsoft.com/office/officeart/2016/7/layout/VerticalSolidActionList"/>
    <dgm:cxn modelId="{31E14316-B561-4BB1-BB38-E7C8329F54CF}" type="presOf" srcId="{453448B0-E31A-48AA-80D0-ACFBFE3F1A19}" destId="{7D415871-AA63-42F0-AA50-65EE52CD6279}" srcOrd="0" destOrd="0" presId="urn:microsoft.com/office/officeart/2016/7/layout/VerticalSolidActionList"/>
    <dgm:cxn modelId="{39DFF736-544A-4F3E-B6FE-249FDA7392F7}" type="presOf" srcId="{1BF59BD5-AB04-48AE-91F2-5D784747F1E8}" destId="{4229B5F8-454B-4D9D-9BEC-E9E25B60BA51}" srcOrd="0" destOrd="0" presId="urn:microsoft.com/office/officeart/2016/7/layout/VerticalSolidActionList"/>
    <dgm:cxn modelId="{0B28D964-6868-4893-92A9-A5F9911353BE}" type="presOf" srcId="{615E9B9F-8F6F-42A1-81C7-E5292F08AD3F}" destId="{98A2B758-7230-4D58-B3A8-60727036AEEB}" srcOrd="0" destOrd="0" presId="urn:microsoft.com/office/officeart/2016/7/layout/VerticalSolidActionList"/>
    <dgm:cxn modelId="{B07E3145-3671-4A7D-AA82-2AD30A78D021}" srcId="{68B93120-8E46-41BB-8A20-347DFFEC2AEC}" destId="{0021FD99-6B4A-43FA-96B8-C023FE241A7E}" srcOrd="0" destOrd="0" parTransId="{010AFA7A-ED89-41D2-8C24-3B489A4E14C9}" sibTransId="{8D7594C9-21A5-4F66-9F91-7D10489F9D7E}"/>
    <dgm:cxn modelId="{4BD18D68-345D-4E72-B68D-8B99D4D44C4C}" srcId="{1BF59BD5-AB04-48AE-91F2-5D784747F1E8}" destId="{453448B0-E31A-48AA-80D0-ACFBFE3F1A19}" srcOrd="0" destOrd="0" parTransId="{8E21286E-5159-49C0-80C5-3B3734134C61}" sibTransId="{51AE57B3-820B-44FD-AD45-0A58B4289B61}"/>
    <dgm:cxn modelId="{47C25F80-5ACB-415B-9FC3-E3637E7FBCE8}" srcId="{453448B0-E31A-48AA-80D0-ACFBFE3F1A19}" destId="{E9555F21-2D42-4ACE-BD34-EB8DB5E1F919}" srcOrd="0" destOrd="0" parTransId="{94AB5C2D-AB89-444C-87B9-872DB5D6D8BA}" sibTransId="{B33EA697-00A6-44CE-851E-FE6023F80648}"/>
    <dgm:cxn modelId="{27C35F8B-8ABA-4523-923C-83714E6D5336}" srcId="{615E9B9F-8F6F-42A1-81C7-E5292F08AD3F}" destId="{A4E33021-426E-44CF-B034-5076BA8BA126}" srcOrd="0" destOrd="0" parTransId="{892F19D9-7D17-4118-956D-57526BD815FB}" sibTransId="{B68FBB7B-0557-4EF8-A06E-81517CC94C25}"/>
    <dgm:cxn modelId="{8B0B278C-EB36-4C70-B442-3740F83C89DB}" srcId="{1BF59BD5-AB04-48AE-91F2-5D784747F1E8}" destId="{68B93120-8E46-41BB-8A20-347DFFEC2AEC}" srcOrd="1" destOrd="0" parTransId="{EBED7804-3039-4BDB-8DB3-DF66B430A764}" sibTransId="{7007418E-D1D4-4800-B515-3E57CA09E3D0}"/>
    <dgm:cxn modelId="{A1EE688D-CCF4-4F90-93AB-7BDB455A6C27}" srcId="{1BF59BD5-AB04-48AE-91F2-5D784747F1E8}" destId="{615E9B9F-8F6F-42A1-81C7-E5292F08AD3F}" srcOrd="2" destOrd="0" parTransId="{78A573AF-C2A0-4A6A-AC9D-CFAD6CAA6F45}" sibTransId="{2B0ECC3A-95EF-4133-BD92-777F616AAE09}"/>
    <dgm:cxn modelId="{29B8E797-D478-4201-9A52-26F57A4B8DF7}" type="presOf" srcId="{A4E33021-426E-44CF-B034-5076BA8BA126}" destId="{B5E2CB4F-7923-4170-8ABA-FF42874F8F41}" srcOrd="0" destOrd="0" presId="urn:microsoft.com/office/officeart/2016/7/layout/VerticalSolidActionList"/>
    <dgm:cxn modelId="{D0B930AF-7296-440B-A467-C36E309EA214}" type="presOf" srcId="{0021FD99-6B4A-43FA-96B8-C023FE241A7E}" destId="{442357C3-626C-4088-BD50-2A7ABC1AD4D3}" srcOrd="0" destOrd="0" presId="urn:microsoft.com/office/officeart/2016/7/layout/VerticalSolidActionList"/>
    <dgm:cxn modelId="{8984CFE6-CF62-4042-8A35-ECDB7AEF6980}" type="presOf" srcId="{E9555F21-2D42-4ACE-BD34-EB8DB5E1F919}" destId="{63A6A938-1FE1-47B0-8500-5FDF572508E8}" srcOrd="0" destOrd="0" presId="urn:microsoft.com/office/officeart/2016/7/layout/VerticalSolidActionList"/>
    <dgm:cxn modelId="{FEA4FA37-1E46-4A75-BC37-BC1B514C17CC}" type="presParOf" srcId="{4229B5F8-454B-4D9D-9BEC-E9E25B60BA51}" destId="{E8E58E03-6956-4E25-BB97-8414B8FA8D57}" srcOrd="0" destOrd="0" presId="urn:microsoft.com/office/officeart/2016/7/layout/VerticalSolidActionList"/>
    <dgm:cxn modelId="{C0DB342D-1522-4063-903D-F94C15AD2112}" type="presParOf" srcId="{E8E58E03-6956-4E25-BB97-8414B8FA8D57}" destId="{7D415871-AA63-42F0-AA50-65EE52CD6279}" srcOrd="0" destOrd="0" presId="urn:microsoft.com/office/officeart/2016/7/layout/VerticalSolidActionList"/>
    <dgm:cxn modelId="{3A6499B9-D8BA-466B-AE8F-F2A9FF8ADE5B}" type="presParOf" srcId="{E8E58E03-6956-4E25-BB97-8414B8FA8D57}" destId="{63A6A938-1FE1-47B0-8500-5FDF572508E8}" srcOrd="1" destOrd="0" presId="urn:microsoft.com/office/officeart/2016/7/layout/VerticalSolidActionList"/>
    <dgm:cxn modelId="{CAA4E427-A8EC-4FAB-AA22-B1B4FE691925}" type="presParOf" srcId="{4229B5F8-454B-4D9D-9BEC-E9E25B60BA51}" destId="{CF1C5828-BE1A-48A7-A61B-3C5CE5A722D4}" srcOrd="1" destOrd="0" presId="urn:microsoft.com/office/officeart/2016/7/layout/VerticalSolidActionList"/>
    <dgm:cxn modelId="{601E6138-70C6-4826-A1AB-8D0597D17601}" type="presParOf" srcId="{4229B5F8-454B-4D9D-9BEC-E9E25B60BA51}" destId="{F2DD2614-C97B-404F-BA2C-ED9D373B7E1D}" srcOrd="2" destOrd="0" presId="urn:microsoft.com/office/officeart/2016/7/layout/VerticalSolidActionList"/>
    <dgm:cxn modelId="{134A28CE-D01B-4066-96B4-F03E877AC26B}" type="presParOf" srcId="{F2DD2614-C97B-404F-BA2C-ED9D373B7E1D}" destId="{E657CC04-4289-4424-BE9D-7385C99E3FB1}" srcOrd="0" destOrd="0" presId="urn:microsoft.com/office/officeart/2016/7/layout/VerticalSolidActionList"/>
    <dgm:cxn modelId="{0ADF9DCD-63ED-4E7F-BB1A-EDA951618614}" type="presParOf" srcId="{F2DD2614-C97B-404F-BA2C-ED9D373B7E1D}" destId="{442357C3-626C-4088-BD50-2A7ABC1AD4D3}" srcOrd="1" destOrd="0" presId="urn:microsoft.com/office/officeart/2016/7/layout/VerticalSolidActionList"/>
    <dgm:cxn modelId="{7E6FB5DB-6F61-4622-9251-3AE042B81FDE}" type="presParOf" srcId="{4229B5F8-454B-4D9D-9BEC-E9E25B60BA51}" destId="{46E048F2-DE2E-4514-8766-9672B149BB58}" srcOrd="3" destOrd="0" presId="urn:microsoft.com/office/officeart/2016/7/layout/VerticalSolidActionList"/>
    <dgm:cxn modelId="{807B3643-63CA-48A4-A5E9-0C8FCC867762}" type="presParOf" srcId="{4229B5F8-454B-4D9D-9BEC-E9E25B60BA51}" destId="{76AFB4CA-D6E6-4E33-B4AB-73C92C40B28B}" srcOrd="4" destOrd="0" presId="urn:microsoft.com/office/officeart/2016/7/layout/VerticalSolidActionList"/>
    <dgm:cxn modelId="{3ED6F344-0614-4279-BAF1-EBB7DEB4F110}" type="presParOf" srcId="{76AFB4CA-D6E6-4E33-B4AB-73C92C40B28B}" destId="{98A2B758-7230-4D58-B3A8-60727036AEEB}" srcOrd="0" destOrd="0" presId="urn:microsoft.com/office/officeart/2016/7/layout/VerticalSolidActionList"/>
    <dgm:cxn modelId="{5A20E05D-1C39-4CE4-AE22-31AC9ADFA290}" type="presParOf" srcId="{76AFB4CA-D6E6-4E33-B4AB-73C92C40B28B}" destId="{B5E2CB4F-7923-4170-8ABA-FF42874F8F41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0D83C0C-D7CD-42E6-AC16-F439077DC7A0}" type="doc">
      <dgm:prSet loTypeId="urn:microsoft.com/office/officeart/2005/8/layout/vList2" loCatId="list" qsTypeId="urn:microsoft.com/office/officeart/2005/8/quickstyle/simple1#47" qsCatId="simple" csTypeId="urn:microsoft.com/office/officeart/2005/8/colors/colorful2#9" csCatId="colorful"/>
      <dgm:spPr/>
      <dgm:t>
        <a:bodyPr/>
        <a:lstStyle/>
        <a:p>
          <a:endParaRPr lang="en-GB"/>
        </a:p>
      </dgm:t>
    </dgm:pt>
    <dgm:pt modelId="{D59F894E-AEE1-47B6-9B42-AE501641D877}">
      <dgm:prSet/>
      <dgm:spPr/>
      <dgm:t>
        <a:bodyPr/>
        <a:lstStyle/>
        <a:p>
          <a:pPr rtl="0"/>
          <a:r>
            <a:rPr lang="en-US" b="0" i="0"/>
            <a:t>Tobacco dependence can make it more challenging for teenagers to quit vaping even if they know it's harmful for their health (Becker and Rice, 2022).</a:t>
          </a:r>
          <a:endParaRPr lang="en-IN"/>
        </a:p>
      </dgm:t>
    </dgm:pt>
    <dgm:pt modelId="{923A9410-49EC-410D-87B4-32BE7A029066}" type="parTrans" cxnId="{5B2F13D9-9F41-4CF7-AA6F-1E2DA1CC24AC}">
      <dgm:prSet/>
      <dgm:spPr/>
      <dgm:t>
        <a:bodyPr/>
        <a:lstStyle/>
        <a:p>
          <a:endParaRPr lang="en-GB"/>
        </a:p>
      </dgm:t>
    </dgm:pt>
    <dgm:pt modelId="{07E81D3F-187F-45FF-BEDB-42D5E500307A}" type="sibTrans" cxnId="{5B2F13D9-9F41-4CF7-AA6F-1E2DA1CC24AC}">
      <dgm:prSet/>
      <dgm:spPr/>
      <dgm:t>
        <a:bodyPr/>
        <a:lstStyle/>
        <a:p>
          <a:endParaRPr lang="en-GB"/>
        </a:p>
      </dgm:t>
    </dgm:pt>
    <dgm:pt modelId="{36063FD5-F37D-4273-8446-A3F60045B00E}">
      <dgm:prSet/>
      <dgm:spPr/>
      <dgm:t>
        <a:bodyPr/>
        <a:lstStyle/>
        <a:p>
          <a:pPr rtl="0"/>
          <a:r>
            <a:rPr lang="en-US" b="0" i="0"/>
            <a:t>The reduced perceived risk (Aly, Mamikutty and Marhazlinda, 2022) can be caused by flavours, attractive designs and the feeling that vaping is less harmful.</a:t>
          </a:r>
          <a:endParaRPr lang="en-IN"/>
        </a:p>
      </dgm:t>
    </dgm:pt>
    <dgm:pt modelId="{C51EB54A-3241-41D1-93BD-D4D8794C0910}" type="parTrans" cxnId="{16220899-8662-4A5D-A1ED-B30F57A2DA99}">
      <dgm:prSet/>
      <dgm:spPr/>
      <dgm:t>
        <a:bodyPr/>
        <a:lstStyle/>
        <a:p>
          <a:endParaRPr lang="en-GB"/>
        </a:p>
      </dgm:t>
    </dgm:pt>
    <dgm:pt modelId="{2A775DBB-934F-45C6-8CBB-99690213C444}" type="sibTrans" cxnId="{16220899-8662-4A5D-A1ED-B30F57A2DA99}">
      <dgm:prSet/>
      <dgm:spPr/>
      <dgm:t>
        <a:bodyPr/>
        <a:lstStyle/>
        <a:p>
          <a:endParaRPr lang="en-GB"/>
        </a:p>
      </dgm:t>
    </dgm:pt>
    <dgm:pt modelId="{FB7321E5-CDD9-4EBC-B288-79C0FFF15602}">
      <dgm:prSet/>
      <dgm:spPr/>
      <dgm:t>
        <a:bodyPr/>
        <a:lstStyle/>
        <a:p>
          <a:pPr rtl="0"/>
          <a:r>
            <a:rPr lang="en-US" b="0" i="0"/>
            <a:t>When friends are involved, the habit of quitting can be challenging due to the association of vaping with friend and social activities (Sánchez-Sánchez et al., 2023).</a:t>
          </a:r>
          <a:endParaRPr lang="en-IN"/>
        </a:p>
      </dgm:t>
    </dgm:pt>
    <dgm:pt modelId="{2056B6C8-3238-4E87-8EFD-0F912BD44897}" type="parTrans" cxnId="{31F2268D-DD79-40FA-94DD-2B07C69B2DAE}">
      <dgm:prSet/>
      <dgm:spPr/>
      <dgm:t>
        <a:bodyPr/>
        <a:lstStyle/>
        <a:p>
          <a:endParaRPr lang="en-GB"/>
        </a:p>
      </dgm:t>
    </dgm:pt>
    <dgm:pt modelId="{B83B4594-9135-45A6-8322-86013F4C95DD}" type="sibTrans" cxnId="{31F2268D-DD79-40FA-94DD-2B07C69B2DAE}">
      <dgm:prSet/>
      <dgm:spPr/>
      <dgm:t>
        <a:bodyPr/>
        <a:lstStyle/>
        <a:p>
          <a:endParaRPr lang="en-GB"/>
        </a:p>
      </dgm:t>
    </dgm:pt>
    <dgm:pt modelId="{99D6F6FC-4B28-415A-8DA6-E458E5479724}">
      <dgm:prSet/>
      <dgm:spPr/>
      <dgm:t>
        <a:bodyPr/>
        <a:lstStyle/>
        <a:p>
          <a:pPr rtl="0"/>
          <a:r>
            <a:rPr lang="en-US" b="0" i="0"/>
            <a:t>The campaign needs to tackle individual beliefs, as well as social influences.</a:t>
          </a:r>
          <a:endParaRPr lang="en-IN"/>
        </a:p>
      </dgm:t>
    </dgm:pt>
    <dgm:pt modelId="{4C7E7C8C-683A-4B2F-8C63-FE4F7C733D68}" type="parTrans" cxnId="{E0165275-01C4-4DA7-84B0-318A6B624910}">
      <dgm:prSet/>
      <dgm:spPr/>
      <dgm:t>
        <a:bodyPr/>
        <a:lstStyle/>
        <a:p>
          <a:endParaRPr lang="en-GB"/>
        </a:p>
      </dgm:t>
    </dgm:pt>
    <dgm:pt modelId="{2E14D940-6DD0-4FA8-A128-88D80F6EDC6E}" type="sibTrans" cxnId="{E0165275-01C4-4DA7-84B0-318A6B624910}">
      <dgm:prSet/>
      <dgm:spPr/>
      <dgm:t>
        <a:bodyPr/>
        <a:lstStyle/>
        <a:p>
          <a:endParaRPr lang="en-GB"/>
        </a:p>
      </dgm:t>
    </dgm:pt>
    <dgm:pt modelId="{FDF74AD3-3C59-4F73-8FD8-8036549FD2AE}" type="pres">
      <dgm:prSet presAssocID="{80D83C0C-D7CD-42E6-AC16-F439077DC7A0}" presName="linear" presStyleCnt="0">
        <dgm:presLayoutVars>
          <dgm:animLvl val="lvl"/>
          <dgm:resizeHandles val="exact"/>
        </dgm:presLayoutVars>
      </dgm:prSet>
      <dgm:spPr/>
    </dgm:pt>
    <dgm:pt modelId="{608DDD72-C087-41D3-9467-4FBD47C97777}" type="pres">
      <dgm:prSet presAssocID="{D59F894E-AEE1-47B6-9B42-AE501641D87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D79E50B-C144-4362-A4D5-995363FF33ED}" type="pres">
      <dgm:prSet presAssocID="{07E81D3F-187F-45FF-BEDB-42D5E500307A}" presName="spacer" presStyleCnt="0"/>
      <dgm:spPr/>
    </dgm:pt>
    <dgm:pt modelId="{84F191AB-095F-44D8-8F5D-74093EA60B0A}" type="pres">
      <dgm:prSet presAssocID="{36063FD5-F37D-4273-8446-A3F60045B00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A95D2C0-1412-4270-BDB8-2F1F63083E30}" type="pres">
      <dgm:prSet presAssocID="{2A775DBB-934F-45C6-8CBB-99690213C444}" presName="spacer" presStyleCnt="0"/>
      <dgm:spPr/>
    </dgm:pt>
    <dgm:pt modelId="{A486FE1A-29B5-42CB-BF58-06FE568B72A2}" type="pres">
      <dgm:prSet presAssocID="{FB7321E5-CDD9-4EBC-B288-79C0FFF1560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DF15A69-D1BD-42E6-AD99-E7D373585DC2}" type="pres">
      <dgm:prSet presAssocID="{B83B4594-9135-45A6-8322-86013F4C95DD}" presName="spacer" presStyleCnt="0"/>
      <dgm:spPr/>
    </dgm:pt>
    <dgm:pt modelId="{62FDF598-28C7-4C48-A29F-CECC142C264C}" type="pres">
      <dgm:prSet presAssocID="{99D6F6FC-4B28-415A-8DA6-E458E547972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FE9A824-5ECA-42FD-953B-2BAD03F14777}" type="presOf" srcId="{D59F894E-AEE1-47B6-9B42-AE501641D877}" destId="{608DDD72-C087-41D3-9467-4FBD47C97777}" srcOrd="0" destOrd="0" presId="urn:microsoft.com/office/officeart/2005/8/layout/vList2"/>
    <dgm:cxn modelId="{351B0B2B-9F28-40E2-A1C3-BEB54A0804B6}" type="presOf" srcId="{80D83C0C-D7CD-42E6-AC16-F439077DC7A0}" destId="{FDF74AD3-3C59-4F73-8FD8-8036549FD2AE}" srcOrd="0" destOrd="0" presId="urn:microsoft.com/office/officeart/2005/8/layout/vList2"/>
    <dgm:cxn modelId="{66EDC63B-D616-4F66-A707-7319275C5FB4}" type="presOf" srcId="{99D6F6FC-4B28-415A-8DA6-E458E5479724}" destId="{62FDF598-28C7-4C48-A29F-CECC142C264C}" srcOrd="0" destOrd="0" presId="urn:microsoft.com/office/officeart/2005/8/layout/vList2"/>
    <dgm:cxn modelId="{B4D2666D-AE59-4D05-BC9E-D073AED0C8A9}" type="presOf" srcId="{36063FD5-F37D-4273-8446-A3F60045B00E}" destId="{84F191AB-095F-44D8-8F5D-74093EA60B0A}" srcOrd="0" destOrd="0" presId="urn:microsoft.com/office/officeart/2005/8/layout/vList2"/>
    <dgm:cxn modelId="{E0165275-01C4-4DA7-84B0-318A6B624910}" srcId="{80D83C0C-D7CD-42E6-AC16-F439077DC7A0}" destId="{99D6F6FC-4B28-415A-8DA6-E458E5479724}" srcOrd="3" destOrd="0" parTransId="{4C7E7C8C-683A-4B2F-8C63-FE4F7C733D68}" sibTransId="{2E14D940-6DD0-4FA8-A128-88D80F6EDC6E}"/>
    <dgm:cxn modelId="{31F2268D-DD79-40FA-94DD-2B07C69B2DAE}" srcId="{80D83C0C-D7CD-42E6-AC16-F439077DC7A0}" destId="{FB7321E5-CDD9-4EBC-B288-79C0FFF15602}" srcOrd="2" destOrd="0" parTransId="{2056B6C8-3238-4E87-8EFD-0F912BD44897}" sibTransId="{B83B4594-9135-45A6-8322-86013F4C95DD}"/>
    <dgm:cxn modelId="{16220899-8662-4A5D-A1ED-B30F57A2DA99}" srcId="{80D83C0C-D7CD-42E6-AC16-F439077DC7A0}" destId="{36063FD5-F37D-4273-8446-A3F60045B00E}" srcOrd="1" destOrd="0" parTransId="{C51EB54A-3241-41D1-93BD-D4D8794C0910}" sibTransId="{2A775DBB-934F-45C6-8CBB-99690213C444}"/>
    <dgm:cxn modelId="{9371CCD4-2E40-4E6D-9A10-3301BBB29B61}" type="presOf" srcId="{FB7321E5-CDD9-4EBC-B288-79C0FFF15602}" destId="{A486FE1A-29B5-42CB-BF58-06FE568B72A2}" srcOrd="0" destOrd="0" presId="urn:microsoft.com/office/officeart/2005/8/layout/vList2"/>
    <dgm:cxn modelId="{5B2F13D9-9F41-4CF7-AA6F-1E2DA1CC24AC}" srcId="{80D83C0C-D7CD-42E6-AC16-F439077DC7A0}" destId="{D59F894E-AEE1-47B6-9B42-AE501641D877}" srcOrd="0" destOrd="0" parTransId="{923A9410-49EC-410D-87B4-32BE7A029066}" sibTransId="{07E81D3F-187F-45FF-BEDB-42D5E500307A}"/>
    <dgm:cxn modelId="{EBEDC2C1-93BF-431D-9971-668D784C707D}" type="presParOf" srcId="{FDF74AD3-3C59-4F73-8FD8-8036549FD2AE}" destId="{608DDD72-C087-41D3-9467-4FBD47C97777}" srcOrd="0" destOrd="0" presId="urn:microsoft.com/office/officeart/2005/8/layout/vList2"/>
    <dgm:cxn modelId="{DC8AFA7E-B5F6-4BF8-9C63-4A21C8A39E8A}" type="presParOf" srcId="{FDF74AD3-3C59-4F73-8FD8-8036549FD2AE}" destId="{7D79E50B-C144-4362-A4D5-995363FF33ED}" srcOrd="1" destOrd="0" presId="urn:microsoft.com/office/officeart/2005/8/layout/vList2"/>
    <dgm:cxn modelId="{634912ED-5092-4328-8489-84702C72C077}" type="presParOf" srcId="{FDF74AD3-3C59-4F73-8FD8-8036549FD2AE}" destId="{84F191AB-095F-44D8-8F5D-74093EA60B0A}" srcOrd="2" destOrd="0" presId="urn:microsoft.com/office/officeart/2005/8/layout/vList2"/>
    <dgm:cxn modelId="{78757FBB-91B9-4084-BEB2-D89B4D24162C}" type="presParOf" srcId="{FDF74AD3-3C59-4F73-8FD8-8036549FD2AE}" destId="{9A95D2C0-1412-4270-BDB8-2F1F63083E30}" srcOrd="3" destOrd="0" presId="urn:microsoft.com/office/officeart/2005/8/layout/vList2"/>
    <dgm:cxn modelId="{42D5781D-E2BA-48EA-8E47-E66EC63A620C}" type="presParOf" srcId="{FDF74AD3-3C59-4F73-8FD8-8036549FD2AE}" destId="{A486FE1A-29B5-42CB-BF58-06FE568B72A2}" srcOrd="4" destOrd="0" presId="urn:microsoft.com/office/officeart/2005/8/layout/vList2"/>
    <dgm:cxn modelId="{BA71632B-6E00-4FEC-93F0-2660C01D6986}" type="presParOf" srcId="{FDF74AD3-3C59-4F73-8FD8-8036549FD2AE}" destId="{8DF15A69-D1BD-42E6-AD99-E7D373585DC2}" srcOrd="5" destOrd="0" presId="urn:microsoft.com/office/officeart/2005/8/layout/vList2"/>
    <dgm:cxn modelId="{42226989-67A1-48A8-9D39-D08975B3BA75}" type="presParOf" srcId="{FDF74AD3-3C59-4F73-8FD8-8036549FD2AE}" destId="{62FDF598-28C7-4C48-A29F-CECC142C264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2EA83F3-08F9-4D13-B37D-54CCF994CCD7}" type="doc">
      <dgm:prSet loTypeId="urn:microsoft.com/office/officeart/2005/8/layout/hProcess9" loCatId="process" qsTypeId="urn:microsoft.com/office/officeart/2005/8/quickstyle/simple1#48" qsCatId="simple" csTypeId="urn:microsoft.com/office/officeart/2005/8/colors/colorful2#10" csCatId="colorful"/>
      <dgm:spPr/>
      <dgm:t>
        <a:bodyPr/>
        <a:lstStyle/>
        <a:p>
          <a:endParaRPr lang="en-GB"/>
        </a:p>
      </dgm:t>
    </dgm:pt>
    <dgm:pt modelId="{54D46620-CD97-4333-A2CE-B52FBAEB9D5E}">
      <dgm:prSet/>
      <dgm:spPr/>
      <dgm:t>
        <a:bodyPr/>
        <a:lstStyle/>
        <a:p>
          <a:pPr rtl="0"/>
          <a:r>
            <a:rPr lang="en-US" b="0" i="0"/>
            <a:t>Friends might be a reason for teen vaping, if teens think their friends approve of or vape.</a:t>
          </a:r>
          <a:endParaRPr lang="en-IN"/>
        </a:p>
      </dgm:t>
    </dgm:pt>
    <dgm:pt modelId="{C1A1A6E5-501E-4A0B-ACE1-B2D8D7C6F496}" type="parTrans" cxnId="{D8E7D35A-4547-40E9-A742-54B87E128F20}">
      <dgm:prSet/>
      <dgm:spPr/>
      <dgm:t>
        <a:bodyPr/>
        <a:lstStyle/>
        <a:p>
          <a:endParaRPr lang="en-GB"/>
        </a:p>
      </dgm:t>
    </dgm:pt>
    <dgm:pt modelId="{D77DD2DB-9E47-48B6-9FAC-1BF8265509D3}" type="sibTrans" cxnId="{D8E7D35A-4547-40E9-A742-54B87E128F20}">
      <dgm:prSet/>
      <dgm:spPr/>
      <dgm:t>
        <a:bodyPr/>
        <a:lstStyle/>
        <a:p>
          <a:endParaRPr lang="en-GB"/>
        </a:p>
      </dgm:t>
    </dgm:pt>
    <dgm:pt modelId="{614EED48-D4A9-418D-878A-0529A3539713}">
      <dgm:prSet/>
      <dgm:spPr/>
      <dgm:t>
        <a:bodyPr/>
        <a:lstStyle/>
        <a:p>
          <a:pPr rtl="0"/>
          <a:r>
            <a:rPr lang="en-US" b="0" i="0"/>
            <a:t>The level of intention to vape among young people can be positively affected by their social expectations (Sánchez-Sánchez et al., 2023).</a:t>
          </a:r>
          <a:endParaRPr lang="en-IN"/>
        </a:p>
      </dgm:t>
    </dgm:pt>
    <dgm:pt modelId="{28B53F39-860F-473C-A3EA-A40C6D53A21F}" type="parTrans" cxnId="{00752088-04F9-440D-9F78-53B3143BA2B8}">
      <dgm:prSet/>
      <dgm:spPr/>
      <dgm:t>
        <a:bodyPr/>
        <a:lstStyle/>
        <a:p>
          <a:endParaRPr lang="en-GB"/>
        </a:p>
      </dgm:t>
    </dgm:pt>
    <dgm:pt modelId="{5950E3FB-DF7A-4C8F-8E2B-1F67B08E6E88}" type="sibTrans" cxnId="{00752088-04F9-440D-9F78-53B3143BA2B8}">
      <dgm:prSet/>
      <dgm:spPr/>
      <dgm:t>
        <a:bodyPr/>
        <a:lstStyle/>
        <a:p>
          <a:endParaRPr lang="en-GB"/>
        </a:p>
      </dgm:t>
    </dgm:pt>
    <dgm:pt modelId="{DEE93165-C860-4D90-88A8-A6E30C7B1684}">
      <dgm:prSet/>
      <dgm:spPr/>
      <dgm:t>
        <a:bodyPr/>
        <a:lstStyle/>
        <a:p>
          <a:pPr rtl="0"/>
          <a:r>
            <a:rPr lang="en-US" b="0" i="0"/>
            <a:t>Peer ambassadors can question the notion of “everyone vapes”.</a:t>
          </a:r>
          <a:endParaRPr lang="en-IN"/>
        </a:p>
      </dgm:t>
    </dgm:pt>
    <dgm:pt modelId="{F2CBB786-923A-47E1-BEEB-7F48524DC9F8}" type="parTrans" cxnId="{FEDAB320-76D6-41E1-859B-7BC63D592FA4}">
      <dgm:prSet/>
      <dgm:spPr/>
      <dgm:t>
        <a:bodyPr/>
        <a:lstStyle/>
        <a:p>
          <a:endParaRPr lang="en-GB"/>
        </a:p>
      </dgm:t>
    </dgm:pt>
    <dgm:pt modelId="{9E6BDD5F-B2C2-464D-BF4E-62762C082575}" type="sibTrans" cxnId="{FEDAB320-76D6-41E1-859B-7BC63D592FA4}">
      <dgm:prSet/>
      <dgm:spPr/>
      <dgm:t>
        <a:bodyPr/>
        <a:lstStyle/>
        <a:p>
          <a:endParaRPr lang="en-GB"/>
        </a:p>
      </dgm:t>
    </dgm:pt>
    <dgm:pt modelId="{0E029059-6826-478E-8566-598916FE2036}">
      <dgm:prSet/>
      <dgm:spPr/>
      <dgm:t>
        <a:bodyPr/>
        <a:lstStyle/>
        <a:p>
          <a:pPr rtl="0"/>
          <a:r>
            <a:rPr lang="en-US" b="0" i="0"/>
            <a:t>Students can practice a few "No thanks" phrases, including "No thanks, I don't vape.</a:t>
          </a:r>
          <a:endParaRPr lang="en-IN"/>
        </a:p>
      </dgm:t>
    </dgm:pt>
    <dgm:pt modelId="{F570598A-3269-4A4D-AF6D-7A3634E18A27}" type="parTrans" cxnId="{7565E5C2-C1E3-442F-9C64-6E307B8AD7E5}">
      <dgm:prSet/>
      <dgm:spPr/>
      <dgm:t>
        <a:bodyPr/>
        <a:lstStyle/>
        <a:p>
          <a:endParaRPr lang="en-GB"/>
        </a:p>
      </dgm:t>
    </dgm:pt>
    <dgm:pt modelId="{AF578FFC-D5DC-4F86-94A8-C13BBF6D22E3}" type="sibTrans" cxnId="{7565E5C2-C1E3-442F-9C64-6E307B8AD7E5}">
      <dgm:prSet/>
      <dgm:spPr/>
      <dgm:t>
        <a:bodyPr/>
        <a:lstStyle/>
        <a:p>
          <a:endParaRPr lang="en-GB"/>
        </a:p>
      </dgm:t>
    </dgm:pt>
    <dgm:pt modelId="{E48DF769-B485-42AC-8F72-C39E21006240}">
      <dgm:prSet/>
      <dgm:spPr/>
      <dgm:t>
        <a:bodyPr/>
        <a:lstStyle/>
        <a:p>
          <a:pPr rtl="0"/>
          <a:r>
            <a:rPr lang="en-US" b="0" i="0"/>
            <a:t>Having a positive peer environment can help to make it easier to stay vape-free.</a:t>
          </a:r>
          <a:endParaRPr lang="en-IN"/>
        </a:p>
      </dgm:t>
    </dgm:pt>
    <dgm:pt modelId="{13F3DA96-D07F-464A-92FF-148665604336}" type="parTrans" cxnId="{2F681D3C-684F-47E6-874C-71939E9D68D9}">
      <dgm:prSet/>
      <dgm:spPr/>
      <dgm:t>
        <a:bodyPr/>
        <a:lstStyle/>
        <a:p>
          <a:endParaRPr lang="en-GB"/>
        </a:p>
      </dgm:t>
    </dgm:pt>
    <dgm:pt modelId="{3F3C4951-A539-4A42-8321-DA5DCAF2F28F}" type="sibTrans" cxnId="{2F681D3C-684F-47E6-874C-71939E9D68D9}">
      <dgm:prSet/>
      <dgm:spPr/>
      <dgm:t>
        <a:bodyPr/>
        <a:lstStyle/>
        <a:p>
          <a:endParaRPr lang="en-GB"/>
        </a:p>
      </dgm:t>
    </dgm:pt>
    <dgm:pt modelId="{B41D5AD7-5AB1-4CD0-A27E-53311715D51B}" type="pres">
      <dgm:prSet presAssocID="{32EA83F3-08F9-4D13-B37D-54CCF994CCD7}" presName="CompostProcess" presStyleCnt="0">
        <dgm:presLayoutVars>
          <dgm:dir/>
          <dgm:resizeHandles val="exact"/>
        </dgm:presLayoutVars>
      </dgm:prSet>
      <dgm:spPr/>
    </dgm:pt>
    <dgm:pt modelId="{472F953A-85C7-4DD3-AFC3-6428947F7571}" type="pres">
      <dgm:prSet presAssocID="{32EA83F3-08F9-4D13-B37D-54CCF994CCD7}" presName="arrow" presStyleLbl="bgShp" presStyleIdx="0" presStyleCnt="1"/>
      <dgm:spPr/>
    </dgm:pt>
    <dgm:pt modelId="{EA53204D-3DA3-4584-BDF6-8A965C15B25E}" type="pres">
      <dgm:prSet presAssocID="{32EA83F3-08F9-4D13-B37D-54CCF994CCD7}" presName="linearProcess" presStyleCnt="0"/>
      <dgm:spPr/>
    </dgm:pt>
    <dgm:pt modelId="{C5B47494-73B9-41A3-8E5D-01519911F018}" type="pres">
      <dgm:prSet presAssocID="{54D46620-CD97-4333-A2CE-B52FBAEB9D5E}" presName="textNode" presStyleLbl="node1" presStyleIdx="0" presStyleCnt="5">
        <dgm:presLayoutVars>
          <dgm:bulletEnabled val="1"/>
        </dgm:presLayoutVars>
      </dgm:prSet>
      <dgm:spPr/>
    </dgm:pt>
    <dgm:pt modelId="{21D1D1C8-EDA1-4CFF-B3FD-BEB7F0CC6388}" type="pres">
      <dgm:prSet presAssocID="{D77DD2DB-9E47-48B6-9FAC-1BF8265509D3}" presName="sibTrans" presStyleCnt="0"/>
      <dgm:spPr/>
    </dgm:pt>
    <dgm:pt modelId="{687EBB5E-E739-4B9F-BE51-681FB5EBB9D9}" type="pres">
      <dgm:prSet presAssocID="{614EED48-D4A9-418D-878A-0529A3539713}" presName="textNode" presStyleLbl="node1" presStyleIdx="1" presStyleCnt="5">
        <dgm:presLayoutVars>
          <dgm:bulletEnabled val="1"/>
        </dgm:presLayoutVars>
      </dgm:prSet>
      <dgm:spPr/>
    </dgm:pt>
    <dgm:pt modelId="{5A61D1B2-E30B-41BD-BEFB-FD33FBDE9C2C}" type="pres">
      <dgm:prSet presAssocID="{5950E3FB-DF7A-4C8F-8E2B-1F67B08E6E88}" presName="sibTrans" presStyleCnt="0"/>
      <dgm:spPr/>
    </dgm:pt>
    <dgm:pt modelId="{0107E036-612D-4F9B-B358-4EBF6A6B7D7E}" type="pres">
      <dgm:prSet presAssocID="{DEE93165-C860-4D90-88A8-A6E30C7B1684}" presName="textNode" presStyleLbl="node1" presStyleIdx="2" presStyleCnt="5">
        <dgm:presLayoutVars>
          <dgm:bulletEnabled val="1"/>
        </dgm:presLayoutVars>
      </dgm:prSet>
      <dgm:spPr/>
    </dgm:pt>
    <dgm:pt modelId="{B8F8DC66-0522-44CA-AEF6-052F4EBA6B0C}" type="pres">
      <dgm:prSet presAssocID="{9E6BDD5F-B2C2-464D-BF4E-62762C082575}" presName="sibTrans" presStyleCnt="0"/>
      <dgm:spPr/>
    </dgm:pt>
    <dgm:pt modelId="{9D7A0FBE-53EA-4F2F-B81B-CE51560F1A0C}" type="pres">
      <dgm:prSet presAssocID="{0E029059-6826-478E-8566-598916FE2036}" presName="textNode" presStyleLbl="node1" presStyleIdx="3" presStyleCnt="5">
        <dgm:presLayoutVars>
          <dgm:bulletEnabled val="1"/>
        </dgm:presLayoutVars>
      </dgm:prSet>
      <dgm:spPr/>
    </dgm:pt>
    <dgm:pt modelId="{7E65E609-A68C-43D2-BECC-A4F77BDDF42C}" type="pres">
      <dgm:prSet presAssocID="{AF578FFC-D5DC-4F86-94A8-C13BBF6D22E3}" presName="sibTrans" presStyleCnt="0"/>
      <dgm:spPr/>
    </dgm:pt>
    <dgm:pt modelId="{0803E106-0248-43B5-8223-510FACA16B73}" type="pres">
      <dgm:prSet presAssocID="{E48DF769-B485-42AC-8F72-C39E21006240}" presName="textNode" presStyleLbl="node1" presStyleIdx="4" presStyleCnt="5">
        <dgm:presLayoutVars>
          <dgm:bulletEnabled val="1"/>
        </dgm:presLayoutVars>
      </dgm:prSet>
      <dgm:spPr/>
    </dgm:pt>
  </dgm:ptLst>
  <dgm:cxnLst>
    <dgm:cxn modelId="{9E1B3F00-2F63-444A-9D31-42042B62E53C}" type="presOf" srcId="{54D46620-CD97-4333-A2CE-B52FBAEB9D5E}" destId="{C5B47494-73B9-41A3-8E5D-01519911F018}" srcOrd="0" destOrd="0" presId="urn:microsoft.com/office/officeart/2005/8/layout/hProcess9"/>
    <dgm:cxn modelId="{FEDAB320-76D6-41E1-859B-7BC63D592FA4}" srcId="{32EA83F3-08F9-4D13-B37D-54CCF994CCD7}" destId="{DEE93165-C860-4D90-88A8-A6E30C7B1684}" srcOrd="2" destOrd="0" parTransId="{F2CBB786-923A-47E1-BEEB-7F48524DC9F8}" sibTransId="{9E6BDD5F-B2C2-464D-BF4E-62762C082575}"/>
    <dgm:cxn modelId="{2F681D3C-684F-47E6-874C-71939E9D68D9}" srcId="{32EA83F3-08F9-4D13-B37D-54CCF994CCD7}" destId="{E48DF769-B485-42AC-8F72-C39E21006240}" srcOrd="4" destOrd="0" parTransId="{13F3DA96-D07F-464A-92FF-148665604336}" sibTransId="{3F3C4951-A539-4A42-8321-DA5DCAF2F28F}"/>
    <dgm:cxn modelId="{ACA77869-2A5C-4CF7-B3D1-E25827ADE312}" type="presOf" srcId="{32EA83F3-08F9-4D13-B37D-54CCF994CCD7}" destId="{B41D5AD7-5AB1-4CD0-A27E-53311715D51B}" srcOrd="0" destOrd="0" presId="urn:microsoft.com/office/officeart/2005/8/layout/hProcess9"/>
    <dgm:cxn modelId="{23376978-21B3-4E92-B651-A59BFAF59CE3}" type="presOf" srcId="{DEE93165-C860-4D90-88A8-A6E30C7B1684}" destId="{0107E036-612D-4F9B-B358-4EBF6A6B7D7E}" srcOrd="0" destOrd="0" presId="urn:microsoft.com/office/officeart/2005/8/layout/hProcess9"/>
    <dgm:cxn modelId="{D8E7D35A-4547-40E9-A742-54B87E128F20}" srcId="{32EA83F3-08F9-4D13-B37D-54CCF994CCD7}" destId="{54D46620-CD97-4333-A2CE-B52FBAEB9D5E}" srcOrd="0" destOrd="0" parTransId="{C1A1A6E5-501E-4A0B-ACE1-B2D8D7C6F496}" sibTransId="{D77DD2DB-9E47-48B6-9FAC-1BF8265509D3}"/>
    <dgm:cxn modelId="{00752088-04F9-440D-9F78-53B3143BA2B8}" srcId="{32EA83F3-08F9-4D13-B37D-54CCF994CCD7}" destId="{614EED48-D4A9-418D-878A-0529A3539713}" srcOrd="1" destOrd="0" parTransId="{28B53F39-860F-473C-A3EA-A40C6D53A21F}" sibTransId="{5950E3FB-DF7A-4C8F-8E2B-1F67B08E6E88}"/>
    <dgm:cxn modelId="{4D550995-9E7F-427D-9831-42E668DB3F37}" type="presOf" srcId="{614EED48-D4A9-418D-878A-0529A3539713}" destId="{687EBB5E-E739-4B9F-BE51-681FB5EBB9D9}" srcOrd="0" destOrd="0" presId="urn:microsoft.com/office/officeart/2005/8/layout/hProcess9"/>
    <dgm:cxn modelId="{01552895-FFEF-4594-90A9-5CFAEECB68A7}" type="presOf" srcId="{0E029059-6826-478E-8566-598916FE2036}" destId="{9D7A0FBE-53EA-4F2F-B81B-CE51560F1A0C}" srcOrd="0" destOrd="0" presId="urn:microsoft.com/office/officeart/2005/8/layout/hProcess9"/>
    <dgm:cxn modelId="{7565E5C2-C1E3-442F-9C64-6E307B8AD7E5}" srcId="{32EA83F3-08F9-4D13-B37D-54CCF994CCD7}" destId="{0E029059-6826-478E-8566-598916FE2036}" srcOrd="3" destOrd="0" parTransId="{F570598A-3269-4A4D-AF6D-7A3634E18A27}" sibTransId="{AF578FFC-D5DC-4F86-94A8-C13BBF6D22E3}"/>
    <dgm:cxn modelId="{76A1E3D8-6623-4BB2-9A20-548B9BC77799}" type="presOf" srcId="{E48DF769-B485-42AC-8F72-C39E21006240}" destId="{0803E106-0248-43B5-8223-510FACA16B73}" srcOrd="0" destOrd="0" presId="urn:microsoft.com/office/officeart/2005/8/layout/hProcess9"/>
    <dgm:cxn modelId="{140E6DC7-B11A-4326-B6BC-058078CCFD86}" type="presParOf" srcId="{B41D5AD7-5AB1-4CD0-A27E-53311715D51B}" destId="{472F953A-85C7-4DD3-AFC3-6428947F7571}" srcOrd="0" destOrd="0" presId="urn:microsoft.com/office/officeart/2005/8/layout/hProcess9"/>
    <dgm:cxn modelId="{8A3528F2-5158-47E5-BB10-69077FE76101}" type="presParOf" srcId="{B41D5AD7-5AB1-4CD0-A27E-53311715D51B}" destId="{EA53204D-3DA3-4584-BDF6-8A965C15B25E}" srcOrd="1" destOrd="0" presId="urn:microsoft.com/office/officeart/2005/8/layout/hProcess9"/>
    <dgm:cxn modelId="{22D10A0E-7668-47FC-B67F-4BE910875C2D}" type="presParOf" srcId="{EA53204D-3DA3-4584-BDF6-8A965C15B25E}" destId="{C5B47494-73B9-41A3-8E5D-01519911F018}" srcOrd="0" destOrd="0" presId="urn:microsoft.com/office/officeart/2005/8/layout/hProcess9"/>
    <dgm:cxn modelId="{6BEC41DD-5BC3-4863-BFB9-4B8593208CA3}" type="presParOf" srcId="{EA53204D-3DA3-4584-BDF6-8A965C15B25E}" destId="{21D1D1C8-EDA1-4CFF-B3FD-BEB7F0CC6388}" srcOrd="1" destOrd="0" presId="urn:microsoft.com/office/officeart/2005/8/layout/hProcess9"/>
    <dgm:cxn modelId="{C3BF4717-7C63-44A4-8880-C1D9B4A070F0}" type="presParOf" srcId="{EA53204D-3DA3-4584-BDF6-8A965C15B25E}" destId="{687EBB5E-E739-4B9F-BE51-681FB5EBB9D9}" srcOrd="2" destOrd="0" presId="urn:microsoft.com/office/officeart/2005/8/layout/hProcess9"/>
    <dgm:cxn modelId="{EDE88127-DEC5-4216-BEB2-8CAA37C5C634}" type="presParOf" srcId="{EA53204D-3DA3-4584-BDF6-8A965C15B25E}" destId="{5A61D1B2-E30B-41BD-BEFB-FD33FBDE9C2C}" srcOrd="3" destOrd="0" presId="urn:microsoft.com/office/officeart/2005/8/layout/hProcess9"/>
    <dgm:cxn modelId="{3ECC851B-A926-4F4A-9AD8-ED402068E542}" type="presParOf" srcId="{EA53204D-3DA3-4584-BDF6-8A965C15B25E}" destId="{0107E036-612D-4F9B-B358-4EBF6A6B7D7E}" srcOrd="4" destOrd="0" presId="urn:microsoft.com/office/officeart/2005/8/layout/hProcess9"/>
    <dgm:cxn modelId="{8FF82DD2-A5AB-462C-8E4C-5D3291006602}" type="presParOf" srcId="{EA53204D-3DA3-4584-BDF6-8A965C15B25E}" destId="{B8F8DC66-0522-44CA-AEF6-052F4EBA6B0C}" srcOrd="5" destOrd="0" presId="urn:microsoft.com/office/officeart/2005/8/layout/hProcess9"/>
    <dgm:cxn modelId="{D0AEDEAD-1BAA-4B6B-8438-09EA5B328BE6}" type="presParOf" srcId="{EA53204D-3DA3-4584-BDF6-8A965C15B25E}" destId="{9D7A0FBE-53EA-4F2F-B81B-CE51560F1A0C}" srcOrd="6" destOrd="0" presId="urn:microsoft.com/office/officeart/2005/8/layout/hProcess9"/>
    <dgm:cxn modelId="{A98DF038-0FBC-43F3-A189-0D8F04359290}" type="presParOf" srcId="{EA53204D-3DA3-4584-BDF6-8A965C15B25E}" destId="{7E65E609-A68C-43D2-BECC-A4F77BDDF42C}" srcOrd="7" destOrd="0" presId="urn:microsoft.com/office/officeart/2005/8/layout/hProcess9"/>
    <dgm:cxn modelId="{EDA20349-591C-4647-BDD0-1A1D856FA74E}" type="presParOf" srcId="{EA53204D-3DA3-4584-BDF6-8A965C15B25E}" destId="{0803E106-0248-43B5-8223-510FACA16B73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28B4377-9B02-43E6-BA60-0487D6BA9096}" type="doc">
      <dgm:prSet loTypeId="urn:microsoft.com/office/officeart/2005/8/layout/pyramid2" loCatId="pyramid" qsTypeId="urn:microsoft.com/office/officeart/2005/8/quickstyle/simple1#49" qsCatId="simple" csTypeId="urn:microsoft.com/office/officeart/2005/8/colors/colorful3#1" csCatId="colorful"/>
      <dgm:spPr/>
      <dgm:t>
        <a:bodyPr/>
        <a:lstStyle/>
        <a:p>
          <a:endParaRPr lang="en-GB"/>
        </a:p>
      </dgm:t>
    </dgm:pt>
    <dgm:pt modelId="{D0B70FBF-91D7-4CA2-8B49-14F9A924A579}">
      <dgm:prSet/>
      <dgm:spPr/>
      <dgm:t>
        <a:bodyPr/>
        <a:lstStyle/>
        <a:p>
          <a:pPr rtl="0"/>
          <a:r>
            <a:rPr lang="en-US" b="0" i="0"/>
            <a:t>Unbox the Truth will employ short, engaging messages geared towards teens.</a:t>
          </a:r>
          <a:endParaRPr lang="en-IN"/>
        </a:p>
      </dgm:t>
    </dgm:pt>
    <dgm:pt modelId="{7521D0B6-0736-4EB8-A65F-4693B19AD307}" type="parTrans" cxnId="{3553B6C0-3294-4B92-81C7-F3ED2D6D4748}">
      <dgm:prSet/>
      <dgm:spPr/>
      <dgm:t>
        <a:bodyPr/>
        <a:lstStyle/>
        <a:p>
          <a:endParaRPr lang="en-GB"/>
        </a:p>
      </dgm:t>
    </dgm:pt>
    <dgm:pt modelId="{889AAD83-7132-4089-ACE7-71DAC9F33573}" type="sibTrans" cxnId="{3553B6C0-3294-4B92-81C7-F3ED2D6D4748}">
      <dgm:prSet/>
      <dgm:spPr/>
      <dgm:t>
        <a:bodyPr/>
        <a:lstStyle/>
        <a:p>
          <a:endParaRPr lang="en-GB"/>
        </a:p>
      </dgm:t>
    </dgm:pt>
    <dgm:pt modelId="{52FBE52A-A32D-489E-B5B8-5B0C1888CF7B}">
      <dgm:prSet/>
      <dgm:spPr/>
      <dgm:t>
        <a:bodyPr/>
        <a:lstStyle/>
        <a:p>
          <a:pPr rtl="0"/>
          <a:r>
            <a:rPr lang="en-US" b="0" i="0"/>
            <a:t>Demonstrate and discuss the constituents and possible health implications of vaping products.</a:t>
          </a:r>
          <a:endParaRPr lang="en-IN"/>
        </a:p>
      </dgm:t>
    </dgm:pt>
    <dgm:pt modelId="{96F09F7C-C000-4C25-9241-E5E79761A5C2}" type="parTrans" cxnId="{E9AA2C19-0C45-4DF9-BD03-9733C21CF085}">
      <dgm:prSet/>
      <dgm:spPr/>
      <dgm:t>
        <a:bodyPr/>
        <a:lstStyle/>
        <a:p>
          <a:endParaRPr lang="en-GB"/>
        </a:p>
      </dgm:t>
    </dgm:pt>
    <dgm:pt modelId="{A8379AAA-6D19-44F5-B379-DE34255D41CF}" type="sibTrans" cxnId="{E9AA2C19-0C45-4DF9-BD03-9733C21CF085}">
      <dgm:prSet/>
      <dgm:spPr/>
      <dgm:t>
        <a:bodyPr/>
        <a:lstStyle/>
        <a:p>
          <a:endParaRPr lang="en-GB"/>
        </a:p>
      </dgm:t>
    </dgm:pt>
    <dgm:pt modelId="{BD9C2A9B-22B8-450B-969C-381D0AC57A9A}">
      <dgm:prSet/>
      <dgm:spPr/>
      <dgm:t>
        <a:bodyPr/>
        <a:lstStyle/>
        <a:p>
          <a:pPr rtl="0"/>
          <a:r>
            <a:rPr lang="en-US" b="0" i="0"/>
            <a:t>Use factual information, rather than fear-based messaging, to debunk common vaping misconceptions.</a:t>
          </a:r>
          <a:endParaRPr lang="en-IN"/>
        </a:p>
      </dgm:t>
    </dgm:pt>
    <dgm:pt modelId="{9D860C67-F6C6-4ABD-A825-DFAB059C57BA}" type="parTrans" cxnId="{BB8EE617-330B-455C-A84C-7ECE705D84A7}">
      <dgm:prSet/>
      <dgm:spPr/>
      <dgm:t>
        <a:bodyPr/>
        <a:lstStyle/>
        <a:p>
          <a:endParaRPr lang="en-GB"/>
        </a:p>
      </dgm:t>
    </dgm:pt>
    <dgm:pt modelId="{BEAAC7E5-961E-4052-86EB-201EB014FC17}" type="sibTrans" cxnId="{BB8EE617-330B-455C-A84C-7ECE705D84A7}">
      <dgm:prSet/>
      <dgm:spPr/>
      <dgm:t>
        <a:bodyPr/>
        <a:lstStyle/>
        <a:p>
          <a:endParaRPr lang="en-GB"/>
        </a:p>
      </dgm:t>
    </dgm:pt>
    <dgm:pt modelId="{DA98D976-BC90-4BF2-B006-7704394A11E1}">
      <dgm:prSet/>
      <dgm:spPr/>
      <dgm:t>
        <a:bodyPr/>
        <a:lstStyle/>
        <a:p>
          <a:pPr rtl="0"/>
          <a:r>
            <a:rPr lang="en-US" b="0" i="0"/>
            <a:t>Increase engagement with social media style videos, posters and school activities.</a:t>
          </a:r>
          <a:endParaRPr lang="en-IN"/>
        </a:p>
      </dgm:t>
    </dgm:pt>
    <dgm:pt modelId="{1429C136-E151-42C0-A30F-D8F68ED0BC81}" type="parTrans" cxnId="{38671601-A37D-4D36-B410-ECD0BCFE1F25}">
      <dgm:prSet/>
      <dgm:spPr/>
      <dgm:t>
        <a:bodyPr/>
        <a:lstStyle/>
        <a:p>
          <a:endParaRPr lang="en-GB"/>
        </a:p>
      </dgm:t>
    </dgm:pt>
    <dgm:pt modelId="{EE46488B-2E6B-4C5D-AC0B-E05B14B85F03}" type="sibTrans" cxnId="{38671601-A37D-4D36-B410-ECD0BCFE1F25}">
      <dgm:prSet/>
      <dgm:spPr/>
      <dgm:t>
        <a:bodyPr/>
        <a:lstStyle/>
        <a:p>
          <a:endParaRPr lang="en-GB"/>
        </a:p>
      </dgm:t>
    </dgm:pt>
    <dgm:pt modelId="{195F95BC-573C-405C-99D7-7BF0767E759C}">
      <dgm:prSet/>
      <dgm:spPr/>
      <dgm:t>
        <a:bodyPr/>
        <a:lstStyle/>
        <a:p>
          <a:pPr rtl="0"/>
          <a:r>
            <a:rPr lang="en-US" b="0" i="0"/>
            <a:t>The message to convey is: “Know what you're inhaling before you take another puff.”</a:t>
          </a:r>
          <a:endParaRPr lang="en-IN"/>
        </a:p>
      </dgm:t>
    </dgm:pt>
    <dgm:pt modelId="{94F2401D-B886-4608-8647-96325154F09C}" type="parTrans" cxnId="{C19EC411-8925-4907-AC69-FAADAF8201F2}">
      <dgm:prSet/>
      <dgm:spPr/>
      <dgm:t>
        <a:bodyPr/>
        <a:lstStyle/>
        <a:p>
          <a:endParaRPr lang="en-GB"/>
        </a:p>
      </dgm:t>
    </dgm:pt>
    <dgm:pt modelId="{8EF3D0B8-DF0C-4503-89AD-3D4C8FC1782B}" type="sibTrans" cxnId="{C19EC411-8925-4907-AC69-FAADAF8201F2}">
      <dgm:prSet/>
      <dgm:spPr/>
      <dgm:t>
        <a:bodyPr/>
        <a:lstStyle/>
        <a:p>
          <a:endParaRPr lang="en-GB"/>
        </a:p>
      </dgm:t>
    </dgm:pt>
    <dgm:pt modelId="{E7D4948E-DD1F-4737-8DB7-5FAB77491867}" type="pres">
      <dgm:prSet presAssocID="{728B4377-9B02-43E6-BA60-0487D6BA9096}" presName="compositeShape" presStyleCnt="0">
        <dgm:presLayoutVars>
          <dgm:dir/>
          <dgm:resizeHandles/>
        </dgm:presLayoutVars>
      </dgm:prSet>
      <dgm:spPr/>
    </dgm:pt>
    <dgm:pt modelId="{0F938D70-4AE5-4A73-8DBE-C50F1CD64588}" type="pres">
      <dgm:prSet presAssocID="{728B4377-9B02-43E6-BA60-0487D6BA9096}" presName="pyramid" presStyleLbl="node1" presStyleIdx="0" presStyleCnt="1"/>
      <dgm:spPr/>
    </dgm:pt>
    <dgm:pt modelId="{86147380-A876-4D6E-AC0E-9417F71C16B8}" type="pres">
      <dgm:prSet presAssocID="{728B4377-9B02-43E6-BA60-0487D6BA9096}" presName="theList" presStyleCnt="0"/>
      <dgm:spPr/>
    </dgm:pt>
    <dgm:pt modelId="{365C8367-91BD-49F5-A4A5-F9FAC7179EC5}" type="pres">
      <dgm:prSet presAssocID="{D0B70FBF-91D7-4CA2-8B49-14F9A924A579}" presName="aNode" presStyleLbl="fgAcc1" presStyleIdx="0" presStyleCnt="5">
        <dgm:presLayoutVars>
          <dgm:bulletEnabled val="1"/>
        </dgm:presLayoutVars>
      </dgm:prSet>
      <dgm:spPr/>
    </dgm:pt>
    <dgm:pt modelId="{3174F5DE-2506-4E71-B2AD-D102FD9FA2D9}" type="pres">
      <dgm:prSet presAssocID="{D0B70FBF-91D7-4CA2-8B49-14F9A924A579}" presName="aSpace" presStyleCnt="0"/>
      <dgm:spPr/>
    </dgm:pt>
    <dgm:pt modelId="{38185438-395F-4B88-B3D0-1B00B692C2F2}" type="pres">
      <dgm:prSet presAssocID="{52FBE52A-A32D-489E-B5B8-5B0C1888CF7B}" presName="aNode" presStyleLbl="fgAcc1" presStyleIdx="1" presStyleCnt="5">
        <dgm:presLayoutVars>
          <dgm:bulletEnabled val="1"/>
        </dgm:presLayoutVars>
      </dgm:prSet>
      <dgm:spPr/>
    </dgm:pt>
    <dgm:pt modelId="{B660E56D-B07F-4E80-B243-48050AC9527A}" type="pres">
      <dgm:prSet presAssocID="{52FBE52A-A32D-489E-B5B8-5B0C1888CF7B}" presName="aSpace" presStyleCnt="0"/>
      <dgm:spPr/>
    </dgm:pt>
    <dgm:pt modelId="{F5D533A6-A27E-45E0-AC09-35417B80C857}" type="pres">
      <dgm:prSet presAssocID="{BD9C2A9B-22B8-450B-969C-381D0AC57A9A}" presName="aNode" presStyleLbl="fgAcc1" presStyleIdx="2" presStyleCnt="5">
        <dgm:presLayoutVars>
          <dgm:bulletEnabled val="1"/>
        </dgm:presLayoutVars>
      </dgm:prSet>
      <dgm:spPr/>
    </dgm:pt>
    <dgm:pt modelId="{BD487C35-4134-41B3-B7A3-06611F376969}" type="pres">
      <dgm:prSet presAssocID="{BD9C2A9B-22B8-450B-969C-381D0AC57A9A}" presName="aSpace" presStyleCnt="0"/>
      <dgm:spPr/>
    </dgm:pt>
    <dgm:pt modelId="{98776E12-BE06-4CA2-A4B9-82E1359D67B2}" type="pres">
      <dgm:prSet presAssocID="{DA98D976-BC90-4BF2-B006-7704394A11E1}" presName="aNode" presStyleLbl="fgAcc1" presStyleIdx="3" presStyleCnt="5">
        <dgm:presLayoutVars>
          <dgm:bulletEnabled val="1"/>
        </dgm:presLayoutVars>
      </dgm:prSet>
      <dgm:spPr/>
    </dgm:pt>
    <dgm:pt modelId="{1B2EB61A-0D7B-4260-B773-38A2470E6810}" type="pres">
      <dgm:prSet presAssocID="{DA98D976-BC90-4BF2-B006-7704394A11E1}" presName="aSpace" presStyleCnt="0"/>
      <dgm:spPr/>
    </dgm:pt>
    <dgm:pt modelId="{1E6C21E6-41B7-4254-AB7D-396376604D9D}" type="pres">
      <dgm:prSet presAssocID="{195F95BC-573C-405C-99D7-7BF0767E759C}" presName="aNode" presStyleLbl="fgAcc1" presStyleIdx="4" presStyleCnt="5">
        <dgm:presLayoutVars>
          <dgm:bulletEnabled val="1"/>
        </dgm:presLayoutVars>
      </dgm:prSet>
      <dgm:spPr/>
    </dgm:pt>
    <dgm:pt modelId="{21A430D1-9969-4D2A-96FC-F9687B8BEC56}" type="pres">
      <dgm:prSet presAssocID="{195F95BC-573C-405C-99D7-7BF0767E759C}" presName="aSpace" presStyleCnt="0"/>
      <dgm:spPr/>
    </dgm:pt>
  </dgm:ptLst>
  <dgm:cxnLst>
    <dgm:cxn modelId="{38671601-A37D-4D36-B410-ECD0BCFE1F25}" srcId="{728B4377-9B02-43E6-BA60-0487D6BA9096}" destId="{DA98D976-BC90-4BF2-B006-7704394A11E1}" srcOrd="3" destOrd="0" parTransId="{1429C136-E151-42C0-A30F-D8F68ED0BC81}" sibTransId="{EE46488B-2E6B-4C5D-AC0B-E05B14B85F03}"/>
    <dgm:cxn modelId="{C19EC411-8925-4907-AC69-FAADAF8201F2}" srcId="{728B4377-9B02-43E6-BA60-0487D6BA9096}" destId="{195F95BC-573C-405C-99D7-7BF0767E759C}" srcOrd="4" destOrd="0" parTransId="{94F2401D-B886-4608-8647-96325154F09C}" sibTransId="{8EF3D0B8-DF0C-4503-89AD-3D4C8FC1782B}"/>
    <dgm:cxn modelId="{BB8EE617-330B-455C-A84C-7ECE705D84A7}" srcId="{728B4377-9B02-43E6-BA60-0487D6BA9096}" destId="{BD9C2A9B-22B8-450B-969C-381D0AC57A9A}" srcOrd="2" destOrd="0" parTransId="{9D860C67-F6C6-4ABD-A825-DFAB059C57BA}" sibTransId="{BEAAC7E5-961E-4052-86EB-201EB014FC17}"/>
    <dgm:cxn modelId="{E9AA2C19-0C45-4DF9-BD03-9733C21CF085}" srcId="{728B4377-9B02-43E6-BA60-0487D6BA9096}" destId="{52FBE52A-A32D-489E-B5B8-5B0C1888CF7B}" srcOrd="1" destOrd="0" parTransId="{96F09F7C-C000-4C25-9241-E5E79761A5C2}" sibTransId="{A8379AAA-6D19-44F5-B379-DE34255D41CF}"/>
    <dgm:cxn modelId="{33DF8339-E026-4A0A-83F2-40263242BBE3}" type="presOf" srcId="{52FBE52A-A32D-489E-B5B8-5B0C1888CF7B}" destId="{38185438-395F-4B88-B3D0-1B00B692C2F2}" srcOrd="0" destOrd="0" presId="urn:microsoft.com/office/officeart/2005/8/layout/pyramid2"/>
    <dgm:cxn modelId="{50C1E040-E048-420D-83D2-D83A7629AAB7}" type="presOf" srcId="{BD9C2A9B-22B8-450B-969C-381D0AC57A9A}" destId="{F5D533A6-A27E-45E0-AC09-35417B80C857}" srcOrd="0" destOrd="0" presId="urn:microsoft.com/office/officeart/2005/8/layout/pyramid2"/>
    <dgm:cxn modelId="{37D4ED4D-8955-4ECC-B1BB-AA80897EC74D}" type="presOf" srcId="{DA98D976-BC90-4BF2-B006-7704394A11E1}" destId="{98776E12-BE06-4CA2-A4B9-82E1359D67B2}" srcOrd="0" destOrd="0" presId="urn:microsoft.com/office/officeart/2005/8/layout/pyramid2"/>
    <dgm:cxn modelId="{EFFB1A70-FE07-4802-8770-9D2EA662F1F6}" type="presOf" srcId="{728B4377-9B02-43E6-BA60-0487D6BA9096}" destId="{E7D4948E-DD1F-4737-8DB7-5FAB77491867}" srcOrd="0" destOrd="0" presId="urn:microsoft.com/office/officeart/2005/8/layout/pyramid2"/>
    <dgm:cxn modelId="{3553B6C0-3294-4B92-81C7-F3ED2D6D4748}" srcId="{728B4377-9B02-43E6-BA60-0487D6BA9096}" destId="{D0B70FBF-91D7-4CA2-8B49-14F9A924A579}" srcOrd="0" destOrd="0" parTransId="{7521D0B6-0736-4EB8-A65F-4693B19AD307}" sibTransId="{889AAD83-7132-4089-ACE7-71DAC9F33573}"/>
    <dgm:cxn modelId="{3A0533E8-D9CC-4168-8BF6-F258B705F8DC}" type="presOf" srcId="{D0B70FBF-91D7-4CA2-8B49-14F9A924A579}" destId="{365C8367-91BD-49F5-A4A5-F9FAC7179EC5}" srcOrd="0" destOrd="0" presId="urn:microsoft.com/office/officeart/2005/8/layout/pyramid2"/>
    <dgm:cxn modelId="{F4DBEEF3-2D79-43F0-9A12-09B40BF68F8B}" type="presOf" srcId="{195F95BC-573C-405C-99D7-7BF0767E759C}" destId="{1E6C21E6-41B7-4254-AB7D-396376604D9D}" srcOrd="0" destOrd="0" presId="urn:microsoft.com/office/officeart/2005/8/layout/pyramid2"/>
    <dgm:cxn modelId="{4DE19E61-9083-4DF8-9DE4-91B604CEE3B7}" type="presParOf" srcId="{E7D4948E-DD1F-4737-8DB7-5FAB77491867}" destId="{0F938D70-4AE5-4A73-8DBE-C50F1CD64588}" srcOrd="0" destOrd="0" presId="urn:microsoft.com/office/officeart/2005/8/layout/pyramid2"/>
    <dgm:cxn modelId="{BCD76B2E-6C70-45E2-8949-A1B2E20DD89D}" type="presParOf" srcId="{E7D4948E-DD1F-4737-8DB7-5FAB77491867}" destId="{86147380-A876-4D6E-AC0E-9417F71C16B8}" srcOrd="1" destOrd="0" presId="urn:microsoft.com/office/officeart/2005/8/layout/pyramid2"/>
    <dgm:cxn modelId="{E156245D-A71F-415F-B69B-3D7E44D9A606}" type="presParOf" srcId="{86147380-A876-4D6E-AC0E-9417F71C16B8}" destId="{365C8367-91BD-49F5-A4A5-F9FAC7179EC5}" srcOrd="0" destOrd="0" presId="urn:microsoft.com/office/officeart/2005/8/layout/pyramid2"/>
    <dgm:cxn modelId="{6A933FF0-9545-45A9-BF57-874212549BF7}" type="presParOf" srcId="{86147380-A876-4D6E-AC0E-9417F71C16B8}" destId="{3174F5DE-2506-4E71-B2AD-D102FD9FA2D9}" srcOrd="1" destOrd="0" presId="urn:microsoft.com/office/officeart/2005/8/layout/pyramid2"/>
    <dgm:cxn modelId="{475CFFCD-F1B2-447E-BCD2-37481086D9EA}" type="presParOf" srcId="{86147380-A876-4D6E-AC0E-9417F71C16B8}" destId="{38185438-395F-4B88-B3D0-1B00B692C2F2}" srcOrd="2" destOrd="0" presId="urn:microsoft.com/office/officeart/2005/8/layout/pyramid2"/>
    <dgm:cxn modelId="{76130787-3A81-4D39-92E9-8BE1586F6D84}" type="presParOf" srcId="{86147380-A876-4D6E-AC0E-9417F71C16B8}" destId="{B660E56D-B07F-4E80-B243-48050AC9527A}" srcOrd="3" destOrd="0" presId="urn:microsoft.com/office/officeart/2005/8/layout/pyramid2"/>
    <dgm:cxn modelId="{01879A52-9339-4607-BEA7-EB90CA75DE84}" type="presParOf" srcId="{86147380-A876-4D6E-AC0E-9417F71C16B8}" destId="{F5D533A6-A27E-45E0-AC09-35417B80C857}" srcOrd="4" destOrd="0" presId="urn:microsoft.com/office/officeart/2005/8/layout/pyramid2"/>
    <dgm:cxn modelId="{147949D3-54B5-4CF5-8AA9-93BADB6D7F55}" type="presParOf" srcId="{86147380-A876-4D6E-AC0E-9417F71C16B8}" destId="{BD487C35-4134-41B3-B7A3-06611F376969}" srcOrd="5" destOrd="0" presId="urn:microsoft.com/office/officeart/2005/8/layout/pyramid2"/>
    <dgm:cxn modelId="{48FDA0B7-3CA0-4CAF-8E40-718C296AB72C}" type="presParOf" srcId="{86147380-A876-4D6E-AC0E-9417F71C16B8}" destId="{98776E12-BE06-4CA2-A4B9-82E1359D67B2}" srcOrd="6" destOrd="0" presId="urn:microsoft.com/office/officeart/2005/8/layout/pyramid2"/>
    <dgm:cxn modelId="{D5C12CE0-C112-42D6-91AA-A77C87FC6B58}" type="presParOf" srcId="{86147380-A876-4D6E-AC0E-9417F71C16B8}" destId="{1B2EB61A-0D7B-4260-B773-38A2470E6810}" srcOrd="7" destOrd="0" presId="urn:microsoft.com/office/officeart/2005/8/layout/pyramid2"/>
    <dgm:cxn modelId="{304150C3-BB07-4F5E-ACE1-C4460CC03A3B}" type="presParOf" srcId="{86147380-A876-4D6E-AC0E-9417F71C16B8}" destId="{1E6C21E6-41B7-4254-AB7D-396376604D9D}" srcOrd="8" destOrd="0" presId="urn:microsoft.com/office/officeart/2005/8/layout/pyramid2"/>
    <dgm:cxn modelId="{FF8760AB-8B48-4AE8-A336-AA2A73FDE18D}" type="presParOf" srcId="{86147380-A876-4D6E-AC0E-9417F71C16B8}" destId="{21A430D1-9969-4D2A-96FC-F9687B8BEC56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209BFB2-093D-4AAA-94D5-6836643F24D5}" type="doc">
      <dgm:prSet loTypeId="urn:microsoft.com/office/officeart/2005/8/layout/matrix3" loCatId="matrix" qsTypeId="urn:microsoft.com/office/officeart/2005/8/quickstyle/simple1#50" qsCatId="simple" csTypeId="urn:microsoft.com/office/officeart/2005/8/colors/colorful2#11" csCatId="colorful"/>
      <dgm:spPr/>
      <dgm:t>
        <a:bodyPr/>
        <a:lstStyle/>
        <a:p>
          <a:endParaRPr lang="en-GB"/>
        </a:p>
      </dgm:t>
    </dgm:pt>
    <dgm:pt modelId="{D9B3BD3E-E15D-4C49-9380-A2B16B6E72A3}">
      <dgm:prSet/>
      <dgm:spPr/>
      <dgm:t>
        <a:bodyPr/>
        <a:lstStyle/>
        <a:p>
          <a:pPr rtl="0"/>
          <a:r>
            <a:rPr lang="en-US" b="0" i="0"/>
            <a:t>Schools may be including brief, educational conversations in the classroom about the dangers of vaping and refusal skills.Short, educational classroom discussions about vaping risks and refusal skills are introduced.</a:t>
          </a:r>
          <a:endParaRPr lang="en-IN"/>
        </a:p>
      </dgm:t>
    </dgm:pt>
    <dgm:pt modelId="{C776AFF7-CE40-41E5-8BF4-218F78E62121}" type="parTrans" cxnId="{B561BF1C-7DD7-4130-A3BE-6DE6BF5EA7D1}">
      <dgm:prSet/>
      <dgm:spPr/>
      <dgm:t>
        <a:bodyPr/>
        <a:lstStyle/>
        <a:p>
          <a:endParaRPr lang="en-GB"/>
        </a:p>
      </dgm:t>
    </dgm:pt>
    <dgm:pt modelId="{43DDD83F-73DE-4AC0-851E-CE867B5935B5}" type="sibTrans" cxnId="{B561BF1C-7DD7-4130-A3BE-6DE6BF5EA7D1}">
      <dgm:prSet/>
      <dgm:spPr/>
      <dgm:t>
        <a:bodyPr/>
        <a:lstStyle/>
        <a:p>
          <a:endParaRPr lang="en-GB"/>
        </a:p>
      </dgm:t>
    </dgm:pt>
    <dgm:pt modelId="{7335841A-619C-4C36-AB96-1648D564A3A1}">
      <dgm:prSet/>
      <dgm:spPr/>
      <dgm:t>
        <a:bodyPr/>
        <a:lstStyle/>
        <a:p>
          <a:pPr rtl="0"/>
          <a:r>
            <a:rPr lang="en-US" b="0" i="0"/>
            <a:t>Peer ambassadors have the opportunity to deliver messages about being vape free and promote positive social norms.</a:t>
          </a:r>
          <a:endParaRPr lang="en-IN"/>
        </a:p>
      </dgm:t>
    </dgm:pt>
    <dgm:pt modelId="{CD1AE4AC-9801-4A75-A7B0-844F57FF7CC2}" type="parTrans" cxnId="{78F5EE79-013C-468E-9AB8-CAC6194AF33A}">
      <dgm:prSet/>
      <dgm:spPr/>
      <dgm:t>
        <a:bodyPr/>
        <a:lstStyle/>
        <a:p>
          <a:endParaRPr lang="en-GB"/>
        </a:p>
      </dgm:t>
    </dgm:pt>
    <dgm:pt modelId="{4101756B-AA72-4AB3-A31F-7E87BCA39820}" type="sibTrans" cxnId="{78F5EE79-013C-468E-9AB8-CAC6194AF33A}">
      <dgm:prSet/>
      <dgm:spPr/>
      <dgm:t>
        <a:bodyPr/>
        <a:lstStyle/>
        <a:p>
          <a:endParaRPr lang="en-GB"/>
        </a:p>
      </dgm:t>
    </dgm:pt>
    <dgm:pt modelId="{786B712E-B3EA-4F41-9A26-57FDF1352230}">
      <dgm:prSet/>
      <dgm:spPr/>
      <dgm:t>
        <a:bodyPr/>
        <a:lstStyle/>
        <a:p>
          <a:pPr rtl="0"/>
          <a:r>
            <a:rPr lang="en-US" b="0" i="0"/>
            <a:t>Simple information to help teens who want to quit is available for parents and teachers.</a:t>
          </a:r>
          <a:endParaRPr lang="en-IN"/>
        </a:p>
      </dgm:t>
    </dgm:pt>
    <dgm:pt modelId="{4CD028F3-27EC-42A6-AABC-3C7E9DF53B93}" type="parTrans" cxnId="{13B9FA7C-3D4F-4CB7-8AD4-D232E9809B01}">
      <dgm:prSet/>
      <dgm:spPr/>
      <dgm:t>
        <a:bodyPr/>
        <a:lstStyle/>
        <a:p>
          <a:endParaRPr lang="en-GB"/>
        </a:p>
      </dgm:t>
    </dgm:pt>
    <dgm:pt modelId="{02C9947C-3F22-4AF3-8050-67D8E0ED20B0}" type="sibTrans" cxnId="{13B9FA7C-3D4F-4CB7-8AD4-D232E9809B01}">
      <dgm:prSet/>
      <dgm:spPr/>
      <dgm:t>
        <a:bodyPr/>
        <a:lstStyle/>
        <a:p>
          <a:endParaRPr lang="en-GB"/>
        </a:p>
      </dgm:t>
    </dgm:pt>
    <dgm:pt modelId="{7F27245A-4D47-4EDD-8F79-AE520A08D282}">
      <dgm:prSet/>
      <dgm:spPr/>
      <dgm:t>
        <a:bodyPr/>
        <a:lstStyle/>
        <a:p>
          <a:pPr rtl="0"/>
          <a:r>
            <a:rPr lang="en-US" b="0" i="0"/>
            <a:t>Vapers should be referred to suitable cessation support.</a:t>
          </a:r>
          <a:endParaRPr lang="en-IN"/>
        </a:p>
      </dgm:t>
    </dgm:pt>
    <dgm:pt modelId="{B702AB80-C1EF-4D5F-A339-ACD67F434998}" type="parTrans" cxnId="{7594E951-1872-4367-A995-C56835950BD8}">
      <dgm:prSet/>
      <dgm:spPr/>
      <dgm:t>
        <a:bodyPr/>
        <a:lstStyle/>
        <a:p>
          <a:endParaRPr lang="en-GB"/>
        </a:p>
      </dgm:t>
    </dgm:pt>
    <dgm:pt modelId="{372E474C-8415-4580-B7CB-83F2E94F1A78}" type="sibTrans" cxnId="{7594E951-1872-4367-A995-C56835950BD8}">
      <dgm:prSet/>
      <dgm:spPr/>
      <dgm:t>
        <a:bodyPr/>
        <a:lstStyle/>
        <a:p>
          <a:endParaRPr lang="en-GB"/>
        </a:p>
      </dgm:t>
    </dgm:pt>
    <dgm:pt modelId="{ED41E8BB-D54D-4151-88B4-8B84F544FA0B}">
      <dgm:prSet/>
      <dgm:spPr/>
      <dgm:t>
        <a:bodyPr/>
        <a:lstStyle/>
        <a:p>
          <a:endParaRPr lang="en-GB"/>
        </a:p>
      </dgm:t>
    </dgm:pt>
    <dgm:pt modelId="{9F8EFF90-5A11-4F31-A3A0-E9EFD9BB3098}" type="parTrans" cxnId="{E4468889-9C62-496D-B8E7-450B5A9A7D52}">
      <dgm:prSet/>
      <dgm:spPr/>
      <dgm:t>
        <a:bodyPr/>
        <a:lstStyle/>
        <a:p>
          <a:endParaRPr lang="en-GB"/>
        </a:p>
      </dgm:t>
    </dgm:pt>
    <dgm:pt modelId="{6473FF28-83E2-407B-9167-777BF6938696}" type="sibTrans" cxnId="{E4468889-9C62-496D-B8E7-450B5A9A7D52}">
      <dgm:prSet/>
      <dgm:spPr/>
      <dgm:t>
        <a:bodyPr/>
        <a:lstStyle/>
        <a:p>
          <a:endParaRPr lang="en-GB"/>
        </a:p>
      </dgm:t>
    </dgm:pt>
    <dgm:pt modelId="{6EA9483C-C94B-4065-9C95-2910AD93B7E8}" type="pres">
      <dgm:prSet presAssocID="{2209BFB2-093D-4AAA-94D5-6836643F24D5}" presName="matrix" presStyleCnt="0">
        <dgm:presLayoutVars>
          <dgm:chMax val="1"/>
          <dgm:dir/>
          <dgm:resizeHandles val="exact"/>
        </dgm:presLayoutVars>
      </dgm:prSet>
      <dgm:spPr/>
    </dgm:pt>
    <dgm:pt modelId="{8750617B-9188-4CF5-8AD6-F12EC49937F6}" type="pres">
      <dgm:prSet presAssocID="{2209BFB2-093D-4AAA-94D5-6836643F24D5}" presName="diamond" presStyleLbl="bgShp" presStyleIdx="0" presStyleCnt="1"/>
      <dgm:spPr/>
    </dgm:pt>
    <dgm:pt modelId="{5A39B809-D987-4371-A588-981CE3304FCF}" type="pres">
      <dgm:prSet presAssocID="{2209BFB2-093D-4AAA-94D5-6836643F24D5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4F0804C-739E-48F1-AF3C-78C5DFFEF773}" type="pres">
      <dgm:prSet presAssocID="{2209BFB2-093D-4AAA-94D5-6836643F24D5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479AA78-A03C-4726-96FD-CCAE63BB57DE}" type="pres">
      <dgm:prSet presAssocID="{2209BFB2-093D-4AAA-94D5-6836643F24D5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017F9E0-A8CA-442F-8C13-0ED4B240F591}" type="pres">
      <dgm:prSet presAssocID="{2209BFB2-093D-4AAA-94D5-6836643F24D5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B561BF1C-7DD7-4130-A3BE-6DE6BF5EA7D1}" srcId="{2209BFB2-093D-4AAA-94D5-6836643F24D5}" destId="{D9B3BD3E-E15D-4C49-9380-A2B16B6E72A3}" srcOrd="0" destOrd="0" parTransId="{C776AFF7-CE40-41E5-8BF4-218F78E62121}" sibTransId="{43DDD83F-73DE-4AC0-851E-CE867B5935B5}"/>
    <dgm:cxn modelId="{A533426E-FAA3-48BC-BFD1-396E7467C613}" type="presOf" srcId="{786B712E-B3EA-4F41-9A26-57FDF1352230}" destId="{C479AA78-A03C-4726-96FD-CCAE63BB57DE}" srcOrd="0" destOrd="0" presId="urn:microsoft.com/office/officeart/2005/8/layout/matrix3"/>
    <dgm:cxn modelId="{5813E74E-5D4D-46D7-8CEB-CEA5AB78074A}" type="presOf" srcId="{7335841A-619C-4C36-AB96-1648D564A3A1}" destId="{84F0804C-739E-48F1-AF3C-78C5DFFEF773}" srcOrd="0" destOrd="0" presId="urn:microsoft.com/office/officeart/2005/8/layout/matrix3"/>
    <dgm:cxn modelId="{7594E951-1872-4367-A995-C56835950BD8}" srcId="{2209BFB2-093D-4AAA-94D5-6836643F24D5}" destId="{7F27245A-4D47-4EDD-8F79-AE520A08D282}" srcOrd="3" destOrd="0" parTransId="{B702AB80-C1EF-4D5F-A339-ACD67F434998}" sibTransId="{372E474C-8415-4580-B7CB-83F2E94F1A78}"/>
    <dgm:cxn modelId="{78F5EE79-013C-468E-9AB8-CAC6194AF33A}" srcId="{2209BFB2-093D-4AAA-94D5-6836643F24D5}" destId="{7335841A-619C-4C36-AB96-1648D564A3A1}" srcOrd="1" destOrd="0" parTransId="{CD1AE4AC-9801-4A75-A7B0-844F57FF7CC2}" sibTransId="{4101756B-AA72-4AB3-A31F-7E87BCA39820}"/>
    <dgm:cxn modelId="{13B9FA7C-3D4F-4CB7-8AD4-D232E9809B01}" srcId="{2209BFB2-093D-4AAA-94D5-6836643F24D5}" destId="{786B712E-B3EA-4F41-9A26-57FDF1352230}" srcOrd="2" destOrd="0" parTransId="{4CD028F3-27EC-42A6-AABC-3C7E9DF53B93}" sibTransId="{02C9947C-3F22-4AF3-8050-67D8E0ED20B0}"/>
    <dgm:cxn modelId="{E4468889-9C62-496D-B8E7-450B5A9A7D52}" srcId="{2209BFB2-093D-4AAA-94D5-6836643F24D5}" destId="{ED41E8BB-D54D-4151-88B4-8B84F544FA0B}" srcOrd="4" destOrd="0" parTransId="{9F8EFF90-5A11-4F31-A3A0-E9EFD9BB3098}" sibTransId="{6473FF28-83E2-407B-9167-777BF6938696}"/>
    <dgm:cxn modelId="{6B93F4BE-CAD1-430B-AD9F-439423B07141}" type="presOf" srcId="{7F27245A-4D47-4EDD-8F79-AE520A08D282}" destId="{F017F9E0-A8CA-442F-8C13-0ED4B240F591}" srcOrd="0" destOrd="0" presId="urn:microsoft.com/office/officeart/2005/8/layout/matrix3"/>
    <dgm:cxn modelId="{9BC91FC2-30E7-4A28-A066-76887F00FF3A}" type="presOf" srcId="{2209BFB2-093D-4AAA-94D5-6836643F24D5}" destId="{6EA9483C-C94B-4065-9C95-2910AD93B7E8}" srcOrd="0" destOrd="0" presId="urn:microsoft.com/office/officeart/2005/8/layout/matrix3"/>
    <dgm:cxn modelId="{58689FC6-D6D2-4C06-915C-2F2755A522DC}" type="presOf" srcId="{D9B3BD3E-E15D-4C49-9380-A2B16B6E72A3}" destId="{5A39B809-D987-4371-A588-981CE3304FCF}" srcOrd="0" destOrd="0" presId="urn:microsoft.com/office/officeart/2005/8/layout/matrix3"/>
    <dgm:cxn modelId="{F73474F4-4855-46EA-BD36-31AAC9A29EB1}" type="presParOf" srcId="{6EA9483C-C94B-4065-9C95-2910AD93B7E8}" destId="{8750617B-9188-4CF5-8AD6-F12EC49937F6}" srcOrd="0" destOrd="0" presId="urn:microsoft.com/office/officeart/2005/8/layout/matrix3"/>
    <dgm:cxn modelId="{BF09398F-ECF8-4A1B-9E3D-727527C78670}" type="presParOf" srcId="{6EA9483C-C94B-4065-9C95-2910AD93B7E8}" destId="{5A39B809-D987-4371-A588-981CE3304FCF}" srcOrd="1" destOrd="0" presId="urn:microsoft.com/office/officeart/2005/8/layout/matrix3"/>
    <dgm:cxn modelId="{B9BD0CF2-A303-4F35-B802-B434EB7F46FC}" type="presParOf" srcId="{6EA9483C-C94B-4065-9C95-2910AD93B7E8}" destId="{84F0804C-739E-48F1-AF3C-78C5DFFEF773}" srcOrd="2" destOrd="0" presId="urn:microsoft.com/office/officeart/2005/8/layout/matrix3"/>
    <dgm:cxn modelId="{B25F8FD1-7A3B-4A3A-8202-F0EE61108A5D}" type="presParOf" srcId="{6EA9483C-C94B-4065-9C95-2910AD93B7E8}" destId="{C479AA78-A03C-4726-96FD-CCAE63BB57DE}" srcOrd="3" destOrd="0" presId="urn:microsoft.com/office/officeart/2005/8/layout/matrix3"/>
    <dgm:cxn modelId="{40DB1987-7247-41F1-87E2-8FAB4A7C6CD0}" type="presParOf" srcId="{6EA9483C-C94B-4065-9C95-2910AD93B7E8}" destId="{F017F9E0-A8CA-442F-8C13-0ED4B240F591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22459B7-CCBA-47B2-9D10-D89028C4194E}" type="doc">
      <dgm:prSet loTypeId="urn:microsoft.com/office/officeart/2005/8/layout/target3" loCatId="relationship" qsTypeId="urn:microsoft.com/office/officeart/2005/8/quickstyle/simple1#51" qsCatId="simple" csTypeId="urn:microsoft.com/office/officeart/2005/8/colors/colorful2#12" csCatId="colorful"/>
      <dgm:spPr/>
      <dgm:t>
        <a:bodyPr/>
        <a:lstStyle/>
        <a:p>
          <a:endParaRPr lang="en-GB"/>
        </a:p>
      </dgm:t>
    </dgm:pt>
    <dgm:pt modelId="{525373CD-18AD-458C-BF67-2C900FDFE24B}">
      <dgm:prSet/>
      <dgm:spPr/>
      <dgm:t>
        <a:bodyPr/>
        <a:lstStyle/>
        <a:p>
          <a:pPr rtl="0"/>
          <a:r>
            <a:rPr lang="en-US" b="0" i="0"/>
            <a:t>Assess students' knowledge and perception before and after the campaign.</a:t>
          </a:r>
          <a:endParaRPr lang="en-IN"/>
        </a:p>
      </dgm:t>
    </dgm:pt>
    <dgm:pt modelId="{0217497D-4902-4008-AA1E-C531A6A940E5}" type="parTrans" cxnId="{25F303DE-E7BB-4D7F-8FFF-EFF9450F0BC4}">
      <dgm:prSet/>
      <dgm:spPr/>
      <dgm:t>
        <a:bodyPr/>
        <a:lstStyle/>
        <a:p>
          <a:endParaRPr lang="en-GB"/>
        </a:p>
      </dgm:t>
    </dgm:pt>
    <dgm:pt modelId="{2EB42DEC-4C07-4887-B9E2-801EAECFB252}" type="sibTrans" cxnId="{25F303DE-E7BB-4D7F-8FFF-EFF9450F0BC4}">
      <dgm:prSet/>
      <dgm:spPr/>
      <dgm:t>
        <a:bodyPr/>
        <a:lstStyle/>
        <a:p>
          <a:endParaRPr lang="en-GB"/>
        </a:p>
      </dgm:t>
    </dgm:pt>
    <dgm:pt modelId="{B91A3003-6D08-45C0-960C-743B36A6730E}">
      <dgm:prSet/>
      <dgm:spPr/>
      <dgm:t>
        <a:bodyPr/>
        <a:lstStyle/>
        <a:p>
          <a:pPr rtl="0"/>
          <a:r>
            <a:rPr lang="en-US" b="0" i="0"/>
            <a:t>Monitor student confidence in saying no to friends when being offered a vape.</a:t>
          </a:r>
          <a:endParaRPr lang="en-IN"/>
        </a:p>
      </dgm:t>
    </dgm:pt>
    <dgm:pt modelId="{DDFFCDB4-6147-4A49-BA4D-E0CE293AF4EF}" type="parTrans" cxnId="{C454AC1C-8F1E-4DF3-A019-F7C5A8DE3D66}">
      <dgm:prSet/>
      <dgm:spPr/>
      <dgm:t>
        <a:bodyPr/>
        <a:lstStyle/>
        <a:p>
          <a:endParaRPr lang="en-GB"/>
        </a:p>
      </dgm:t>
    </dgm:pt>
    <dgm:pt modelId="{250F8879-A81A-48A2-AAC9-E4E93658C1B3}" type="sibTrans" cxnId="{C454AC1C-8F1E-4DF3-A019-F7C5A8DE3D66}">
      <dgm:prSet/>
      <dgm:spPr/>
      <dgm:t>
        <a:bodyPr/>
        <a:lstStyle/>
        <a:p>
          <a:endParaRPr lang="en-GB"/>
        </a:p>
      </dgm:t>
    </dgm:pt>
    <dgm:pt modelId="{5F93BE9B-2D89-4EE2-B55B-4853E335200F}">
      <dgm:prSet/>
      <dgm:spPr/>
      <dgm:t>
        <a:bodyPr/>
        <a:lstStyle/>
        <a:p>
          <a:pPr rtl="0"/>
          <a:r>
            <a:rPr lang="en-US" b="0" i="0"/>
            <a:t>Monitor participation in campaign activities, peer sessions and support services.</a:t>
          </a:r>
          <a:endParaRPr lang="en-IN"/>
        </a:p>
      </dgm:t>
    </dgm:pt>
    <dgm:pt modelId="{832B6CCC-E4B5-4F6E-BCCF-F12C4F4FBB28}" type="parTrans" cxnId="{FFE12AC9-1D25-4B2A-9B53-0299D59403DE}">
      <dgm:prSet/>
      <dgm:spPr/>
      <dgm:t>
        <a:bodyPr/>
        <a:lstStyle/>
        <a:p>
          <a:endParaRPr lang="en-GB"/>
        </a:p>
      </dgm:t>
    </dgm:pt>
    <dgm:pt modelId="{194DA87D-501E-4AD1-AE2C-D759841AEBDB}" type="sibTrans" cxnId="{FFE12AC9-1D25-4B2A-9B53-0299D59403DE}">
      <dgm:prSet/>
      <dgm:spPr/>
      <dgm:t>
        <a:bodyPr/>
        <a:lstStyle/>
        <a:p>
          <a:endParaRPr lang="en-GB"/>
        </a:p>
      </dgm:t>
    </dgm:pt>
    <dgm:pt modelId="{9C5D55F8-42CD-44DA-8761-67B6796825AC}">
      <dgm:prSet/>
      <dgm:spPr/>
      <dgm:t>
        <a:bodyPr/>
        <a:lstStyle/>
        <a:p>
          <a:pPr rtl="0"/>
          <a:r>
            <a:rPr lang="en-US" b="0" i="0"/>
            <a:t>Make comparisons of pre- and post-campaign vaping intentions.</a:t>
          </a:r>
          <a:endParaRPr lang="en-IN"/>
        </a:p>
      </dgm:t>
    </dgm:pt>
    <dgm:pt modelId="{2E4FFA8B-7FC8-4FB3-A6B9-B7E197551680}" type="parTrans" cxnId="{D7FDF758-E1B8-4015-B641-CF5EA2BF0A14}">
      <dgm:prSet/>
      <dgm:spPr/>
      <dgm:t>
        <a:bodyPr/>
        <a:lstStyle/>
        <a:p>
          <a:endParaRPr lang="en-GB"/>
        </a:p>
      </dgm:t>
    </dgm:pt>
    <dgm:pt modelId="{56FBE10D-6E21-4868-85EB-E88B692C397A}" type="sibTrans" cxnId="{D7FDF758-E1B8-4015-B641-CF5EA2BF0A14}">
      <dgm:prSet/>
      <dgm:spPr/>
      <dgm:t>
        <a:bodyPr/>
        <a:lstStyle/>
        <a:p>
          <a:endParaRPr lang="en-GB"/>
        </a:p>
      </dgm:t>
    </dgm:pt>
    <dgm:pt modelId="{D2842BD4-DE5C-44B2-8C0E-2C81D9755364}">
      <dgm:prSet/>
      <dgm:spPr/>
      <dgm:t>
        <a:bodyPr/>
        <a:lstStyle/>
        <a:p>
          <a:pPr rtl="0"/>
          <a:r>
            <a:rPr lang="en-US" b="0" i="0"/>
            <a:t>Success is defined by awareness and refusal skills, as well as a decrease in the intention to use vaping.</a:t>
          </a:r>
          <a:endParaRPr lang="en-IN"/>
        </a:p>
      </dgm:t>
    </dgm:pt>
    <dgm:pt modelId="{41602768-0207-46ED-B502-7EECAC921F02}" type="parTrans" cxnId="{EEE62B26-B0F2-48C7-A175-B8C2565AB10F}">
      <dgm:prSet/>
      <dgm:spPr/>
      <dgm:t>
        <a:bodyPr/>
        <a:lstStyle/>
        <a:p>
          <a:endParaRPr lang="en-GB"/>
        </a:p>
      </dgm:t>
    </dgm:pt>
    <dgm:pt modelId="{C5ECF1D5-27E8-42B2-AE24-AF370C466336}" type="sibTrans" cxnId="{EEE62B26-B0F2-48C7-A175-B8C2565AB10F}">
      <dgm:prSet/>
      <dgm:spPr/>
      <dgm:t>
        <a:bodyPr/>
        <a:lstStyle/>
        <a:p>
          <a:endParaRPr lang="en-GB"/>
        </a:p>
      </dgm:t>
    </dgm:pt>
    <dgm:pt modelId="{083F6931-9C43-45A8-91CB-C1B0BD16B23C}" type="pres">
      <dgm:prSet presAssocID="{022459B7-CCBA-47B2-9D10-D89028C4194E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B2591E16-50F1-4195-BA4D-0F08D4F512D4}" type="pres">
      <dgm:prSet presAssocID="{525373CD-18AD-458C-BF67-2C900FDFE24B}" presName="circle1" presStyleLbl="node1" presStyleIdx="0" presStyleCnt="5"/>
      <dgm:spPr/>
    </dgm:pt>
    <dgm:pt modelId="{E8F60F63-B888-4A07-B88C-4007D3A4B5E3}" type="pres">
      <dgm:prSet presAssocID="{525373CD-18AD-458C-BF67-2C900FDFE24B}" presName="space" presStyleCnt="0"/>
      <dgm:spPr/>
    </dgm:pt>
    <dgm:pt modelId="{84011FD1-6D00-4ACE-A171-BE87C71FD7B5}" type="pres">
      <dgm:prSet presAssocID="{525373CD-18AD-458C-BF67-2C900FDFE24B}" presName="rect1" presStyleLbl="alignAcc1" presStyleIdx="0" presStyleCnt="5"/>
      <dgm:spPr/>
    </dgm:pt>
    <dgm:pt modelId="{31CF095B-4D7D-4994-B4CD-EA9963E22F44}" type="pres">
      <dgm:prSet presAssocID="{B91A3003-6D08-45C0-960C-743B36A6730E}" presName="vertSpace2" presStyleLbl="node1" presStyleIdx="0" presStyleCnt="5"/>
      <dgm:spPr/>
    </dgm:pt>
    <dgm:pt modelId="{0735A6FD-4BE4-4C60-8E42-B763E2070E87}" type="pres">
      <dgm:prSet presAssocID="{B91A3003-6D08-45C0-960C-743B36A6730E}" presName="circle2" presStyleLbl="node1" presStyleIdx="1" presStyleCnt="5"/>
      <dgm:spPr/>
    </dgm:pt>
    <dgm:pt modelId="{B7432A73-D7F6-4C67-81AB-A8F945B67D21}" type="pres">
      <dgm:prSet presAssocID="{B91A3003-6D08-45C0-960C-743B36A6730E}" presName="rect2" presStyleLbl="alignAcc1" presStyleIdx="1" presStyleCnt="5"/>
      <dgm:spPr/>
    </dgm:pt>
    <dgm:pt modelId="{04E40D9F-A364-403F-8DB3-6AACD283C49E}" type="pres">
      <dgm:prSet presAssocID="{5F93BE9B-2D89-4EE2-B55B-4853E335200F}" presName="vertSpace3" presStyleLbl="node1" presStyleIdx="1" presStyleCnt="5"/>
      <dgm:spPr/>
    </dgm:pt>
    <dgm:pt modelId="{D11BFA9F-5920-4979-8625-C8FD0883E2B9}" type="pres">
      <dgm:prSet presAssocID="{5F93BE9B-2D89-4EE2-B55B-4853E335200F}" presName="circle3" presStyleLbl="node1" presStyleIdx="2" presStyleCnt="5"/>
      <dgm:spPr/>
    </dgm:pt>
    <dgm:pt modelId="{4030C4B0-C07F-4ECD-BF19-9C590F5EA55B}" type="pres">
      <dgm:prSet presAssocID="{5F93BE9B-2D89-4EE2-B55B-4853E335200F}" presName="rect3" presStyleLbl="alignAcc1" presStyleIdx="2" presStyleCnt="5"/>
      <dgm:spPr/>
    </dgm:pt>
    <dgm:pt modelId="{0F34DBD8-7D06-487D-87E4-76B862593185}" type="pres">
      <dgm:prSet presAssocID="{9C5D55F8-42CD-44DA-8761-67B6796825AC}" presName="vertSpace4" presStyleLbl="node1" presStyleIdx="2" presStyleCnt="5"/>
      <dgm:spPr/>
    </dgm:pt>
    <dgm:pt modelId="{67C19C83-8AE0-4F34-A8D7-6F6A199ADAEE}" type="pres">
      <dgm:prSet presAssocID="{9C5D55F8-42CD-44DA-8761-67B6796825AC}" presName="circle4" presStyleLbl="node1" presStyleIdx="3" presStyleCnt="5"/>
      <dgm:spPr/>
    </dgm:pt>
    <dgm:pt modelId="{C85468F5-10B7-41E5-AFBE-B4321F571AD8}" type="pres">
      <dgm:prSet presAssocID="{9C5D55F8-42CD-44DA-8761-67B6796825AC}" presName="rect4" presStyleLbl="alignAcc1" presStyleIdx="3" presStyleCnt="5"/>
      <dgm:spPr/>
    </dgm:pt>
    <dgm:pt modelId="{DADD873F-47DF-4EFB-AD88-38B4437C8901}" type="pres">
      <dgm:prSet presAssocID="{D2842BD4-DE5C-44B2-8C0E-2C81D9755364}" presName="vertSpace5" presStyleLbl="node1" presStyleIdx="3" presStyleCnt="5"/>
      <dgm:spPr/>
    </dgm:pt>
    <dgm:pt modelId="{2B5EA952-CE03-4A90-AADE-659265DDBD95}" type="pres">
      <dgm:prSet presAssocID="{D2842BD4-DE5C-44B2-8C0E-2C81D9755364}" presName="circle5" presStyleLbl="node1" presStyleIdx="4" presStyleCnt="5"/>
      <dgm:spPr/>
    </dgm:pt>
    <dgm:pt modelId="{C676E7C4-8150-4FF0-BD65-E759352DA6F8}" type="pres">
      <dgm:prSet presAssocID="{D2842BD4-DE5C-44B2-8C0E-2C81D9755364}" presName="rect5" presStyleLbl="alignAcc1" presStyleIdx="4" presStyleCnt="5"/>
      <dgm:spPr/>
    </dgm:pt>
    <dgm:pt modelId="{D5ECD223-616B-463C-8910-96742EF55826}" type="pres">
      <dgm:prSet presAssocID="{525373CD-18AD-458C-BF67-2C900FDFE24B}" presName="rect1ParTxNoCh" presStyleLbl="alignAcc1" presStyleIdx="4" presStyleCnt="5">
        <dgm:presLayoutVars>
          <dgm:chMax val="1"/>
          <dgm:bulletEnabled val="1"/>
        </dgm:presLayoutVars>
      </dgm:prSet>
      <dgm:spPr/>
    </dgm:pt>
    <dgm:pt modelId="{F6A9B854-F6B9-47BD-8E04-0C9465442CA8}" type="pres">
      <dgm:prSet presAssocID="{B91A3003-6D08-45C0-960C-743B36A6730E}" presName="rect2ParTxNoCh" presStyleLbl="alignAcc1" presStyleIdx="4" presStyleCnt="5">
        <dgm:presLayoutVars>
          <dgm:chMax val="1"/>
          <dgm:bulletEnabled val="1"/>
        </dgm:presLayoutVars>
      </dgm:prSet>
      <dgm:spPr/>
    </dgm:pt>
    <dgm:pt modelId="{3DC41716-AB0D-48D6-A4FA-B74B0095EC53}" type="pres">
      <dgm:prSet presAssocID="{5F93BE9B-2D89-4EE2-B55B-4853E335200F}" presName="rect3ParTxNoCh" presStyleLbl="alignAcc1" presStyleIdx="4" presStyleCnt="5">
        <dgm:presLayoutVars>
          <dgm:chMax val="1"/>
          <dgm:bulletEnabled val="1"/>
        </dgm:presLayoutVars>
      </dgm:prSet>
      <dgm:spPr/>
    </dgm:pt>
    <dgm:pt modelId="{12B86783-8DEA-4C6A-A858-022040EAAB57}" type="pres">
      <dgm:prSet presAssocID="{9C5D55F8-42CD-44DA-8761-67B6796825AC}" presName="rect4ParTxNoCh" presStyleLbl="alignAcc1" presStyleIdx="4" presStyleCnt="5">
        <dgm:presLayoutVars>
          <dgm:chMax val="1"/>
          <dgm:bulletEnabled val="1"/>
        </dgm:presLayoutVars>
      </dgm:prSet>
      <dgm:spPr/>
    </dgm:pt>
    <dgm:pt modelId="{8E47B6CB-4E95-46E8-AB8C-DB68703229A8}" type="pres">
      <dgm:prSet presAssocID="{D2842BD4-DE5C-44B2-8C0E-2C81D9755364}" presName="rect5ParTxNoCh" presStyleLbl="alignAcc1" presStyleIdx="4" presStyleCnt="5">
        <dgm:presLayoutVars>
          <dgm:chMax val="1"/>
          <dgm:bulletEnabled val="1"/>
        </dgm:presLayoutVars>
      </dgm:prSet>
      <dgm:spPr/>
    </dgm:pt>
  </dgm:ptLst>
  <dgm:cxnLst>
    <dgm:cxn modelId="{FEA9531A-AECF-4970-B1F8-8457F11BEDB6}" type="presOf" srcId="{9C5D55F8-42CD-44DA-8761-67B6796825AC}" destId="{C85468F5-10B7-41E5-AFBE-B4321F571AD8}" srcOrd="0" destOrd="0" presId="urn:microsoft.com/office/officeart/2005/8/layout/target3"/>
    <dgm:cxn modelId="{C454AC1C-8F1E-4DF3-A019-F7C5A8DE3D66}" srcId="{022459B7-CCBA-47B2-9D10-D89028C4194E}" destId="{B91A3003-6D08-45C0-960C-743B36A6730E}" srcOrd="1" destOrd="0" parTransId="{DDFFCDB4-6147-4A49-BA4D-E0CE293AF4EF}" sibTransId="{250F8879-A81A-48A2-AAC9-E4E93658C1B3}"/>
    <dgm:cxn modelId="{89AE2122-4A90-4E8B-893F-3A8F162D2733}" type="presOf" srcId="{022459B7-CCBA-47B2-9D10-D89028C4194E}" destId="{083F6931-9C43-45A8-91CB-C1B0BD16B23C}" srcOrd="0" destOrd="0" presId="urn:microsoft.com/office/officeart/2005/8/layout/target3"/>
    <dgm:cxn modelId="{EEE62B26-B0F2-48C7-A175-B8C2565AB10F}" srcId="{022459B7-CCBA-47B2-9D10-D89028C4194E}" destId="{D2842BD4-DE5C-44B2-8C0E-2C81D9755364}" srcOrd="4" destOrd="0" parTransId="{41602768-0207-46ED-B502-7EECAC921F02}" sibTransId="{C5ECF1D5-27E8-42B2-AE24-AF370C466336}"/>
    <dgm:cxn modelId="{A9832E47-0C74-4848-B4F9-8EE8B8B7EE02}" type="presOf" srcId="{525373CD-18AD-458C-BF67-2C900FDFE24B}" destId="{D5ECD223-616B-463C-8910-96742EF55826}" srcOrd="1" destOrd="0" presId="urn:microsoft.com/office/officeart/2005/8/layout/target3"/>
    <dgm:cxn modelId="{D7FDF758-E1B8-4015-B641-CF5EA2BF0A14}" srcId="{022459B7-CCBA-47B2-9D10-D89028C4194E}" destId="{9C5D55F8-42CD-44DA-8761-67B6796825AC}" srcOrd="3" destOrd="0" parTransId="{2E4FFA8B-7FC8-4FB3-A6B9-B7E197551680}" sibTransId="{56FBE10D-6E21-4868-85EB-E88B692C397A}"/>
    <dgm:cxn modelId="{5E206E83-C39F-4207-AE1C-EC6ABDA323CF}" type="presOf" srcId="{525373CD-18AD-458C-BF67-2C900FDFE24B}" destId="{84011FD1-6D00-4ACE-A171-BE87C71FD7B5}" srcOrd="0" destOrd="0" presId="urn:microsoft.com/office/officeart/2005/8/layout/target3"/>
    <dgm:cxn modelId="{8550F7B3-7F25-4313-A067-C0CDC3E0E044}" type="presOf" srcId="{B91A3003-6D08-45C0-960C-743B36A6730E}" destId="{B7432A73-D7F6-4C67-81AB-A8F945B67D21}" srcOrd="0" destOrd="0" presId="urn:microsoft.com/office/officeart/2005/8/layout/target3"/>
    <dgm:cxn modelId="{CF694DBC-D9A1-4FAF-B358-5BEC0A2EB84A}" type="presOf" srcId="{D2842BD4-DE5C-44B2-8C0E-2C81D9755364}" destId="{8E47B6CB-4E95-46E8-AB8C-DB68703229A8}" srcOrd="1" destOrd="0" presId="urn:microsoft.com/office/officeart/2005/8/layout/target3"/>
    <dgm:cxn modelId="{FFE12AC9-1D25-4B2A-9B53-0299D59403DE}" srcId="{022459B7-CCBA-47B2-9D10-D89028C4194E}" destId="{5F93BE9B-2D89-4EE2-B55B-4853E335200F}" srcOrd="2" destOrd="0" parTransId="{832B6CCC-E4B5-4F6E-BCCF-F12C4F4FBB28}" sibTransId="{194DA87D-501E-4AD1-AE2C-D759841AEBDB}"/>
    <dgm:cxn modelId="{36B2A1DA-76CC-4ADC-8B5B-E47911873C65}" type="presOf" srcId="{9C5D55F8-42CD-44DA-8761-67B6796825AC}" destId="{12B86783-8DEA-4C6A-A858-022040EAAB57}" srcOrd="1" destOrd="0" presId="urn:microsoft.com/office/officeart/2005/8/layout/target3"/>
    <dgm:cxn modelId="{25F303DE-E7BB-4D7F-8FFF-EFF9450F0BC4}" srcId="{022459B7-CCBA-47B2-9D10-D89028C4194E}" destId="{525373CD-18AD-458C-BF67-2C900FDFE24B}" srcOrd="0" destOrd="0" parTransId="{0217497D-4902-4008-AA1E-C531A6A940E5}" sibTransId="{2EB42DEC-4C07-4887-B9E2-801EAECFB252}"/>
    <dgm:cxn modelId="{AA873AE1-0671-4468-999A-6350F70037EE}" type="presOf" srcId="{B91A3003-6D08-45C0-960C-743B36A6730E}" destId="{F6A9B854-F6B9-47BD-8E04-0C9465442CA8}" srcOrd="1" destOrd="0" presId="urn:microsoft.com/office/officeart/2005/8/layout/target3"/>
    <dgm:cxn modelId="{443D39E9-D110-4375-BBBC-F61E322CDBE1}" type="presOf" srcId="{D2842BD4-DE5C-44B2-8C0E-2C81D9755364}" destId="{C676E7C4-8150-4FF0-BD65-E759352DA6F8}" srcOrd="0" destOrd="0" presId="urn:microsoft.com/office/officeart/2005/8/layout/target3"/>
    <dgm:cxn modelId="{FB6443F8-8C6B-4CF8-B3E5-9AB345264C3C}" type="presOf" srcId="{5F93BE9B-2D89-4EE2-B55B-4853E335200F}" destId="{4030C4B0-C07F-4ECD-BF19-9C590F5EA55B}" srcOrd="0" destOrd="0" presId="urn:microsoft.com/office/officeart/2005/8/layout/target3"/>
    <dgm:cxn modelId="{42B959F9-9605-41B4-9B33-2078A0D2174F}" type="presOf" srcId="{5F93BE9B-2D89-4EE2-B55B-4853E335200F}" destId="{3DC41716-AB0D-48D6-A4FA-B74B0095EC53}" srcOrd="1" destOrd="0" presId="urn:microsoft.com/office/officeart/2005/8/layout/target3"/>
    <dgm:cxn modelId="{610DF3FB-B79E-489B-A849-A59D1510B06F}" type="presParOf" srcId="{083F6931-9C43-45A8-91CB-C1B0BD16B23C}" destId="{B2591E16-50F1-4195-BA4D-0F08D4F512D4}" srcOrd="0" destOrd="0" presId="urn:microsoft.com/office/officeart/2005/8/layout/target3"/>
    <dgm:cxn modelId="{BC89B287-0D39-480A-BD9A-1F18EB7E9FB7}" type="presParOf" srcId="{083F6931-9C43-45A8-91CB-C1B0BD16B23C}" destId="{E8F60F63-B888-4A07-B88C-4007D3A4B5E3}" srcOrd="1" destOrd="0" presId="urn:microsoft.com/office/officeart/2005/8/layout/target3"/>
    <dgm:cxn modelId="{D4FC3924-639C-4590-9722-A8C3A16A0078}" type="presParOf" srcId="{083F6931-9C43-45A8-91CB-C1B0BD16B23C}" destId="{84011FD1-6D00-4ACE-A171-BE87C71FD7B5}" srcOrd="2" destOrd="0" presId="urn:microsoft.com/office/officeart/2005/8/layout/target3"/>
    <dgm:cxn modelId="{C13ED304-AE25-4F93-93D4-5676D975261D}" type="presParOf" srcId="{083F6931-9C43-45A8-91CB-C1B0BD16B23C}" destId="{31CF095B-4D7D-4994-B4CD-EA9963E22F44}" srcOrd="3" destOrd="0" presId="urn:microsoft.com/office/officeart/2005/8/layout/target3"/>
    <dgm:cxn modelId="{5BF6E9FE-FB14-446E-9676-3451AFE1182A}" type="presParOf" srcId="{083F6931-9C43-45A8-91CB-C1B0BD16B23C}" destId="{0735A6FD-4BE4-4C60-8E42-B763E2070E87}" srcOrd="4" destOrd="0" presId="urn:microsoft.com/office/officeart/2005/8/layout/target3"/>
    <dgm:cxn modelId="{200291DC-6ACA-41BF-B47F-437AF2252577}" type="presParOf" srcId="{083F6931-9C43-45A8-91CB-C1B0BD16B23C}" destId="{B7432A73-D7F6-4C67-81AB-A8F945B67D21}" srcOrd="5" destOrd="0" presId="urn:microsoft.com/office/officeart/2005/8/layout/target3"/>
    <dgm:cxn modelId="{33EE6C25-4E07-442B-BCF3-D60C86211B16}" type="presParOf" srcId="{083F6931-9C43-45A8-91CB-C1B0BD16B23C}" destId="{04E40D9F-A364-403F-8DB3-6AACD283C49E}" srcOrd="6" destOrd="0" presId="urn:microsoft.com/office/officeart/2005/8/layout/target3"/>
    <dgm:cxn modelId="{2C4ED279-19E0-4D79-9F2B-26062A0169E9}" type="presParOf" srcId="{083F6931-9C43-45A8-91CB-C1B0BD16B23C}" destId="{D11BFA9F-5920-4979-8625-C8FD0883E2B9}" srcOrd="7" destOrd="0" presId="urn:microsoft.com/office/officeart/2005/8/layout/target3"/>
    <dgm:cxn modelId="{EACC8796-8F23-4246-A553-5DDF1C6F857C}" type="presParOf" srcId="{083F6931-9C43-45A8-91CB-C1B0BD16B23C}" destId="{4030C4B0-C07F-4ECD-BF19-9C590F5EA55B}" srcOrd="8" destOrd="0" presId="urn:microsoft.com/office/officeart/2005/8/layout/target3"/>
    <dgm:cxn modelId="{D331FAD7-7931-4A7E-954F-0A74BCDB2270}" type="presParOf" srcId="{083F6931-9C43-45A8-91CB-C1B0BD16B23C}" destId="{0F34DBD8-7D06-487D-87E4-76B862593185}" srcOrd="9" destOrd="0" presId="urn:microsoft.com/office/officeart/2005/8/layout/target3"/>
    <dgm:cxn modelId="{4191A86B-F2AD-4355-B76B-A3866BA5E38A}" type="presParOf" srcId="{083F6931-9C43-45A8-91CB-C1B0BD16B23C}" destId="{67C19C83-8AE0-4F34-A8D7-6F6A199ADAEE}" srcOrd="10" destOrd="0" presId="urn:microsoft.com/office/officeart/2005/8/layout/target3"/>
    <dgm:cxn modelId="{EE6F82F9-BB6F-4478-86AA-6C4D38C5D44A}" type="presParOf" srcId="{083F6931-9C43-45A8-91CB-C1B0BD16B23C}" destId="{C85468F5-10B7-41E5-AFBE-B4321F571AD8}" srcOrd="11" destOrd="0" presId="urn:microsoft.com/office/officeart/2005/8/layout/target3"/>
    <dgm:cxn modelId="{47801FBC-A163-4481-8E46-F1DC9E1D6050}" type="presParOf" srcId="{083F6931-9C43-45A8-91CB-C1B0BD16B23C}" destId="{DADD873F-47DF-4EFB-AD88-38B4437C8901}" srcOrd="12" destOrd="0" presId="urn:microsoft.com/office/officeart/2005/8/layout/target3"/>
    <dgm:cxn modelId="{D82B8118-DDB7-4F39-8CA7-821B4C61A729}" type="presParOf" srcId="{083F6931-9C43-45A8-91CB-C1B0BD16B23C}" destId="{2B5EA952-CE03-4A90-AADE-659265DDBD95}" srcOrd="13" destOrd="0" presId="urn:microsoft.com/office/officeart/2005/8/layout/target3"/>
    <dgm:cxn modelId="{59F0FDD0-F57A-47C8-9950-C9EA2F317952}" type="presParOf" srcId="{083F6931-9C43-45A8-91CB-C1B0BD16B23C}" destId="{C676E7C4-8150-4FF0-BD65-E759352DA6F8}" srcOrd="14" destOrd="0" presId="urn:microsoft.com/office/officeart/2005/8/layout/target3"/>
    <dgm:cxn modelId="{D9016649-5B5C-4BB3-91EC-A31109BE3B11}" type="presParOf" srcId="{083F6931-9C43-45A8-91CB-C1B0BD16B23C}" destId="{D5ECD223-616B-463C-8910-96742EF55826}" srcOrd="15" destOrd="0" presId="urn:microsoft.com/office/officeart/2005/8/layout/target3"/>
    <dgm:cxn modelId="{05CDF0BD-995C-4ECE-A895-0608EAC0B6FA}" type="presParOf" srcId="{083F6931-9C43-45A8-91CB-C1B0BD16B23C}" destId="{F6A9B854-F6B9-47BD-8E04-0C9465442CA8}" srcOrd="16" destOrd="0" presId="urn:microsoft.com/office/officeart/2005/8/layout/target3"/>
    <dgm:cxn modelId="{5747ECE0-7E6B-439C-8AF2-DD229C5CCBB3}" type="presParOf" srcId="{083F6931-9C43-45A8-91CB-C1B0BD16B23C}" destId="{3DC41716-AB0D-48D6-A4FA-B74B0095EC53}" srcOrd="17" destOrd="0" presId="urn:microsoft.com/office/officeart/2005/8/layout/target3"/>
    <dgm:cxn modelId="{FD382E8D-E91B-41FB-BA15-0306D607A306}" type="presParOf" srcId="{083F6931-9C43-45A8-91CB-C1B0BD16B23C}" destId="{12B86783-8DEA-4C6A-A858-022040EAAB57}" srcOrd="18" destOrd="0" presId="urn:microsoft.com/office/officeart/2005/8/layout/target3"/>
    <dgm:cxn modelId="{452C080D-F35E-4A76-A5D5-F54199789D4B}" type="presParOf" srcId="{083F6931-9C43-45A8-91CB-C1B0BD16B23C}" destId="{8E47B6CB-4E95-46E8-AB8C-DB68703229A8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9B14DF-0E6E-43A8-8630-1F978C6EC4C3}">
      <dsp:nvSpPr>
        <dsp:cNvPr id="0" name=""/>
        <dsp:cNvSpPr/>
      </dsp:nvSpPr>
      <dsp:spPr>
        <a:xfrm>
          <a:off x="0" y="420"/>
          <a:ext cx="476846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B9F83C4-27EF-46DE-9C10-D8DB86DD50C2}">
      <dsp:nvSpPr>
        <dsp:cNvPr id="0" name=""/>
        <dsp:cNvSpPr/>
      </dsp:nvSpPr>
      <dsp:spPr>
        <a:xfrm>
          <a:off x="0" y="420"/>
          <a:ext cx="4768463" cy="492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Social Epidemiology and Public Health Development</a:t>
          </a:r>
          <a:endParaRPr lang="en-US" sz="1600" kern="1200"/>
        </a:p>
      </dsp:txBody>
      <dsp:txXfrm>
        <a:off x="0" y="420"/>
        <a:ext cx="4768463" cy="492427"/>
      </dsp:txXfrm>
    </dsp:sp>
    <dsp:sp modelId="{25B5ABCB-9A4E-4F0F-9200-DF7E3803FC39}">
      <dsp:nvSpPr>
        <dsp:cNvPr id="0" name=""/>
        <dsp:cNvSpPr/>
      </dsp:nvSpPr>
      <dsp:spPr>
        <a:xfrm>
          <a:off x="0" y="492848"/>
          <a:ext cx="476846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49029EB-3EC1-4902-80D6-B33DD2676CA0}">
      <dsp:nvSpPr>
        <dsp:cNvPr id="0" name=""/>
        <dsp:cNvSpPr/>
      </dsp:nvSpPr>
      <dsp:spPr>
        <a:xfrm>
          <a:off x="0" y="492848"/>
          <a:ext cx="4768463" cy="492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Module: LCHS7000</a:t>
          </a:r>
          <a:endParaRPr lang="en-US" sz="1600" kern="1200"/>
        </a:p>
      </dsp:txBody>
      <dsp:txXfrm>
        <a:off x="0" y="492848"/>
        <a:ext cx="4768463" cy="492427"/>
      </dsp:txXfrm>
    </dsp:sp>
    <dsp:sp modelId="{28665F05-5B3F-48E0-9400-2C4356E0FB3F}">
      <dsp:nvSpPr>
        <dsp:cNvPr id="0" name=""/>
        <dsp:cNvSpPr/>
      </dsp:nvSpPr>
      <dsp:spPr>
        <a:xfrm>
          <a:off x="0" y="985275"/>
          <a:ext cx="476846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1A623A2-FD5E-4623-8C2C-B08B50B6FE00}">
      <dsp:nvSpPr>
        <dsp:cNvPr id="0" name=""/>
        <dsp:cNvSpPr/>
      </dsp:nvSpPr>
      <dsp:spPr>
        <a:xfrm>
          <a:off x="0" y="985275"/>
          <a:ext cx="4768463" cy="492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Lecturer: Ihinosen Ovbude</a:t>
          </a:r>
          <a:endParaRPr lang="en-US" sz="1600" kern="1200"/>
        </a:p>
      </dsp:txBody>
      <dsp:txXfrm>
        <a:off x="0" y="985275"/>
        <a:ext cx="4768463" cy="492427"/>
      </dsp:txXfrm>
    </dsp:sp>
    <dsp:sp modelId="{C73C5A37-78A6-4F2A-B82F-A0D1D0BB4A25}">
      <dsp:nvSpPr>
        <dsp:cNvPr id="0" name=""/>
        <dsp:cNvSpPr/>
      </dsp:nvSpPr>
      <dsp:spPr>
        <a:xfrm>
          <a:off x="0" y="1477702"/>
          <a:ext cx="476846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48D1F66-AF54-4747-8657-49C44809FF0D}">
      <dsp:nvSpPr>
        <dsp:cNvPr id="0" name=""/>
        <dsp:cNvSpPr/>
      </dsp:nvSpPr>
      <dsp:spPr>
        <a:xfrm>
          <a:off x="0" y="1477702"/>
          <a:ext cx="4768463" cy="492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Presented by: </a:t>
          </a:r>
          <a:endParaRPr lang="en-US" sz="1600" kern="1200"/>
        </a:p>
      </dsp:txBody>
      <dsp:txXfrm>
        <a:off x="0" y="1477702"/>
        <a:ext cx="4768463" cy="492427"/>
      </dsp:txXfrm>
    </dsp:sp>
    <dsp:sp modelId="{4E682F87-DAD5-4E84-B141-15A1ED066A95}">
      <dsp:nvSpPr>
        <dsp:cNvPr id="0" name=""/>
        <dsp:cNvSpPr/>
      </dsp:nvSpPr>
      <dsp:spPr>
        <a:xfrm>
          <a:off x="0" y="1970129"/>
          <a:ext cx="476846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B8819C0-6588-469B-896B-F9F045E6A044}">
      <dsp:nvSpPr>
        <dsp:cNvPr id="0" name=""/>
        <dsp:cNvSpPr/>
      </dsp:nvSpPr>
      <dsp:spPr>
        <a:xfrm>
          <a:off x="0" y="1970129"/>
          <a:ext cx="4768463" cy="492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Mohammed Ashfaq 2315557</a:t>
          </a:r>
          <a:endParaRPr lang="en-US" sz="1600" kern="1200"/>
        </a:p>
      </dsp:txBody>
      <dsp:txXfrm>
        <a:off x="0" y="1970129"/>
        <a:ext cx="4768463" cy="492427"/>
      </dsp:txXfrm>
    </dsp:sp>
    <dsp:sp modelId="{C9C11D6F-E4C1-46BB-BAF2-0274B6697EBB}">
      <dsp:nvSpPr>
        <dsp:cNvPr id="0" name=""/>
        <dsp:cNvSpPr/>
      </dsp:nvSpPr>
      <dsp:spPr>
        <a:xfrm>
          <a:off x="0" y="2462556"/>
          <a:ext cx="476846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06B467F-82FE-49B3-9074-7FA8FBF5AE65}">
      <dsp:nvSpPr>
        <dsp:cNvPr id="0" name=""/>
        <dsp:cNvSpPr/>
      </dsp:nvSpPr>
      <dsp:spPr>
        <a:xfrm>
          <a:off x="0" y="2462556"/>
          <a:ext cx="4768463" cy="492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Priti Malde Odedara 2606280</a:t>
          </a:r>
          <a:endParaRPr lang="en-US" sz="1600" kern="1200"/>
        </a:p>
      </dsp:txBody>
      <dsp:txXfrm>
        <a:off x="0" y="2462556"/>
        <a:ext cx="4768463" cy="492427"/>
      </dsp:txXfrm>
    </dsp:sp>
    <dsp:sp modelId="{A0FD14B5-E2E2-4A1A-BE38-7112613AC2FA}">
      <dsp:nvSpPr>
        <dsp:cNvPr id="0" name=""/>
        <dsp:cNvSpPr/>
      </dsp:nvSpPr>
      <dsp:spPr>
        <a:xfrm>
          <a:off x="0" y="2954983"/>
          <a:ext cx="476846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9C850A7-2F68-48C6-A392-84A84CE823B0}">
      <dsp:nvSpPr>
        <dsp:cNvPr id="0" name=""/>
        <dsp:cNvSpPr/>
      </dsp:nvSpPr>
      <dsp:spPr>
        <a:xfrm>
          <a:off x="0" y="2954983"/>
          <a:ext cx="4768463" cy="492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Mohammed Amaan 2612142</a:t>
          </a:r>
        </a:p>
      </dsp:txBody>
      <dsp:txXfrm>
        <a:off x="0" y="2954983"/>
        <a:ext cx="4768463" cy="4924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8F548A-FEB5-4DC7-822A-4CF3AD8470A7}">
      <dsp:nvSpPr>
        <dsp:cNvPr id="0" name=""/>
        <dsp:cNvSpPr/>
      </dsp:nvSpPr>
      <dsp:spPr>
        <a:xfrm>
          <a:off x="1010157" y="0"/>
          <a:ext cx="4646517" cy="136348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Rationale:</a:t>
          </a:r>
          <a:r>
            <a:rPr lang="en-GB" sz="1700" kern="1200"/>
            <a:t> To address the epidemic of youth vaping by targeting the intersection of peer influence and predatory marketing.</a:t>
          </a:r>
          <a:endParaRPr lang="en-US" sz="1700" kern="1200"/>
        </a:p>
      </dsp:txBody>
      <dsp:txXfrm>
        <a:off x="1050092" y="39935"/>
        <a:ext cx="4566647" cy="1283610"/>
      </dsp:txXfrm>
    </dsp:sp>
    <dsp:sp modelId="{65A89077-72EC-49DA-86C0-382504BF8FCE}">
      <dsp:nvSpPr>
        <dsp:cNvPr id="0" name=""/>
        <dsp:cNvSpPr/>
      </dsp:nvSpPr>
      <dsp:spPr>
        <a:xfrm rot="5400000">
          <a:off x="3077763" y="1397567"/>
          <a:ext cx="511305" cy="61356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3149346" y="1448698"/>
        <a:ext cx="368140" cy="357914"/>
      </dsp:txXfrm>
    </dsp:sp>
    <dsp:sp modelId="{C3BB2B81-0C4E-490C-877B-01BC4DF99A56}">
      <dsp:nvSpPr>
        <dsp:cNvPr id="0" name=""/>
        <dsp:cNvSpPr/>
      </dsp:nvSpPr>
      <dsp:spPr>
        <a:xfrm>
          <a:off x="1010157" y="2045219"/>
          <a:ext cx="4646517" cy="136348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​</a:t>
          </a:r>
          <a:r>
            <a:rPr lang="en-GB" sz="1700" b="1" kern="1200"/>
            <a:t>National Guidelines:</a:t>
          </a:r>
          <a:r>
            <a:rPr lang="en-GB" sz="1700" kern="1200"/>
            <a:t> NICE Guideline [NG209] explicitly states vaping must be discouraged in children and young people. Selling nicotine vapes to under-18s is illegal in the UK.</a:t>
          </a:r>
          <a:endParaRPr lang="en-US" sz="1700" kern="1200"/>
        </a:p>
      </dsp:txBody>
      <dsp:txXfrm>
        <a:off x="1050092" y="2085154"/>
        <a:ext cx="4566647" cy="1283610"/>
      </dsp:txXfrm>
    </dsp:sp>
    <dsp:sp modelId="{8EE23195-A692-491D-A5EC-6DF287360B38}">
      <dsp:nvSpPr>
        <dsp:cNvPr id="0" name=""/>
        <dsp:cNvSpPr/>
      </dsp:nvSpPr>
      <dsp:spPr>
        <a:xfrm rot="5400000">
          <a:off x="3077763" y="3442787"/>
          <a:ext cx="511305" cy="61356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3149346" y="3493918"/>
        <a:ext cx="368140" cy="357914"/>
      </dsp:txXfrm>
    </dsp:sp>
    <dsp:sp modelId="{503C84F6-E1C7-4B2A-B653-2B047E98E764}">
      <dsp:nvSpPr>
        <dsp:cNvPr id="0" name=""/>
        <dsp:cNvSpPr/>
      </dsp:nvSpPr>
      <dsp:spPr>
        <a:xfrm>
          <a:off x="1010157" y="4090440"/>
          <a:ext cx="4646517" cy="136348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​</a:t>
          </a:r>
          <a:r>
            <a:rPr lang="en-GB" sz="1700" b="1" kern="1200"/>
            <a:t>Are we meeting guidelines?</a:t>
          </a:r>
          <a:r>
            <a:rPr lang="en-GB" sz="1700" kern="1200"/>
            <a:t> No. </a:t>
          </a:r>
          <a:endParaRPr lang="en-US" sz="17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​</a:t>
          </a:r>
          <a:r>
            <a:rPr lang="en-GB" sz="1300" i="1" kern="1200"/>
            <a:t>Data:</a:t>
          </a:r>
          <a:r>
            <a:rPr lang="en-GB" sz="1300" kern="1200"/>
            <a:t> 19% of 11-17-year-olds in Great Britain have tried vaping (approx. 1.1 million youth) (ASH, 2026).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​</a:t>
          </a:r>
          <a:r>
            <a:rPr lang="en-GB" sz="1300" i="1" kern="1200"/>
            <a:t>Data:</a:t>
          </a:r>
          <a:r>
            <a:rPr lang="en-GB" sz="1300" kern="1200"/>
            <a:t> 6% are current users, with the 16-17 age bracket showing acute vulnerability (ASH, 2026; NHS England, 2026).</a:t>
          </a:r>
          <a:endParaRPr lang="en-US" sz="1300" kern="1200"/>
        </a:p>
      </dsp:txBody>
      <dsp:txXfrm>
        <a:off x="1050092" y="4130375"/>
        <a:ext cx="4566647" cy="12836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A6A938-1FE1-47B0-8500-5FDF572508E8}">
      <dsp:nvSpPr>
        <dsp:cNvPr id="0" name=""/>
        <dsp:cNvSpPr/>
      </dsp:nvSpPr>
      <dsp:spPr>
        <a:xfrm>
          <a:off x="1333366" y="1704"/>
          <a:ext cx="5333466" cy="174695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84" tIns="443728" rIns="103484" bIns="443728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Aim 1: Reduce current vaping prevalence within the target cohort by 15% over a 6-month period. (Measured via anonymised, validated pre- and post-intervention self-report surveys).</a:t>
          </a:r>
        </a:p>
      </dsp:txBody>
      <dsp:txXfrm>
        <a:off x="1333366" y="1704"/>
        <a:ext cx="5333466" cy="1746958"/>
      </dsp:txXfrm>
    </dsp:sp>
    <dsp:sp modelId="{7D415871-AA63-42F0-AA50-65EE52CD6279}">
      <dsp:nvSpPr>
        <dsp:cNvPr id="0" name=""/>
        <dsp:cNvSpPr/>
      </dsp:nvSpPr>
      <dsp:spPr>
        <a:xfrm>
          <a:off x="0" y="1704"/>
          <a:ext cx="1333366" cy="174695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557" tIns="172561" rIns="70557" bIns="17256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Reduce</a:t>
          </a:r>
        </a:p>
      </dsp:txBody>
      <dsp:txXfrm>
        <a:off x="0" y="1704"/>
        <a:ext cx="1333366" cy="1746958"/>
      </dsp:txXfrm>
    </dsp:sp>
    <dsp:sp modelId="{442357C3-626C-4088-BD50-2A7ABC1AD4D3}">
      <dsp:nvSpPr>
        <dsp:cNvPr id="0" name=""/>
        <dsp:cNvSpPr/>
      </dsp:nvSpPr>
      <dsp:spPr>
        <a:xfrm>
          <a:off x="1333366" y="1853480"/>
          <a:ext cx="5333466" cy="1746958"/>
        </a:xfrm>
        <a:prstGeom prst="rect">
          <a:avLst/>
        </a:prstGeom>
        <a:solidFill>
          <a:schemeClr val="accent5">
            <a:tint val="40000"/>
            <a:alpha val="90000"/>
            <a:hueOff val="-5972333"/>
            <a:satOff val="1333"/>
            <a:lumOff val="20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5972333"/>
              <a:satOff val="1333"/>
              <a:lumOff val="20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84" tIns="443728" rIns="103484" bIns="443728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​Aim 2: Increase critical media literacy regarding vape marketing tactics by 40%. (Measured via pre- and post-intervention cognitive quizzes).</a:t>
          </a:r>
        </a:p>
      </dsp:txBody>
      <dsp:txXfrm>
        <a:off x="1333366" y="1853480"/>
        <a:ext cx="5333466" cy="1746958"/>
      </dsp:txXfrm>
    </dsp:sp>
    <dsp:sp modelId="{E657CC04-4289-4424-BE9D-7385C99E3FB1}">
      <dsp:nvSpPr>
        <dsp:cNvPr id="0" name=""/>
        <dsp:cNvSpPr/>
      </dsp:nvSpPr>
      <dsp:spPr>
        <a:xfrm>
          <a:off x="0" y="1853480"/>
          <a:ext cx="1333366" cy="1746958"/>
        </a:xfrm>
        <a:prstGeom prst="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557" tIns="172561" rIns="70557" bIns="17256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Increase</a:t>
          </a:r>
        </a:p>
      </dsp:txBody>
      <dsp:txXfrm>
        <a:off x="0" y="1853480"/>
        <a:ext cx="1333366" cy="1746958"/>
      </dsp:txXfrm>
    </dsp:sp>
    <dsp:sp modelId="{B5E2CB4F-7923-4170-8ABA-FF42874F8F41}">
      <dsp:nvSpPr>
        <dsp:cNvPr id="0" name=""/>
        <dsp:cNvSpPr/>
      </dsp:nvSpPr>
      <dsp:spPr>
        <a:xfrm>
          <a:off x="1333366" y="3705256"/>
          <a:ext cx="5333466" cy="1746958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484" tIns="443728" rIns="103484" bIns="443728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​Aim 3: Enhance peer-refusal self-efficacy by 30%. (Measured using a validated resistance self-efficacy psychometric scale).</a:t>
          </a:r>
        </a:p>
      </dsp:txBody>
      <dsp:txXfrm>
        <a:off x="1333366" y="3705256"/>
        <a:ext cx="5333466" cy="1746958"/>
      </dsp:txXfrm>
    </dsp:sp>
    <dsp:sp modelId="{98A2B758-7230-4D58-B3A8-60727036AEEB}">
      <dsp:nvSpPr>
        <dsp:cNvPr id="0" name=""/>
        <dsp:cNvSpPr/>
      </dsp:nvSpPr>
      <dsp:spPr>
        <a:xfrm>
          <a:off x="0" y="3705256"/>
          <a:ext cx="1333366" cy="1746958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0557" tIns="172561" rIns="70557" bIns="17256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Enhance</a:t>
          </a:r>
        </a:p>
      </dsp:txBody>
      <dsp:txXfrm>
        <a:off x="0" y="3705256"/>
        <a:ext cx="1333366" cy="17469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8DDD72-C087-41D3-9467-4FBD47C97777}">
      <dsp:nvSpPr>
        <dsp:cNvPr id="0" name=""/>
        <dsp:cNvSpPr/>
      </dsp:nvSpPr>
      <dsp:spPr>
        <a:xfrm>
          <a:off x="0" y="33443"/>
          <a:ext cx="6252800" cy="9476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Tobacco dependence can make it more challenging for teenagers to quit vaping even if they know it's harmful for their health (Becker and Rice, 2022).</a:t>
          </a:r>
          <a:endParaRPr lang="en-IN" sz="1800" kern="1200"/>
        </a:p>
      </dsp:txBody>
      <dsp:txXfrm>
        <a:off x="46263" y="79706"/>
        <a:ext cx="6160274" cy="855173"/>
      </dsp:txXfrm>
    </dsp:sp>
    <dsp:sp modelId="{84F191AB-095F-44D8-8F5D-74093EA60B0A}">
      <dsp:nvSpPr>
        <dsp:cNvPr id="0" name=""/>
        <dsp:cNvSpPr/>
      </dsp:nvSpPr>
      <dsp:spPr>
        <a:xfrm>
          <a:off x="0" y="1032983"/>
          <a:ext cx="6252800" cy="947699"/>
        </a:xfrm>
        <a:prstGeom prst="roundRect">
          <a:avLst/>
        </a:prstGeom>
        <a:solidFill>
          <a:schemeClr val="accent2">
            <a:hueOff val="1560507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The reduced perceived risk (Aly, Mamikutty and Marhazlinda, 2022) can be caused by flavours, attractive designs and the feeling that vaping is less harmful.</a:t>
          </a:r>
          <a:endParaRPr lang="en-IN" sz="1800" kern="1200"/>
        </a:p>
      </dsp:txBody>
      <dsp:txXfrm>
        <a:off x="46263" y="1079246"/>
        <a:ext cx="6160274" cy="855173"/>
      </dsp:txXfrm>
    </dsp:sp>
    <dsp:sp modelId="{A486FE1A-29B5-42CB-BF58-06FE568B72A2}">
      <dsp:nvSpPr>
        <dsp:cNvPr id="0" name=""/>
        <dsp:cNvSpPr/>
      </dsp:nvSpPr>
      <dsp:spPr>
        <a:xfrm>
          <a:off x="0" y="2032523"/>
          <a:ext cx="6252800" cy="947699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When friends are involved, the habit of quitting can be challenging due to the association of vaping with friend and social activities (Sánchez-Sánchez et al., 2023).</a:t>
          </a:r>
          <a:endParaRPr lang="en-IN" sz="1800" kern="1200"/>
        </a:p>
      </dsp:txBody>
      <dsp:txXfrm>
        <a:off x="46263" y="2078786"/>
        <a:ext cx="6160274" cy="855173"/>
      </dsp:txXfrm>
    </dsp:sp>
    <dsp:sp modelId="{62FDF598-28C7-4C48-A29F-CECC142C264C}">
      <dsp:nvSpPr>
        <dsp:cNvPr id="0" name=""/>
        <dsp:cNvSpPr/>
      </dsp:nvSpPr>
      <dsp:spPr>
        <a:xfrm>
          <a:off x="0" y="3032063"/>
          <a:ext cx="6252800" cy="947699"/>
        </a:xfrm>
        <a:prstGeom prst="round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The campaign needs to tackle individual beliefs, as well as social influences.</a:t>
          </a:r>
          <a:endParaRPr lang="en-IN" sz="1800" kern="1200"/>
        </a:p>
      </dsp:txBody>
      <dsp:txXfrm>
        <a:off x="46263" y="3078326"/>
        <a:ext cx="6160274" cy="85517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2F953A-85C7-4DD3-AFC3-6428947F7571}">
      <dsp:nvSpPr>
        <dsp:cNvPr id="0" name=""/>
        <dsp:cNvSpPr/>
      </dsp:nvSpPr>
      <dsp:spPr>
        <a:xfrm>
          <a:off x="422356" y="0"/>
          <a:ext cx="4786703" cy="4071257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B47494-73B9-41A3-8E5D-01519911F018}">
      <dsp:nvSpPr>
        <dsp:cNvPr id="0" name=""/>
        <dsp:cNvSpPr/>
      </dsp:nvSpPr>
      <dsp:spPr>
        <a:xfrm>
          <a:off x="2474" y="1221377"/>
          <a:ext cx="1082012" cy="162850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/>
            <a:t>Friends might be a reason for teen vaping, if teens think their friends approve of or vape.</a:t>
          </a:r>
          <a:endParaRPr lang="en-IN" sz="900" kern="1200"/>
        </a:p>
      </dsp:txBody>
      <dsp:txXfrm>
        <a:off x="55293" y="1274196"/>
        <a:ext cx="976374" cy="1522864"/>
      </dsp:txXfrm>
    </dsp:sp>
    <dsp:sp modelId="{687EBB5E-E739-4B9F-BE51-681FB5EBB9D9}">
      <dsp:nvSpPr>
        <dsp:cNvPr id="0" name=""/>
        <dsp:cNvSpPr/>
      </dsp:nvSpPr>
      <dsp:spPr>
        <a:xfrm>
          <a:off x="1138588" y="1221377"/>
          <a:ext cx="1082012" cy="1628502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/>
            <a:t>The level of intention to vape among young people can be positively affected by their social expectations (Sánchez-Sánchez et al., 2023).</a:t>
          </a:r>
          <a:endParaRPr lang="en-IN" sz="900" kern="1200"/>
        </a:p>
      </dsp:txBody>
      <dsp:txXfrm>
        <a:off x="1191407" y="1274196"/>
        <a:ext cx="976374" cy="1522864"/>
      </dsp:txXfrm>
    </dsp:sp>
    <dsp:sp modelId="{0107E036-612D-4F9B-B358-4EBF6A6B7D7E}">
      <dsp:nvSpPr>
        <dsp:cNvPr id="0" name=""/>
        <dsp:cNvSpPr/>
      </dsp:nvSpPr>
      <dsp:spPr>
        <a:xfrm>
          <a:off x="2274701" y="1221377"/>
          <a:ext cx="1082012" cy="1628502"/>
        </a:xfrm>
        <a:prstGeom prst="roundRect">
          <a:avLst/>
        </a:prstGeom>
        <a:solidFill>
          <a:schemeClr val="accent2">
            <a:hueOff val="2340760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/>
            <a:t>Peer ambassadors can question the notion of “everyone vapes”.</a:t>
          </a:r>
          <a:endParaRPr lang="en-IN" sz="900" kern="1200"/>
        </a:p>
      </dsp:txBody>
      <dsp:txXfrm>
        <a:off x="2327520" y="1274196"/>
        <a:ext cx="976374" cy="1522864"/>
      </dsp:txXfrm>
    </dsp:sp>
    <dsp:sp modelId="{9D7A0FBE-53EA-4F2F-B81B-CE51560F1A0C}">
      <dsp:nvSpPr>
        <dsp:cNvPr id="0" name=""/>
        <dsp:cNvSpPr/>
      </dsp:nvSpPr>
      <dsp:spPr>
        <a:xfrm>
          <a:off x="3410815" y="1221377"/>
          <a:ext cx="1082012" cy="1628502"/>
        </a:xfrm>
        <a:prstGeom prst="roundRect">
          <a:avLst/>
        </a:prstGeom>
        <a:solidFill>
          <a:schemeClr val="accent2">
            <a:hueOff val="3511140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/>
            <a:t>Students can practice a few "No thanks" phrases, including "No thanks, I don't vape.</a:t>
          </a:r>
          <a:endParaRPr lang="en-IN" sz="900" kern="1200"/>
        </a:p>
      </dsp:txBody>
      <dsp:txXfrm>
        <a:off x="3463634" y="1274196"/>
        <a:ext cx="976374" cy="1522864"/>
      </dsp:txXfrm>
    </dsp:sp>
    <dsp:sp modelId="{0803E106-0248-43B5-8223-510FACA16B73}">
      <dsp:nvSpPr>
        <dsp:cNvPr id="0" name=""/>
        <dsp:cNvSpPr/>
      </dsp:nvSpPr>
      <dsp:spPr>
        <a:xfrm>
          <a:off x="4546928" y="1221377"/>
          <a:ext cx="1082012" cy="1628502"/>
        </a:xfrm>
        <a:prstGeom prst="round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/>
            <a:t>Having a positive peer environment can help to make it easier to stay vape-free.</a:t>
          </a:r>
          <a:endParaRPr lang="en-IN" sz="900" kern="1200"/>
        </a:p>
      </dsp:txBody>
      <dsp:txXfrm>
        <a:off x="4599747" y="1274196"/>
        <a:ext cx="976374" cy="152286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938D70-4AE5-4A73-8DBE-C50F1CD64588}">
      <dsp:nvSpPr>
        <dsp:cNvPr id="0" name=""/>
        <dsp:cNvSpPr/>
      </dsp:nvSpPr>
      <dsp:spPr>
        <a:xfrm>
          <a:off x="0" y="0"/>
          <a:ext cx="3295259" cy="3323249"/>
        </a:xfrm>
        <a:prstGeom prst="triangl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5C8367-91BD-49F5-A4A5-F9FAC7179EC5}">
      <dsp:nvSpPr>
        <dsp:cNvPr id="0" name=""/>
        <dsp:cNvSpPr/>
      </dsp:nvSpPr>
      <dsp:spPr>
        <a:xfrm>
          <a:off x="1647629" y="332649"/>
          <a:ext cx="2141919" cy="47252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/>
            <a:t>Unbox the Truth will employ short, engaging messages geared towards teens.</a:t>
          </a:r>
          <a:endParaRPr lang="en-IN" sz="900" kern="1200"/>
        </a:p>
      </dsp:txBody>
      <dsp:txXfrm>
        <a:off x="1670696" y="355716"/>
        <a:ext cx="2095785" cy="426390"/>
      </dsp:txXfrm>
    </dsp:sp>
    <dsp:sp modelId="{38185438-395F-4B88-B3D0-1B00B692C2F2}">
      <dsp:nvSpPr>
        <dsp:cNvPr id="0" name=""/>
        <dsp:cNvSpPr/>
      </dsp:nvSpPr>
      <dsp:spPr>
        <a:xfrm>
          <a:off x="1647629" y="864239"/>
          <a:ext cx="2141919" cy="47252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2812566"/>
              <a:satOff val="-4220"/>
              <a:lumOff val="-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/>
            <a:t>Demonstrate and discuss the constituents and possible health implications of vaping products.</a:t>
          </a:r>
          <a:endParaRPr lang="en-IN" sz="900" kern="1200"/>
        </a:p>
      </dsp:txBody>
      <dsp:txXfrm>
        <a:off x="1670696" y="887306"/>
        <a:ext cx="2095785" cy="426390"/>
      </dsp:txXfrm>
    </dsp:sp>
    <dsp:sp modelId="{F5D533A6-A27E-45E0-AC09-35417B80C857}">
      <dsp:nvSpPr>
        <dsp:cNvPr id="0" name=""/>
        <dsp:cNvSpPr/>
      </dsp:nvSpPr>
      <dsp:spPr>
        <a:xfrm>
          <a:off x="1647629" y="1395829"/>
          <a:ext cx="2141919" cy="47252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5625132"/>
              <a:satOff val="-8440"/>
              <a:lumOff val="-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/>
            <a:t>Use factual information, rather than fear-based messaging, to debunk common vaping misconceptions.</a:t>
          </a:r>
          <a:endParaRPr lang="en-IN" sz="900" kern="1200"/>
        </a:p>
      </dsp:txBody>
      <dsp:txXfrm>
        <a:off x="1670696" y="1418896"/>
        <a:ext cx="2095785" cy="426390"/>
      </dsp:txXfrm>
    </dsp:sp>
    <dsp:sp modelId="{98776E12-BE06-4CA2-A4B9-82E1359D67B2}">
      <dsp:nvSpPr>
        <dsp:cNvPr id="0" name=""/>
        <dsp:cNvSpPr/>
      </dsp:nvSpPr>
      <dsp:spPr>
        <a:xfrm>
          <a:off x="1647629" y="1927419"/>
          <a:ext cx="2141919" cy="47252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8437698"/>
              <a:satOff val="-12660"/>
              <a:lumOff val="-20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/>
            <a:t>Increase engagement with social media style videos, posters and school activities.</a:t>
          </a:r>
          <a:endParaRPr lang="en-IN" sz="900" kern="1200"/>
        </a:p>
      </dsp:txBody>
      <dsp:txXfrm>
        <a:off x="1670696" y="1950486"/>
        <a:ext cx="2095785" cy="426390"/>
      </dsp:txXfrm>
    </dsp:sp>
    <dsp:sp modelId="{1E6C21E6-41B7-4254-AB7D-396376604D9D}">
      <dsp:nvSpPr>
        <dsp:cNvPr id="0" name=""/>
        <dsp:cNvSpPr/>
      </dsp:nvSpPr>
      <dsp:spPr>
        <a:xfrm>
          <a:off x="1647629" y="2459009"/>
          <a:ext cx="2141919" cy="47252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/>
            <a:t>The message to convey is: “Know what you're inhaling before you take another puff.”</a:t>
          </a:r>
          <a:endParaRPr lang="en-IN" sz="900" kern="1200"/>
        </a:p>
      </dsp:txBody>
      <dsp:txXfrm>
        <a:off x="1670696" y="2482076"/>
        <a:ext cx="2095785" cy="42639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50617B-9188-4CF5-8AD6-F12EC49937F6}">
      <dsp:nvSpPr>
        <dsp:cNvPr id="0" name=""/>
        <dsp:cNvSpPr/>
      </dsp:nvSpPr>
      <dsp:spPr>
        <a:xfrm>
          <a:off x="879606" y="0"/>
          <a:ext cx="3212841" cy="3212841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39B809-D987-4371-A588-981CE3304FCF}">
      <dsp:nvSpPr>
        <dsp:cNvPr id="0" name=""/>
        <dsp:cNvSpPr/>
      </dsp:nvSpPr>
      <dsp:spPr>
        <a:xfrm>
          <a:off x="1184825" y="305219"/>
          <a:ext cx="1253007" cy="125300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b="0" i="0" kern="1200"/>
            <a:t>Schools may be including brief, educational conversations in the classroom about the dangers of vaping and refusal skills.Short, educational classroom discussions about vaping risks and refusal skills are introduced.</a:t>
          </a:r>
          <a:endParaRPr lang="en-IN" sz="700" kern="1200"/>
        </a:p>
      </dsp:txBody>
      <dsp:txXfrm>
        <a:off x="1245992" y="366386"/>
        <a:ext cx="1130673" cy="1130673"/>
      </dsp:txXfrm>
    </dsp:sp>
    <dsp:sp modelId="{84F0804C-739E-48F1-AF3C-78C5DFFEF773}">
      <dsp:nvSpPr>
        <dsp:cNvPr id="0" name=""/>
        <dsp:cNvSpPr/>
      </dsp:nvSpPr>
      <dsp:spPr>
        <a:xfrm>
          <a:off x="2534219" y="305219"/>
          <a:ext cx="1253007" cy="1253007"/>
        </a:xfrm>
        <a:prstGeom prst="roundRect">
          <a:avLst/>
        </a:prstGeom>
        <a:solidFill>
          <a:schemeClr val="accent2">
            <a:hueOff val="1560507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b="0" i="0" kern="1200"/>
            <a:t>Peer ambassadors have the opportunity to deliver messages about being vape free and promote positive social norms.</a:t>
          </a:r>
          <a:endParaRPr lang="en-IN" sz="700" kern="1200"/>
        </a:p>
      </dsp:txBody>
      <dsp:txXfrm>
        <a:off x="2595386" y="366386"/>
        <a:ext cx="1130673" cy="1130673"/>
      </dsp:txXfrm>
    </dsp:sp>
    <dsp:sp modelId="{C479AA78-A03C-4726-96FD-CCAE63BB57DE}">
      <dsp:nvSpPr>
        <dsp:cNvPr id="0" name=""/>
        <dsp:cNvSpPr/>
      </dsp:nvSpPr>
      <dsp:spPr>
        <a:xfrm>
          <a:off x="1184825" y="1654613"/>
          <a:ext cx="1253007" cy="1253007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b="0" i="0" kern="1200"/>
            <a:t>Simple information to help teens who want to quit is available for parents and teachers.</a:t>
          </a:r>
          <a:endParaRPr lang="en-IN" sz="700" kern="1200"/>
        </a:p>
      </dsp:txBody>
      <dsp:txXfrm>
        <a:off x="1245992" y="1715780"/>
        <a:ext cx="1130673" cy="1130673"/>
      </dsp:txXfrm>
    </dsp:sp>
    <dsp:sp modelId="{F017F9E0-A8CA-442F-8C13-0ED4B240F591}">
      <dsp:nvSpPr>
        <dsp:cNvPr id="0" name=""/>
        <dsp:cNvSpPr/>
      </dsp:nvSpPr>
      <dsp:spPr>
        <a:xfrm>
          <a:off x="2534219" y="1654613"/>
          <a:ext cx="1253007" cy="1253007"/>
        </a:xfrm>
        <a:prstGeom prst="round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b="0" i="0" kern="1200"/>
            <a:t>Vapers should be referred to suitable cessation support.</a:t>
          </a:r>
          <a:endParaRPr lang="en-IN" sz="700" kern="1200"/>
        </a:p>
      </dsp:txBody>
      <dsp:txXfrm>
        <a:off x="2595386" y="1715780"/>
        <a:ext cx="1130673" cy="113067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591E16-50F1-4195-BA4D-0F08D4F512D4}">
      <dsp:nvSpPr>
        <dsp:cNvPr id="0" name=""/>
        <dsp:cNvSpPr/>
      </dsp:nvSpPr>
      <dsp:spPr>
        <a:xfrm>
          <a:off x="0" y="0"/>
          <a:ext cx="2914261" cy="2914261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011FD1-6D00-4ACE-A171-BE87C71FD7B5}">
      <dsp:nvSpPr>
        <dsp:cNvPr id="0" name=""/>
        <dsp:cNvSpPr/>
      </dsp:nvSpPr>
      <dsp:spPr>
        <a:xfrm>
          <a:off x="1457130" y="0"/>
          <a:ext cx="3713975" cy="2914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Assess students' knowledge and perception before and after the campaign.</a:t>
          </a:r>
          <a:endParaRPr lang="en-IN" sz="1200" kern="1200"/>
        </a:p>
      </dsp:txBody>
      <dsp:txXfrm>
        <a:off x="1457130" y="0"/>
        <a:ext cx="3713975" cy="466281"/>
      </dsp:txXfrm>
    </dsp:sp>
    <dsp:sp modelId="{0735A6FD-4BE4-4C60-8E42-B763E2070E87}">
      <dsp:nvSpPr>
        <dsp:cNvPr id="0" name=""/>
        <dsp:cNvSpPr/>
      </dsp:nvSpPr>
      <dsp:spPr>
        <a:xfrm>
          <a:off x="305997" y="466281"/>
          <a:ext cx="2302266" cy="2302266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432A73-D7F6-4C67-81AB-A8F945B67D21}">
      <dsp:nvSpPr>
        <dsp:cNvPr id="0" name=""/>
        <dsp:cNvSpPr/>
      </dsp:nvSpPr>
      <dsp:spPr>
        <a:xfrm>
          <a:off x="1457130" y="466281"/>
          <a:ext cx="3713975" cy="23022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1170380"/>
              <a:satOff val="-1460"/>
              <a:lumOff val="3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Monitor student confidence in saying no to friends when being offered a vape.</a:t>
          </a:r>
          <a:endParaRPr lang="en-IN" sz="1200" kern="1200"/>
        </a:p>
      </dsp:txBody>
      <dsp:txXfrm>
        <a:off x="1457130" y="466281"/>
        <a:ext cx="3713975" cy="466281"/>
      </dsp:txXfrm>
    </dsp:sp>
    <dsp:sp modelId="{D11BFA9F-5920-4979-8625-C8FD0883E2B9}">
      <dsp:nvSpPr>
        <dsp:cNvPr id="0" name=""/>
        <dsp:cNvSpPr/>
      </dsp:nvSpPr>
      <dsp:spPr>
        <a:xfrm>
          <a:off x="611994" y="932563"/>
          <a:ext cx="1690271" cy="1690271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2340760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30C4B0-C07F-4ECD-BF19-9C590F5EA55B}">
      <dsp:nvSpPr>
        <dsp:cNvPr id="0" name=""/>
        <dsp:cNvSpPr/>
      </dsp:nvSpPr>
      <dsp:spPr>
        <a:xfrm>
          <a:off x="1457130" y="932563"/>
          <a:ext cx="3713975" cy="16902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2340760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Monitor participation in campaign activities, peer sessions and support services.</a:t>
          </a:r>
          <a:endParaRPr lang="en-IN" sz="1200" kern="1200"/>
        </a:p>
      </dsp:txBody>
      <dsp:txXfrm>
        <a:off x="1457130" y="932563"/>
        <a:ext cx="3713975" cy="466281"/>
      </dsp:txXfrm>
    </dsp:sp>
    <dsp:sp modelId="{67C19C83-8AE0-4F34-A8D7-6F6A199ADAEE}">
      <dsp:nvSpPr>
        <dsp:cNvPr id="0" name=""/>
        <dsp:cNvSpPr/>
      </dsp:nvSpPr>
      <dsp:spPr>
        <a:xfrm>
          <a:off x="917992" y="1398845"/>
          <a:ext cx="1078276" cy="1078276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3511140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5468F5-10B7-41E5-AFBE-B4321F571AD8}">
      <dsp:nvSpPr>
        <dsp:cNvPr id="0" name=""/>
        <dsp:cNvSpPr/>
      </dsp:nvSpPr>
      <dsp:spPr>
        <a:xfrm>
          <a:off x="1457130" y="1398845"/>
          <a:ext cx="3713975" cy="10782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3511140"/>
              <a:satOff val="-4379"/>
              <a:lumOff val="10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Make comparisons of pre- and post-campaign vaping intentions.</a:t>
          </a:r>
          <a:endParaRPr lang="en-IN" sz="1200" kern="1200"/>
        </a:p>
      </dsp:txBody>
      <dsp:txXfrm>
        <a:off x="1457130" y="1398845"/>
        <a:ext cx="3713975" cy="466281"/>
      </dsp:txXfrm>
    </dsp:sp>
    <dsp:sp modelId="{2B5EA952-CE03-4A90-AADE-659265DDBD95}">
      <dsp:nvSpPr>
        <dsp:cNvPr id="0" name=""/>
        <dsp:cNvSpPr/>
      </dsp:nvSpPr>
      <dsp:spPr>
        <a:xfrm>
          <a:off x="1223989" y="1865127"/>
          <a:ext cx="466281" cy="466281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76E7C4-8150-4FF0-BD65-E759352DA6F8}">
      <dsp:nvSpPr>
        <dsp:cNvPr id="0" name=""/>
        <dsp:cNvSpPr/>
      </dsp:nvSpPr>
      <dsp:spPr>
        <a:xfrm>
          <a:off x="1457130" y="1865127"/>
          <a:ext cx="3713975" cy="4662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4681520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Success is defined by awareness and refusal skills, as well as a decrease in the intention to use vaping.</a:t>
          </a:r>
          <a:endParaRPr lang="en-IN" sz="1200" kern="1200"/>
        </a:p>
      </dsp:txBody>
      <dsp:txXfrm>
        <a:off x="1457130" y="1865127"/>
        <a:ext cx="3713975" cy="4662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3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#15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#16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#8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4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4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5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5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7584A4-C3EC-4292-9F13-3DF1CA91436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561F4E-99C1-4191-85CA-D7FCB39D48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5666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 /><Relationship Id="rId1" Type="http://schemas.openxmlformats.org/officeDocument/2006/relationships/notesMaster" Target="../notesMasters/notesMaster1.xml" 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 /><Relationship Id="rId1" Type="http://schemas.openxmlformats.org/officeDocument/2006/relationships/notesMaster" Target="../notesMasters/notesMaster1.xml" 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 /><Relationship Id="rId1" Type="http://schemas.openxmlformats.org/officeDocument/2006/relationships/notesMaster" Target="../notesMasters/notesMaster1.xml" 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 /><Relationship Id="rId1" Type="http://schemas.openxmlformats.org/officeDocument/2006/relationships/notesMaster" Target="../notesMasters/notesMaster1.xml" 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 /><Relationship Id="rId1" Type="http://schemas.openxmlformats.org/officeDocument/2006/relationships/notesMaster" Target="../notesMasters/notesMaster1.xml" 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 /><Relationship Id="rId1" Type="http://schemas.openxmlformats.org/officeDocument/2006/relationships/notesMaster" Target="../notesMasters/notesMaster1.xml" 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 /><Relationship Id="rId1" Type="http://schemas.openxmlformats.org/officeDocument/2006/relationships/notesMaster" Target="../notesMasters/notesMaster1.xml" 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 /><Relationship Id="rId1" Type="http://schemas.openxmlformats.org/officeDocument/2006/relationships/notesMaster" Target="../notesMasters/notesMaster1.xml" 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340525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083048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980532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658643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47771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01208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84172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594356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2:notes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8" name="Google Shape;98;p2:notes"/>
          <p:cNvSpPr txBox="1">
            <a:spLocks noGrp="1"/>
          </p:cNvSpPr>
          <p:nvPr>
            <p:ph type="dt" idx="10"/>
          </p:nvPr>
        </p:nvSpPr>
        <p:spPr>
          <a:xfrm>
            <a:off x="5180013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1.7.2013</a:t>
            </a: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9" name="Google Shape;99;p2:notes"/>
          <p:cNvSpPr>
            <a:spLocks noGrp="1" noRot="1" noChangeAspect="1"/>
          </p:cNvSpPr>
          <p:nvPr>
            <p:ph type="sldImg" idx="3"/>
          </p:nvPr>
        </p:nvSpPr>
        <p:spPr>
          <a:xfrm>
            <a:off x="2290763" y="512763"/>
            <a:ext cx="4562475" cy="25669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0" name="Google Shape;100;p2:notes"/>
          <p:cNvSpPr txBox="1">
            <a:spLocks noGrp="1"/>
          </p:cNvSpPr>
          <p:nvPr>
            <p:ph type="body" idx="1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01" name="Google Shape;101;p2:notes"/>
          <p:cNvSpPr txBox="1">
            <a:spLocks noGrp="1"/>
          </p:cNvSpPr>
          <p:nvPr>
            <p:ph type="ftr" idx="11"/>
          </p:nvPr>
        </p:nvSpPr>
        <p:spPr>
          <a:xfrm>
            <a:off x="0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2" name="Google Shape;102;p2:notes"/>
          <p:cNvSpPr txBox="1">
            <a:spLocks noGrp="1"/>
          </p:cNvSpPr>
          <p:nvPr>
            <p:ph type="sldNum" idx="12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‹#›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025195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3:notes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1" name="Google Shape;121;p3:notes"/>
          <p:cNvSpPr txBox="1">
            <a:spLocks noGrp="1"/>
          </p:cNvSpPr>
          <p:nvPr>
            <p:ph type="dt" idx="10"/>
          </p:nvPr>
        </p:nvSpPr>
        <p:spPr>
          <a:xfrm>
            <a:off x="5180013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1.7.2013</a:t>
            </a: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2" name="Google Shape;122;p3:notes"/>
          <p:cNvSpPr>
            <a:spLocks noGrp="1" noRot="1" noChangeAspect="1"/>
          </p:cNvSpPr>
          <p:nvPr>
            <p:ph type="sldImg" idx="3"/>
          </p:nvPr>
        </p:nvSpPr>
        <p:spPr>
          <a:xfrm>
            <a:off x="2290763" y="512763"/>
            <a:ext cx="4562475" cy="25669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3" name="Google Shape;123;p3:notes"/>
          <p:cNvSpPr txBox="1">
            <a:spLocks noGrp="1"/>
          </p:cNvSpPr>
          <p:nvPr>
            <p:ph type="body" idx="1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24" name="Google Shape;124;p3:notes"/>
          <p:cNvSpPr txBox="1">
            <a:spLocks noGrp="1"/>
          </p:cNvSpPr>
          <p:nvPr>
            <p:ph type="ftr" idx="11"/>
          </p:nvPr>
        </p:nvSpPr>
        <p:spPr>
          <a:xfrm>
            <a:off x="0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5" name="Google Shape;125;p3:notes"/>
          <p:cNvSpPr txBox="1">
            <a:spLocks noGrp="1"/>
          </p:cNvSpPr>
          <p:nvPr>
            <p:ph type="sldNum" idx="12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‹#›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032321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4:notes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5" name="Google Shape;145;p4:notes"/>
          <p:cNvSpPr txBox="1">
            <a:spLocks noGrp="1"/>
          </p:cNvSpPr>
          <p:nvPr>
            <p:ph type="dt" idx="10"/>
          </p:nvPr>
        </p:nvSpPr>
        <p:spPr>
          <a:xfrm>
            <a:off x="5180013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1.7.2013</a:t>
            </a: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6" name="Google Shape;146;p4:notes"/>
          <p:cNvSpPr>
            <a:spLocks noGrp="1" noRot="1" noChangeAspect="1"/>
          </p:cNvSpPr>
          <p:nvPr>
            <p:ph type="sldImg" idx="3"/>
          </p:nvPr>
        </p:nvSpPr>
        <p:spPr>
          <a:xfrm>
            <a:off x="2290763" y="512763"/>
            <a:ext cx="4562475" cy="25669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47" name="Google Shape;147;p4:notes"/>
          <p:cNvSpPr txBox="1">
            <a:spLocks noGrp="1"/>
          </p:cNvSpPr>
          <p:nvPr>
            <p:ph type="body" idx="1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48" name="Google Shape;148;p4:notes"/>
          <p:cNvSpPr txBox="1">
            <a:spLocks noGrp="1"/>
          </p:cNvSpPr>
          <p:nvPr>
            <p:ph type="ftr" idx="11"/>
          </p:nvPr>
        </p:nvSpPr>
        <p:spPr>
          <a:xfrm>
            <a:off x="0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9" name="Google Shape;149;p4:notes"/>
          <p:cNvSpPr txBox="1">
            <a:spLocks noGrp="1"/>
          </p:cNvSpPr>
          <p:nvPr>
            <p:ph type="sldNum" idx="12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‹#›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9251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5:notes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4" name="Google Shape;174;p5:notes"/>
          <p:cNvSpPr txBox="1">
            <a:spLocks noGrp="1"/>
          </p:cNvSpPr>
          <p:nvPr>
            <p:ph type="dt" idx="10"/>
          </p:nvPr>
        </p:nvSpPr>
        <p:spPr>
          <a:xfrm>
            <a:off x="5180013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1.7.2013</a:t>
            </a: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5" name="Google Shape;175;p5:notes"/>
          <p:cNvSpPr>
            <a:spLocks noGrp="1" noRot="1" noChangeAspect="1"/>
          </p:cNvSpPr>
          <p:nvPr>
            <p:ph type="sldImg" idx="3"/>
          </p:nvPr>
        </p:nvSpPr>
        <p:spPr>
          <a:xfrm>
            <a:off x="2290763" y="512763"/>
            <a:ext cx="4562475" cy="25669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76" name="Google Shape;176;p5:notes"/>
          <p:cNvSpPr txBox="1">
            <a:spLocks noGrp="1"/>
          </p:cNvSpPr>
          <p:nvPr>
            <p:ph type="body" idx="1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77" name="Google Shape;177;p5:notes"/>
          <p:cNvSpPr txBox="1">
            <a:spLocks noGrp="1"/>
          </p:cNvSpPr>
          <p:nvPr>
            <p:ph type="ftr" idx="11"/>
          </p:nvPr>
        </p:nvSpPr>
        <p:spPr>
          <a:xfrm>
            <a:off x="0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8" name="Google Shape;178;p5:notes"/>
          <p:cNvSpPr txBox="1">
            <a:spLocks noGrp="1"/>
          </p:cNvSpPr>
          <p:nvPr>
            <p:ph type="sldNum" idx="12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‹#›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007533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h35d0718fb62a457f_0_0:notes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4" name="Google Shape;204;h35d0718fb62a457f_0_0:notes"/>
          <p:cNvSpPr txBox="1">
            <a:spLocks noGrp="1"/>
          </p:cNvSpPr>
          <p:nvPr>
            <p:ph type="dt" idx="10"/>
          </p:nvPr>
        </p:nvSpPr>
        <p:spPr>
          <a:xfrm>
            <a:off x="5180013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1.7.2013</a:t>
            </a: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5" name="Google Shape;205;h35d0718fb62a457f_0_0:notes"/>
          <p:cNvSpPr>
            <a:spLocks noGrp="1" noRot="1" noChangeAspect="1"/>
          </p:cNvSpPr>
          <p:nvPr>
            <p:ph type="sldImg" idx="3"/>
          </p:nvPr>
        </p:nvSpPr>
        <p:spPr>
          <a:xfrm>
            <a:off x="2290763" y="512763"/>
            <a:ext cx="4562475" cy="25669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6" name="Google Shape;206;h35d0718fb62a457f_0_0:notes"/>
          <p:cNvSpPr txBox="1">
            <a:spLocks noGrp="1"/>
          </p:cNvSpPr>
          <p:nvPr>
            <p:ph type="body" idx="1"/>
          </p:nvPr>
        </p:nvSpPr>
        <p:spPr>
          <a:xfrm>
            <a:off x="914400" y="3251200"/>
            <a:ext cx="7315200" cy="308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07" name="Google Shape;207;h35d0718fb62a457f_0_0:notes"/>
          <p:cNvSpPr txBox="1">
            <a:spLocks noGrp="1"/>
          </p:cNvSpPr>
          <p:nvPr>
            <p:ph type="ftr" idx="11"/>
          </p:nvPr>
        </p:nvSpPr>
        <p:spPr>
          <a:xfrm>
            <a:off x="0" y="6502400"/>
            <a:ext cx="3962400" cy="34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8" name="Google Shape;208;h35d0718fb62a457f_0_0:notes"/>
          <p:cNvSpPr txBox="1">
            <a:spLocks noGrp="1"/>
          </p:cNvSpPr>
          <p:nvPr>
            <p:ph type="sldNum" idx="12"/>
          </p:nvPr>
        </p:nvSpPr>
        <p:spPr>
          <a:xfrm>
            <a:off x="5180013" y="6502400"/>
            <a:ext cx="3962400" cy="34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‹#›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928212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6:notes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3" name="Google Shape;233;p6:notes"/>
          <p:cNvSpPr txBox="1">
            <a:spLocks noGrp="1"/>
          </p:cNvSpPr>
          <p:nvPr>
            <p:ph type="dt" idx="10"/>
          </p:nvPr>
        </p:nvSpPr>
        <p:spPr>
          <a:xfrm>
            <a:off x="5180013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1.7.2013</a:t>
            </a: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4" name="Google Shape;234;p6:notes"/>
          <p:cNvSpPr>
            <a:spLocks noGrp="1" noRot="1" noChangeAspect="1"/>
          </p:cNvSpPr>
          <p:nvPr>
            <p:ph type="sldImg" idx="3"/>
          </p:nvPr>
        </p:nvSpPr>
        <p:spPr>
          <a:xfrm>
            <a:off x="2290763" y="512763"/>
            <a:ext cx="4562475" cy="25669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35" name="Google Shape;235;p6:notes"/>
          <p:cNvSpPr txBox="1">
            <a:spLocks noGrp="1"/>
          </p:cNvSpPr>
          <p:nvPr>
            <p:ph type="body" idx="1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36" name="Google Shape;236;p6:notes"/>
          <p:cNvSpPr txBox="1">
            <a:spLocks noGrp="1"/>
          </p:cNvSpPr>
          <p:nvPr>
            <p:ph type="ftr" idx="11"/>
          </p:nvPr>
        </p:nvSpPr>
        <p:spPr>
          <a:xfrm>
            <a:off x="0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7" name="Google Shape;237;p6:notes"/>
          <p:cNvSpPr txBox="1">
            <a:spLocks noGrp="1"/>
          </p:cNvSpPr>
          <p:nvPr>
            <p:ph type="sldNum" idx="12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‹#›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5477316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h35d0718fb62a457f_0_28:notes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8" name="Google Shape;248;h35d0718fb62a457f_0_28:notes"/>
          <p:cNvSpPr txBox="1">
            <a:spLocks noGrp="1"/>
          </p:cNvSpPr>
          <p:nvPr>
            <p:ph type="dt" idx="10"/>
          </p:nvPr>
        </p:nvSpPr>
        <p:spPr>
          <a:xfrm>
            <a:off x="5180013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1.7.2013</a:t>
            </a: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9" name="Google Shape;249;h35d0718fb62a457f_0_28:notes"/>
          <p:cNvSpPr>
            <a:spLocks noGrp="1" noRot="1" noChangeAspect="1"/>
          </p:cNvSpPr>
          <p:nvPr>
            <p:ph type="sldImg" idx="3"/>
          </p:nvPr>
        </p:nvSpPr>
        <p:spPr>
          <a:xfrm>
            <a:off x="2290763" y="512763"/>
            <a:ext cx="4562475" cy="25669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50" name="Google Shape;250;h35d0718fb62a457f_0_28:notes"/>
          <p:cNvSpPr txBox="1">
            <a:spLocks noGrp="1"/>
          </p:cNvSpPr>
          <p:nvPr>
            <p:ph type="body" idx="1"/>
          </p:nvPr>
        </p:nvSpPr>
        <p:spPr>
          <a:xfrm>
            <a:off x="914400" y="3251200"/>
            <a:ext cx="7315200" cy="308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51" name="Google Shape;251;h35d0718fb62a457f_0_28:notes"/>
          <p:cNvSpPr txBox="1">
            <a:spLocks noGrp="1"/>
          </p:cNvSpPr>
          <p:nvPr>
            <p:ph type="ftr" idx="11"/>
          </p:nvPr>
        </p:nvSpPr>
        <p:spPr>
          <a:xfrm>
            <a:off x="0" y="6502400"/>
            <a:ext cx="3962400" cy="34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2" name="Google Shape;252;h35d0718fb62a457f_0_28:notes"/>
          <p:cNvSpPr txBox="1">
            <a:spLocks noGrp="1"/>
          </p:cNvSpPr>
          <p:nvPr>
            <p:ph type="sldNum" idx="12"/>
          </p:nvPr>
        </p:nvSpPr>
        <p:spPr>
          <a:xfrm>
            <a:off x="5180013" y="6502400"/>
            <a:ext cx="3962400" cy="34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‹#›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259474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h35d0718fb62a457f_0_61:notes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2" name="Google Shape;262;h35d0718fb62a457f_0_61:notes"/>
          <p:cNvSpPr txBox="1">
            <a:spLocks noGrp="1"/>
          </p:cNvSpPr>
          <p:nvPr>
            <p:ph type="dt" idx="10"/>
          </p:nvPr>
        </p:nvSpPr>
        <p:spPr>
          <a:xfrm>
            <a:off x="5180013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1.7.2013</a:t>
            </a: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3" name="Google Shape;263;h35d0718fb62a457f_0_61:notes"/>
          <p:cNvSpPr>
            <a:spLocks noGrp="1" noRot="1" noChangeAspect="1"/>
          </p:cNvSpPr>
          <p:nvPr>
            <p:ph type="sldImg" idx="3"/>
          </p:nvPr>
        </p:nvSpPr>
        <p:spPr>
          <a:xfrm>
            <a:off x="2290763" y="512763"/>
            <a:ext cx="4562475" cy="25669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64" name="Google Shape;264;h35d0718fb62a457f_0_61:notes"/>
          <p:cNvSpPr txBox="1">
            <a:spLocks noGrp="1"/>
          </p:cNvSpPr>
          <p:nvPr>
            <p:ph type="body" idx="1"/>
          </p:nvPr>
        </p:nvSpPr>
        <p:spPr>
          <a:xfrm>
            <a:off x="914400" y="3251200"/>
            <a:ext cx="7315200" cy="308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65" name="Google Shape;265;h35d0718fb62a457f_0_61:notes"/>
          <p:cNvSpPr txBox="1">
            <a:spLocks noGrp="1"/>
          </p:cNvSpPr>
          <p:nvPr>
            <p:ph type="ftr" idx="11"/>
          </p:nvPr>
        </p:nvSpPr>
        <p:spPr>
          <a:xfrm>
            <a:off x="0" y="6502400"/>
            <a:ext cx="3962400" cy="34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6" name="Google Shape;266;h35d0718fb62a457f_0_61:notes"/>
          <p:cNvSpPr txBox="1">
            <a:spLocks noGrp="1"/>
          </p:cNvSpPr>
          <p:nvPr>
            <p:ph type="sldNum" idx="12"/>
          </p:nvPr>
        </p:nvSpPr>
        <p:spPr>
          <a:xfrm>
            <a:off x="5180013" y="6502400"/>
            <a:ext cx="3962400" cy="34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‹#›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2075781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h35d0718fb62a457f_0_86:notes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6" name="Google Shape;276;h35d0718fb62a457f_0_86:notes"/>
          <p:cNvSpPr txBox="1">
            <a:spLocks noGrp="1"/>
          </p:cNvSpPr>
          <p:nvPr>
            <p:ph type="dt" idx="10"/>
          </p:nvPr>
        </p:nvSpPr>
        <p:spPr>
          <a:xfrm>
            <a:off x="5180013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1.7.2013</a:t>
            </a: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7" name="Google Shape;277;h35d0718fb62a457f_0_86:notes"/>
          <p:cNvSpPr>
            <a:spLocks noGrp="1" noRot="1" noChangeAspect="1"/>
          </p:cNvSpPr>
          <p:nvPr>
            <p:ph type="sldImg" idx="3"/>
          </p:nvPr>
        </p:nvSpPr>
        <p:spPr>
          <a:xfrm>
            <a:off x="2290763" y="512763"/>
            <a:ext cx="4562475" cy="25669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78" name="Google Shape;278;h35d0718fb62a457f_0_86:notes"/>
          <p:cNvSpPr txBox="1">
            <a:spLocks noGrp="1"/>
          </p:cNvSpPr>
          <p:nvPr>
            <p:ph type="body" idx="1"/>
          </p:nvPr>
        </p:nvSpPr>
        <p:spPr>
          <a:xfrm>
            <a:off x="914400" y="3251200"/>
            <a:ext cx="7315200" cy="308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79" name="Google Shape;279;h35d0718fb62a457f_0_86:notes"/>
          <p:cNvSpPr txBox="1">
            <a:spLocks noGrp="1"/>
          </p:cNvSpPr>
          <p:nvPr>
            <p:ph type="ftr" idx="11"/>
          </p:nvPr>
        </p:nvSpPr>
        <p:spPr>
          <a:xfrm>
            <a:off x="0" y="6502400"/>
            <a:ext cx="3962400" cy="34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0" name="Google Shape;280;h35d0718fb62a457f_0_86:notes"/>
          <p:cNvSpPr txBox="1">
            <a:spLocks noGrp="1"/>
          </p:cNvSpPr>
          <p:nvPr>
            <p:ph type="sldNum" idx="12"/>
          </p:nvPr>
        </p:nvSpPr>
        <p:spPr>
          <a:xfrm>
            <a:off x="5180013" y="6502400"/>
            <a:ext cx="3962400" cy="34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‹#›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0565086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h35d0718fb62a457f_0_99:notes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0" name="Google Shape;290;h35d0718fb62a457f_0_99:notes"/>
          <p:cNvSpPr txBox="1">
            <a:spLocks noGrp="1"/>
          </p:cNvSpPr>
          <p:nvPr>
            <p:ph type="dt" idx="10"/>
          </p:nvPr>
        </p:nvSpPr>
        <p:spPr>
          <a:xfrm>
            <a:off x="5180013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1.7.2013</a:t>
            </a: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1" name="Google Shape;291;h35d0718fb62a457f_0_99:notes"/>
          <p:cNvSpPr>
            <a:spLocks noGrp="1" noRot="1" noChangeAspect="1"/>
          </p:cNvSpPr>
          <p:nvPr>
            <p:ph type="sldImg" idx="3"/>
          </p:nvPr>
        </p:nvSpPr>
        <p:spPr>
          <a:xfrm>
            <a:off x="2290763" y="512763"/>
            <a:ext cx="4562475" cy="25669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92" name="Google Shape;292;h35d0718fb62a457f_0_99:notes"/>
          <p:cNvSpPr txBox="1">
            <a:spLocks noGrp="1"/>
          </p:cNvSpPr>
          <p:nvPr>
            <p:ph type="body" idx="1"/>
          </p:nvPr>
        </p:nvSpPr>
        <p:spPr>
          <a:xfrm>
            <a:off x="914400" y="3251200"/>
            <a:ext cx="7315200" cy="308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93" name="Google Shape;293;h35d0718fb62a457f_0_99:notes"/>
          <p:cNvSpPr txBox="1">
            <a:spLocks noGrp="1"/>
          </p:cNvSpPr>
          <p:nvPr>
            <p:ph type="ftr" idx="11"/>
          </p:nvPr>
        </p:nvSpPr>
        <p:spPr>
          <a:xfrm>
            <a:off x="0" y="6502400"/>
            <a:ext cx="3962400" cy="34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4" name="Google Shape;294;h35d0718fb62a457f_0_99:notes"/>
          <p:cNvSpPr txBox="1">
            <a:spLocks noGrp="1"/>
          </p:cNvSpPr>
          <p:nvPr>
            <p:ph type="sldNum" idx="12"/>
          </p:nvPr>
        </p:nvSpPr>
        <p:spPr>
          <a:xfrm>
            <a:off x="5180013" y="6502400"/>
            <a:ext cx="3962400" cy="34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‹#›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0185046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7:notes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4" name="Google Shape;304;p7:notes"/>
          <p:cNvSpPr txBox="1">
            <a:spLocks noGrp="1"/>
          </p:cNvSpPr>
          <p:nvPr>
            <p:ph type="dt" idx="10"/>
          </p:nvPr>
        </p:nvSpPr>
        <p:spPr>
          <a:xfrm>
            <a:off x="5180013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1.7.2013</a:t>
            </a: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5" name="Google Shape;305;p7:notes"/>
          <p:cNvSpPr>
            <a:spLocks noGrp="1" noRot="1" noChangeAspect="1"/>
          </p:cNvSpPr>
          <p:nvPr>
            <p:ph type="sldImg" idx="3"/>
          </p:nvPr>
        </p:nvSpPr>
        <p:spPr>
          <a:xfrm>
            <a:off x="2290763" y="512763"/>
            <a:ext cx="4562475" cy="25669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06" name="Google Shape;306;p7:notes"/>
          <p:cNvSpPr txBox="1">
            <a:spLocks noGrp="1"/>
          </p:cNvSpPr>
          <p:nvPr>
            <p:ph type="body" idx="1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307" name="Google Shape;307;p7:notes"/>
          <p:cNvSpPr txBox="1">
            <a:spLocks noGrp="1"/>
          </p:cNvSpPr>
          <p:nvPr>
            <p:ph type="ftr" idx="11"/>
          </p:nvPr>
        </p:nvSpPr>
        <p:spPr>
          <a:xfrm>
            <a:off x="0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kumimoji="0" sz="12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8" name="Google Shape;308;p7:notes"/>
          <p:cNvSpPr txBox="1">
            <a:spLocks noGrp="1"/>
          </p:cNvSpPr>
          <p:nvPr>
            <p:ph type="sldNum" idx="12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Calibri"/>
                <a:cs typeface="Calibri"/>
                <a:sym typeface="Calibri"/>
              </a:rPr>
              <a:t>‹#›</a:t>
            </a: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001450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D6166-9580-BEAD-9083-F63C27D27B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F5A7E9-0C30-F2E3-08FD-2576F694E6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306ED-58E6-4B26-4F7F-E9A8074CA4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F9CE-D286-9046-AEB8-60C57E19A533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AA5F53-928C-899D-ABF0-4848AB8B72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AE5446-8207-0470-0F16-FEDEC356DF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F5171-487F-FD46-9902-9CB628FA9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487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4335C-E83D-7D0C-4CCC-A01EF7D0D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61A32-2391-87AB-0808-F0B147F04B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C21147-31E5-681A-3454-F3EB45A4B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F9CE-D286-9046-AEB8-60C57E19A533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267D71-5F30-C1A1-B5D2-470D5B93C9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F01D67-482E-771A-B07F-643D38670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F5171-487F-FD46-9902-9CB628FA9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6214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EB703-7C76-9F33-44A4-466BCB3B0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FC5065-FE3A-BEF4-6816-A9B578625E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8F1F0C-9B76-1353-C991-45E9D2B38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F9CE-D286-9046-AEB8-60C57E19A533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48985B-A9E1-786A-3154-C95809FB85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E61601-4994-8A0D-71A3-3D32E0B4B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F5171-487F-FD46-9902-9CB628FA9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12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0FDC9-A609-B679-2495-1227D63FE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6D24B-2CDD-96C6-790C-2348EE02BE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76FD7C-FEB8-C841-8D74-0E85D900D5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C88740-A848-E496-31D0-028E4AB35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F9CE-D286-9046-AEB8-60C57E19A533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8C33D1-1417-0DF9-3053-DECE3DFFD0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D20F2-E71A-B014-72DB-D323710291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F5171-487F-FD46-9902-9CB628FA9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94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C9088-88A6-DE6B-CEE0-5CC0B2BE5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8592E3-C95C-03F2-F9F4-F26D5707F5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70C8B4-9F60-B7A4-4194-7EC63EB6DD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C91C12-651C-1567-C95E-3A396FB45E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E73C62-5B4C-A255-659E-731C84F4CF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E9EB27-DC00-BCF9-DD99-AC93BE12F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F9CE-D286-9046-AEB8-60C57E19A533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DA64E5-553C-6566-9D71-9451BAB32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D1E6DC-C1F8-5737-21A9-AEA365167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F5171-487F-FD46-9902-9CB628FA9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9845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4C5AA-A65D-7C92-A403-5603254F8B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74A5D2-0F79-2EE4-1D32-FC75932234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F9CE-D286-9046-AEB8-60C57E19A533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E24B9C-2449-1ECF-76C8-87F38F5E6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23D691-7C89-9FAB-BAFA-8524A5A04F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F5171-487F-FD46-9902-9CB628FA9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238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F156928-C1E3-231B-B454-E10B1BDF9D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F9CE-D286-9046-AEB8-60C57E19A533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030CE4-0760-5D34-0928-CED3BAE72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629262-6CA3-8207-36A7-CB55247F0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F5171-487F-FD46-9902-9CB628FA9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5021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FF20B-9CBC-F745-35D5-75F5CA99D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A196A-DB41-8C08-7F01-7A6BEA2E0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1A1D2C-1062-7311-BC59-1F5FBDD8B1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E0A909-71C8-BC09-E28B-28E8B0DFE2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F9CE-D286-9046-AEB8-60C57E19A533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21BACA-9032-0B6A-49BE-9BFA42C3E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B58D38-DA54-C671-EC87-12E3C92305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F5171-487F-FD46-9902-9CB628FA9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2689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E8610-7AEA-4C6A-0272-67F12DBAF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C689E9-0829-5ECA-A723-33EB6D121642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3D7B55-7D5B-B050-1AC5-CB1EB85E5E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A584B9-9EFC-174C-205B-EBEF8AAB0A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F9CE-D286-9046-AEB8-60C57E19A533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9ACA23-9D49-ACB1-8F63-C1C8DDF91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77C41D-EF50-164F-8418-AD8E3C34E1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F5171-487F-FD46-9902-9CB628FA9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123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6F48E-9B93-4B23-A051-121C9EB3C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5ADDC3-6C6E-74EB-DEE9-EF408FF432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A8D400-8D5D-EDEB-93D0-B088E918E1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F9CE-D286-9046-AEB8-60C57E19A533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A196C3-6B38-43DF-0557-20D5E13AE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138D2-47D6-8C77-AA23-30C8F6FF48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F5171-487F-FD46-9902-9CB628FA9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643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8BD4A8-5E61-C5FD-B50C-81E765198E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5E3D80-7167-C5F9-558C-4EE271BEDB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AF4696-190E-40F5-007D-ACAA8281E5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F9CE-D286-9046-AEB8-60C57E19A533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4E1E5B-D0DF-49AF-A3CD-D03B58D47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C9476A-D226-3703-11B4-19452947C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F5171-487F-FD46-9902-9CB628FA9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3456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LIGH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487680" y="243840"/>
            <a:ext cx="11216640" cy="73152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 algn="ctr">
              <a:buNone/>
              <a:defRPr lang="en-US" sz="2667" b="1" dirty="0">
                <a:solidFill>
                  <a:srgbClr val="1B2A5C"/>
                </a:solidFill>
                <a:latin typeface="Arial" pitchFamily="34" charset="0"/>
                <a:ea typeface="Arial" pitchFamily="34" charset="-122"/>
                <a:cs typeface="Arial" pitchFamily="34" charset="-120"/>
              </a:defRPr>
            </a:lvl1pPr>
          </a:lstStyle>
          <a:p>
            <a:pPr marL="0" indent="0" algn="ctr">
              <a:buNone/>
            </a:pPr>
            <a:endParaRPr lang="en-US" sz="2667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16640" y="640080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200">
                <a:solidFill>
                  <a:srgbClr val="9CA3AF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3510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ARK">
    <p:bg>
      <p:bgPr>
        <a:solidFill>
          <a:srgbClr val="0B0F1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487680" y="243840"/>
            <a:ext cx="11216640" cy="73152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 algn="ctr">
              <a:buNone/>
              <a:defRPr lang="en-US" sz="26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defRPr>
            </a:lvl1pPr>
          </a:lstStyle>
          <a:p>
            <a:pPr marL="0" indent="0" algn="ctr">
              <a:buNone/>
            </a:pPr>
            <a:endParaRPr lang="en-US" sz="2667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16640" y="640080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200">
                <a:solidFill>
                  <a:srgbClr val="9CA3AF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0212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1"/>
          <p:cNvSpPr txBox="1">
            <a:spLocks noGrp="1"/>
          </p:cNvSpPr>
          <p:nvPr>
            <p:ph type="dt" idx="10"/>
          </p:nvPr>
        </p:nvSpPr>
        <p:spPr>
          <a:xfrm>
            <a:off x="304800" y="4237567"/>
            <a:ext cx="1422400" cy="2434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11"/>
          <p:cNvSpPr txBox="1">
            <a:spLocks noGrp="1"/>
          </p:cNvSpPr>
          <p:nvPr>
            <p:ph type="ftr" idx="11"/>
          </p:nvPr>
        </p:nvSpPr>
        <p:spPr>
          <a:xfrm>
            <a:off x="2082800" y="4237567"/>
            <a:ext cx="1930400" cy="2434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11"/>
          <p:cNvSpPr txBox="1">
            <a:spLocks noGrp="1"/>
          </p:cNvSpPr>
          <p:nvPr>
            <p:ph type="sldNum" idx="12"/>
          </p:nvPr>
        </p:nvSpPr>
        <p:spPr>
          <a:xfrm>
            <a:off x="4368800" y="4237567"/>
            <a:ext cx="1422400" cy="2434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800" b="0" i="0" u="none" strike="noStrike" cap="none" spc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800" b="0" i="0" u="none" strike="noStrike" cap="none" spc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800" b="0" i="0" u="none" strike="noStrike" cap="none" spc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800" b="0" i="0" u="none" strike="noStrike" cap="none" spc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800" b="0" i="0" u="none" strike="noStrike" cap="none" spc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800" b="0" i="0" u="none" strike="noStrike" cap="none" spc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800" b="0" i="0" u="none" strike="noStrike" cap="none" spc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800" b="0" i="0" u="none" strike="noStrike" cap="none" spc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800" b="0" i="0" u="none" strike="noStrike" cap="none" spc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504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1" Type="http://schemas.openxmlformats.org/officeDocument/2006/relationships/slideLayout" Target="../slideLayouts/slideLayout12.xml" 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 /><Relationship Id="rId1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603502-7DF5-7718-8E69-F8C45A78B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B6ADEC-37F4-FC86-4CF4-C4C94862F6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5966AB-CD7A-EECC-D771-912C1D3F0F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D81F9CE-D286-9046-AEB8-60C57E19A533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3B69E6-1FBF-4F22-76BF-3E5FD2E0B6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F0483C-DC2D-42D5-F621-56B54138DA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2F5171-487F-FD46-9902-9CB628FA9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206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16640" y="640080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200">
                <a:solidFill>
                  <a:srgbClr val="9CA3AF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14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hf sldNum="0" hdr="0" ftr="0" dt="0"/>
  <p:txStyles>
    <p:titleStyle>
      <a:lvl1pPr algn="ctr" defTabSz="1219170" rtl="0" eaLnBrk="1" latinLnBrk="0" hangingPunct="1"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189" indent="-457189" algn="l" defTabSz="1219170" rtl="0" eaLnBrk="1" latinLnBrk="0" hangingPunct="1">
        <a:spcBef>
          <a:spcPct val="20000"/>
        </a:spcBef>
        <a:buFont typeface="Arial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1pPr>
      <a:lvl2pPr marL="990575" indent="-380990" algn="l" defTabSz="1219170" rtl="0" eaLnBrk="1" latinLnBrk="0" hangingPunct="1">
        <a:spcBef>
          <a:spcPct val="20000"/>
        </a:spcBef>
        <a:buFont typeface="Arial" pitchFamily="34" charset="0"/>
        <a:buChar char="–"/>
        <a:defRPr sz="3733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spcBef>
          <a:spcPct val="20000"/>
        </a:spcBef>
        <a:buFont typeface="Arial" pitchFamily="34" charset="0"/>
        <a:buChar char="–"/>
        <a:defRPr sz="2667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spcBef>
          <a:spcPct val="20000"/>
        </a:spcBef>
        <a:buFont typeface="Arial" pitchFamily="34" charset="0"/>
        <a:buChar char="»"/>
        <a:defRPr sz="2667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0"/>
          <p:cNvSpPr txBox="1">
            <a:spLocks noGrp="1"/>
          </p:cNvSpPr>
          <p:nvPr>
            <p:ph type="title"/>
          </p:nvPr>
        </p:nvSpPr>
        <p:spPr>
          <a:xfrm>
            <a:off x="304800" y="183092"/>
            <a:ext cx="5486400" cy="7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 spc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 spc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 spc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 spc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 spc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 spc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 spc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 spc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Google Shape;11;p10"/>
          <p:cNvSpPr txBox="1">
            <a:spLocks noGrp="1"/>
          </p:cNvSpPr>
          <p:nvPr>
            <p:ph type="body" idx="1"/>
          </p:nvPr>
        </p:nvSpPr>
        <p:spPr>
          <a:xfrm>
            <a:off x="304800" y="1066800"/>
            <a:ext cx="5486400" cy="30173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2" name="Google Shape;12;p10"/>
          <p:cNvSpPr txBox="1">
            <a:spLocks noGrp="1"/>
          </p:cNvSpPr>
          <p:nvPr>
            <p:ph type="dt" idx="10"/>
          </p:nvPr>
        </p:nvSpPr>
        <p:spPr>
          <a:xfrm>
            <a:off x="304800" y="4237567"/>
            <a:ext cx="1422400" cy="2434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800" b="0" i="0" u="none" strike="noStrike" cap="none" spc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3" name="Google Shape;13;p10"/>
          <p:cNvSpPr txBox="1">
            <a:spLocks noGrp="1"/>
          </p:cNvSpPr>
          <p:nvPr>
            <p:ph type="ftr" idx="11"/>
          </p:nvPr>
        </p:nvSpPr>
        <p:spPr>
          <a:xfrm>
            <a:off x="2082800" y="4237567"/>
            <a:ext cx="1930400" cy="2434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800" b="0" i="0" u="none" strike="noStrike" cap="none" spc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 spc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4" name="Google Shape;14;p10"/>
          <p:cNvSpPr txBox="1">
            <a:spLocks noGrp="1"/>
          </p:cNvSpPr>
          <p:nvPr>
            <p:ph type="sldNum" idx="12"/>
          </p:nvPr>
        </p:nvSpPr>
        <p:spPr>
          <a:xfrm>
            <a:off x="4368800" y="4237567"/>
            <a:ext cx="1422400" cy="2434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800" b="0" i="0" u="none" strike="noStrike" cap="none" spc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800" b="0" i="0" u="none" strike="noStrike" cap="none" spc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800" b="0" i="0" u="none" strike="noStrike" cap="none" spc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800" b="0" i="0" u="none" strike="noStrike" cap="none" spc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800" b="0" i="0" u="none" strike="noStrike" cap="none" spc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800" b="0" i="0" u="none" strike="noStrike" cap="none" spc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800" b="0" i="0" u="none" strike="noStrike" cap="none" spc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800" b="0" i="0" u="none" strike="noStrike" cap="none" spc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800" b="0" i="0" u="none" strike="noStrike" cap="none" spc="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0758138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64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33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 /><Relationship Id="rId3" Type="http://schemas.openxmlformats.org/officeDocument/2006/relationships/hyperlink" Target="https://www.flickr.com/photos/vaping360/40705765781/" TargetMode="External" /><Relationship Id="rId7" Type="http://schemas.openxmlformats.org/officeDocument/2006/relationships/diagramData" Target="../diagrams/data1.xml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Relationship Id="rId6" Type="http://schemas.openxmlformats.org/officeDocument/2006/relationships/hyperlink" Target="https://creativecommons.org/licenses/by/3.0/" TargetMode="External" /><Relationship Id="rId11" Type="http://schemas.microsoft.com/office/2007/relationships/diagramDrawing" Target="../diagrams/drawing1.xml" /><Relationship Id="rId5" Type="http://schemas.openxmlformats.org/officeDocument/2006/relationships/hyperlink" Target="https://www.rawpixel.com/search/depression" TargetMode="External" /><Relationship Id="rId10" Type="http://schemas.openxmlformats.org/officeDocument/2006/relationships/diagramColors" Target="../diagrams/colors1.xml" /><Relationship Id="rId4" Type="http://schemas.openxmlformats.org/officeDocument/2006/relationships/image" Target="../media/image2.png" /><Relationship Id="rId9" Type="http://schemas.openxmlformats.org/officeDocument/2006/relationships/diagramQuickStyle" Target="../diagrams/quickStyle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2.xml" /><Relationship Id="rId6" Type="http://schemas.openxmlformats.org/officeDocument/2006/relationships/image" Target="../media/image7.png" /><Relationship Id="rId5" Type="http://schemas.openxmlformats.org/officeDocument/2006/relationships/image" Target="../media/image6.png" /><Relationship Id="rId4" Type="http://schemas.openxmlformats.org/officeDocument/2006/relationships/image" Target="../media/image5.png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1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13.xml" /><Relationship Id="rId6" Type="http://schemas.openxmlformats.org/officeDocument/2006/relationships/image" Target="../media/image11.png" /><Relationship Id="rId5" Type="http://schemas.openxmlformats.org/officeDocument/2006/relationships/image" Target="../media/image10.png" /><Relationship Id="rId4" Type="http://schemas.openxmlformats.org/officeDocument/2006/relationships/image" Target="../media/image9.png" 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 /><Relationship Id="rId3" Type="http://schemas.openxmlformats.org/officeDocument/2006/relationships/image" Target="../media/image12.png" /><Relationship Id="rId7" Type="http://schemas.openxmlformats.org/officeDocument/2006/relationships/image" Target="../media/image16.pn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12.xml" /><Relationship Id="rId6" Type="http://schemas.openxmlformats.org/officeDocument/2006/relationships/image" Target="../media/image15.png" /><Relationship Id="rId5" Type="http://schemas.openxmlformats.org/officeDocument/2006/relationships/image" Target="../media/image14.png" /><Relationship Id="rId4" Type="http://schemas.openxmlformats.org/officeDocument/2006/relationships/image" Target="../media/image13.png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1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12.xml" 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 /><Relationship Id="rId3" Type="http://schemas.openxmlformats.org/officeDocument/2006/relationships/image" Target="../media/image18.png" /><Relationship Id="rId7" Type="http://schemas.openxmlformats.org/officeDocument/2006/relationships/image" Target="../media/image22.pn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12.xml" /><Relationship Id="rId6" Type="http://schemas.openxmlformats.org/officeDocument/2006/relationships/image" Target="../media/image21.png" /><Relationship Id="rId5" Type="http://schemas.openxmlformats.org/officeDocument/2006/relationships/image" Target="../media/image20.png" /><Relationship Id="rId4" Type="http://schemas.openxmlformats.org/officeDocument/2006/relationships/image" Target="../media/image19.png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12.xml" /><Relationship Id="rId6" Type="http://schemas.openxmlformats.org/officeDocument/2006/relationships/image" Target="../media/image27.png" /><Relationship Id="rId5" Type="http://schemas.openxmlformats.org/officeDocument/2006/relationships/image" Target="../media/image26.png" /><Relationship Id="rId4" Type="http://schemas.openxmlformats.org/officeDocument/2006/relationships/image" Target="../media/image25.png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14.xm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 /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14.xml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 /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14.xml" /><Relationship Id="rId4" Type="http://schemas.openxmlformats.org/officeDocument/2006/relationships/image" Target="../media/image30.png" 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 /><Relationship Id="rId2" Type="http://schemas.openxmlformats.org/officeDocument/2006/relationships/notesSlide" Target="../notesSlides/notesSlide12.xml" /><Relationship Id="rId1" Type="http://schemas.openxmlformats.org/officeDocument/2006/relationships/slideLayout" Target="../slideLayouts/slideLayout14.xml" /><Relationship Id="rId4" Type="http://schemas.openxmlformats.org/officeDocument/2006/relationships/image" Target="../media/image31.png" 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 /><Relationship Id="rId2" Type="http://schemas.openxmlformats.org/officeDocument/2006/relationships/notesSlide" Target="../notesSlides/notesSlide13.xml" /><Relationship Id="rId1" Type="http://schemas.openxmlformats.org/officeDocument/2006/relationships/slideLayout" Target="../slideLayouts/slideLayout14.xml" /><Relationship Id="rId4" Type="http://schemas.openxmlformats.org/officeDocument/2006/relationships/image" Target="../media/image32.png" 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 /><Relationship Id="rId3" Type="http://schemas.openxmlformats.org/officeDocument/2006/relationships/image" Target="../media/image28.jpeg" /><Relationship Id="rId7" Type="http://schemas.openxmlformats.org/officeDocument/2006/relationships/diagramColors" Target="../diagrams/colors4.xml" /><Relationship Id="rId2" Type="http://schemas.openxmlformats.org/officeDocument/2006/relationships/notesSlide" Target="../notesSlides/notesSlide14.xml" /><Relationship Id="rId1" Type="http://schemas.openxmlformats.org/officeDocument/2006/relationships/slideLayout" Target="../slideLayouts/slideLayout14.xml" /><Relationship Id="rId6" Type="http://schemas.openxmlformats.org/officeDocument/2006/relationships/diagramQuickStyle" Target="../diagrams/quickStyle4.xml" /><Relationship Id="rId5" Type="http://schemas.openxmlformats.org/officeDocument/2006/relationships/diagramLayout" Target="../diagrams/layout4.xml" /><Relationship Id="rId4" Type="http://schemas.openxmlformats.org/officeDocument/2006/relationships/diagramData" Target="../diagrams/data4.xml" /><Relationship Id="rId9" Type="http://schemas.openxmlformats.org/officeDocument/2006/relationships/image" Target="../media/image33.png" 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 /><Relationship Id="rId3" Type="http://schemas.openxmlformats.org/officeDocument/2006/relationships/diagramData" Target="../diagrams/data5.xml" /><Relationship Id="rId7" Type="http://schemas.microsoft.com/office/2007/relationships/diagramDrawing" Target="../diagrams/drawing5.xml" /><Relationship Id="rId2" Type="http://schemas.openxmlformats.org/officeDocument/2006/relationships/notesSlide" Target="../notesSlides/notesSlide15.xml" /><Relationship Id="rId1" Type="http://schemas.openxmlformats.org/officeDocument/2006/relationships/slideLayout" Target="../slideLayouts/slideLayout14.xml" /><Relationship Id="rId6" Type="http://schemas.openxmlformats.org/officeDocument/2006/relationships/diagramColors" Target="../diagrams/colors5.xml" /><Relationship Id="rId5" Type="http://schemas.openxmlformats.org/officeDocument/2006/relationships/diagramQuickStyle" Target="../diagrams/quickStyle5.xml" /><Relationship Id="rId4" Type="http://schemas.openxmlformats.org/officeDocument/2006/relationships/diagramLayout" Target="../diagrams/layout5.xml" 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 /><Relationship Id="rId3" Type="http://schemas.openxmlformats.org/officeDocument/2006/relationships/diagramData" Target="../diagrams/data6.xml" /><Relationship Id="rId7" Type="http://schemas.microsoft.com/office/2007/relationships/diagramDrawing" Target="../diagrams/drawing6.xml" /><Relationship Id="rId2" Type="http://schemas.openxmlformats.org/officeDocument/2006/relationships/notesSlide" Target="../notesSlides/notesSlide16.xml" /><Relationship Id="rId1" Type="http://schemas.openxmlformats.org/officeDocument/2006/relationships/slideLayout" Target="../slideLayouts/slideLayout14.xml" /><Relationship Id="rId6" Type="http://schemas.openxmlformats.org/officeDocument/2006/relationships/diagramColors" Target="../diagrams/colors6.xml" /><Relationship Id="rId5" Type="http://schemas.openxmlformats.org/officeDocument/2006/relationships/diagramQuickStyle" Target="../diagrams/quickStyle6.xml" /><Relationship Id="rId4" Type="http://schemas.openxmlformats.org/officeDocument/2006/relationships/diagramLayout" Target="../diagrams/layout6.xml" 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 /><Relationship Id="rId3" Type="http://schemas.openxmlformats.org/officeDocument/2006/relationships/diagramData" Target="../diagrams/data7.xml" /><Relationship Id="rId7" Type="http://schemas.microsoft.com/office/2007/relationships/diagramDrawing" Target="../diagrams/drawing7.xml" /><Relationship Id="rId2" Type="http://schemas.openxmlformats.org/officeDocument/2006/relationships/notesSlide" Target="../notesSlides/notesSlide17.xml" /><Relationship Id="rId1" Type="http://schemas.openxmlformats.org/officeDocument/2006/relationships/slideLayout" Target="../slideLayouts/slideLayout14.xml" /><Relationship Id="rId6" Type="http://schemas.openxmlformats.org/officeDocument/2006/relationships/diagramColors" Target="../diagrams/colors7.xml" /><Relationship Id="rId5" Type="http://schemas.openxmlformats.org/officeDocument/2006/relationships/diagramQuickStyle" Target="../diagrams/quickStyle7.xml" /><Relationship Id="rId4" Type="http://schemas.openxmlformats.org/officeDocument/2006/relationships/diagramLayout" Target="../diagrams/layout7.xml" 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 /><Relationship Id="rId3" Type="http://schemas.openxmlformats.org/officeDocument/2006/relationships/diagramData" Target="../diagrams/data8.xml" /><Relationship Id="rId7" Type="http://schemas.microsoft.com/office/2007/relationships/diagramDrawing" Target="../diagrams/drawing8.xml" /><Relationship Id="rId2" Type="http://schemas.openxmlformats.org/officeDocument/2006/relationships/notesSlide" Target="../notesSlides/notesSlide18.xml" /><Relationship Id="rId1" Type="http://schemas.openxmlformats.org/officeDocument/2006/relationships/slideLayout" Target="../slideLayouts/slideLayout14.xml" /><Relationship Id="rId6" Type="http://schemas.openxmlformats.org/officeDocument/2006/relationships/diagramColors" Target="../diagrams/colors8.xml" /><Relationship Id="rId5" Type="http://schemas.openxmlformats.org/officeDocument/2006/relationships/diagramQuickStyle" Target="../diagrams/quickStyle8.xml" /><Relationship Id="rId4" Type="http://schemas.openxmlformats.org/officeDocument/2006/relationships/diagramLayout" Target="../diagrams/layout8.xml" 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 /><Relationship Id="rId2" Type="http://schemas.openxmlformats.org/officeDocument/2006/relationships/notesSlide" Target="../notesSlides/notesSlide19.xml" /><Relationship Id="rId1" Type="http://schemas.openxmlformats.org/officeDocument/2006/relationships/slideLayout" Target="../slideLayouts/slideLayout14.xml" 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ancervic.org.au/prevention-and-screening/reducing-risk/tobacco/e-cigarettes" TargetMode="External" /><Relationship Id="rId13" Type="http://schemas.openxmlformats.org/officeDocument/2006/relationships/hyperlink" Target="https://digital.nhs.uk/data-and-information/publications/statistical/health-survey-for-england/2024" TargetMode="External" /><Relationship Id="rId18" Type="http://schemas.openxmlformats.org/officeDocument/2006/relationships/hyperlink" Target="https://www.who.int/publications/i/item/9789240032095" TargetMode="External" /><Relationship Id="rId3" Type="http://schemas.openxmlformats.org/officeDocument/2006/relationships/hyperlink" Target="https://ash.org.uk/resources/view/use-of-e-cigarettes-among-young-people-in-great-britain" TargetMode="External" /><Relationship Id="rId7" Type="http://schemas.openxmlformats.org/officeDocument/2006/relationships/hyperlink" Target="https://doi.org/10.1007/s00431-021-04220-x" TargetMode="External" /><Relationship Id="rId12" Type="http://schemas.openxmlformats.org/officeDocument/2006/relationships/hyperlink" Target="https://www.nice.org.uk/guidance/ng209" TargetMode="External" /><Relationship Id="rId17" Type="http://schemas.openxmlformats.org/officeDocument/2006/relationships/hyperlink" Target="https://doi.org/10.3390/brainsci12070889" TargetMode="External" /><Relationship Id="rId2" Type="http://schemas.openxmlformats.org/officeDocument/2006/relationships/hyperlink" Target="https://ash.org.au/information-and-resources/vaping-facts/" TargetMode="External" /><Relationship Id="rId16" Type="http://schemas.openxmlformats.org/officeDocument/2006/relationships/hyperlink" Target="https://truthinitiative.org/research-resources" TargetMode="External" /><Relationship Id="rId1" Type="http://schemas.openxmlformats.org/officeDocument/2006/relationships/slideLayout" Target="../slideLayouts/slideLayout12.xml" /><Relationship Id="rId6" Type="http://schemas.openxmlformats.org/officeDocument/2006/relationships/hyperlink" Target="https://www.aihw.gov.au/reports/illicit-use-of-drugs/ndshs" TargetMode="External" /><Relationship Id="rId11" Type="http://schemas.openxmlformats.org/officeDocument/2006/relationships/hyperlink" Target="https://pmc.ncbi.nlm.nih.gov/articles/PMC13540363/" TargetMode="External" /><Relationship Id="rId5" Type="http://schemas.openxmlformats.org/officeDocument/2006/relationships/hyperlink" Target="https://doi.org/10.3390/children9111678" TargetMode="External" /><Relationship Id="rId15" Type="http://schemas.openxmlformats.org/officeDocument/2006/relationships/hyperlink" Target="https://doi.org/10.3390/healthcare11030382" TargetMode="External" /><Relationship Id="rId10" Type="http://schemas.openxmlformats.org/officeDocument/2006/relationships/hyperlink" Target="https://doi.org/10.1177/109019818401100101" TargetMode="External" /><Relationship Id="rId4" Type="http://schemas.openxmlformats.org/officeDocument/2006/relationships/hyperlink" Target="https://doi.org/10.1016/0749-5978(91)90020-T" TargetMode="External" /><Relationship Id="rId9" Type="http://schemas.openxmlformats.org/officeDocument/2006/relationships/hyperlink" Target="https://www.cdc.gov/tobacco/basic_information/e-cigarettes/youth/index.htm" TargetMode="External" /><Relationship Id="rId14" Type="http://schemas.openxmlformats.org/officeDocument/2006/relationships/hyperlink" Target="https://www.rcpch.ac.uk/work-we-do/state-of-child-health/vaping-smoking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B6218-F1BC-FF65-F51E-AAFF722B76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6693" y="741391"/>
            <a:ext cx="4768463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lvl="0" algn="l"/>
            <a:r>
              <a:rPr lang="en-US" sz="2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Unbox the Truth: A Targeted Anti-Vaping Campaign Strategy for Middle Adolescents (Ages 14–17)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08631F1-E0B6-1ED0-9D0F-FD662421A1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" b="8501"/>
          <a:stretch>
            <a:fillRect/>
          </a:stretch>
        </p:blipFill>
        <p:spPr>
          <a:xfrm>
            <a:off x="6543675" y="-15447"/>
            <a:ext cx="5645154" cy="344783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2869F27-E924-2D5E-F4C0-CBD1724E8A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1" b="19326"/>
          <a:stretch>
            <a:fillRect/>
          </a:stretch>
        </p:blipFill>
        <p:spPr>
          <a:xfrm>
            <a:off x="6543675" y="3429000"/>
            <a:ext cx="5648324" cy="342900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40768" y="3211903"/>
            <a:ext cx="1664453" cy="5658638"/>
          </a:xfrm>
          <a:prstGeom prst="rect">
            <a:avLst/>
          </a:prstGeom>
          <a:gradFill>
            <a:gsLst>
              <a:gs pos="0">
                <a:schemeClr val="accent5">
                  <a:lumMod val="75000"/>
                </a:schemeClr>
              </a:gs>
              <a:gs pos="86000">
                <a:schemeClr val="accent5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C3A50E9-9119-7BC3-083B-2D84CCC7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3235" y="0"/>
            <a:ext cx="1370340" cy="685799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4000">
                <a:schemeClr val="accent5">
                  <a:alpha val="0"/>
                </a:schemeClr>
              </a:gs>
            </a:gsLst>
            <a:lin ang="11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6530" y="-11248"/>
            <a:ext cx="5648324" cy="1323214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2000">
                <a:schemeClr val="accent2">
                  <a:alpha val="0"/>
                </a:schemeClr>
              </a:gs>
            </a:gsLst>
            <a:lin ang="48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461635" y="3593533"/>
            <a:ext cx="2743200" cy="3275713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35A0B3-0094-A145-B72B-31D6E3BBD86C}"/>
              </a:ext>
            </a:extLst>
          </p:cNvPr>
          <p:cNvSpPr txBox="1"/>
          <p:nvPr/>
        </p:nvSpPr>
        <p:spPr>
          <a:xfrm>
            <a:off x="9891405" y="3232330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lickr.com/photos/vaping360/40705765781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graphicFrame>
        <p:nvGraphicFramePr>
          <p:cNvPr id="13" name="TextBox 3">
            <a:extLst>
              <a:ext uri="{FF2B5EF4-FFF2-40B4-BE49-F238E27FC236}">
                <a16:creationId xmlns:a16="http://schemas.microsoft.com/office/drawing/2014/main" id="{4F9B4259-6D6E-BD6D-6657-4140FC34C7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57667530"/>
              </p:ext>
            </p:extLst>
          </p:nvPr>
        </p:nvGraphicFramePr>
        <p:xfrm>
          <a:off x="876692" y="2533476"/>
          <a:ext cx="4768463" cy="3447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8725186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18C95-923B-E90F-D25B-ECBDDD4AA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4355265" cy="1616203"/>
          </a:xfrm>
        </p:spPr>
        <p:txBody>
          <a:bodyPr anchor="b">
            <a:normAutofit/>
          </a:bodyPr>
          <a:lstStyle/>
          <a:p>
            <a:pPr lvl="0" rtl="0"/>
            <a:r>
              <a:rPr lang="en-GB" sz="3200"/>
              <a:t>A 6-8 week interactive, school-and-community-based programme.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B7452144-2F7B-9AD7-18EF-01CA8BD808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2" y="2533476"/>
            <a:ext cx="4355265" cy="3447832"/>
          </a:xfrm>
        </p:spPr>
        <p:txBody>
          <a:bodyPr>
            <a:normAutofit/>
          </a:bodyPr>
          <a:lstStyle/>
          <a:p>
            <a:pPr marL="457200" lvl="1" indent="0" rtl="0">
              <a:buNone/>
            </a:pPr>
            <a:r>
              <a:rPr lang="en-GB" sz="1400" i="1"/>
              <a:t>Weeks 1-2:</a:t>
            </a:r>
            <a:r>
              <a:rPr lang="en-GB" sz="1400"/>
              <a:t> The Algorithm &amp; The Aisle (Unpacking targeted TikTok/social media marketing).</a:t>
            </a:r>
          </a:p>
          <a:p>
            <a:pPr marL="457200" lvl="1" indent="0" rtl="0">
              <a:buNone/>
            </a:pPr>
            <a:endParaRPr lang="en-GB" sz="1400"/>
          </a:p>
          <a:p>
            <a:pPr marL="457200" lvl="1" indent="0" rtl="0">
              <a:buNone/>
            </a:pPr>
            <a:r>
              <a:rPr lang="en-GB" sz="1400"/>
              <a:t>​</a:t>
            </a:r>
            <a:r>
              <a:rPr lang="en-GB" sz="1400" i="1"/>
              <a:t>Weeks 3-4:</a:t>
            </a:r>
            <a:r>
              <a:rPr lang="en-GB" sz="1400"/>
              <a:t> Brain Chemistry (Understanding nicotine, dopamine, and the developing prefrontal cortex).</a:t>
            </a:r>
          </a:p>
          <a:p>
            <a:pPr marL="457200" lvl="1" indent="0" rtl="0">
              <a:buNone/>
            </a:pPr>
            <a:endParaRPr lang="en-GB" sz="1400" i="1"/>
          </a:p>
          <a:p>
            <a:pPr marL="457200" lvl="1" indent="0" rtl="0">
              <a:buNone/>
            </a:pPr>
            <a:r>
              <a:rPr lang="en-GB" sz="1400" i="1"/>
              <a:t>Weeks 5-6:</a:t>
            </a:r>
            <a:r>
              <a:rPr lang="en-GB" sz="1400"/>
              <a:t> The Social Script (Role-playing refusal skills and navigating peer environments).</a:t>
            </a:r>
          </a:p>
          <a:p>
            <a:pPr marL="457200" lvl="1" indent="0" rtl="0">
              <a:buNone/>
            </a:pPr>
            <a:endParaRPr lang="en-GB" sz="1400" i="1"/>
          </a:p>
          <a:p>
            <a:pPr marL="457200" lvl="1" indent="0" rtl="0">
              <a:buNone/>
            </a:pPr>
            <a:r>
              <a:rPr lang="en-GB" sz="1400" i="1"/>
              <a:t>Weeks 7-8:</a:t>
            </a:r>
            <a:r>
              <a:rPr lang="en-GB" sz="1400"/>
              <a:t> Counter-Strike (Youth-led creation of peer-to-peer anti-vaping media).</a:t>
            </a:r>
          </a:p>
        </p:txBody>
      </p:sp>
      <p:pic>
        <p:nvPicPr>
          <p:cNvPr id="27" name="Picture 26" descr="Molecular structure and periodic table on a desk">
            <a:extLst>
              <a:ext uri="{FF2B5EF4-FFF2-40B4-BE49-F238E27FC236}">
                <a16:creationId xmlns:a16="http://schemas.microsoft.com/office/drawing/2014/main" id="{E6711CAC-882E-23AC-A68F-0E9C2AA8BE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27" r="37339" b="-1"/>
          <a:stretch>
            <a:fillRect/>
          </a:stretch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69424" y="3028872"/>
            <a:ext cx="1559464" cy="6106313"/>
          </a:xfrm>
          <a:prstGeom prst="rect">
            <a:avLst/>
          </a:prstGeom>
          <a:gradFill>
            <a:gsLst>
              <a:gs pos="0">
                <a:schemeClr val="accent5">
                  <a:alpha val="77000"/>
                </a:schemeClr>
              </a:gs>
              <a:gs pos="57000">
                <a:schemeClr val="accent5">
                  <a:lumMod val="60000"/>
                  <a:lumOff val="40000"/>
                  <a:alpha val="0"/>
                </a:schemeClr>
              </a:gs>
            </a:gsLst>
            <a:lin ang="11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C3A50E9-9119-7BC3-083B-2D84CCC7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15441" y="-3760"/>
            <a:ext cx="2176557" cy="685799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0000">
                <a:schemeClr val="accent2">
                  <a:alpha val="0"/>
                </a:schemeClr>
              </a:gs>
            </a:gsLst>
            <a:lin ang="11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096000" y="5502302"/>
            <a:ext cx="6106314" cy="1359456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9000"/>
                </a:schemeClr>
              </a:gs>
              <a:gs pos="38000">
                <a:schemeClr val="accent5">
                  <a:lumMod val="60000"/>
                  <a:lumOff val="40000"/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26892" y="2939627"/>
            <a:ext cx="3162908" cy="391461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4480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56557-D7C8-3432-4BAB-044D9BF94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 rtl="0"/>
            <a:r>
              <a:rPr lang="en-GB" sz="4000" b="1">
                <a:solidFill>
                  <a:srgbClr val="FFFFFF"/>
                </a:solidFill>
              </a:rPr>
              <a:t>Campaign Rationale &amp; National Guidelines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73F9B6D7-95EE-968B-F157-8286E07053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338093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61120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CEF0C0-DDE5-F6C0-C7B8-80197C199A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pPr rtl="0"/>
            <a:r>
              <a:rPr lang="en-GB" sz="3700" b="1">
                <a:solidFill>
                  <a:srgbClr val="FFFFFF"/>
                </a:solidFill>
              </a:rPr>
              <a:t>Short-Term &amp; Long-Term Consequences</a:t>
            </a:r>
            <a:endParaRPr lang="en-GB" sz="37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057BF-53A2-E910-CA2A-38D115CC58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 lvl="0" rtl="0"/>
            <a:r>
              <a:rPr lang="en-GB" sz="2400" b="1"/>
              <a:t>Short-Term (Daily Life):</a:t>
            </a:r>
            <a:r>
              <a:rPr lang="en-GB" sz="2400"/>
              <a:t> Nicotine addiction leading to mood instability, sleep disruption, financial strain, and disruptions in education (leaving class to vape).</a:t>
            </a:r>
          </a:p>
          <a:p>
            <a:pPr lvl="0" rtl="0"/>
            <a:r>
              <a:rPr lang="en-GB" sz="2400"/>
              <a:t>​</a:t>
            </a:r>
            <a:r>
              <a:rPr lang="en-GB" sz="2400" b="1"/>
              <a:t>Long-Term (Future):</a:t>
            </a:r>
            <a:r>
              <a:rPr lang="en-GB" sz="2400"/>
              <a:t> Impaired neurodevelopment (specifically the prefrontal cortex), unknown long-term pulmonary risks (e.g., impact of inhaled flavourings), and the debated "gateway" risk to combustible tobacco.</a:t>
            </a:r>
          </a:p>
        </p:txBody>
      </p:sp>
    </p:spTree>
    <p:extLst>
      <p:ext uri="{BB962C8B-B14F-4D97-AF65-F5344CB8AC3E}">
        <p14:creationId xmlns:p14="http://schemas.microsoft.com/office/powerpoint/2010/main" val="29109237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0CE958-D89E-9573-CEAB-4D5B70147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 rtl="0"/>
            <a:r>
              <a:rPr lang="en-GB" sz="3700" b="1">
                <a:solidFill>
                  <a:srgbClr val="FFFFFF"/>
                </a:solidFill>
              </a:rPr>
              <a:t>Key Campaign Aims &amp; Measurability</a:t>
            </a:r>
            <a:endParaRPr lang="en-GB" sz="37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9192D7-7C6E-8C37-A232-39EC8F9C4B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962338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48124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>
            <a:spLocks noGrp="1"/>
          </p:cNvSpPr>
          <p:nvPr>
            <p:ph type="title" idx="100" hasCustomPrompt="1"/>
          </p:nvPr>
        </p:nvSpPr>
        <p:spPr>
          <a:xfrm>
            <a:off x="487680" y="243840"/>
            <a:ext cx="112166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/>
              <a:t>1. CAMPAIGN OVERVIEW</a:t>
            </a:r>
          </a:p>
        </p:txBody>
      </p:sp>
      <p:sp>
        <p:nvSpPr>
          <p:cNvPr id="3" name="Shape 1"/>
          <p:cNvSpPr/>
          <p:nvPr/>
        </p:nvSpPr>
        <p:spPr>
          <a:xfrm>
            <a:off x="609600" y="1158240"/>
            <a:ext cx="10972800" cy="792480"/>
          </a:xfrm>
          <a:prstGeom prst="roundRect">
            <a:avLst>
              <a:gd name="adj" fmla="val 38462"/>
            </a:avLst>
          </a:prstGeom>
          <a:solidFill>
            <a:srgbClr val="1B2A5C"/>
          </a:solidFill>
          <a:ln/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4" name="Text 2"/>
          <p:cNvSpPr txBox="1"/>
          <p:nvPr/>
        </p:nvSpPr>
        <p:spPr>
          <a:xfrm>
            <a:off x="853440" y="1158240"/>
            <a:ext cx="10485120" cy="792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733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Unbox the Truth: A Targeted Anti-Vaping Campaign Strategy for Middle Adolescents (Ages 14–17)</a:t>
            </a:r>
            <a:endParaRPr lang="en-US" sz="17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09600" y="2255520"/>
            <a:ext cx="5364480" cy="134112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480" y="2438400"/>
            <a:ext cx="548640" cy="548640"/>
          </a:xfrm>
          <a:prstGeom prst="rect">
            <a:avLst/>
          </a:prstGeom>
        </p:spPr>
      </p:pic>
      <p:sp>
        <p:nvSpPr>
          <p:cNvPr id="7" name="Text 4"/>
          <p:cNvSpPr txBox="1"/>
          <p:nvPr/>
        </p:nvSpPr>
        <p:spPr>
          <a:xfrm>
            <a:off x="1524000" y="2377440"/>
            <a:ext cx="4328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2E9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Focus</a:t>
            </a:r>
            <a:endParaRPr lang="en-US" sz="17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8" name="Text 5"/>
          <p:cNvSpPr txBox="1"/>
          <p:nvPr/>
        </p:nvSpPr>
        <p:spPr>
          <a:xfrm>
            <a:off x="1524000" y="2767584"/>
            <a:ext cx="4328160" cy="7559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defTabSz="1219170"/>
            <a:r>
              <a:rPr lang="en-US" sz="140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Reduce vaping among middle adolescents (14–17 years) by increasing awareness, building refusal skills, and promoting healthier choices.</a:t>
            </a:r>
            <a:endParaRPr lang="en-US" sz="1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9" name="Shape 6"/>
          <p:cNvSpPr/>
          <p:nvPr/>
        </p:nvSpPr>
        <p:spPr>
          <a:xfrm>
            <a:off x="6217920" y="2255520"/>
            <a:ext cx="5364480" cy="134112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0800" y="2438400"/>
            <a:ext cx="548640" cy="548640"/>
          </a:xfrm>
          <a:prstGeom prst="rect">
            <a:avLst/>
          </a:prstGeom>
        </p:spPr>
      </p:pic>
      <p:sp>
        <p:nvSpPr>
          <p:cNvPr id="11" name="Text 7"/>
          <p:cNvSpPr txBox="1"/>
          <p:nvPr/>
        </p:nvSpPr>
        <p:spPr>
          <a:xfrm>
            <a:off x="7132320" y="2377440"/>
            <a:ext cx="4328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2F6F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It Matters</a:t>
            </a:r>
            <a:endParaRPr lang="en-US" sz="17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12" name="Text 8"/>
          <p:cNvSpPr txBox="1"/>
          <p:nvPr/>
        </p:nvSpPr>
        <p:spPr>
          <a:xfrm>
            <a:off x="7132320" y="2767584"/>
            <a:ext cx="4328160" cy="7559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defTabSz="1219170"/>
            <a:r>
              <a:rPr lang="en-US" sz="140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Vaping can harm brain development, lung health, and well-being. Early use increases the risk of nicotine addiction.</a:t>
            </a:r>
            <a:endParaRPr lang="en-US" sz="1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3" name="Shape 9"/>
          <p:cNvSpPr/>
          <p:nvPr/>
        </p:nvSpPr>
        <p:spPr>
          <a:xfrm>
            <a:off x="609600" y="3779520"/>
            <a:ext cx="5364480" cy="134112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1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2480" y="3962400"/>
            <a:ext cx="548640" cy="548640"/>
          </a:xfrm>
          <a:prstGeom prst="rect">
            <a:avLst/>
          </a:prstGeom>
        </p:spPr>
      </p:pic>
      <p:sp>
        <p:nvSpPr>
          <p:cNvPr id="15" name="Text 10"/>
          <p:cNvSpPr txBox="1"/>
          <p:nvPr/>
        </p:nvSpPr>
        <p:spPr>
          <a:xfrm>
            <a:off x="1524000" y="3901440"/>
            <a:ext cx="4328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7E57C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Goal</a:t>
            </a:r>
            <a:endParaRPr lang="en-US" sz="17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16" name="Text 11"/>
          <p:cNvSpPr txBox="1"/>
          <p:nvPr/>
        </p:nvSpPr>
        <p:spPr>
          <a:xfrm>
            <a:off x="1524000" y="4291584"/>
            <a:ext cx="4328160" cy="7559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defTabSz="1219170"/>
            <a:r>
              <a:rPr lang="en-US" sz="140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empower 14–17-year-olds with facts, skills, and support to stay vape-free.</a:t>
            </a:r>
            <a:endParaRPr lang="en-US" sz="1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7" name="Shape 12"/>
          <p:cNvSpPr/>
          <p:nvPr/>
        </p:nvSpPr>
        <p:spPr>
          <a:xfrm>
            <a:off x="6217920" y="3779520"/>
            <a:ext cx="5364480" cy="134112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18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0800" y="3962400"/>
            <a:ext cx="548640" cy="548640"/>
          </a:xfrm>
          <a:prstGeom prst="rect">
            <a:avLst/>
          </a:prstGeom>
        </p:spPr>
      </p:pic>
      <p:sp>
        <p:nvSpPr>
          <p:cNvPr id="19" name="Text 13"/>
          <p:cNvSpPr txBox="1"/>
          <p:nvPr/>
        </p:nvSpPr>
        <p:spPr>
          <a:xfrm>
            <a:off x="7132320" y="3901440"/>
            <a:ext cx="4328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7CB3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Target Audience</a:t>
            </a:r>
            <a:endParaRPr lang="en-US" sz="17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20" name="Text 14"/>
          <p:cNvSpPr txBox="1"/>
          <p:nvPr/>
        </p:nvSpPr>
        <p:spPr>
          <a:xfrm>
            <a:off x="7132320" y="4291584"/>
            <a:ext cx="4328160" cy="7559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defTabSz="1219170"/>
            <a:r>
              <a:rPr lang="en-US" sz="140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Middle adolescents in schools, online platforms, and community spaces.</a:t>
            </a:r>
            <a:endParaRPr lang="en-US" sz="1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21" name="Shape 15"/>
          <p:cNvSpPr/>
          <p:nvPr/>
        </p:nvSpPr>
        <p:spPr>
          <a:xfrm>
            <a:off x="609600" y="5425440"/>
            <a:ext cx="10972800" cy="792480"/>
          </a:xfrm>
          <a:prstGeom prst="roundRect">
            <a:avLst>
              <a:gd name="adj" fmla="val 12308"/>
            </a:avLst>
          </a:prstGeom>
          <a:solidFill>
            <a:srgbClr val="FFF1C2"/>
          </a:solidFill>
          <a:ln w="9525">
            <a:solidFill>
              <a:srgbClr val="F5D77A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22" name="Text 16"/>
          <p:cNvSpPr txBox="1"/>
          <p:nvPr/>
        </p:nvSpPr>
        <p:spPr>
          <a:xfrm>
            <a:off x="731520" y="5425440"/>
            <a:ext cx="10728960" cy="792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733" b="1">
                <a:solidFill>
                  <a:srgbClr val="1B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“The truth empowers. Knowledge protects. Choices define your future.”</a:t>
            </a:r>
            <a:endParaRPr lang="en-US" sz="17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16640" y="640080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200">
                <a:solidFill>
                  <a:srgbClr val="9CA3AF"/>
                </a:solidFill>
              </a:defRPr>
            </a:lvl1pPr>
          </a:lstStyle>
          <a:p>
            <a:pPr algn="r" defTabSz="1219170"/>
            <a:fld id="{F7021451-1387-4CA6-816F-3879F97B5CBC}" type="slidenum">
              <a:rPr lang="en-US">
                <a:latin typeface="Arial"/>
              </a:rPr>
              <a:pPr algn="r" defTabSz="1219170"/>
              <a:t>6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80630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>
            <a:spLocks noGrp="1"/>
          </p:cNvSpPr>
          <p:nvPr>
            <p:ph type="title" idx="100" hasCustomPrompt="1"/>
          </p:nvPr>
        </p:nvSpPr>
        <p:spPr>
          <a:xfrm>
            <a:off x="487680" y="243840"/>
            <a:ext cx="112166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/>
              <a:t>2. TYPES OF EVALUATION &amp; HOW WE WILL MEASURE SUCCESS</a:t>
            </a:r>
          </a:p>
        </p:txBody>
      </p:sp>
      <p:graphicFrame>
        <p:nvGraphicFramePr>
          <p:cNvPr id="4" name="Table 0"/>
          <p:cNvGraphicFramePr>
            <a:graphicFrameLocks noGrp="1"/>
          </p:cNvGraphicFramePr>
          <p:nvPr/>
        </p:nvGraphicFramePr>
        <p:xfrm>
          <a:off x="609600" y="1219200"/>
          <a:ext cx="10972800" cy="4151376"/>
        </p:xfrm>
        <a:graphic>
          <a:graphicData uri="http://schemas.openxmlformats.org/drawingml/2006/table">
            <a:tbl>
              <a:tblPr/>
              <a:tblGrid>
                <a:gridCol w="1828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452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9987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44576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500" b="1">
                          <a:solidFill>
                            <a:srgbClr val="FFFFFF"/>
                          </a:solidFill>
                        </a:rPr>
                        <a:t>Type of Evaluation</a:t>
                      </a:r>
                      <a:endParaRPr lang="en-US" sz="1500"/>
                    </a:p>
                  </a:txBody>
                  <a:tcPr marL="97536" marR="97536" marT="48768" marB="48768" anchor="ctr">
                    <a:lnL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B8A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500" b="1">
                          <a:solidFill>
                            <a:srgbClr val="FFFFFF"/>
                          </a:solidFill>
                        </a:rPr>
                        <a:t>How It Will Be Achieved</a:t>
                      </a:r>
                      <a:endParaRPr lang="en-US" sz="1500"/>
                    </a:p>
                  </a:txBody>
                  <a:tcPr marL="97536" marR="97536" marT="48768" marB="48768" anchor="ctr">
                    <a:lnL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2E9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500" b="1">
                          <a:solidFill>
                            <a:srgbClr val="FFFFFF"/>
                          </a:solidFill>
                        </a:rPr>
                        <a:t>Measures of Success</a:t>
                      </a:r>
                      <a:endParaRPr lang="en-US" sz="1500"/>
                    </a:p>
                  </a:txBody>
                  <a:tcPr marL="97536" marR="97536" marT="48768" marB="48768" anchor="ctr">
                    <a:lnL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B8A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500" b="1">
                          <a:solidFill>
                            <a:srgbClr val="1B2A5C"/>
                          </a:solidFill>
                        </a:rPr>
                        <a:t>Process Evaluation</a:t>
                      </a:r>
                      <a:endParaRPr lang="en-US" sz="1500"/>
                    </a:p>
                  </a:txBody>
                  <a:tcPr marL="97536" marR="97536" marT="48768" marB="48768" anchor="ctr">
                    <a:lnL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E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>
                          <a:solidFill>
                            <a:srgbClr val="1F2937"/>
                          </a:solidFill>
                        </a:rPr>
                        <a:t>Monitor implementation of campaign activities (workshops, social media posts, peer talks, distribution of materials).</a:t>
                      </a:r>
                      <a:endParaRPr lang="en-US" sz="1300"/>
                    </a:p>
                  </a:txBody>
                  <a:tcPr marL="97536" marR="97536" marT="48768" marB="48768" anchor="ctr">
                    <a:lnL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SzPct val="100000"/>
                        <a:buChar char="•"/>
                      </a:pPr>
                      <a:r>
                        <a:rPr lang="en-US" sz="1300">
                          <a:solidFill>
                            <a:srgbClr val="1F2937"/>
                          </a:solidFill>
                        </a:rPr>
                        <a:t>Number of activities held</a:t>
                      </a:r>
                      <a:endParaRPr lang="en-US" sz="1600"/>
                    </a:p>
                    <a:p>
                      <a:pPr marL="342900" indent="-342900">
                        <a:buSzPct val="100000"/>
                        <a:buChar char="•"/>
                      </a:pPr>
                      <a:r>
                        <a:rPr lang="en-US" sz="1300">
                          <a:solidFill>
                            <a:srgbClr val="1F2937"/>
                          </a:solidFill>
                        </a:rPr>
                        <a:t>Number of participants</a:t>
                      </a:r>
                      <a:endParaRPr lang="en-US" sz="1600"/>
                    </a:p>
                    <a:p>
                      <a:pPr marL="342900" indent="-342900">
                        <a:buSzPct val="100000"/>
                        <a:buChar char="•"/>
                      </a:pPr>
                      <a:r>
                        <a:rPr lang="en-US" sz="1300">
                          <a:solidFill>
                            <a:srgbClr val="1F2937"/>
                          </a:solidFill>
                        </a:rPr>
                        <a:t>Social media reach &amp; engagement</a:t>
                      </a:r>
                      <a:endParaRPr lang="en-US" sz="1600"/>
                    </a:p>
                  </a:txBody>
                  <a:tcPr marL="97536" marR="97536" marT="48768" marB="48768" anchor="ctr">
                    <a:lnL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3632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500" b="1">
                          <a:solidFill>
                            <a:srgbClr val="1B2A5C"/>
                          </a:solidFill>
                        </a:rPr>
                        <a:t>Outcome Evaluation</a:t>
                      </a:r>
                      <a:endParaRPr lang="en-US" sz="1500"/>
                    </a:p>
                  </a:txBody>
                  <a:tcPr marL="97536" marR="97536" marT="48768" marB="48768" anchor="ctr">
                    <a:lnL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E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>
                          <a:solidFill>
                            <a:srgbClr val="1F2937"/>
                          </a:solidFill>
                        </a:rPr>
                        <a:t>Assess changes in knowledge, attitudes, and intentions regarding vaping.</a:t>
                      </a:r>
                      <a:endParaRPr lang="en-US" sz="1300"/>
                    </a:p>
                  </a:txBody>
                  <a:tcPr marL="97536" marR="97536" marT="48768" marB="48768" anchor="ctr">
                    <a:lnL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SzPct val="100000"/>
                        <a:buChar char="•"/>
                      </a:pPr>
                      <a:r>
                        <a:rPr lang="en-US" sz="1300">
                          <a:solidFill>
                            <a:srgbClr val="1F2937"/>
                          </a:solidFill>
                        </a:rPr>
                        <a:t>Pre/post surveys</a:t>
                      </a:r>
                      <a:endParaRPr lang="en-US" sz="1600"/>
                    </a:p>
                    <a:p>
                      <a:pPr marL="342900" indent="-342900">
                        <a:buSzPct val="100000"/>
                        <a:buChar char="•"/>
                      </a:pPr>
                      <a:r>
                        <a:rPr lang="en-US" sz="1300">
                          <a:solidFill>
                            <a:srgbClr val="1F2937"/>
                          </a:solidFill>
                        </a:rPr>
                        <a:t>Increased knowledge scores</a:t>
                      </a:r>
                      <a:endParaRPr lang="en-US" sz="1600"/>
                    </a:p>
                    <a:p>
                      <a:pPr marL="342900" indent="-342900">
                        <a:buSzPct val="100000"/>
                        <a:buChar char="•"/>
                      </a:pPr>
                      <a:r>
                        <a:rPr lang="en-US" sz="1300">
                          <a:solidFill>
                            <a:srgbClr val="1F2937"/>
                          </a:solidFill>
                        </a:rPr>
                        <a:t>Improved attitudes</a:t>
                      </a:r>
                      <a:endParaRPr lang="en-US" sz="1600"/>
                    </a:p>
                    <a:p>
                      <a:pPr marL="342900" indent="-342900">
                        <a:buSzPct val="100000"/>
                        <a:buChar char="•"/>
                      </a:pPr>
                      <a:r>
                        <a:rPr lang="en-US" sz="1300">
                          <a:solidFill>
                            <a:srgbClr val="1F2937"/>
                          </a:solidFill>
                        </a:rPr>
                        <a:t>Increased intention to stay vape-free</a:t>
                      </a:r>
                      <a:endParaRPr lang="en-US" sz="1600"/>
                    </a:p>
                  </a:txBody>
                  <a:tcPr marL="97536" marR="97536" marT="48768" marB="48768" anchor="ctr">
                    <a:lnL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534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500" b="1">
                          <a:solidFill>
                            <a:srgbClr val="1B2A5C"/>
                          </a:solidFill>
                        </a:rPr>
                        <a:t>Impact Evaluation</a:t>
                      </a:r>
                      <a:endParaRPr lang="en-US" sz="1500"/>
                    </a:p>
                  </a:txBody>
                  <a:tcPr marL="97536" marR="97536" marT="48768" marB="48768" anchor="ctr">
                    <a:lnL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E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>
                          <a:solidFill>
                            <a:srgbClr val="1F2937"/>
                          </a:solidFill>
                        </a:rPr>
                        <a:t>Determine long-term impact on vaping behavior.</a:t>
                      </a:r>
                      <a:endParaRPr lang="en-US" sz="1300"/>
                    </a:p>
                  </a:txBody>
                  <a:tcPr marL="97536" marR="97536" marT="48768" marB="48768" anchor="ctr">
                    <a:lnL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SzPct val="100000"/>
                        <a:buChar char="•"/>
                      </a:pPr>
                      <a:r>
                        <a:rPr lang="en-US" sz="1300">
                          <a:solidFill>
                            <a:srgbClr val="1F2937"/>
                          </a:solidFill>
                        </a:rPr>
                        <a:t>Reduction in self-reported vaping rates</a:t>
                      </a:r>
                      <a:endParaRPr lang="en-US" sz="1600"/>
                    </a:p>
                    <a:p>
                      <a:pPr marL="342900" indent="-342900">
                        <a:buSzPct val="100000"/>
                        <a:buChar char="•"/>
                      </a:pPr>
                      <a:r>
                        <a:rPr lang="en-US" sz="1300">
                          <a:solidFill>
                            <a:srgbClr val="1F2937"/>
                          </a:solidFill>
                        </a:rPr>
                        <a:t>Fewer students trying vaping for the first time</a:t>
                      </a:r>
                      <a:endParaRPr lang="en-US" sz="1600"/>
                    </a:p>
                  </a:txBody>
                  <a:tcPr marL="97536" marR="97536" marT="48768" marB="48768" anchor="ctr">
                    <a:lnL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500" b="1">
                          <a:solidFill>
                            <a:srgbClr val="1B2A5C"/>
                          </a:solidFill>
                        </a:rPr>
                        <a:t>Economic Evaluation</a:t>
                      </a:r>
                      <a:endParaRPr lang="en-US" sz="1500"/>
                    </a:p>
                  </a:txBody>
                  <a:tcPr marL="97536" marR="97536" marT="48768" marB="48768" anchor="ctr">
                    <a:lnL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4E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>
                          <a:solidFill>
                            <a:srgbClr val="1F2937"/>
                          </a:solidFill>
                        </a:rPr>
                        <a:t>Assess cost-effectiveness of the campaign.</a:t>
                      </a:r>
                      <a:endParaRPr lang="en-US" sz="1300"/>
                    </a:p>
                  </a:txBody>
                  <a:tcPr marL="97536" marR="97536" marT="48768" marB="48768" anchor="ctr">
                    <a:lnL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SzPct val="100000"/>
                        <a:buChar char="•"/>
                      </a:pPr>
                      <a:r>
                        <a:rPr lang="en-US" sz="1300">
                          <a:solidFill>
                            <a:srgbClr val="1F2937"/>
                          </a:solidFill>
                        </a:rPr>
                        <a:t>Cost per student reached</a:t>
                      </a:r>
                      <a:endParaRPr lang="en-US" sz="1600"/>
                    </a:p>
                    <a:p>
                      <a:pPr marL="342900" indent="-342900">
                        <a:buSzPct val="100000"/>
                        <a:buChar char="•"/>
                      </a:pPr>
                      <a:r>
                        <a:rPr lang="en-US" sz="1300">
                          <a:solidFill>
                            <a:srgbClr val="1F2937"/>
                          </a:solidFill>
                        </a:rPr>
                        <a:t>Resources used vs. outcomes achieved</a:t>
                      </a:r>
                      <a:endParaRPr lang="en-US" sz="1600"/>
                    </a:p>
                  </a:txBody>
                  <a:tcPr marL="97536" marR="97536" marT="48768" marB="48768" anchor="ctr">
                    <a:lnL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5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" name="Shape 1"/>
          <p:cNvSpPr/>
          <p:nvPr/>
        </p:nvSpPr>
        <p:spPr>
          <a:xfrm>
            <a:off x="609600" y="5730240"/>
            <a:ext cx="10972800" cy="512064"/>
          </a:xfrm>
          <a:prstGeom prst="roundRect">
            <a:avLst>
              <a:gd name="adj" fmla="val 23810"/>
            </a:avLst>
          </a:prstGeom>
          <a:solidFill>
            <a:srgbClr val="14B8A6"/>
          </a:solidFill>
          <a:ln/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5" name="Text 2"/>
          <p:cNvSpPr txBox="1"/>
          <p:nvPr/>
        </p:nvSpPr>
        <p:spPr>
          <a:xfrm>
            <a:off x="609600" y="5730240"/>
            <a:ext cx="1097280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Success = More informed minds, stronger refusals, healthier futures.</a:t>
            </a:r>
            <a:endParaRPr lang="en-US" sz="16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16640" y="640080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200">
                <a:solidFill>
                  <a:srgbClr val="9CA3AF"/>
                </a:solidFill>
              </a:defRPr>
            </a:lvl1pPr>
          </a:lstStyle>
          <a:p>
            <a:pPr algn="r" defTabSz="1219170"/>
            <a:fld id="{F7021451-1387-4CA6-816F-3879F97B5CBC}" type="slidenum">
              <a:rPr lang="en-US">
                <a:latin typeface="Arial"/>
              </a:rPr>
              <a:pPr algn="r" defTabSz="1219170"/>
              <a:t>7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472606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>
            <a:spLocks noGrp="1"/>
          </p:cNvSpPr>
          <p:nvPr>
            <p:ph type="title" idx="100" hasCustomPrompt="1"/>
          </p:nvPr>
        </p:nvSpPr>
        <p:spPr>
          <a:xfrm>
            <a:off x="487680" y="243840"/>
            <a:ext cx="112166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/>
              <a:t>3. CAMPAIGN POSTER</a:t>
            </a:r>
          </a:p>
        </p:txBody>
      </p:sp>
      <p:sp>
        <p:nvSpPr>
          <p:cNvPr id="3" name="Text 1"/>
          <p:cNvSpPr txBox="1"/>
          <p:nvPr/>
        </p:nvSpPr>
        <p:spPr>
          <a:xfrm>
            <a:off x="609600" y="1158240"/>
            <a:ext cx="54864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5333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UNBOX</a:t>
            </a:r>
            <a:endParaRPr lang="en-US" sz="53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4" name="Text 2"/>
          <p:cNvSpPr txBox="1"/>
          <p:nvPr/>
        </p:nvSpPr>
        <p:spPr>
          <a:xfrm>
            <a:off x="609600" y="2011680"/>
            <a:ext cx="58521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5333" b="1" i="1">
                <a:solidFill>
                  <a:srgbClr val="FF2E9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TRUTH</a:t>
            </a:r>
            <a:endParaRPr lang="en-US" sz="53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5" name="Text 3"/>
          <p:cNvSpPr txBox="1"/>
          <p:nvPr/>
        </p:nvSpPr>
        <p:spPr>
          <a:xfrm>
            <a:off x="609600" y="2987040"/>
            <a:ext cx="54864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VAPING MAY LOOK COOL.</a:t>
            </a:r>
            <a:endParaRPr lang="en-US" sz="1733">
              <a:solidFill>
                <a:srgbClr val="1F2937"/>
              </a:solidFill>
              <a:latin typeface="Arial"/>
            </a:endParaRPr>
          </a:p>
          <a:p>
            <a:pPr defTabSz="1219170"/>
            <a:r>
              <a:rPr lang="en-US" sz="1733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DAMAGE IS REAL.</a:t>
            </a:r>
            <a:endParaRPr lang="en-US" sz="17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6" name="Shape 4"/>
          <p:cNvSpPr/>
          <p:nvPr/>
        </p:nvSpPr>
        <p:spPr>
          <a:xfrm>
            <a:off x="609600" y="3779520"/>
            <a:ext cx="2621280" cy="1072896"/>
          </a:xfrm>
          <a:prstGeom prst="roundRect">
            <a:avLst>
              <a:gd name="adj" fmla="val 5682"/>
            </a:avLst>
          </a:prstGeom>
          <a:solidFill>
            <a:srgbClr val="E8C98A"/>
          </a:solidFill>
          <a:ln w="9525">
            <a:solidFill>
              <a:srgbClr val="C9A25A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7" name="Text 5"/>
          <p:cNvSpPr txBox="1"/>
          <p:nvPr/>
        </p:nvSpPr>
        <p:spPr>
          <a:xfrm>
            <a:off x="731520" y="3779520"/>
            <a:ext cx="2377440" cy="1072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467" b="1">
                <a:solidFill>
                  <a:srgbClr val="3B2A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ADDICTION</a:t>
            </a:r>
            <a:endParaRPr lang="en-US" sz="1467">
              <a:solidFill>
                <a:srgbClr val="1F2937"/>
              </a:solidFill>
              <a:latin typeface="Arial"/>
            </a:endParaRPr>
          </a:p>
          <a:p>
            <a:pPr algn="ctr" defTabSz="1219170"/>
            <a:r>
              <a:rPr lang="en-US" sz="1333">
                <a:solidFill>
                  <a:srgbClr val="3B2A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Starts Early</a:t>
            </a:r>
            <a:endParaRPr lang="en-US" sz="1467">
              <a:solidFill>
                <a:srgbClr val="1F2937"/>
              </a:solidFill>
              <a:latin typeface="Arial"/>
            </a:endParaRPr>
          </a:p>
        </p:txBody>
      </p:sp>
      <p:sp>
        <p:nvSpPr>
          <p:cNvPr id="8" name="Shape 6"/>
          <p:cNvSpPr/>
          <p:nvPr/>
        </p:nvSpPr>
        <p:spPr>
          <a:xfrm>
            <a:off x="3413760" y="3779520"/>
            <a:ext cx="2621280" cy="1072896"/>
          </a:xfrm>
          <a:prstGeom prst="roundRect">
            <a:avLst>
              <a:gd name="adj" fmla="val 5682"/>
            </a:avLst>
          </a:prstGeom>
          <a:solidFill>
            <a:srgbClr val="E8C98A"/>
          </a:solidFill>
          <a:ln w="9525">
            <a:solidFill>
              <a:srgbClr val="C9A25A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9" name="Text 7"/>
          <p:cNvSpPr txBox="1"/>
          <p:nvPr/>
        </p:nvSpPr>
        <p:spPr>
          <a:xfrm>
            <a:off x="3535680" y="3779520"/>
            <a:ext cx="2377440" cy="1072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467" b="1">
                <a:solidFill>
                  <a:srgbClr val="3B2A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DAMAGES LUNGS</a:t>
            </a:r>
            <a:endParaRPr lang="en-US" sz="1467">
              <a:solidFill>
                <a:srgbClr val="1F2937"/>
              </a:solidFill>
              <a:latin typeface="Arial"/>
            </a:endParaRPr>
          </a:p>
          <a:p>
            <a:pPr algn="ctr" defTabSz="1219170"/>
            <a:r>
              <a:rPr lang="en-US" sz="1333">
                <a:solidFill>
                  <a:srgbClr val="3B2A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 Just Water Vapor</a:t>
            </a:r>
            <a:endParaRPr lang="en-US" sz="1467">
              <a:solidFill>
                <a:srgbClr val="1F2937"/>
              </a:solidFill>
              <a:latin typeface="Arial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609600" y="4998720"/>
            <a:ext cx="2621280" cy="1072896"/>
          </a:xfrm>
          <a:prstGeom prst="roundRect">
            <a:avLst>
              <a:gd name="adj" fmla="val 5682"/>
            </a:avLst>
          </a:prstGeom>
          <a:solidFill>
            <a:srgbClr val="E8C98A"/>
          </a:solidFill>
          <a:ln w="9525">
            <a:solidFill>
              <a:srgbClr val="C9A25A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1" name="Text 9"/>
          <p:cNvSpPr txBox="1"/>
          <p:nvPr/>
        </p:nvSpPr>
        <p:spPr>
          <a:xfrm>
            <a:off x="731520" y="4998720"/>
            <a:ext cx="2377440" cy="1072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467" b="1">
                <a:solidFill>
                  <a:srgbClr val="3B2A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BRAIN FOG</a:t>
            </a:r>
            <a:endParaRPr lang="en-US" sz="1467">
              <a:solidFill>
                <a:srgbClr val="1F2937"/>
              </a:solidFill>
              <a:latin typeface="Arial"/>
            </a:endParaRPr>
          </a:p>
          <a:p>
            <a:pPr algn="ctr" defTabSz="1219170"/>
            <a:r>
              <a:rPr lang="en-US" sz="1333">
                <a:solidFill>
                  <a:srgbClr val="3B2A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Hurts Focus &amp; Memory</a:t>
            </a:r>
            <a:endParaRPr lang="en-US" sz="1467">
              <a:solidFill>
                <a:srgbClr val="1F2937"/>
              </a:solidFill>
              <a:latin typeface="Arial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3413760" y="4998720"/>
            <a:ext cx="2621280" cy="1072896"/>
          </a:xfrm>
          <a:prstGeom prst="roundRect">
            <a:avLst>
              <a:gd name="adj" fmla="val 5682"/>
            </a:avLst>
          </a:prstGeom>
          <a:solidFill>
            <a:srgbClr val="E8C98A"/>
          </a:solidFill>
          <a:ln w="9525">
            <a:solidFill>
              <a:srgbClr val="C9A25A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3" name="Text 11"/>
          <p:cNvSpPr txBox="1"/>
          <p:nvPr/>
        </p:nvSpPr>
        <p:spPr>
          <a:xfrm>
            <a:off x="3535680" y="4998720"/>
            <a:ext cx="2377440" cy="1072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467" b="1">
                <a:solidFill>
                  <a:srgbClr val="3B2A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HIDDEN CHEMICALS</a:t>
            </a:r>
            <a:endParaRPr lang="en-US" sz="1467">
              <a:solidFill>
                <a:srgbClr val="1F2937"/>
              </a:solidFill>
              <a:latin typeface="Arial"/>
            </a:endParaRPr>
          </a:p>
          <a:p>
            <a:pPr algn="ctr" defTabSz="1219170"/>
            <a:r>
              <a:rPr lang="en-US" sz="1333">
                <a:solidFill>
                  <a:srgbClr val="3B2A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 Safe. Not Harmless.</a:t>
            </a:r>
            <a:endParaRPr lang="en-US" sz="1467">
              <a:solidFill>
                <a:srgbClr val="1F2937"/>
              </a:solidFill>
              <a:latin typeface="Arial"/>
            </a:endParaRPr>
          </a:p>
        </p:txBody>
      </p:sp>
      <p:sp>
        <p:nvSpPr>
          <p:cNvPr id="14" name="Text 12"/>
          <p:cNvSpPr txBox="1"/>
          <p:nvPr/>
        </p:nvSpPr>
        <p:spPr>
          <a:xfrm>
            <a:off x="6583680" y="1158240"/>
            <a:ext cx="51206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467" b="1">
                <a:solidFill>
                  <a:srgbClr val="FF2E9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CHOOSE WHAT'S REAL. CHOOSE WHAT'S RIGHT.</a:t>
            </a:r>
            <a:endParaRPr lang="en-US" sz="1467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1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9440" y="1645920"/>
            <a:ext cx="487680" cy="487680"/>
          </a:xfrm>
          <a:prstGeom prst="rect">
            <a:avLst/>
          </a:prstGeom>
        </p:spPr>
      </p:pic>
      <p:sp>
        <p:nvSpPr>
          <p:cNvPr id="16" name="Text 13"/>
          <p:cNvSpPr txBox="1"/>
          <p:nvPr/>
        </p:nvSpPr>
        <p:spPr>
          <a:xfrm>
            <a:off x="6559296" y="2218944"/>
            <a:ext cx="128016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067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REAL FACTS</a:t>
            </a:r>
            <a:endParaRPr lang="en-US" sz="1067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1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29600" y="1645920"/>
            <a:ext cx="487680" cy="487680"/>
          </a:xfrm>
          <a:prstGeom prst="rect">
            <a:avLst/>
          </a:prstGeom>
        </p:spPr>
      </p:pic>
      <p:sp>
        <p:nvSpPr>
          <p:cNvPr id="18" name="Text 14"/>
          <p:cNvSpPr txBox="1"/>
          <p:nvPr/>
        </p:nvSpPr>
        <p:spPr>
          <a:xfrm>
            <a:off x="7839456" y="2218944"/>
            <a:ext cx="128016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067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 MIND</a:t>
            </a:r>
            <a:endParaRPr lang="en-US" sz="1067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1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09760" y="1645920"/>
            <a:ext cx="487680" cy="487680"/>
          </a:xfrm>
          <a:prstGeom prst="rect">
            <a:avLst/>
          </a:prstGeom>
        </p:spPr>
      </p:pic>
      <p:sp>
        <p:nvSpPr>
          <p:cNvPr id="20" name="Text 15"/>
          <p:cNvSpPr txBox="1"/>
          <p:nvPr/>
        </p:nvSpPr>
        <p:spPr>
          <a:xfrm>
            <a:off x="9119616" y="2218944"/>
            <a:ext cx="128016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067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BETTER HEALTH</a:t>
            </a:r>
            <a:endParaRPr lang="en-US" sz="1067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89920" y="1645920"/>
            <a:ext cx="487680" cy="487680"/>
          </a:xfrm>
          <a:prstGeom prst="rect">
            <a:avLst/>
          </a:prstGeom>
        </p:spPr>
      </p:pic>
      <p:sp>
        <p:nvSpPr>
          <p:cNvPr id="22" name="Text 16"/>
          <p:cNvSpPr txBox="1"/>
          <p:nvPr/>
        </p:nvSpPr>
        <p:spPr>
          <a:xfrm>
            <a:off x="10399776" y="2218944"/>
            <a:ext cx="128016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067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BRIGHT FUTURE</a:t>
            </a:r>
            <a:endParaRPr lang="en-US" sz="1067">
              <a:solidFill>
                <a:srgbClr val="1F2937"/>
              </a:solidFill>
              <a:latin typeface="Arial"/>
            </a:endParaRPr>
          </a:p>
        </p:txBody>
      </p:sp>
      <p:sp>
        <p:nvSpPr>
          <p:cNvPr id="23" name="Text 17"/>
          <p:cNvSpPr txBox="1"/>
          <p:nvPr/>
        </p:nvSpPr>
        <p:spPr>
          <a:xfrm>
            <a:off x="6583680" y="2804160"/>
            <a:ext cx="512064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333" b="1">
                <a:solidFill>
                  <a:srgbClr val="FF2E9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OUR ACTIVITIES</a:t>
            </a:r>
            <a:endParaRPr lang="en-US" sz="13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24" name="Text 18"/>
          <p:cNvSpPr txBox="1"/>
          <p:nvPr/>
        </p:nvSpPr>
        <p:spPr>
          <a:xfrm>
            <a:off x="6583680" y="3169920"/>
            <a:ext cx="5120640" cy="1767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189" indent="-457189" defTabSz="1219170">
              <a:spcAft>
                <a:spcPts val="400"/>
              </a:spcAft>
              <a:buSzPct val="100000"/>
              <a:buFontTx/>
              <a:buChar char="•"/>
            </a:pPr>
            <a:r>
              <a:rPr lang="en-US" sz="140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Interactive Workshops</a:t>
            </a:r>
            <a:endParaRPr lang="en-US" sz="1400">
              <a:solidFill>
                <a:srgbClr val="1F2937"/>
              </a:solidFill>
              <a:latin typeface="Arial"/>
            </a:endParaRPr>
          </a:p>
          <a:p>
            <a:pPr marL="457189" indent="-457189" defTabSz="1219170">
              <a:spcAft>
                <a:spcPts val="400"/>
              </a:spcAft>
              <a:buSzPct val="100000"/>
              <a:buFontTx/>
              <a:buChar char="•"/>
            </a:pPr>
            <a:r>
              <a:rPr lang="en-US" sz="140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Peer-Led Talks</a:t>
            </a:r>
            <a:endParaRPr lang="en-US" sz="1400">
              <a:solidFill>
                <a:srgbClr val="1F2937"/>
              </a:solidFill>
              <a:latin typeface="Arial"/>
            </a:endParaRPr>
          </a:p>
          <a:p>
            <a:pPr marL="457189" indent="-457189" defTabSz="1219170">
              <a:spcAft>
                <a:spcPts val="400"/>
              </a:spcAft>
              <a:buSzPct val="100000"/>
              <a:buFontTx/>
              <a:buChar char="•"/>
            </a:pPr>
            <a:r>
              <a:rPr lang="en-US" sz="140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Media Challenges</a:t>
            </a:r>
            <a:endParaRPr lang="en-US" sz="1400">
              <a:solidFill>
                <a:srgbClr val="1F2937"/>
              </a:solidFill>
              <a:latin typeface="Arial"/>
            </a:endParaRPr>
          </a:p>
          <a:p>
            <a:pPr marL="457189" indent="-457189" defTabSz="1219170">
              <a:spcAft>
                <a:spcPts val="400"/>
              </a:spcAft>
              <a:buSzPct val="100000"/>
              <a:buFontTx/>
              <a:buChar char="•"/>
            </a:pPr>
            <a:r>
              <a:rPr lang="en-US" sz="140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Posters &amp; Digital Content</a:t>
            </a:r>
            <a:endParaRPr lang="en-US" sz="1400">
              <a:solidFill>
                <a:srgbClr val="1F2937"/>
              </a:solidFill>
              <a:latin typeface="Arial"/>
            </a:endParaRPr>
          </a:p>
          <a:p>
            <a:pPr marL="457189" indent="-457189" defTabSz="1219170">
              <a:spcAft>
                <a:spcPts val="400"/>
              </a:spcAft>
              <a:buSzPct val="100000"/>
              <a:buFontTx/>
              <a:buChar char="•"/>
            </a:pPr>
            <a:r>
              <a:rPr lang="en-US" sz="140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Fact Quizzes &amp; Giveaways</a:t>
            </a:r>
            <a:endParaRPr lang="en-US" sz="1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25" name="Shape 19"/>
          <p:cNvSpPr/>
          <p:nvPr/>
        </p:nvSpPr>
        <p:spPr>
          <a:xfrm>
            <a:off x="6583680" y="5120640"/>
            <a:ext cx="5120640" cy="853440"/>
          </a:xfrm>
          <a:prstGeom prst="roundRect">
            <a:avLst>
              <a:gd name="adj" fmla="val 8571"/>
            </a:avLst>
          </a:prstGeom>
          <a:solidFill>
            <a:srgbClr val="FF2E93"/>
          </a:solidFill>
          <a:ln/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26" name="Text 20"/>
          <p:cNvSpPr txBox="1"/>
          <p:nvPr/>
        </p:nvSpPr>
        <p:spPr>
          <a:xfrm>
            <a:off x="6583680" y="5120640"/>
            <a:ext cx="5120640" cy="853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2400" b="1" i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VAPE-FREE. BE YOU.</a:t>
            </a:r>
            <a:endParaRPr lang="en-US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27" name="Text 21"/>
          <p:cNvSpPr txBox="1"/>
          <p:nvPr/>
        </p:nvSpPr>
        <p:spPr>
          <a:xfrm>
            <a:off x="609600" y="6156960"/>
            <a:ext cx="97536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200" b="1">
                <a:solidFill>
                  <a:srgbClr val="38D5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#UnboxTheTruth   #VapeFree   #YourFutureYourChoice</a:t>
            </a:r>
            <a:endParaRPr lang="en-US" sz="12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28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16640" y="640080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200">
                <a:solidFill>
                  <a:srgbClr val="9CA3AF"/>
                </a:solidFill>
              </a:defRPr>
            </a:lvl1pPr>
          </a:lstStyle>
          <a:p>
            <a:pPr algn="r" defTabSz="1219170"/>
            <a:fld id="{F7021451-1387-4CA6-816F-3879F97B5CBC}" type="slidenum">
              <a:rPr lang="en-US">
                <a:latin typeface="Arial"/>
              </a:rPr>
              <a:pPr algn="r" defTabSz="1219170"/>
              <a:t>8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812336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>
            <a:spLocks noGrp="1"/>
          </p:cNvSpPr>
          <p:nvPr>
            <p:ph type="title" idx="100" hasCustomPrompt="1"/>
          </p:nvPr>
        </p:nvSpPr>
        <p:spPr>
          <a:xfrm>
            <a:off x="487680" y="243840"/>
            <a:ext cx="112166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/>
              <a:t>4. CAMPAIGN ACTIVITIES &amp; BENEFITS</a:t>
            </a:r>
          </a:p>
        </p:txBody>
      </p:sp>
      <p:sp>
        <p:nvSpPr>
          <p:cNvPr id="3" name="Shape 1"/>
          <p:cNvSpPr/>
          <p:nvPr/>
        </p:nvSpPr>
        <p:spPr>
          <a:xfrm>
            <a:off x="609600" y="1219200"/>
            <a:ext cx="3169920" cy="426720"/>
          </a:xfrm>
          <a:prstGeom prst="roundRect">
            <a:avLst>
              <a:gd name="adj" fmla="val 14286"/>
            </a:avLst>
          </a:prstGeom>
          <a:solidFill>
            <a:srgbClr val="FF2E93"/>
          </a:solidFill>
          <a:ln/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4" name="Text 2"/>
          <p:cNvSpPr txBox="1"/>
          <p:nvPr/>
        </p:nvSpPr>
        <p:spPr>
          <a:xfrm>
            <a:off x="609600" y="1219200"/>
            <a:ext cx="316992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467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CAMPAIGN ACTIVITIES</a:t>
            </a:r>
            <a:endParaRPr lang="en-US" sz="1467">
              <a:solidFill>
                <a:srgbClr val="1F2937"/>
              </a:solidFill>
              <a:latin typeface="Arial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09600" y="1828800"/>
            <a:ext cx="6583680" cy="804672"/>
          </a:xfrm>
          <a:prstGeom prst="roundRect">
            <a:avLst>
              <a:gd name="adj" fmla="val 12121"/>
            </a:avLst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6" name="Shape 4"/>
          <p:cNvSpPr/>
          <p:nvPr/>
        </p:nvSpPr>
        <p:spPr>
          <a:xfrm>
            <a:off x="731520" y="1950720"/>
            <a:ext cx="560832" cy="560832"/>
          </a:xfrm>
          <a:prstGeom prst="roundRect">
            <a:avLst>
              <a:gd name="adj" fmla="val 13043"/>
            </a:avLst>
          </a:prstGeom>
          <a:solidFill>
            <a:srgbClr val="FCE4EF"/>
          </a:solidFill>
          <a:ln/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1248" y="2060448"/>
            <a:ext cx="341376" cy="341376"/>
          </a:xfrm>
          <a:prstGeom prst="rect">
            <a:avLst/>
          </a:prstGeom>
        </p:spPr>
      </p:pic>
      <p:sp>
        <p:nvSpPr>
          <p:cNvPr id="8" name="Text 5"/>
          <p:cNvSpPr txBox="1"/>
          <p:nvPr/>
        </p:nvSpPr>
        <p:spPr>
          <a:xfrm>
            <a:off x="1463040" y="1828800"/>
            <a:ext cx="56083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533" b="1">
                <a:solidFill>
                  <a:srgbClr val="1B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Interactive Workshops</a:t>
            </a:r>
            <a:endParaRPr lang="en-US" sz="1533">
              <a:solidFill>
                <a:srgbClr val="1F2937"/>
              </a:solidFill>
              <a:latin typeface="Arial"/>
            </a:endParaRPr>
          </a:p>
          <a:p>
            <a:pPr defTabSz="1219170"/>
            <a:r>
              <a:rPr lang="en-US" sz="1333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Engaging sessions with facts, myths, &amp; real stories.</a:t>
            </a:r>
            <a:endParaRPr lang="en-US" sz="15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9" name="Shape 6"/>
          <p:cNvSpPr/>
          <p:nvPr/>
        </p:nvSpPr>
        <p:spPr>
          <a:xfrm>
            <a:off x="609600" y="2731008"/>
            <a:ext cx="6583680" cy="804672"/>
          </a:xfrm>
          <a:prstGeom prst="roundRect">
            <a:avLst>
              <a:gd name="adj" fmla="val 12121"/>
            </a:avLst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731520" y="2852928"/>
            <a:ext cx="560832" cy="560832"/>
          </a:xfrm>
          <a:prstGeom prst="roundRect">
            <a:avLst>
              <a:gd name="adj" fmla="val 13043"/>
            </a:avLst>
          </a:prstGeom>
          <a:solidFill>
            <a:srgbClr val="FCE4EF"/>
          </a:solidFill>
          <a:ln/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248" y="2962656"/>
            <a:ext cx="341376" cy="341376"/>
          </a:xfrm>
          <a:prstGeom prst="rect">
            <a:avLst/>
          </a:prstGeom>
        </p:spPr>
      </p:pic>
      <p:sp>
        <p:nvSpPr>
          <p:cNvPr id="12" name="Text 8"/>
          <p:cNvSpPr txBox="1"/>
          <p:nvPr/>
        </p:nvSpPr>
        <p:spPr>
          <a:xfrm>
            <a:off x="1463040" y="2731008"/>
            <a:ext cx="56083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533" b="1">
                <a:solidFill>
                  <a:srgbClr val="1B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Peer Ambassador Program</a:t>
            </a:r>
            <a:endParaRPr lang="en-US" sz="1533">
              <a:solidFill>
                <a:srgbClr val="1F2937"/>
              </a:solidFill>
              <a:latin typeface="Arial"/>
            </a:endParaRPr>
          </a:p>
          <a:p>
            <a:pPr defTabSz="1219170"/>
            <a:r>
              <a:rPr lang="en-US" sz="1333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Train and empower student leaders to spread the message.</a:t>
            </a:r>
            <a:endParaRPr lang="en-US" sz="15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13" name="Shape 9"/>
          <p:cNvSpPr/>
          <p:nvPr/>
        </p:nvSpPr>
        <p:spPr>
          <a:xfrm>
            <a:off x="609600" y="3633216"/>
            <a:ext cx="6583680" cy="804672"/>
          </a:xfrm>
          <a:prstGeom prst="roundRect">
            <a:avLst>
              <a:gd name="adj" fmla="val 12121"/>
            </a:avLst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4" name="Shape 10"/>
          <p:cNvSpPr/>
          <p:nvPr/>
        </p:nvSpPr>
        <p:spPr>
          <a:xfrm>
            <a:off x="731520" y="3755136"/>
            <a:ext cx="560832" cy="560832"/>
          </a:xfrm>
          <a:prstGeom prst="roundRect">
            <a:avLst>
              <a:gd name="adj" fmla="val 13043"/>
            </a:avLst>
          </a:prstGeom>
          <a:solidFill>
            <a:srgbClr val="FCE4EF"/>
          </a:solidFill>
          <a:ln/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1248" y="3864864"/>
            <a:ext cx="341376" cy="341376"/>
          </a:xfrm>
          <a:prstGeom prst="rect">
            <a:avLst/>
          </a:prstGeom>
        </p:spPr>
      </p:pic>
      <p:sp>
        <p:nvSpPr>
          <p:cNvPr id="16" name="Text 11"/>
          <p:cNvSpPr txBox="1"/>
          <p:nvPr/>
        </p:nvSpPr>
        <p:spPr>
          <a:xfrm>
            <a:off x="1463040" y="3633216"/>
            <a:ext cx="56083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533" b="1">
                <a:solidFill>
                  <a:srgbClr val="1B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Social Media Challenges</a:t>
            </a:r>
            <a:endParaRPr lang="en-US" sz="1533">
              <a:solidFill>
                <a:srgbClr val="1F2937"/>
              </a:solidFill>
              <a:latin typeface="Arial"/>
            </a:endParaRPr>
          </a:p>
          <a:p>
            <a:pPr defTabSz="1219170"/>
            <a:r>
              <a:rPr lang="en-US" sz="1333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videos, memes, and reels to promote vape-free living.</a:t>
            </a:r>
            <a:endParaRPr lang="en-US" sz="15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17" name="Shape 12"/>
          <p:cNvSpPr/>
          <p:nvPr/>
        </p:nvSpPr>
        <p:spPr>
          <a:xfrm>
            <a:off x="609600" y="4535424"/>
            <a:ext cx="6583680" cy="804672"/>
          </a:xfrm>
          <a:prstGeom prst="roundRect">
            <a:avLst>
              <a:gd name="adj" fmla="val 12121"/>
            </a:avLst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8" name="Shape 13"/>
          <p:cNvSpPr/>
          <p:nvPr/>
        </p:nvSpPr>
        <p:spPr>
          <a:xfrm>
            <a:off x="731520" y="4657344"/>
            <a:ext cx="560832" cy="560832"/>
          </a:xfrm>
          <a:prstGeom prst="roundRect">
            <a:avLst>
              <a:gd name="adj" fmla="val 13043"/>
            </a:avLst>
          </a:prstGeom>
          <a:solidFill>
            <a:srgbClr val="FCE4EF"/>
          </a:solidFill>
          <a:ln/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19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1248" y="4767072"/>
            <a:ext cx="341376" cy="341376"/>
          </a:xfrm>
          <a:prstGeom prst="rect">
            <a:avLst/>
          </a:prstGeom>
        </p:spPr>
      </p:pic>
      <p:sp>
        <p:nvSpPr>
          <p:cNvPr id="20" name="Text 14"/>
          <p:cNvSpPr txBox="1"/>
          <p:nvPr/>
        </p:nvSpPr>
        <p:spPr>
          <a:xfrm>
            <a:off x="1463040" y="4535424"/>
            <a:ext cx="56083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533" b="1">
                <a:solidFill>
                  <a:srgbClr val="1B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School &amp; Community Events</a:t>
            </a:r>
            <a:endParaRPr lang="en-US" sz="1533">
              <a:solidFill>
                <a:srgbClr val="1F2937"/>
              </a:solidFill>
              <a:latin typeface="Arial"/>
            </a:endParaRPr>
          </a:p>
          <a:p>
            <a:pPr defTabSz="1219170"/>
            <a:r>
              <a:rPr lang="en-US" sz="1333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Booths, quizzes, pledges, and competitions.</a:t>
            </a:r>
            <a:endParaRPr lang="en-US" sz="15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21" name="Shape 15"/>
          <p:cNvSpPr/>
          <p:nvPr/>
        </p:nvSpPr>
        <p:spPr>
          <a:xfrm>
            <a:off x="609600" y="5437632"/>
            <a:ext cx="6583680" cy="804672"/>
          </a:xfrm>
          <a:prstGeom prst="roundRect">
            <a:avLst>
              <a:gd name="adj" fmla="val 12121"/>
            </a:avLst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22" name="Shape 16"/>
          <p:cNvSpPr/>
          <p:nvPr/>
        </p:nvSpPr>
        <p:spPr>
          <a:xfrm>
            <a:off x="731520" y="5559552"/>
            <a:ext cx="560832" cy="560832"/>
          </a:xfrm>
          <a:prstGeom prst="roundRect">
            <a:avLst>
              <a:gd name="adj" fmla="val 13043"/>
            </a:avLst>
          </a:prstGeom>
          <a:solidFill>
            <a:srgbClr val="FCE4EF"/>
          </a:solidFill>
          <a:ln/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2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1248" y="5669280"/>
            <a:ext cx="341376" cy="341376"/>
          </a:xfrm>
          <a:prstGeom prst="rect">
            <a:avLst/>
          </a:prstGeom>
        </p:spPr>
      </p:pic>
      <p:sp>
        <p:nvSpPr>
          <p:cNvPr id="24" name="Text 17"/>
          <p:cNvSpPr txBox="1"/>
          <p:nvPr/>
        </p:nvSpPr>
        <p:spPr>
          <a:xfrm>
            <a:off x="1463040" y="5437632"/>
            <a:ext cx="56083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533" b="1">
                <a:solidFill>
                  <a:srgbClr val="1B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Informational Resources</a:t>
            </a:r>
            <a:endParaRPr lang="en-US" sz="1533">
              <a:solidFill>
                <a:srgbClr val="1F2937"/>
              </a:solidFill>
              <a:latin typeface="Arial"/>
            </a:endParaRPr>
          </a:p>
          <a:p>
            <a:pPr defTabSz="1219170"/>
            <a:r>
              <a:rPr lang="en-US" sz="1333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Posters, infographics, wallets cards, and digital content.</a:t>
            </a:r>
            <a:endParaRPr lang="en-US" sz="15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25" name="Shape 18"/>
          <p:cNvSpPr/>
          <p:nvPr/>
        </p:nvSpPr>
        <p:spPr>
          <a:xfrm>
            <a:off x="7559040" y="1219200"/>
            <a:ext cx="1950720" cy="426720"/>
          </a:xfrm>
          <a:prstGeom prst="roundRect">
            <a:avLst>
              <a:gd name="adj" fmla="val 14286"/>
            </a:avLst>
          </a:prstGeom>
          <a:solidFill>
            <a:srgbClr val="0E7C7B"/>
          </a:solidFill>
          <a:ln/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26" name="Text 19"/>
          <p:cNvSpPr txBox="1"/>
          <p:nvPr/>
        </p:nvSpPr>
        <p:spPr>
          <a:xfrm>
            <a:off x="7559040" y="1219200"/>
            <a:ext cx="1950720" cy="426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467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BENEFITS</a:t>
            </a:r>
            <a:endParaRPr lang="en-US" sz="1467">
              <a:solidFill>
                <a:srgbClr val="1F2937"/>
              </a:solidFill>
              <a:latin typeface="Arial"/>
            </a:endParaRPr>
          </a:p>
        </p:txBody>
      </p:sp>
      <p:sp>
        <p:nvSpPr>
          <p:cNvPr id="27" name="Shape 20"/>
          <p:cNvSpPr/>
          <p:nvPr/>
        </p:nvSpPr>
        <p:spPr>
          <a:xfrm>
            <a:off x="7559040" y="1828800"/>
            <a:ext cx="4023360" cy="4462272"/>
          </a:xfrm>
          <a:prstGeom prst="roundRect">
            <a:avLst>
              <a:gd name="adj" fmla="val 2424"/>
            </a:avLst>
          </a:prstGeom>
          <a:solidFill>
            <a:srgbClr val="FFFFFF"/>
          </a:solidFill>
          <a:ln w="9525">
            <a:solidFill>
              <a:srgbClr val="14B8A6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28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41920" y="2133600"/>
            <a:ext cx="243840" cy="243840"/>
          </a:xfrm>
          <a:prstGeom prst="rect">
            <a:avLst/>
          </a:prstGeom>
        </p:spPr>
      </p:pic>
      <p:sp>
        <p:nvSpPr>
          <p:cNvPr id="29" name="Text 21"/>
          <p:cNvSpPr txBox="1"/>
          <p:nvPr/>
        </p:nvSpPr>
        <p:spPr>
          <a:xfrm>
            <a:off x="8168640" y="2011680"/>
            <a:ext cx="329184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0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Better knowledge = Smarter choices</a:t>
            </a:r>
            <a:endParaRPr lang="en-US" sz="1400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30" name="Image 6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41920" y="2950464"/>
            <a:ext cx="243840" cy="243840"/>
          </a:xfrm>
          <a:prstGeom prst="rect">
            <a:avLst/>
          </a:prstGeom>
        </p:spPr>
      </p:pic>
      <p:sp>
        <p:nvSpPr>
          <p:cNvPr id="31" name="Text 22"/>
          <p:cNvSpPr txBox="1"/>
          <p:nvPr/>
        </p:nvSpPr>
        <p:spPr>
          <a:xfrm>
            <a:off x="8168640" y="2828544"/>
            <a:ext cx="329184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0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Stronger refusal skills = More confidence</a:t>
            </a:r>
            <a:endParaRPr lang="en-US" sz="1400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32" name="Image 7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41920" y="3767328"/>
            <a:ext cx="243840" cy="243840"/>
          </a:xfrm>
          <a:prstGeom prst="rect">
            <a:avLst/>
          </a:prstGeom>
        </p:spPr>
      </p:pic>
      <p:sp>
        <p:nvSpPr>
          <p:cNvPr id="33" name="Text 23"/>
          <p:cNvSpPr txBox="1"/>
          <p:nvPr/>
        </p:nvSpPr>
        <p:spPr>
          <a:xfrm>
            <a:off x="8168640" y="3645408"/>
            <a:ext cx="329184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0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Healthier lungs, sharper mind, better mood</a:t>
            </a:r>
            <a:endParaRPr lang="en-US" sz="1400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34" name="Image 8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41920" y="4584192"/>
            <a:ext cx="243840" cy="243840"/>
          </a:xfrm>
          <a:prstGeom prst="rect">
            <a:avLst/>
          </a:prstGeom>
        </p:spPr>
      </p:pic>
      <p:sp>
        <p:nvSpPr>
          <p:cNvPr id="35" name="Text 24"/>
          <p:cNvSpPr txBox="1"/>
          <p:nvPr/>
        </p:nvSpPr>
        <p:spPr>
          <a:xfrm>
            <a:off x="8168640" y="4462272"/>
            <a:ext cx="329184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0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Save money and build brighter futures</a:t>
            </a:r>
            <a:endParaRPr lang="en-US" sz="1400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36" name="Image 9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41920" y="5401056"/>
            <a:ext cx="243840" cy="243840"/>
          </a:xfrm>
          <a:prstGeom prst="rect">
            <a:avLst/>
          </a:prstGeom>
        </p:spPr>
      </p:pic>
      <p:sp>
        <p:nvSpPr>
          <p:cNvPr id="37" name="Text 25"/>
          <p:cNvSpPr txBox="1"/>
          <p:nvPr/>
        </p:nvSpPr>
        <p:spPr>
          <a:xfrm>
            <a:off x="8168640" y="5279136"/>
            <a:ext cx="329184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00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Supports a vape-free culture in schools &amp; community</a:t>
            </a:r>
            <a:endParaRPr lang="en-US" sz="1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38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16640" y="640080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200">
                <a:solidFill>
                  <a:srgbClr val="9CA3AF"/>
                </a:solidFill>
              </a:defRPr>
            </a:lvl1pPr>
          </a:lstStyle>
          <a:p>
            <a:pPr algn="r" defTabSz="1219170"/>
            <a:fld id="{F7021451-1387-4CA6-816F-3879F97B5CBC}" type="slidenum">
              <a:rPr lang="en-US">
                <a:latin typeface="Arial"/>
              </a:rPr>
              <a:pPr algn="r" defTabSz="1219170"/>
              <a:t>9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219642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>
            <a:spLocks noGrp="1"/>
          </p:cNvSpPr>
          <p:nvPr>
            <p:ph type="title" idx="100" hasCustomPrompt="1"/>
          </p:nvPr>
        </p:nvSpPr>
        <p:spPr>
          <a:xfrm>
            <a:off x="487680" y="243840"/>
            <a:ext cx="112166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/>
              <a:t>5. POTENTIAL PARTNERS – LOCAL ORGANISATIONS</a:t>
            </a:r>
          </a:p>
        </p:txBody>
      </p:sp>
      <p:sp>
        <p:nvSpPr>
          <p:cNvPr id="3" name="Text 1"/>
          <p:cNvSpPr txBox="1"/>
          <p:nvPr/>
        </p:nvSpPr>
        <p:spPr>
          <a:xfrm>
            <a:off x="609600" y="1036320"/>
            <a:ext cx="10972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>
                <a:solidFill>
                  <a:srgbClr val="1B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Working together for a vape-free community.</a:t>
            </a:r>
            <a:endParaRPr lang="en-US" sz="16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4" name="Shape 2"/>
          <p:cNvSpPr/>
          <p:nvPr/>
        </p:nvSpPr>
        <p:spPr>
          <a:xfrm>
            <a:off x="609600" y="1584960"/>
            <a:ext cx="10972800" cy="829056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5" name="Text 3"/>
          <p:cNvSpPr txBox="1"/>
          <p:nvPr/>
        </p:nvSpPr>
        <p:spPr>
          <a:xfrm>
            <a:off x="853440" y="1584960"/>
            <a:ext cx="3657600" cy="8290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133" b="1">
                <a:solidFill>
                  <a:srgbClr val="2E9E5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headspace</a:t>
            </a:r>
            <a:endParaRPr lang="en-US" sz="2133">
              <a:solidFill>
                <a:srgbClr val="1F2937"/>
              </a:solidFill>
              <a:latin typeface="Arial"/>
            </a:endParaRPr>
          </a:p>
          <a:p>
            <a:pPr defTabSz="1219170"/>
            <a:r>
              <a:rPr lang="en-US" sz="1333">
                <a:solidFill>
                  <a:srgbClr val="2E9E5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Local Centres</a:t>
            </a:r>
            <a:endParaRPr lang="en-US" sz="21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6" name="Shape 4"/>
          <p:cNvSpPr/>
          <p:nvPr/>
        </p:nvSpPr>
        <p:spPr>
          <a:xfrm>
            <a:off x="4754880" y="1706880"/>
            <a:ext cx="0" cy="585216"/>
          </a:xfrm>
          <a:prstGeom prst="line">
            <a:avLst/>
          </a:prstGeom>
          <a:noFill/>
          <a:ln w="9525">
            <a:solidFill>
              <a:srgbClr val="D1D5D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7" name="Text 5"/>
          <p:cNvSpPr txBox="1"/>
          <p:nvPr/>
        </p:nvSpPr>
        <p:spPr>
          <a:xfrm>
            <a:off x="4998720" y="1584960"/>
            <a:ext cx="6339840" cy="8290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67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Aims to support young people’s mental health and well-being.</a:t>
            </a:r>
            <a:endParaRPr lang="en-US" sz="1467">
              <a:solidFill>
                <a:srgbClr val="1F2937"/>
              </a:solidFill>
              <a:latin typeface="Arial"/>
            </a:endParaRPr>
          </a:p>
        </p:txBody>
      </p:sp>
      <p:sp>
        <p:nvSpPr>
          <p:cNvPr id="8" name="Shape 6"/>
          <p:cNvSpPr/>
          <p:nvPr/>
        </p:nvSpPr>
        <p:spPr>
          <a:xfrm>
            <a:off x="609600" y="2511552"/>
            <a:ext cx="10972800" cy="829056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9" name="Text 7"/>
          <p:cNvSpPr txBox="1"/>
          <p:nvPr/>
        </p:nvSpPr>
        <p:spPr>
          <a:xfrm>
            <a:off x="853440" y="2511552"/>
            <a:ext cx="3657600" cy="8290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1B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Youth Action Council</a:t>
            </a:r>
            <a:endParaRPr lang="en-US" sz="17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4754880" y="2633472"/>
            <a:ext cx="0" cy="585216"/>
          </a:xfrm>
          <a:prstGeom prst="line">
            <a:avLst/>
          </a:prstGeom>
          <a:noFill/>
          <a:ln w="9525">
            <a:solidFill>
              <a:srgbClr val="D1D5D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1" name="Text 9"/>
          <p:cNvSpPr txBox="1"/>
          <p:nvPr/>
        </p:nvSpPr>
        <p:spPr>
          <a:xfrm>
            <a:off x="4998720" y="2511552"/>
            <a:ext cx="6339840" cy="8290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67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Empowers youth voice and leadership in community health initiatives.</a:t>
            </a:r>
            <a:endParaRPr lang="en-US" sz="1467">
              <a:solidFill>
                <a:srgbClr val="1F2937"/>
              </a:solidFill>
              <a:latin typeface="Arial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609600" y="3438144"/>
            <a:ext cx="10972800" cy="829056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3" name="Text 11"/>
          <p:cNvSpPr txBox="1"/>
          <p:nvPr/>
        </p:nvSpPr>
        <p:spPr>
          <a:xfrm>
            <a:off x="853440" y="3438144"/>
            <a:ext cx="3657600" cy="8290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2F6F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Local Schools &amp; Colleges</a:t>
            </a:r>
            <a:endParaRPr lang="en-US" sz="17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4754880" y="3560064"/>
            <a:ext cx="0" cy="585216"/>
          </a:xfrm>
          <a:prstGeom prst="line">
            <a:avLst/>
          </a:prstGeom>
          <a:noFill/>
          <a:ln w="9525">
            <a:solidFill>
              <a:srgbClr val="D1D5D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5" name="Text 13"/>
          <p:cNvSpPr txBox="1"/>
          <p:nvPr/>
        </p:nvSpPr>
        <p:spPr>
          <a:xfrm>
            <a:off x="4998720" y="3438144"/>
            <a:ext cx="6339840" cy="8290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67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Provide access to students, spaces, and support for campaign activities.</a:t>
            </a:r>
            <a:endParaRPr lang="en-US" sz="1467">
              <a:solidFill>
                <a:srgbClr val="1F2937"/>
              </a:solidFill>
              <a:latin typeface="Arial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609600" y="4364736"/>
            <a:ext cx="10972800" cy="829056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7" name="Text 15"/>
          <p:cNvSpPr txBox="1"/>
          <p:nvPr/>
        </p:nvSpPr>
        <p:spPr>
          <a:xfrm>
            <a:off x="853440" y="4364736"/>
            <a:ext cx="3657600" cy="8290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0E9A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Local Health District</a:t>
            </a:r>
            <a:endParaRPr lang="en-US" sz="17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4754880" y="4486656"/>
            <a:ext cx="0" cy="585216"/>
          </a:xfrm>
          <a:prstGeom prst="line">
            <a:avLst/>
          </a:prstGeom>
          <a:noFill/>
          <a:ln w="9525">
            <a:solidFill>
              <a:srgbClr val="D1D5D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9" name="Text 17"/>
          <p:cNvSpPr txBox="1"/>
          <p:nvPr/>
        </p:nvSpPr>
        <p:spPr>
          <a:xfrm>
            <a:off x="4998720" y="4364736"/>
            <a:ext cx="6339840" cy="8290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67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Promotes healthy lifestyles and prevents substance use.</a:t>
            </a:r>
            <a:endParaRPr lang="en-US" sz="1467">
              <a:solidFill>
                <a:srgbClr val="1F2937"/>
              </a:solidFill>
              <a:latin typeface="Arial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609600" y="5291328"/>
            <a:ext cx="10972800" cy="829056"/>
          </a:xfrm>
          <a:prstGeom prst="roundRect">
            <a:avLst>
              <a:gd name="adj" fmla="val 11765"/>
            </a:avLst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21" name="Text 19"/>
          <p:cNvSpPr txBox="1"/>
          <p:nvPr/>
        </p:nvSpPr>
        <p:spPr>
          <a:xfrm>
            <a:off x="853440" y="5291328"/>
            <a:ext cx="3657600" cy="8290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733" b="1">
                <a:solidFill>
                  <a:srgbClr val="1B3FA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PCYC</a:t>
            </a:r>
            <a:endParaRPr lang="en-US" sz="1733">
              <a:solidFill>
                <a:srgbClr val="1F2937"/>
              </a:solidFill>
              <a:latin typeface="Arial"/>
            </a:endParaRPr>
          </a:p>
          <a:p>
            <a:pPr defTabSz="1219170"/>
            <a:r>
              <a:rPr lang="en-US" sz="1333">
                <a:solidFill>
                  <a:srgbClr val="1B3FA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(Local Branch)</a:t>
            </a:r>
            <a:endParaRPr lang="en-US" sz="17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22" name="Shape 20"/>
          <p:cNvSpPr/>
          <p:nvPr/>
        </p:nvSpPr>
        <p:spPr>
          <a:xfrm>
            <a:off x="4754880" y="5413248"/>
            <a:ext cx="0" cy="585216"/>
          </a:xfrm>
          <a:prstGeom prst="line">
            <a:avLst/>
          </a:prstGeom>
          <a:noFill/>
          <a:ln w="9525">
            <a:solidFill>
              <a:srgbClr val="D1D5D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23" name="Text 21"/>
          <p:cNvSpPr txBox="1"/>
          <p:nvPr/>
        </p:nvSpPr>
        <p:spPr>
          <a:xfrm>
            <a:off x="4998720" y="5291328"/>
            <a:ext cx="6339840" cy="8290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67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Engages youth through sport, mentoring, and positive activities.</a:t>
            </a:r>
            <a:endParaRPr lang="en-US" sz="1467">
              <a:solidFill>
                <a:srgbClr val="1F2937"/>
              </a:solidFill>
              <a:latin typeface="Arial"/>
            </a:endParaRP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16640" y="640080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200">
                <a:solidFill>
                  <a:srgbClr val="9CA3AF"/>
                </a:solidFill>
              </a:defRPr>
            </a:lvl1pPr>
          </a:lstStyle>
          <a:p>
            <a:pPr algn="r" defTabSz="1219170"/>
            <a:fld id="{F7021451-1387-4CA6-816F-3879F97B5CBC}" type="slidenum">
              <a:rPr lang="en-US">
                <a:latin typeface="Arial"/>
              </a:rPr>
              <a:pPr algn="r" defTabSz="1219170"/>
              <a:t>10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229065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>
            <a:spLocks noGrp="1"/>
          </p:cNvSpPr>
          <p:nvPr>
            <p:ph type="title" idx="100" hasCustomPrompt="1"/>
          </p:nvPr>
        </p:nvSpPr>
        <p:spPr>
          <a:xfrm>
            <a:off x="487680" y="243840"/>
            <a:ext cx="112166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/>
              <a:t>6. NATIONAL PARTNERS &amp; THEIR CAMPAIGN AIMS</a:t>
            </a:r>
          </a:p>
        </p:txBody>
      </p:sp>
      <p:sp>
        <p:nvSpPr>
          <p:cNvPr id="3" name="Shape 1"/>
          <p:cNvSpPr/>
          <p:nvPr/>
        </p:nvSpPr>
        <p:spPr>
          <a:xfrm>
            <a:off x="609600" y="1219200"/>
            <a:ext cx="10972800" cy="926592"/>
          </a:xfrm>
          <a:prstGeom prst="roundRect">
            <a:avLst>
              <a:gd name="adj" fmla="val 10526"/>
            </a:avLst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4" name="Text 2"/>
          <p:cNvSpPr txBox="1"/>
          <p:nvPr/>
        </p:nvSpPr>
        <p:spPr>
          <a:xfrm>
            <a:off x="853440" y="1219200"/>
            <a:ext cx="3657600" cy="926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933" b="1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ash.</a:t>
            </a:r>
            <a:endParaRPr lang="en-US" sz="29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5" name="Shape 3"/>
          <p:cNvSpPr/>
          <p:nvPr/>
        </p:nvSpPr>
        <p:spPr>
          <a:xfrm>
            <a:off x="4754880" y="1341120"/>
            <a:ext cx="0" cy="682752"/>
          </a:xfrm>
          <a:prstGeom prst="line">
            <a:avLst/>
          </a:prstGeom>
          <a:noFill/>
          <a:ln w="9525">
            <a:solidFill>
              <a:srgbClr val="D1D5D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6" name="Text 4"/>
          <p:cNvSpPr txBox="1"/>
          <p:nvPr/>
        </p:nvSpPr>
        <p:spPr>
          <a:xfrm>
            <a:off x="4998720" y="1219200"/>
            <a:ext cx="6339840" cy="926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67">
                <a:solidFill>
                  <a:srgbClr val="2F6F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Aims to end smoking and vaping through education, and policy change.</a:t>
            </a:r>
            <a:endParaRPr lang="en-US" sz="1467">
              <a:solidFill>
                <a:srgbClr val="1F2937"/>
              </a:solidFill>
              <a:latin typeface="Arial"/>
            </a:endParaRPr>
          </a:p>
        </p:txBody>
      </p:sp>
      <p:sp>
        <p:nvSpPr>
          <p:cNvPr id="7" name="Shape 5"/>
          <p:cNvSpPr/>
          <p:nvPr/>
        </p:nvSpPr>
        <p:spPr>
          <a:xfrm>
            <a:off x="609600" y="2243328"/>
            <a:ext cx="10972800" cy="926592"/>
          </a:xfrm>
          <a:prstGeom prst="roundRect">
            <a:avLst>
              <a:gd name="adj" fmla="val 10526"/>
            </a:avLst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8" name="Text 6"/>
          <p:cNvSpPr txBox="1"/>
          <p:nvPr/>
        </p:nvSpPr>
        <p:spPr>
          <a:xfrm>
            <a:off x="853440" y="2243328"/>
            <a:ext cx="3657600" cy="926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000" b="1">
                <a:solidFill>
                  <a:srgbClr val="1B5FA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Cancer Council</a:t>
            </a:r>
            <a:endParaRPr lang="en-US" sz="20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9" name="Shape 7"/>
          <p:cNvSpPr/>
          <p:nvPr/>
        </p:nvSpPr>
        <p:spPr>
          <a:xfrm>
            <a:off x="4754880" y="2365248"/>
            <a:ext cx="0" cy="682752"/>
          </a:xfrm>
          <a:prstGeom prst="line">
            <a:avLst/>
          </a:prstGeom>
          <a:noFill/>
          <a:ln w="9525">
            <a:solidFill>
              <a:srgbClr val="D1D5D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0" name="Text 8"/>
          <p:cNvSpPr txBox="1"/>
          <p:nvPr/>
        </p:nvSpPr>
        <p:spPr>
          <a:xfrm>
            <a:off x="4998720" y="2243328"/>
            <a:ext cx="6339840" cy="926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67">
                <a:solidFill>
                  <a:srgbClr val="2F6F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Aims to reduce cancer risk factors including tobacco and vaping through prevention and support.</a:t>
            </a:r>
            <a:endParaRPr lang="en-US" sz="1467">
              <a:solidFill>
                <a:srgbClr val="1F2937"/>
              </a:solidFill>
              <a:latin typeface="Arial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609600" y="3267456"/>
            <a:ext cx="10972800" cy="926592"/>
          </a:xfrm>
          <a:prstGeom prst="roundRect">
            <a:avLst>
              <a:gd name="adj" fmla="val 10526"/>
            </a:avLst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2" name="Text 10"/>
          <p:cNvSpPr txBox="1"/>
          <p:nvPr/>
        </p:nvSpPr>
        <p:spPr>
          <a:xfrm>
            <a:off x="853440" y="3267456"/>
            <a:ext cx="3657600" cy="926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000" b="1">
                <a:solidFill>
                  <a:srgbClr val="1B5FA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Quitline 137848</a:t>
            </a:r>
            <a:endParaRPr lang="en-US" sz="20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4754880" y="3389376"/>
            <a:ext cx="0" cy="682752"/>
          </a:xfrm>
          <a:prstGeom prst="line">
            <a:avLst/>
          </a:prstGeom>
          <a:noFill/>
          <a:ln w="9525">
            <a:solidFill>
              <a:srgbClr val="D1D5D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4" name="Text 12"/>
          <p:cNvSpPr txBox="1"/>
          <p:nvPr/>
        </p:nvSpPr>
        <p:spPr>
          <a:xfrm>
            <a:off x="4998720" y="3267456"/>
            <a:ext cx="6339840" cy="926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67">
                <a:solidFill>
                  <a:srgbClr val="2F6F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Aims to help people quit smoking and vaping with confidential advice and resources.</a:t>
            </a:r>
            <a:endParaRPr lang="en-US" sz="1467">
              <a:solidFill>
                <a:srgbClr val="1F2937"/>
              </a:solidFill>
              <a:latin typeface="Arial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609600" y="4291584"/>
            <a:ext cx="10972800" cy="926592"/>
          </a:xfrm>
          <a:prstGeom prst="roundRect">
            <a:avLst>
              <a:gd name="adj" fmla="val 10526"/>
            </a:avLst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6" name="Text 14"/>
          <p:cNvSpPr txBox="1"/>
          <p:nvPr/>
        </p:nvSpPr>
        <p:spPr>
          <a:xfrm>
            <a:off x="853440" y="4291584"/>
            <a:ext cx="3657600" cy="926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000" b="1">
                <a:solidFill>
                  <a:srgbClr val="1B5FA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ReachOut.com</a:t>
            </a:r>
            <a:endParaRPr lang="en-US" sz="20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4754880" y="4413504"/>
            <a:ext cx="0" cy="682752"/>
          </a:xfrm>
          <a:prstGeom prst="line">
            <a:avLst/>
          </a:prstGeom>
          <a:noFill/>
          <a:ln w="9525">
            <a:solidFill>
              <a:srgbClr val="D1D5D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8" name="Text 16"/>
          <p:cNvSpPr txBox="1"/>
          <p:nvPr/>
        </p:nvSpPr>
        <p:spPr>
          <a:xfrm>
            <a:off x="4998720" y="4291584"/>
            <a:ext cx="6339840" cy="926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67">
                <a:solidFill>
                  <a:srgbClr val="2F6F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Aims to support young people’s mental health and provide tools to live well.</a:t>
            </a:r>
            <a:endParaRPr lang="en-US" sz="1467">
              <a:solidFill>
                <a:srgbClr val="1F2937"/>
              </a:solidFill>
              <a:latin typeface="Arial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609600" y="5315712"/>
            <a:ext cx="10972800" cy="926592"/>
          </a:xfrm>
          <a:prstGeom prst="roundRect">
            <a:avLst>
              <a:gd name="adj" fmla="val 10526"/>
            </a:avLst>
          </a:prstGeom>
          <a:solidFill>
            <a:srgbClr val="FFFFFF"/>
          </a:solidFill>
          <a:ln w="9525">
            <a:solidFill>
              <a:srgbClr val="E5E7E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20" name="Text 18"/>
          <p:cNvSpPr txBox="1"/>
          <p:nvPr/>
        </p:nvSpPr>
        <p:spPr>
          <a:xfrm>
            <a:off x="853440" y="5315712"/>
            <a:ext cx="3657600" cy="926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2000" b="1">
                <a:solidFill>
                  <a:srgbClr val="1F293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Heads</a:t>
            </a:r>
            <a:endParaRPr lang="en-US" sz="2000">
              <a:solidFill>
                <a:srgbClr val="1F2937"/>
              </a:solidFill>
              <a:latin typeface="Arial"/>
            </a:endParaRPr>
          </a:p>
          <a:p>
            <a:pPr defTabSz="1219170"/>
            <a:r>
              <a:rPr lang="en-US" sz="120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Trucks &amp; Sheds</a:t>
            </a:r>
            <a:endParaRPr lang="en-US" sz="20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4754880" y="5437632"/>
            <a:ext cx="0" cy="682752"/>
          </a:xfrm>
          <a:prstGeom prst="line">
            <a:avLst/>
          </a:prstGeom>
          <a:noFill/>
          <a:ln w="9525">
            <a:solidFill>
              <a:srgbClr val="D1D5D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22" name="Text 20"/>
          <p:cNvSpPr txBox="1"/>
          <p:nvPr/>
        </p:nvSpPr>
        <p:spPr>
          <a:xfrm>
            <a:off x="4998720" y="5315712"/>
            <a:ext cx="6339840" cy="926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467">
                <a:solidFill>
                  <a:srgbClr val="2F6F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Aims to improve mental health and reduce substance use in young people.</a:t>
            </a:r>
            <a:endParaRPr lang="en-US" sz="1467">
              <a:solidFill>
                <a:srgbClr val="1F2937"/>
              </a:solidFill>
              <a:latin typeface="Arial"/>
            </a:endParaRP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16640" y="640080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200">
                <a:solidFill>
                  <a:srgbClr val="9CA3AF"/>
                </a:solidFill>
              </a:defRPr>
            </a:lvl1pPr>
          </a:lstStyle>
          <a:p>
            <a:pPr algn="r" defTabSz="1219170"/>
            <a:fld id="{F7021451-1387-4CA6-816F-3879F97B5CBC}" type="slidenum">
              <a:rPr lang="en-US">
                <a:latin typeface="Arial"/>
              </a:rPr>
              <a:pPr algn="r" defTabSz="1219170"/>
              <a:t>11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910638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>
            <a:spLocks noGrp="1"/>
          </p:cNvSpPr>
          <p:nvPr>
            <p:ph type="title" idx="100" hasCustomPrompt="1"/>
          </p:nvPr>
        </p:nvSpPr>
        <p:spPr>
          <a:xfrm>
            <a:off x="487680" y="243840"/>
            <a:ext cx="112166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/>
              <a:t>7. RESOURCES WE WILL USE &amp; REPLICATE</a:t>
            </a:r>
          </a:p>
        </p:txBody>
      </p:sp>
      <p:sp>
        <p:nvSpPr>
          <p:cNvPr id="3" name="Text 1"/>
          <p:cNvSpPr txBox="1"/>
          <p:nvPr/>
        </p:nvSpPr>
        <p:spPr>
          <a:xfrm>
            <a:off x="609600" y="1036320"/>
            <a:ext cx="10972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533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will leverage proven resources and adapt them for our audience.</a:t>
            </a:r>
            <a:endParaRPr lang="en-US" sz="15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4" name="Shape 2"/>
          <p:cNvSpPr/>
          <p:nvPr/>
        </p:nvSpPr>
        <p:spPr>
          <a:xfrm>
            <a:off x="609600" y="1524000"/>
            <a:ext cx="10972800" cy="609600"/>
          </a:xfrm>
          <a:prstGeom prst="roundRect">
            <a:avLst>
              <a:gd name="adj" fmla="val 16000"/>
            </a:avLst>
          </a:prstGeom>
          <a:solidFill>
            <a:srgbClr val="FFFFFF"/>
          </a:solidFill>
          <a:ln w="9525">
            <a:solidFill>
              <a:srgbClr val="C7D2EE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07136" y="1584960"/>
            <a:ext cx="487680" cy="487680"/>
          </a:xfrm>
          <a:prstGeom prst="roundRect">
            <a:avLst>
              <a:gd name="adj" fmla="val 12500"/>
            </a:avLst>
          </a:prstGeom>
          <a:solidFill>
            <a:srgbClr val="E5ECFA"/>
          </a:solidFill>
          <a:ln/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864" y="1694688"/>
            <a:ext cx="268224" cy="268224"/>
          </a:xfrm>
          <a:prstGeom prst="rect">
            <a:avLst/>
          </a:prstGeom>
        </p:spPr>
      </p:pic>
      <p:sp>
        <p:nvSpPr>
          <p:cNvPr id="7" name="Text 4"/>
          <p:cNvSpPr txBox="1"/>
          <p:nvPr/>
        </p:nvSpPr>
        <p:spPr>
          <a:xfrm>
            <a:off x="1402080" y="1524000"/>
            <a:ext cx="999744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533" b="1">
                <a:solidFill>
                  <a:srgbClr val="1B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Fact Sheets &amp; Infographics</a:t>
            </a:r>
            <a:endParaRPr lang="en-US" sz="1533">
              <a:solidFill>
                <a:srgbClr val="1F2937"/>
              </a:solidFill>
              <a:latin typeface="Arial"/>
            </a:endParaRPr>
          </a:p>
          <a:p>
            <a:pPr defTabSz="1219170"/>
            <a:r>
              <a:rPr lang="en-US" sz="1333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ASH &amp; Cancer Council</a:t>
            </a:r>
            <a:endParaRPr lang="en-US" sz="15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8" name="Shape 5"/>
          <p:cNvSpPr/>
          <p:nvPr/>
        </p:nvSpPr>
        <p:spPr>
          <a:xfrm>
            <a:off x="609600" y="2206752"/>
            <a:ext cx="10972800" cy="609600"/>
          </a:xfrm>
          <a:prstGeom prst="roundRect">
            <a:avLst>
              <a:gd name="adj" fmla="val 16000"/>
            </a:avLst>
          </a:prstGeom>
          <a:solidFill>
            <a:srgbClr val="FFFFFF"/>
          </a:solidFill>
          <a:ln w="9525">
            <a:solidFill>
              <a:srgbClr val="C7D2EE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9" name="Shape 6"/>
          <p:cNvSpPr/>
          <p:nvPr/>
        </p:nvSpPr>
        <p:spPr>
          <a:xfrm>
            <a:off x="707136" y="2267712"/>
            <a:ext cx="487680" cy="487680"/>
          </a:xfrm>
          <a:prstGeom prst="roundRect">
            <a:avLst>
              <a:gd name="adj" fmla="val 12500"/>
            </a:avLst>
          </a:prstGeom>
          <a:solidFill>
            <a:srgbClr val="E5ECFA"/>
          </a:solidFill>
          <a:ln/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864" y="2377440"/>
            <a:ext cx="268224" cy="268224"/>
          </a:xfrm>
          <a:prstGeom prst="rect">
            <a:avLst/>
          </a:prstGeom>
        </p:spPr>
      </p:pic>
      <p:sp>
        <p:nvSpPr>
          <p:cNvPr id="11" name="Text 7"/>
          <p:cNvSpPr txBox="1"/>
          <p:nvPr/>
        </p:nvSpPr>
        <p:spPr>
          <a:xfrm>
            <a:off x="1402080" y="2206752"/>
            <a:ext cx="999744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533" b="1">
                <a:solidFill>
                  <a:srgbClr val="1B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Quitline 137848 Resources</a:t>
            </a:r>
            <a:endParaRPr lang="en-US" sz="1533">
              <a:solidFill>
                <a:srgbClr val="1F2937"/>
              </a:solidFill>
              <a:latin typeface="Arial"/>
            </a:endParaRPr>
          </a:p>
          <a:p>
            <a:pPr defTabSz="1219170"/>
            <a:r>
              <a:rPr lang="en-US" sz="1333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tools, posters, and tip sheets</a:t>
            </a:r>
            <a:endParaRPr lang="en-US" sz="15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12" name="Shape 8"/>
          <p:cNvSpPr/>
          <p:nvPr/>
        </p:nvSpPr>
        <p:spPr>
          <a:xfrm>
            <a:off x="609600" y="2889504"/>
            <a:ext cx="10972800" cy="609600"/>
          </a:xfrm>
          <a:prstGeom prst="roundRect">
            <a:avLst>
              <a:gd name="adj" fmla="val 16000"/>
            </a:avLst>
          </a:prstGeom>
          <a:solidFill>
            <a:srgbClr val="FFFFFF"/>
          </a:solidFill>
          <a:ln w="9525">
            <a:solidFill>
              <a:srgbClr val="C7D2EE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3" name="Shape 9"/>
          <p:cNvSpPr/>
          <p:nvPr/>
        </p:nvSpPr>
        <p:spPr>
          <a:xfrm>
            <a:off x="707136" y="2950464"/>
            <a:ext cx="487680" cy="487680"/>
          </a:xfrm>
          <a:prstGeom prst="roundRect">
            <a:avLst>
              <a:gd name="adj" fmla="val 12500"/>
            </a:avLst>
          </a:prstGeom>
          <a:solidFill>
            <a:srgbClr val="E5ECFA"/>
          </a:solidFill>
          <a:ln/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1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6864" y="3060192"/>
            <a:ext cx="268224" cy="268224"/>
          </a:xfrm>
          <a:prstGeom prst="rect">
            <a:avLst/>
          </a:prstGeom>
        </p:spPr>
      </p:pic>
      <p:sp>
        <p:nvSpPr>
          <p:cNvPr id="15" name="Text 10"/>
          <p:cNvSpPr txBox="1"/>
          <p:nvPr/>
        </p:nvSpPr>
        <p:spPr>
          <a:xfrm>
            <a:off x="1402080" y="2889504"/>
            <a:ext cx="999744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533" b="1">
                <a:solidFill>
                  <a:srgbClr val="1B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Media Toolkits</a:t>
            </a:r>
            <a:endParaRPr lang="en-US" sz="1533">
              <a:solidFill>
                <a:srgbClr val="1F2937"/>
              </a:solidFill>
              <a:latin typeface="Arial"/>
            </a:endParaRPr>
          </a:p>
          <a:p>
            <a:pPr defTabSz="1219170"/>
            <a:r>
              <a:rPr lang="en-US" sz="1333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ReachOut &amp; ASH</a:t>
            </a:r>
            <a:endParaRPr lang="en-US" sz="15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16" name="Shape 11"/>
          <p:cNvSpPr/>
          <p:nvPr/>
        </p:nvSpPr>
        <p:spPr>
          <a:xfrm>
            <a:off x="609600" y="3572256"/>
            <a:ext cx="10972800" cy="609600"/>
          </a:xfrm>
          <a:prstGeom prst="roundRect">
            <a:avLst>
              <a:gd name="adj" fmla="val 16000"/>
            </a:avLst>
          </a:prstGeom>
          <a:solidFill>
            <a:srgbClr val="FFFFFF"/>
          </a:solidFill>
          <a:ln w="9525">
            <a:solidFill>
              <a:srgbClr val="C7D2EE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7" name="Shape 12"/>
          <p:cNvSpPr/>
          <p:nvPr/>
        </p:nvSpPr>
        <p:spPr>
          <a:xfrm>
            <a:off x="707136" y="3633216"/>
            <a:ext cx="487680" cy="487680"/>
          </a:xfrm>
          <a:prstGeom prst="roundRect">
            <a:avLst>
              <a:gd name="adj" fmla="val 12500"/>
            </a:avLst>
          </a:prstGeom>
          <a:solidFill>
            <a:srgbClr val="E5ECFA"/>
          </a:solidFill>
          <a:ln/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18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6864" y="3742944"/>
            <a:ext cx="268224" cy="268224"/>
          </a:xfrm>
          <a:prstGeom prst="rect">
            <a:avLst/>
          </a:prstGeom>
        </p:spPr>
      </p:pic>
      <p:sp>
        <p:nvSpPr>
          <p:cNvPr id="19" name="Text 13"/>
          <p:cNvSpPr txBox="1"/>
          <p:nvPr/>
        </p:nvSpPr>
        <p:spPr>
          <a:xfrm>
            <a:off x="1402080" y="3572256"/>
            <a:ext cx="999744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533" b="1">
                <a:solidFill>
                  <a:srgbClr val="1B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Lesson Plans &amp; Activity Guides</a:t>
            </a:r>
            <a:endParaRPr lang="en-US" sz="1533">
              <a:solidFill>
                <a:srgbClr val="1F2937"/>
              </a:solidFill>
              <a:latin typeface="Arial"/>
            </a:endParaRPr>
          </a:p>
          <a:p>
            <a:pPr defTabSz="1219170"/>
            <a:r>
              <a:rPr lang="en-US" sz="1333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Headspace &amp; Cancer Council</a:t>
            </a:r>
            <a:endParaRPr lang="en-US" sz="15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20" name="Shape 14"/>
          <p:cNvSpPr/>
          <p:nvPr/>
        </p:nvSpPr>
        <p:spPr>
          <a:xfrm>
            <a:off x="609600" y="4255008"/>
            <a:ext cx="10972800" cy="609600"/>
          </a:xfrm>
          <a:prstGeom prst="roundRect">
            <a:avLst>
              <a:gd name="adj" fmla="val 16000"/>
            </a:avLst>
          </a:prstGeom>
          <a:solidFill>
            <a:srgbClr val="FFFFFF"/>
          </a:solidFill>
          <a:ln w="9525">
            <a:solidFill>
              <a:srgbClr val="C7D2EE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21" name="Shape 15"/>
          <p:cNvSpPr/>
          <p:nvPr/>
        </p:nvSpPr>
        <p:spPr>
          <a:xfrm>
            <a:off x="707136" y="4315968"/>
            <a:ext cx="487680" cy="487680"/>
          </a:xfrm>
          <a:prstGeom prst="roundRect">
            <a:avLst>
              <a:gd name="adj" fmla="val 12500"/>
            </a:avLst>
          </a:prstGeom>
          <a:solidFill>
            <a:srgbClr val="E5ECFA"/>
          </a:solidFill>
          <a:ln/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22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6864" y="4425696"/>
            <a:ext cx="268224" cy="268224"/>
          </a:xfrm>
          <a:prstGeom prst="rect">
            <a:avLst/>
          </a:prstGeom>
        </p:spPr>
      </p:pic>
      <p:sp>
        <p:nvSpPr>
          <p:cNvPr id="23" name="Text 16"/>
          <p:cNvSpPr txBox="1"/>
          <p:nvPr/>
        </p:nvSpPr>
        <p:spPr>
          <a:xfrm>
            <a:off x="1402080" y="4255008"/>
            <a:ext cx="999744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533" b="1">
                <a:solidFill>
                  <a:srgbClr val="1B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 Stories &amp; Videos</a:t>
            </a:r>
            <a:endParaRPr lang="en-US" sz="1533">
              <a:solidFill>
                <a:srgbClr val="1F2937"/>
              </a:solidFill>
              <a:latin typeface="Arial"/>
            </a:endParaRPr>
          </a:p>
          <a:p>
            <a:pPr defTabSz="1219170"/>
            <a:r>
              <a:rPr lang="en-US" sz="1333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real young people &amp; influencers</a:t>
            </a:r>
            <a:endParaRPr lang="en-US" sz="15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24" name="Shape 17"/>
          <p:cNvSpPr/>
          <p:nvPr/>
        </p:nvSpPr>
        <p:spPr>
          <a:xfrm>
            <a:off x="609600" y="4937760"/>
            <a:ext cx="10972800" cy="609600"/>
          </a:xfrm>
          <a:prstGeom prst="roundRect">
            <a:avLst>
              <a:gd name="adj" fmla="val 16000"/>
            </a:avLst>
          </a:prstGeom>
          <a:solidFill>
            <a:srgbClr val="FFFFFF"/>
          </a:solidFill>
          <a:ln w="9525">
            <a:solidFill>
              <a:srgbClr val="C7D2EE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25" name="Shape 18"/>
          <p:cNvSpPr/>
          <p:nvPr/>
        </p:nvSpPr>
        <p:spPr>
          <a:xfrm>
            <a:off x="707136" y="4998720"/>
            <a:ext cx="487680" cy="487680"/>
          </a:xfrm>
          <a:prstGeom prst="roundRect">
            <a:avLst>
              <a:gd name="adj" fmla="val 12500"/>
            </a:avLst>
          </a:prstGeom>
          <a:solidFill>
            <a:srgbClr val="E5ECFA"/>
          </a:solidFill>
          <a:ln/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26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6864" y="5108448"/>
            <a:ext cx="268224" cy="268224"/>
          </a:xfrm>
          <a:prstGeom prst="rect">
            <a:avLst/>
          </a:prstGeom>
        </p:spPr>
      </p:pic>
      <p:sp>
        <p:nvSpPr>
          <p:cNvPr id="27" name="Text 19"/>
          <p:cNvSpPr txBox="1"/>
          <p:nvPr/>
        </p:nvSpPr>
        <p:spPr>
          <a:xfrm>
            <a:off x="1402080" y="4937760"/>
            <a:ext cx="999744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defTabSz="1219170"/>
            <a:r>
              <a:rPr lang="en-US" sz="1533" b="1">
                <a:solidFill>
                  <a:srgbClr val="1B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Vape Facts &amp; Myth Busters</a:t>
            </a:r>
            <a:endParaRPr lang="en-US" sz="1533">
              <a:solidFill>
                <a:srgbClr val="1F2937"/>
              </a:solidFill>
              <a:latin typeface="Arial"/>
            </a:endParaRPr>
          </a:p>
          <a:p>
            <a:pPr defTabSz="1219170"/>
            <a:r>
              <a:rPr lang="en-US" sz="1333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Evidence-based content</a:t>
            </a:r>
            <a:endParaRPr lang="en-US" sz="15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28" name="Shape 20"/>
          <p:cNvSpPr/>
          <p:nvPr/>
        </p:nvSpPr>
        <p:spPr>
          <a:xfrm>
            <a:off x="609600" y="5730240"/>
            <a:ext cx="10972800" cy="548640"/>
          </a:xfrm>
          <a:prstGeom prst="roundRect">
            <a:avLst>
              <a:gd name="adj" fmla="val 17778"/>
            </a:avLst>
          </a:prstGeom>
          <a:solidFill>
            <a:srgbClr val="FFF1C2"/>
          </a:solidFill>
          <a:ln w="9525">
            <a:solidFill>
              <a:srgbClr val="F5D77A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29" name="Text 21"/>
          <p:cNvSpPr txBox="1"/>
          <p:nvPr/>
        </p:nvSpPr>
        <p:spPr>
          <a:xfrm>
            <a:off x="609600" y="5730240"/>
            <a:ext cx="10972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1B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will adapt, localize, and co-create to make the message relatable and real.</a:t>
            </a:r>
            <a:endParaRPr lang="en-US" sz="16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30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16640" y="640080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200">
                <a:solidFill>
                  <a:srgbClr val="9CA3AF"/>
                </a:solidFill>
              </a:defRPr>
            </a:lvl1pPr>
          </a:lstStyle>
          <a:p>
            <a:pPr algn="r" defTabSz="1219170"/>
            <a:fld id="{F7021451-1387-4CA6-816F-3879F97B5CBC}" type="slidenum">
              <a:rPr lang="en-US">
                <a:latin typeface="Arial"/>
              </a:rPr>
              <a:pPr algn="r" defTabSz="1219170"/>
              <a:t>12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460823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>
            <a:spLocks noGrp="1"/>
          </p:cNvSpPr>
          <p:nvPr>
            <p:ph type="title" idx="100" hasCustomPrompt="1"/>
          </p:nvPr>
        </p:nvSpPr>
        <p:spPr>
          <a:xfrm>
            <a:off x="487680" y="243840"/>
            <a:ext cx="112166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/>
              <a:t>8. IMPLEMENTATION TIMELINE</a:t>
            </a:r>
          </a:p>
        </p:txBody>
      </p:sp>
      <p:sp>
        <p:nvSpPr>
          <p:cNvPr id="3" name="Shape 1"/>
          <p:cNvSpPr/>
          <p:nvPr/>
        </p:nvSpPr>
        <p:spPr>
          <a:xfrm>
            <a:off x="1767840" y="2133600"/>
            <a:ext cx="8412480" cy="0"/>
          </a:xfrm>
          <a:prstGeom prst="line">
            <a:avLst/>
          </a:prstGeom>
          <a:noFill/>
          <a:ln w="38100">
            <a:solidFill>
              <a:srgbClr val="D1D5DB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4" name="Shape 2"/>
          <p:cNvSpPr/>
          <p:nvPr/>
        </p:nvSpPr>
        <p:spPr>
          <a:xfrm>
            <a:off x="1158240" y="1524000"/>
            <a:ext cx="1219200" cy="1219200"/>
          </a:xfrm>
          <a:prstGeom prst="ellipse">
            <a:avLst/>
          </a:prstGeom>
          <a:solidFill>
            <a:srgbClr val="FFFFFF"/>
          </a:solidFill>
          <a:ln w="15875">
            <a:solidFill>
              <a:srgbClr val="14B8A6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3040" y="1828800"/>
            <a:ext cx="609600" cy="609600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609600" y="2987040"/>
            <a:ext cx="2682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733" b="1">
                <a:solidFill>
                  <a:srgbClr val="1B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Month 1</a:t>
            </a:r>
            <a:endParaRPr lang="en-US" sz="17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7" name="Text 4"/>
          <p:cNvSpPr txBox="1"/>
          <p:nvPr/>
        </p:nvSpPr>
        <p:spPr>
          <a:xfrm>
            <a:off x="609600" y="3389376"/>
            <a:ext cx="2682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14B8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</a:t>
            </a:r>
            <a:endParaRPr lang="en-US" sz="16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8" name="Text 5"/>
          <p:cNvSpPr txBox="1"/>
          <p:nvPr/>
        </p:nvSpPr>
        <p:spPr>
          <a:xfrm>
            <a:off x="731520" y="3840480"/>
            <a:ext cx="2438400" cy="1341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defTabSz="1219170"/>
            <a:r>
              <a:rPr lang="en-US" sz="140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Partner meetings, planning, content development, recruit peer ambassadors.</a:t>
            </a:r>
            <a:endParaRPr lang="en-US" sz="1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9" name="Shape 6"/>
          <p:cNvSpPr/>
          <p:nvPr/>
        </p:nvSpPr>
        <p:spPr>
          <a:xfrm>
            <a:off x="3962400" y="1524000"/>
            <a:ext cx="1219200" cy="1219200"/>
          </a:xfrm>
          <a:prstGeom prst="ellipse">
            <a:avLst/>
          </a:prstGeom>
          <a:solidFill>
            <a:srgbClr val="FFFFFF"/>
          </a:solidFill>
          <a:ln w="15875">
            <a:solidFill>
              <a:srgbClr val="7CB342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67200" y="1828800"/>
            <a:ext cx="609600" cy="609600"/>
          </a:xfrm>
          <a:prstGeom prst="rect">
            <a:avLst/>
          </a:prstGeom>
        </p:spPr>
      </p:pic>
      <p:sp>
        <p:nvSpPr>
          <p:cNvPr id="11" name="Text 7"/>
          <p:cNvSpPr txBox="1"/>
          <p:nvPr/>
        </p:nvSpPr>
        <p:spPr>
          <a:xfrm>
            <a:off x="3413760" y="2987040"/>
            <a:ext cx="2682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733" b="1">
                <a:solidFill>
                  <a:srgbClr val="1B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Month 2–3</a:t>
            </a:r>
            <a:endParaRPr lang="en-US" sz="17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12" name="Text 8"/>
          <p:cNvSpPr txBox="1"/>
          <p:nvPr/>
        </p:nvSpPr>
        <p:spPr>
          <a:xfrm>
            <a:off x="3413760" y="3389376"/>
            <a:ext cx="2682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7CB3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LAUNCH &amp; ENGAGE</a:t>
            </a:r>
            <a:endParaRPr lang="en-US" sz="16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3" name="Text 9"/>
          <p:cNvSpPr txBox="1"/>
          <p:nvPr/>
        </p:nvSpPr>
        <p:spPr>
          <a:xfrm>
            <a:off x="3535680" y="3840480"/>
            <a:ext cx="2438400" cy="1341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defTabSz="1219170"/>
            <a:r>
              <a:rPr lang="en-US" sz="140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Launch campaign, run workshops, social media challenges, distribute materials.</a:t>
            </a:r>
            <a:endParaRPr lang="en-US" sz="1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4" name="Shape 10"/>
          <p:cNvSpPr/>
          <p:nvPr/>
        </p:nvSpPr>
        <p:spPr>
          <a:xfrm>
            <a:off x="6766560" y="1524000"/>
            <a:ext cx="1219200" cy="1219200"/>
          </a:xfrm>
          <a:prstGeom prst="ellipse">
            <a:avLst/>
          </a:prstGeom>
          <a:solidFill>
            <a:srgbClr val="FFFFFF"/>
          </a:solidFill>
          <a:ln w="15875">
            <a:solidFill>
              <a:srgbClr val="F5A623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71360" y="1828800"/>
            <a:ext cx="609600" cy="609600"/>
          </a:xfrm>
          <a:prstGeom prst="rect">
            <a:avLst/>
          </a:prstGeom>
        </p:spPr>
      </p:pic>
      <p:sp>
        <p:nvSpPr>
          <p:cNvPr id="16" name="Text 11"/>
          <p:cNvSpPr txBox="1"/>
          <p:nvPr/>
        </p:nvSpPr>
        <p:spPr>
          <a:xfrm>
            <a:off x="6217920" y="2987040"/>
            <a:ext cx="2682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733" b="1">
                <a:solidFill>
                  <a:srgbClr val="1B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Month 4–5</a:t>
            </a:r>
            <a:endParaRPr lang="en-US" sz="17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17" name="Text 12"/>
          <p:cNvSpPr txBox="1"/>
          <p:nvPr/>
        </p:nvSpPr>
        <p:spPr>
          <a:xfrm>
            <a:off x="6217920" y="3389376"/>
            <a:ext cx="2682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F5A6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AMPLIFY</a:t>
            </a:r>
            <a:endParaRPr lang="en-US" sz="16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8" name="Text 13"/>
          <p:cNvSpPr txBox="1"/>
          <p:nvPr/>
        </p:nvSpPr>
        <p:spPr>
          <a:xfrm>
            <a:off x="6339840" y="3840480"/>
            <a:ext cx="2438400" cy="1341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defTabSz="1219170"/>
            <a:r>
              <a:rPr lang="en-US" sz="140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Host events, peer talks, contests, strengthen online presence.</a:t>
            </a:r>
            <a:endParaRPr lang="en-US" sz="1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19" name="Shape 14"/>
          <p:cNvSpPr/>
          <p:nvPr/>
        </p:nvSpPr>
        <p:spPr>
          <a:xfrm>
            <a:off x="9570720" y="1524000"/>
            <a:ext cx="1219200" cy="1219200"/>
          </a:xfrm>
          <a:prstGeom prst="ellipse">
            <a:avLst/>
          </a:prstGeom>
          <a:solidFill>
            <a:srgbClr val="FFFFFF"/>
          </a:solidFill>
          <a:ln w="15875">
            <a:solidFill>
              <a:srgbClr val="7E57C2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pic>
        <p:nvPicPr>
          <p:cNvPr id="2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75520" y="1828800"/>
            <a:ext cx="609600" cy="609600"/>
          </a:xfrm>
          <a:prstGeom prst="rect">
            <a:avLst/>
          </a:prstGeom>
        </p:spPr>
      </p:pic>
      <p:sp>
        <p:nvSpPr>
          <p:cNvPr id="21" name="Text 15"/>
          <p:cNvSpPr txBox="1"/>
          <p:nvPr/>
        </p:nvSpPr>
        <p:spPr>
          <a:xfrm>
            <a:off x="9022080" y="2987040"/>
            <a:ext cx="2682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733" b="1">
                <a:solidFill>
                  <a:srgbClr val="1B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Month 6</a:t>
            </a:r>
            <a:endParaRPr lang="en-US" sz="1733">
              <a:solidFill>
                <a:srgbClr val="1F2937"/>
              </a:solidFill>
              <a:latin typeface="Arial"/>
            </a:endParaRPr>
          </a:p>
        </p:txBody>
      </p:sp>
      <p:sp>
        <p:nvSpPr>
          <p:cNvPr id="22" name="Text 16"/>
          <p:cNvSpPr txBox="1"/>
          <p:nvPr/>
        </p:nvSpPr>
        <p:spPr>
          <a:xfrm>
            <a:off x="9022080" y="3389376"/>
            <a:ext cx="2682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7E57C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EVALUATE &amp; REFLECT</a:t>
            </a:r>
            <a:endParaRPr lang="en-US" sz="16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23" name="Text 17"/>
          <p:cNvSpPr txBox="1"/>
          <p:nvPr/>
        </p:nvSpPr>
        <p:spPr>
          <a:xfrm>
            <a:off x="9144000" y="3840480"/>
            <a:ext cx="2438400" cy="1341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defTabSz="1219170"/>
            <a:r>
              <a:rPr lang="en-US" sz="1400">
                <a:solidFill>
                  <a:srgbClr val="4B55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Collect data, evaluate outcomes, share results, plan next steps.</a:t>
            </a:r>
            <a:endParaRPr lang="en-US" sz="1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24" name="Shape 18"/>
          <p:cNvSpPr/>
          <p:nvPr/>
        </p:nvSpPr>
        <p:spPr>
          <a:xfrm>
            <a:off x="1828800" y="5486400"/>
            <a:ext cx="8534400" cy="609600"/>
          </a:xfrm>
          <a:prstGeom prst="roundRect">
            <a:avLst>
              <a:gd name="adj" fmla="val 16000"/>
            </a:avLst>
          </a:prstGeom>
          <a:solidFill>
            <a:srgbClr val="FFF1C2"/>
          </a:solidFill>
          <a:ln w="9525">
            <a:solidFill>
              <a:srgbClr val="F5D77A"/>
            </a:solidFill>
            <a:prstDash val="solid"/>
          </a:ln>
        </p:spPr>
        <p:txBody>
          <a:bodyPr/>
          <a:lstStyle/>
          <a:p>
            <a:pPr defTabSz="1219170"/>
            <a:endParaRPr lang="en-GB" sz="24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25" name="Text 19"/>
          <p:cNvSpPr txBox="1"/>
          <p:nvPr/>
        </p:nvSpPr>
        <p:spPr>
          <a:xfrm>
            <a:off x="1828800" y="5486400"/>
            <a:ext cx="85344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defTabSz="1219170"/>
            <a:r>
              <a:rPr lang="en-US" sz="1600" b="1">
                <a:solidFill>
                  <a:srgbClr val="1B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Consistent message. Youth-led. Community-powered.</a:t>
            </a:r>
            <a:endParaRPr lang="en-US" sz="1600">
              <a:solidFill>
                <a:srgbClr val="1F2937"/>
              </a:solidFill>
              <a:latin typeface="Arial"/>
            </a:endParaRPr>
          </a:p>
        </p:txBody>
      </p:sp>
      <p:sp>
        <p:nvSpPr>
          <p:cNvPr id="26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16640" y="640080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1200">
                <a:solidFill>
                  <a:srgbClr val="9CA3AF"/>
                </a:solidFill>
              </a:defRPr>
            </a:lvl1pPr>
          </a:lstStyle>
          <a:p>
            <a:pPr algn="r" defTabSz="1219170"/>
            <a:fld id="{F7021451-1387-4CA6-816F-3879F97B5CBC}" type="slidenum">
              <a:rPr lang="en-US">
                <a:latin typeface="Arial"/>
              </a:rPr>
              <a:pPr algn="r" defTabSz="1219170"/>
              <a:t>13</a:t>
            </a:fld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741573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0312" r="-20312"/>
            </a:stretch>
          </a:blipFill>
          <a:ln>
            <a:noFill/>
          </a:ln>
        </p:spPr>
        <p:txBody>
          <a:bodyPr/>
          <a:lstStyle/>
          <a:p>
            <a:pPr defTabSz="609630">
              <a:buClr>
                <a:srgbClr val="000000"/>
              </a:buClr>
            </a:pPr>
            <a:endParaRPr lang="en-GB" sz="933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grpSp>
        <p:nvGrpSpPr>
          <p:cNvPr id="105" name="Google Shape;105;p2"/>
          <p:cNvGrpSpPr/>
          <p:nvPr/>
        </p:nvGrpSpPr>
        <p:grpSpPr>
          <a:xfrm>
            <a:off x="10134600" y="-120551"/>
            <a:ext cx="2057400" cy="6978551"/>
            <a:chOff x="0" y="-47625"/>
            <a:chExt cx="812800" cy="2756958"/>
          </a:xfrm>
        </p:grpSpPr>
        <p:sp>
          <p:nvSpPr>
            <p:cNvPr id="106" name="Google Shape;106;p2"/>
            <p:cNvSpPr/>
            <p:nvPr/>
          </p:nvSpPr>
          <p:spPr>
            <a:xfrm>
              <a:off x="0" y="0"/>
              <a:ext cx="812800" cy="2709333"/>
            </a:xfrm>
            <a:custGeom>
              <a:avLst/>
              <a:gdLst/>
              <a:ahLst/>
              <a:cxnLst/>
              <a:rect l="l" t="t" r="r" b="b"/>
              <a:pathLst>
                <a:path w="812800" h="2709333" extrusionOk="0">
                  <a:moveTo>
                    <a:pt x="0" y="0"/>
                  </a:moveTo>
                  <a:lnTo>
                    <a:pt x="812800" y="0"/>
                  </a:lnTo>
                  <a:lnTo>
                    <a:pt x="81280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  <a:ln>
              <a:noFill/>
            </a:ln>
          </p:spPr>
          <p:txBody>
            <a:bodyPr/>
            <a:lstStyle/>
            <a:p>
              <a:pPr defTabSz="609630">
                <a:buClr>
                  <a:srgbClr val="000000"/>
                </a:buClr>
              </a:pPr>
              <a:endParaRPr lang="en-GB"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" name="Google Shape;107;p2"/>
            <p:cNvSpPr txBox="1"/>
            <p:nvPr/>
          </p:nvSpPr>
          <p:spPr>
            <a:xfrm>
              <a:off x="0" y="-47625"/>
              <a:ext cx="812800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3867" tIns="33867" rIns="33867" bIns="33867" anchor="ctr" anchorCtr="0">
              <a:noAutofit/>
            </a:bodyPr>
            <a:lstStyle/>
            <a:p>
              <a:pPr algn="ctr" defTabSz="609630">
                <a:lnSpc>
                  <a:spcPct val="147722"/>
                </a:lnSpc>
                <a:buClr>
                  <a:srgbClr val="000000"/>
                </a:buClr>
                <a:buSzPts val="1800"/>
              </a:pPr>
              <a:endParaRPr sz="1200" kern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108" name="Google Shape;108;p2"/>
          <p:cNvCxnSpPr/>
          <p:nvPr/>
        </p:nvCxnSpPr>
        <p:spPr>
          <a:xfrm>
            <a:off x="686528" y="1501406"/>
            <a:ext cx="1745827" cy="0"/>
          </a:xfrm>
          <a:prstGeom prst="straightConnector1">
            <a:avLst/>
          </a:prstGeom>
          <a:noFill/>
          <a:ln w="381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09" name="Google Shape;109;p2"/>
          <p:cNvSpPr txBox="1"/>
          <p:nvPr/>
        </p:nvSpPr>
        <p:spPr>
          <a:xfrm>
            <a:off x="686528" y="761597"/>
            <a:ext cx="8891000" cy="617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09630">
              <a:lnSpc>
                <a:spcPct val="140018"/>
              </a:lnSpc>
              <a:buClr>
                <a:srgbClr val="000000"/>
              </a:buClr>
              <a:buSzPts val="4298"/>
            </a:pPr>
            <a:r>
              <a:rPr lang="en-US" sz="2865" b="1" kern="0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Background of the Problem</a:t>
            </a:r>
            <a:endParaRPr sz="2865" b="1" kern="0">
              <a:solidFill>
                <a:srgbClr val="593C8F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grpSp>
        <p:nvGrpSpPr>
          <p:cNvPr id="110" name="Google Shape;110;p2"/>
          <p:cNvGrpSpPr/>
          <p:nvPr/>
        </p:nvGrpSpPr>
        <p:grpSpPr>
          <a:xfrm>
            <a:off x="685101" y="2296363"/>
            <a:ext cx="7080599" cy="2935440"/>
            <a:chOff x="0" y="73920"/>
            <a:chExt cx="10620899" cy="4403160"/>
          </a:xfrm>
        </p:grpSpPr>
        <p:sp>
          <p:nvSpPr>
            <p:cNvPr id="111" name="Google Shape;111;p2"/>
            <p:cNvSpPr/>
            <p:nvPr/>
          </p:nvSpPr>
          <p:spPr>
            <a:xfrm>
              <a:off x="0" y="73920"/>
              <a:ext cx="10620899" cy="1042470"/>
            </a:xfrm>
            <a:prstGeom prst="roundRect">
              <a:avLst>
                <a:gd name="adj" fmla="val 16667"/>
              </a:avLst>
            </a:prstGeom>
            <a:solidFill>
              <a:schemeClr val="accent3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12" name="Google Shape;112;p2"/>
            <p:cNvSpPr txBox="1"/>
            <p:nvPr/>
          </p:nvSpPr>
          <p:spPr>
            <a:xfrm>
              <a:off x="50889" y="124809"/>
              <a:ext cx="10519121" cy="94069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67" tIns="68567" rIns="68567" bIns="68567" anchor="ctr" anchorCtr="0">
              <a:noAutofit/>
            </a:bodyPr>
            <a:lstStyle/>
            <a:p>
              <a:pPr defTabSz="609630">
                <a:lnSpc>
                  <a:spcPct val="90000"/>
                </a:lnSpc>
                <a:buClr>
                  <a:srgbClr val="000000"/>
                </a:buClr>
              </a:pPr>
              <a:r>
                <a:rPr lang="en-US" kern="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Our anti-vaping campaign for 14-17 year olds (Middle Adolescents) is called “Unbox the Truth”.</a:t>
              </a:r>
              <a:endParaRPr kern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3" name="Google Shape;113;p2"/>
            <p:cNvSpPr/>
            <p:nvPr/>
          </p:nvSpPr>
          <p:spPr>
            <a:xfrm>
              <a:off x="0" y="1194150"/>
              <a:ext cx="10620899" cy="1042470"/>
            </a:xfrm>
            <a:prstGeom prst="roundRect">
              <a:avLst>
                <a:gd name="adj" fmla="val 16667"/>
              </a:avLst>
            </a:prstGeom>
            <a:solidFill>
              <a:srgbClr val="5BB27B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14" name="Google Shape;114;p2"/>
            <p:cNvSpPr txBox="1"/>
            <p:nvPr/>
          </p:nvSpPr>
          <p:spPr>
            <a:xfrm>
              <a:off x="50889" y="1245039"/>
              <a:ext cx="10519121" cy="94069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67" tIns="68567" rIns="68567" bIns="68567" anchor="ctr" anchorCtr="0">
              <a:noAutofit/>
            </a:bodyPr>
            <a:lstStyle/>
            <a:p>
              <a:pPr defTabSz="609630">
                <a:lnSpc>
                  <a:spcPct val="90000"/>
                </a:lnSpc>
                <a:buClr>
                  <a:srgbClr val="000000"/>
                </a:buClr>
              </a:pPr>
              <a:r>
                <a:rPr lang="en-US" kern="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This group had the highest vaping rate, 25.9%, in a Spanish survey (Sánchez-Sánchez et al., 2023).</a:t>
              </a:r>
              <a:endParaRPr kern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5" name="Google Shape;115;p2"/>
            <p:cNvSpPr/>
            <p:nvPr/>
          </p:nvSpPr>
          <p:spPr>
            <a:xfrm>
              <a:off x="0" y="2314380"/>
              <a:ext cx="10620899" cy="1042470"/>
            </a:xfrm>
            <a:prstGeom prst="roundRect">
              <a:avLst>
                <a:gd name="adj" fmla="val 16667"/>
              </a:avLst>
            </a:prstGeom>
            <a:solidFill>
              <a:srgbClr val="5F8AA9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16" name="Google Shape;116;p2"/>
            <p:cNvSpPr txBox="1"/>
            <p:nvPr/>
          </p:nvSpPr>
          <p:spPr>
            <a:xfrm>
              <a:off x="50889" y="2365269"/>
              <a:ext cx="10519121" cy="94069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67" tIns="68567" rIns="68567" bIns="68567" anchor="ctr" anchorCtr="0">
              <a:noAutofit/>
            </a:bodyPr>
            <a:lstStyle/>
            <a:p>
              <a:pPr defTabSz="609630">
                <a:lnSpc>
                  <a:spcPct val="90000"/>
                </a:lnSpc>
                <a:buClr>
                  <a:srgbClr val="000000"/>
                </a:buClr>
              </a:pPr>
              <a:r>
                <a:rPr lang="en-US" kern="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However, it did not change the behavior, as 90.13% of respondents were aware of the harms of vaping (Sánchez-Sánchez et al., 2023).</a:t>
              </a:r>
              <a:endParaRPr kern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7" name="Google Shape;117;p2"/>
            <p:cNvSpPr/>
            <p:nvPr/>
          </p:nvSpPr>
          <p:spPr>
            <a:xfrm>
              <a:off x="0" y="3434610"/>
              <a:ext cx="10620899" cy="1042470"/>
            </a:xfrm>
            <a:prstGeom prst="roundRect">
              <a:avLst>
                <a:gd name="adj" fmla="val 16667"/>
              </a:avLst>
            </a:prstGeom>
            <a:solidFill>
              <a:srgbClr val="7F63A1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18" name="Google Shape;118;p2"/>
            <p:cNvSpPr txBox="1"/>
            <p:nvPr/>
          </p:nvSpPr>
          <p:spPr>
            <a:xfrm>
              <a:off x="50889" y="3485499"/>
              <a:ext cx="10519121" cy="94069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8567" tIns="68567" rIns="68567" bIns="68567" anchor="ctr" anchorCtr="0">
              <a:noAutofit/>
            </a:bodyPr>
            <a:lstStyle/>
            <a:p>
              <a:pPr defTabSz="609630">
                <a:lnSpc>
                  <a:spcPct val="90000"/>
                </a:lnSpc>
                <a:buClr>
                  <a:srgbClr val="000000"/>
                </a:buClr>
              </a:pPr>
              <a:r>
                <a:rPr lang="en-US" kern="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Teens also believe that e-cigarettes are less harmful than cigarettes (Aly, Mamikutty and Marhazlinda, 2022).</a:t>
              </a:r>
              <a:endParaRPr kern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103688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7" name="Google Shape;127;p3"/>
          <p:cNvGrpSpPr/>
          <p:nvPr/>
        </p:nvGrpSpPr>
        <p:grpSpPr>
          <a:xfrm>
            <a:off x="-118533" y="-60277"/>
            <a:ext cx="6333108" cy="6978596"/>
            <a:chOff x="0" y="-47625"/>
            <a:chExt cx="2501952" cy="2756958"/>
          </a:xfrm>
        </p:grpSpPr>
        <p:sp>
          <p:nvSpPr>
            <p:cNvPr id="128" name="Google Shape;128;p3"/>
            <p:cNvSpPr/>
            <p:nvPr/>
          </p:nvSpPr>
          <p:spPr>
            <a:xfrm>
              <a:off x="0" y="0"/>
              <a:ext cx="2501952" cy="2709333"/>
            </a:xfrm>
            <a:custGeom>
              <a:avLst/>
              <a:gdLst/>
              <a:ahLst/>
              <a:cxnLst/>
              <a:rect l="l" t="t" r="r" b="b"/>
              <a:pathLst>
                <a:path w="2501952" h="2709333" extrusionOk="0">
                  <a:moveTo>
                    <a:pt x="0" y="0"/>
                  </a:moveTo>
                  <a:lnTo>
                    <a:pt x="2501952" y="0"/>
                  </a:lnTo>
                  <a:lnTo>
                    <a:pt x="2501952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  <a:ln>
              <a:noFill/>
            </a:ln>
          </p:spPr>
          <p:txBody>
            <a:bodyPr/>
            <a:lstStyle/>
            <a:p>
              <a:pPr defTabSz="609630">
                <a:buClr>
                  <a:srgbClr val="000000"/>
                </a:buClr>
              </a:pPr>
              <a:endParaRPr lang="en-GB"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29" name="Google Shape;129;p3"/>
            <p:cNvSpPr txBox="1"/>
            <p:nvPr/>
          </p:nvSpPr>
          <p:spPr>
            <a:xfrm>
              <a:off x="0" y="-47625"/>
              <a:ext cx="2501952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3867" tIns="33867" rIns="33867" bIns="33867" anchor="ctr" anchorCtr="0">
              <a:noAutofit/>
            </a:bodyPr>
            <a:lstStyle/>
            <a:p>
              <a:pPr algn="ctr" defTabSz="609630">
                <a:lnSpc>
                  <a:spcPct val="147722"/>
                </a:lnSpc>
                <a:buClr>
                  <a:srgbClr val="000000"/>
                </a:buClr>
                <a:buSzPts val="1800"/>
              </a:pPr>
              <a:endParaRPr sz="1200" kern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30" name="Google Shape;130;p3"/>
          <p:cNvSpPr txBox="1"/>
          <p:nvPr/>
        </p:nvSpPr>
        <p:spPr>
          <a:xfrm>
            <a:off x="738717" y="442808"/>
            <a:ext cx="5199000" cy="617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09630">
              <a:lnSpc>
                <a:spcPct val="140018"/>
              </a:lnSpc>
              <a:buClr>
                <a:srgbClr val="000000"/>
              </a:buClr>
              <a:buSzPts val="4298"/>
            </a:pPr>
            <a:r>
              <a:rPr lang="en-US" sz="2865" b="1" kern="0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Benefits of change</a:t>
            </a:r>
            <a:endParaRPr sz="2865" b="1" kern="0">
              <a:solidFill>
                <a:srgbClr val="FFFFFF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cxnSp>
        <p:nvCxnSpPr>
          <p:cNvPr id="131" name="Google Shape;131;p3"/>
          <p:cNvCxnSpPr/>
          <p:nvPr/>
        </p:nvCxnSpPr>
        <p:spPr>
          <a:xfrm rot="10800000" flipH="1">
            <a:off x="738717" y="1004359"/>
            <a:ext cx="3841327" cy="12700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</p:cxnSp>
      <p:grpSp>
        <p:nvGrpSpPr>
          <p:cNvPr id="132" name="Google Shape;132;p3"/>
          <p:cNvGrpSpPr/>
          <p:nvPr/>
        </p:nvGrpSpPr>
        <p:grpSpPr>
          <a:xfrm>
            <a:off x="390567" y="1719188"/>
            <a:ext cx="5473800" cy="4816723"/>
            <a:chOff x="0" y="2457"/>
            <a:chExt cx="8210700" cy="7225084"/>
          </a:xfrm>
        </p:grpSpPr>
        <p:sp>
          <p:nvSpPr>
            <p:cNvPr id="133" name="Google Shape;133;p3"/>
            <p:cNvSpPr/>
            <p:nvPr/>
          </p:nvSpPr>
          <p:spPr>
            <a:xfrm>
              <a:off x="0" y="5930166"/>
              <a:ext cx="8210700" cy="1297375"/>
            </a:xfrm>
            <a:prstGeom prst="rect">
              <a:avLst/>
            </a:prstGeom>
            <a:solidFill>
              <a:schemeClr val="accent3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4" name="Google Shape;134;p3"/>
            <p:cNvSpPr txBox="1"/>
            <p:nvPr/>
          </p:nvSpPr>
          <p:spPr>
            <a:xfrm>
              <a:off x="0" y="5930166"/>
              <a:ext cx="8210700" cy="129737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09050" tIns="109050" rIns="109050" bIns="109050" anchor="ctr" anchorCtr="0">
              <a:noAutofit/>
            </a:bodyPr>
            <a:lstStyle/>
            <a:p>
              <a:pPr algn="ctr" defTabSz="609630">
                <a:lnSpc>
                  <a:spcPct val="90000"/>
                </a:lnSpc>
                <a:buClr>
                  <a:srgbClr val="000000"/>
                </a:buClr>
              </a:pPr>
              <a:r>
                <a:rPr lang="en-US" sz="1533" kern="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Sociological: There was still not enough evidence to support the "everyone does it" myth, as only about three-fourths of 14-18-year-olds vaped (Sánchez-Sánchez et al., 2023).</a:t>
              </a:r>
              <a:endParaRPr sz="1533" kern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5" name="Google Shape;135;p3"/>
            <p:cNvSpPr/>
            <p:nvPr/>
          </p:nvSpPr>
          <p:spPr>
            <a:xfrm rot="10800000">
              <a:off x="0" y="3954263"/>
              <a:ext cx="8210700" cy="1995363"/>
            </a:xfrm>
            <a:prstGeom prst="upArrowCallout">
              <a:avLst>
                <a:gd name="adj1" fmla="val 25000"/>
                <a:gd name="adj2" fmla="val 25000"/>
                <a:gd name="adj3" fmla="val 25000"/>
                <a:gd name="adj4" fmla="val 64977"/>
              </a:avLst>
            </a:prstGeom>
            <a:solidFill>
              <a:srgbClr val="5BB27B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6" name="Google Shape;136;p3"/>
            <p:cNvSpPr txBox="1"/>
            <p:nvPr/>
          </p:nvSpPr>
          <p:spPr>
            <a:xfrm>
              <a:off x="0" y="3954263"/>
              <a:ext cx="8210700" cy="129652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09050" tIns="109050" rIns="109050" bIns="109050" anchor="ctr" anchorCtr="0">
              <a:noAutofit/>
            </a:bodyPr>
            <a:lstStyle/>
            <a:p>
              <a:pPr algn="ctr" defTabSz="609630">
                <a:lnSpc>
                  <a:spcPct val="90000"/>
                </a:lnSpc>
                <a:buClr>
                  <a:srgbClr val="000000"/>
                </a:buClr>
              </a:pPr>
              <a:r>
                <a:rPr lang="en-US" sz="1533" kern="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Psychological: vapers also reported reduced concentration, thus maintaining a vape-free environment aids concentration for Middle Adolescents (Sánchez-Sánchez et al., 2023).</a:t>
              </a:r>
              <a:endParaRPr sz="1533" kern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7" name="Google Shape;137;p3"/>
            <p:cNvSpPr/>
            <p:nvPr/>
          </p:nvSpPr>
          <p:spPr>
            <a:xfrm rot="10800000">
              <a:off x="0" y="1978360"/>
              <a:ext cx="8210700" cy="1995363"/>
            </a:xfrm>
            <a:prstGeom prst="upArrowCallout">
              <a:avLst>
                <a:gd name="adj1" fmla="val 25000"/>
                <a:gd name="adj2" fmla="val 25000"/>
                <a:gd name="adj3" fmla="val 25000"/>
                <a:gd name="adj4" fmla="val 64977"/>
              </a:avLst>
            </a:prstGeom>
            <a:solidFill>
              <a:srgbClr val="5F8AA9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8" name="Google Shape;138;p3"/>
            <p:cNvSpPr txBox="1"/>
            <p:nvPr/>
          </p:nvSpPr>
          <p:spPr>
            <a:xfrm>
              <a:off x="0" y="1978360"/>
              <a:ext cx="8210700" cy="129652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09050" tIns="109050" rIns="109050" bIns="109050" anchor="ctr" anchorCtr="0">
              <a:noAutofit/>
            </a:bodyPr>
            <a:lstStyle/>
            <a:p>
              <a:pPr algn="ctr" defTabSz="609630">
                <a:lnSpc>
                  <a:spcPct val="90000"/>
                </a:lnSpc>
                <a:buClr>
                  <a:srgbClr val="000000"/>
                </a:buClr>
              </a:pPr>
              <a:r>
                <a:rPr lang="en-US" sz="1533" kern="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The psychological effects were such as young nicotine users reported more depression and stress (Wade et al., 2022).</a:t>
              </a:r>
              <a:endParaRPr sz="1533" kern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9" name="Google Shape;139;p3"/>
            <p:cNvSpPr/>
            <p:nvPr/>
          </p:nvSpPr>
          <p:spPr>
            <a:xfrm rot="10800000">
              <a:off x="0" y="2457"/>
              <a:ext cx="8210700" cy="1995363"/>
            </a:xfrm>
            <a:prstGeom prst="upArrowCallout">
              <a:avLst>
                <a:gd name="adj1" fmla="val 25000"/>
                <a:gd name="adj2" fmla="val 25000"/>
                <a:gd name="adj3" fmla="val 25000"/>
                <a:gd name="adj4" fmla="val 64977"/>
              </a:avLst>
            </a:prstGeom>
            <a:solidFill>
              <a:srgbClr val="7F63A1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0" name="Google Shape;140;p3"/>
            <p:cNvSpPr txBox="1"/>
            <p:nvPr/>
          </p:nvSpPr>
          <p:spPr>
            <a:xfrm>
              <a:off x="0" y="2457"/>
              <a:ext cx="8210700" cy="129652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09050" tIns="109050" rIns="109050" bIns="109050" anchor="ctr" anchorCtr="0">
              <a:noAutofit/>
            </a:bodyPr>
            <a:lstStyle/>
            <a:p>
              <a:pPr algn="ctr" defTabSz="609630">
                <a:lnSpc>
                  <a:spcPct val="90000"/>
                </a:lnSpc>
                <a:buClr>
                  <a:srgbClr val="000000"/>
                </a:buClr>
              </a:pPr>
              <a:r>
                <a:rPr lang="en-US" sz="1533" kern="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Physiological: preventing the development of nicotine addiction and damaging lungs and brains (Becker and Rice, 2022).</a:t>
              </a:r>
              <a:endParaRPr sz="1533" kern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141" name="Google Shape;141;p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590325" y="101600"/>
            <a:ext cx="5024148" cy="6000000"/>
          </a:xfrm>
          <a:prstGeom prst="rect">
            <a:avLst/>
          </a:prstGeom>
          <a:noFill/>
          <a:ln>
            <a:noFill/>
          </a:ln>
        </p:spPr>
      </p:pic>
      <p:sp>
        <p:nvSpPr>
          <p:cNvPr id="142" name="Google Shape;142;p3"/>
          <p:cNvSpPr txBox="1"/>
          <p:nvPr/>
        </p:nvSpPr>
        <p:spPr>
          <a:xfrm>
            <a:off x="6590325" y="6148267"/>
            <a:ext cx="5024148" cy="5066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0467" tIns="30467" rIns="30467" bIns="30467" anchor="t" anchorCtr="0">
            <a:noAutofit/>
          </a:bodyPr>
          <a:lstStyle/>
          <a:p>
            <a:pPr algn="ctr" defTabSz="609630">
              <a:buClr>
                <a:srgbClr val="000000"/>
              </a:buClr>
              <a:buSzPts val="1800"/>
            </a:pPr>
            <a:r>
              <a:rPr lang="en-US" sz="1200" b="1" kern="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Figure 1: Harmful effects of vaping</a:t>
            </a:r>
            <a:endParaRPr sz="933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algn="ctr" defTabSz="609630">
              <a:buClr>
                <a:srgbClr val="000000"/>
              </a:buClr>
            </a:pPr>
            <a:r>
              <a:rPr lang="en-US" sz="1067" i="1" kern="0">
                <a:solidFill>
                  <a:srgbClr val="404040"/>
                </a:solidFill>
                <a:latin typeface="Arial"/>
                <a:ea typeface="Arial"/>
                <a:cs typeface="Arial"/>
                <a:sym typeface="Arial"/>
              </a:rPr>
              <a:t>Source: (Sánchez-Sánchez et al., 2023).</a:t>
            </a:r>
            <a:endParaRPr sz="933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460820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4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0312" r="-20312"/>
            </a:stretch>
          </a:blipFill>
          <a:ln>
            <a:noFill/>
          </a:ln>
        </p:spPr>
        <p:txBody>
          <a:bodyPr/>
          <a:lstStyle/>
          <a:p>
            <a:pPr defTabSz="609630">
              <a:buClr>
                <a:srgbClr val="000000"/>
              </a:buClr>
            </a:pPr>
            <a:endParaRPr lang="en-GB" sz="933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cxnSp>
        <p:nvCxnSpPr>
          <p:cNvPr id="152" name="Google Shape;152;p4"/>
          <p:cNvCxnSpPr/>
          <p:nvPr/>
        </p:nvCxnSpPr>
        <p:spPr>
          <a:xfrm>
            <a:off x="686528" y="1501406"/>
            <a:ext cx="1745827" cy="0"/>
          </a:xfrm>
          <a:prstGeom prst="straightConnector1">
            <a:avLst/>
          </a:prstGeom>
          <a:noFill/>
          <a:ln w="381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cxnSp>
      <p:grpSp>
        <p:nvGrpSpPr>
          <p:cNvPr id="153" name="Google Shape;153;p4"/>
          <p:cNvGrpSpPr/>
          <p:nvPr/>
        </p:nvGrpSpPr>
        <p:grpSpPr>
          <a:xfrm>
            <a:off x="7529800" y="-60301"/>
            <a:ext cx="2057413" cy="6978596"/>
            <a:chOff x="0" y="-47625"/>
            <a:chExt cx="812800" cy="2756958"/>
          </a:xfrm>
        </p:grpSpPr>
        <p:sp>
          <p:nvSpPr>
            <p:cNvPr id="154" name="Google Shape;154;p4"/>
            <p:cNvSpPr/>
            <p:nvPr/>
          </p:nvSpPr>
          <p:spPr>
            <a:xfrm>
              <a:off x="0" y="0"/>
              <a:ext cx="812800" cy="2709333"/>
            </a:xfrm>
            <a:custGeom>
              <a:avLst/>
              <a:gdLst/>
              <a:ahLst/>
              <a:cxnLst/>
              <a:rect l="l" t="t" r="r" b="b"/>
              <a:pathLst>
                <a:path w="812800" h="2709333" extrusionOk="0">
                  <a:moveTo>
                    <a:pt x="0" y="0"/>
                  </a:moveTo>
                  <a:lnTo>
                    <a:pt x="812800" y="0"/>
                  </a:lnTo>
                  <a:lnTo>
                    <a:pt x="81280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  <a:ln>
              <a:noFill/>
            </a:ln>
          </p:spPr>
          <p:txBody>
            <a:bodyPr/>
            <a:lstStyle/>
            <a:p>
              <a:pPr defTabSz="609630">
                <a:buClr>
                  <a:srgbClr val="000000"/>
                </a:buClr>
              </a:pPr>
              <a:endParaRPr lang="en-GB"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5" name="Google Shape;155;p4"/>
            <p:cNvSpPr txBox="1"/>
            <p:nvPr/>
          </p:nvSpPr>
          <p:spPr>
            <a:xfrm>
              <a:off x="0" y="-47625"/>
              <a:ext cx="812800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3867" tIns="33867" rIns="33867" bIns="33867" anchor="ctr" anchorCtr="0">
              <a:noAutofit/>
            </a:bodyPr>
            <a:lstStyle/>
            <a:p>
              <a:pPr algn="ctr" defTabSz="609630">
                <a:lnSpc>
                  <a:spcPct val="147722"/>
                </a:lnSpc>
                <a:buClr>
                  <a:srgbClr val="000000"/>
                </a:buClr>
                <a:buSzPts val="1800"/>
              </a:pPr>
              <a:endParaRPr sz="1200" kern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56" name="Google Shape;156;p4"/>
          <p:cNvSpPr txBox="1"/>
          <p:nvPr/>
        </p:nvSpPr>
        <p:spPr>
          <a:xfrm>
            <a:off x="622670" y="995067"/>
            <a:ext cx="6635400" cy="610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09630">
              <a:lnSpc>
                <a:spcPct val="140032"/>
              </a:lnSpc>
              <a:buClr>
                <a:srgbClr val="000000"/>
              </a:buClr>
              <a:buSzPts val="4250"/>
            </a:pPr>
            <a:r>
              <a:rPr lang="en-US" sz="2833" b="1" kern="0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Health Belief Model</a:t>
            </a:r>
            <a:endParaRPr sz="2833" kern="0">
              <a:solidFill>
                <a:srgbClr val="593C8F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grpSp>
        <p:nvGrpSpPr>
          <p:cNvPr id="157" name="Google Shape;157;p4"/>
          <p:cNvGrpSpPr/>
          <p:nvPr/>
        </p:nvGrpSpPr>
        <p:grpSpPr>
          <a:xfrm>
            <a:off x="437750" y="2834349"/>
            <a:ext cx="4847000" cy="2908200"/>
            <a:chOff x="0" y="1349249"/>
            <a:chExt cx="7270500" cy="4362300"/>
          </a:xfrm>
        </p:grpSpPr>
        <p:sp>
          <p:nvSpPr>
            <p:cNvPr id="158" name="Google Shape;158;p4"/>
            <p:cNvSpPr/>
            <p:nvPr/>
          </p:nvSpPr>
          <p:spPr>
            <a:xfrm>
              <a:off x="0" y="1349249"/>
              <a:ext cx="4362300" cy="4362300"/>
            </a:xfrm>
            <a:prstGeom prst="pie">
              <a:avLst>
                <a:gd name="adj1" fmla="val 5400000"/>
                <a:gd name="adj2" fmla="val 16200000"/>
              </a:avLst>
            </a:prstGeom>
            <a:solidFill>
              <a:schemeClr val="accent3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9" name="Google Shape;159;p4"/>
            <p:cNvSpPr/>
            <p:nvPr/>
          </p:nvSpPr>
          <p:spPr>
            <a:xfrm>
              <a:off x="2181150" y="1349249"/>
              <a:ext cx="5089350" cy="4362300"/>
            </a:xfrm>
            <a:prstGeom prst="rect">
              <a:avLst/>
            </a:prstGeom>
            <a:solidFill>
              <a:schemeClr val="lt1">
                <a:alpha val="90196"/>
              </a:schemeClr>
            </a:solidFill>
            <a:ln w="25400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60" name="Google Shape;160;p4"/>
            <p:cNvSpPr txBox="1"/>
            <p:nvPr/>
          </p:nvSpPr>
          <p:spPr>
            <a:xfrm>
              <a:off x="2181150" y="1349249"/>
              <a:ext cx="5089350" cy="92698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8250" tIns="48250" rIns="48250" bIns="48250" anchor="ctr" anchorCtr="0">
              <a:noAutofit/>
            </a:bodyPr>
            <a:lstStyle/>
            <a:p>
              <a:pPr algn="ctr" defTabSz="609630">
                <a:lnSpc>
                  <a:spcPct val="90000"/>
                </a:lnSpc>
                <a:buClr>
                  <a:srgbClr val="000000"/>
                </a:buClr>
              </a:pPr>
              <a:r>
                <a:rPr lang="en-US" sz="1267" kern="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When Middle Adolescents perceive a threat of serious harm, they act.</a:t>
              </a:r>
              <a:endParaRPr sz="1267" ker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1" name="Google Shape;161;p4"/>
            <p:cNvSpPr/>
            <p:nvPr/>
          </p:nvSpPr>
          <p:spPr>
            <a:xfrm>
              <a:off x="572551" y="2276238"/>
              <a:ext cx="3217196" cy="3217196"/>
            </a:xfrm>
            <a:prstGeom prst="pie">
              <a:avLst>
                <a:gd name="adj1" fmla="val 5400000"/>
                <a:gd name="adj2" fmla="val 16200000"/>
              </a:avLst>
            </a:prstGeom>
            <a:solidFill>
              <a:srgbClr val="5BB27B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62" name="Google Shape;162;p4"/>
            <p:cNvSpPr/>
            <p:nvPr/>
          </p:nvSpPr>
          <p:spPr>
            <a:xfrm>
              <a:off x="2181150" y="2276238"/>
              <a:ext cx="5089350" cy="3217196"/>
            </a:xfrm>
            <a:prstGeom prst="rect">
              <a:avLst/>
            </a:prstGeom>
            <a:solidFill>
              <a:schemeClr val="lt1">
                <a:alpha val="90196"/>
              </a:schemeClr>
            </a:solidFill>
            <a:ln w="25400" cap="flat" cmpd="sng">
              <a:solidFill>
                <a:srgbClr val="5BB27B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63" name="Google Shape;163;p4"/>
            <p:cNvSpPr txBox="1"/>
            <p:nvPr/>
          </p:nvSpPr>
          <p:spPr>
            <a:xfrm>
              <a:off x="2181150" y="2276238"/>
              <a:ext cx="5089350" cy="92698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8250" tIns="48250" rIns="48250" bIns="48250" anchor="ctr" anchorCtr="0">
              <a:noAutofit/>
            </a:bodyPr>
            <a:lstStyle/>
            <a:p>
              <a:pPr algn="ctr" defTabSz="609630">
                <a:lnSpc>
                  <a:spcPct val="90000"/>
                </a:lnSpc>
                <a:buClr>
                  <a:srgbClr val="000000"/>
                </a:buClr>
              </a:pPr>
              <a:r>
                <a:rPr lang="en-US" sz="1267" kern="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Teens underestimate this risk as ever-users were 2.20 times more likely to disagree that e-cigarettes are harmful (Aly et al., 2022).</a:t>
              </a:r>
              <a:endParaRPr sz="1267" ker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4" name="Google Shape;164;p4"/>
            <p:cNvSpPr/>
            <p:nvPr/>
          </p:nvSpPr>
          <p:spPr>
            <a:xfrm>
              <a:off x="1145103" y="3203227"/>
              <a:ext cx="2072092" cy="2072092"/>
            </a:xfrm>
            <a:prstGeom prst="pie">
              <a:avLst>
                <a:gd name="adj1" fmla="val 5400000"/>
                <a:gd name="adj2" fmla="val 16200000"/>
              </a:avLst>
            </a:prstGeom>
            <a:solidFill>
              <a:srgbClr val="5F8AA9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65" name="Google Shape;165;p4"/>
            <p:cNvSpPr/>
            <p:nvPr/>
          </p:nvSpPr>
          <p:spPr>
            <a:xfrm>
              <a:off x="2181150" y="3203227"/>
              <a:ext cx="5089350" cy="2072092"/>
            </a:xfrm>
            <a:prstGeom prst="rect">
              <a:avLst/>
            </a:prstGeom>
            <a:solidFill>
              <a:schemeClr val="lt1">
                <a:alpha val="90196"/>
              </a:schemeClr>
            </a:solidFill>
            <a:ln w="25400" cap="flat" cmpd="sng">
              <a:solidFill>
                <a:srgbClr val="5F8AA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66" name="Google Shape;166;p4"/>
            <p:cNvSpPr txBox="1"/>
            <p:nvPr/>
          </p:nvSpPr>
          <p:spPr>
            <a:xfrm>
              <a:off x="2181150" y="3203227"/>
              <a:ext cx="5089350" cy="92698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8250" tIns="48250" rIns="48250" bIns="48250" anchor="ctr" anchorCtr="0">
              <a:noAutofit/>
            </a:bodyPr>
            <a:lstStyle/>
            <a:p>
              <a:pPr algn="ctr" defTabSz="609630">
                <a:lnSpc>
                  <a:spcPct val="90000"/>
                </a:lnSpc>
                <a:buClr>
                  <a:srgbClr val="000000"/>
                </a:buClr>
              </a:pPr>
              <a:r>
                <a:rPr lang="en-US" sz="1267" kern="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Vaping appears to be harmless because of sweet tasting flavors and streamlined vaping designs.</a:t>
              </a:r>
              <a:endParaRPr sz="1267" ker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7" name="Google Shape;167;p4"/>
            <p:cNvSpPr/>
            <p:nvPr/>
          </p:nvSpPr>
          <p:spPr>
            <a:xfrm>
              <a:off x="1717655" y="4130216"/>
              <a:ext cx="926988" cy="926988"/>
            </a:xfrm>
            <a:prstGeom prst="pie">
              <a:avLst>
                <a:gd name="adj1" fmla="val 5400000"/>
                <a:gd name="adj2" fmla="val 16200000"/>
              </a:avLst>
            </a:prstGeom>
            <a:solidFill>
              <a:srgbClr val="7F63A1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68" name="Google Shape;168;p4"/>
            <p:cNvSpPr/>
            <p:nvPr/>
          </p:nvSpPr>
          <p:spPr>
            <a:xfrm>
              <a:off x="2181150" y="4130216"/>
              <a:ext cx="5089350" cy="926988"/>
            </a:xfrm>
            <a:prstGeom prst="rect">
              <a:avLst/>
            </a:prstGeom>
            <a:solidFill>
              <a:schemeClr val="lt1">
                <a:alpha val="90196"/>
              </a:schemeClr>
            </a:solidFill>
            <a:ln w="25400" cap="flat" cmpd="sng">
              <a:solidFill>
                <a:srgbClr val="7F63A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69" name="Google Shape;169;p4"/>
            <p:cNvSpPr txBox="1"/>
            <p:nvPr/>
          </p:nvSpPr>
          <p:spPr>
            <a:xfrm>
              <a:off x="2181150" y="4130216"/>
              <a:ext cx="5089350" cy="92698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8250" tIns="48250" rIns="48250" bIns="48250" anchor="ctr" anchorCtr="0">
              <a:noAutofit/>
            </a:bodyPr>
            <a:lstStyle/>
            <a:p>
              <a:pPr algn="ctr" defTabSz="609630">
                <a:lnSpc>
                  <a:spcPct val="90000"/>
                </a:lnSpc>
                <a:buClr>
                  <a:srgbClr val="000000"/>
                </a:buClr>
              </a:pPr>
              <a:r>
                <a:rPr lang="en-US" sz="1267" kern="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The barrier is not the lack of information, it's the barrier of perception.</a:t>
              </a:r>
              <a:endParaRPr sz="1267" ker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170" name="Google Shape;170;p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404500" y="2542200"/>
            <a:ext cx="5397500" cy="3492500"/>
          </a:xfrm>
          <a:prstGeom prst="rect">
            <a:avLst/>
          </a:prstGeom>
          <a:noFill/>
          <a:ln>
            <a:noFill/>
          </a:ln>
        </p:spPr>
      </p:pic>
      <p:sp>
        <p:nvSpPr>
          <p:cNvPr id="171" name="Google Shape;171;p4"/>
          <p:cNvSpPr txBox="1"/>
          <p:nvPr/>
        </p:nvSpPr>
        <p:spPr>
          <a:xfrm>
            <a:off x="6404500" y="6068033"/>
            <a:ext cx="5397500" cy="50666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30467" tIns="30467" rIns="30467" bIns="30467" anchor="t" anchorCtr="0">
            <a:noAutofit/>
          </a:bodyPr>
          <a:lstStyle/>
          <a:p>
            <a:pPr algn="ctr" defTabSz="609630">
              <a:buClr>
                <a:srgbClr val="000000"/>
              </a:buClr>
              <a:buSzPts val="1800"/>
            </a:pPr>
            <a:r>
              <a:rPr lang="en-US" sz="1200" b="1" kern="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Figure 2: Health Belief Model</a:t>
            </a:r>
            <a:endParaRPr sz="933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algn="ctr" defTabSz="609630">
              <a:buClr>
                <a:srgbClr val="000000"/>
              </a:buClr>
              <a:buSzPts val="1600"/>
            </a:pPr>
            <a:r>
              <a:rPr lang="en-US" sz="1067" i="1" kern="0">
                <a:solidFill>
                  <a:srgbClr val="404040"/>
                </a:solidFill>
                <a:latin typeface="Arial"/>
                <a:ea typeface="Arial"/>
                <a:cs typeface="Arial"/>
                <a:sym typeface="Arial"/>
              </a:rPr>
              <a:t>Source: Adapted from Janz and Becker (2021)</a:t>
            </a:r>
            <a:endParaRPr sz="1067" i="1" kern="0">
              <a:solidFill>
                <a:srgbClr val="40404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198436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5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0312" r="-20312"/>
            </a:stretch>
          </a:blipFill>
          <a:ln>
            <a:noFill/>
          </a:ln>
        </p:spPr>
        <p:txBody>
          <a:bodyPr/>
          <a:lstStyle/>
          <a:p>
            <a:pPr defTabSz="609630">
              <a:buClr>
                <a:srgbClr val="000000"/>
              </a:buClr>
            </a:pPr>
            <a:endParaRPr lang="en-GB" sz="933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cxnSp>
        <p:nvCxnSpPr>
          <p:cNvPr id="181" name="Google Shape;181;p5"/>
          <p:cNvCxnSpPr/>
          <p:nvPr/>
        </p:nvCxnSpPr>
        <p:spPr>
          <a:xfrm>
            <a:off x="2791739" y="1694716"/>
            <a:ext cx="1745827" cy="0"/>
          </a:xfrm>
          <a:prstGeom prst="straightConnector1">
            <a:avLst/>
          </a:prstGeom>
          <a:noFill/>
          <a:ln w="381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cxnSp>
      <p:grpSp>
        <p:nvGrpSpPr>
          <p:cNvPr id="182" name="Google Shape;182;p5"/>
          <p:cNvGrpSpPr/>
          <p:nvPr/>
        </p:nvGrpSpPr>
        <p:grpSpPr>
          <a:xfrm>
            <a:off x="0" y="-120551"/>
            <a:ext cx="2057400" cy="6978551"/>
            <a:chOff x="0" y="-47625"/>
            <a:chExt cx="812800" cy="2756958"/>
          </a:xfrm>
        </p:grpSpPr>
        <p:sp>
          <p:nvSpPr>
            <p:cNvPr id="183" name="Google Shape;183;p5"/>
            <p:cNvSpPr/>
            <p:nvPr/>
          </p:nvSpPr>
          <p:spPr>
            <a:xfrm>
              <a:off x="0" y="0"/>
              <a:ext cx="812800" cy="2709333"/>
            </a:xfrm>
            <a:custGeom>
              <a:avLst/>
              <a:gdLst/>
              <a:ahLst/>
              <a:cxnLst/>
              <a:rect l="l" t="t" r="r" b="b"/>
              <a:pathLst>
                <a:path w="812800" h="2709333" extrusionOk="0">
                  <a:moveTo>
                    <a:pt x="0" y="0"/>
                  </a:moveTo>
                  <a:lnTo>
                    <a:pt x="812800" y="0"/>
                  </a:lnTo>
                  <a:lnTo>
                    <a:pt x="81280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  <a:ln>
              <a:noFill/>
            </a:ln>
          </p:spPr>
          <p:txBody>
            <a:bodyPr/>
            <a:lstStyle/>
            <a:p>
              <a:pPr defTabSz="609630">
                <a:buClr>
                  <a:srgbClr val="000000"/>
                </a:buClr>
              </a:pPr>
              <a:endParaRPr lang="en-GB"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84" name="Google Shape;184;p5"/>
            <p:cNvSpPr txBox="1"/>
            <p:nvPr/>
          </p:nvSpPr>
          <p:spPr>
            <a:xfrm>
              <a:off x="0" y="-47625"/>
              <a:ext cx="812800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3867" tIns="33867" rIns="33867" bIns="33867" anchor="ctr" anchorCtr="0">
              <a:noAutofit/>
            </a:bodyPr>
            <a:lstStyle/>
            <a:p>
              <a:pPr algn="ctr" defTabSz="609630">
                <a:lnSpc>
                  <a:spcPct val="147722"/>
                </a:lnSpc>
                <a:buClr>
                  <a:srgbClr val="000000"/>
                </a:buClr>
                <a:buSzPts val="1800"/>
              </a:pPr>
              <a:endParaRPr sz="1200" kern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5" name="Google Shape;185;p5"/>
          <p:cNvSpPr txBox="1"/>
          <p:nvPr/>
        </p:nvSpPr>
        <p:spPr>
          <a:xfrm>
            <a:off x="2791012" y="1032067"/>
            <a:ext cx="8181800" cy="617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09630">
              <a:lnSpc>
                <a:spcPct val="140018"/>
              </a:lnSpc>
              <a:buClr>
                <a:srgbClr val="000000"/>
              </a:buClr>
              <a:buSzPts val="4298"/>
            </a:pPr>
            <a:r>
              <a:rPr lang="en-US" sz="2865" b="1" kern="0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Theory of Planned Behaviour</a:t>
            </a:r>
            <a:endParaRPr sz="2865" b="1" kern="0">
              <a:solidFill>
                <a:srgbClr val="593C8F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grpSp>
        <p:nvGrpSpPr>
          <p:cNvPr id="186" name="Google Shape;186;p5"/>
          <p:cNvGrpSpPr/>
          <p:nvPr/>
        </p:nvGrpSpPr>
        <p:grpSpPr>
          <a:xfrm>
            <a:off x="-1952469" y="1536664"/>
            <a:ext cx="8997849" cy="5165741"/>
            <a:chOff x="-6510104" y="-995655"/>
            <a:chExt cx="13496773" cy="7748611"/>
          </a:xfrm>
        </p:grpSpPr>
        <p:sp>
          <p:nvSpPr>
            <p:cNvPr id="187" name="Google Shape;187;p5"/>
            <p:cNvSpPr/>
            <p:nvPr/>
          </p:nvSpPr>
          <p:spPr>
            <a:xfrm>
              <a:off x="-6510104" y="-995655"/>
              <a:ext cx="7748611" cy="7748611"/>
            </a:xfrm>
            <a:prstGeom prst="blockArc">
              <a:avLst>
                <a:gd name="adj1" fmla="val 18900000"/>
                <a:gd name="adj2" fmla="val 2700000"/>
                <a:gd name="adj3" fmla="val 279"/>
              </a:avLst>
            </a:prstGeom>
            <a:noFill/>
            <a:ln w="25400" cap="flat" cmpd="sng">
              <a:solidFill>
                <a:srgbClr val="7E61A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88" name="Google Shape;188;p5"/>
            <p:cNvSpPr/>
            <p:nvPr/>
          </p:nvSpPr>
          <p:spPr>
            <a:xfrm>
              <a:off x="648095" y="442621"/>
              <a:ext cx="6338574" cy="885703"/>
            </a:xfrm>
            <a:prstGeom prst="rect">
              <a:avLst/>
            </a:prstGeom>
            <a:gradFill>
              <a:gsLst>
                <a:gs pos="0">
                  <a:srgbClr val="DAFEA3"/>
                </a:gs>
                <a:gs pos="35000">
                  <a:srgbClr val="E3FDBF"/>
                </a:gs>
                <a:gs pos="100000">
                  <a:srgbClr val="F4FEE6"/>
                </a:gs>
              </a:gsLst>
              <a:lin ang="16200000" scaled="0"/>
            </a:gradFill>
            <a:ln>
              <a:noFill/>
            </a:ln>
            <a:effectLst>
              <a:outerShdw blurRad="40000" dist="20000" dir="5400000" rotWithShape="0">
                <a:srgbClr val="000000">
                  <a:alpha val="38039"/>
                </a:srgbClr>
              </a:outerShdw>
            </a:effectLst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89" name="Google Shape;189;p5"/>
            <p:cNvSpPr txBox="1"/>
            <p:nvPr/>
          </p:nvSpPr>
          <p:spPr>
            <a:xfrm>
              <a:off x="648095" y="442621"/>
              <a:ext cx="6338574" cy="88570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68683" tIns="32167" rIns="32167" bIns="32167" anchor="ctr" anchorCtr="0">
              <a:noAutofit/>
            </a:bodyPr>
            <a:lstStyle/>
            <a:p>
              <a:pPr defTabSz="609630">
                <a:lnSpc>
                  <a:spcPct val="90000"/>
                </a:lnSpc>
                <a:buClr>
                  <a:srgbClr val="000000"/>
                </a:buClr>
              </a:pPr>
              <a:r>
                <a:rPr lang="en-US" sz="1267" kern="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Behaviour is influenced by intention, which is related to attitudes, social norms and perceived control.</a:t>
              </a:r>
              <a:endParaRPr sz="1267" ker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0" name="Google Shape;190;p5"/>
            <p:cNvSpPr/>
            <p:nvPr/>
          </p:nvSpPr>
          <p:spPr>
            <a:xfrm>
              <a:off x="94530" y="331908"/>
              <a:ext cx="1107128" cy="1107128"/>
            </a:xfrm>
            <a:prstGeom prst="ellipse">
              <a:avLst/>
            </a:prstGeom>
            <a:gradFill>
              <a:gsLst>
                <a:gs pos="0">
                  <a:schemeClr val="lt1"/>
                </a:gs>
                <a:gs pos="35000">
                  <a:schemeClr val="lt1"/>
                </a:gs>
                <a:gs pos="100000">
                  <a:schemeClr val="lt1"/>
                </a:gs>
              </a:gsLst>
              <a:lin ang="16200000" scaled="0"/>
            </a:gradFill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1" name="Google Shape;191;p5"/>
            <p:cNvSpPr/>
            <p:nvPr/>
          </p:nvSpPr>
          <p:spPr>
            <a:xfrm>
              <a:off x="1155889" y="1771406"/>
              <a:ext cx="5830780" cy="885703"/>
            </a:xfrm>
            <a:prstGeom prst="rect">
              <a:avLst/>
            </a:prstGeom>
            <a:gradFill>
              <a:gsLst>
                <a:gs pos="0">
                  <a:srgbClr val="A8F7BD"/>
                </a:gs>
                <a:gs pos="35000">
                  <a:srgbClr val="C2F7D1"/>
                </a:gs>
                <a:gs pos="100000">
                  <a:srgbClr val="E7FCEE"/>
                </a:gs>
              </a:gsLst>
              <a:lin ang="16200000" scaled="0"/>
            </a:gradFill>
            <a:ln>
              <a:noFill/>
            </a:ln>
            <a:effectLst>
              <a:outerShdw blurRad="40000" dist="20000" dir="5400000" rotWithShape="0">
                <a:srgbClr val="000000">
                  <a:alpha val="38039"/>
                </a:srgbClr>
              </a:outerShdw>
            </a:effectLst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2" name="Google Shape;192;p5"/>
            <p:cNvSpPr txBox="1"/>
            <p:nvPr/>
          </p:nvSpPr>
          <p:spPr>
            <a:xfrm>
              <a:off x="1155889" y="1771406"/>
              <a:ext cx="5830780" cy="88570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68683" tIns="32167" rIns="32167" bIns="32167" anchor="ctr" anchorCtr="0">
              <a:noAutofit/>
            </a:bodyPr>
            <a:lstStyle/>
            <a:p>
              <a:pPr defTabSz="609630">
                <a:lnSpc>
                  <a:spcPct val="90000"/>
                </a:lnSpc>
                <a:buClr>
                  <a:srgbClr val="000000"/>
                </a:buClr>
              </a:pPr>
              <a:r>
                <a:rPr lang="en-US" sz="1267" kern="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Attitudes: teens associate the use of </a:t>
              </a:r>
              <a:r>
                <a:rPr lang="en-US" sz="1267" kern="0" err="1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vaping</a:t>
              </a:r>
              <a:r>
                <a:rPr lang="en-US" sz="1267" kern="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with fun and relaxation (Sánchez-Sánchez et al., 2023).</a:t>
              </a:r>
              <a:endParaRPr sz="1267" ker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3" name="Google Shape;193;p5"/>
            <p:cNvSpPr/>
            <p:nvPr/>
          </p:nvSpPr>
          <p:spPr>
            <a:xfrm>
              <a:off x="602324" y="1660693"/>
              <a:ext cx="1107128" cy="1107128"/>
            </a:xfrm>
            <a:prstGeom prst="ellipse">
              <a:avLst/>
            </a:prstGeom>
            <a:gradFill>
              <a:gsLst>
                <a:gs pos="0">
                  <a:schemeClr val="lt1"/>
                </a:gs>
                <a:gs pos="35000">
                  <a:schemeClr val="lt1"/>
                </a:gs>
                <a:gs pos="100000">
                  <a:schemeClr val="lt1"/>
                </a:gs>
              </a:gsLst>
              <a:lin ang="16200000" scaled="0"/>
            </a:gradFill>
            <a:ln w="9525" cap="flat" cmpd="sng">
              <a:solidFill>
                <a:srgbClr val="5BB27B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4" name="Google Shape;194;p5"/>
            <p:cNvSpPr/>
            <p:nvPr/>
          </p:nvSpPr>
          <p:spPr>
            <a:xfrm>
              <a:off x="1155889" y="3100190"/>
              <a:ext cx="5830780" cy="885703"/>
            </a:xfrm>
            <a:prstGeom prst="rect">
              <a:avLst/>
            </a:prstGeom>
            <a:gradFill>
              <a:gsLst>
                <a:gs pos="0">
                  <a:srgbClr val="ACD1EF"/>
                </a:gs>
                <a:gs pos="35000">
                  <a:srgbClr val="C6DBF3"/>
                </a:gs>
                <a:gs pos="100000">
                  <a:srgbClr val="E8F3FA"/>
                </a:gs>
              </a:gsLst>
              <a:lin ang="16200000" scaled="0"/>
            </a:gradFill>
            <a:ln>
              <a:noFill/>
            </a:ln>
            <a:effectLst>
              <a:outerShdw blurRad="40000" dist="20000" dir="5400000" rotWithShape="0">
                <a:srgbClr val="000000">
                  <a:alpha val="38039"/>
                </a:srgbClr>
              </a:outerShdw>
            </a:effectLst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5" name="Google Shape;195;p5"/>
            <p:cNvSpPr txBox="1"/>
            <p:nvPr/>
          </p:nvSpPr>
          <p:spPr>
            <a:xfrm>
              <a:off x="1155889" y="3100190"/>
              <a:ext cx="5830780" cy="88570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68683" tIns="32167" rIns="32167" bIns="32167" anchor="ctr" anchorCtr="0">
              <a:noAutofit/>
            </a:bodyPr>
            <a:lstStyle/>
            <a:p>
              <a:pPr defTabSz="609630">
                <a:lnSpc>
                  <a:spcPct val="90000"/>
                </a:lnSpc>
                <a:buClr>
                  <a:srgbClr val="000000"/>
                </a:buClr>
              </a:pPr>
              <a:r>
                <a:rPr lang="en-US" sz="1267" kern="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Norms: Most vapers vaped with friends, and peer pressure is an incentive to vaping (Sánchez-Sánchez et al., 2023).</a:t>
              </a:r>
              <a:endParaRPr sz="1267" ker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6" name="Google Shape;196;p5"/>
            <p:cNvSpPr/>
            <p:nvPr/>
          </p:nvSpPr>
          <p:spPr>
            <a:xfrm>
              <a:off x="602324" y="2989478"/>
              <a:ext cx="1107128" cy="1107128"/>
            </a:xfrm>
            <a:prstGeom prst="ellipse">
              <a:avLst/>
            </a:prstGeom>
            <a:gradFill>
              <a:gsLst>
                <a:gs pos="0">
                  <a:schemeClr val="lt1"/>
                </a:gs>
                <a:gs pos="35000">
                  <a:schemeClr val="lt1"/>
                </a:gs>
                <a:gs pos="100000">
                  <a:schemeClr val="lt1"/>
                </a:gs>
              </a:gsLst>
              <a:lin ang="16200000" scaled="0"/>
            </a:gradFill>
            <a:ln w="9525" cap="flat" cmpd="sng">
              <a:solidFill>
                <a:srgbClr val="5F8AA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7" name="Google Shape;197;p5"/>
            <p:cNvSpPr/>
            <p:nvPr/>
          </p:nvSpPr>
          <p:spPr>
            <a:xfrm>
              <a:off x="648095" y="4428975"/>
              <a:ext cx="6338574" cy="885703"/>
            </a:xfrm>
            <a:prstGeom prst="rect">
              <a:avLst/>
            </a:prstGeom>
            <a:gradFill>
              <a:gsLst>
                <a:gs pos="0">
                  <a:srgbClr val="C6B2E8"/>
                </a:gs>
                <a:gs pos="35000">
                  <a:srgbClr val="D7C8EF"/>
                </a:gs>
                <a:gs pos="100000">
                  <a:srgbClr val="EFE8FA"/>
                </a:gs>
              </a:gsLst>
              <a:lin ang="16200000" scaled="0"/>
            </a:gradFill>
            <a:ln>
              <a:noFill/>
            </a:ln>
            <a:effectLst>
              <a:outerShdw blurRad="40000" dist="20000" dir="5400000" rotWithShape="0">
                <a:srgbClr val="000000">
                  <a:alpha val="38039"/>
                </a:srgbClr>
              </a:outerShdw>
            </a:effectLst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8" name="Google Shape;198;p5"/>
            <p:cNvSpPr txBox="1"/>
            <p:nvPr/>
          </p:nvSpPr>
          <p:spPr>
            <a:xfrm>
              <a:off x="648095" y="4428975"/>
              <a:ext cx="6338574" cy="88570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68683" tIns="32167" rIns="32167" bIns="32167" anchor="ctr" anchorCtr="0">
              <a:noAutofit/>
            </a:bodyPr>
            <a:lstStyle/>
            <a:p>
              <a:pPr defTabSz="609630">
                <a:lnSpc>
                  <a:spcPct val="90000"/>
                </a:lnSpc>
                <a:buClr>
                  <a:srgbClr val="000000"/>
                </a:buClr>
              </a:pPr>
              <a:r>
                <a:rPr lang="en-US" sz="1267" kern="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Control: A lack of refusal skills and dependence on alcohol.</a:t>
              </a:r>
              <a:endParaRPr sz="1267" ker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9" name="Google Shape;199;p5"/>
            <p:cNvSpPr/>
            <p:nvPr/>
          </p:nvSpPr>
          <p:spPr>
            <a:xfrm>
              <a:off x="94530" y="4318262"/>
              <a:ext cx="1107128" cy="1107128"/>
            </a:xfrm>
            <a:prstGeom prst="ellipse">
              <a:avLst/>
            </a:prstGeom>
            <a:gradFill>
              <a:gsLst>
                <a:gs pos="0">
                  <a:schemeClr val="lt1"/>
                </a:gs>
                <a:gs pos="35000">
                  <a:schemeClr val="lt1"/>
                </a:gs>
                <a:gs pos="100000">
                  <a:schemeClr val="lt1"/>
                </a:gs>
              </a:gsLst>
              <a:lin ang="16200000" scaled="0"/>
            </a:gradFill>
            <a:ln w="9525" cap="flat" cmpd="sng">
              <a:solidFill>
                <a:srgbClr val="7F63A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pic>
        <p:nvPicPr>
          <p:cNvPr id="200" name="Google Shape;200;p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228717" y="2200434"/>
            <a:ext cx="4851234" cy="3638418"/>
          </a:xfrm>
          <a:prstGeom prst="rect">
            <a:avLst/>
          </a:prstGeom>
          <a:noFill/>
          <a:ln>
            <a:noFill/>
          </a:ln>
        </p:spPr>
      </p:pic>
      <p:sp>
        <p:nvSpPr>
          <p:cNvPr id="201" name="Google Shape;201;p5"/>
          <p:cNvSpPr txBox="1"/>
          <p:nvPr/>
        </p:nvSpPr>
        <p:spPr>
          <a:xfrm>
            <a:off x="7228717" y="5872185"/>
            <a:ext cx="4851234" cy="5066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0467" tIns="30467" rIns="30467" bIns="30467" anchor="t" anchorCtr="0">
            <a:noAutofit/>
          </a:bodyPr>
          <a:lstStyle/>
          <a:p>
            <a:pPr algn="ctr" defTabSz="609630">
              <a:buClr>
                <a:srgbClr val="000000"/>
              </a:buClr>
              <a:buSzPts val="1800"/>
            </a:pPr>
            <a:r>
              <a:rPr lang="en-US" sz="1200" b="1" kern="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Figure 3: Theory of Planned Behaviour</a:t>
            </a:r>
            <a:endParaRPr sz="933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algn="ctr" defTabSz="609630">
              <a:buClr>
                <a:srgbClr val="000000"/>
              </a:buClr>
              <a:buSzPts val="1600"/>
            </a:pPr>
            <a:r>
              <a:rPr lang="en-US" sz="1067" i="1" kern="0">
                <a:solidFill>
                  <a:srgbClr val="404040"/>
                </a:solidFill>
                <a:latin typeface="Arial"/>
                <a:ea typeface="Arial"/>
                <a:cs typeface="Arial"/>
                <a:sym typeface="Arial"/>
              </a:rPr>
              <a:t>Source: Ajzen (2021)</a:t>
            </a:r>
            <a:endParaRPr sz="933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90925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h35d0718fb62a457f_0_0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0310" r="-20310"/>
            </a:stretch>
          </a:blipFill>
          <a:ln>
            <a:noFill/>
          </a:ln>
        </p:spPr>
        <p:txBody>
          <a:bodyPr/>
          <a:lstStyle/>
          <a:p>
            <a:pPr defTabSz="609630">
              <a:buClr>
                <a:srgbClr val="000000"/>
              </a:buClr>
            </a:pPr>
            <a:endParaRPr lang="en-GB" sz="933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grpSp>
        <p:nvGrpSpPr>
          <p:cNvPr id="211" name="Google Shape;211;h35d0718fb62a457f_0_0"/>
          <p:cNvGrpSpPr/>
          <p:nvPr/>
        </p:nvGrpSpPr>
        <p:grpSpPr>
          <a:xfrm>
            <a:off x="10134600" y="-120551"/>
            <a:ext cx="2057413" cy="6978702"/>
            <a:chOff x="0" y="-47625"/>
            <a:chExt cx="812800" cy="2757000"/>
          </a:xfrm>
        </p:grpSpPr>
        <p:sp>
          <p:nvSpPr>
            <p:cNvPr id="212" name="Google Shape;212;h35d0718fb62a457f_0_0"/>
            <p:cNvSpPr/>
            <p:nvPr/>
          </p:nvSpPr>
          <p:spPr>
            <a:xfrm>
              <a:off x="0" y="0"/>
              <a:ext cx="812800" cy="2709333"/>
            </a:xfrm>
            <a:custGeom>
              <a:avLst/>
              <a:gdLst/>
              <a:ahLst/>
              <a:cxnLst/>
              <a:rect l="l" t="t" r="r" b="b"/>
              <a:pathLst>
                <a:path w="812800" h="2709333" extrusionOk="0">
                  <a:moveTo>
                    <a:pt x="0" y="0"/>
                  </a:moveTo>
                  <a:lnTo>
                    <a:pt x="812800" y="0"/>
                  </a:lnTo>
                  <a:lnTo>
                    <a:pt x="81280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  <a:ln>
              <a:noFill/>
            </a:ln>
          </p:spPr>
          <p:txBody>
            <a:bodyPr/>
            <a:lstStyle/>
            <a:p>
              <a:pPr defTabSz="609630">
                <a:buClr>
                  <a:srgbClr val="000000"/>
                </a:buClr>
              </a:pPr>
              <a:endParaRPr lang="en-GB"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13" name="Google Shape;213;h35d0718fb62a457f_0_0"/>
            <p:cNvSpPr txBox="1"/>
            <p:nvPr/>
          </p:nvSpPr>
          <p:spPr>
            <a:xfrm>
              <a:off x="0" y="-47625"/>
              <a:ext cx="812700" cy="2757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3867" tIns="33867" rIns="33867" bIns="33867" anchor="ctr" anchorCtr="0">
              <a:noAutofit/>
            </a:bodyPr>
            <a:lstStyle/>
            <a:p>
              <a:pPr algn="ctr" defTabSz="609630">
                <a:lnSpc>
                  <a:spcPct val="147722"/>
                </a:lnSpc>
                <a:buClr>
                  <a:srgbClr val="000000"/>
                </a:buClr>
                <a:buSzPts val="1800"/>
              </a:pPr>
              <a:endParaRPr sz="1200" kern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214" name="Google Shape;214;h35d0718fb62a457f_0_0"/>
          <p:cNvCxnSpPr/>
          <p:nvPr/>
        </p:nvCxnSpPr>
        <p:spPr>
          <a:xfrm>
            <a:off x="686528" y="1501406"/>
            <a:ext cx="1745800" cy="0"/>
          </a:xfrm>
          <a:prstGeom prst="straightConnector1">
            <a:avLst/>
          </a:prstGeom>
          <a:noFill/>
          <a:ln w="381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215" name="Google Shape;215;h35d0718fb62a457f_0_0"/>
          <p:cNvSpPr txBox="1"/>
          <p:nvPr/>
        </p:nvSpPr>
        <p:spPr>
          <a:xfrm>
            <a:off x="685099" y="851835"/>
            <a:ext cx="8891000" cy="617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09630">
              <a:lnSpc>
                <a:spcPct val="140018"/>
              </a:lnSpc>
              <a:buClr>
                <a:srgbClr val="000000"/>
              </a:buClr>
              <a:buSzPts val="4298"/>
            </a:pPr>
            <a:r>
              <a:rPr lang="en-US" sz="2865" b="1" kern="0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Transtheoretical Model</a:t>
            </a:r>
            <a:endParaRPr sz="933" b="1" kern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216" name="Google Shape;216;h35d0718fb62a457f_0_0"/>
          <p:cNvGrpSpPr/>
          <p:nvPr/>
        </p:nvGrpSpPr>
        <p:grpSpPr>
          <a:xfrm>
            <a:off x="685100" y="2592550"/>
            <a:ext cx="6007800" cy="3159350"/>
            <a:chOff x="0" y="0"/>
            <a:chExt cx="9011700" cy="4739025"/>
          </a:xfrm>
        </p:grpSpPr>
        <p:cxnSp>
          <p:nvCxnSpPr>
            <p:cNvPr id="217" name="Google Shape;217;h35d0718fb62a457f_0_0"/>
            <p:cNvCxnSpPr/>
            <p:nvPr/>
          </p:nvCxnSpPr>
          <p:spPr>
            <a:xfrm>
              <a:off x="0" y="0"/>
              <a:ext cx="9011700" cy="0"/>
            </a:xfrm>
            <a:prstGeom prst="straightConnector1">
              <a:avLst/>
            </a:prstGeom>
            <a:solidFill>
              <a:schemeClr val="accent2"/>
            </a:solidFill>
            <a:ln w="25400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p:spPr>
        </p:cxnSp>
        <p:sp>
          <p:nvSpPr>
            <p:cNvPr id="218" name="Google Shape;218;h35d0718fb62a457f_0_0"/>
            <p:cNvSpPr/>
            <p:nvPr/>
          </p:nvSpPr>
          <p:spPr>
            <a:xfrm>
              <a:off x="0" y="0"/>
              <a:ext cx="9011700" cy="1184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19" name="Google Shape;219;h35d0718fb62a457f_0_0"/>
            <p:cNvSpPr txBox="1"/>
            <p:nvPr/>
          </p:nvSpPr>
          <p:spPr>
            <a:xfrm>
              <a:off x="0" y="0"/>
              <a:ext cx="9011700" cy="1184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3500" tIns="63500" rIns="63500" bIns="63500" anchor="t" anchorCtr="0">
              <a:noAutofit/>
            </a:bodyPr>
            <a:lstStyle/>
            <a:p>
              <a:pPr defTabSz="609630">
                <a:lnSpc>
                  <a:spcPct val="90000"/>
                </a:lnSpc>
                <a:buClr>
                  <a:srgbClr val="000000"/>
                </a:buClr>
              </a:pPr>
              <a:r>
                <a:rPr lang="en-US" sz="1667" kern="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Change as occurring in stages: Precontemplation, contemplation, preparation, action, maintenance and termination for Middle Adolescents (Ages 14–17).</a:t>
              </a:r>
              <a:endParaRPr sz="1667" ker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cxnSp>
          <p:nvCxnSpPr>
            <p:cNvPr id="220" name="Google Shape;220;h35d0718fb62a457f_0_0"/>
            <p:cNvCxnSpPr/>
            <p:nvPr/>
          </p:nvCxnSpPr>
          <p:spPr>
            <a:xfrm>
              <a:off x="0" y="1184774"/>
              <a:ext cx="9011700" cy="0"/>
            </a:xfrm>
            <a:prstGeom prst="straightConnector1">
              <a:avLst/>
            </a:prstGeom>
            <a:solidFill>
              <a:srgbClr val="BD8250"/>
            </a:solidFill>
            <a:ln w="25400" cap="flat" cmpd="sng">
              <a:solidFill>
                <a:srgbClr val="BD8250"/>
              </a:solidFill>
              <a:prstDash val="solid"/>
              <a:round/>
              <a:headEnd type="none" w="sm" len="sm"/>
              <a:tailEnd type="none" w="sm" len="sm"/>
            </a:ln>
          </p:spPr>
        </p:cxnSp>
        <p:sp>
          <p:nvSpPr>
            <p:cNvPr id="221" name="Google Shape;221;h35d0718fb62a457f_0_0"/>
            <p:cNvSpPr/>
            <p:nvPr/>
          </p:nvSpPr>
          <p:spPr>
            <a:xfrm>
              <a:off x="0" y="1184775"/>
              <a:ext cx="9011700" cy="1184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22" name="Google Shape;222;h35d0718fb62a457f_0_0"/>
            <p:cNvSpPr txBox="1"/>
            <p:nvPr/>
          </p:nvSpPr>
          <p:spPr>
            <a:xfrm>
              <a:off x="0" y="1184775"/>
              <a:ext cx="9011700" cy="1184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3500" tIns="63500" rIns="63500" bIns="63500" anchor="t" anchorCtr="0">
              <a:noAutofit/>
            </a:bodyPr>
            <a:lstStyle/>
            <a:p>
              <a:pPr defTabSz="609630">
                <a:lnSpc>
                  <a:spcPct val="90000"/>
                </a:lnSpc>
                <a:buClr>
                  <a:srgbClr val="000000"/>
                </a:buClr>
              </a:pPr>
              <a:r>
                <a:rPr lang="en-US" sz="1667" kern="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Teens are in varying stages and a message that is one size fits all won't fit.</a:t>
              </a:r>
              <a:endParaRPr sz="1667" ker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cxnSp>
          <p:nvCxnSpPr>
            <p:cNvPr id="223" name="Google Shape;223;h35d0718fb62a457f_0_0"/>
            <p:cNvCxnSpPr/>
            <p:nvPr/>
          </p:nvCxnSpPr>
          <p:spPr>
            <a:xfrm>
              <a:off x="0" y="2369549"/>
              <a:ext cx="9011700" cy="0"/>
            </a:xfrm>
            <a:prstGeom prst="straightConnector1">
              <a:avLst/>
            </a:prstGeom>
            <a:solidFill>
              <a:srgbClr val="BCB054"/>
            </a:solidFill>
            <a:ln w="25400" cap="flat" cmpd="sng">
              <a:solidFill>
                <a:srgbClr val="BCB054"/>
              </a:solidFill>
              <a:prstDash val="solid"/>
              <a:round/>
              <a:headEnd type="none" w="sm" len="sm"/>
              <a:tailEnd type="none" w="sm" len="sm"/>
            </a:ln>
          </p:spPr>
        </p:cxnSp>
        <p:sp>
          <p:nvSpPr>
            <p:cNvPr id="224" name="Google Shape;224;h35d0718fb62a457f_0_0"/>
            <p:cNvSpPr/>
            <p:nvPr/>
          </p:nvSpPr>
          <p:spPr>
            <a:xfrm>
              <a:off x="0" y="2369550"/>
              <a:ext cx="9011700" cy="1184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25" name="Google Shape;225;h35d0718fb62a457f_0_0"/>
            <p:cNvSpPr txBox="1"/>
            <p:nvPr/>
          </p:nvSpPr>
          <p:spPr>
            <a:xfrm>
              <a:off x="0" y="2369550"/>
              <a:ext cx="9011700" cy="1184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3500" tIns="63500" rIns="63500" bIns="63500" anchor="t" anchorCtr="0">
              <a:noAutofit/>
            </a:bodyPr>
            <a:lstStyle/>
            <a:p>
              <a:pPr defTabSz="609630">
                <a:lnSpc>
                  <a:spcPct val="90000"/>
                </a:lnSpc>
                <a:buClr>
                  <a:srgbClr val="000000"/>
                </a:buClr>
              </a:pPr>
              <a:r>
                <a:rPr lang="en-US" sz="1667" kern="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Some understand the dangers, but have not done anything yet as 25.9% of 14-18-year-olds are vaping (Sánchez-Sánchez et al., 2023).</a:t>
              </a:r>
              <a:endParaRPr sz="1667" ker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cxnSp>
          <p:nvCxnSpPr>
            <p:cNvPr id="226" name="Google Shape;226;h35d0718fb62a457f_0_0"/>
            <p:cNvCxnSpPr/>
            <p:nvPr/>
          </p:nvCxnSpPr>
          <p:spPr>
            <a:xfrm>
              <a:off x="0" y="3554325"/>
              <a:ext cx="9011700" cy="0"/>
            </a:xfrm>
            <a:prstGeom prst="straightConnector1">
              <a:avLst/>
            </a:prstGeom>
            <a:solidFill>
              <a:srgbClr val="9ABA58"/>
            </a:solidFill>
            <a:ln w="25400" cap="flat" cmpd="sng">
              <a:solidFill>
                <a:srgbClr val="9ABA58"/>
              </a:solidFill>
              <a:prstDash val="solid"/>
              <a:round/>
              <a:headEnd type="none" w="sm" len="sm"/>
              <a:tailEnd type="none" w="sm" len="sm"/>
            </a:ln>
          </p:spPr>
        </p:cxnSp>
        <p:sp>
          <p:nvSpPr>
            <p:cNvPr id="227" name="Google Shape;227;h35d0718fb62a457f_0_0"/>
            <p:cNvSpPr/>
            <p:nvPr/>
          </p:nvSpPr>
          <p:spPr>
            <a:xfrm>
              <a:off x="0" y="3554325"/>
              <a:ext cx="9011700" cy="1184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defTabSz="609630">
                <a:buClr>
                  <a:srgbClr val="000000"/>
                </a:buClr>
              </a:pPr>
              <a:endParaRPr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28" name="Google Shape;228;h35d0718fb62a457f_0_0"/>
            <p:cNvSpPr txBox="1"/>
            <p:nvPr/>
          </p:nvSpPr>
          <p:spPr>
            <a:xfrm>
              <a:off x="0" y="3554325"/>
              <a:ext cx="9011700" cy="1184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3500" tIns="63500" rIns="63500" bIns="63500" anchor="t" anchorCtr="0">
              <a:noAutofit/>
            </a:bodyPr>
            <a:lstStyle/>
            <a:p>
              <a:pPr defTabSz="609630">
                <a:lnSpc>
                  <a:spcPct val="90000"/>
                </a:lnSpc>
                <a:buClr>
                  <a:srgbClr val="000000"/>
                </a:buClr>
              </a:pPr>
              <a:r>
                <a:rPr lang="en-US" sz="1667" kern="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Change is a process, it's not failure if it relapses.</a:t>
              </a:r>
              <a:endParaRPr sz="1667" ker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229" name="Google Shape;229;h35d0718fb62a457f_0_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33479" y="2212648"/>
            <a:ext cx="3591537" cy="3660783"/>
          </a:xfrm>
          <a:prstGeom prst="rect">
            <a:avLst/>
          </a:prstGeom>
          <a:noFill/>
          <a:ln>
            <a:noFill/>
          </a:ln>
        </p:spPr>
      </p:pic>
      <p:sp>
        <p:nvSpPr>
          <p:cNvPr id="230" name="Google Shape;230;h35d0718fb62a457f_0_0"/>
          <p:cNvSpPr txBox="1"/>
          <p:nvPr/>
        </p:nvSpPr>
        <p:spPr>
          <a:xfrm>
            <a:off x="7633479" y="5906764"/>
            <a:ext cx="3591600" cy="506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30467" tIns="30467" rIns="30467" bIns="30467" anchor="t" anchorCtr="0">
            <a:noAutofit/>
          </a:bodyPr>
          <a:lstStyle/>
          <a:p>
            <a:pPr algn="ctr" defTabSz="609630">
              <a:buClr>
                <a:srgbClr val="000000"/>
              </a:buClr>
              <a:buSzPts val="1800"/>
            </a:pPr>
            <a:r>
              <a:rPr lang="en-US" sz="1200" b="1" kern="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Figure 4: Transtheoretical Model</a:t>
            </a:r>
            <a:endParaRPr sz="933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algn="ctr" defTabSz="609630">
              <a:buClr>
                <a:srgbClr val="000000"/>
              </a:buClr>
            </a:pPr>
            <a:r>
              <a:rPr lang="en-US" sz="1067" i="1" kern="0">
                <a:solidFill>
                  <a:srgbClr val="404040"/>
                </a:solidFill>
                <a:latin typeface="Arial"/>
                <a:ea typeface="Arial"/>
                <a:cs typeface="Arial"/>
                <a:sym typeface="Arial"/>
              </a:rPr>
              <a:t>Source: (Sánchez-Sánchez et al., 2023).</a:t>
            </a:r>
            <a:endParaRPr sz="1067" i="1" kern="0">
              <a:solidFill>
                <a:srgbClr val="40404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661375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6"/>
          <p:cNvSpPr/>
          <p:nvPr/>
        </p:nvSpPr>
        <p:spPr>
          <a:xfrm>
            <a:off x="110017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0312" r="-20312"/>
            </a:stretch>
          </a:blipFill>
          <a:ln>
            <a:noFill/>
          </a:ln>
        </p:spPr>
        <p:txBody>
          <a:bodyPr/>
          <a:lstStyle/>
          <a:p>
            <a:pPr defTabSz="609630">
              <a:buClr>
                <a:srgbClr val="000000"/>
              </a:buClr>
            </a:pPr>
            <a:endParaRPr lang="en-GB" sz="933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grpSp>
        <p:nvGrpSpPr>
          <p:cNvPr id="240" name="Google Shape;240;p6"/>
          <p:cNvGrpSpPr/>
          <p:nvPr/>
        </p:nvGrpSpPr>
        <p:grpSpPr>
          <a:xfrm>
            <a:off x="10134600" y="-120551"/>
            <a:ext cx="2057400" cy="6978551"/>
            <a:chOff x="0" y="-47625"/>
            <a:chExt cx="812800" cy="2756958"/>
          </a:xfrm>
        </p:grpSpPr>
        <p:sp>
          <p:nvSpPr>
            <p:cNvPr id="241" name="Google Shape;241;p6"/>
            <p:cNvSpPr/>
            <p:nvPr/>
          </p:nvSpPr>
          <p:spPr>
            <a:xfrm>
              <a:off x="0" y="0"/>
              <a:ext cx="812800" cy="2709333"/>
            </a:xfrm>
            <a:custGeom>
              <a:avLst/>
              <a:gdLst/>
              <a:ahLst/>
              <a:cxnLst/>
              <a:rect l="l" t="t" r="r" b="b"/>
              <a:pathLst>
                <a:path w="812800" h="2709333" extrusionOk="0">
                  <a:moveTo>
                    <a:pt x="0" y="0"/>
                  </a:moveTo>
                  <a:lnTo>
                    <a:pt x="812800" y="0"/>
                  </a:lnTo>
                  <a:lnTo>
                    <a:pt x="81280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  <a:ln>
              <a:noFill/>
            </a:ln>
          </p:spPr>
          <p:txBody>
            <a:bodyPr/>
            <a:lstStyle/>
            <a:p>
              <a:pPr defTabSz="609630">
                <a:buClr>
                  <a:srgbClr val="000000"/>
                </a:buClr>
              </a:pPr>
              <a:endParaRPr lang="en-GB"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42" name="Google Shape;242;p6"/>
            <p:cNvSpPr txBox="1"/>
            <p:nvPr/>
          </p:nvSpPr>
          <p:spPr>
            <a:xfrm>
              <a:off x="0" y="-47625"/>
              <a:ext cx="812800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3867" tIns="33867" rIns="33867" bIns="33867" anchor="ctr" anchorCtr="0">
              <a:noAutofit/>
            </a:bodyPr>
            <a:lstStyle/>
            <a:p>
              <a:pPr algn="ctr" defTabSz="609630">
                <a:lnSpc>
                  <a:spcPct val="147722"/>
                </a:lnSpc>
                <a:buClr>
                  <a:srgbClr val="000000"/>
                </a:buClr>
                <a:buSzPts val="1800"/>
              </a:pPr>
              <a:endParaRPr sz="1200" kern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243" name="Google Shape;243;p6"/>
          <p:cNvCxnSpPr/>
          <p:nvPr/>
        </p:nvCxnSpPr>
        <p:spPr>
          <a:xfrm>
            <a:off x="686528" y="1501406"/>
            <a:ext cx="1745827" cy="0"/>
          </a:xfrm>
          <a:prstGeom prst="straightConnector1">
            <a:avLst/>
          </a:prstGeom>
          <a:noFill/>
          <a:ln w="381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244" name="Google Shape;244;p6"/>
          <p:cNvSpPr txBox="1"/>
          <p:nvPr/>
        </p:nvSpPr>
        <p:spPr>
          <a:xfrm>
            <a:off x="685099" y="851835"/>
            <a:ext cx="8891000" cy="617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09630">
              <a:lnSpc>
                <a:spcPct val="140018"/>
              </a:lnSpc>
              <a:buClr>
                <a:srgbClr val="000000"/>
              </a:buClr>
              <a:buSzPts val="4298"/>
            </a:pPr>
            <a:r>
              <a:rPr lang="en-US" sz="2865" b="1" kern="0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Perceived Barriers to Quitting</a:t>
            </a:r>
            <a:endParaRPr sz="933" b="1" kern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aphicFrame>
        <p:nvGraphicFramePr>
          <p:cNvPr id="2" name="Diagram 1"/>
          <p:cNvGraphicFramePr/>
          <p:nvPr/>
        </p:nvGraphicFramePr>
        <p:xfrm>
          <a:off x="825167" y="2108733"/>
          <a:ext cx="6252800" cy="40132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900" name="Figure 5" descr="Figure 5: Barriers to quitting vaping"/>
          <p:cNvPicPr preferRelativeResize="0"/>
          <p:nvPr/>
        </p:nvPicPr>
        <p:blipFill>
          <a:blip r:embed="rId9"/>
          <a:stretch>
            <a:fillRect/>
          </a:stretch>
        </p:blipFill>
        <p:spPr>
          <a:xfrm>
            <a:off x="7200000" y="2066667"/>
            <a:ext cx="2733333" cy="3266667"/>
          </a:xfrm>
          <a:prstGeom prst="rect">
            <a:avLst/>
          </a:prstGeom>
        </p:spPr>
      </p:pic>
      <p:sp>
        <p:nvSpPr>
          <p:cNvPr id="901" name="Figure caption 901"/>
          <p:cNvSpPr txBox="1"/>
          <p:nvPr/>
        </p:nvSpPr>
        <p:spPr>
          <a:xfrm>
            <a:off x="7200000" y="5366667"/>
            <a:ext cx="2733333" cy="6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0467" tIns="30467" rIns="30467" bIns="30467" anchor="t" anchorCtr="0">
            <a:noAutofit/>
          </a:bodyPr>
          <a:lstStyle/>
          <a:p>
            <a:pPr algn="ctr" defTabSz="609630">
              <a:buClr>
                <a:srgbClr val="000000"/>
              </a:buClr>
            </a:pPr>
            <a:r>
              <a:rPr lang="en-US" sz="1200" b="1" kern="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Figure 5: Barriers to quitting vaping</a:t>
            </a:r>
          </a:p>
          <a:p>
            <a:pPr algn="ctr" defTabSz="609630">
              <a:buClr>
                <a:srgbClr val="000000"/>
              </a:buClr>
            </a:pPr>
            <a:r>
              <a:rPr lang="en-US" sz="1067" i="1" kern="0">
                <a:solidFill>
                  <a:srgbClr val="404040"/>
                </a:solidFill>
                <a:latin typeface="Arial"/>
                <a:ea typeface="Arial"/>
                <a:cs typeface="Arial"/>
                <a:sym typeface="Arial"/>
              </a:rPr>
              <a:t>Source: Other</a:t>
            </a:r>
            <a:endParaRPr sz="933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403349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4" name="Google Shape;254;h35d0718fb62a457f_0_28"/>
          <p:cNvCxnSpPr/>
          <p:nvPr/>
        </p:nvCxnSpPr>
        <p:spPr>
          <a:xfrm>
            <a:off x="2791739" y="1694716"/>
            <a:ext cx="1745800" cy="0"/>
          </a:xfrm>
          <a:prstGeom prst="straightConnector1">
            <a:avLst/>
          </a:prstGeom>
          <a:noFill/>
          <a:ln w="381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cxnSp>
      <p:grpSp>
        <p:nvGrpSpPr>
          <p:cNvPr id="255" name="Google Shape;255;h35d0718fb62a457f_0_28"/>
          <p:cNvGrpSpPr/>
          <p:nvPr/>
        </p:nvGrpSpPr>
        <p:grpSpPr>
          <a:xfrm>
            <a:off x="0" y="-120551"/>
            <a:ext cx="2057413" cy="6978702"/>
            <a:chOff x="0" y="-47625"/>
            <a:chExt cx="812800" cy="2757000"/>
          </a:xfrm>
        </p:grpSpPr>
        <p:sp>
          <p:nvSpPr>
            <p:cNvPr id="256" name="Google Shape;256;h35d0718fb62a457f_0_28"/>
            <p:cNvSpPr/>
            <p:nvPr/>
          </p:nvSpPr>
          <p:spPr>
            <a:xfrm>
              <a:off x="0" y="0"/>
              <a:ext cx="812800" cy="2709333"/>
            </a:xfrm>
            <a:custGeom>
              <a:avLst/>
              <a:gdLst/>
              <a:ahLst/>
              <a:cxnLst/>
              <a:rect l="l" t="t" r="r" b="b"/>
              <a:pathLst>
                <a:path w="812800" h="2709333" extrusionOk="0">
                  <a:moveTo>
                    <a:pt x="0" y="0"/>
                  </a:moveTo>
                  <a:lnTo>
                    <a:pt x="812800" y="0"/>
                  </a:lnTo>
                  <a:lnTo>
                    <a:pt x="81280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  <a:ln>
              <a:noFill/>
            </a:ln>
          </p:spPr>
          <p:txBody>
            <a:bodyPr/>
            <a:lstStyle/>
            <a:p>
              <a:pPr defTabSz="609630">
                <a:buClr>
                  <a:srgbClr val="000000"/>
                </a:buClr>
              </a:pPr>
              <a:endParaRPr lang="en-GB"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57" name="Google Shape;257;h35d0718fb62a457f_0_28"/>
            <p:cNvSpPr txBox="1"/>
            <p:nvPr/>
          </p:nvSpPr>
          <p:spPr>
            <a:xfrm>
              <a:off x="0" y="-47625"/>
              <a:ext cx="812700" cy="2757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3867" tIns="33867" rIns="33867" bIns="33867" anchor="ctr" anchorCtr="0">
              <a:noAutofit/>
            </a:bodyPr>
            <a:lstStyle/>
            <a:p>
              <a:pPr algn="ctr" defTabSz="609630">
                <a:lnSpc>
                  <a:spcPct val="147722"/>
                </a:lnSpc>
                <a:buClr>
                  <a:srgbClr val="000000"/>
                </a:buClr>
                <a:buSzPts val="1800"/>
              </a:pPr>
              <a:endParaRPr sz="1200" kern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58" name="Google Shape;258;h35d0718fb62a457f_0_28"/>
          <p:cNvSpPr txBox="1"/>
          <p:nvPr/>
        </p:nvSpPr>
        <p:spPr>
          <a:xfrm>
            <a:off x="2791012" y="1032067"/>
            <a:ext cx="8181800" cy="617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09630">
              <a:lnSpc>
                <a:spcPct val="140018"/>
              </a:lnSpc>
              <a:buClr>
                <a:srgbClr val="000000"/>
              </a:buClr>
              <a:buSzPts val="4298"/>
            </a:pPr>
            <a:r>
              <a:rPr lang="en-US" sz="2865" b="1" kern="0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Social and Peer Influences</a:t>
            </a:r>
            <a:endParaRPr sz="2865" b="1" kern="0">
              <a:solidFill>
                <a:srgbClr val="593C8F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graphicFrame>
        <p:nvGraphicFramePr>
          <p:cNvPr id="2" name="Diagram 1"/>
          <p:cNvGraphicFramePr/>
          <p:nvPr/>
        </p:nvGraphicFramePr>
        <p:xfrm>
          <a:off x="2791017" y="2286000"/>
          <a:ext cx="5631416" cy="40712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00" name="Figure 6" descr="Figure 6: Peer influence on teen vaping"/>
          <p:cNvPicPr preferRelativeResize="0"/>
          <p:nvPr/>
        </p:nvPicPr>
        <p:blipFill>
          <a:blip r:embed="rId8"/>
          <a:stretch>
            <a:fillRect/>
          </a:stretch>
        </p:blipFill>
        <p:spPr>
          <a:xfrm>
            <a:off x="8600000" y="2133334"/>
            <a:ext cx="3400000" cy="3333333"/>
          </a:xfrm>
          <a:prstGeom prst="rect">
            <a:avLst/>
          </a:prstGeom>
        </p:spPr>
      </p:pic>
      <p:sp>
        <p:nvSpPr>
          <p:cNvPr id="901" name="Figure caption 901"/>
          <p:cNvSpPr txBox="1"/>
          <p:nvPr/>
        </p:nvSpPr>
        <p:spPr>
          <a:xfrm>
            <a:off x="8600000" y="5533333"/>
            <a:ext cx="3400000" cy="6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0467" tIns="30467" rIns="30467" bIns="30467" anchor="t" anchorCtr="0">
            <a:noAutofit/>
          </a:bodyPr>
          <a:lstStyle/>
          <a:p>
            <a:pPr algn="ctr" defTabSz="609630">
              <a:buClr>
                <a:srgbClr val="000000"/>
              </a:buClr>
            </a:pPr>
            <a:r>
              <a:rPr lang="en-US" sz="1200" b="1" kern="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Figure 6: Peer influence on teen vaping</a:t>
            </a:r>
          </a:p>
          <a:p>
            <a:pPr algn="ctr" defTabSz="609630">
              <a:buClr>
                <a:srgbClr val="000000"/>
              </a:buClr>
            </a:pPr>
            <a:r>
              <a:rPr lang="en-US" sz="1067" i="1" kern="0">
                <a:solidFill>
                  <a:srgbClr val="404040"/>
                </a:solidFill>
                <a:latin typeface="Arial"/>
                <a:ea typeface="Arial"/>
                <a:cs typeface="Arial"/>
                <a:sym typeface="Arial"/>
              </a:rPr>
              <a:t>Source: Other</a:t>
            </a:r>
            <a:endParaRPr sz="933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245108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8" name="Google Shape;268;h35d0718fb62a457f_0_61"/>
          <p:cNvGrpSpPr/>
          <p:nvPr/>
        </p:nvGrpSpPr>
        <p:grpSpPr>
          <a:xfrm>
            <a:off x="-118617" y="7"/>
            <a:ext cx="6333229" cy="6978702"/>
            <a:chOff x="0" y="-47625"/>
            <a:chExt cx="2502000" cy="2757000"/>
          </a:xfrm>
        </p:grpSpPr>
        <p:sp>
          <p:nvSpPr>
            <p:cNvPr id="269" name="Google Shape;269;h35d0718fb62a457f_0_61"/>
            <p:cNvSpPr/>
            <p:nvPr/>
          </p:nvSpPr>
          <p:spPr>
            <a:xfrm>
              <a:off x="0" y="0"/>
              <a:ext cx="2501952" cy="2709333"/>
            </a:xfrm>
            <a:custGeom>
              <a:avLst/>
              <a:gdLst/>
              <a:ahLst/>
              <a:cxnLst/>
              <a:rect l="l" t="t" r="r" b="b"/>
              <a:pathLst>
                <a:path w="2501952" h="2709333" extrusionOk="0">
                  <a:moveTo>
                    <a:pt x="0" y="0"/>
                  </a:moveTo>
                  <a:lnTo>
                    <a:pt x="2501952" y="0"/>
                  </a:lnTo>
                  <a:lnTo>
                    <a:pt x="2501952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  <a:ln>
              <a:noFill/>
            </a:ln>
          </p:spPr>
          <p:txBody>
            <a:bodyPr/>
            <a:lstStyle/>
            <a:p>
              <a:pPr defTabSz="609630">
                <a:buClr>
                  <a:srgbClr val="000000"/>
                </a:buClr>
              </a:pPr>
              <a:endParaRPr lang="en-GB"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70" name="Google Shape;270;h35d0718fb62a457f_0_61"/>
            <p:cNvSpPr txBox="1"/>
            <p:nvPr/>
          </p:nvSpPr>
          <p:spPr>
            <a:xfrm>
              <a:off x="0" y="-47625"/>
              <a:ext cx="2502000" cy="2757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3867" tIns="33867" rIns="33867" bIns="33867" anchor="ctr" anchorCtr="0">
              <a:noAutofit/>
            </a:bodyPr>
            <a:lstStyle/>
            <a:p>
              <a:pPr algn="ctr" defTabSz="609630">
                <a:lnSpc>
                  <a:spcPct val="147722"/>
                </a:lnSpc>
                <a:buClr>
                  <a:srgbClr val="000000"/>
                </a:buClr>
                <a:buSzPts val="1800"/>
              </a:pPr>
              <a:endParaRPr sz="1200" kern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71" name="Google Shape;271;h35d0718fb62a457f_0_61"/>
          <p:cNvSpPr txBox="1"/>
          <p:nvPr/>
        </p:nvSpPr>
        <p:spPr>
          <a:xfrm>
            <a:off x="738717" y="442808"/>
            <a:ext cx="5199000" cy="617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09630">
              <a:lnSpc>
                <a:spcPct val="140018"/>
              </a:lnSpc>
              <a:buClr>
                <a:srgbClr val="000000"/>
              </a:buClr>
              <a:buSzPts val="4298"/>
            </a:pPr>
            <a:r>
              <a:rPr lang="en-US" sz="2865" b="1" kern="0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Campaign Messages</a:t>
            </a:r>
            <a:endParaRPr sz="2865" b="1" kern="0">
              <a:solidFill>
                <a:srgbClr val="FFFFFF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cxnSp>
        <p:nvCxnSpPr>
          <p:cNvPr id="272" name="Google Shape;272;h35d0718fb62a457f_0_61"/>
          <p:cNvCxnSpPr/>
          <p:nvPr/>
        </p:nvCxnSpPr>
        <p:spPr>
          <a:xfrm rot="10800000" flipH="1">
            <a:off x="738717" y="1004459"/>
            <a:ext cx="3841400" cy="12600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</p:cxnSp>
      <p:graphicFrame>
        <p:nvGraphicFramePr>
          <p:cNvPr id="2" name="Diagram 1"/>
          <p:cNvGraphicFramePr/>
          <p:nvPr/>
        </p:nvGraphicFramePr>
        <p:xfrm>
          <a:off x="1186777" y="2399526"/>
          <a:ext cx="3789549" cy="33232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00" name="Figure 7" descr="Figure 7: From awareness to action: campaign message flow"/>
          <p:cNvPicPr preferRelativeResize="0"/>
          <p:nvPr/>
        </p:nvPicPr>
        <p:blipFill>
          <a:blip r:embed="rId8"/>
          <a:stretch>
            <a:fillRect/>
          </a:stretch>
        </p:blipFill>
        <p:spPr>
          <a:xfrm>
            <a:off x="6633334" y="2000000"/>
            <a:ext cx="5333333" cy="2933333"/>
          </a:xfrm>
          <a:prstGeom prst="rect">
            <a:avLst/>
          </a:prstGeom>
        </p:spPr>
      </p:pic>
      <p:sp>
        <p:nvSpPr>
          <p:cNvPr id="901" name="Figure caption 901"/>
          <p:cNvSpPr txBox="1"/>
          <p:nvPr/>
        </p:nvSpPr>
        <p:spPr>
          <a:xfrm>
            <a:off x="6633334" y="5000000"/>
            <a:ext cx="5333333" cy="6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0467" tIns="30467" rIns="30467" bIns="30467" anchor="t" anchorCtr="0">
            <a:noAutofit/>
          </a:bodyPr>
          <a:lstStyle/>
          <a:p>
            <a:pPr algn="ctr" defTabSz="609630">
              <a:buClr>
                <a:srgbClr val="000000"/>
              </a:buClr>
            </a:pPr>
            <a:r>
              <a:rPr lang="en-US" sz="1200" b="1" kern="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Figure 7: From awareness to action: campaign message flow</a:t>
            </a:r>
          </a:p>
          <a:p>
            <a:pPr algn="ctr" defTabSz="609630">
              <a:buClr>
                <a:srgbClr val="000000"/>
              </a:buClr>
            </a:pPr>
            <a:r>
              <a:rPr lang="en-US" sz="1067" i="1" kern="0">
                <a:solidFill>
                  <a:srgbClr val="404040"/>
                </a:solidFill>
                <a:latin typeface="Arial"/>
                <a:ea typeface="Arial"/>
                <a:cs typeface="Arial"/>
                <a:sym typeface="Arial"/>
              </a:rPr>
              <a:t>Source: Other</a:t>
            </a:r>
            <a:endParaRPr sz="933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879354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2" name="Google Shape;282;h35d0718fb62a457f_0_86"/>
          <p:cNvCxnSpPr/>
          <p:nvPr/>
        </p:nvCxnSpPr>
        <p:spPr>
          <a:xfrm>
            <a:off x="2791739" y="1694716"/>
            <a:ext cx="1745800" cy="0"/>
          </a:xfrm>
          <a:prstGeom prst="straightConnector1">
            <a:avLst/>
          </a:prstGeom>
          <a:noFill/>
          <a:ln w="381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cxnSp>
      <p:grpSp>
        <p:nvGrpSpPr>
          <p:cNvPr id="283" name="Google Shape;283;h35d0718fb62a457f_0_86"/>
          <p:cNvGrpSpPr/>
          <p:nvPr/>
        </p:nvGrpSpPr>
        <p:grpSpPr>
          <a:xfrm>
            <a:off x="0" y="-120551"/>
            <a:ext cx="2057413" cy="6978702"/>
            <a:chOff x="0" y="-47625"/>
            <a:chExt cx="812800" cy="2757000"/>
          </a:xfrm>
        </p:grpSpPr>
        <p:sp>
          <p:nvSpPr>
            <p:cNvPr id="284" name="Google Shape;284;h35d0718fb62a457f_0_86"/>
            <p:cNvSpPr/>
            <p:nvPr/>
          </p:nvSpPr>
          <p:spPr>
            <a:xfrm>
              <a:off x="0" y="0"/>
              <a:ext cx="812800" cy="2709333"/>
            </a:xfrm>
            <a:custGeom>
              <a:avLst/>
              <a:gdLst/>
              <a:ahLst/>
              <a:cxnLst/>
              <a:rect l="l" t="t" r="r" b="b"/>
              <a:pathLst>
                <a:path w="812800" h="2709333" extrusionOk="0">
                  <a:moveTo>
                    <a:pt x="0" y="0"/>
                  </a:moveTo>
                  <a:lnTo>
                    <a:pt x="812800" y="0"/>
                  </a:lnTo>
                  <a:lnTo>
                    <a:pt x="81280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  <a:ln>
              <a:noFill/>
            </a:ln>
          </p:spPr>
          <p:txBody>
            <a:bodyPr/>
            <a:lstStyle/>
            <a:p>
              <a:pPr defTabSz="609630">
                <a:buClr>
                  <a:srgbClr val="000000"/>
                </a:buClr>
              </a:pPr>
              <a:endParaRPr lang="en-GB"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85" name="Google Shape;285;h35d0718fb62a457f_0_86"/>
            <p:cNvSpPr txBox="1"/>
            <p:nvPr/>
          </p:nvSpPr>
          <p:spPr>
            <a:xfrm>
              <a:off x="0" y="-47625"/>
              <a:ext cx="812700" cy="2757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3867" tIns="33867" rIns="33867" bIns="33867" anchor="ctr" anchorCtr="0">
              <a:noAutofit/>
            </a:bodyPr>
            <a:lstStyle/>
            <a:p>
              <a:pPr algn="ctr" defTabSz="609630">
                <a:lnSpc>
                  <a:spcPct val="147722"/>
                </a:lnSpc>
                <a:buClr>
                  <a:srgbClr val="000000"/>
                </a:buClr>
                <a:buSzPts val="1800"/>
              </a:pPr>
              <a:endParaRPr sz="1200" kern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86" name="Google Shape;286;h35d0718fb62a457f_0_86"/>
          <p:cNvSpPr txBox="1"/>
          <p:nvPr/>
        </p:nvSpPr>
        <p:spPr>
          <a:xfrm>
            <a:off x="2791012" y="1032067"/>
            <a:ext cx="8181800" cy="617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09630">
              <a:lnSpc>
                <a:spcPct val="140018"/>
              </a:lnSpc>
              <a:buClr>
                <a:srgbClr val="000000"/>
              </a:buClr>
              <a:buSzPts val="4298"/>
            </a:pPr>
            <a:r>
              <a:rPr lang="en-US" sz="2865" b="1" kern="0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Campaign Implementation</a:t>
            </a:r>
            <a:endParaRPr sz="2865" b="1" kern="0">
              <a:solidFill>
                <a:srgbClr val="593C8F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graphicFrame>
        <p:nvGraphicFramePr>
          <p:cNvPr id="2" name="Diagram 1"/>
          <p:cNvGraphicFramePr/>
          <p:nvPr/>
        </p:nvGraphicFramePr>
        <p:xfrm>
          <a:off x="2791016" y="2286000"/>
          <a:ext cx="4972053" cy="32128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00" name="Figure 8" descr="Figure 8: Campaign implementation channels"/>
          <p:cNvPicPr preferRelativeResize="0"/>
          <p:nvPr/>
        </p:nvPicPr>
        <p:blipFill>
          <a:blip r:embed="rId8"/>
          <a:stretch>
            <a:fillRect/>
          </a:stretch>
        </p:blipFill>
        <p:spPr>
          <a:xfrm>
            <a:off x="7933333" y="2200000"/>
            <a:ext cx="4000000" cy="3200000"/>
          </a:xfrm>
          <a:prstGeom prst="rect">
            <a:avLst/>
          </a:prstGeom>
        </p:spPr>
      </p:pic>
      <p:sp>
        <p:nvSpPr>
          <p:cNvPr id="901" name="Figure caption 901"/>
          <p:cNvSpPr txBox="1"/>
          <p:nvPr/>
        </p:nvSpPr>
        <p:spPr>
          <a:xfrm>
            <a:off x="7933333" y="5466667"/>
            <a:ext cx="4000000" cy="6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0467" tIns="30467" rIns="30467" bIns="30467" anchor="t" anchorCtr="0">
            <a:noAutofit/>
          </a:bodyPr>
          <a:lstStyle/>
          <a:p>
            <a:pPr algn="ctr" defTabSz="609630">
              <a:buClr>
                <a:srgbClr val="000000"/>
              </a:buClr>
            </a:pPr>
            <a:r>
              <a:rPr lang="en-US" sz="1200" b="1" kern="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Figure 8: Campaign implementation channels</a:t>
            </a:r>
          </a:p>
          <a:p>
            <a:pPr algn="ctr" defTabSz="609630">
              <a:buClr>
                <a:srgbClr val="000000"/>
              </a:buClr>
            </a:pPr>
            <a:r>
              <a:rPr lang="en-US" sz="1067" i="1" kern="0">
                <a:solidFill>
                  <a:srgbClr val="404040"/>
                </a:solidFill>
                <a:latin typeface="Arial"/>
                <a:ea typeface="Arial"/>
                <a:cs typeface="Arial"/>
                <a:sym typeface="Arial"/>
              </a:rPr>
              <a:t>Source: Other</a:t>
            </a:r>
            <a:endParaRPr sz="933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080206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6" name="Google Shape;296;h35d0718fb62a457f_0_99"/>
          <p:cNvCxnSpPr/>
          <p:nvPr/>
        </p:nvCxnSpPr>
        <p:spPr>
          <a:xfrm>
            <a:off x="2791739" y="1694716"/>
            <a:ext cx="1745800" cy="0"/>
          </a:xfrm>
          <a:prstGeom prst="straightConnector1">
            <a:avLst/>
          </a:prstGeom>
          <a:noFill/>
          <a:ln w="381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cxnSp>
      <p:grpSp>
        <p:nvGrpSpPr>
          <p:cNvPr id="297" name="Google Shape;297;h35d0718fb62a457f_0_99"/>
          <p:cNvGrpSpPr/>
          <p:nvPr/>
        </p:nvGrpSpPr>
        <p:grpSpPr>
          <a:xfrm>
            <a:off x="0" y="-120551"/>
            <a:ext cx="2057413" cy="6978702"/>
            <a:chOff x="0" y="-47625"/>
            <a:chExt cx="812800" cy="2757000"/>
          </a:xfrm>
        </p:grpSpPr>
        <p:sp>
          <p:nvSpPr>
            <p:cNvPr id="298" name="Google Shape;298;h35d0718fb62a457f_0_99"/>
            <p:cNvSpPr/>
            <p:nvPr/>
          </p:nvSpPr>
          <p:spPr>
            <a:xfrm>
              <a:off x="0" y="0"/>
              <a:ext cx="812800" cy="2709333"/>
            </a:xfrm>
            <a:custGeom>
              <a:avLst/>
              <a:gdLst/>
              <a:ahLst/>
              <a:cxnLst/>
              <a:rect l="l" t="t" r="r" b="b"/>
              <a:pathLst>
                <a:path w="812800" h="2709333" extrusionOk="0">
                  <a:moveTo>
                    <a:pt x="0" y="0"/>
                  </a:moveTo>
                  <a:lnTo>
                    <a:pt x="812800" y="0"/>
                  </a:lnTo>
                  <a:lnTo>
                    <a:pt x="81280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  <a:ln>
              <a:noFill/>
            </a:ln>
          </p:spPr>
          <p:txBody>
            <a:bodyPr/>
            <a:lstStyle/>
            <a:p>
              <a:pPr defTabSz="609630">
                <a:buClr>
                  <a:srgbClr val="000000"/>
                </a:buClr>
              </a:pPr>
              <a:endParaRPr lang="en-GB"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99" name="Google Shape;299;h35d0718fb62a457f_0_99"/>
            <p:cNvSpPr txBox="1"/>
            <p:nvPr/>
          </p:nvSpPr>
          <p:spPr>
            <a:xfrm>
              <a:off x="0" y="-47625"/>
              <a:ext cx="812700" cy="2757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3867" tIns="33867" rIns="33867" bIns="33867" anchor="ctr" anchorCtr="0">
              <a:noAutofit/>
            </a:bodyPr>
            <a:lstStyle/>
            <a:p>
              <a:pPr algn="ctr" defTabSz="609630">
                <a:lnSpc>
                  <a:spcPct val="147722"/>
                </a:lnSpc>
                <a:buClr>
                  <a:srgbClr val="000000"/>
                </a:buClr>
                <a:buSzPts val="1800"/>
              </a:pPr>
              <a:endParaRPr sz="1200" kern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00" name="Google Shape;300;h35d0718fb62a457f_0_99"/>
          <p:cNvSpPr txBox="1"/>
          <p:nvPr/>
        </p:nvSpPr>
        <p:spPr>
          <a:xfrm>
            <a:off x="2791012" y="1032067"/>
            <a:ext cx="8181800" cy="617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09630">
              <a:lnSpc>
                <a:spcPct val="140018"/>
              </a:lnSpc>
              <a:buClr>
                <a:srgbClr val="000000"/>
              </a:buClr>
              <a:buSzPts val="4298"/>
            </a:pPr>
            <a:r>
              <a:rPr lang="en-US" sz="2865" b="1" kern="0">
                <a:solidFill>
                  <a:srgbClr val="593C8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Measuring Campaign Success</a:t>
            </a:r>
            <a:endParaRPr sz="2865" b="1" kern="0">
              <a:solidFill>
                <a:srgbClr val="593C8F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graphicFrame>
        <p:nvGraphicFramePr>
          <p:cNvPr id="2" name="Diagram 1"/>
          <p:cNvGraphicFramePr/>
          <p:nvPr/>
        </p:nvGraphicFramePr>
        <p:xfrm>
          <a:off x="2791016" y="2286000"/>
          <a:ext cx="5171106" cy="29142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00" name="Figure 9" descr="Figure 9: Measuring campaign success"/>
          <p:cNvPicPr preferRelativeResize="0"/>
          <p:nvPr/>
        </p:nvPicPr>
        <p:blipFill>
          <a:blip r:embed="rId8"/>
          <a:stretch>
            <a:fillRect/>
          </a:stretch>
        </p:blipFill>
        <p:spPr>
          <a:xfrm>
            <a:off x="8133333" y="2200000"/>
            <a:ext cx="3866667" cy="2933333"/>
          </a:xfrm>
          <a:prstGeom prst="rect">
            <a:avLst/>
          </a:prstGeom>
        </p:spPr>
      </p:pic>
      <p:sp>
        <p:nvSpPr>
          <p:cNvPr id="901" name="Figure caption 901"/>
          <p:cNvSpPr txBox="1"/>
          <p:nvPr/>
        </p:nvSpPr>
        <p:spPr>
          <a:xfrm>
            <a:off x="8133333" y="5200000"/>
            <a:ext cx="3866667" cy="6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0467" tIns="30467" rIns="30467" bIns="30467" anchor="t" anchorCtr="0">
            <a:noAutofit/>
          </a:bodyPr>
          <a:lstStyle/>
          <a:p>
            <a:pPr algn="ctr" defTabSz="609630">
              <a:buClr>
                <a:srgbClr val="000000"/>
              </a:buClr>
            </a:pPr>
            <a:r>
              <a:rPr lang="en-US" sz="1200" b="1" kern="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Figure 9: Measuring campaign success</a:t>
            </a:r>
          </a:p>
          <a:p>
            <a:pPr algn="ctr" defTabSz="609630">
              <a:buClr>
                <a:srgbClr val="000000"/>
              </a:buClr>
            </a:pPr>
            <a:r>
              <a:rPr lang="en-US" sz="1067" i="1" kern="0">
                <a:solidFill>
                  <a:srgbClr val="404040"/>
                </a:solidFill>
                <a:latin typeface="Arial"/>
                <a:ea typeface="Arial"/>
                <a:cs typeface="Arial"/>
                <a:sym typeface="Arial"/>
              </a:rPr>
              <a:t>Source: Other</a:t>
            </a:r>
            <a:endParaRPr sz="933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118739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0" name="Google Shape;310;p7"/>
          <p:cNvGrpSpPr/>
          <p:nvPr/>
        </p:nvGrpSpPr>
        <p:grpSpPr>
          <a:xfrm>
            <a:off x="-22733" y="-1"/>
            <a:ext cx="6333108" cy="6978596"/>
            <a:chOff x="0" y="-47625"/>
            <a:chExt cx="2501952" cy="2756958"/>
          </a:xfrm>
        </p:grpSpPr>
        <p:sp>
          <p:nvSpPr>
            <p:cNvPr id="311" name="Google Shape;311;p7"/>
            <p:cNvSpPr/>
            <p:nvPr/>
          </p:nvSpPr>
          <p:spPr>
            <a:xfrm>
              <a:off x="0" y="0"/>
              <a:ext cx="2501952" cy="2709333"/>
            </a:xfrm>
            <a:custGeom>
              <a:avLst/>
              <a:gdLst/>
              <a:ahLst/>
              <a:cxnLst/>
              <a:rect l="l" t="t" r="r" b="b"/>
              <a:pathLst>
                <a:path w="2501952" h="2709333" extrusionOk="0">
                  <a:moveTo>
                    <a:pt x="0" y="0"/>
                  </a:moveTo>
                  <a:lnTo>
                    <a:pt x="2501952" y="0"/>
                  </a:lnTo>
                  <a:lnTo>
                    <a:pt x="2501952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93C8F"/>
            </a:solidFill>
            <a:ln>
              <a:noFill/>
            </a:ln>
          </p:spPr>
          <p:txBody>
            <a:bodyPr/>
            <a:lstStyle/>
            <a:p>
              <a:pPr defTabSz="609630">
                <a:buClr>
                  <a:srgbClr val="000000"/>
                </a:buClr>
              </a:pPr>
              <a:endParaRPr lang="en-GB" sz="933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312" name="Google Shape;312;p7"/>
            <p:cNvSpPr txBox="1"/>
            <p:nvPr/>
          </p:nvSpPr>
          <p:spPr>
            <a:xfrm>
              <a:off x="0" y="-47625"/>
              <a:ext cx="2501952" cy="275695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3867" tIns="33867" rIns="33867" bIns="33867" anchor="ctr" anchorCtr="0">
              <a:noAutofit/>
            </a:bodyPr>
            <a:lstStyle/>
            <a:p>
              <a:pPr algn="ctr" defTabSz="609630">
                <a:lnSpc>
                  <a:spcPct val="147722"/>
                </a:lnSpc>
                <a:buClr>
                  <a:srgbClr val="000000"/>
                </a:buClr>
                <a:buSzPts val="1800"/>
              </a:pPr>
              <a:endParaRPr sz="1200" kern="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13" name="Google Shape;313;p7"/>
          <p:cNvSpPr txBox="1"/>
          <p:nvPr/>
        </p:nvSpPr>
        <p:spPr>
          <a:xfrm>
            <a:off x="685795" y="325803"/>
            <a:ext cx="5199000" cy="1234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defTabSz="609630">
              <a:lnSpc>
                <a:spcPct val="140018"/>
              </a:lnSpc>
              <a:buClr>
                <a:srgbClr val="000000"/>
              </a:buClr>
              <a:buSzPts val="4298"/>
            </a:pPr>
            <a:r>
              <a:rPr lang="en-US" sz="2865" b="1" kern="0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Campaign solutions and conclusion </a:t>
            </a:r>
            <a:endParaRPr sz="2865" b="1" kern="0">
              <a:solidFill>
                <a:srgbClr val="FFFFFF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cxnSp>
        <p:nvCxnSpPr>
          <p:cNvPr id="314" name="Google Shape;314;p7"/>
          <p:cNvCxnSpPr/>
          <p:nvPr/>
        </p:nvCxnSpPr>
        <p:spPr>
          <a:xfrm rot="10800000" flipH="1">
            <a:off x="685795" y="1589656"/>
            <a:ext cx="3841400" cy="12600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</p:cxnSp>
      <p:pic>
        <p:nvPicPr>
          <p:cNvPr id="315" name="Google Shape;315;p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885061" y="101600"/>
            <a:ext cx="4637500" cy="60000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16" name="Google Shape;316;p7"/>
          <p:cNvGraphicFramePr/>
          <p:nvPr/>
        </p:nvGraphicFramePr>
        <p:xfrm>
          <a:off x="590000" y="1866667"/>
          <a:ext cx="4916000" cy="2773333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000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16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3333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US" sz="1300" b="1" i="0" u="none" strike="noStrike" cap="none" spc="0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Challenge</a:t>
                      </a:r>
                      <a:endParaRPr sz="600"/>
                    </a:p>
                  </a:txBody>
                  <a:tcPr marL="80000" marR="80000" marT="40000" marB="40000" anchor="ctr">
                    <a:lnL w="254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54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54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3D27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US" sz="1300" b="1" i="0" u="none" strike="noStrike" cap="none" spc="0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Solution</a:t>
                      </a:r>
                      <a:endParaRPr sz="600"/>
                    </a:p>
                  </a:txBody>
                  <a:tcPr marL="80000" marR="80000" marT="40000" marB="40000" anchor="ctr">
                    <a:lnL w="254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54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5400" cap="flat" cmpd="sng">
                      <a:solidFill>
                        <a:srgbClr val="FFFFFF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3D27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00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US" sz="1300" b="1" i="0" u="none" strike="noStrike" cap="none" spc="0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Harm seems low</a:t>
                      </a:r>
                      <a:endParaRPr sz="600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900" b="0" i="0" u="none" strike="noStrike" cap="none" spc="0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Health Belief Model</a:t>
                      </a:r>
                      <a:endParaRPr sz="600"/>
                    </a:p>
                  </a:txBody>
                  <a:tcPr marL="80000" marR="80000" marT="40000" marB="40000" anchor="ctr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5F8A2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US" sz="1300" b="0" i="0" u="none" strike="noStrike" cap="none" spc="0">
                          <a:solidFill>
                            <a:srgbClr val="262626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Unboxing videos reveal vape contents (Aly et al., 2022)</a:t>
                      </a:r>
                      <a:endParaRPr sz="600"/>
                    </a:p>
                  </a:txBody>
                  <a:tcPr marL="80000" marR="80000" marT="40000" marB="40000" anchor="ctr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00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US" sz="1300" b="1" i="0" u="none" strike="noStrike" cap="none" spc="0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Peer pressure</a:t>
                      </a:r>
                      <a:endParaRPr sz="600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900" b="0" i="0" u="none" strike="noStrike" cap="none" spc="0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Theory of Planned Behaviour</a:t>
                      </a:r>
                      <a:endParaRPr sz="600"/>
                    </a:p>
                  </a:txBody>
                  <a:tcPr marL="80000" marR="80000" marT="40000" marB="40000" anchor="ctr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2F8F6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US" sz="1300" b="0" i="0" u="none" strike="noStrike" cap="none" spc="0">
                          <a:solidFill>
                            <a:srgbClr val="262626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Social-norm messages and peer ambassadors</a:t>
                      </a:r>
                      <a:endParaRPr sz="600"/>
                    </a:p>
                  </a:txBody>
                  <a:tcPr marL="80000" marR="80000" marT="40000" marB="40000" anchor="ctr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00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US" sz="1300" b="1" i="0" u="none" strike="noStrike" cap="none" spc="0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Weak refusal skills</a:t>
                      </a:r>
                      <a:endParaRPr sz="600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900" b="0" i="0" u="none" strike="noStrike" cap="none" spc="0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Theory of Planned Behaviour</a:t>
                      </a:r>
                      <a:endParaRPr sz="600"/>
                    </a:p>
                  </a:txBody>
                  <a:tcPr marL="80000" marR="80000" marT="40000" marB="40000" anchor="ctr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3F78A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US" sz="1300" b="0" i="0" u="none" strike="noStrike" cap="none" spc="0">
                          <a:solidFill>
                            <a:srgbClr val="262626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Refusal-skills practice</a:t>
                      </a:r>
                      <a:endParaRPr sz="600"/>
                    </a:p>
                  </a:txBody>
                  <a:tcPr marL="80000" marR="80000" marT="40000" marB="40000" anchor="ctr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00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US" sz="1300" b="1" i="0" u="none" strike="noStrike" cap="none" spc="0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Different readiness</a:t>
                      </a:r>
                      <a:endParaRPr sz="600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900" b="0" i="0" u="none" strike="noStrike" cap="none" spc="0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Transtheoretical Model</a:t>
                      </a:r>
                      <a:endParaRPr sz="600"/>
                    </a:p>
                  </a:txBody>
                  <a:tcPr marL="80000" marR="80000" marT="40000" marB="40000" anchor="ctr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7A5AA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US" sz="1300" b="0" i="0" u="none" strike="noStrike" cap="none" spc="0">
                          <a:solidFill>
                            <a:srgbClr val="262626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Stage-matched quit support</a:t>
                      </a:r>
                      <a:endParaRPr sz="600"/>
                    </a:p>
                  </a:txBody>
                  <a:tcPr marL="80000" marR="80000" marT="40000" marB="40000" anchor="ctr">
                    <a:lnL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17" name="Google Shape;317;p7"/>
          <p:cNvSpPr/>
          <p:nvPr/>
        </p:nvSpPr>
        <p:spPr>
          <a:xfrm>
            <a:off x="590000" y="4806667"/>
            <a:ext cx="4916000" cy="373333"/>
          </a:xfrm>
          <a:prstGeom prst="roundRect">
            <a:avLst>
              <a:gd name="adj" fmla="val 16667"/>
            </a:avLst>
          </a:prstGeom>
          <a:solidFill>
            <a:srgbClr val="7A5AA6"/>
          </a:solidFill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80000" tIns="0" rIns="80000" bIns="0" anchor="ctr" anchorCtr="0">
            <a:noAutofit/>
          </a:bodyPr>
          <a:lstStyle/>
          <a:p>
            <a:pPr defTabSz="609630">
              <a:buClr>
                <a:srgbClr val="000000"/>
              </a:buClr>
              <a:buSzPts val="2200"/>
            </a:pPr>
            <a:r>
              <a:rPr lang="en-US" sz="1467" b="1" kern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Conclusion</a:t>
            </a:r>
            <a:endParaRPr sz="933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318" name="Google Shape;318;p7"/>
          <p:cNvSpPr txBox="1"/>
          <p:nvPr/>
        </p:nvSpPr>
        <p:spPr>
          <a:xfrm>
            <a:off x="590000" y="5220000"/>
            <a:ext cx="4916000" cy="110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0467" tIns="30467" rIns="30467" bIns="30467" anchor="t" anchorCtr="0">
            <a:noAutofit/>
          </a:bodyPr>
          <a:lstStyle/>
          <a:p>
            <a:pPr marL="228611" indent="-228611" defTabSz="609630">
              <a:buClr>
                <a:srgbClr val="FFFFFF"/>
              </a:buClr>
              <a:buSzPts val="2000"/>
              <a:buFont typeface="Arial"/>
              <a:buChar char="•"/>
            </a:pPr>
            <a:r>
              <a:rPr lang="en-US" sz="1333" kern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Schools and policy partners reinforce the message; awareness alone is not enough (Sánchez-Sánchez et al., 2023).</a:t>
            </a:r>
            <a:endParaRPr sz="933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marL="228611" indent="-228611" defTabSz="609630">
              <a:spcBef>
                <a:spcPts val="400"/>
              </a:spcBef>
              <a:buClr>
                <a:srgbClr val="FFFFFF"/>
              </a:buClr>
              <a:buSzPts val="2000"/>
              <a:buFont typeface="Arial"/>
              <a:buChar char="•"/>
            </a:pPr>
            <a:r>
              <a:rPr lang="en-US" sz="1333" kern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Change benefits body, mind and society. “Unbox the Truth” removes the barriers.</a:t>
            </a:r>
            <a:endParaRPr sz="933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319" name="Google Shape;319;p7"/>
          <p:cNvSpPr txBox="1"/>
          <p:nvPr/>
        </p:nvSpPr>
        <p:spPr>
          <a:xfrm>
            <a:off x="6885061" y="6148267"/>
            <a:ext cx="4637500" cy="5066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0467" tIns="30467" rIns="30467" bIns="30467" anchor="t" anchorCtr="0">
            <a:noAutofit/>
          </a:bodyPr>
          <a:lstStyle/>
          <a:p>
            <a:pPr algn="ctr" defTabSz="609630">
              <a:buClr>
                <a:srgbClr val="000000"/>
              </a:buClr>
              <a:buSzPts val="1800"/>
            </a:pPr>
            <a:r>
              <a:rPr lang="en-US" sz="1200" b="1" kern="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Figure 10: Anti-vaping campaign poster</a:t>
            </a:r>
            <a:endParaRPr sz="933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algn="ctr" defTabSz="609630">
              <a:buClr>
                <a:srgbClr val="000000"/>
              </a:buClr>
            </a:pPr>
            <a:r>
              <a:rPr lang="en-US" sz="1067" i="1" kern="0">
                <a:solidFill>
                  <a:srgbClr val="404040"/>
                </a:solidFill>
                <a:latin typeface="Arial"/>
                <a:ea typeface="Arial"/>
                <a:cs typeface="Arial"/>
                <a:sym typeface="Arial"/>
              </a:rPr>
              <a:t>Source: (Sánchez-Sánchez et al., 2023).</a:t>
            </a:r>
            <a:endParaRPr sz="1067" i="1" kern="0">
              <a:solidFill>
                <a:srgbClr val="40404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86232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29ABB8A-17E3-5B02-12A8-F2AFE52F72CB}"/>
              </a:ext>
            </a:extLst>
          </p:cNvPr>
          <p:cNvSpPr txBox="1"/>
          <p:nvPr/>
        </p:nvSpPr>
        <p:spPr>
          <a:xfrm>
            <a:off x="236958" y="92177"/>
            <a:ext cx="10868577" cy="6520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/>
              <a:t>References</a:t>
            </a:r>
          </a:p>
          <a:p>
            <a:endParaRPr lang="en-GB" sz="1000" dirty="0"/>
          </a:p>
          <a:p>
            <a:pPr>
              <a:lnSpc>
                <a:spcPct val="150000"/>
              </a:lnSpc>
            </a:pPr>
            <a:r>
              <a:rPr lang="en-GB" sz="700" dirty="0"/>
              <a:t>Action on Smoking and Health (ASH) (2023) </a:t>
            </a:r>
            <a:r>
              <a:rPr lang="en-GB" sz="700" i="1" dirty="0"/>
              <a:t>Vaping facts and issues</a:t>
            </a:r>
            <a:r>
              <a:rPr lang="en-GB" sz="700" dirty="0"/>
              <a:t>. Available at: </a:t>
            </a:r>
            <a:r>
              <a:rPr lang="en-GB" sz="700" dirty="0">
                <a:hlinkClick r:id="rId2"/>
              </a:rPr>
              <a:t>https://ash.org.au/information-and-resources/vaping-facts/</a:t>
            </a:r>
            <a:r>
              <a:rPr lang="en-GB" sz="700" dirty="0"/>
              <a:t> (Accessed: 1 October 2026.</a:t>
            </a:r>
          </a:p>
          <a:p>
            <a:pPr>
              <a:lnSpc>
                <a:spcPct val="150000"/>
              </a:lnSpc>
            </a:pPr>
            <a:endParaRPr lang="en-GB" sz="700" dirty="0"/>
          </a:p>
          <a:p>
            <a:pPr>
              <a:lnSpc>
                <a:spcPct val="150000"/>
              </a:lnSpc>
            </a:pPr>
            <a:r>
              <a:rPr lang="en-GB" sz="700" dirty="0"/>
              <a:t>Action on Smoking and Health (ASH) (2026) </a:t>
            </a:r>
            <a:r>
              <a:rPr lang="en-GB" sz="700" i="1" dirty="0"/>
              <a:t>Use of vapes and other novel tobacco and nicotine products among young people in Great Britain</a:t>
            </a:r>
            <a:r>
              <a:rPr lang="en-GB" sz="700" dirty="0"/>
              <a:t>. Available at: </a:t>
            </a:r>
            <a:r>
              <a:rPr lang="en-GB" sz="700" dirty="0">
                <a:hlinkClick r:id="rId3"/>
              </a:rPr>
              <a:t>https://ash.org.uk/resources/view/use-of-e-cigarettes-among-young-people-in-great-britain</a:t>
            </a:r>
            <a:r>
              <a:rPr lang="en-GB" sz="700" dirty="0"/>
              <a:t> (Accessed: 8 October 2026)</a:t>
            </a:r>
          </a:p>
          <a:p>
            <a:pPr>
              <a:lnSpc>
                <a:spcPct val="150000"/>
              </a:lnSpc>
            </a:pPr>
            <a:endParaRPr lang="en-GB" sz="700" dirty="0"/>
          </a:p>
          <a:p>
            <a:pPr>
              <a:lnSpc>
                <a:spcPct val="150000"/>
              </a:lnSpc>
            </a:pPr>
            <a:r>
              <a:rPr lang="en-GB" sz="700" dirty="0"/>
              <a:t>Ajzen, I. (2021) 'The theory of planned </a:t>
            </a:r>
            <a:r>
              <a:rPr lang="en-GB" sz="700" dirty="0" err="1"/>
              <a:t>behavior</a:t>
            </a:r>
            <a:r>
              <a:rPr lang="en-GB" sz="700" dirty="0"/>
              <a:t>', </a:t>
            </a:r>
            <a:r>
              <a:rPr lang="en-GB" sz="700" i="1" dirty="0"/>
              <a:t>Organizational </a:t>
            </a:r>
            <a:r>
              <a:rPr lang="en-GB" sz="700" i="1" dirty="0" err="1"/>
              <a:t>Behavior</a:t>
            </a:r>
            <a:r>
              <a:rPr lang="en-GB" sz="700" i="1" dirty="0"/>
              <a:t> and Human Decision Processes</a:t>
            </a:r>
            <a:r>
              <a:rPr lang="en-GB" sz="700" dirty="0"/>
              <a:t>, 50(2), pp. 179–211. Available at: </a:t>
            </a:r>
            <a:r>
              <a:rPr lang="en-GB" sz="700" dirty="0">
                <a:hlinkClick r:id="rId4"/>
              </a:rPr>
              <a:t>https://doi.org/10.1016/0749-5978(91)90020-T</a:t>
            </a:r>
            <a:r>
              <a:rPr lang="en-GB" sz="700" dirty="0"/>
              <a:t> (Accessed: 3 October 2026)</a:t>
            </a:r>
          </a:p>
          <a:p>
            <a:pPr>
              <a:lnSpc>
                <a:spcPct val="150000"/>
              </a:lnSpc>
            </a:pPr>
            <a:endParaRPr lang="en-GB" sz="700" dirty="0"/>
          </a:p>
          <a:p>
            <a:pPr>
              <a:lnSpc>
                <a:spcPct val="150000"/>
              </a:lnSpc>
            </a:pPr>
            <a:r>
              <a:rPr lang="en-GB" sz="700" dirty="0"/>
              <a:t>Aly, A.S., </a:t>
            </a:r>
            <a:r>
              <a:rPr lang="en-GB" sz="700" dirty="0" err="1"/>
              <a:t>Mamikutty</a:t>
            </a:r>
            <a:r>
              <a:rPr lang="en-GB" sz="700" dirty="0"/>
              <a:t>, R. and </a:t>
            </a:r>
            <a:r>
              <a:rPr lang="en-GB" sz="700" dirty="0" err="1"/>
              <a:t>Marhazlinda</a:t>
            </a:r>
            <a:r>
              <a:rPr lang="en-GB" sz="700" dirty="0"/>
              <a:t>, J. (2022) 'Association between harmful and addictive perceptions of e-cigarettes and e-cigarette use among adolescents and youth—A systematic review and meta-analysis', </a:t>
            </a:r>
            <a:r>
              <a:rPr lang="en-GB" sz="700" i="1" dirty="0"/>
              <a:t>Children</a:t>
            </a:r>
            <a:r>
              <a:rPr lang="en-GB" sz="700" dirty="0"/>
              <a:t>, 9(11), p. 1678. Available at: </a:t>
            </a:r>
            <a:r>
              <a:rPr lang="en-GB" sz="700" dirty="0">
                <a:hlinkClick r:id="rId5"/>
              </a:rPr>
              <a:t>https://doi.org/10.3390/children9111678</a:t>
            </a:r>
            <a:r>
              <a:rPr lang="en-GB" sz="700" dirty="0"/>
              <a:t> (Accessed: 3 October 2026)</a:t>
            </a:r>
          </a:p>
          <a:p>
            <a:pPr>
              <a:lnSpc>
                <a:spcPct val="150000"/>
              </a:lnSpc>
            </a:pPr>
            <a:endParaRPr lang="en-GB" sz="700" dirty="0"/>
          </a:p>
          <a:p>
            <a:pPr>
              <a:lnSpc>
                <a:spcPct val="150000"/>
              </a:lnSpc>
            </a:pPr>
            <a:r>
              <a:rPr lang="en-GB" sz="700" dirty="0"/>
              <a:t>Australian Institute of Health and Welfare (AIHW) (2023) </a:t>
            </a:r>
            <a:r>
              <a:rPr lang="en-GB" sz="700" i="1" dirty="0"/>
              <a:t>National Drug Strategy Household Survey 2022–23</a:t>
            </a:r>
            <a:r>
              <a:rPr lang="en-GB" sz="700" dirty="0"/>
              <a:t>. Available at: </a:t>
            </a:r>
            <a:r>
              <a:rPr lang="en-GB" sz="700" dirty="0">
                <a:hlinkClick r:id="rId6"/>
              </a:rPr>
              <a:t>https://www.aihw.gov.au/reports/illicit-use-of-drugs/ndshs</a:t>
            </a:r>
            <a:r>
              <a:rPr lang="en-GB" sz="700" dirty="0"/>
              <a:t> (Accessed: 6 October 2026)</a:t>
            </a:r>
          </a:p>
          <a:p>
            <a:pPr>
              <a:lnSpc>
                <a:spcPct val="150000"/>
              </a:lnSpc>
            </a:pPr>
            <a:endParaRPr lang="en-GB" sz="700" dirty="0"/>
          </a:p>
          <a:p>
            <a:pPr>
              <a:lnSpc>
                <a:spcPct val="150000"/>
              </a:lnSpc>
            </a:pPr>
            <a:r>
              <a:rPr lang="en-GB" sz="700" dirty="0"/>
              <a:t>Becker, T.D. and Rice, T.R. (2022) 'Youth vaping: A review and update on global epidemiology, physical and </a:t>
            </a:r>
            <a:r>
              <a:rPr lang="en-GB" sz="700" dirty="0" err="1"/>
              <a:t>behavioral</a:t>
            </a:r>
            <a:r>
              <a:rPr lang="en-GB" sz="700" dirty="0"/>
              <a:t> health risks, and clinical considerations', </a:t>
            </a:r>
            <a:r>
              <a:rPr lang="en-GB" sz="700" i="1" dirty="0"/>
              <a:t>European Journal of </a:t>
            </a:r>
            <a:r>
              <a:rPr lang="en-GB" sz="700" i="1" dirty="0" err="1"/>
              <a:t>Pediatrics</a:t>
            </a:r>
            <a:r>
              <a:rPr lang="en-GB" sz="700" dirty="0"/>
              <a:t>, 181(2), pp. 453–462. Available at: </a:t>
            </a:r>
            <a:r>
              <a:rPr lang="en-GB" sz="700" dirty="0">
                <a:hlinkClick r:id="rId7"/>
              </a:rPr>
              <a:t>https://doi.org/10.1007/s00431-021-04220-x</a:t>
            </a:r>
            <a:r>
              <a:rPr lang="en-GB" sz="700" dirty="0"/>
              <a:t> (Accessed: 3 October 2026)</a:t>
            </a:r>
          </a:p>
          <a:p>
            <a:pPr>
              <a:lnSpc>
                <a:spcPct val="150000"/>
              </a:lnSpc>
            </a:pPr>
            <a:endParaRPr lang="en-GB" sz="700" dirty="0"/>
          </a:p>
          <a:p>
            <a:pPr>
              <a:lnSpc>
                <a:spcPct val="150000"/>
              </a:lnSpc>
            </a:pPr>
            <a:r>
              <a:rPr lang="en-GB" sz="700" dirty="0"/>
              <a:t>Cancer Council Victoria (2023) </a:t>
            </a:r>
            <a:r>
              <a:rPr lang="en-GB" sz="700" i="1" dirty="0"/>
              <a:t>E-cigarettes (Vapes) and Young People Factsheet</a:t>
            </a:r>
            <a:r>
              <a:rPr lang="en-GB" sz="700" dirty="0"/>
              <a:t>. Available at: </a:t>
            </a:r>
            <a:r>
              <a:rPr lang="en-GB" sz="700" dirty="0">
                <a:hlinkClick r:id="rId8"/>
              </a:rPr>
              <a:t>https://www.cancervic.org.au/prevention-and-screening/reducing-risk/tobacco/e-cigarettes</a:t>
            </a:r>
            <a:r>
              <a:rPr lang="en-GB" sz="700" dirty="0"/>
              <a:t> (Accessed: 7 October 2026)</a:t>
            </a:r>
          </a:p>
          <a:p>
            <a:pPr>
              <a:lnSpc>
                <a:spcPct val="150000"/>
              </a:lnSpc>
            </a:pPr>
            <a:endParaRPr lang="en-GB" sz="700" dirty="0"/>
          </a:p>
          <a:p>
            <a:pPr>
              <a:lnSpc>
                <a:spcPct val="150000"/>
              </a:lnSpc>
            </a:pPr>
            <a:r>
              <a:rPr lang="en-GB" sz="700" dirty="0" err="1"/>
              <a:t>Centers</a:t>
            </a:r>
            <a:r>
              <a:rPr lang="en-GB" sz="700" dirty="0"/>
              <a:t> for Disease Control and Prevention (CDC) (2023) </a:t>
            </a:r>
            <a:r>
              <a:rPr lang="en-GB" sz="700" i="1" dirty="0"/>
              <a:t>E-cigarette Use Among Youth and Young Adults</a:t>
            </a:r>
            <a:r>
              <a:rPr lang="en-GB" sz="700" dirty="0"/>
              <a:t>. Available at: </a:t>
            </a:r>
            <a:r>
              <a:rPr lang="en-GB" sz="700" dirty="0">
                <a:hlinkClick r:id="rId9"/>
              </a:rPr>
              <a:t>https://www.cdc.gov/tobacco/basic_information/e-cigarettes/youth/index.htm</a:t>
            </a:r>
            <a:r>
              <a:rPr lang="en-GB" sz="700" dirty="0"/>
              <a:t> (Accessed: 4 October 2026)</a:t>
            </a:r>
          </a:p>
          <a:p>
            <a:pPr>
              <a:lnSpc>
                <a:spcPct val="150000"/>
              </a:lnSpc>
            </a:pPr>
            <a:endParaRPr lang="en-GB" sz="700" dirty="0"/>
          </a:p>
          <a:p>
            <a:pPr>
              <a:lnSpc>
                <a:spcPct val="150000"/>
              </a:lnSpc>
            </a:pPr>
            <a:r>
              <a:rPr lang="en-GB" sz="700" dirty="0"/>
              <a:t>Janz, N.K. and Becker, M.H. (2021) 'The Health Belief Model: A decade later', </a:t>
            </a:r>
            <a:r>
              <a:rPr lang="en-GB" sz="700" i="1" dirty="0"/>
              <a:t>Health Education Quarterly</a:t>
            </a:r>
            <a:r>
              <a:rPr lang="en-GB" sz="700" dirty="0"/>
              <a:t>, 11(1), pp. 1–47. Available at: </a:t>
            </a:r>
            <a:r>
              <a:rPr lang="en-GB" sz="700" dirty="0">
                <a:hlinkClick r:id="rId10"/>
              </a:rPr>
              <a:t>https://doi.org/10.1177/109019818401100101</a:t>
            </a:r>
            <a:r>
              <a:rPr lang="en-GB" sz="700" dirty="0"/>
              <a:t> (Accessed: 3 October 2026)</a:t>
            </a:r>
          </a:p>
          <a:p>
            <a:pPr>
              <a:lnSpc>
                <a:spcPct val="150000"/>
              </a:lnSpc>
            </a:pPr>
            <a:endParaRPr lang="en-GB" sz="700" dirty="0"/>
          </a:p>
          <a:p>
            <a:pPr>
              <a:lnSpc>
                <a:spcPct val="150000"/>
              </a:lnSpc>
            </a:pPr>
            <a:r>
              <a:rPr lang="en-GB" sz="700" dirty="0"/>
              <a:t>Najafi, E. (2024) 'Perceptions and practices of UK GPs towards youth vaping', </a:t>
            </a:r>
            <a:r>
              <a:rPr lang="en-GB" sz="700" i="1" dirty="0"/>
              <a:t>BJGP Open</a:t>
            </a:r>
            <a:r>
              <a:rPr lang="en-GB" sz="700" dirty="0"/>
              <a:t>, 8(3). Available at: </a:t>
            </a:r>
            <a:r>
              <a:rPr lang="en-GB" sz="700" dirty="0">
                <a:hlinkClick r:id="rId11"/>
              </a:rPr>
              <a:t>https://pmc.ncbi.nlm.nih.gov/articles/PMC13540363/</a:t>
            </a:r>
            <a:r>
              <a:rPr lang="en-GB" sz="700" dirty="0"/>
              <a:t> (Accessed: 10 October 2026)</a:t>
            </a:r>
          </a:p>
          <a:p>
            <a:pPr>
              <a:lnSpc>
                <a:spcPct val="150000"/>
              </a:lnSpc>
            </a:pPr>
            <a:endParaRPr lang="en-GB" sz="700" dirty="0"/>
          </a:p>
          <a:p>
            <a:pPr>
              <a:lnSpc>
                <a:spcPct val="150000"/>
              </a:lnSpc>
            </a:pPr>
            <a:r>
              <a:rPr lang="en-GB" sz="700" dirty="0"/>
              <a:t>National Institute for Health and Care Excellence (NICE) (2021) </a:t>
            </a:r>
            <a:r>
              <a:rPr lang="en-GB" sz="700" i="1" dirty="0"/>
              <a:t>Tobacco: preventing uptake, promoting quitting and treating dependence</a:t>
            </a:r>
            <a:r>
              <a:rPr lang="en-GB" sz="700" dirty="0"/>
              <a:t>. NICE guideline [NG209]. Available at: </a:t>
            </a:r>
            <a:r>
              <a:rPr lang="en-GB" sz="700" dirty="0">
                <a:hlinkClick r:id="rId12"/>
              </a:rPr>
              <a:t>https://www.nice.org.uk/guidance/ng209</a:t>
            </a:r>
            <a:r>
              <a:rPr lang="en-GB" sz="700" dirty="0"/>
              <a:t> (Accessed: 10 October 2026)</a:t>
            </a:r>
          </a:p>
          <a:p>
            <a:pPr>
              <a:lnSpc>
                <a:spcPct val="150000"/>
              </a:lnSpc>
            </a:pPr>
            <a:endParaRPr lang="en-GB" sz="700" dirty="0"/>
          </a:p>
          <a:p>
            <a:pPr>
              <a:lnSpc>
                <a:spcPct val="150000"/>
              </a:lnSpc>
            </a:pPr>
            <a:r>
              <a:rPr lang="en-GB" sz="700" dirty="0"/>
              <a:t>NHS England (2026) </a:t>
            </a:r>
            <a:r>
              <a:rPr lang="en-GB" sz="700" i="1" dirty="0"/>
              <a:t>Health Survey for England, 2024: Children's health and health-related behaviours</a:t>
            </a:r>
            <a:r>
              <a:rPr lang="en-GB" sz="700" dirty="0"/>
              <a:t>. Available at: </a:t>
            </a:r>
            <a:r>
              <a:rPr lang="en-GB" sz="700" dirty="0">
                <a:hlinkClick r:id="rId13"/>
              </a:rPr>
              <a:t>https://digital.nhs.uk/data-and-information/publications/statistical/health-survey-for-england/2024</a:t>
            </a:r>
            <a:r>
              <a:rPr lang="en-GB" sz="700" dirty="0"/>
              <a:t> (Accessed: 10 October 2026)</a:t>
            </a:r>
          </a:p>
          <a:p>
            <a:pPr>
              <a:lnSpc>
                <a:spcPct val="150000"/>
              </a:lnSpc>
            </a:pPr>
            <a:endParaRPr lang="en-GB" sz="700" dirty="0"/>
          </a:p>
          <a:p>
            <a:pPr>
              <a:lnSpc>
                <a:spcPct val="150000"/>
              </a:lnSpc>
            </a:pPr>
            <a:r>
              <a:rPr lang="en-GB" sz="700" dirty="0"/>
              <a:t>Royal College of Paediatrics and Child Health (RCPCH) (2026) </a:t>
            </a:r>
            <a:r>
              <a:rPr lang="en-GB" sz="700" i="1" dirty="0"/>
              <a:t>State of Child Health: Vaping and smoking</a:t>
            </a:r>
            <a:r>
              <a:rPr lang="en-GB" sz="700" dirty="0"/>
              <a:t>. Available at: </a:t>
            </a:r>
            <a:r>
              <a:rPr lang="en-GB" sz="700" dirty="0">
                <a:hlinkClick r:id="rId14"/>
              </a:rPr>
              <a:t>https://www.rcpch.ac.uk/work-we-do/state-of-child-health/vaping-smoking</a:t>
            </a:r>
            <a:r>
              <a:rPr lang="en-GB" sz="700" dirty="0"/>
              <a:t> (Accessed: 1 October 2026)</a:t>
            </a:r>
          </a:p>
          <a:p>
            <a:pPr>
              <a:lnSpc>
                <a:spcPct val="150000"/>
              </a:lnSpc>
            </a:pPr>
            <a:endParaRPr lang="en-GB" sz="700" dirty="0"/>
          </a:p>
          <a:p>
            <a:pPr>
              <a:lnSpc>
                <a:spcPct val="150000"/>
              </a:lnSpc>
            </a:pPr>
            <a:r>
              <a:rPr lang="en-GB" sz="700" dirty="0"/>
              <a:t>Sánchez-Sánchez, E., García-Ferrer, L., Ramirez-Vargas, G., Díaz-Jimenez, J., </a:t>
            </a:r>
            <a:r>
              <a:rPr lang="en-GB" sz="700" dirty="0" err="1"/>
              <a:t>Rosety</a:t>
            </a:r>
            <a:r>
              <a:rPr lang="en-GB" sz="700" dirty="0"/>
              <a:t>-Rodriguez, M., Díaz, A.J., Ordonez, F.J., </a:t>
            </a:r>
            <a:r>
              <a:rPr lang="en-GB" sz="700" dirty="0" err="1"/>
              <a:t>Rosety</a:t>
            </a:r>
            <a:r>
              <a:rPr lang="en-GB" sz="700" dirty="0"/>
              <a:t>, M.Á., </a:t>
            </a:r>
            <a:r>
              <a:rPr lang="en-GB" sz="700" dirty="0" err="1"/>
              <a:t>Rosety</a:t>
            </a:r>
            <a:r>
              <a:rPr lang="en-GB" sz="700" dirty="0"/>
              <a:t>, I. and Poza-Méndez, M. (2023) 'Knowledge, attitudes and behaviours of adolescents and young adult population on the use of e-cigarettes or personal vaporizer', </a:t>
            </a:r>
            <a:r>
              <a:rPr lang="en-GB" sz="700" i="1" dirty="0"/>
              <a:t>Healthcare</a:t>
            </a:r>
            <a:r>
              <a:rPr lang="en-GB" sz="700" dirty="0"/>
              <a:t>, 11(3), p. 382. Available at: </a:t>
            </a:r>
            <a:r>
              <a:rPr lang="en-GB" sz="700" dirty="0">
                <a:hlinkClick r:id="rId15"/>
              </a:rPr>
              <a:t>https://doi.org/10.3390/healthcare11030382</a:t>
            </a:r>
            <a:r>
              <a:rPr lang="en-GB" sz="700" dirty="0"/>
              <a:t> (Accessed: 3 October 2026)</a:t>
            </a:r>
          </a:p>
          <a:p>
            <a:pPr>
              <a:lnSpc>
                <a:spcPct val="150000"/>
              </a:lnSpc>
            </a:pPr>
            <a:endParaRPr lang="en-GB" sz="700" dirty="0"/>
          </a:p>
          <a:p>
            <a:pPr>
              <a:lnSpc>
                <a:spcPct val="150000"/>
              </a:lnSpc>
            </a:pPr>
            <a:r>
              <a:rPr lang="en-GB" sz="700" dirty="0"/>
              <a:t>Truth Initiative (2023) </a:t>
            </a:r>
            <a:r>
              <a:rPr lang="en-GB" sz="700" i="1" dirty="0"/>
              <a:t>E-cigarette marketing and youth: The facts</a:t>
            </a:r>
            <a:r>
              <a:rPr lang="en-GB" sz="700" dirty="0"/>
              <a:t>. Available at: </a:t>
            </a:r>
            <a:r>
              <a:rPr lang="en-GB" sz="700" dirty="0">
                <a:hlinkClick r:id="rId16"/>
              </a:rPr>
              <a:t>https://truthinitiative.org/research-resources</a:t>
            </a:r>
            <a:r>
              <a:rPr lang="en-GB" sz="700" dirty="0"/>
              <a:t> (Accessed: 8 October 2026)</a:t>
            </a:r>
          </a:p>
          <a:p>
            <a:pPr>
              <a:lnSpc>
                <a:spcPct val="150000"/>
              </a:lnSpc>
            </a:pPr>
            <a:endParaRPr lang="en-GB" sz="700" dirty="0"/>
          </a:p>
          <a:p>
            <a:pPr>
              <a:lnSpc>
                <a:spcPct val="150000"/>
              </a:lnSpc>
            </a:pPr>
            <a:r>
              <a:rPr lang="en-GB" sz="700" dirty="0"/>
              <a:t>Wade, N.E., Courtney, K.E., Doran, N., Baca, R., Aguinaldo, L.D., Thompson, C., Finegan, J. and Jacobus, J. (2022) 'Young adult e-cigarette and combustible tobacco users attitudes, substance use </a:t>
            </a:r>
            <a:r>
              <a:rPr lang="en-GB" sz="700" dirty="0" err="1"/>
              <a:t>behaviors</a:t>
            </a:r>
            <a:r>
              <a:rPr lang="en-GB" sz="700" dirty="0"/>
              <a:t>, mental health, and neurocognitive performance', </a:t>
            </a:r>
            <a:r>
              <a:rPr lang="en-GB" sz="700" i="1" dirty="0"/>
              <a:t>Brain Sciences</a:t>
            </a:r>
            <a:r>
              <a:rPr lang="en-GB" sz="700" dirty="0"/>
              <a:t>, 12(7), p. 889. Available at: </a:t>
            </a:r>
            <a:r>
              <a:rPr lang="en-GB" sz="700" dirty="0">
                <a:hlinkClick r:id="rId17"/>
              </a:rPr>
              <a:t>https://doi.org/10.3390/brainsci12070889</a:t>
            </a:r>
            <a:r>
              <a:rPr lang="en-GB" sz="700" dirty="0"/>
              <a:t> (Accessed: 3 October 2026)</a:t>
            </a:r>
          </a:p>
          <a:p>
            <a:pPr>
              <a:lnSpc>
                <a:spcPct val="150000"/>
              </a:lnSpc>
            </a:pPr>
            <a:endParaRPr lang="en-GB" sz="700" dirty="0"/>
          </a:p>
          <a:p>
            <a:pPr>
              <a:lnSpc>
                <a:spcPct val="150000"/>
              </a:lnSpc>
            </a:pPr>
            <a:r>
              <a:rPr lang="en-GB" sz="700" dirty="0"/>
              <a:t>World Health Organization (WHO) (2021) </a:t>
            </a:r>
            <a:r>
              <a:rPr lang="en-GB" sz="700" i="1" dirty="0"/>
              <a:t>WHO Report on the Global Tobacco Epidemic 2021: Addressing New and Emerging Products</a:t>
            </a:r>
            <a:r>
              <a:rPr lang="en-GB" sz="700" dirty="0"/>
              <a:t>. Available at: </a:t>
            </a:r>
            <a:r>
              <a:rPr lang="en-GB" sz="700" dirty="0">
                <a:hlinkClick r:id="rId18"/>
              </a:rPr>
              <a:t>https://www.who.int/publications/i/item/9789240032095</a:t>
            </a:r>
            <a:r>
              <a:rPr lang="en-GB" sz="700" dirty="0"/>
              <a:t> (Accessed: 2 October 2026).</a:t>
            </a:r>
          </a:p>
        </p:txBody>
      </p:sp>
    </p:spTree>
    <p:extLst>
      <p:ext uri="{BB962C8B-B14F-4D97-AF65-F5344CB8AC3E}">
        <p14:creationId xmlns:p14="http://schemas.microsoft.com/office/powerpoint/2010/main" val="28868728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Unbox The Truth">
  <a:themeElements>
    <a:clrScheme name="Unbox The Truth">
      <a:dk1>
        <a:srgbClr val="1F2937"/>
      </a:dk1>
      <a:lt1>
        <a:srgbClr val="FFFFFF"/>
      </a:lt1>
      <a:dk2>
        <a:srgbClr val="1B2A5C"/>
      </a:dk2>
      <a:lt2>
        <a:srgbClr val="F3F4F8"/>
      </a:lt2>
      <a:accent1>
        <a:srgbClr val="FF2E93"/>
      </a:accent1>
      <a:accent2>
        <a:srgbClr val="14B8A6"/>
      </a:accent2>
      <a:accent3>
        <a:srgbClr val="F5A623"/>
      </a:accent3>
      <a:accent4>
        <a:srgbClr val="7E57C2"/>
      </a:accent4>
      <a:accent5>
        <a:srgbClr val="7CB342"/>
      </a:accent5>
      <a:accent6>
        <a:srgbClr val="2F6FDE"/>
      </a:accent6>
      <a:hlink>
        <a:srgbClr val="2F6FDE"/>
      </a:hlink>
      <a:folHlink>
        <a:srgbClr val="7E57C2"/>
      </a:folHlink>
    </a:clrScheme>
    <a:fontScheme name="Unbox The Truth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9" ma:contentTypeDescription="Create a new document." ma:contentTypeScope="" ma:versionID="1ecc341018fc4578ce2537850d90b9ff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c6bdec7581433c48d6b4e7a249e6f29f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442079B-F8EF-4596-A4D1-41EBAB8E1B7B}">
  <ds:schemaRefs>
    <ds:schemaRef ds:uri="http://schemas.microsoft.com/office/2006/metadata/properties"/>
    <ds:schemaRef ds:uri="http://www.w3.org/2000/xmlns/"/>
    <ds:schemaRef ds:uri="60ab93c2-c2e2-4a82-ab36-09e8ba3f753e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5BB92CAA-4A49-499C-9604-735B27AB29F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E7EDCBC-D500-490B-A066-A131640DC81D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60ab93c2-c2e2-4a82-ab36-09e8ba3f753e"/>
    <ds:schemaRef ds:uri="47a3e2db-67be-4841-b3a5-2f2fb1d7c7b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</TotalTime>
  <Words>3190</Words>
  <Application>Microsoft Office PowerPoint</Application>
  <PresentationFormat>Widescreen</PresentationFormat>
  <Paragraphs>331</Paragraphs>
  <Slides>25</Slides>
  <Notes>19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Office Theme</vt:lpstr>
      <vt:lpstr>Unbox The Truth</vt:lpstr>
      <vt:lpstr>1_Office Theme</vt:lpstr>
      <vt:lpstr>Unbox the Truth: A Targeted Anti-Vaping Campaign Strategy for Middle Adolescents (Ages 14–17)</vt:lpstr>
      <vt:lpstr>A 6-8 week interactive, school-and-community-based programme.</vt:lpstr>
      <vt:lpstr>Campaign Rationale &amp; National Guidelines</vt:lpstr>
      <vt:lpstr>Short-Term &amp; Long-Term Consequences</vt:lpstr>
      <vt:lpstr>Key Campaign Aims &amp; Measurability</vt:lpstr>
      <vt:lpstr>1. CAMPAIGN OVERVIEW</vt:lpstr>
      <vt:lpstr>2. TYPES OF EVALUATION &amp; HOW WE WILL MEASURE SUCCESS</vt:lpstr>
      <vt:lpstr>3. CAMPAIGN POSTER</vt:lpstr>
      <vt:lpstr>4. CAMPAIGN ACTIVITIES &amp; BENEFITS</vt:lpstr>
      <vt:lpstr>5. POTENTIAL PARTNERS – LOCAL ORGANISATIONS</vt:lpstr>
      <vt:lpstr>6. NATIONAL PARTNERS &amp; THEIR CAMPAIGN AIMS</vt:lpstr>
      <vt:lpstr>7. RESOURCES WE WILL USE &amp; REPLICATE</vt:lpstr>
      <vt:lpstr>8. IMPLEMENTATION TIMELINE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Unbox the Truth: A Targeted Anti-Vaping Campaign Strategy for Middle Adolescents (Ages 14–17)</dc:title>
  <dc:creator>- MR</dc:creator>
  <cp:lastModifiedBy>- MR</cp:lastModifiedBy>
  <cp:revision>2</cp:revision>
  <dcterms:created xsi:type="dcterms:W3CDTF">2026-10-10T19:51:08Z</dcterms:created>
  <dcterms:modified xsi:type="dcterms:W3CDTF">2026-10-10T22:02:33Z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