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66" r:id="rId3"/>
    <p:sldId id="260" r:id="rId4"/>
    <p:sldId id="302" r:id="rId5"/>
    <p:sldId id="303" r:id="rId6"/>
    <p:sldId id="307" r:id="rId7"/>
    <p:sldId id="304" r:id="rId8"/>
    <p:sldId id="301" r:id="rId9"/>
    <p:sldId id="306" r:id="rId10"/>
    <p:sldId id="308" r:id="rId11"/>
    <p:sldId id="300" r:id="rId12"/>
    <p:sldId id="305" r:id="rId13"/>
    <p:sldId id="309" r:id="rId14"/>
    <p:sldId id="299" r:id="rId15"/>
    <p:sldId id="31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687"/>
    <p:restoredTop sz="94453" autoAdjust="0"/>
  </p:normalViewPr>
  <p:slideViewPr>
    <p:cSldViewPr snapToGrid="0" snapToObjects="1">
      <p:cViewPr>
        <p:scale>
          <a:sx n="59" d="100"/>
          <a:sy n="59" d="100"/>
        </p:scale>
        <p:origin x="424" y="-1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napToObjects="1">
      <p:cViewPr>
        <p:scale>
          <a:sx n="38" d="100"/>
          <a:sy n="38" d="100"/>
        </p:scale>
        <p:origin x="1868"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10/16/2019</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806450"/>
            <a:ext cx="41148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smtClean="0"/>
              <a:t>Esbonio</a:t>
            </a:r>
            <a:r>
              <a:rPr lang="en-GB" baseline="0" dirty="0" smtClean="0"/>
              <a:t> </a:t>
            </a:r>
            <a:r>
              <a:rPr lang="en-GB" baseline="0" dirty="0" err="1" smtClean="0"/>
              <a:t>sut</a:t>
            </a:r>
            <a:r>
              <a:rPr lang="en-GB" baseline="0" dirty="0" smtClean="0"/>
              <a:t> </a:t>
            </a:r>
            <a:r>
              <a:rPr lang="en-GB" baseline="0" dirty="0" err="1" smtClean="0"/>
              <a:t>mae’r</a:t>
            </a:r>
            <a:r>
              <a:rPr lang="en-GB" baseline="0" dirty="0" smtClean="0"/>
              <a:t> </a:t>
            </a:r>
            <a:r>
              <a:rPr lang="en-GB" baseline="0" dirty="0" err="1" smtClean="0"/>
              <a:t>sesiwn</a:t>
            </a:r>
            <a:r>
              <a:rPr lang="en-GB" baseline="0" dirty="0" smtClean="0"/>
              <a:t> </a:t>
            </a:r>
            <a:r>
              <a:rPr lang="en-GB" baseline="0" dirty="0" err="1" smtClean="0"/>
              <a:t>hyn</a:t>
            </a:r>
            <a:r>
              <a:rPr lang="en-GB" baseline="0" dirty="0" smtClean="0"/>
              <a:t> </a:t>
            </a:r>
            <a:r>
              <a:rPr lang="en-GB" baseline="0" dirty="0" err="1" smtClean="0"/>
              <a:t>yn</a:t>
            </a:r>
            <a:r>
              <a:rPr lang="en-GB" baseline="0" dirty="0" smtClean="0"/>
              <a:t> </a:t>
            </a:r>
            <a:r>
              <a:rPr lang="en-GB" baseline="0" dirty="0" err="1" smtClean="0"/>
              <a:t>ymgorffori</a:t>
            </a:r>
            <a:r>
              <a:rPr lang="en-GB" baseline="0" dirty="0" smtClean="0"/>
              <a:t> </a:t>
            </a:r>
            <a:r>
              <a:rPr lang="en-GB" baseline="0" dirty="0" err="1" smtClean="0"/>
              <a:t>gweledigaeth</a:t>
            </a:r>
            <a:r>
              <a:rPr lang="en-GB" baseline="0" dirty="0" smtClean="0"/>
              <a:t> Donaldson.</a:t>
            </a:r>
          </a:p>
          <a:p>
            <a:r>
              <a:rPr lang="en-GB" baseline="0" dirty="0" smtClean="0"/>
              <a:t>Explain how this session incorporates Donaldson’s vision. </a:t>
            </a:r>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278590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545627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smtClean="0"/>
              <a:t>Taflen</a:t>
            </a:r>
            <a:r>
              <a:rPr lang="en-GB" dirty="0" smtClean="0"/>
              <a:t> </a:t>
            </a:r>
            <a:r>
              <a:rPr lang="en-GB" dirty="0" err="1" smtClean="0"/>
              <a:t>strategaeth</a:t>
            </a:r>
            <a:r>
              <a:rPr lang="en-GB" baseline="0" dirty="0" smtClean="0"/>
              <a:t> </a:t>
            </a:r>
            <a:r>
              <a:rPr lang="en-GB" baseline="0" dirty="0" err="1" smtClean="0"/>
              <a:t>cwestiynu</a:t>
            </a:r>
            <a:r>
              <a:rPr lang="en-GB" baseline="0" dirty="0" smtClean="0"/>
              <a:t> – </a:t>
            </a:r>
            <a:r>
              <a:rPr lang="en-GB" baseline="0" dirty="0" err="1" smtClean="0"/>
              <a:t>mynd</a:t>
            </a:r>
            <a:r>
              <a:rPr lang="en-GB" baseline="0" dirty="0" smtClean="0"/>
              <a:t> </a:t>
            </a:r>
            <a:r>
              <a:rPr lang="en-GB" baseline="0" dirty="0" err="1" smtClean="0"/>
              <a:t>trwy’r</a:t>
            </a:r>
            <a:r>
              <a:rPr lang="en-GB" baseline="0" dirty="0" smtClean="0"/>
              <a:t> </a:t>
            </a:r>
            <a:r>
              <a:rPr lang="en-GB" baseline="0" dirty="0" err="1" smtClean="0"/>
              <a:t>rhain</a:t>
            </a:r>
            <a:r>
              <a:rPr lang="en-GB" baseline="0" dirty="0" smtClean="0"/>
              <a:t>.</a:t>
            </a:r>
            <a:endParaRPr lang="en-GB" baseline="0" dirty="0" smtClean="0"/>
          </a:p>
          <a:p>
            <a:r>
              <a:rPr lang="en-GB" baseline="0" dirty="0" smtClean="0"/>
              <a:t>Questioning strategy </a:t>
            </a:r>
            <a:r>
              <a:rPr lang="en-GB" baseline="0" dirty="0" smtClean="0"/>
              <a:t>leaflet – go through these.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730823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Assessment &amp; pressure </a:t>
            </a:r>
            <a:r>
              <a:rPr lang="en-GB" dirty="0"/>
              <a:t>from schools to perform </a:t>
            </a:r>
            <a:r>
              <a:rPr lang="en-GB" dirty="0" smtClean="0"/>
              <a:t>in tests and </a:t>
            </a:r>
            <a:r>
              <a:rPr lang="en-GB" dirty="0"/>
              <a:t>exams as schools are being judged by these outcomes.  </a:t>
            </a:r>
            <a:endParaRPr lang="en-GB" dirty="0" smtClean="0"/>
          </a:p>
          <a:p>
            <a:r>
              <a:rPr lang="en-GB" dirty="0" smtClean="0"/>
              <a:t>Exercise </a:t>
            </a:r>
            <a:r>
              <a:rPr lang="en-GB" dirty="0"/>
              <a:t>/ being physically active helps to release anxiety.  Bringing oxygen to the brains and body parts succeeds in energising the whole body.  It is widely agreed that our current education system is centred on exams which places stress on young people &amp; this culture influences the exchanges between teachers and pupils into a relationships which is geared towards assessment goals &amp; aspects that can always be measured. </a:t>
            </a:r>
            <a:endParaRPr lang="en-GB" dirty="0">
              <a:cs typeface="Calibri"/>
            </a:endParaRPr>
          </a:p>
          <a:p>
            <a:r>
              <a:rPr lang="en-GB" dirty="0"/>
              <a:t>This coupled with (I) pressure to continuously look good have the correct image / clothes / places to be &amp; (ii) pressure to look good I.e. body image – muscles / weight gain &amp; loss are aspects which are continuously published on the internet.  Which must play a part in a learners mental health &amp; wellbeing. </a:t>
            </a:r>
            <a:endParaRPr lang="en-GB" dirty="0">
              <a:cs typeface="Calibri"/>
            </a:endParaRPr>
          </a:p>
          <a:p>
            <a:endParaRPr lang="en-GB" dirty="0">
              <a:cs typeface="Calibri"/>
            </a:endParaRPr>
          </a:p>
          <a:p>
            <a:r>
              <a:rPr lang="en-GB" dirty="0"/>
              <a:t>Meanwhile, outside schools, austerity has led to open access youth clubs being gradually replaced by provision that improves 'outcomes' for school I.e. homework clubs, maths club. They are also adult led which means less opportunity for children / young people to be creative and adventurous. Lack of free play. </a:t>
            </a:r>
            <a:endParaRPr lang="en-GB" dirty="0">
              <a:cs typeface="Calibri"/>
            </a:endParaRPr>
          </a:p>
          <a:p>
            <a:endParaRPr lang="en-GB" dirty="0">
              <a:cs typeface="Calibri"/>
            </a:endParaRPr>
          </a:p>
          <a:p>
            <a:r>
              <a:rPr lang="en-GB" dirty="0">
                <a:cs typeface="Calibri"/>
              </a:rPr>
              <a:t>With the combination of the above – and many more factors – it is no wonder that levels of obesity and anxiety and depression are the highest they have ever been since data was recorded and also the age at which this is affecting children is getting younger and younger.  Worldwide – one in 5 children are overweight with </a:t>
            </a:r>
            <a:r>
              <a:rPr lang="en-GB" dirty="0" err="1">
                <a:cs typeface="Calibri"/>
              </a:rPr>
              <a:t>approx</a:t>
            </a:r>
            <a:r>
              <a:rPr lang="en-GB" dirty="0">
                <a:cs typeface="Calibri"/>
              </a:rPr>
              <a:t> 400,000 others joining this list each year (International Obesity Task Force 2005)...14 years ago!!!</a:t>
            </a:r>
          </a:p>
          <a:p>
            <a:endParaRPr lang="en-GB" dirty="0">
              <a:cs typeface="Calibri"/>
            </a:endParaRPr>
          </a:p>
          <a:p>
            <a:r>
              <a:rPr lang="en-GB" dirty="0">
                <a:cs typeface="Calibri"/>
              </a:rPr>
              <a:t>And</a:t>
            </a:r>
            <a:r>
              <a:rPr lang="en-GB" baseline="0" dirty="0">
                <a:cs typeface="Calibri"/>
              </a:rPr>
              <a:t> – if left – this lifestyle could have serious implications for child development and engagement in future physical activities and general health – mental &amp; physical.</a:t>
            </a:r>
            <a:r>
              <a:rPr lang="en-GB" dirty="0">
                <a:cs typeface="Calibri"/>
              </a:rPr>
              <a:t>  This new curriculum and in particular this area of learning H&amp;WB is hoping to alleviate some of the above pressures by giving the learner the knowhow &amp; personal ability to achieve in a new world of technology and expectations. </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5</a:t>
            </a:fld>
            <a:endParaRPr lang="en-US"/>
          </a:p>
        </p:txBody>
      </p:sp>
    </p:spTree>
    <p:extLst>
      <p:ext uri="{BB962C8B-B14F-4D97-AF65-F5344CB8AC3E}">
        <p14:creationId xmlns:p14="http://schemas.microsoft.com/office/powerpoint/2010/main" val="14120405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Sut</a:t>
            </a:r>
            <a:r>
              <a:rPr lang="en-GB" baseline="0" dirty="0" smtClean="0"/>
              <a:t> </a:t>
            </a:r>
            <a:r>
              <a:rPr lang="en-GB" baseline="0" dirty="0" err="1" smtClean="0"/>
              <a:t>mae’r</a:t>
            </a:r>
            <a:r>
              <a:rPr lang="en-GB" baseline="0" dirty="0" smtClean="0"/>
              <a:t> </a:t>
            </a:r>
            <a:r>
              <a:rPr lang="en-GB" baseline="0" dirty="0" err="1" smtClean="0"/>
              <a:t>rhain</a:t>
            </a:r>
            <a:r>
              <a:rPr lang="en-GB" baseline="0" dirty="0" smtClean="0"/>
              <a:t> </a:t>
            </a:r>
            <a:r>
              <a:rPr lang="en-GB" baseline="0" dirty="0" err="1" smtClean="0"/>
              <a:t>yn</a:t>
            </a:r>
            <a:r>
              <a:rPr lang="en-GB" baseline="0" dirty="0" smtClean="0"/>
              <a:t> </a:t>
            </a:r>
            <a:r>
              <a:rPr lang="en-GB" baseline="0" dirty="0" err="1" smtClean="0"/>
              <a:t>cysylltu</a:t>
            </a:r>
            <a:r>
              <a:rPr lang="en-GB" baseline="0" dirty="0" smtClean="0"/>
              <a:t> </a:t>
            </a:r>
            <a:r>
              <a:rPr lang="en-GB" baseline="0" dirty="0" err="1" smtClean="0"/>
              <a:t>gyda’r</a:t>
            </a:r>
            <a:r>
              <a:rPr lang="en-GB" baseline="0" dirty="0" smtClean="0"/>
              <a:t> </a:t>
            </a:r>
            <a:r>
              <a:rPr lang="en-GB" baseline="0" dirty="0" err="1" smtClean="0"/>
              <a:t>disgyblion</a:t>
            </a:r>
            <a:r>
              <a:rPr lang="en-GB" baseline="0" dirty="0" smtClean="0"/>
              <a:t> </a:t>
            </a:r>
            <a:r>
              <a:rPr lang="en-GB" baseline="0" dirty="0" err="1" smtClean="0"/>
              <a:t>yn</a:t>
            </a:r>
            <a:r>
              <a:rPr lang="en-GB" baseline="0" dirty="0" smtClean="0"/>
              <a:t> </a:t>
            </a:r>
            <a:r>
              <a:rPr lang="en-GB" baseline="0" dirty="0" err="1" smtClean="0"/>
              <a:t>eich</a:t>
            </a:r>
            <a:r>
              <a:rPr lang="en-GB" baseline="0" dirty="0" smtClean="0"/>
              <a:t> </a:t>
            </a:r>
            <a:r>
              <a:rPr lang="en-GB" baseline="0" dirty="0" err="1" smtClean="0"/>
              <a:t>dosbarth</a:t>
            </a:r>
            <a:r>
              <a:rPr lang="en-GB" baseline="0" dirty="0" smtClean="0"/>
              <a:t>?</a:t>
            </a:r>
          </a:p>
          <a:p>
            <a:r>
              <a:rPr lang="en-GB" baseline="0" dirty="0" smtClean="0"/>
              <a:t>How do these link with pupils in your classroom?</a:t>
            </a:r>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6</a:t>
            </a:fld>
            <a:endParaRPr lang="en-US" dirty="0"/>
          </a:p>
        </p:txBody>
      </p:sp>
    </p:spTree>
    <p:extLst>
      <p:ext uri="{BB962C8B-B14F-4D97-AF65-F5344CB8AC3E}">
        <p14:creationId xmlns:p14="http://schemas.microsoft.com/office/powerpoint/2010/main" val="4171972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cs typeface="Calibri"/>
              </a:rPr>
              <a:t>Inconsistent </a:t>
            </a:r>
            <a:r>
              <a:rPr lang="en-US" dirty="0">
                <a:cs typeface="Calibri"/>
              </a:rPr>
              <a:t>provision so need a more consistent approach</a:t>
            </a:r>
          </a:p>
          <a:p>
            <a:r>
              <a:rPr lang="en-US" dirty="0">
                <a:cs typeface="Calibri"/>
              </a:rPr>
              <a:t>Need to take a more developmental approach and a more holistic approach to supporting the body, the mind, emotions, social skills in developing 'healthy, confident individuals'. </a:t>
            </a:r>
          </a:p>
          <a:p>
            <a:r>
              <a:rPr lang="en-US" dirty="0">
                <a:cs typeface="Calibri"/>
              </a:rPr>
              <a:t>5 What Matters (</a:t>
            </a:r>
            <a:r>
              <a:rPr lang="en-US" dirty="0" err="1">
                <a:cs typeface="Calibri"/>
              </a:rPr>
              <a:t>Yr</a:t>
            </a:r>
            <a:r>
              <a:rPr lang="en-US" dirty="0">
                <a:cs typeface="Calibri"/>
              </a:rPr>
              <a:t> </a:t>
            </a:r>
            <a:r>
              <a:rPr lang="en-US" dirty="0" err="1">
                <a:cs typeface="Calibri"/>
              </a:rPr>
              <a:t>Hyn</a:t>
            </a:r>
            <a:r>
              <a:rPr lang="en-US" dirty="0">
                <a:cs typeface="Calibri"/>
              </a:rPr>
              <a:t> </a:t>
            </a:r>
            <a:r>
              <a:rPr lang="en-US" dirty="0" err="1">
                <a:cs typeface="Calibri"/>
              </a:rPr>
              <a:t>sy'n</a:t>
            </a:r>
            <a:r>
              <a:rPr lang="en-US" dirty="0">
                <a:cs typeface="Calibri"/>
              </a:rPr>
              <a:t> </a:t>
            </a:r>
            <a:r>
              <a:rPr lang="en-US" dirty="0" err="1">
                <a:cs typeface="Calibri"/>
              </a:rPr>
              <a:t>Bwysig</a:t>
            </a:r>
            <a:r>
              <a:rPr lang="en-US" dirty="0">
                <a:cs typeface="Calibri"/>
              </a:rPr>
              <a:t>) for a well-rounded citizen of Wales at the age of </a:t>
            </a:r>
            <a:r>
              <a:rPr lang="en-US" dirty="0" smtClean="0">
                <a:cs typeface="Calibri"/>
              </a:rPr>
              <a:t>16</a:t>
            </a:r>
          </a:p>
          <a:p>
            <a:r>
              <a:rPr lang="en-US" dirty="0" smtClean="0">
                <a:cs typeface="Calibri"/>
              </a:rPr>
              <a:t>TASG</a:t>
            </a:r>
            <a:r>
              <a:rPr lang="en-US" baseline="0" dirty="0" smtClean="0">
                <a:cs typeface="Calibri"/>
              </a:rPr>
              <a:t> – </a:t>
            </a:r>
            <a:r>
              <a:rPr lang="en-US" baseline="0" dirty="0" err="1" smtClean="0">
                <a:cs typeface="Calibri"/>
              </a:rPr>
              <a:t>rhoi’r</a:t>
            </a:r>
            <a:r>
              <a:rPr lang="en-US" baseline="0" dirty="0" smtClean="0">
                <a:cs typeface="Calibri"/>
              </a:rPr>
              <a:t> </a:t>
            </a:r>
            <a:r>
              <a:rPr lang="en-US" baseline="0" dirty="0" err="1" smtClean="0">
                <a:cs typeface="Calibri"/>
              </a:rPr>
              <a:t>Camau</a:t>
            </a:r>
            <a:r>
              <a:rPr lang="en-US" baseline="0" dirty="0" smtClean="0">
                <a:cs typeface="Calibri"/>
              </a:rPr>
              <a:t> </a:t>
            </a:r>
            <a:r>
              <a:rPr lang="en-US" baseline="0" dirty="0" err="1" smtClean="0">
                <a:cs typeface="Calibri"/>
              </a:rPr>
              <a:t>Cynnydd</a:t>
            </a:r>
            <a:r>
              <a:rPr lang="en-US" baseline="0" dirty="0" smtClean="0">
                <a:cs typeface="Calibri"/>
              </a:rPr>
              <a:t> </a:t>
            </a:r>
            <a:r>
              <a:rPr lang="en-US" baseline="0" dirty="0" err="1" smtClean="0">
                <a:cs typeface="Calibri"/>
              </a:rPr>
              <a:t>mewn</a:t>
            </a:r>
            <a:r>
              <a:rPr lang="en-US" baseline="0" dirty="0" smtClean="0">
                <a:cs typeface="Calibri"/>
              </a:rPr>
              <a:t> </a:t>
            </a:r>
            <a:r>
              <a:rPr lang="en-US" baseline="0" dirty="0" err="1" smtClean="0">
                <a:cs typeface="Calibri"/>
              </a:rPr>
              <a:t>trefn</a:t>
            </a:r>
            <a:r>
              <a:rPr lang="en-US" baseline="0" dirty="0" smtClean="0">
                <a:cs typeface="Calibri"/>
              </a:rPr>
              <a:t>/TASK – place the Progression Steps in the right order</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9</a:t>
            </a:fld>
            <a:endParaRPr lang="en-US"/>
          </a:p>
        </p:txBody>
      </p:sp>
    </p:spTree>
    <p:extLst>
      <p:ext uri="{BB962C8B-B14F-4D97-AF65-F5344CB8AC3E}">
        <p14:creationId xmlns:p14="http://schemas.microsoft.com/office/powerpoint/2010/main" val="3526529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cs typeface="Calibri"/>
              </a:rPr>
              <a:t>Inconsistent </a:t>
            </a:r>
            <a:r>
              <a:rPr lang="en-US" dirty="0">
                <a:cs typeface="Calibri"/>
              </a:rPr>
              <a:t>provision so need a more consistent approach</a:t>
            </a:r>
          </a:p>
          <a:p>
            <a:r>
              <a:rPr lang="en-US" dirty="0">
                <a:cs typeface="Calibri"/>
              </a:rPr>
              <a:t>Need to take a more developmental approach and a more holistic approach to supporting the body, the mind, emotions, social skills in developing 'healthy, confident individuals'. </a:t>
            </a:r>
          </a:p>
          <a:p>
            <a:r>
              <a:rPr lang="en-US" dirty="0">
                <a:cs typeface="Calibri"/>
              </a:rPr>
              <a:t>5 What Matters (</a:t>
            </a:r>
            <a:r>
              <a:rPr lang="en-US" dirty="0" err="1">
                <a:cs typeface="Calibri"/>
              </a:rPr>
              <a:t>Yr</a:t>
            </a:r>
            <a:r>
              <a:rPr lang="en-US" dirty="0">
                <a:cs typeface="Calibri"/>
              </a:rPr>
              <a:t> </a:t>
            </a:r>
            <a:r>
              <a:rPr lang="en-US" dirty="0" err="1">
                <a:cs typeface="Calibri"/>
              </a:rPr>
              <a:t>Hyn</a:t>
            </a:r>
            <a:r>
              <a:rPr lang="en-US" dirty="0">
                <a:cs typeface="Calibri"/>
              </a:rPr>
              <a:t> </a:t>
            </a:r>
            <a:r>
              <a:rPr lang="en-US" dirty="0" err="1">
                <a:cs typeface="Calibri"/>
              </a:rPr>
              <a:t>sy'n</a:t>
            </a:r>
            <a:r>
              <a:rPr lang="en-US" dirty="0">
                <a:cs typeface="Calibri"/>
              </a:rPr>
              <a:t> </a:t>
            </a:r>
            <a:r>
              <a:rPr lang="en-US" dirty="0" err="1">
                <a:cs typeface="Calibri"/>
              </a:rPr>
              <a:t>Bwysig</a:t>
            </a:r>
            <a:r>
              <a:rPr lang="en-US" dirty="0">
                <a:cs typeface="Calibri"/>
              </a:rPr>
              <a:t>) for a well-rounded citizen of Wales at the age of </a:t>
            </a:r>
            <a:r>
              <a:rPr lang="en-US" dirty="0" smtClean="0">
                <a:cs typeface="Calibri"/>
              </a:rPr>
              <a:t>16</a:t>
            </a:r>
          </a:p>
          <a:p>
            <a:r>
              <a:rPr lang="en-US" dirty="0" smtClean="0">
                <a:cs typeface="Calibri"/>
              </a:rPr>
              <a:t>TASG</a:t>
            </a:r>
            <a:r>
              <a:rPr lang="en-US" baseline="0" dirty="0" smtClean="0">
                <a:cs typeface="Calibri"/>
              </a:rPr>
              <a:t> – </a:t>
            </a:r>
            <a:r>
              <a:rPr lang="en-US" baseline="0" dirty="0" err="1" smtClean="0">
                <a:cs typeface="Calibri"/>
              </a:rPr>
              <a:t>rhoi’r</a:t>
            </a:r>
            <a:r>
              <a:rPr lang="en-US" baseline="0" dirty="0" smtClean="0">
                <a:cs typeface="Calibri"/>
              </a:rPr>
              <a:t> </a:t>
            </a:r>
            <a:r>
              <a:rPr lang="en-US" baseline="0" dirty="0" err="1" smtClean="0">
                <a:cs typeface="Calibri"/>
              </a:rPr>
              <a:t>Camau</a:t>
            </a:r>
            <a:r>
              <a:rPr lang="en-US" baseline="0" dirty="0" smtClean="0">
                <a:cs typeface="Calibri"/>
              </a:rPr>
              <a:t> </a:t>
            </a:r>
            <a:r>
              <a:rPr lang="en-US" baseline="0" dirty="0" err="1" smtClean="0">
                <a:cs typeface="Calibri"/>
              </a:rPr>
              <a:t>Cynnydd</a:t>
            </a:r>
            <a:r>
              <a:rPr lang="en-US" baseline="0" dirty="0" smtClean="0">
                <a:cs typeface="Calibri"/>
              </a:rPr>
              <a:t> </a:t>
            </a:r>
            <a:r>
              <a:rPr lang="en-US" baseline="0" dirty="0" err="1" smtClean="0">
                <a:cs typeface="Calibri"/>
              </a:rPr>
              <a:t>mewn</a:t>
            </a:r>
            <a:r>
              <a:rPr lang="en-US" baseline="0" dirty="0" smtClean="0">
                <a:cs typeface="Calibri"/>
              </a:rPr>
              <a:t> </a:t>
            </a:r>
            <a:r>
              <a:rPr lang="en-US" baseline="0" dirty="0" err="1" smtClean="0">
                <a:cs typeface="Calibri"/>
              </a:rPr>
              <a:t>trefn</a:t>
            </a:r>
            <a:r>
              <a:rPr lang="en-US" baseline="0" dirty="0" smtClean="0">
                <a:cs typeface="Calibri"/>
              </a:rPr>
              <a:t>/TASK – place the Progression Steps in the right order</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10</a:t>
            </a:fld>
            <a:endParaRPr lang="en-US"/>
          </a:p>
        </p:txBody>
      </p:sp>
    </p:spTree>
    <p:extLst>
      <p:ext uri="{BB962C8B-B14F-4D97-AF65-F5344CB8AC3E}">
        <p14:creationId xmlns:p14="http://schemas.microsoft.com/office/powerpoint/2010/main" val="626180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baseline="0" dirty="0" smtClean="0"/>
              <a:t>Teams </a:t>
            </a:r>
            <a:r>
              <a:rPr lang="en-GB" baseline="0" dirty="0" smtClean="0"/>
              <a:t>of 5 students. Other students to observe and report back at the end. </a:t>
            </a:r>
          </a:p>
          <a:p>
            <a:r>
              <a:rPr lang="en-GB" baseline="0" dirty="0" smtClean="0"/>
              <a:t>Share packs (purple file) and go through the rules. Emphasise that is it important for everybody to obey the instructions.  Observers to be referees here. </a:t>
            </a:r>
          </a:p>
          <a:p>
            <a:r>
              <a:rPr lang="en-GB" baseline="0" dirty="0" smtClean="0"/>
              <a:t>Once finished ask everybody to sit quietly. </a:t>
            </a:r>
          </a:p>
          <a:p>
            <a:r>
              <a:rPr lang="en-GB" baseline="0" dirty="0" smtClean="0"/>
              <a:t>After finishing ask the observers &amp; players:</a:t>
            </a:r>
          </a:p>
          <a:p>
            <a:r>
              <a:rPr lang="en-GB" baseline="0" dirty="0" smtClean="0"/>
              <a:t>What worked?</a:t>
            </a:r>
          </a:p>
          <a:p>
            <a:r>
              <a:rPr lang="en-GB" baseline="0" dirty="0" smtClean="0"/>
              <a:t>What got in the way of success?</a:t>
            </a:r>
          </a:p>
          <a:p>
            <a:r>
              <a:rPr lang="en-GB" baseline="0" dirty="0" smtClean="0"/>
              <a:t>Based on this experience what is important for individual and group success? </a:t>
            </a:r>
          </a:p>
          <a:p>
            <a:r>
              <a:rPr lang="en-GB" baseline="0" dirty="0" smtClean="0"/>
              <a:t>Commitment to own personal success and contribution to others success builds resilience.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1955304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D12154-3FA6-1D47-A7C7-017824C844F7}"/>
              </a:ext>
            </a:extLst>
          </p:cNvPr>
          <p:cNvPicPr>
            <a:picLocks noChangeAspect="1"/>
          </p:cNvPicPr>
          <p:nvPr userDrawn="1"/>
        </p:nvPicPr>
        <p:blipFill>
          <a:blip r:embed="rId2"/>
          <a:stretch>
            <a:fillRect/>
          </a:stretch>
        </p:blipFill>
        <p:spPr>
          <a:xfrm>
            <a:off x="-61123" y="0"/>
            <a:ext cx="9205123"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510400-9C12-2D4C-B404-F9D9AD216E87}"/>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10/16/2019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dqDwFraT0u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hyperlink" Target="https://www.youtube.com/watch?v=bGXLhdG41Hc&amp;t=2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sites/default/files/publications/2018-03/thinking-positively-emotional-health-and-well-being-in-schools-and-early-years-settings.pdf" TargetMode="External"/><Relationship Id="rId2" Type="http://schemas.openxmlformats.org/officeDocument/2006/relationships/hyperlink" Target="https://llyw.cymru/sites/default/files/publications/2018-03/meddwl-yn-gadarnhaol-iechyd-a-lles-emosiynol-mewn-ysgolion-a-lleoliadau-blynyddoedd-cynnar-y-ddogfen-gyfan.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76472" y="4223837"/>
            <a:ext cx="3118637" cy="2677656"/>
          </a:xfrm>
          <a:prstGeom prst="rect">
            <a:avLst/>
          </a:prstGeom>
          <a:noFill/>
        </p:spPr>
        <p:txBody>
          <a:bodyPr wrap="square" rtlCol="0">
            <a:spAutoFit/>
          </a:bodyPr>
          <a:lstStyle/>
          <a:p>
            <a:r>
              <a:rPr lang="en-GB" sz="2400" dirty="0" smtClean="0">
                <a:solidFill>
                  <a:schemeClr val="bg1"/>
                </a:solidFill>
              </a:rPr>
              <a:t>ECAD5008/C</a:t>
            </a:r>
          </a:p>
          <a:p>
            <a:r>
              <a:rPr lang="en-GB" sz="2400" dirty="0" err="1" smtClean="0">
                <a:solidFill>
                  <a:schemeClr val="bg1"/>
                </a:solidFill>
              </a:rPr>
              <a:t>Iechyd</a:t>
            </a:r>
            <a:r>
              <a:rPr lang="en-GB" sz="2400" dirty="0" smtClean="0">
                <a:solidFill>
                  <a:schemeClr val="bg1"/>
                </a:solidFill>
              </a:rPr>
              <a:t> &amp; </a:t>
            </a:r>
            <a:r>
              <a:rPr lang="en-GB" sz="2400" dirty="0" err="1" smtClean="0">
                <a:solidFill>
                  <a:schemeClr val="bg1"/>
                </a:solidFill>
              </a:rPr>
              <a:t>Lles</a:t>
            </a:r>
            <a:r>
              <a:rPr lang="en-GB" sz="2400" dirty="0" smtClean="0">
                <a:solidFill>
                  <a:schemeClr val="bg1"/>
                </a:solidFill>
              </a:rPr>
              <a:t> 2</a:t>
            </a:r>
          </a:p>
          <a:p>
            <a:r>
              <a:rPr lang="en-GB" sz="2400" dirty="0" smtClean="0">
                <a:solidFill>
                  <a:schemeClr val="bg1"/>
                </a:solidFill>
              </a:rPr>
              <a:t>Health &amp; Well-being 2</a:t>
            </a:r>
          </a:p>
          <a:p>
            <a:endParaRPr lang="en-GB" sz="2400" dirty="0" smtClean="0">
              <a:solidFill>
                <a:schemeClr val="bg1"/>
              </a:solidFill>
            </a:endParaRPr>
          </a:p>
          <a:p>
            <a:endParaRPr lang="en-GB" sz="2400" dirty="0" smtClean="0">
              <a:solidFill>
                <a:schemeClr val="bg1"/>
              </a:solidFill>
            </a:endParaRPr>
          </a:p>
          <a:p>
            <a:endParaRPr lang="en-GB" sz="2400" dirty="0">
              <a:solidFill>
                <a:schemeClr val="bg1"/>
              </a:solidFill>
            </a:endParaRPr>
          </a:p>
          <a:p>
            <a:endParaRPr lang="en-GB" sz="2400" dirty="0" smtClean="0">
              <a:solidFill>
                <a:schemeClr val="bg1"/>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788088" y="200705"/>
            <a:ext cx="7441512" cy="5269512"/>
          </a:xfrm>
          <a:prstGeom prst="rect">
            <a:avLst/>
          </a:prstGeom>
        </p:spPr>
      </p:pic>
    </p:spTree>
    <p:extLst>
      <p:ext uri="{BB962C8B-B14F-4D97-AF65-F5344CB8AC3E}">
        <p14:creationId xmlns:p14="http://schemas.microsoft.com/office/powerpoint/2010/main" val="2538621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err="1" smtClean="0"/>
              <a:t>Amcanion</a:t>
            </a:r>
            <a:r>
              <a:rPr lang="en-GB" b="1" dirty="0" smtClean="0"/>
              <a:t> </a:t>
            </a:r>
            <a:r>
              <a:rPr lang="en-GB" b="1" dirty="0" err="1" smtClean="0"/>
              <a:t>Dysgu</a:t>
            </a:r>
            <a:r>
              <a:rPr lang="en-GB" b="1" dirty="0" smtClean="0"/>
              <a:t/>
            </a:r>
            <a:br>
              <a:rPr lang="en-GB" b="1" dirty="0" smtClean="0"/>
            </a:br>
            <a:r>
              <a:rPr lang="en-GB" b="1" i="1" dirty="0" smtClean="0"/>
              <a:t>Learning Objectives</a:t>
            </a:r>
            <a:endParaRPr lang="en-GB" b="1" i="1" dirty="0"/>
          </a:p>
        </p:txBody>
      </p:sp>
      <p:sp>
        <p:nvSpPr>
          <p:cNvPr id="13" name="Content Placeholder 12"/>
          <p:cNvSpPr>
            <a:spLocks noGrp="1"/>
          </p:cNvSpPr>
          <p:nvPr>
            <p:ph sz="half" idx="1"/>
          </p:nvPr>
        </p:nvSpPr>
        <p:spPr/>
        <p:txBody>
          <a:bodyPr>
            <a:normAutofit/>
          </a:bodyPr>
          <a:lstStyle/>
          <a:p>
            <a:r>
              <a:rPr lang="en-GB" sz="2400" dirty="0" err="1" smtClean="0"/>
              <a:t>Ymgyfarwyddo</a:t>
            </a:r>
            <a:r>
              <a:rPr lang="en-GB" sz="2400" dirty="0" smtClean="0"/>
              <a:t> </a:t>
            </a:r>
            <a:r>
              <a:rPr lang="en-GB" sz="2400" dirty="0" err="1" smtClean="0"/>
              <a:t>ymhellach</a:t>
            </a:r>
            <a:r>
              <a:rPr lang="en-GB" sz="2400" dirty="0" smtClean="0"/>
              <a:t> </a:t>
            </a:r>
            <a:r>
              <a:rPr lang="en-GB" sz="2400" dirty="0" err="1" smtClean="0"/>
              <a:t>gyda</a:t>
            </a:r>
            <a:r>
              <a:rPr lang="en-GB" sz="2400" dirty="0" smtClean="0"/>
              <a:t> </a:t>
            </a:r>
            <a:r>
              <a:rPr lang="en-GB" sz="2400" dirty="0" err="1" smtClean="0"/>
              <a:t>chynnwys</a:t>
            </a:r>
            <a:r>
              <a:rPr lang="en-GB" sz="2400" dirty="0" smtClean="0"/>
              <a:t> </a:t>
            </a:r>
            <a:r>
              <a:rPr lang="en-GB" sz="2400" dirty="0" err="1" smtClean="0"/>
              <a:t>cwricwlwm</a:t>
            </a:r>
            <a:r>
              <a:rPr lang="en-GB" sz="2400" dirty="0" smtClean="0"/>
              <a:t> </a:t>
            </a:r>
            <a:r>
              <a:rPr lang="en-GB" sz="2400" dirty="0" err="1" smtClean="0"/>
              <a:t>drafft</a:t>
            </a:r>
            <a:r>
              <a:rPr lang="en-GB" sz="2400" dirty="0" smtClean="0"/>
              <a:t> y </a:t>
            </a:r>
            <a:r>
              <a:rPr lang="en-GB" sz="2400" dirty="0" err="1" smtClean="0"/>
              <a:t>Maes</a:t>
            </a:r>
            <a:r>
              <a:rPr lang="en-GB" sz="2400" dirty="0" smtClean="0"/>
              <a:t> </a:t>
            </a:r>
            <a:r>
              <a:rPr lang="en-GB" sz="2400" dirty="0" err="1" smtClean="0"/>
              <a:t>Dysgu</a:t>
            </a:r>
            <a:r>
              <a:rPr lang="en-GB" sz="2400" dirty="0" smtClean="0"/>
              <a:t> a </a:t>
            </a:r>
            <a:r>
              <a:rPr lang="en-GB" sz="2400" dirty="0" err="1" smtClean="0"/>
              <a:t>Phrofiad</a:t>
            </a:r>
            <a:r>
              <a:rPr lang="en-GB" sz="2400" dirty="0" smtClean="0"/>
              <a:t> (</a:t>
            </a:r>
            <a:r>
              <a:rPr lang="en-GB" sz="2400" dirty="0" err="1" smtClean="0"/>
              <a:t>MDaPh</a:t>
            </a:r>
            <a:r>
              <a:rPr lang="en-GB" sz="2400" dirty="0" smtClean="0"/>
              <a:t>) </a:t>
            </a:r>
            <a:r>
              <a:rPr lang="en-GB" sz="2400" dirty="0" err="1" smtClean="0"/>
              <a:t>Iechyd</a:t>
            </a:r>
            <a:r>
              <a:rPr lang="en-GB" sz="2400" dirty="0" smtClean="0"/>
              <a:t> a </a:t>
            </a:r>
            <a:r>
              <a:rPr lang="en-GB" sz="2400" dirty="0" err="1" smtClean="0"/>
              <a:t>Lles</a:t>
            </a:r>
            <a:r>
              <a:rPr lang="en-GB" sz="2400" dirty="0" smtClean="0"/>
              <a:t> (</a:t>
            </a:r>
            <a:r>
              <a:rPr lang="en-GB" sz="2400" dirty="0" err="1" smtClean="0"/>
              <a:t>I&amp;Ll</a:t>
            </a:r>
            <a:r>
              <a:rPr lang="en-GB" sz="2400" dirty="0" smtClean="0"/>
              <a:t>)</a:t>
            </a:r>
          </a:p>
          <a:p>
            <a:r>
              <a:rPr lang="en-GB" sz="2400" dirty="0" err="1" smtClean="0"/>
              <a:t>Cynllunio</a:t>
            </a:r>
            <a:r>
              <a:rPr lang="en-GB" sz="2400" dirty="0" smtClean="0"/>
              <a:t> </a:t>
            </a:r>
            <a:r>
              <a:rPr lang="en-GB" sz="2400" dirty="0" err="1" smtClean="0"/>
              <a:t>effeithiol</a:t>
            </a:r>
            <a:r>
              <a:rPr lang="en-GB" sz="2400" dirty="0" smtClean="0"/>
              <a:t> </a:t>
            </a:r>
            <a:r>
              <a:rPr lang="en-GB" sz="2400" dirty="0" err="1" smtClean="0"/>
              <a:t>er</a:t>
            </a:r>
            <a:r>
              <a:rPr lang="en-GB" sz="2400" dirty="0" smtClean="0"/>
              <a:t> </a:t>
            </a:r>
            <a:r>
              <a:rPr lang="en-GB" sz="2400" dirty="0" err="1" smtClean="0"/>
              <a:t>mwyn</a:t>
            </a:r>
            <a:r>
              <a:rPr lang="en-GB" sz="2400" dirty="0" smtClean="0"/>
              <a:t> </a:t>
            </a:r>
            <a:r>
              <a:rPr lang="en-GB" sz="2400" dirty="0" err="1" smtClean="0"/>
              <a:t>sicrhau</a:t>
            </a:r>
            <a:r>
              <a:rPr lang="en-GB" sz="2400" dirty="0" smtClean="0"/>
              <a:t> </a:t>
            </a:r>
            <a:r>
              <a:rPr lang="en-GB" sz="2400" dirty="0" err="1"/>
              <a:t>c</a:t>
            </a:r>
            <a:r>
              <a:rPr lang="en-GB" sz="2400" dirty="0" err="1" smtClean="0"/>
              <a:t>ynnydd</a:t>
            </a:r>
            <a:r>
              <a:rPr lang="en-GB" sz="2400" dirty="0" smtClean="0"/>
              <a:t> </a:t>
            </a:r>
            <a:r>
              <a:rPr lang="en-GB" sz="2400" dirty="0" err="1" smtClean="0"/>
              <a:t>mewn</a:t>
            </a:r>
            <a:r>
              <a:rPr lang="en-GB" sz="2400" dirty="0" smtClean="0"/>
              <a:t> </a:t>
            </a:r>
            <a:r>
              <a:rPr lang="en-GB" sz="2400" dirty="0" err="1" smtClean="0"/>
              <a:t>Iechyd</a:t>
            </a:r>
            <a:r>
              <a:rPr lang="en-GB" sz="2400" dirty="0" smtClean="0"/>
              <a:t> a </a:t>
            </a:r>
            <a:r>
              <a:rPr lang="en-GB" sz="2400" dirty="0" err="1" smtClean="0"/>
              <a:t>Lles</a:t>
            </a:r>
            <a:endParaRPr lang="en-GB" sz="2400" dirty="0" smtClean="0"/>
          </a:p>
          <a:p>
            <a:r>
              <a:rPr lang="en-GB" sz="2400" dirty="0" err="1" smtClean="0"/>
              <a:t>Ystyried</a:t>
            </a:r>
            <a:r>
              <a:rPr lang="en-GB" sz="2400" dirty="0" smtClean="0"/>
              <a:t> </a:t>
            </a:r>
            <a:r>
              <a:rPr lang="en-GB" sz="2400" dirty="0" err="1" smtClean="0"/>
              <a:t>technegau</a:t>
            </a:r>
            <a:r>
              <a:rPr lang="en-GB" sz="2400" dirty="0" smtClean="0"/>
              <a:t> </a:t>
            </a:r>
            <a:r>
              <a:rPr lang="en-GB" sz="2400" dirty="0" err="1" smtClean="0"/>
              <a:t>cwestiynu</a:t>
            </a:r>
            <a:r>
              <a:rPr lang="en-GB" sz="2400" dirty="0" smtClean="0"/>
              <a:t> </a:t>
            </a:r>
            <a:r>
              <a:rPr lang="en-GB" sz="2400" dirty="0" err="1" smtClean="0"/>
              <a:t>effeithiol</a:t>
            </a:r>
            <a:r>
              <a:rPr lang="en-GB" sz="2400" dirty="0" smtClean="0"/>
              <a:t> (</a:t>
            </a:r>
            <a:r>
              <a:rPr lang="en-GB" sz="2400" dirty="0" err="1" smtClean="0"/>
              <a:t>AagD</a:t>
            </a:r>
            <a:r>
              <a:rPr lang="en-GB" sz="2400" dirty="0" smtClean="0"/>
              <a:t>)</a:t>
            </a:r>
            <a:endParaRPr lang="en-GB" sz="2400" dirty="0"/>
          </a:p>
        </p:txBody>
      </p:sp>
      <p:sp>
        <p:nvSpPr>
          <p:cNvPr id="2" name="Content Placeholder 1"/>
          <p:cNvSpPr>
            <a:spLocks noGrp="1"/>
          </p:cNvSpPr>
          <p:nvPr>
            <p:ph sz="half" idx="2"/>
          </p:nvPr>
        </p:nvSpPr>
        <p:spPr>
          <a:xfrm>
            <a:off x="4629149" y="1825625"/>
            <a:ext cx="4242845" cy="4351338"/>
          </a:xfrm>
        </p:spPr>
        <p:txBody>
          <a:bodyPr>
            <a:normAutofit/>
          </a:bodyPr>
          <a:lstStyle/>
          <a:p>
            <a:r>
              <a:rPr lang="en-GB" sz="2400" i="1" dirty="0" smtClean="0"/>
              <a:t>Become more familiar with the content of the Health and </a:t>
            </a:r>
            <a:r>
              <a:rPr lang="en-GB" sz="2400" i="1" dirty="0" smtClean="0"/>
              <a:t>Well-being (H&amp;WB) Area of Learning and Experience (</a:t>
            </a:r>
            <a:r>
              <a:rPr lang="en-GB" sz="2400" i="1" dirty="0" err="1" smtClean="0"/>
              <a:t>AoLE</a:t>
            </a:r>
            <a:r>
              <a:rPr lang="en-GB" sz="2400" i="1" dirty="0" smtClean="0"/>
              <a:t>) </a:t>
            </a:r>
            <a:r>
              <a:rPr lang="en-GB" sz="2400" i="1" dirty="0" smtClean="0"/>
              <a:t>in the draft curriculum</a:t>
            </a:r>
          </a:p>
          <a:p>
            <a:r>
              <a:rPr lang="en-GB" sz="2400" i="1" dirty="0" smtClean="0"/>
              <a:t>Effective planning to ensure progression </a:t>
            </a:r>
            <a:r>
              <a:rPr lang="en-GB" sz="2400" i="1" dirty="0" smtClean="0"/>
              <a:t>in Health and </a:t>
            </a:r>
            <a:r>
              <a:rPr lang="en-GB" sz="2400" i="1" dirty="0" smtClean="0"/>
              <a:t>Well-being</a:t>
            </a:r>
            <a:endParaRPr lang="en-GB" sz="2400" i="1" dirty="0" smtClean="0"/>
          </a:p>
          <a:p>
            <a:r>
              <a:rPr lang="en-GB" sz="2400" i="1" dirty="0" smtClean="0"/>
              <a:t>Consider effective questioning strategies (</a:t>
            </a:r>
            <a:r>
              <a:rPr lang="en-GB" sz="2400" i="1" dirty="0" err="1" smtClean="0"/>
              <a:t>AfL</a:t>
            </a:r>
            <a:r>
              <a:rPr lang="en-GB" sz="2400" i="1" dirty="0" smtClean="0"/>
              <a:t>)</a:t>
            </a:r>
            <a:endParaRPr lang="en-GB" sz="2400" i="1" dirty="0"/>
          </a:p>
        </p:txBody>
      </p:sp>
    </p:spTree>
    <p:extLst>
      <p:ext uri="{BB962C8B-B14F-4D97-AF65-F5344CB8AC3E}">
        <p14:creationId xmlns:p14="http://schemas.microsoft.com/office/powerpoint/2010/main" val="12584903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232" y="404670"/>
            <a:ext cx="7886700" cy="1325563"/>
          </a:xfrm>
        </p:spPr>
        <p:txBody>
          <a:bodyPr/>
          <a:lstStyle/>
          <a:p>
            <a:r>
              <a:rPr lang="en-GB" b="1" dirty="0" err="1" smtClean="0"/>
              <a:t>Byddwch</a:t>
            </a:r>
            <a:r>
              <a:rPr lang="en-GB" b="1" dirty="0" smtClean="0"/>
              <a:t> </a:t>
            </a:r>
            <a:r>
              <a:rPr lang="en-GB" b="1" dirty="0" err="1" smtClean="0"/>
              <a:t>yn</a:t>
            </a:r>
            <a:r>
              <a:rPr lang="en-GB" b="1" dirty="0" smtClean="0"/>
              <a:t> </a:t>
            </a:r>
            <a:r>
              <a:rPr lang="en-GB" b="1" dirty="0" err="1" smtClean="0"/>
              <a:t>dditectif</a:t>
            </a:r>
            <a:r>
              <a:rPr lang="en-GB" b="1" dirty="0" smtClean="0"/>
              <a:t> </a:t>
            </a:r>
            <a:r>
              <a:rPr lang="en-GB" b="1" dirty="0" err="1" smtClean="0"/>
              <a:t>cwestiynu</a:t>
            </a:r>
            <a:r>
              <a:rPr lang="en-GB" b="1" dirty="0" smtClean="0"/>
              <a:t>!</a:t>
            </a:r>
            <a:br>
              <a:rPr lang="en-GB" b="1" dirty="0" smtClean="0"/>
            </a:br>
            <a:r>
              <a:rPr lang="en-GB" b="1" i="1" dirty="0" smtClean="0"/>
              <a:t>Be a questioning detective!</a:t>
            </a:r>
            <a:endParaRPr lang="en-GB" b="1" i="1" dirty="0"/>
          </a:p>
        </p:txBody>
      </p:sp>
      <p:sp>
        <p:nvSpPr>
          <p:cNvPr id="3" name="Content Placeholder 2"/>
          <p:cNvSpPr>
            <a:spLocks noGrp="1"/>
          </p:cNvSpPr>
          <p:nvPr>
            <p:ph sz="half" idx="1"/>
          </p:nvPr>
        </p:nvSpPr>
        <p:spPr/>
        <p:txBody>
          <a:bodyPr>
            <a:normAutofit/>
          </a:bodyPr>
          <a:lstStyle/>
          <a:p>
            <a:pPr marL="0" indent="0">
              <a:buNone/>
            </a:pPr>
            <a:r>
              <a:rPr lang="en-GB" sz="2400" dirty="0" err="1" smtClean="0"/>
              <a:t>Cofnodwch</a:t>
            </a:r>
            <a:r>
              <a:rPr lang="en-GB" sz="2400" dirty="0" smtClean="0"/>
              <a:t> y </a:t>
            </a:r>
            <a:r>
              <a:rPr lang="en-GB" sz="2400" dirty="0" err="1" smtClean="0"/>
              <a:t>strategaethau</a:t>
            </a:r>
            <a:r>
              <a:rPr lang="en-GB" sz="2400" dirty="0" smtClean="0"/>
              <a:t> </a:t>
            </a:r>
            <a:r>
              <a:rPr lang="en-GB" sz="2400" dirty="0" err="1" smtClean="0"/>
              <a:t>cwestiynu</a:t>
            </a:r>
            <a:r>
              <a:rPr lang="en-GB" sz="2400" dirty="0" smtClean="0"/>
              <a:t> </a:t>
            </a:r>
            <a:r>
              <a:rPr lang="en-GB" sz="2400" dirty="0" err="1" smtClean="0"/>
              <a:t>AagD</a:t>
            </a:r>
            <a:r>
              <a:rPr lang="en-GB" sz="2400" dirty="0" smtClean="0"/>
              <a:t> </a:t>
            </a:r>
            <a:r>
              <a:rPr lang="en-GB" sz="2400" dirty="0" err="1" smtClean="0"/>
              <a:t>yma</a:t>
            </a:r>
            <a:r>
              <a:rPr lang="en-GB" sz="2400" dirty="0" smtClean="0"/>
              <a:t> bob </a:t>
            </a:r>
            <a:r>
              <a:rPr lang="en-GB" sz="2400" dirty="0" err="1" smtClean="0"/>
              <a:t>tro</a:t>
            </a:r>
            <a:r>
              <a:rPr lang="en-GB" sz="2400" dirty="0" smtClean="0"/>
              <a:t> y </a:t>
            </a:r>
            <a:r>
              <a:rPr lang="en-GB" sz="2400" dirty="0" err="1" smtClean="0"/>
              <a:t>byddant</a:t>
            </a:r>
            <a:r>
              <a:rPr lang="en-GB" sz="2400" dirty="0" smtClean="0"/>
              <a:t> </a:t>
            </a:r>
            <a:r>
              <a:rPr lang="en-GB" sz="2400" dirty="0" err="1" smtClean="0"/>
              <a:t>yn</a:t>
            </a:r>
            <a:r>
              <a:rPr lang="en-GB" sz="2400" dirty="0" smtClean="0"/>
              <a:t> </a:t>
            </a:r>
            <a:r>
              <a:rPr lang="en-GB" sz="2400" dirty="0" err="1" smtClean="0"/>
              <a:t>cael</a:t>
            </a:r>
            <a:r>
              <a:rPr lang="en-GB" sz="2400" dirty="0" smtClean="0"/>
              <a:t> </a:t>
            </a:r>
            <a:r>
              <a:rPr lang="en-GB" sz="2400" dirty="0" err="1" smtClean="0"/>
              <a:t>eu</a:t>
            </a:r>
            <a:r>
              <a:rPr lang="en-GB" sz="2400" dirty="0" smtClean="0"/>
              <a:t> </a:t>
            </a:r>
            <a:r>
              <a:rPr lang="en-GB" sz="2400" dirty="0" err="1" smtClean="0"/>
              <a:t>defnyddio</a:t>
            </a:r>
            <a:r>
              <a:rPr lang="en-GB" sz="2400" dirty="0" smtClean="0"/>
              <a:t> o </a:t>
            </a:r>
            <a:r>
              <a:rPr lang="en-GB" sz="2400" dirty="0" err="1" smtClean="0"/>
              <a:t>fewn</a:t>
            </a:r>
            <a:r>
              <a:rPr lang="en-GB" sz="2400" dirty="0" smtClean="0"/>
              <a:t> y </a:t>
            </a:r>
            <a:r>
              <a:rPr lang="en-GB" sz="2400" dirty="0" err="1" smtClean="0"/>
              <a:t>sesiwn</a:t>
            </a:r>
            <a:r>
              <a:rPr lang="en-GB" sz="2400" dirty="0" smtClean="0"/>
              <a:t>:</a:t>
            </a:r>
          </a:p>
          <a:p>
            <a:r>
              <a:rPr lang="en-GB" dirty="0" smtClean="0"/>
              <a:t>Holi ac </a:t>
            </a:r>
            <a:r>
              <a:rPr lang="en-GB" dirty="0" err="1" smtClean="0"/>
              <a:t>ateb</a:t>
            </a:r>
            <a:r>
              <a:rPr lang="en-GB" dirty="0" smtClean="0"/>
              <a:t> </a:t>
            </a:r>
            <a:r>
              <a:rPr lang="en-GB" dirty="0" err="1" smtClean="0"/>
              <a:t>gwirfoddol</a:t>
            </a:r>
            <a:endParaRPr lang="en-GB" dirty="0" smtClean="0"/>
          </a:p>
          <a:p>
            <a:r>
              <a:rPr lang="en-GB" dirty="0" smtClean="0"/>
              <a:t>Holi ac </a:t>
            </a:r>
            <a:r>
              <a:rPr lang="en-GB" dirty="0" err="1" smtClean="0"/>
              <a:t>ateb</a:t>
            </a:r>
            <a:r>
              <a:rPr lang="en-GB" dirty="0" smtClean="0"/>
              <a:t> </a:t>
            </a:r>
            <a:r>
              <a:rPr lang="en-GB" dirty="0" err="1" smtClean="0"/>
              <a:t>enwebai</a:t>
            </a:r>
            <a:endParaRPr lang="en-GB" dirty="0" smtClean="0"/>
          </a:p>
          <a:p>
            <a:r>
              <a:rPr lang="en-GB" dirty="0" err="1" smtClean="0"/>
              <a:t>Grwpiau</a:t>
            </a:r>
            <a:r>
              <a:rPr lang="en-GB" dirty="0" smtClean="0"/>
              <a:t> ‘buzz’</a:t>
            </a:r>
          </a:p>
          <a:p>
            <a:r>
              <a:rPr lang="en-GB" dirty="0" err="1" smtClean="0"/>
              <a:t>Cwestiynu</a:t>
            </a:r>
            <a:r>
              <a:rPr lang="en-GB" dirty="0" smtClean="0"/>
              <a:t> pendant</a:t>
            </a:r>
          </a:p>
        </p:txBody>
      </p:sp>
      <p:sp>
        <p:nvSpPr>
          <p:cNvPr id="4" name="Content Placeholder 3"/>
          <p:cNvSpPr>
            <a:spLocks noGrp="1"/>
          </p:cNvSpPr>
          <p:nvPr>
            <p:ph sz="half" idx="2"/>
          </p:nvPr>
        </p:nvSpPr>
        <p:spPr/>
        <p:txBody>
          <a:bodyPr>
            <a:normAutofit/>
          </a:bodyPr>
          <a:lstStyle/>
          <a:p>
            <a:pPr marL="0" indent="0">
              <a:buNone/>
            </a:pPr>
            <a:r>
              <a:rPr lang="en-GB" sz="2400" dirty="0" smtClean="0"/>
              <a:t>Note these </a:t>
            </a:r>
            <a:r>
              <a:rPr lang="en-GB" sz="2400" dirty="0" err="1" smtClean="0"/>
              <a:t>AfL</a:t>
            </a:r>
            <a:r>
              <a:rPr lang="en-GB" sz="2400" dirty="0" smtClean="0"/>
              <a:t> questioning strategies each time they are used within the session:</a:t>
            </a:r>
          </a:p>
          <a:p>
            <a:r>
              <a:rPr lang="en-GB" dirty="0" smtClean="0"/>
              <a:t>Volunteers answer</a:t>
            </a:r>
          </a:p>
          <a:p>
            <a:r>
              <a:rPr lang="en-GB" dirty="0" smtClean="0"/>
              <a:t>Nominees answer</a:t>
            </a:r>
          </a:p>
          <a:p>
            <a:r>
              <a:rPr lang="en-GB" dirty="0" smtClean="0"/>
              <a:t>Buzz groups</a:t>
            </a:r>
          </a:p>
          <a:p>
            <a:r>
              <a:rPr lang="en-GB" dirty="0" smtClean="0"/>
              <a:t>Assertive questioning</a:t>
            </a:r>
          </a:p>
          <a:p>
            <a:pPr marL="0" indent="0">
              <a:buNone/>
            </a:pPr>
            <a:endParaRPr lang="en-GB" sz="2400" dirty="0"/>
          </a:p>
        </p:txBody>
      </p:sp>
      <p:pic>
        <p:nvPicPr>
          <p:cNvPr id="7" name="Picture 6"/>
          <p:cNvPicPr>
            <a:picLocks noChangeAspect="1"/>
          </p:cNvPicPr>
          <p:nvPr/>
        </p:nvPicPr>
        <p:blipFill>
          <a:blip r:embed="rId3"/>
          <a:stretch>
            <a:fillRect/>
          </a:stretch>
        </p:blipFill>
        <p:spPr>
          <a:xfrm>
            <a:off x="7569987" y="219940"/>
            <a:ext cx="1312076" cy="1402773"/>
          </a:xfrm>
          <a:prstGeom prst="rect">
            <a:avLst/>
          </a:prstGeom>
        </p:spPr>
      </p:pic>
    </p:spTree>
    <p:extLst>
      <p:ext uri="{BB962C8B-B14F-4D97-AF65-F5344CB8AC3E}">
        <p14:creationId xmlns:p14="http://schemas.microsoft.com/office/powerpoint/2010/main" val="487019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286" y="365126"/>
            <a:ext cx="8923564" cy="1325563"/>
          </a:xfrm>
        </p:spPr>
        <p:txBody>
          <a:bodyPr>
            <a:noAutofit/>
          </a:bodyPr>
          <a:lstStyle/>
          <a:p>
            <a:r>
              <a:rPr lang="en-US" sz="3200" b="1" dirty="0">
                <a:latin typeface="+mn-lt"/>
              </a:rPr>
              <a:t>Pam </a:t>
            </a:r>
            <a:r>
              <a:rPr lang="en-US" sz="3200" b="1" dirty="0" err="1">
                <a:latin typeface="+mn-lt"/>
              </a:rPr>
              <a:t>Iechyd</a:t>
            </a:r>
            <a:r>
              <a:rPr lang="en-US" sz="3200" b="1" dirty="0">
                <a:latin typeface="+mn-lt"/>
              </a:rPr>
              <a:t> a </a:t>
            </a:r>
            <a:r>
              <a:rPr lang="en-US" sz="3200" b="1" dirty="0" err="1">
                <a:latin typeface="+mn-lt"/>
              </a:rPr>
              <a:t>Lles</a:t>
            </a:r>
            <a:r>
              <a:rPr lang="en-US" sz="3200" b="1" dirty="0">
                <a:latin typeface="+mn-lt"/>
              </a:rPr>
              <a:t> </a:t>
            </a:r>
            <a:r>
              <a:rPr lang="en-US" sz="3200" b="1" dirty="0" err="1">
                <a:latin typeface="+mn-lt"/>
              </a:rPr>
              <a:t>fel</a:t>
            </a:r>
            <a:r>
              <a:rPr lang="en-US" sz="3200" b="1" dirty="0">
                <a:latin typeface="+mn-lt"/>
              </a:rPr>
              <a:t> </a:t>
            </a:r>
            <a:r>
              <a:rPr lang="en-US" sz="3200" b="1" dirty="0" err="1">
                <a:latin typeface="+mn-lt"/>
              </a:rPr>
              <a:t>Maes</a:t>
            </a:r>
            <a:r>
              <a:rPr lang="en-US" sz="3200" b="1" dirty="0">
                <a:latin typeface="+mn-lt"/>
              </a:rPr>
              <a:t> </a:t>
            </a:r>
            <a:r>
              <a:rPr lang="en-US" sz="3200" b="1" dirty="0" err="1">
                <a:latin typeface="+mn-lt"/>
              </a:rPr>
              <a:t>Dysgu</a:t>
            </a:r>
            <a:r>
              <a:rPr lang="en-US" sz="3200" b="1" dirty="0">
                <a:latin typeface="+mn-lt"/>
              </a:rPr>
              <a:t>  a </a:t>
            </a:r>
            <a:r>
              <a:rPr lang="en-US" sz="3200" b="1" dirty="0" err="1" smtClean="0">
                <a:latin typeface="+mn-lt"/>
              </a:rPr>
              <a:t>Phrofiad</a:t>
            </a:r>
            <a:r>
              <a:rPr lang="en-US" sz="3200" b="1" dirty="0" smtClean="0">
                <a:latin typeface="+mn-lt"/>
              </a:rPr>
              <a:t> (</a:t>
            </a:r>
            <a:r>
              <a:rPr lang="en-US" sz="3200" b="1" dirty="0" err="1" smtClean="0">
                <a:latin typeface="+mn-lt"/>
              </a:rPr>
              <a:t>MDaPh</a:t>
            </a:r>
            <a:r>
              <a:rPr lang="en-US" sz="3200" b="1" dirty="0" smtClean="0">
                <a:latin typeface="+mn-lt"/>
              </a:rPr>
              <a:t>)? </a:t>
            </a:r>
            <a:r>
              <a:rPr lang="en-US" sz="3200" b="1" dirty="0">
                <a:latin typeface="+mn-lt"/>
              </a:rPr>
              <a:t/>
            </a:r>
            <a:br>
              <a:rPr lang="en-US" sz="3200" b="1" dirty="0">
                <a:latin typeface="+mn-lt"/>
              </a:rPr>
            </a:br>
            <a:r>
              <a:rPr lang="en-US" sz="3200" b="1" i="1" dirty="0">
                <a:latin typeface="+mn-lt"/>
              </a:rPr>
              <a:t>Why is Health &amp; Wellbeing an Area of Learning </a:t>
            </a:r>
            <a:br>
              <a:rPr lang="en-US" sz="3200" b="1" i="1" dirty="0">
                <a:latin typeface="+mn-lt"/>
              </a:rPr>
            </a:br>
            <a:r>
              <a:rPr lang="en-US" sz="3200" b="1" i="1" dirty="0">
                <a:latin typeface="+mn-lt"/>
              </a:rPr>
              <a:t>and </a:t>
            </a:r>
            <a:r>
              <a:rPr lang="en-US" sz="3200" b="1" i="1" dirty="0" smtClean="0">
                <a:latin typeface="+mn-lt"/>
              </a:rPr>
              <a:t>Experience (</a:t>
            </a:r>
            <a:r>
              <a:rPr lang="en-US" sz="3200" b="1" i="1" dirty="0" err="1" smtClean="0">
                <a:latin typeface="+mn-lt"/>
              </a:rPr>
              <a:t>AoLE</a:t>
            </a:r>
            <a:r>
              <a:rPr lang="en-US" sz="3200" b="1" i="1" dirty="0" smtClean="0">
                <a:latin typeface="+mn-lt"/>
              </a:rPr>
              <a:t>)?</a:t>
            </a:r>
            <a:r>
              <a:rPr lang="en-US" sz="3200" b="1" i="1" dirty="0"/>
              <a:t> </a:t>
            </a:r>
            <a:endParaRPr lang="en-US" sz="3200" b="1" dirty="0"/>
          </a:p>
        </p:txBody>
      </p:sp>
      <p:sp>
        <p:nvSpPr>
          <p:cNvPr id="3" name="Content Placeholder 2"/>
          <p:cNvSpPr>
            <a:spLocks noGrp="1"/>
          </p:cNvSpPr>
          <p:nvPr>
            <p:ph sz="half" idx="1"/>
          </p:nvPr>
        </p:nvSpPr>
        <p:spPr>
          <a:xfrm>
            <a:off x="628650" y="2405289"/>
            <a:ext cx="3886200" cy="4351338"/>
          </a:xfrm>
        </p:spPr>
        <p:txBody>
          <a:bodyPr/>
          <a:lstStyle/>
          <a:p>
            <a:r>
              <a:rPr lang="en-GB" dirty="0" err="1"/>
              <a:t>Canlyniadau</a:t>
            </a:r>
            <a:r>
              <a:rPr lang="en-GB" dirty="0"/>
              <a:t> </a:t>
            </a:r>
            <a:r>
              <a:rPr lang="en-GB" dirty="0" err="1"/>
              <a:t>arholiadau</a:t>
            </a:r>
            <a:r>
              <a:rPr lang="en-GB" dirty="0"/>
              <a:t> </a:t>
            </a:r>
          </a:p>
          <a:p>
            <a:endParaRPr lang="en-GB" dirty="0"/>
          </a:p>
          <a:p>
            <a:r>
              <a:rPr lang="en-GB" dirty="0" err="1"/>
              <a:t>Cymdeithas</a:t>
            </a:r>
            <a:endParaRPr lang="en-GB" dirty="0"/>
          </a:p>
          <a:p>
            <a:endParaRPr lang="en-GB" dirty="0"/>
          </a:p>
          <a:p>
            <a:r>
              <a:rPr lang="en-GB" dirty="0" err="1"/>
              <a:t>Tu</a:t>
            </a:r>
            <a:r>
              <a:rPr lang="en-GB" dirty="0"/>
              <a:t> </a:t>
            </a:r>
            <a:r>
              <a:rPr lang="en-GB" dirty="0" err="1" smtClean="0"/>
              <a:t>allan</a:t>
            </a:r>
            <a:r>
              <a:rPr lang="en-GB" dirty="0" smtClean="0"/>
              <a:t> </a:t>
            </a:r>
            <a:r>
              <a:rPr lang="en-GB" dirty="0" err="1" smtClean="0"/>
              <a:t>i</a:t>
            </a:r>
            <a:r>
              <a:rPr lang="en-GB" dirty="0" smtClean="0"/>
              <a:t> </a:t>
            </a:r>
            <a:r>
              <a:rPr lang="en-GB" dirty="0" err="1"/>
              <a:t>oriau</a:t>
            </a:r>
            <a:r>
              <a:rPr lang="en-GB" dirty="0"/>
              <a:t> </a:t>
            </a:r>
            <a:r>
              <a:rPr lang="en-GB" dirty="0" err="1"/>
              <a:t>ysgol</a:t>
            </a:r>
            <a:endParaRPr lang="en-GB" dirty="0"/>
          </a:p>
          <a:p>
            <a:endParaRPr lang="en-US" dirty="0"/>
          </a:p>
        </p:txBody>
      </p:sp>
      <p:sp>
        <p:nvSpPr>
          <p:cNvPr id="4" name="Content Placeholder 3"/>
          <p:cNvSpPr>
            <a:spLocks noGrp="1"/>
          </p:cNvSpPr>
          <p:nvPr>
            <p:ph sz="half" idx="2"/>
          </p:nvPr>
        </p:nvSpPr>
        <p:spPr>
          <a:xfrm>
            <a:off x="4743450" y="2402114"/>
            <a:ext cx="3886200" cy="4351338"/>
          </a:xfrm>
        </p:spPr>
        <p:txBody>
          <a:bodyPr vert="horz" lIns="91440" tIns="45720" rIns="91440" bIns="45720" rtlCol="0" anchor="t">
            <a:normAutofit/>
          </a:bodyPr>
          <a:lstStyle/>
          <a:p>
            <a:r>
              <a:rPr lang="en-GB" i="1" dirty="0"/>
              <a:t>Exam results</a:t>
            </a:r>
            <a:endParaRPr lang="en-GB" i="1" dirty="0">
              <a:cs typeface="Calibri"/>
            </a:endParaRPr>
          </a:p>
          <a:p>
            <a:pPr marL="0" indent="0">
              <a:buNone/>
            </a:pPr>
            <a:endParaRPr lang="en-GB" i="1" dirty="0">
              <a:cs typeface="Calibri"/>
            </a:endParaRPr>
          </a:p>
          <a:p>
            <a:r>
              <a:rPr lang="en-GB" i="1" dirty="0"/>
              <a:t>Society</a:t>
            </a:r>
            <a:endParaRPr lang="en-GB" i="1" dirty="0">
              <a:cs typeface="Calibri"/>
            </a:endParaRPr>
          </a:p>
          <a:p>
            <a:endParaRPr lang="en-GB" i="1" dirty="0">
              <a:cs typeface="Calibri"/>
            </a:endParaRPr>
          </a:p>
          <a:p>
            <a:r>
              <a:rPr lang="en-GB" i="1" dirty="0"/>
              <a:t>Out of school hours</a:t>
            </a:r>
            <a:endParaRPr lang="en-GB" i="1" dirty="0">
              <a:cs typeface="Calibri"/>
            </a:endParaRPr>
          </a:p>
          <a:p>
            <a:pPr marL="0" indent="0">
              <a:buNone/>
            </a:pPr>
            <a:endParaRPr lang="en-GB" dirty="0"/>
          </a:p>
          <a:p>
            <a:endParaRPr lang="en-US" dirty="0"/>
          </a:p>
        </p:txBody>
      </p:sp>
    </p:spTree>
    <p:extLst>
      <p:ext uri="{BB962C8B-B14F-4D97-AF65-F5344CB8AC3E}">
        <p14:creationId xmlns:p14="http://schemas.microsoft.com/office/powerpoint/2010/main" val="5789656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670" y="442683"/>
            <a:ext cx="7370038" cy="891540"/>
          </a:xfrm>
        </p:spPr>
        <p:txBody>
          <a:bodyPr>
            <a:noAutofit/>
          </a:bodyPr>
          <a:lstStyle/>
          <a:p>
            <a:r>
              <a:rPr lang="en-US" sz="3600" b="1" dirty="0" err="1"/>
              <a:t>Hierarchiaeth</a:t>
            </a:r>
            <a:r>
              <a:rPr lang="en-US" sz="3600" b="1" dirty="0"/>
              <a:t> </a:t>
            </a:r>
            <a:r>
              <a:rPr lang="en-US" sz="3600" b="1" dirty="0" err="1"/>
              <a:t>anghenion</a:t>
            </a:r>
            <a:r>
              <a:rPr lang="en-US" sz="3600" b="1" dirty="0"/>
              <a:t> </a:t>
            </a:r>
            <a:r>
              <a:rPr lang="en-US" sz="3600" b="1" dirty="0" smtClean="0"/>
              <a:t>Maslow</a:t>
            </a:r>
            <a:br>
              <a:rPr lang="en-US" sz="3600" b="1" dirty="0" smtClean="0"/>
            </a:br>
            <a:r>
              <a:rPr lang="en-US" sz="3600" b="1" dirty="0" smtClean="0"/>
              <a:t>Maslow’s hierarchy of needs</a:t>
            </a:r>
            <a:r>
              <a:rPr lang="en-US" sz="3600" b="1" dirty="0">
                <a:solidFill>
                  <a:schemeClr val="accent1">
                    <a:lumMod val="75000"/>
                  </a:schemeClr>
                </a:solidFill>
              </a:rPr>
              <a:t> </a:t>
            </a:r>
            <a:r>
              <a:rPr lang="en-US" sz="3600" b="1" dirty="0" smtClean="0"/>
              <a:t>(1943</a:t>
            </a:r>
            <a:r>
              <a:rPr lang="en-US" sz="3600" b="1" dirty="0"/>
              <a:t>)</a:t>
            </a:r>
            <a:endParaRPr lang="en-GB" sz="3600" b="1" dirty="0"/>
          </a:p>
        </p:txBody>
      </p:sp>
      <p:pic>
        <p:nvPicPr>
          <p:cNvPr id="2050" name="Picture 2" descr="https://s3-eu-west-1.amazonaws.com/tutor2u-media/subjects/psychology/blogimages/07-Maslow.png?mtime=2016100307133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7058" y="1193240"/>
            <a:ext cx="5825172" cy="4368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83598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66800" y="1505939"/>
            <a:ext cx="7992835" cy="2554545"/>
          </a:xfrm>
          <a:prstGeom prst="rect">
            <a:avLst/>
          </a:prstGeom>
          <a:solidFill>
            <a:schemeClr val="accent1">
              <a:lumMod val="60000"/>
              <a:lumOff val="40000"/>
            </a:schemeClr>
          </a:solidFill>
          <a:ln w="12700">
            <a:solidFill>
              <a:schemeClr val="tx1"/>
            </a:solidFill>
          </a:ln>
        </p:spPr>
        <p:txBody>
          <a:bodyPr wrap="square" rtlCol="0">
            <a:spAutoFit/>
          </a:bodyPr>
          <a:lstStyle/>
          <a:p>
            <a:pPr algn="ctr"/>
            <a:r>
              <a:rPr lang="en-GB" sz="3200" dirty="0" smtClean="0"/>
              <a:t>Pa </a:t>
            </a:r>
            <a:r>
              <a:rPr lang="en-GB" sz="3200" dirty="0" err="1" smtClean="0"/>
              <a:t>themau</a:t>
            </a:r>
            <a:r>
              <a:rPr lang="en-GB" sz="3200" dirty="0" smtClean="0"/>
              <a:t>/</a:t>
            </a:r>
            <a:r>
              <a:rPr lang="en-GB" sz="3200" dirty="0" err="1" smtClean="0"/>
              <a:t>meysydd</a:t>
            </a:r>
            <a:r>
              <a:rPr lang="en-GB" sz="3200" dirty="0" smtClean="0"/>
              <a:t> </a:t>
            </a:r>
            <a:r>
              <a:rPr lang="en-GB" sz="3200" dirty="0" err="1" smtClean="0"/>
              <a:t>fyddech</a:t>
            </a:r>
            <a:r>
              <a:rPr lang="en-GB" sz="3200" dirty="0" smtClean="0"/>
              <a:t> chi </a:t>
            </a:r>
            <a:r>
              <a:rPr lang="en-GB" sz="3200" dirty="0" err="1" smtClean="0"/>
              <a:t>yn</a:t>
            </a:r>
            <a:r>
              <a:rPr lang="en-GB" sz="3200" dirty="0" smtClean="0"/>
              <a:t> </a:t>
            </a:r>
            <a:r>
              <a:rPr lang="en-GB" sz="3200" dirty="0" err="1" smtClean="0"/>
              <a:t>eu</a:t>
            </a:r>
            <a:r>
              <a:rPr lang="en-GB" sz="3200" dirty="0" smtClean="0"/>
              <a:t> </a:t>
            </a:r>
            <a:r>
              <a:rPr lang="en-GB" sz="3200" dirty="0" err="1"/>
              <a:t>c</a:t>
            </a:r>
            <a:r>
              <a:rPr lang="en-GB" sz="3200" dirty="0" err="1" smtClean="0"/>
              <a:t>ynnwys</a:t>
            </a:r>
            <a:r>
              <a:rPr lang="en-GB" sz="3200" dirty="0" smtClean="0"/>
              <a:t> </a:t>
            </a:r>
            <a:r>
              <a:rPr lang="en-GB" sz="3200" dirty="0" err="1" smtClean="0"/>
              <a:t>mewn</a:t>
            </a:r>
            <a:r>
              <a:rPr lang="en-GB" sz="3200" dirty="0" smtClean="0"/>
              <a:t> </a:t>
            </a:r>
            <a:r>
              <a:rPr lang="en-GB" sz="3200" dirty="0" err="1" smtClean="0"/>
              <a:t>cwricwlwm</a:t>
            </a:r>
            <a:r>
              <a:rPr lang="en-GB" sz="3200" dirty="0" smtClean="0"/>
              <a:t> </a:t>
            </a:r>
            <a:r>
              <a:rPr lang="en-GB" sz="3200" dirty="0" err="1" smtClean="0"/>
              <a:t>Iechyd</a:t>
            </a:r>
            <a:r>
              <a:rPr lang="en-GB" sz="3200" dirty="0" smtClean="0"/>
              <a:t> a </a:t>
            </a:r>
            <a:r>
              <a:rPr lang="en-GB" sz="3200" dirty="0" err="1" smtClean="0"/>
              <a:t>Lles</a:t>
            </a:r>
            <a:r>
              <a:rPr lang="en-GB" sz="3200" dirty="0" smtClean="0"/>
              <a:t>?</a:t>
            </a:r>
          </a:p>
          <a:p>
            <a:pPr algn="ctr"/>
            <a:endParaRPr lang="en-GB" sz="3200" dirty="0" smtClean="0"/>
          </a:p>
          <a:p>
            <a:pPr algn="ctr"/>
            <a:r>
              <a:rPr lang="en-GB" sz="3200" i="1" dirty="0" smtClean="0"/>
              <a:t>What themes/areas would you include in a Health and Well-being curriculum?</a:t>
            </a:r>
            <a:endParaRPr lang="en-GB" sz="3200" i="1" dirty="0"/>
          </a:p>
        </p:txBody>
      </p:sp>
    </p:spTree>
    <p:extLst>
      <p:ext uri="{BB962C8B-B14F-4D97-AF65-F5344CB8AC3E}">
        <p14:creationId xmlns:p14="http://schemas.microsoft.com/office/powerpoint/2010/main" val="793963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665544" y="394584"/>
            <a:ext cx="7886700" cy="1325563"/>
          </a:xfrm>
        </p:spPr>
        <p:txBody>
          <a:bodyPr/>
          <a:lstStyle/>
          <a:p>
            <a:r>
              <a:rPr lang="en-GB" b="1" dirty="0" smtClean="0"/>
              <a:t>Y </a:t>
            </a:r>
            <a:r>
              <a:rPr lang="en-GB" b="1" dirty="0" err="1" smtClean="0"/>
              <a:t>cwricwlwm</a:t>
            </a:r>
            <a:r>
              <a:rPr lang="en-GB" b="1" dirty="0" smtClean="0"/>
              <a:t> </a:t>
            </a:r>
            <a:r>
              <a:rPr lang="en-GB" b="1" dirty="0" err="1"/>
              <a:t>p</a:t>
            </a:r>
            <a:r>
              <a:rPr lang="en-GB" b="1" dirty="0" err="1" smtClean="0"/>
              <a:t>resennol</a:t>
            </a:r>
            <a:r>
              <a:rPr lang="en-GB" b="1" dirty="0" smtClean="0"/>
              <a:t/>
            </a:r>
            <a:br>
              <a:rPr lang="en-GB" b="1" dirty="0" smtClean="0"/>
            </a:br>
            <a:r>
              <a:rPr lang="en-GB" b="1" dirty="0" smtClean="0"/>
              <a:t>The current curriculum</a:t>
            </a:r>
            <a:endParaRPr lang="en-GB"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943170">
            <a:off x="700978" y="1853750"/>
            <a:ext cx="2249889" cy="1572413"/>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894501">
            <a:off x="1471614" y="3634525"/>
            <a:ext cx="2255164" cy="1595528"/>
          </a:xfrm>
          <a:prstGeom prst="rect">
            <a:avLst/>
          </a:prstGeom>
        </p:spPr>
      </p:pic>
      <p:pic>
        <p:nvPicPr>
          <p:cNvPr id="6" name="Picture 5"/>
          <p:cNvPicPr>
            <a:picLocks noChangeAspect="1"/>
          </p:cNvPicPr>
          <p:nvPr/>
        </p:nvPicPr>
        <p:blipFill>
          <a:blip r:embed="rId4"/>
          <a:stretch>
            <a:fillRect/>
          </a:stretch>
        </p:blipFill>
        <p:spPr>
          <a:xfrm rot="21013869">
            <a:off x="6818001" y="1778487"/>
            <a:ext cx="1529041" cy="2163542"/>
          </a:xfrm>
          <a:prstGeom prst="rect">
            <a:avLst/>
          </a:prstGeom>
        </p:spPr>
      </p:pic>
      <p:pic>
        <p:nvPicPr>
          <p:cNvPr id="8" name="Picture 7"/>
          <p:cNvPicPr>
            <a:picLocks noChangeAspect="1"/>
          </p:cNvPicPr>
          <p:nvPr/>
        </p:nvPicPr>
        <p:blipFill>
          <a:blip r:embed="rId5"/>
          <a:stretch>
            <a:fillRect/>
          </a:stretch>
        </p:blipFill>
        <p:spPr>
          <a:xfrm rot="20959447">
            <a:off x="4975929" y="2020938"/>
            <a:ext cx="1496353" cy="2105978"/>
          </a:xfrm>
          <a:prstGeom prst="rect">
            <a:avLst/>
          </a:prstGeom>
        </p:spPr>
      </p:pic>
    </p:spTree>
    <p:extLst>
      <p:ext uri="{BB962C8B-B14F-4D97-AF65-F5344CB8AC3E}">
        <p14:creationId xmlns:p14="http://schemas.microsoft.com/office/powerpoint/2010/main" val="10042197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9664" y="14634"/>
            <a:ext cx="7886700" cy="1325563"/>
          </a:xfrm>
        </p:spPr>
        <p:txBody>
          <a:bodyPr>
            <a:normAutofit/>
          </a:bodyPr>
          <a:lstStyle/>
          <a:p>
            <a:r>
              <a:rPr lang="en-GB" sz="4000" b="1" dirty="0" err="1"/>
              <a:t>Cwricwlwm</a:t>
            </a:r>
            <a:r>
              <a:rPr lang="en-GB" sz="4000" b="1" dirty="0"/>
              <a:t> </a:t>
            </a:r>
            <a:r>
              <a:rPr lang="en-GB" sz="4000" b="1" dirty="0" err="1"/>
              <a:t>Drafft</a:t>
            </a:r>
            <a:r>
              <a:rPr lang="en-GB" sz="4000" b="1" dirty="0"/>
              <a:t> </a:t>
            </a:r>
            <a:r>
              <a:rPr lang="en-GB" sz="4000" b="1" dirty="0" smtClean="0"/>
              <a:t>2022 </a:t>
            </a:r>
            <a:br>
              <a:rPr lang="en-GB" sz="4000" b="1" dirty="0" smtClean="0"/>
            </a:br>
            <a:r>
              <a:rPr lang="en-GB" sz="4000" b="1" i="1" dirty="0" smtClean="0"/>
              <a:t>Draft </a:t>
            </a:r>
            <a:r>
              <a:rPr lang="en-GB" sz="4000" b="1" i="1" dirty="0"/>
              <a:t>2022 </a:t>
            </a:r>
            <a:r>
              <a:rPr lang="en-GB" sz="4000" b="1" i="1" dirty="0" smtClean="0"/>
              <a:t>Curriculum</a:t>
            </a:r>
            <a:endParaRPr lang="en-US" sz="3200" dirty="0"/>
          </a:p>
        </p:txBody>
      </p:sp>
      <p:sp>
        <p:nvSpPr>
          <p:cNvPr id="3" name="Content Placeholder 2"/>
          <p:cNvSpPr>
            <a:spLocks noGrp="1"/>
          </p:cNvSpPr>
          <p:nvPr>
            <p:ph sz="half" idx="4294967295"/>
          </p:nvPr>
        </p:nvSpPr>
        <p:spPr>
          <a:xfrm>
            <a:off x="0" y="1825625"/>
            <a:ext cx="3886200" cy="4351338"/>
          </a:xfrm>
        </p:spPr>
        <p:txBody>
          <a:bodyPr vert="horz" lIns="91440" tIns="45720" rIns="91440" bIns="45720" rtlCol="0" anchor="t">
            <a:normAutofit/>
          </a:bodyPr>
          <a:lstStyle/>
          <a:p>
            <a:pPr marL="0" indent="0">
              <a:buNone/>
            </a:pPr>
            <a:endParaRPr lang="en-US" sz="2000" dirty="0">
              <a:cs typeface="Calibri"/>
            </a:endParaRPr>
          </a:p>
          <a:p>
            <a:pPr>
              <a:buNone/>
            </a:pPr>
            <a:endParaRPr lang="en-US" dirty="0">
              <a:cs typeface="Calibri"/>
            </a:endParaRPr>
          </a:p>
          <a:p>
            <a:pPr>
              <a:buNone/>
            </a:pPr>
            <a:endParaRPr lang="en-US" dirty="0">
              <a:cs typeface="Calibri"/>
            </a:endParaRPr>
          </a:p>
          <a:p>
            <a:pPr>
              <a:buNone/>
            </a:pPr>
            <a:endParaRPr lang="en-US" dirty="0"/>
          </a:p>
        </p:txBody>
      </p:sp>
      <p:sp>
        <p:nvSpPr>
          <p:cNvPr id="4" name="Content Placeholder 3">
            <a:extLst>
              <a:ext uri="{FF2B5EF4-FFF2-40B4-BE49-F238E27FC236}">
                <a16:creationId xmlns:a16="http://schemas.microsoft.com/office/drawing/2014/main" id="{4E4473CB-7203-4EE6-B349-6BB82EE987F8}"/>
              </a:ext>
            </a:extLst>
          </p:cNvPr>
          <p:cNvSpPr>
            <a:spLocks noGrp="1"/>
          </p:cNvSpPr>
          <p:nvPr>
            <p:ph sz="half" idx="4294967295"/>
          </p:nvPr>
        </p:nvSpPr>
        <p:spPr>
          <a:xfrm>
            <a:off x="571140" y="2542179"/>
            <a:ext cx="8117328" cy="4233863"/>
          </a:xfrm>
        </p:spPr>
        <p:txBody>
          <a:bodyPr vert="horz" lIns="91440" tIns="45720" rIns="91440" bIns="45720" rtlCol="0" anchor="t">
            <a:normAutofit/>
          </a:bodyPr>
          <a:lstStyle/>
          <a:p>
            <a:pPr marL="0" indent="0">
              <a:buNone/>
            </a:pPr>
            <a:r>
              <a:rPr lang="en-US" sz="2400" b="1" dirty="0" smtClean="0">
                <a:cs typeface="Calibri"/>
                <a:hlinkClick r:id="rId3"/>
              </a:rPr>
              <a:t>SAESNEG:</a:t>
            </a:r>
          </a:p>
          <a:p>
            <a:pPr marL="0" indent="0">
              <a:buNone/>
            </a:pPr>
            <a:r>
              <a:rPr lang="en-US" sz="2400" b="1" dirty="0" smtClean="0">
                <a:cs typeface="Calibri"/>
                <a:hlinkClick r:id="rId3"/>
              </a:rPr>
              <a:t>https</a:t>
            </a:r>
            <a:r>
              <a:rPr lang="en-US" sz="2400" b="1" dirty="0">
                <a:cs typeface="Calibri"/>
                <a:hlinkClick r:id="rId3"/>
              </a:rPr>
              <a:t>://</a:t>
            </a:r>
            <a:r>
              <a:rPr lang="en-US" sz="2400" b="1" dirty="0" smtClean="0">
                <a:cs typeface="Calibri"/>
                <a:hlinkClick r:id="rId3"/>
              </a:rPr>
              <a:t>www.youtube.com/watch?v=dqDwFraT0uY</a:t>
            </a:r>
            <a:r>
              <a:rPr lang="en-US" sz="2400" b="1" dirty="0" smtClean="0">
                <a:cs typeface="Calibri"/>
              </a:rPr>
              <a:t> </a:t>
            </a:r>
            <a:endParaRPr lang="en-US" sz="2400" b="1" dirty="0">
              <a:cs typeface="Calibri"/>
            </a:endParaRPr>
          </a:p>
        </p:txBody>
      </p:sp>
      <p:sp>
        <p:nvSpPr>
          <p:cNvPr id="6" name="TextBox 5">
            <a:extLst>
              <a:ext uri="{FF2B5EF4-FFF2-40B4-BE49-F238E27FC236}">
                <a16:creationId xmlns:a16="http://schemas.microsoft.com/office/drawing/2014/main" id="{ED05EA0F-410A-41F5-AC94-A22B31677CFD}"/>
              </a:ext>
            </a:extLst>
          </p:cNvPr>
          <p:cNvSpPr txBox="1"/>
          <p:nvPr/>
        </p:nvSpPr>
        <p:spPr>
          <a:xfrm>
            <a:off x="571140" y="1383756"/>
            <a:ext cx="7820779"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smtClean="0">
                <a:cs typeface="Calibri"/>
                <a:hlinkClick r:id="rId4"/>
              </a:rPr>
              <a:t>CYMRAEG:</a:t>
            </a:r>
          </a:p>
          <a:p>
            <a:r>
              <a:rPr lang="en-US" sz="2400" b="1" dirty="0" smtClean="0">
                <a:cs typeface="Calibri"/>
                <a:hlinkClick r:id="rId4"/>
              </a:rPr>
              <a:t>https</a:t>
            </a:r>
            <a:r>
              <a:rPr lang="en-US" sz="2400" b="1" dirty="0">
                <a:cs typeface="Calibri"/>
                <a:hlinkClick r:id="rId4"/>
              </a:rPr>
              <a:t>://</a:t>
            </a:r>
            <a:r>
              <a:rPr lang="en-US" sz="2400" b="1" dirty="0" smtClean="0">
                <a:cs typeface="Calibri"/>
                <a:hlinkClick r:id="rId4"/>
              </a:rPr>
              <a:t>www.youtube.com/watch?v=bGXLhdG41Hc&amp;t=2s</a:t>
            </a:r>
            <a:r>
              <a:rPr lang="en-US" sz="2400" b="1" dirty="0" smtClean="0">
                <a:cs typeface="Calibri"/>
              </a:rPr>
              <a:t> </a:t>
            </a:r>
            <a:endParaRPr lang="en-US" sz="2400" b="1" dirty="0">
              <a:cs typeface="Calibri"/>
            </a:endParaRPr>
          </a:p>
          <a:p>
            <a:endParaRPr lang="en-US" sz="2400" b="1" dirty="0" smtClean="0"/>
          </a:p>
        </p:txBody>
      </p:sp>
      <p:pic>
        <p:nvPicPr>
          <p:cNvPr id="7" name="Picture 6"/>
          <p:cNvPicPr>
            <a:picLocks noChangeAspect="1"/>
          </p:cNvPicPr>
          <p:nvPr/>
        </p:nvPicPr>
        <p:blipFill>
          <a:blip r:embed="rId5"/>
          <a:stretch>
            <a:fillRect/>
          </a:stretch>
        </p:blipFill>
        <p:spPr>
          <a:xfrm rot="21171112">
            <a:off x="3010074" y="3695359"/>
            <a:ext cx="1190527" cy="1642362"/>
          </a:xfrm>
          <a:prstGeom prst="rect">
            <a:avLst/>
          </a:prstGeom>
        </p:spPr>
      </p:pic>
      <p:pic>
        <p:nvPicPr>
          <p:cNvPr id="8" name="Picture 7"/>
          <p:cNvPicPr>
            <a:picLocks noChangeAspect="1"/>
          </p:cNvPicPr>
          <p:nvPr/>
        </p:nvPicPr>
        <p:blipFill>
          <a:blip r:embed="rId6"/>
          <a:stretch>
            <a:fillRect/>
          </a:stretch>
        </p:blipFill>
        <p:spPr>
          <a:xfrm rot="21111904">
            <a:off x="4681379" y="3488445"/>
            <a:ext cx="1131449" cy="1612053"/>
          </a:xfrm>
          <a:prstGeom prst="rect">
            <a:avLst/>
          </a:prstGeom>
        </p:spPr>
      </p:pic>
    </p:spTree>
    <p:extLst>
      <p:ext uri="{BB962C8B-B14F-4D97-AF65-F5344CB8AC3E}">
        <p14:creationId xmlns:p14="http://schemas.microsoft.com/office/powerpoint/2010/main" val="202610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141" y="149466"/>
            <a:ext cx="7886700" cy="1325563"/>
          </a:xfrm>
        </p:spPr>
        <p:txBody>
          <a:bodyPr>
            <a:normAutofit/>
          </a:bodyPr>
          <a:lstStyle/>
          <a:p>
            <a:r>
              <a:rPr lang="en-GB" sz="4000" b="1" dirty="0" err="1"/>
              <a:t>Cwricwlwm</a:t>
            </a:r>
            <a:r>
              <a:rPr lang="en-GB" sz="4000" b="1" dirty="0"/>
              <a:t> </a:t>
            </a:r>
            <a:r>
              <a:rPr lang="en-GB" sz="4000" b="1" dirty="0" err="1"/>
              <a:t>Drafft</a:t>
            </a:r>
            <a:r>
              <a:rPr lang="en-GB" sz="4000" b="1" dirty="0"/>
              <a:t> </a:t>
            </a:r>
            <a:r>
              <a:rPr lang="en-GB" sz="4000" b="1" dirty="0" smtClean="0"/>
              <a:t>2022 </a:t>
            </a:r>
            <a:br>
              <a:rPr lang="en-GB" sz="4000" b="1" dirty="0" smtClean="0"/>
            </a:br>
            <a:r>
              <a:rPr lang="en-GB" sz="4000" b="1" i="1" dirty="0" smtClean="0"/>
              <a:t>Draft </a:t>
            </a:r>
            <a:r>
              <a:rPr lang="en-GB" sz="4000" b="1" i="1" dirty="0"/>
              <a:t>2022 </a:t>
            </a:r>
            <a:r>
              <a:rPr lang="en-GB" sz="4000" b="1" i="1" dirty="0" smtClean="0"/>
              <a:t>Curriculum</a:t>
            </a:r>
            <a:endParaRPr lang="en-US" sz="3200" dirty="0"/>
          </a:p>
        </p:txBody>
      </p:sp>
      <p:sp>
        <p:nvSpPr>
          <p:cNvPr id="3" name="Content Placeholder 2"/>
          <p:cNvSpPr>
            <a:spLocks noGrp="1"/>
          </p:cNvSpPr>
          <p:nvPr>
            <p:ph sz="half" idx="1"/>
          </p:nvPr>
        </p:nvSpPr>
        <p:spPr>
          <a:xfrm>
            <a:off x="571141" y="1825625"/>
            <a:ext cx="3886200" cy="4351338"/>
          </a:xfrm>
        </p:spPr>
        <p:txBody>
          <a:bodyPr vert="horz" lIns="91440" tIns="45720" rIns="91440" bIns="45720" rtlCol="0" anchor="t">
            <a:normAutofit fontScale="85000" lnSpcReduction="20000"/>
          </a:bodyPr>
          <a:lstStyle/>
          <a:p>
            <a:pPr marL="0" indent="0">
              <a:buNone/>
            </a:pPr>
            <a:endParaRPr lang="en-US" sz="2000" dirty="0">
              <a:cs typeface="Calibri"/>
            </a:endParaRPr>
          </a:p>
          <a:p>
            <a:pPr>
              <a:buNone/>
            </a:pPr>
            <a:endParaRPr lang="en-US" dirty="0">
              <a:cs typeface="Calibri"/>
            </a:endParaRPr>
          </a:p>
          <a:p>
            <a:pPr>
              <a:buNone/>
            </a:pPr>
            <a:endParaRPr lang="en-US" dirty="0">
              <a:cs typeface="Calibri"/>
            </a:endParaRPr>
          </a:p>
          <a:p>
            <a:pPr>
              <a:buNone/>
            </a:pPr>
            <a:endParaRPr lang="en-US" dirty="0"/>
          </a:p>
        </p:txBody>
      </p:sp>
      <p:sp>
        <p:nvSpPr>
          <p:cNvPr id="4" name="Content Placeholder 3">
            <a:extLst>
              <a:ext uri="{FF2B5EF4-FFF2-40B4-BE49-F238E27FC236}">
                <a16:creationId xmlns:a16="http://schemas.microsoft.com/office/drawing/2014/main" id="{4E4473CB-7203-4EE6-B349-6BB82EE987F8}"/>
              </a:ext>
            </a:extLst>
          </p:cNvPr>
          <p:cNvSpPr>
            <a:spLocks noGrp="1"/>
          </p:cNvSpPr>
          <p:nvPr>
            <p:ph sz="half" idx="2"/>
          </p:nvPr>
        </p:nvSpPr>
        <p:spPr>
          <a:xfrm>
            <a:off x="4571641" y="1383756"/>
            <a:ext cx="3886200" cy="4234262"/>
          </a:xfrm>
        </p:spPr>
        <p:txBody>
          <a:bodyPr vert="horz" lIns="91440" tIns="45720" rIns="91440" bIns="45720" rtlCol="0" anchor="t">
            <a:normAutofit fontScale="85000" lnSpcReduction="20000"/>
          </a:bodyPr>
          <a:lstStyle/>
          <a:p>
            <a:pPr>
              <a:buFont typeface="Wingdings" panose="05000000000000000000" pitchFamily="2" charset="2"/>
              <a:buChar char="Ø"/>
            </a:pPr>
            <a:r>
              <a:rPr lang="en-US" b="1" dirty="0" smtClean="0">
                <a:cs typeface="Calibri"/>
              </a:rPr>
              <a:t>5 ‘What Matters’</a:t>
            </a:r>
          </a:p>
          <a:p>
            <a:pPr marL="0" indent="0">
              <a:buNone/>
            </a:pPr>
            <a:r>
              <a:rPr lang="en-US" sz="2400" dirty="0" smtClean="0">
                <a:cs typeface="Calibri"/>
              </a:rPr>
              <a:t>1</a:t>
            </a:r>
            <a:r>
              <a:rPr lang="en-US" sz="3100" dirty="0">
                <a:cs typeface="Calibri"/>
              </a:rPr>
              <a:t>. </a:t>
            </a:r>
            <a:r>
              <a:rPr lang="en-US" sz="3100" i="1" dirty="0">
                <a:cs typeface="Calibri"/>
              </a:rPr>
              <a:t>physical health and well-being</a:t>
            </a:r>
          </a:p>
          <a:p>
            <a:pPr marL="0" indent="0">
              <a:buNone/>
            </a:pPr>
            <a:r>
              <a:rPr lang="en-US" sz="3100" i="1" dirty="0">
                <a:cs typeface="Calibri"/>
              </a:rPr>
              <a:t>2. </a:t>
            </a:r>
            <a:r>
              <a:rPr lang="en-US" sz="3100" i="1" dirty="0" smtClean="0">
                <a:cs typeface="Calibri"/>
              </a:rPr>
              <a:t> </a:t>
            </a:r>
            <a:r>
              <a:rPr lang="en-US" sz="3100" i="1" dirty="0">
                <a:cs typeface="Calibri"/>
              </a:rPr>
              <a:t>mental health and emotional well-being.</a:t>
            </a:r>
          </a:p>
          <a:p>
            <a:pPr marL="0" indent="0">
              <a:buNone/>
            </a:pPr>
            <a:r>
              <a:rPr lang="en-US" sz="3100" i="1" dirty="0">
                <a:cs typeface="Calibri"/>
              </a:rPr>
              <a:t>3. decision-making </a:t>
            </a:r>
          </a:p>
          <a:p>
            <a:pPr marL="0" indent="0">
              <a:buNone/>
            </a:pPr>
            <a:r>
              <a:rPr lang="en-US" sz="3100" i="1" dirty="0">
                <a:cs typeface="Calibri"/>
              </a:rPr>
              <a:t>4.  social influences </a:t>
            </a:r>
          </a:p>
          <a:p>
            <a:pPr marL="0" indent="0">
              <a:buNone/>
            </a:pPr>
            <a:r>
              <a:rPr lang="en-US" sz="3100" i="1" dirty="0">
                <a:cs typeface="Calibri"/>
              </a:rPr>
              <a:t>5. healthy relationships</a:t>
            </a:r>
            <a:r>
              <a:rPr lang="en-US" sz="3100" dirty="0">
                <a:cs typeface="Calibri"/>
              </a:rPr>
              <a:t> </a:t>
            </a:r>
            <a:endParaRPr lang="en-US" sz="3100" dirty="0">
              <a:cs typeface="Calibri"/>
            </a:endParaRPr>
          </a:p>
          <a:p>
            <a:pPr>
              <a:buFont typeface="Wingdings" panose="05000000000000000000" pitchFamily="2" charset="2"/>
              <a:buChar char="Ø"/>
            </a:pPr>
            <a:r>
              <a:rPr lang="en-US" b="1" dirty="0" smtClean="0">
                <a:cs typeface="Calibri"/>
              </a:rPr>
              <a:t>5 Progression Steps</a:t>
            </a:r>
          </a:p>
          <a:p>
            <a:pPr>
              <a:buFont typeface="Wingdings" panose="05000000000000000000" pitchFamily="2" charset="2"/>
              <a:buChar char="Ø"/>
            </a:pPr>
            <a:r>
              <a:rPr lang="en-US" b="1" dirty="0">
                <a:cs typeface="Calibri"/>
              </a:rPr>
              <a:t>https://www.youtube.com/watch?v=dqDwFraT0uY</a:t>
            </a:r>
            <a:endParaRPr lang="en-US" b="1" dirty="0">
              <a:cs typeface="Calibri"/>
            </a:endParaRPr>
          </a:p>
        </p:txBody>
      </p:sp>
      <p:sp>
        <p:nvSpPr>
          <p:cNvPr id="6" name="TextBox 5">
            <a:extLst>
              <a:ext uri="{FF2B5EF4-FFF2-40B4-BE49-F238E27FC236}">
                <a16:creationId xmlns:a16="http://schemas.microsoft.com/office/drawing/2014/main" id="{ED05EA0F-410A-41F5-AC94-A22B31677CFD}"/>
              </a:ext>
            </a:extLst>
          </p:cNvPr>
          <p:cNvSpPr txBox="1"/>
          <p:nvPr/>
        </p:nvSpPr>
        <p:spPr>
          <a:xfrm>
            <a:off x="571141" y="1383756"/>
            <a:ext cx="3886200" cy="452431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panose="05000000000000000000" pitchFamily="2" charset="2"/>
              <a:buChar char="Ø"/>
            </a:pPr>
            <a:r>
              <a:rPr lang="en-US" sz="2400" b="1" dirty="0" smtClean="0"/>
              <a:t>5 ‘</a:t>
            </a:r>
            <a:r>
              <a:rPr lang="en-US" sz="2400" b="1" dirty="0" err="1" smtClean="0"/>
              <a:t>Yr</a:t>
            </a:r>
            <a:r>
              <a:rPr lang="en-US" sz="2400" b="1" dirty="0" smtClean="0"/>
              <a:t> </a:t>
            </a:r>
            <a:r>
              <a:rPr lang="en-US" sz="2400" b="1" dirty="0" err="1" smtClean="0"/>
              <a:t>Hyn</a:t>
            </a:r>
            <a:r>
              <a:rPr lang="en-US" sz="2400" b="1" dirty="0" smtClean="0"/>
              <a:t> </a:t>
            </a:r>
            <a:r>
              <a:rPr lang="en-US" sz="2400" b="1" dirty="0" err="1" smtClean="0"/>
              <a:t>sy’n</a:t>
            </a:r>
            <a:r>
              <a:rPr lang="en-US" sz="2400" b="1" dirty="0" smtClean="0"/>
              <a:t> </a:t>
            </a:r>
            <a:r>
              <a:rPr lang="en-US" sz="2400" b="1" dirty="0" err="1" smtClean="0"/>
              <a:t>Bwysig</a:t>
            </a:r>
            <a:r>
              <a:rPr lang="en-US" sz="2400" b="1" dirty="0" smtClean="0"/>
              <a:t>’</a:t>
            </a:r>
          </a:p>
          <a:p>
            <a:r>
              <a:rPr lang="en-US" sz="2400" dirty="0" smtClean="0"/>
              <a:t>1. </a:t>
            </a:r>
            <a:r>
              <a:rPr lang="en-US" sz="2400" dirty="0" err="1" smtClean="0"/>
              <a:t>iechyd</a:t>
            </a:r>
            <a:r>
              <a:rPr lang="en-US" sz="2400" dirty="0" smtClean="0"/>
              <a:t> </a:t>
            </a:r>
            <a:r>
              <a:rPr lang="en-US" sz="2400" dirty="0"/>
              <a:t>a </a:t>
            </a:r>
            <a:r>
              <a:rPr lang="en-US" sz="2400" dirty="0" err="1"/>
              <a:t>lles</a:t>
            </a:r>
            <a:r>
              <a:rPr lang="en-US" sz="2400" dirty="0"/>
              <a:t> </a:t>
            </a:r>
            <a:r>
              <a:rPr lang="en-US" sz="2400" dirty="0" err="1"/>
              <a:t>corfforol</a:t>
            </a:r>
            <a:endParaRPr lang="en-US" sz="2400" dirty="0">
              <a:cs typeface="Calibri"/>
            </a:endParaRPr>
          </a:p>
          <a:p>
            <a:r>
              <a:rPr lang="en-US" sz="2400" dirty="0"/>
              <a:t>2. </a:t>
            </a:r>
            <a:r>
              <a:rPr lang="en-US" sz="2400" dirty="0" err="1" smtClean="0"/>
              <a:t>lles</a:t>
            </a:r>
            <a:r>
              <a:rPr lang="en-US" sz="2400" dirty="0" smtClean="0"/>
              <a:t> </a:t>
            </a:r>
            <a:r>
              <a:rPr lang="en-US" sz="2400" dirty="0" err="1"/>
              <a:t>meddyliol</a:t>
            </a:r>
            <a:r>
              <a:rPr lang="en-US" sz="2400" dirty="0"/>
              <a:t> ac </a:t>
            </a:r>
            <a:r>
              <a:rPr lang="en-US" sz="2400" dirty="0" err="1"/>
              <a:t>emosiynol</a:t>
            </a:r>
            <a:r>
              <a:rPr lang="en-US" sz="2400" dirty="0"/>
              <a:t> </a:t>
            </a:r>
            <a:endParaRPr lang="en-US" sz="2400" dirty="0">
              <a:cs typeface="Calibri"/>
            </a:endParaRPr>
          </a:p>
          <a:p>
            <a:r>
              <a:rPr lang="en-US" sz="2400" dirty="0"/>
              <a:t>3. </a:t>
            </a:r>
            <a:r>
              <a:rPr lang="en-US" sz="2400" dirty="0" err="1"/>
              <a:t>gwneud</a:t>
            </a:r>
            <a:r>
              <a:rPr lang="en-US" sz="2400" dirty="0"/>
              <a:t> </a:t>
            </a:r>
            <a:r>
              <a:rPr lang="en-US" sz="2400" dirty="0" err="1"/>
              <a:t>penderfyniadau</a:t>
            </a:r>
            <a:r>
              <a:rPr lang="en-US" sz="2400" dirty="0"/>
              <a:t> ​</a:t>
            </a:r>
            <a:endParaRPr lang="en-US" sz="2400" dirty="0">
              <a:cs typeface="Calibri"/>
            </a:endParaRPr>
          </a:p>
          <a:p>
            <a:r>
              <a:rPr lang="en-US" sz="2400" dirty="0"/>
              <a:t>4.  </a:t>
            </a:r>
            <a:r>
              <a:rPr lang="en-US" sz="2400" dirty="0" err="1"/>
              <a:t>dylanwadau</a:t>
            </a:r>
            <a:r>
              <a:rPr lang="en-US" sz="2400" dirty="0"/>
              <a:t> </a:t>
            </a:r>
            <a:r>
              <a:rPr lang="en-US" sz="2400" dirty="0" err="1"/>
              <a:t>cymdeithasol</a:t>
            </a:r>
            <a:endParaRPr lang="en-US" sz="2400" dirty="0">
              <a:cs typeface="Calibri"/>
            </a:endParaRPr>
          </a:p>
          <a:p>
            <a:r>
              <a:rPr lang="en-US" sz="2400" dirty="0"/>
              <a:t>5. </a:t>
            </a:r>
            <a:r>
              <a:rPr lang="en-US" sz="2400" dirty="0" err="1"/>
              <a:t>cydberthnasau</a:t>
            </a:r>
            <a:r>
              <a:rPr lang="en-US" sz="2400" dirty="0"/>
              <a:t> </a:t>
            </a:r>
            <a:r>
              <a:rPr lang="en-US" sz="2400" dirty="0" err="1" smtClean="0"/>
              <a:t>iach</a:t>
            </a:r>
            <a:endParaRPr lang="en-US" sz="2400" dirty="0">
              <a:cs typeface="Calibri"/>
            </a:endParaRPr>
          </a:p>
          <a:p>
            <a:pPr marL="342900" indent="-342900">
              <a:buFont typeface="Wingdings" panose="05000000000000000000" pitchFamily="2" charset="2"/>
              <a:buChar char="Ø"/>
            </a:pPr>
            <a:r>
              <a:rPr lang="en-US" sz="2400" b="1" dirty="0" smtClean="0">
                <a:cs typeface="Calibri"/>
              </a:rPr>
              <a:t>5 Cam </a:t>
            </a:r>
            <a:r>
              <a:rPr lang="en-US" sz="2400" b="1" dirty="0" err="1" smtClean="0">
                <a:cs typeface="Calibri"/>
              </a:rPr>
              <a:t>Cynnydd</a:t>
            </a:r>
            <a:endParaRPr lang="en-US" sz="2400" b="1" dirty="0" smtClean="0">
              <a:cs typeface="Calibri"/>
            </a:endParaRPr>
          </a:p>
          <a:p>
            <a:pPr marL="342900" indent="-342900">
              <a:buFont typeface="Wingdings" panose="05000000000000000000" pitchFamily="2" charset="2"/>
              <a:buChar char="Ø"/>
            </a:pPr>
            <a:r>
              <a:rPr lang="en-US" sz="2400" b="1" dirty="0">
                <a:cs typeface="Calibri"/>
              </a:rPr>
              <a:t>https://www.youtube.com/watch?v=bGXLhdG41Hc&amp;t=2s</a:t>
            </a:r>
          </a:p>
          <a:p>
            <a:endParaRPr lang="en-US" sz="2400" b="1" dirty="0" smtClean="0"/>
          </a:p>
        </p:txBody>
      </p:sp>
    </p:spTree>
    <p:extLst>
      <p:ext uri="{BB962C8B-B14F-4D97-AF65-F5344CB8AC3E}">
        <p14:creationId xmlns:p14="http://schemas.microsoft.com/office/powerpoint/2010/main" val="4155132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i="1" dirty="0" smtClean="0"/>
              <a:t>Relationships and resilience</a:t>
            </a:r>
            <a:r>
              <a:rPr lang="en-GB" sz="4000" i="1" dirty="0" smtClean="0"/>
              <a:t/>
            </a:r>
            <a:br>
              <a:rPr lang="en-GB" sz="4000" i="1" dirty="0" smtClean="0"/>
            </a:br>
            <a:r>
              <a:rPr lang="en-GB" sz="4000" i="1" dirty="0" err="1" smtClean="0"/>
              <a:t>Cydberthnasoedd</a:t>
            </a:r>
            <a:r>
              <a:rPr lang="en-GB" sz="4000" i="1" dirty="0" smtClean="0"/>
              <a:t> a </a:t>
            </a:r>
            <a:r>
              <a:rPr lang="en-GB" sz="4000" i="1" dirty="0" err="1" smtClean="0"/>
              <a:t>gwydnwch</a:t>
            </a:r>
            <a:endParaRPr lang="en-GB" sz="4000" i="1" dirty="0"/>
          </a:p>
        </p:txBody>
      </p:sp>
      <p:sp>
        <p:nvSpPr>
          <p:cNvPr id="5" name="Content Placeholder 4"/>
          <p:cNvSpPr>
            <a:spLocks noGrp="1"/>
          </p:cNvSpPr>
          <p:nvPr>
            <p:ph sz="half" idx="1"/>
          </p:nvPr>
        </p:nvSpPr>
        <p:spPr>
          <a:xfrm>
            <a:off x="4730115" y="1563232"/>
            <a:ext cx="3886200" cy="4351338"/>
          </a:xfrm>
        </p:spPr>
        <p:txBody>
          <a:bodyPr/>
          <a:lstStyle/>
          <a:p>
            <a:r>
              <a:rPr lang="en-GB" b="1" dirty="0" smtClean="0"/>
              <a:t>AIM: </a:t>
            </a:r>
            <a:r>
              <a:rPr lang="en-GB" dirty="0" smtClean="0"/>
              <a:t>to experience the significance of interrelationships and the connection between personal and group success in building resilience</a:t>
            </a:r>
          </a:p>
          <a:p>
            <a:r>
              <a:rPr lang="en-GB" dirty="0" smtClean="0"/>
              <a:t>Each player must be committed to the goal and the rules</a:t>
            </a:r>
          </a:p>
          <a:p>
            <a:pPr marL="0" indent="0">
              <a:buNone/>
            </a:pPr>
            <a:endParaRPr lang="en-GB" dirty="0" smtClean="0"/>
          </a:p>
        </p:txBody>
      </p:sp>
      <p:sp>
        <p:nvSpPr>
          <p:cNvPr id="6" name="Content Placeholder 5"/>
          <p:cNvSpPr>
            <a:spLocks noGrp="1"/>
          </p:cNvSpPr>
          <p:nvPr>
            <p:ph sz="half" idx="2"/>
          </p:nvPr>
        </p:nvSpPr>
        <p:spPr>
          <a:xfrm>
            <a:off x="486641" y="1563232"/>
            <a:ext cx="3886200" cy="4351338"/>
          </a:xfrm>
        </p:spPr>
        <p:txBody>
          <a:bodyPr/>
          <a:lstStyle/>
          <a:p>
            <a:r>
              <a:rPr lang="en-GB" b="1" i="1" dirty="0" smtClean="0"/>
              <a:t>NOD: </a:t>
            </a:r>
            <a:r>
              <a:rPr lang="en-GB" i="1" dirty="0" err="1" smtClean="0"/>
              <a:t>i</a:t>
            </a:r>
            <a:r>
              <a:rPr lang="en-GB" i="1" dirty="0" smtClean="0"/>
              <a:t> </a:t>
            </a:r>
            <a:r>
              <a:rPr lang="en-GB" i="1" dirty="0" err="1" smtClean="0"/>
              <a:t>brofi</a:t>
            </a:r>
            <a:r>
              <a:rPr lang="en-GB" i="1" dirty="0" smtClean="0"/>
              <a:t> </a:t>
            </a:r>
            <a:r>
              <a:rPr lang="en-GB" i="1" dirty="0" err="1" smtClean="0"/>
              <a:t>pwysigrwydd</a:t>
            </a:r>
            <a:r>
              <a:rPr lang="en-GB" i="1" dirty="0" smtClean="0"/>
              <a:t> </a:t>
            </a:r>
            <a:r>
              <a:rPr lang="en-GB" i="1" dirty="0" err="1" smtClean="0"/>
              <a:t>ein</a:t>
            </a:r>
            <a:r>
              <a:rPr lang="en-GB" i="1" dirty="0" smtClean="0"/>
              <a:t> </a:t>
            </a:r>
            <a:r>
              <a:rPr lang="en-GB" i="1" dirty="0" err="1" smtClean="0"/>
              <a:t>perthynas</a:t>
            </a:r>
            <a:r>
              <a:rPr lang="en-GB" i="1" dirty="0" smtClean="0"/>
              <a:t> </a:t>
            </a:r>
            <a:r>
              <a:rPr lang="en-GB" i="1" dirty="0" err="1" smtClean="0"/>
              <a:t>gyda’n</a:t>
            </a:r>
            <a:r>
              <a:rPr lang="en-GB" i="1" dirty="0" smtClean="0"/>
              <a:t> </a:t>
            </a:r>
            <a:r>
              <a:rPr lang="en-GB" i="1" dirty="0" err="1" smtClean="0"/>
              <a:t>gilydd</a:t>
            </a:r>
            <a:r>
              <a:rPr lang="en-GB" i="1" dirty="0" smtClean="0"/>
              <a:t> </a:t>
            </a:r>
            <a:r>
              <a:rPr lang="en-GB" i="1" dirty="0" err="1" smtClean="0"/>
              <a:t>a’r</a:t>
            </a:r>
            <a:r>
              <a:rPr lang="en-GB" i="1" dirty="0" smtClean="0"/>
              <a:t> </a:t>
            </a:r>
            <a:r>
              <a:rPr lang="en-GB" i="1" dirty="0" err="1" smtClean="0"/>
              <a:t>cysylltiad</a:t>
            </a:r>
            <a:r>
              <a:rPr lang="en-GB" i="1" dirty="0" smtClean="0"/>
              <a:t> </a:t>
            </a:r>
            <a:r>
              <a:rPr lang="en-GB" i="1" dirty="0" err="1" smtClean="0"/>
              <a:t>rhwng</a:t>
            </a:r>
            <a:r>
              <a:rPr lang="en-GB" i="1" dirty="0" smtClean="0"/>
              <a:t> </a:t>
            </a:r>
            <a:r>
              <a:rPr lang="en-GB" i="1" dirty="0" err="1" smtClean="0"/>
              <a:t>llwyddiant</a:t>
            </a:r>
            <a:r>
              <a:rPr lang="en-GB" i="1" dirty="0" smtClean="0"/>
              <a:t> </a:t>
            </a:r>
            <a:r>
              <a:rPr lang="en-GB" i="1" dirty="0" err="1" smtClean="0"/>
              <a:t>personol</a:t>
            </a:r>
            <a:r>
              <a:rPr lang="en-GB" i="1" dirty="0" smtClean="0"/>
              <a:t> a </a:t>
            </a:r>
            <a:r>
              <a:rPr lang="en-GB" i="1" dirty="0" err="1" smtClean="0"/>
              <a:t>llwyddiant</a:t>
            </a:r>
            <a:r>
              <a:rPr lang="en-GB" i="1" dirty="0" smtClean="0"/>
              <a:t> </a:t>
            </a:r>
            <a:r>
              <a:rPr lang="en-GB" i="1" dirty="0" err="1" smtClean="0"/>
              <a:t>gr</a:t>
            </a:r>
            <a:r>
              <a:rPr lang="en-GB" i="1" dirty="0" err="1" smtClean="0">
                <a:cs typeface="Arial" panose="020B0604020202020204" pitchFamily="34" charset="0"/>
              </a:rPr>
              <a:t>ŵp</a:t>
            </a:r>
            <a:r>
              <a:rPr lang="en-GB" i="1" dirty="0" smtClean="0">
                <a:cs typeface="Arial" panose="020B0604020202020204" pitchFamily="34" charset="0"/>
              </a:rPr>
              <a:t> </a:t>
            </a:r>
            <a:r>
              <a:rPr lang="en-GB" i="1" dirty="0" err="1" smtClean="0">
                <a:cs typeface="Arial" panose="020B0604020202020204" pitchFamily="34" charset="0"/>
              </a:rPr>
              <a:t>wrth</a:t>
            </a:r>
            <a:r>
              <a:rPr lang="en-GB" i="1" dirty="0" smtClean="0">
                <a:cs typeface="Arial" panose="020B0604020202020204" pitchFamily="34" charset="0"/>
              </a:rPr>
              <a:t> </a:t>
            </a:r>
            <a:r>
              <a:rPr lang="en-GB" i="1" dirty="0" err="1" smtClean="0">
                <a:cs typeface="Arial" panose="020B0604020202020204" pitchFamily="34" charset="0"/>
              </a:rPr>
              <a:t>adeiladu</a:t>
            </a:r>
            <a:r>
              <a:rPr lang="en-GB" i="1" dirty="0" smtClean="0">
                <a:cs typeface="Arial" panose="020B0604020202020204" pitchFamily="34" charset="0"/>
              </a:rPr>
              <a:t> </a:t>
            </a:r>
            <a:r>
              <a:rPr lang="en-GB" i="1" dirty="0" err="1" smtClean="0">
                <a:cs typeface="Arial" panose="020B0604020202020204" pitchFamily="34" charset="0"/>
              </a:rPr>
              <a:t>gwydnwch</a:t>
            </a:r>
            <a:endParaRPr lang="en-GB" i="1" dirty="0" smtClean="0">
              <a:cs typeface="Arial" panose="020B0604020202020204" pitchFamily="34" charset="0"/>
            </a:endParaRPr>
          </a:p>
          <a:p>
            <a:r>
              <a:rPr lang="en-GB" i="1" dirty="0" err="1" smtClean="0">
                <a:cs typeface="Arial" panose="020B0604020202020204" pitchFamily="34" charset="0"/>
              </a:rPr>
              <a:t>Rhaid</a:t>
            </a:r>
            <a:r>
              <a:rPr lang="en-GB" i="1" dirty="0" smtClean="0">
                <a:cs typeface="Arial" panose="020B0604020202020204" pitchFamily="34" charset="0"/>
              </a:rPr>
              <a:t> </a:t>
            </a:r>
            <a:r>
              <a:rPr lang="en-GB" i="1" dirty="0" err="1" smtClean="0">
                <a:cs typeface="Arial" panose="020B0604020202020204" pitchFamily="34" charset="0"/>
              </a:rPr>
              <a:t>i</a:t>
            </a:r>
            <a:r>
              <a:rPr lang="en-GB" i="1" dirty="0" smtClean="0">
                <a:cs typeface="Arial" panose="020B0604020202020204" pitchFamily="34" charset="0"/>
              </a:rPr>
              <a:t> bob </a:t>
            </a:r>
            <a:r>
              <a:rPr lang="en-GB" i="1" dirty="0" err="1" smtClean="0">
                <a:cs typeface="Arial" panose="020B0604020202020204" pitchFamily="34" charset="0"/>
              </a:rPr>
              <a:t>chwaraewr</a:t>
            </a:r>
            <a:r>
              <a:rPr lang="en-GB" i="1" dirty="0" smtClean="0">
                <a:cs typeface="Arial" panose="020B0604020202020204" pitchFamily="34" charset="0"/>
              </a:rPr>
              <a:t> </a:t>
            </a:r>
            <a:r>
              <a:rPr lang="en-GB" i="1" dirty="0" err="1" smtClean="0">
                <a:cs typeface="Arial" panose="020B0604020202020204" pitchFamily="34" charset="0"/>
              </a:rPr>
              <a:t>ymrwymo</a:t>
            </a:r>
            <a:r>
              <a:rPr lang="en-GB" i="1" dirty="0" smtClean="0">
                <a:cs typeface="Arial" panose="020B0604020202020204" pitchFamily="34" charset="0"/>
              </a:rPr>
              <a:t> </a:t>
            </a:r>
            <a:r>
              <a:rPr lang="en-GB" i="1" dirty="0" err="1">
                <a:cs typeface="Arial" panose="020B0604020202020204" pitchFamily="34" charset="0"/>
              </a:rPr>
              <a:t>i</a:t>
            </a:r>
            <a:r>
              <a:rPr lang="en-GB" i="1" dirty="0" err="1" smtClean="0">
                <a:cs typeface="Arial" panose="020B0604020202020204" pitchFamily="34" charset="0"/>
              </a:rPr>
              <a:t>’r</a:t>
            </a:r>
            <a:r>
              <a:rPr lang="en-GB" i="1" dirty="0" smtClean="0">
                <a:cs typeface="Arial" panose="020B0604020202020204" pitchFamily="34" charset="0"/>
              </a:rPr>
              <a:t> nod </a:t>
            </a:r>
            <a:r>
              <a:rPr lang="en-GB" i="1" dirty="0" err="1" smtClean="0">
                <a:cs typeface="Arial" panose="020B0604020202020204" pitchFamily="34" charset="0"/>
              </a:rPr>
              <a:t>a’r</a:t>
            </a:r>
            <a:r>
              <a:rPr lang="en-GB" i="1" dirty="0" smtClean="0">
                <a:cs typeface="Arial" panose="020B0604020202020204" pitchFamily="34" charset="0"/>
              </a:rPr>
              <a:t> </a:t>
            </a:r>
            <a:r>
              <a:rPr lang="en-GB" i="1" dirty="0" err="1" smtClean="0">
                <a:cs typeface="Arial" panose="020B0604020202020204" pitchFamily="34" charset="0"/>
              </a:rPr>
              <a:t>rheolau</a:t>
            </a:r>
            <a:endParaRPr lang="en-GB" i="1"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3073" y="261217"/>
            <a:ext cx="1235824" cy="951005"/>
          </a:xfrm>
          <a:prstGeom prst="rect">
            <a:avLst/>
          </a:prstGeom>
        </p:spPr>
      </p:pic>
    </p:spTree>
    <p:extLst>
      <p:ext uri="{BB962C8B-B14F-4D97-AF65-F5344CB8AC3E}">
        <p14:creationId xmlns:p14="http://schemas.microsoft.com/office/powerpoint/2010/main" val="31643450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Cynllunio</a:t>
            </a:r>
            <a:r>
              <a:rPr lang="en-GB" b="1" dirty="0" smtClean="0"/>
              <a:t> </a:t>
            </a:r>
            <a:r>
              <a:rPr lang="en-GB" b="1" dirty="0" err="1" smtClean="0"/>
              <a:t>ar</a:t>
            </a:r>
            <a:r>
              <a:rPr lang="en-GB" b="1" dirty="0" smtClean="0"/>
              <a:t> </a:t>
            </a:r>
            <a:r>
              <a:rPr lang="en-GB" b="1" dirty="0" err="1" smtClean="0"/>
              <a:t>gyfer</a:t>
            </a:r>
            <a:r>
              <a:rPr lang="en-GB" b="1" dirty="0" smtClean="0"/>
              <a:t> </a:t>
            </a:r>
            <a:r>
              <a:rPr lang="en-GB" b="1" dirty="0" err="1" smtClean="0"/>
              <a:t>cynnydd</a:t>
            </a:r>
            <a:r>
              <a:rPr lang="en-GB" b="1" dirty="0" smtClean="0"/>
              <a:t/>
            </a:r>
            <a:br>
              <a:rPr lang="en-GB" b="1" dirty="0" smtClean="0"/>
            </a:br>
            <a:r>
              <a:rPr lang="en-GB" b="1" i="1" dirty="0" smtClean="0"/>
              <a:t>Planning for progression</a:t>
            </a:r>
            <a:endParaRPr lang="en-GB" b="1" dirty="0"/>
          </a:p>
        </p:txBody>
      </p:sp>
      <p:sp>
        <p:nvSpPr>
          <p:cNvPr id="3" name="Content Placeholder 2"/>
          <p:cNvSpPr>
            <a:spLocks noGrp="1"/>
          </p:cNvSpPr>
          <p:nvPr>
            <p:ph sz="half" idx="1"/>
          </p:nvPr>
        </p:nvSpPr>
        <p:spPr>
          <a:xfrm>
            <a:off x="628650" y="1617807"/>
            <a:ext cx="3886200" cy="4351338"/>
          </a:xfrm>
        </p:spPr>
        <p:txBody>
          <a:bodyPr>
            <a:normAutofit/>
          </a:bodyPr>
          <a:lstStyle/>
          <a:p>
            <a:r>
              <a:rPr lang="en-GB" sz="2200" dirty="0" err="1" smtClean="0"/>
              <a:t>Dewiswch</a:t>
            </a:r>
            <a:r>
              <a:rPr lang="en-GB" sz="2200" dirty="0" smtClean="0"/>
              <a:t> un </a:t>
            </a:r>
            <a:r>
              <a:rPr lang="en-GB" sz="2200" dirty="0" err="1" smtClean="0"/>
              <a:t>deilliant</a:t>
            </a:r>
            <a:r>
              <a:rPr lang="en-GB" sz="2200" dirty="0" smtClean="0"/>
              <a:t> </a:t>
            </a:r>
            <a:r>
              <a:rPr lang="en-GB" sz="2200" dirty="0" err="1" smtClean="0"/>
              <a:t>cyflawniad</a:t>
            </a:r>
            <a:r>
              <a:rPr lang="en-GB" sz="2200" dirty="0"/>
              <a:t> </a:t>
            </a:r>
            <a:r>
              <a:rPr lang="en-GB" sz="2200" dirty="0" err="1" smtClean="0"/>
              <a:t>yn</a:t>
            </a:r>
            <a:r>
              <a:rPr lang="en-GB" sz="2200" dirty="0" smtClean="0"/>
              <a:t> </a:t>
            </a:r>
            <a:r>
              <a:rPr lang="en-GB" sz="2200" dirty="0" err="1" smtClean="0"/>
              <a:t>ymwneud</a:t>
            </a:r>
            <a:r>
              <a:rPr lang="en-GB" sz="2200" dirty="0" smtClean="0"/>
              <a:t> </a:t>
            </a:r>
            <a:r>
              <a:rPr lang="en-GB" sz="2200" dirty="0" err="1" smtClean="0"/>
              <a:t>á’r</a:t>
            </a:r>
            <a:r>
              <a:rPr lang="en-GB" sz="2200" dirty="0" smtClean="0"/>
              <a:t> </a:t>
            </a:r>
            <a:r>
              <a:rPr lang="en-GB" sz="2200" dirty="0" err="1" smtClean="0"/>
              <a:t>hyn</a:t>
            </a:r>
            <a:r>
              <a:rPr lang="en-GB" sz="2200" dirty="0" smtClean="0"/>
              <a:t> </a:t>
            </a:r>
            <a:r>
              <a:rPr lang="en-GB" sz="2200" dirty="0" err="1" smtClean="0"/>
              <a:t>sy’n</a:t>
            </a:r>
            <a:r>
              <a:rPr lang="en-GB" sz="2200" dirty="0" smtClean="0"/>
              <a:t> </a:t>
            </a:r>
            <a:r>
              <a:rPr lang="en-GB" sz="2200" dirty="0" err="1" smtClean="0"/>
              <a:t>bwysig</a:t>
            </a:r>
            <a:r>
              <a:rPr lang="en-GB" sz="2200" dirty="0" smtClean="0"/>
              <a:t> o ran </a:t>
            </a:r>
            <a:r>
              <a:rPr lang="en-GB" sz="2200" dirty="0" err="1" smtClean="0"/>
              <a:t>iechyd</a:t>
            </a:r>
            <a:r>
              <a:rPr lang="en-GB" sz="2200" dirty="0" smtClean="0"/>
              <a:t> </a:t>
            </a:r>
            <a:r>
              <a:rPr lang="en-GB" sz="2200" dirty="0" err="1" smtClean="0"/>
              <a:t>meddwl</a:t>
            </a:r>
            <a:r>
              <a:rPr lang="en-GB" sz="2200" dirty="0" smtClean="0"/>
              <a:t> a </a:t>
            </a:r>
            <a:r>
              <a:rPr lang="en-GB" sz="2200" dirty="0" err="1" smtClean="0"/>
              <a:t>lles</a:t>
            </a:r>
            <a:r>
              <a:rPr lang="en-GB" sz="2200" dirty="0" smtClean="0"/>
              <a:t> </a:t>
            </a:r>
            <a:r>
              <a:rPr lang="en-GB" sz="2200" dirty="0" err="1" smtClean="0"/>
              <a:t>emosiynol</a:t>
            </a:r>
            <a:endParaRPr lang="en-GB" sz="2200" dirty="0" smtClean="0"/>
          </a:p>
          <a:p>
            <a:r>
              <a:rPr lang="en-GB" sz="2200" dirty="0" err="1" smtClean="0"/>
              <a:t>Cynlluniwch</a:t>
            </a:r>
            <a:r>
              <a:rPr lang="en-GB" sz="2200" dirty="0" smtClean="0"/>
              <a:t> </a:t>
            </a:r>
            <a:r>
              <a:rPr lang="en-GB" sz="2200" dirty="0" err="1" smtClean="0"/>
              <a:t>weithgaredd</a:t>
            </a:r>
            <a:r>
              <a:rPr lang="en-GB" sz="2200" dirty="0" smtClean="0"/>
              <a:t> </a:t>
            </a:r>
            <a:r>
              <a:rPr lang="en-GB" sz="2200" dirty="0" err="1" smtClean="0"/>
              <a:t>gan</a:t>
            </a:r>
            <a:r>
              <a:rPr lang="en-GB" sz="2200" dirty="0" smtClean="0"/>
              <a:t> </a:t>
            </a:r>
            <a:r>
              <a:rPr lang="en-GB" sz="2200" dirty="0" err="1" smtClean="0"/>
              <a:t>nodi’n</a:t>
            </a:r>
            <a:r>
              <a:rPr lang="en-GB" sz="2200" dirty="0" smtClean="0"/>
              <a:t> </a:t>
            </a:r>
            <a:r>
              <a:rPr lang="en-GB" sz="2200" dirty="0" err="1" smtClean="0"/>
              <a:t>glir</a:t>
            </a:r>
            <a:r>
              <a:rPr lang="en-GB" sz="2200" dirty="0" smtClean="0"/>
              <a:t> pa </a:t>
            </a:r>
            <a:r>
              <a:rPr lang="en-GB" sz="2200" dirty="0" err="1" smtClean="0"/>
              <a:t>strategaethau</a:t>
            </a:r>
            <a:r>
              <a:rPr lang="en-GB" sz="2200" dirty="0"/>
              <a:t> </a:t>
            </a:r>
            <a:r>
              <a:rPr lang="en-GB" sz="2200" dirty="0" err="1" smtClean="0"/>
              <a:t>AagD</a:t>
            </a:r>
            <a:r>
              <a:rPr lang="en-GB" sz="2200" dirty="0" smtClean="0"/>
              <a:t> y </a:t>
            </a:r>
            <a:r>
              <a:rPr lang="en-GB" sz="2200" dirty="0" err="1" smtClean="0"/>
              <a:t>byddech</a:t>
            </a:r>
            <a:r>
              <a:rPr lang="en-GB" sz="2200" dirty="0" smtClean="0"/>
              <a:t> </a:t>
            </a:r>
            <a:r>
              <a:rPr lang="en-GB" sz="2200" dirty="0" err="1" smtClean="0"/>
              <a:t>yn</a:t>
            </a:r>
            <a:r>
              <a:rPr lang="en-GB" sz="2200" dirty="0" smtClean="0"/>
              <a:t> </a:t>
            </a:r>
            <a:r>
              <a:rPr lang="en-GB" sz="2200" dirty="0" err="1" smtClean="0"/>
              <a:t>eu</a:t>
            </a:r>
            <a:r>
              <a:rPr lang="en-GB" sz="2200" dirty="0" smtClean="0"/>
              <a:t> </a:t>
            </a:r>
            <a:r>
              <a:rPr lang="en-GB" sz="2200" dirty="0" err="1" smtClean="0"/>
              <a:t>defnyddio</a:t>
            </a:r>
            <a:r>
              <a:rPr lang="en-GB" sz="2200" dirty="0" smtClean="0"/>
              <a:t> </a:t>
            </a:r>
            <a:r>
              <a:rPr lang="en-GB" sz="2200" dirty="0" err="1" smtClean="0"/>
              <a:t>er</a:t>
            </a:r>
            <a:r>
              <a:rPr lang="en-GB" sz="2200" dirty="0" smtClean="0"/>
              <a:t> </a:t>
            </a:r>
            <a:r>
              <a:rPr lang="en-GB" sz="2200" dirty="0" err="1" smtClean="0"/>
              <a:t>mwyn</a:t>
            </a:r>
            <a:r>
              <a:rPr lang="en-GB" sz="2200" dirty="0" smtClean="0"/>
              <a:t> </a:t>
            </a:r>
            <a:r>
              <a:rPr lang="en-GB" sz="2200" dirty="0" err="1" smtClean="0"/>
              <a:t>sicrhau</a:t>
            </a:r>
            <a:r>
              <a:rPr lang="en-GB" sz="2200" dirty="0" smtClean="0"/>
              <a:t> </a:t>
            </a:r>
            <a:r>
              <a:rPr lang="en-GB" sz="2200" dirty="0" err="1" smtClean="0"/>
              <a:t>cynnydd</a:t>
            </a:r>
            <a:r>
              <a:rPr lang="en-GB" sz="2200" dirty="0" smtClean="0"/>
              <a:t> </a:t>
            </a:r>
          </a:p>
          <a:p>
            <a:r>
              <a:rPr lang="en-GB" sz="2200" dirty="0" err="1" smtClean="0"/>
              <a:t>Defnyddiwch</a:t>
            </a:r>
            <a:r>
              <a:rPr lang="en-GB" sz="2200" dirty="0" smtClean="0"/>
              <a:t> HWB </a:t>
            </a:r>
            <a:r>
              <a:rPr lang="en-GB" sz="2200" dirty="0" err="1" smtClean="0"/>
              <a:t>er</a:t>
            </a:r>
            <a:r>
              <a:rPr lang="en-GB" sz="2200" dirty="0" smtClean="0"/>
              <a:t> </a:t>
            </a:r>
            <a:r>
              <a:rPr lang="en-GB" sz="2200" dirty="0" err="1" smtClean="0"/>
              <a:t>mwyn</a:t>
            </a:r>
            <a:r>
              <a:rPr lang="en-GB" sz="2200" dirty="0" smtClean="0"/>
              <a:t> </a:t>
            </a:r>
            <a:r>
              <a:rPr lang="en-GB" sz="2200" dirty="0" err="1" smtClean="0"/>
              <a:t>chwilio</a:t>
            </a:r>
            <a:r>
              <a:rPr lang="en-GB" sz="2200" dirty="0" smtClean="0"/>
              <a:t> am </a:t>
            </a:r>
            <a:r>
              <a:rPr lang="en-GB" sz="2200" dirty="0" err="1" smtClean="0"/>
              <a:t>adnoddau</a:t>
            </a:r>
            <a:r>
              <a:rPr lang="en-GB" sz="2200" dirty="0" smtClean="0"/>
              <a:t> </a:t>
            </a:r>
            <a:r>
              <a:rPr lang="en-GB" sz="2200" dirty="0" err="1" smtClean="0"/>
              <a:t>addas</a:t>
            </a:r>
            <a:r>
              <a:rPr lang="en-GB" sz="2200" dirty="0" smtClean="0"/>
              <a:t> </a:t>
            </a:r>
            <a:r>
              <a:rPr lang="en-GB" sz="2200" dirty="0" err="1" smtClean="0"/>
              <a:t>i</a:t>
            </a:r>
            <a:r>
              <a:rPr lang="en-GB" sz="2200" dirty="0" smtClean="0"/>
              <a:t> </a:t>
            </a:r>
            <a:r>
              <a:rPr lang="en-GB" sz="2200" dirty="0" err="1" smtClean="0"/>
              <a:t>gefnogi’r</a:t>
            </a:r>
            <a:r>
              <a:rPr lang="en-GB" sz="2200" dirty="0" smtClean="0"/>
              <a:t> </a:t>
            </a:r>
            <a:r>
              <a:rPr lang="en-GB" sz="2200" dirty="0" err="1" smtClean="0"/>
              <a:t>weithgaredd</a:t>
            </a:r>
            <a:endParaRPr lang="en-GB" sz="2200" dirty="0"/>
          </a:p>
        </p:txBody>
      </p:sp>
      <p:sp>
        <p:nvSpPr>
          <p:cNvPr id="4" name="Content Placeholder 3"/>
          <p:cNvSpPr>
            <a:spLocks noGrp="1"/>
          </p:cNvSpPr>
          <p:nvPr>
            <p:ph sz="half" idx="2"/>
          </p:nvPr>
        </p:nvSpPr>
        <p:spPr>
          <a:xfrm>
            <a:off x="4572000" y="1651073"/>
            <a:ext cx="3886200" cy="4351338"/>
          </a:xfrm>
        </p:spPr>
        <p:txBody>
          <a:bodyPr>
            <a:normAutofit/>
          </a:bodyPr>
          <a:lstStyle/>
          <a:p>
            <a:r>
              <a:rPr lang="en-GB" sz="2200" i="1" dirty="0" smtClean="0"/>
              <a:t>Choose one achievement outcome relating to what matters regarding mental health and emotional well-being</a:t>
            </a:r>
          </a:p>
          <a:p>
            <a:r>
              <a:rPr lang="en-GB" sz="2200" i="1" dirty="0" smtClean="0"/>
              <a:t>Plan an activity noting clearly what </a:t>
            </a:r>
            <a:r>
              <a:rPr lang="en-GB" sz="2200" i="1" dirty="0" err="1" smtClean="0"/>
              <a:t>AfL</a:t>
            </a:r>
            <a:r>
              <a:rPr lang="en-GB" sz="2200" i="1" dirty="0" smtClean="0"/>
              <a:t> strategies you would use to ensure progress</a:t>
            </a:r>
          </a:p>
          <a:p>
            <a:r>
              <a:rPr lang="en-GB" sz="2200" i="1" dirty="0" smtClean="0"/>
              <a:t>Use HWB to look for suitable resource to support the activity</a:t>
            </a:r>
          </a:p>
        </p:txBody>
      </p:sp>
    </p:spTree>
    <p:extLst>
      <p:ext uri="{BB962C8B-B14F-4D97-AF65-F5344CB8AC3E}">
        <p14:creationId xmlns:p14="http://schemas.microsoft.com/office/powerpoint/2010/main" val="2965682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Atebion</a:t>
            </a:r>
            <a:r>
              <a:rPr lang="en-GB" b="1" dirty="0" smtClean="0"/>
              <a:t> y </a:t>
            </a:r>
            <a:r>
              <a:rPr lang="en-GB" b="1" dirty="0" err="1" smtClean="0"/>
              <a:t>ditectif</a:t>
            </a:r>
            <a:r>
              <a:rPr lang="en-GB" b="1" dirty="0" smtClean="0"/>
              <a:t/>
            </a:r>
            <a:br>
              <a:rPr lang="en-GB" b="1" dirty="0" smtClean="0"/>
            </a:br>
            <a:r>
              <a:rPr lang="en-GB" b="1" i="1" dirty="0" smtClean="0"/>
              <a:t>The detective’s answers</a:t>
            </a:r>
            <a:endParaRPr lang="en-GB" b="1" i="1" dirty="0"/>
          </a:p>
        </p:txBody>
      </p:sp>
      <p:sp>
        <p:nvSpPr>
          <p:cNvPr id="3" name="Content Placeholder 2"/>
          <p:cNvSpPr>
            <a:spLocks noGrp="1"/>
          </p:cNvSpPr>
          <p:nvPr>
            <p:ph sz="half" idx="1"/>
          </p:nvPr>
        </p:nvSpPr>
        <p:spPr/>
        <p:txBody>
          <a:bodyPr/>
          <a:lstStyle/>
          <a:p>
            <a:r>
              <a:rPr lang="en-GB" dirty="0" err="1" smtClean="0"/>
              <a:t>Edrychwch</a:t>
            </a:r>
            <a:r>
              <a:rPr lang="en-GB" dirty="0" smtClean="0"/>
              <a:t> </a:t>
            </a:r>
            <a:r>
              <a:rPr lang="en-GB" dirty="0" err="1" smtClean="0"/>
              <a:t>ar</a:t>
            </a:r>
            <a:r>
              <a:rPr lang="en-GB" dirty="0" smtClean="0"/>
              <a:t> </a:t>
            </a:r>
            <a:r>
              <a:rPr lang="en-GB" dirty="0" err="1" smtClean="0"/>
              <a:t>eich</a:t>
            </a:r>
            <a:r>
              <a:rPr lang="en-GB" dirty="0" smtClean="0"/>
              <a:t> </a:t>
            </a:r>
            <a:r>
              <a:rPr lang="en-GB" dirty="0" err="1" smtClean="0"/>
              <a:t>taflen</a:t>
            </a:r>
            <a:r>
              <a:rPr lang="en-GB" dirty="0" smtClean="0"/>
              <a:t> </a:t>
            </a:r>
            <a:r>
              <a:rPr lang="en-GB" dirty="0" err="1" smtClean="0"/>
              <a:t>strategaethau</a:t>
            </a:r>
            <a:r>
              <a:rPr lang="en-GB" dirty="0" smtClean="0"/>
              <a:t> </a:t>
            </a:r>
            <a:r>
              <a:rPr lang="en-GB" dirty="0" err="1" smtClean="0"/>
              <a:t>cwestiynu</a:t>
            </a:r>
            <a:endParaRPr lang="en-GB" dirty="0" smtClean="0"/>
          </a:p>
          <a:p>
            <a:r>
              <a:rPr lang="en-GB" dirty="0" smtClean="0"/>
              <a:t>Pa rai </a:t>
            </a:r>
            <a:r>
              <a:rPr lang="en-GB" dirty="0" err="1" smtClean="0"/>
              <a:t>ddefnyddiwyd</a:t>
            </a:r>
            <a:r>
              <a:rPr lang="en-GB" dirty="0" smtClean="0"/>
              <a:t> </a:t>
            </a:r>
            <a:r>
              <a:rPr lang="en-GB" dirty="0" err="1" smtClean="0"/>
              <a:t>fwyaf</a:t>
            </a:r>
            <a:r>
              <a:rPr lang="en-GB" dirty="0" smtClean="0"/>
              <a:t>?</a:t>
            </a:r>
          </a:p>
          <a:p>
            <a:r>
              <a:rPr lang="en-GB" dirty="0" smtClean="0"/>
              <a:t>Pa rai </a:t>
            </a:r>
            <a:r>
              <a:rPr lang="en-GB" dirty="0" err="1" smtClean="0"/>
              <a:t>oedd</a:t>
            </a:r>
            <a:r>
              <a:rPr lang="en-GB" dirty="0" smtClean="0"/>
              <a:t> </a:t>
            </a:r>
            <a:r>
              <a:rPr lang="en-GB" dirty="0" err="1" smtClean="0"/>
              <a:t>mwyaf</a:t>
            </a:r>
            <a:r>
              <a:rPr lang="en-GB" dirty="0" smtClean="0"/>
              <a:t> </a:t>
            </a:r>
            <a:r>
              <a:rPr lang="en-GB" dirty="0" err="1" smtClean="0"/>
              <a:t>effeithiol</a:t>
            </a:r>
            <a:r>
              <a:rPr lang="en-GB" dirty="0" smtClean="0"/>
              <a:t> </a:t>
            </a:r>
            <a:r>
              <a:rPr lang="en-GB" dirty="0" err="1" smtClean="0"/>
              <a:t>er</a:t>
            </a:r>
            <a:r>
              <a:rPr lang="en-GB" dirty="0" smtClean="0"/>
              <a:t> </a:t>
            </a:r>
            <a:r>
              <a:rPr lang="en-GB" dirty="0" err="1" smtClean="0"/>
              <a:t>mwyn</a:t>
            </a:r>
            <a:r>
              <a:rPr lang="en-GB" dirty="0" smtClean="0"/>
              <a:t> </a:t>
            </a:r>
            <a:r>
              <a:rPr lang="en-GB" dirty="0" err="1" smtClean="0"/>
              <a:t>symud</a:t>
            </a:r>
            <a:r>
              <a:rPr lang="en-GB" dirty="0" smtClean="0"/>
              <a:t> y </a:t>
            </a:r>
            <a:r>
              <a:rPr lang="en-GB" dirty="0" err="1" smtClean="0"/>
              <a:t>dysgu</a:t>
            </a:r>
            <a:r>
              <a:rPr lang="en-GB" dirty="0" smtClean="0"/>
              <a:t> </a:t>
            </a:r>
            <a:r>
              <a:rPr lang="en-GB" dirty="0" err="1" smtClean="0"/>
              <a:t>ymlaen</a:t>
            </a:r>
            <a:r>
              <a:rPr lang="en-GB" dirty="0" smtClean="0"/>
              <a:t>?</a:t>
            </a:r>
            <a:endParaRPr lang="en-GB" dirty="0"/>
          </a:p>
        </p:txBody>
      </p:sp>
      <p:sp>
        <p:nvSpPr>
          <p:cNvPr id="4" name="Content Placeholder 3"/>
          <p:cNvSpPr>
            <a:spLocks noGrp="1"/>
          </p:cNvSpPr>
          <p:nvPr>
            <p:ph sz="half" idx="2"/>
          </p:nvPr>
        </p:nvSpPr>
        <p:spPr/>
        <p:txBody>
          <a:bodyPr/>
          <a:lstStyle/>
          <a:p>
            <a:r>
              <a:rPr lang="en-GB" i="1" dirty="0" smtClean="0"/>
              <a:t>Look at your questioning strategy leaflet</a:t>
            </a:r>
          </a:p>
          <a:p>
            <a:r>
              <a:rPr lang="en-GB" i="1" dirty="0" smtClean="0"/>
              <a:t>Which ones were used the most?</a:t>
            </a:r>
          </a:p>
          <a:p>
            <a:r>
              <a:rPr lang="en-GB" i="1" dirty="0" smtClean="0"/>
              <a:t>Which ones were most effective in moving the learning forward?</a:t>
            </a:r>
            <a:endParaRPr lang="en-GB" i="1" dirty="0"/>
          </a:p>
        </p:txBody>
      </p:sp>
    </p:spTree>
    <p:extLst>
      <p:ext uri="{BB962C8B-B14F-4D97-AF65-F5344CB8AC3E}">
        <p14:creationId xmlns:p14="http://schemas.microsoft.com/office/powerpoint/2010/main" val="3585496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DC92C-4BA7-3C40-867C-5CA77FE59993}"/>
              </a:ext>
            </a:extLst>
          </p:cNvPr>
          <p:cNvSpPr>
            <a:spLocks noGrp="1"/>
          </p:cNvSpPr>
          <p:nvPr>
            <p:ph type="title"/>
          </p:nvPr>
        </p:nvSpPr>
        <p:spPr/>
        <p:txBody>
          <a:bodyPr/>
          <a:lstStyle/>
          <a:p>
            <a:r>
              <a:rPr lang="en-US" dirty="0" err="1"/>
              <a:t>Unrhyw</a:t>
            </a:r>
            <a:r>
              <a:rPr lang="en-US" dirty="0"/>
              <a:t> </a:t>
            </a:r>
            <a:r>
              <a:rPr lang="en-US" dirty="0" err="1"/>
              <a:t>gwestiynau</a:t>
            </a:r>
            <a:endParaRPr lang="en-US" dirty="0"/>
          </a:p>
        </p:txBody>
      </p:sp>
      <p:pic>
        <p:nvPicPr>
          <p:cNvPr id="3074" name="Picture 2" descr="https://cdn-images-1.medium.com/max/1400/1*y32goTcrvncb8ot3jcTsEA.png">
            <a:extLst>
              <a:ext uri="{FF2B5EF4-FFF2-40B4-BE49-F238E27FC236}">
                <a16:creationId xmlns:a16="http://schemas.microsoft.com/office/drawing/2014/main" id="{AF2DF4F3-8F4B-6C4D-80D6-77EF86CADB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916832"/>
            <a:ext cx="7393109" cy="3210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93065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Darllen</a:t>
            </a:r>
            <a:r>
              <a:rPr lang="en-GB" b="1" dirty="0" smtClean="0"/>
              <a:t> </a:t>
            </a:r>
            <a:r>
              <a:rPr lang="en-GB" b="1" dirty="0" err="1" smtClean="0"/>
              <a:t>pellach</a:t>
            </a:r>
            <a:r>
              <a:rPr lang="en-GB" b="1" dirty="0" smtClean="0"/>
              <a:t/>
            </a:r>
            <a:br>
              <a:rPr lang="en-GB" b="1" dirty="0" smtClean="0"/>
            </a:br>
            <a:r>
              <a:rPr lang="en-GB" b="1" i="1" dirty="0" smtClean="0"/>
              <a:t>Further reading</a:t>
            </a:r>
            <a:endParaRPr lang="en-GB" b="1" i="1" dirty="0"/>
          </a:p>
        </p:txBody>
      </p:sp>
      <p:sp>
        <p:nvSpPr>
          <p:cNvPr id="4" name="TextBox 3"/>
          <p:cNvSpPr txBox="1"/>
          <p:nvPr/>
        </p:nvSpPr>
        <p:spPr>
          <a:xfrm>
            <a:off x="670921" y="1888317"/>
            <a:ext cx="7677713" cy="3693319"/>
          </a:xfrm>
          <a:prstGeom prst="rect">
            <a:avLst/>
          </a:prstGeom>
          <a:noFill/>
        </p:spPr>
        <p:txBody>
          <a:bodyPr wrap="square" rtlCol="0">
            <a:spAutoFit/>
          </a:bodyPr>
          <a:lstStyle/>
          <a:p>
            <a:r>
              <a:rPr lang="en-GB" dirty="0" smtClean="0"/>
              <a:t>Howard C. et al. (2017) </a:t>
            </a:r>
            <a:r>
              <a:rPr lang="en-GB" i="1" dirty="0" smtClean="0"/>
              <a:t>Children’s Mental Health and Emotional Well-being in Primary Schools. </a:t>
            </a:r>
            <a:r>
              <a:rPr lang="en-GB" dirty="0" err="1" smtClean="0"/>
              <a:t>London:Sage</a:t>
            </a:r>
            <a:r>
              <a:rPr lang="en-GB" dirty="0" smtClean="0"/>
              <a:t>.</a:t>
            </a:r>
          </a:p>
          <a:p>
            <a:r>
              <a:rPr lang="en-GB" dirty="0" err="1" smtClean="0"/>
              <a:t>Llywodraeth</a:t>
            </a:r>
            <a:r>
              <a:rPr lang="en-GB" dirty="0" smtClean="0"/>
              <a:t> </a:t>
            </a:r>
            <a:r>
              <a:rPr lang="en-GB" dirty="0" err="1" smtClean="0"/>
              <a:t>Cymru</a:t>
            </a:r>
            <a:r>
              <a:rPr lang="en-GB" dirty="0" smtClean="0"/>
              <a:t> (2010) ‘</a:t>
            </a:r>
            <a:r>
              <a:rPr lang="en-GB" dirty="0" err="1" smtClean="0"/>
              <a:t>Meddwl</a:t>
            </a:r>
            <a:r>
              <a:rPr lang="en-GB" dirty="0" smtClean="0"/>
              <a:t> </a:t>
            </a:r>
            <a:r>
              <a:rPr lang="en-GB" dirty="0" err="1" smtClean="0"/>
              <a:t>yn</a:t>
            </a:r>
            <a:r>
              <a:rPr lang="en-GB" dirty="0" smtClean="0"/>
              <a:t> </a:t>
            </a:r>
            <a:r>
              <a:rPr lang="en-GB" dirty="0" err="1" smtClean="0"/>
              <a:t>Gadarnhaol</a:t>
            </a:r>
            <a:r>
              <a:rPr lang="en-GB" dirty="0" smtClean="0"/>
              <a:t>: </a:t>
            </a:r>
            <a:r>
              <a:rPr lang="en-GB" dirty="0" err="1" smtClean="0"/>
              <a:t>Iechyd</a:t>
            </a:r>
            <a:r>
              <a:rPr lang="en-GB" dirty="0" smtClean="0"/>
              <a:t> a </a:t>
            </a:r>
            <a:r>
              <a:rPr lang="en-GB" dirty="0" err="1" smtClean="0"/>
              <a:t>Lles</a:t>
            </a:r>
            <a:r>
              <a:rPr lang="en-GB" dirty="0" smtClean="0"/>
              <a:t> </a:t>
            </a:r>
            <a:r>
              <a:rPr lang="en-GB" dirty="0" err="1" smtClean="0"/>
              <a:t>Emosiynol</a:t>
            </a:r>
            <a:r>
              <a:rPr lang="en-GB" dirty="0" smtClean="0"/>
              <a:t> </a:t>
            </a:r>
            <a:r>
              <a:rPr lang="en-GB" dirty="0" err="1" smtClean="0"/>
              <a:t>mewn</a:t>
            </a:r>
            <a:r>
              <a:rPr lang="en-GB" dirty="0" smtClean="0"/>
              <a:t> </a:t>
            </a:r>
            <a:r>
              <a:rPr lang="en-GB" dirty="0" err="1" smtClean="0"/>
              <a:t>Ysgolion</a:t>
            </a:r>
            <a:r>
              <a:rPr lang="en-GB" dirty="0" smtClean="0"/>
              <a:t> a </a:t>
            </a:r>
            <a:r>
              <a:rPr lang="en-GB" dirty="0" err="1" smtClean="0"/>
              <a:t>Lleoliadau</a:t>
            </a:r>
            <a:r>
              <a:rPr lang="en-GB" dirty="0" smtClean="0"/>
              <a:t> </a:t>
            </a:r>
            <a:r>
              <a:rPr lang="en-GB" dirty="0" err="1" smtClean="0"/>
              <a:t>Blynyddoedd</a:t>
            </a:r>
            <a:r>
              <a:rPr lang="en-GB" dirty="0" smtClean="0"/>
              <a:t> </a:t>
            </a:r>
            <a:r>
              <a:rPr lang="en-GB" dirty="0" err="1" smtClean="0"/>
              <a:t>Cynnar</a:t>
            </a:r>
            <a:r>
              <a:rPr lang="en-GB" dirty="0" smtClean="0"/>
              <a:t>. </a:t>
            </a:r>
            <a:r>
              <a:rPr lang="en-GB" dirty="0" err="1" smtClean="0"/>
              <a:t>Ar</a:t>
            </a:r>
            <a:r>
              <a:rPr lang="en-GB" dirty="0" smtClean="0"/>
              <a:t> </a:t>
            </a:r>
            <a:r>
              <a:rPr lang="en-GB" dirty="0" err="1" smtClean="0"/>
              <a:t>gael</a:t>
            </a:r>
            <a:r>
              <a:rPr lang="en-GB" dirty="0" smtClean="0"/>
              <a:t> o: </a:t>
            </a:r>
            <a:r>
              <a:rPr lang="en-GB" dirty="0">
                <a:hlinkClick r:id="rId2"/>
              </a:rPr>
              <a:t>https://</a:t>
            </a:r>
            <a:r>
              <a:rPr lang="en-GB" dirty="0" smtClean="0">
                <a:hlinkClick r:id="rId2"/>
              </a:rPr>
              <a:t>llyw.cymru/sites/default/files/publications/2018-03/meddwl-yn-gadarnhaol-iechyd-a-lles-emosiynol-mewn-ysgolion-a-lleoliadau-blynyddoedd-cynnar-y-ddogfen-gyfan.pdf</a:t>
            </a:r>
            <a:r>
              <a:rPr lang="en-GB" dirty="0" smtClean="0"/>
              <a:t> </a:t>
            </a:r>
          </a:p>
          <a:p>
            <a:r>
              <a:rPr lang="en-GB" dirty="0" smtClean="0"/>
              <a:t>Rose, J., Gilbert, L., &amp; Richards, V., (2016) </a:t>
            </a:r>
            <a:r>
              <a:rPr lang="en-GB" i="1" dirty="0" smtClean="0"/>
              <a:t>Health and Well-being in Early Childhood. </a:t>
            </a:r>
            <a:r>
              <a:rPr lang="en-GB" dirty="0" smtClean="0"/>
              <a:t>London: Sage. </a:t>
            </a:r>
          </a:p>
          <a:p>
            <a:r>
              <a:rPr lang="en-GB" dirty="0" smtClean="0"/>
              <a:t>Welsh Government (2010) ‘Thinking Positively: Emotional Health and Well-being in Schools and Early Years Settings. </a:t>
            </a:r>
            <a:r>
              <a:rPr lang="en-GB" dirty="0"/>
              <a:t>Available at: </a:t>
            </a:r>
            <a:r>
              <a:rPr lang="en-GB" dirty="0">
                <a:hlinkClick r:id="rId3"/>
              </a:rPr>
              <a:t>https://</a:t>
            </a:r>
            <a:r>
              <a:rPr lang="en-GB" dirty="0" smtClean="0">
                <a:hlinkClick r:id="rId3"/>
              </a:rPr>
              <a:t>gov.wales/sites/default/files/publications/2018-03/thinking-positively-emotional-health-and-well-being-in-schools-and-early-years-settings.pdf</a:t>
            </a:r>
            <a:r>
              <a:rPr lang="en-GB" dirty="0" smtClean="0"/>
              <a:t> </a:t>
            </a:r>
            <a:endParaRPr lang="en-GB" dirty="0"/>
          </a:p>
        </p:txBody>
      </p:sp>
    </p:spTree>
    <p:extLst>
      <p:ext uri="{BB962C8B-B14F-4D97-AF65-F5344CB8AC3E}">
        <p14:creationId xmlns:p14="http://schemas.microsoft.com/office/powerpoint/2010/main" val="8649865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565</TotalTime>
  <Words>814</Words>
  <Application>Microsoft Office PowerPoint</Application>
  <PresentationFormat>On-screen Show (4:3)</PresentationFormat>
  <Paragraphs>130</Paragraphs>
  <Slides>15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Theme</vt:lpstr>
      <vt:lpstr>PowerPoint Presentation</vt:lpstr>
      <vt:lpstr>PowerPoint Presentation</vt:lpstr>
      <vt:lpstr>Amcanion Dysgu Learning Objectives</vt:lpstr>
      <vt:lpstr>Byddwch yn dditectif cwestiynu! Be a questioning detective!</vt:lpstr>
      <vt:lpstr>Pam Iechyd a Lles fel Maes Dysgu  a Phrofiad (MDaPh)?  Why is Health &amp; Wellbeing an Area of Learning  and Experience (AoLE)? </vt:lpstr>
      <vt:lpstr>Hierarchiaeth anghenion Maslow Maslow’s hierarchy of needs (1943)</vt:lpstr>
      <vt:lpstr>PowerPoint Presentation</vt:lpstr>
      <vt:lpstr>Y cwricwlwm presennol The current curriculum</vt:lpstr>
      <vt:lpstr>Cwricwlwm Drafft 2022  Draft 2022 Curriculum</vt:lpstr>
      <vt:lpstr>Cwricwlwm Drafft 2022  Draft 2022 Curriculum</vt:lpstr>
      <vt:lpstr>Relationships and resilience Cydberthnasoedd a gwydnwch</vt:lpstr>
      <vt:lpstr>Cynllunio ar gyfer cynnydd Planning for progression</vt:lpstr>
      <vt:lpstr>Atebion y ditectif The detective’s answers</vt:lpstr>
      <vt:lpstr>Unrhyw gwestiynau</vt:lpstr>
      <vt:lpstr>Darllen pellach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Nanna Ryder</cp:lastModifiedBy>
  <cp:revision>61</cp:revision>
  <dcterms:created xsi:type="dcterms:W3CDTF">2017-02-08T11:33:06Z</dcterms:created>
  <dcterms:modified xsi:type="dcterms:W3CDTF">2019-10-16T21:47:31Z</dcterms:modified>
</cp:coreProperties>
</file>