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17"/>
  </p:notes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64" d="100"/>
          <a:sy n="64" d="100"/>
        </p:scale>
        <p:origin x="97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93DAC13-6C9E-40F7-8ABE-30632347D8D1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80105C07-1D80-42D3-91C0-BCA22D023B6E}">
      <dgm:prSet/>
      <dgm:spPr/>
      <dgm:t>
        <a:bodyPr/>
        <a:lstStyle/>
        <a:p>
          <a:r>
            <a:rPr lang="en-GB" dirty="0"/>
            <a:t>AISHA BEGUM</a:t>
          </a:r>
          <a:endParaRPr lang="en-US" dirty="0"/>
        </a:p>
      </dgm:t>
    </dgm:pt>
    <dgm:pt modelId="{9F2077B0-9A82-4BE2-8A7B-25260E5079AC}" type="parTrans" cxnId="{A458D18D-21C2-490F-8FB5-72C895CA73C2}">
      <dgm:prSet/>
      <dgm:spPr/>
      <dgm:t>
        <a:bodyPr/>
        <a:lstStyle/>
        <a:p>
          <a:endParaRPr lang="en-US"/>
        </a:p>
      </dgm:t>
    </dgm:pt>
    <dgm:pt modelId="{7E2AE87A-6D97-4648-B145-A48C602DD832}" type="sibTrans" cxnId="{A458D18D-21C2-490F-8FB5-72C895CA73C2}">
      <dgm:prSet/>
      <dgm:spPr/>
      <dgm:t>
        <a:bodyPr/>
        <a:lstStyle/>
        <a:p>
          <a:endParaRPr lang="en-US"/>
        </a:p>
      </dgm:t>
    </dgm:pt>
    <dgm:pt modelId="{5F0131B0-3691-44D0-9B8F-8C70539D1FDB}">
      <dgm:prSet/>
      <dgm:spPr/>
      <dgm:t>
        <a:bodyPr/>
        <a:lstStyle/>
        <a:p>
          <a:r>
            <a:rPr lang="en-GB" dirty="0"/>
            <a:t>2321254</a:t>
          </a:r>
          <a:endParaRPr lang="en-US" dirty="0"/>
        </a:p>
      </dgm:t>
    </dgm:pt>
    <dgm:pt modelId="{DAD34296-D181-4AB2-BF18-BEFF94E2CF71}" type="parTrans" cxnId="{50EC2DA1-1ED7-496A-90EC-3838BFABD5C7}">
      <dgm:prSet/>
      <dgm:spPr/>
      <dgm:t>
        <a:bodyPr/>
        <a:lstStyle/>
        <a:p>
          <a:endParaRPr lang="en-US"/>
        </a:p>
      </dgm:t>
    </dgm:pt>
    <dgm:pt modelId="{81328554-6ABE-4759-AF09-D23571BE3DC7}" type="sibTrans" cxnId="{50EC2DA1-1ED7-496A-90EC-3838BFABD5C7}">
      <dgm:prSet/>
      <dgm:spPr/>
      <dgm:t>
        <a:bodyPr/>
        <a:lstStyle/>
        <a:p>
          <a:endParaRPr lang="en-US"/>
        </a:p>
      </dgm:t>
    </dgm:pt>
    <dgm:pt modelId="{0D125AAB-7A7B-4EA4-9DB1-B6CF0820E649}" type="pres">
      <dgm:prSet presAssocID="{F93DAC13-6C9E-40F7-8ABE-30632347D8D1}" presName="linear" presStyleCnt="0">
        <dgm:presLayoutVars>
          <dgm:animLvl val="lvl"/>
          <dgm:resizeHandles val="exact"/>
        </dgm:presLayoutVars>
      </dgm:prSet>
      <dgm:spPr/>
    </dgm:pt>
    <dgm:pt modelId="{7F7A9A99-878E-4843-999E-30536F78FD67}" type="pres">
      <dgm:prSet presAssocID="{80105C07-1D80-42D3-91C0-BCA22D023B6E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049F59C6-2A88-47A1-8939-77176A5AC4C5}" type="pres">
      <dgm:prSet presAssocID="{7E2AE87A-6D97-4648-B145-A48C602DD832}" presName="spacer" presStyleCnt="0"/>
      <dgm:spPr/>
    </dgm:pt>
    <dgm:pt modelId="{5583E36D-A75E-4C04-874E-279DC27ED7BB}" type="pres">
      <dgm:prSet presAssocID="{5F0131B0-3691-44D0-9B8F-8C70539D1FDB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DF1BDD1C-E98C-4BEE-98E4-BFA1D50C28E6}" type="presOf" srcId="{5F0131B0-3691-44D0-9B8F-8C70539D1FDB}" destId="{5583E36D-A75E-4C04-874E-279DC27ED7BB}" srcOrd="0" destOrd="0" presId="urn:microsoft.com/office/officeart/2005/8/layout/vList2"/>
    <dgm:cxn modelId="{F06B4D78-D5E5-43E1-89B1-A98FED6319EB}" type="presOf" srcId="{F93DAC13-6C9E-40F7-8ABE-30632347D8D1}" destId="{0D125AAB-7A7B-4EA4-9DB1-B6CF0820E649}" srcOrd="0" destOrd="0" presId="urn:microsoft.com/office/officeart/2005/8/layout/vList2"/>
    <dgm:cxn modelId="{A458D18D-21C2-490F-8FB5-72C895CA73C2}" srcId="{F93DAC13-6C9E-40F7-8ABE-30632347D8D1}" destId="{80105C07-1D80-42D3-91C0-BCA22D023B6E}" srcOrd="0" destOrd="0" parTransId="{9F2077B0-9A82-4BE2-8A7B-25260E5079AC}" sibTransId="{7E2AE87A-6D97-4648-B145-A48C602DD832}"/>
    <dgm:cxn modelId="{413DBF97-D91F-47FF-B376-E52A286F9B03}" type="presOf" srcId="{80105C07-1D80-42D3-91C0-BCA22D023B6E}" destId="{7F7A9A99-878E-4843-999E-30536F78FD67}" srcOrd="0" destOrd="0" presId="urn:microsoft.com/office/officeart/2005/8/layout/vList2"/>
    <dgm:cxn modelId="{50EC2DA1-1ED7-496A-90EC-3838BFABD5C7}" srcId="{F93DAC13-6C9E-40F7-8ABE-30632347D8D1}" destId="{5F0131B0-3691-44D0-9B8F-8C70539D1FDB}" srcOrd="1" destOrd="0" parTransId="{DAD34296-D181-4AB2-BF18-BEFF94E2CF71}" sibTransId="{81328554-6ABE-4759-AF09-D23571BE3DC7}"/>
    <dgm:cxn modelId="{7438CDCC-7DC1-4E60-A4D5-B3712335B806}" type="presParOf" srcId="{0D125AAB-7A7B-4EA4-9DB1-B6CF0820E649}" destId="{7F7A9A99-878E-4843-999E-30536F78FD67}" srcOrd="0" destOrd="0" presId="urn:microsoft.com/office/officeart/2005/8/layout/vList2"/>
    <dgm:cxn modelId="{7FB782E4-EFD8-45DF-9F02-9F1526E02D61}" type="presParOf" srcId="{0D125AAB-7A7B-4EA4-9DB1-B6CF0820E649}" destId="{049F59C6-2A88-47A1-8939-77176A5AC4C5}" srcOrd="1" destOrd="0" presId="urn:microsoft.com/office/officeart/2005/8/layout/vList2"/>
    <dgm:cxn modelId="{E0EA87D5-BADE-4F7D-A932-1CE10E747C6B}" type="presParOf" srcId="{0D125AAB-7A7B-4EA4-9DB1-B6CF0820E649}" destId="{5583E36D-A75E-4C04-874E-279DC27ED7BB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7A9A99-878E-4843-999E-30536F78FD67}">
      <dsp:nvSpPr>
        <dsp:cNvPr id="0" name=""/>
        <dsp:cNvSpPr/>
      </dsp:nvSpPr>
      <dsp:spPr>
        <a:xfrm>
          <a:off x="0" y="822119"/>
          <a:ext cx="6581776" cy="145079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6220" tIns="236220" rIns="236220" bIns="236220" numCol="1" spcCol="1270" anchor="ctr" anchorCtr="0">
          <a:noAutofit/>
        </a:bodyPr>
        <a:lstStyle/>
        <a:p>
          <a:pPr marL="0" lvl="0" indent="0" algn="l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200" kern="1200" dirty="0"/>
            <a:t>AISHA BEGUM</a:t>
          </a:r>
          <a:endParaRPr lang="en-US" sz="6200" kern="1200" dirty="0"/>
        </a:p>
      </dsp:txBody>
      <dsp:txXfrm>
        <a:off x="70822" y="892941"/>
        <a:ext cx="6440132" cy="1309155"/>
      </dsp:txXfrm>
    </dsp:sp>
    <dsp:sp modelId="{5583E36D-A75E-4C04-874E-279DC27ED7BB}">
      <dsp:nvSpPr>
        <dsp:cNvPr id="0" name=""/>
        <dsp:cNvSpPr/>
      </dsp:nvSpPr>
      <dsp:spPr>
        <a:xfrm>
          <a:off x="0" y="2451480"/>
          <a:ext cx="6581776" cy="1450799"/>
        </a:xfrm>
        <a:prstGeom prst="roundRect">
          <a:avLst/>
        </a:prstGeom>
        <a:solidFill>
          <a:schemeClr val="accent5">
            <a:hueOff val="19008940"/>
            <a:satOff val="-26660"/>
            <a:lumOff val="-274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6220" tIns="236220" rIns="236220" bIns="236220" numCol="1" spcCol="1270" anchor="ctr" anchorCtr="0">
          <a:noAutofit/>
        </a:bodyPr>
        <a:lstStyle/>
        <a:p>
          <a:pPr marL="0" lvl="0" indent="0" algn="l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200" kern="1200" dirty="0"/>
            <a:t>2321254</a:t>
          </a:r>
          <a:endParaRPr lang="en-US" sz="6200" kern="1200" dirty="0"/>
        </a:p>
      </dsp:txBody>
      <dsp:txXfrm>
        <a:off x="70822" y="2522302"/>
        <a:ext cx="6440132" cy="13091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C17078-0E81-4C75-B2FC-F1A51C3A06A9}" type="datetimeFigureOut">
              <a:rPr lang="en-GB" smtClean="0"/>
              <a:t>27/07/2026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3285F1-300B-4E6B-85AA-23AA9E9ABEE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30901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3285F1-300B-4E6B-85AA-23AA9E9ABEE4}" type="slidenum">
              <a:rPr lang="en-GB" smtClean="0"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94082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7/27/2026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65516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7/27/2026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12800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7/27/2026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37962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7/27/2026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28830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7/27/2026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96590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7/27/2026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14543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7/27/2026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49238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7/27/2026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79721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7/27/2026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43294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7/27/2026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24040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7/27/2026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68605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7/27/2026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536610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66" r:id="rId6"/>
    <p:sldLayoutId id="2147483662" r:id="rId7"/>
    <p:sldLayoutId id="2147483663" r:id="rId8"/>
    <p:sldLayoutId id="2147483664" r:id="rId9"/>
    <p:sldLayoutId id="2147483665" r:id="rId10"/>
    <p:sldLayoutId id="2147483667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26/science.847460?utm_source=chatgpt.com" TargetMode="External"/><Relationship Id="rId2" Type="http://schemas.openxmlformats.org/officeDocument/2006/relationships/hyperlink" Target="https://doi.org/10.1037/0033-2909.95.3.542?utm_source=chatgpt.co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pmc.ncbi.nlm.nih.gov/articles/PMC7115827/?utm_source=chatgpt.com" TargetMode="External"/><Relationship Id="rId5" Type="http://schemas.openxmlformats.org/officeDocument/2006/relationships/hyperlink" Target="https://doi.org/10.1177/109019817400200403?utm_source=chatgpt.com" TargetMode="External"/><Relationship Id="rId4" Type="http://schemas.openxmlformats.org/officeDocument/2006/relationships/hyperlink" Target="https://pmc.ncbi.nlm.nih.gov/articles/PMC5855311/?utm_source=chatgpt.com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ho.int/about/governance/constitution?utm_source=chatgpt.com" TargetMode="External"/><Relationship Id="rId3" Type="http://schemas.openxmlformats.org/officeDocument/2006/relationships/hyperlink" Target="https://www.longtermplan.nhs.uk/?utm_source=chatgpt.com" TargetMode="External"/><Relationship Id="rId7" Type="http://schemas.openxmlformats.org/officeDocument/2006/relationships/hyperlink" Target="https://sdgs.un.org/2030agenda?utm_source=chatgpt.com" TargetMode="External"/><Relationship Id="rId2" Type="http://schemas.openxmlformats.org/officeDocument/2006/relationships/hyperlink" Target="https://www.instituteofhealthequity.org/resources-reports/marmot-review-10-years-on?utm_source=chatgpt.co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legislation.gov.uk/ukpga/2022/31/contents?utm_source=chatgpt.com" TargetMode="External"/><Relationship Id="rId5" Type="http://schemas.openxmlformats.org/officeDocument/2006/relationships/hyperlink" Target="https://www.legislation.gov.uk/ukpga/2010/15/contents?utm_source=chatgpt.com" TargetMode="External"/><Relationship Id="rId10" Type="http://schemas.openxmlformats.org/officeDocument/2006/relationships/hyperlink" Target="https://www.who.int/health-topics/sustainable-development?utm_source=chatgpt.com" TargetMode="External"/><Relationship Id="rId4" Type="http://schemas.openxmlformats.org/officeDocument/2006/relationships/hyperlink" Target="https://www.england.nhs.uk/diabetes/diabetes-prevention/?utm_source=chatgpt.com" TargetMode="External"/><Relationship Id="rId9" Type="http://schemas.openxmlformats.org/officeDocument/2006/relationships/hyperlink" Target="https://www.who.int/publications/i/item/9789241506908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73275B-B029-8E3A-A6E3-FA7912A102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899024"/>
            <a:ext cx="3076032" cy="391494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Health, wellbeing and sustainable development</a:t>
            </a:r>
            <a:b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BMHP6030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3716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A8EC565-2558-FE3A-B66D-FA21527319B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46317236"/>
              </p:ext>
            </p:extLst>
          </p:nvPr>
        </p:nvGraphicFramePr>
        <p:xfrm>
          <a:off x="4876800" y="1066801"/>
          <a:ext cx="6581776" cy="4724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033767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179B4C-D217-8C34-B7C0-0BF8612179E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23775" y="15642"/>
            <a:ext cx="5825448" cy="3871143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192EA5-A993-4B1D-4862-A1A9FFB6AFA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74572" y="5401615"/>
            <a:ext cx="5322013" cy="1005657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70000"/>
              </a:lnSpc>
              <a:buNone/>
            </a:pPr>
            <a:r>
              <a:rPr lang="en-GB" sz="5600" b="1" dirty="0">
                <a:latin typeface="Arial" panose="020B0604020202020204" pitchFamily="34" charset="0"/>
                <a:cs typeface="Arial" panose="020B0604020202020204" pitchFamily="34" charset="0"/>
              </a:rPr>
              <a:t>Why are these concepts important?</a:t>
            </a:r>
          </a:p>
          <a:p>
            <a:pPr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Health involves physical, mental and social wellbeing.</a:t>
            </a:r>
          </a:p>
          <a:p>
            <a:pPr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Wellbeing includes quality of life, dignity and social connection.</a:t>
            </a:r>
          </a:p>
          <a:p>
            <a:pPr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Sustainable development supports present and future generations.</a:t>
            </a:r>
          </a:p>
          <a:p>
            <a:pPr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Health outcomes are influenced by social, economic and environmental conditions.</a:t>
            </a:r>
          </a:p>
          <a:p>
            <a:pPr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Integrated approaches can improve prevention and reduce health inequalities.</a:t>
            </a:r>
          </a:p>
          <a:p>
            <a:pPr>
              <a:lnSpc>
                <a:spcPct val="170000"/>
              </a:lnSpc>
              <a:buNone/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(WHO, 1948; United Nations, 2015)</a:t>
            </a:r>
          </a:p>
          <a:p>
            <a:pPr>
              <a:lnSpc>
                <a:spcPct val="170000"/>
              </a:lnSpc>
              <a:buNone/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Healthcare cannot address every cause of poor health through medical treatment alone. Housing, income, education and the environment also influence health outcomes.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8A30774-A656-CE72-17C4-5273223EE02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076" r="13858" b="2"/>
          <a:stretch>
            <a:fillRect/>
          </a:stretch>
        </p:blipFill>
        <p:spPr>
          <a:xfrm>
            <a:off x="1" y="10"/>
            <a:ext cx="4876799" cy="6857989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23776" y="723900"/>
            <a:ext cx="5706224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2CF06E40-3ECB-4820-95B5-8A70B07D4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23776" y="6134100"/>
            <a:ext cx="5668124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579599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3815BE95-1337-20E2-B2EF-5DA486F72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71DB06D7-E759-9D91-63E8-94C3A2B28C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4227" y="722377"/>
            <a:ext cx="6341288" cy="5303668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Definitions and Key Concepts</a:t>
            </a:r>
          </a:p>
          <a:p>
            <a:pPr marL="0" indent="0">
              <a:lnSpc>
                <a:spcPct val="170000"/>
              </a:lnSpc>
              <a:buNone/>
            </a:pPr>
            <a:endParaRPr lang="en-GB" sz="4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Health</a:t>
            </a:r>
          </a:p>
          <a:p>
            <a:pPr>
              <a:lnSpc>
                <a:spcPct val="170000"/>
              </a:lnSpc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A state of physical, mental and social wellbeing, rather than simply the absence of disease.</a:t>
            </a:r>
          </a:p>
          <a:p>
            <a:pPr>
              <a:lnSpc>
                <a:spcPct val="170000"/>
              </a:lnSpc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Wellbeing</a:t>
            </a:r>
          </a:p>
          <a:p>
            <a:pPr>
              <a:lnSpc>
                <a:spcPct val="170000"/>
              </a:lnSpc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Subjective: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 How people feel about their lives and their life satisfaction.</a:t>
            </a:r>
          </a:p>
          <a:p>
            <a:pPr>
              <a:lnSpc>
                <a:spcPct val="170000"/>
              </a:lnSpc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Objective: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 Their living conditions, opportunities, relationships and access to services.</a:t>
            </a:r>
          </a:p>
          <a:p>
            <a:pPr>
              <a:lnSpc>
                <a:spcPct val="170000"/>
              </a:lnSpc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Sustainable development</a:t>
            </a:r>
          </a:p>
          <a:p>
            <a:pPr>
              <a:lnSpc>
                <a:spcPct val="170000"/>
              </a:lnSpc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Meeting present needs without compromising future generations' ability to meet their own needs.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(WHO, 1948; Diener, 1984; Brundtland, 1987)</a:t>
            </a:r>
          </a:p>
          <a:p>
            <a:pPr>
              <a:lnSpc>
                <a:spcPct val="170000"/>
              </a:lnSpc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Critical point: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 The WHO definition provides a broad understanding of health, but complete wellbeing is difficult to achieve or measure. People living with long-term conditions can still experience good wellbeing and quality of life</a:t>
            </a:r>
          </a:p>
          <a:p>
            <a:pPr>
              <a:lnSpc>
                <a:spcPct val="100000"/>
              </a:lnSpc>
            </a:pPr>
            <a:endParaRPr lang="en-GB" sz="1100" dirty="0"/>
          </a:p>
        </p:txBody>
      </p:sp>
      <p:pic>
        <p:nvPicPr>
          <p:cNvPr id="6" name="Picture 5" descr="Colourful carved figures of humans">
            <a:extLst>
              <a:ext uri="{FF2B5EF4-FFF2-40B4-BE49-F238E27FC236}">
                <a16:creationId xmlns:a16="http://schemas.microsoft.com/office/drawing/2014/main" id="{1DAA2EA8-7F19-ED80-F9B8-BB9A195994A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421" r="25699" b="-1"/>
          <a:stretch>
            <a:fillRect/>
          </a:stretch>
        </p:blipFill>
        <p:spPr>
          <a:xfrm>
            <a:off x="7583424" y="10"/>
            <a:ext cx="4608576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93597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5DD02B-26E3-900F-3FFF-C550B0FA75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4749" y="909638"/>
            <a:ext cx="5201121" cy="1318062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Theories and Models</a:t>
            </a:r>
            <a:br>
              <a:rPr lang="en-GB" b="1" dirty="0"/>
            </a:br>
            <a:endParaRPr lang="en-GB" dirty="0"/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F214E6CC-7BEF-06C3-8953-9B69D6AB379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575" r="20343" b="-1"/>
          <a:stretch>
            <a:fillRect/>
          </a:stretch>
        </p:blipFill>
        <p:spPr>
          <a:xfrm>
            <a:off x="20" y="10"/>
            <a:ext cx="5686740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22739" y="722376"/>
            <a:ext cx="16002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7FD4F6-0D02-B5A5-A8BF-5745F7D4BC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0838" y="2236843"/>
            <a:ext cx="5386500" cy="4074016"/>
          </a:xfrm>
        </p:spPr>
        <p:txBody>
          <a:bodyPr>
            <a:normAutofit fontScale="92500" lnSpcReduction="20000"/>
          </a:bodyPr>
          <a:lstStyle/>
          <a:p>
            <a:pPr lvl="1">
              <a:lnSpc>
                <a:spcPct val="150000"/>
              </a:lnSpc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Biopsychosocial Model</a:t>
            </a:r>
          </a:p>
          <a:p>
            <a:pPr lvl="1"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Health is influenced by biological, psychological and social factors.</a:t>
            </a:r>
          </a:p>
          <a:p>
            <a:pPr lvl="1"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Supports care that considers the whole person.</a:t>
            </a:r>
          </a:p>
          <a:p>
            <a:pPr lvl="1">
              <a:lnSpc>
                <a:spcPct val="150000"/>
              </a:lnSpc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Ecological Model</a:t>
            </a:r>
          </a:p>
          <a:p>
            <a:pPr lvl="1"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Health is influenced by individuals, families, communities and wider society.</a:t>
            </a:r>
          </a:p>
          <a:p>
            <a:pPr lvl="1"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Highlights the importance of social and environmental conditions.</a:t>
            </a:r>
          </a:p>
          <a:p>
            <a:pPr lvl="1">
              <a:lnSpc>
                <a:spcPct val="150000"/>
              </a:lnSpc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Holistic Approach</a:t>
            </a:r>
          </a:p>
          <a:p>
            <a:pPr lvl="1"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Considers physical, mental, social and cultural needs.</a:t>
            </a:r>
          </a:p>
          <a:p>
            <a:pPr lvl="1"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Supports person-centred care.</a:t>
            </a:r>
          </a:p>
          <a:p>
            <a:pPr marL="457200" lvl="1" indent="0">
              <a:lnSpc>
                <a:spcPct val="15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(Engel, 1977; Bronfenbrenner, 1979)</a:t>
            </a:r>
          </a:p>
          <a:p>
            <a:pPr lvl="1">
              <a:lnSpc>
                <a:spcPct val="150000"/>
              </a:lnSpc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Critical analysis: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These models help professionals understand complex health needs. However, understanding an individual's circumstances does not automatically remove structural barriers, such as poverty or limited access to services.</a:t>
            </a:r>
          </a:p>
          <a:p>
            <a:pPr>
              <a:lnSpc>
                <a:spcPct val="100000"/>
              </a:lnSpc>
            </a:pP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80267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6505AE-E983-C3F8-325B-F2F1B99B20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555712"/>
            <a:ext cx="4218435" cy="2390687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Sustainable Development Goals (SDGs)</a:t>
            </a:r>
            <a:br>
              <a:rPr lang="en-GB" b="1" dirty="0"/>
            </a:br>
            <a:endParaRPr lang="en-GB" dirty="0"/>
          </a:p>
        </p:txBody>
      </p:sp>
      <p:pic>
        <p:nvPicPr>
          <p:cNvPr id="7" name="Graphic 6" descr="Recycle Sign">
            <a:extLst>
              <a:ext uri="{FF2B5EF4-FFF2-40B4-BE49-F238E27FC236}">
                <a16:creationId xmlns:a16="http://schemas.microsoft.com/office/drawing/2014/main" id="{126B92F2-ADE1-B793-C28B-200386D3D06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15383" y="3210560"/>
            <a:ext cx="2959568" cy="2959568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0ADC89C-EB4E-4AA5-ABBD-448BEC5FA3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255110" y="723900"/>
            <a:ext cx="0" cy="5449484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7F30AF-75DF-6946-67A5-ADDBAA4212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76418" y="555712"/>
            <a:ext cx="6130897" cy="5800118"/>
          </a:xfrm>
        </p:spPr>
        <p:txBody>
          <a:bodyPr>
            <a:normAutofit fontScale="85000" lnSpcReduction="10000"/>
          </a:bodyPr>
          <a:lstStyle/>
          <a:p>
            <a:pPr marL="0" indent="0">
              <a:lnSpc>
                <a:spcPct val="100000"/>
              </a:lnSpc>
              <a:buNone/>
            </a:pPr>
            <a:endParaRPr lang="en-GB" sz="1300" b="1" dirty="0"/>
          </a:p>
          <a:p>
            <a:pPr>
              <a:lnSpc>
                <a:spcPct val="150000"/>
              </a:lnSpc>
            </a:pPr>
            <a:r>
              <a:rPr lang="en-GB" sz="1300" b="1" dirty="0">
                <a:latin typeface="Arial" panose="020B0604020202020204" pitchFamily="34" charset="0"/>
                <a:cs typeface="Arial" panose="020B0604020202020204" pitchFamily="34" charset="0"/>
              </a:rPr>
              <a:t>United Nations Sustainable Development Goals</a:t>
            </a:r>
          </a:p>
          <a:p>
            <a:pPr>
              <a:lnSpc>
                <a:spcPct val="150000"/>
              </a:lnSpc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The UN introduced 17 Sustainable Development Goals in 2015.</a:t>
            </a:r>
          </a:p>
          <a:p>
            <a:pPr>
              <a:lnSpc>
                <a:spcPct val="150000"/>
              </a:lnSpc>
            </a:pPr>
            <a:r>
              <a:rPr lang="en-GB" sz="1300" b="1" dirty="0">
                <a:latin typeface="Arial" panose="020B0604020202020204" pitchFamily="34" charset="0"/>
                <a:cs typeface="Arial" panose="020B0604020202020204" pitchFamily="34" charset="0"/>
              </a:rPr>
              <a:t>SDG 3: Good Health and Wellbeing</a:t>
            </a: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Promote healthy lives for all ages.</a:t>
            </a:r>
          </a:p>
          <a:p>
            <a:pPr>
              <a:lnSpc>
                <a:spcPct val="150000"/>
              </a:lnSpc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Reduce premature deaths from non-communicable diseases.</a:t>
            </a:r>
          </a:p>
          <a:p>
            <a:pPr>
              <a:lnSpc>
                <a:spcPct val="150000"/>
              </a:lnSpc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Improve mental health.</a:t>
            </a:r>
          </a:p>
          <a:p>
            <a:pPr>
              <a:lnSpc>
                <a:spcPct val="150000"/>
              </a:lnSpc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Support universal health coverage.</a:t>
            </a:r>
          </a:p>
          <a:p>
            <a:pPr>
              <a:lnSpc>
                <a:spcPct val="150000"/>
              </a:lnSpc>
            </a:pPr>
            <a:r>
              <a:rPr lang="en-GB" sz="1300" b="1" dirty="0">
                <a:latin typeface="Arial" panose="020B0604020202020204" pitchFamily="34" charset="0"/>
                <a:cs typeface="Arial" panose="020B0604020202020204" pitchFamily="34" charset="0"/>
              </a:rPr>
              <a:t>Other relevant goals:</a:t>
            </a: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SDG 1: No Poverty</a:t>
            </a:r>
          </a:p>
          <a:p>
            <a:pPr>
              <a:lnSpc>
                <a:spcPct val="150000"/>
              </a:lnSpc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SDG 4: Quality Education</a:t>
            </a:r>
          </a:p>
          <a:p>
            <a:pPr>
              <a:lnSpc>
                <a:spcPct val="150000"/>
              </a:lnSpc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SDG 10: Reduced Inequalities</a:t>
            </a:r>
          </a:p>
          <a:p>
            <a:pPr>
              <a:lnSpc>
                <a:spcPct val="150000"/>
              </a:lnSpc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SDG 13: Climate Action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(United Nations, 2015)</a:t>
            </a:r>
          </a:p>
          <a:p>
            <a:pPr>
              <a:lnSpc>
                <a:spcPct val="150000"/>
              </a:lnSpc>
            </a:pPr>
            <a:r>
              <a:rPr lang="en-GB" sz="1300" b="1" dirty="0">
                <a:latin typeface="Arial" panose="020B0604020202020204" pitchFamily="34" charset="0"/>
                <a:cs typeface="Arial" panose="020B0604020202020204" pitchFamily="34" charset="0"/>
              </a:rPr>
              <a:t>Critical analysis: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SDG 3 depends on progress in other areas, including poverty reduction, education and environmental protection. However, the goals require effective implementation, funding and accountability to produce meaningful improvements.</a:t>
            </a:r>
          </a:p>
          <a:p>
            <a:pPr>
              <a:lnSpc>
                <a:spcPct val="100000"/>
              </a:lnSpc>
            </a:pPr>
            <a:endParaRPr lang="en-GB" sz="1300" dirty="0"/>
          </a:p>
        </p:txBody>
      </p:sp>
    </p:spTree>
    <p:extLst>
      <p:ext uri="{BB962C8B-B14F-4D97-AF65-F5344CB8AC3E}">
        <p14:creationId xmlns:p14="http://schemas.microsoft.com/office/powerpoint/2010/main" val="26096048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1607EA-0014-572F-A446-298AB672B3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8656" y="914400"/>
            <a:ext cx="6236208" cy="1307592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Policy and Governance in the UK</a:t>
            </a:r>
            <a:br>
              <a:rPr lang="en-GB" b="1" dirty="0"/>
            </a:br>
            <a:endParaRPr lang="en-GB" dirty="0"/>
          </a:p>
        </p:txBody>
      </p:sp>
      <p:pic>
        <p:nvPicPr>
          <p:cNvPr id="5" name="Picture 4" descr="Digital numbers art">
            <a:extLst>
              <a:ext uri="{FF2B5EF4-FFF2-40B4-BE49-F238E27FC236}">
                <a16:creationId xmlns:a16="http://schemas.microsoft.com/office/drawing/2014/main" id="{A16487E7-A57A-EED6-3146-4D2587BAECE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866" r="43744" b="-2"/>
          <a:stretch>
            <a:fillRect/>
          </a:stretch>
        </p:blipFill>
        <p:spPr>
          <a:xfrm>
            <a:off x="20" y="-1"/>
            <a:ext cx="4663420" cy="6858001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346871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269AE2-6782-5005-49C1-BEABA77CF8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48656" y="2221992"/>
            <a:ext cx="6608564" cy="4388670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Key policies and frameworks</a:t>
            </a:r>
          </a:p>
          <a:p>
            <a:pPr>
              <a:lnSpc>
                <a:spcPct val="150000"/>
              </a:lnSpc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WHO Health in All Policies: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Encourages consideration of health impacts across government sectors.</a:t>
            </a:r>
          </a:p>
          <a:p>
            <a:pPr>
              <a:lnSpc>
                <a:spcPct val="150000"/>
              </a:lnSpc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NHS Long Term Plan: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Emphasises prevention and improving population health.</a:t>
            </a:r>
          </a:p>
          <a:p>
            <a:pPr>
              <a:lnSpc>
                <a:spcPct val="150000"/>
              </a:lnSpc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Health and Care Act 2022: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Provides a framework for integrated care systems in England.</a:t>
            </a:r>
          </a:p>
          <a:p>
            <a:pPr>
              <a:lnSpc>
                <a:spcPct val="150000"/>
              </a:lnSpc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Equality Act 2010: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Protects people against discrimination.</a:t>
            </a:r>
          </a:p>
          <a:p>
            <a:pPr>
              <a:lnSpc>
                <a:spcPct val="150000"/>
              </a:lnSpc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UN Sustainable Development Goals: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Provide an international framework for sustainable and equitable development.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(WHO, 2014; NHS England, 2019; UK Government, 2010; UK Government, 2022)</a:t>
            </a:r>
          </a:p>
          <a:p>
            <a:pPr>
              <a:lnSpc>
                <a:spcPct val="150000"/>
              </a:lnSpc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Critical analysis: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These policies encourage prevention, partnership working and fairer access. However, staff shortages, financial pressures and differences in local resources can create gaps between policy aims and actual service delivery.</a:t>
            </a:r>
          </a:p>
          <a:p>
            <a:pPr>
              <a:lnSpc>
                <a:spcPct val="150000"/>
              </a:lnSpc>
            </a:pP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The NHS Long Term Plan and Health and Care Act discussed here relate to England. Health policy is devolved across the UK.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2718071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AC16DF-0D9A-742A-990D-DE58AF2F47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555712"/>
            <a:ext cx="4218435" cy="2390687"/>
          </a:xfrm>
        </p:spPr>
        <p:txBody>
          <a:bodyPr>
            <a:normAutofit fontScale="90000"/>
          </a:bodyPr>
          <a:lstStyle/>
          <a:p>
            <a:pPr marL="228600" marR="0" lvl="0" indent="-228600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Case Study — NHS Diabetes Prevention Programme</a:t>
            </a:r>
            <a:br>
              <a:rPr kumimoji="0" lang="en-GB" sz="11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sto MT"/>
                <a:ea typeface="+mn-ea"/>
                <a:cs typeface="+mn-cs"/>
              </a:rPr>
            </a:br>
            <a:endParaRPr lang="en-GB" dirty="0"/>
          </a:p>
        </p:txBody>
      </p:sp>
      <p:pic>
        <p:nvPicPr>
          <p:cNvPr id="7" name="Graphic 6" descr="Needle">
            <a:extLst>
              <a:ext uri="{FF2B5EF4-FFF2-40B4-BE49-F238E27FC236}">
                <a16:creationId xmlns:a16="http://schemas.microsoft.com/office/drawing/2014/main" id="{A86AC2CB-8AC0-FF33-0BAE-CE25F6152E4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15383" y="3210560"/>
            <a:ext cx="2959568" cy="2959568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0ADC89C-EB4E-4AA5-ABBD-448BEC5FA3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255110" y="723900"/>
            <a:ext cx="0" cy="5449484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0A87CE-51B9-D150-78D3-58D84948B6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2882" y="526808"/>
            <a:ext cx="6244454" cy="591896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What is the programme?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 Healthier You: NHS Diabetes Prevention Programme supports adults at increased risk of developing type 2 diabetes.</a:t>
            </a:r>
          </a:p>
          <a:p>
            <a:pPr>
              <a:lnSpc>
                <a:spcPct val="150000"/>
              </a:lnSpc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Main aims: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Improve dietary habits.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Encourage physical activity.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Support behaviour change.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Reduce the risk of developing type 2 diabetes.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 programme provides structured lifestyle support through different delivery options.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(Penn et al., 2018; Valabhji et al., 2020)</a:t>
            </a:r>
          </a:p>
          <a:p>
            <a:pPr>
              <a:lnSpc>
                <a:spcPct val="150000"/>
              </a:lnSpc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Why is it relevant?</a:t>
            </a:r>
          </a:p>
          <a:p>
            <a:pPr>
              <a:lnSpc>
                <a:spcPct val="150000"/>
              </a:lnSpc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Health: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Aims to reduce diabetes risk.</a:t>
            </a:r>
          </a:p>
          <a:p>
            <a:pPr>
              <a:lnSpc>
                <a:spcPct val="150000"/>
              </a:lnSpc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Wellbeing: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Supports healthier routines and confidence.</a:t>
            </a:r>
          </a:p>
          <a:p>
            <a:pPr>
              <a:lnSpc>
                <a:spcPct val="150000"/>
              </a:lnSpc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Sustainability: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Prevention may reduce future illness and pressure on health services.</a:t>
            </a:r>
          </a:p>
          <a:p>
            <a:pPr>
              <a:lnSpc>
                <a:spcPct val="150000"/>
              </a:lnSpc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Critical point: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Lifestyle programmes cannot independently resolve structural problems such as food insecurity, poverty or limited access to safe exercise spaces.</a:t>
            </a:r>
          </a:p>
          <a:p>
            <a:pPr>
              <a:lnSpc>
                <a:spcPct val="100000"/>
              </a:lnSpc>
            </a:pP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2021582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B245B0-63EA-8397-746B-C507C22CBF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10780776" cy="1180210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Applying the Health Belief Model (HBM)</a:t>
            </a:r>
            <a:br>
              <a:rPr lang="en-US" b="1" dirty="0"/>
            </a:br>
            <a:endParaRPr lang="en-US" dirty="0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4E495065-8864-87FB-2BCC-254769963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9C8F7E47-5E19-7678-C087-CFFF8CAE4FFC}"/>
              </a:ext>
            </a:extLst>
          </p:cNvPr>
          <p:cNvSpPr txBox="1"/>
          <p:nvPr/>
        </p:nvSpPr>
        <p:spPr>
          <a:xfrm>
            <a:off x="6664960" y="2346960"/>
            <a:ext cx="4819903" cy="37754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Aft>
                <a:spcPts val="600"/>
              </a:spcAft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The Health Belief Model helps explain factors influencing people's decisions to take action to protect their health.</a:t>
            </a:r>
          </a:p>
          <a:p>
            <a:pPr>
              <a:spcAft>
                <a:spcPts val="600"/>
              </a:spcAft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(Rosenstock, 1974)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1" dirty="0">
                <a:latin typeface="Arial" panose="020B0604020202020204" pitchFamily="34" charset="0"/>
                <a:cs typeface="Arial" panose="020B0604020202020204" pitchFamily="34" charset="0"/>
              </a:rPr>
              <a:t>Critical evaluation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The HBM helps guide health communication and behavior-change interventions. However, it focuses heavily on individual beliefs and may overlook social inequalities and environmental barriers.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1" dirty="0">
                <a:latin typeface="Arial" panose="020B0604020202020204" pitchFamily="34" charset="0"/>
                <a:cs typeface="Arial" panose="020B0604020202020204" pitchFamily="34" charset="0"/>
              </a:rPr>
              <a:t>Application: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Combine the HBM with ecological and holistic approaches to support both individual behavior change and wider social needs.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B12E4DC0-C518-3F9E-0BFF-5544B98CF6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61918654"/>
              </p:ext>
            </p:extLst>
          </p:nvPr>
        </p:nvGraphicFramePr>
        <p:xfrm>
          <a:off x="800098" y="2634097"/>
          <a:ext cx="5549903" cy="3352958"/>
        </p:xfrm>
        <a:graphic>
          <a:graphicData uri="http://schemas.openxmlformats.org/drawingml/2006/table">
            <a:tbl>
              <a:tblPr>
                <a:noFill/>
                <a:tableStyleId>{3B4B98B0-60AC-42C2-AFA5-B58CD77FA1E5}</a:tableStyleId>
              </a:tblPr>
              <a:tblGrid>
                <a:gridCol w="2343851">
                  <a:extLst>
                    <a:ext uri="{9D8B030D-6E8A-4147-A177-3AD203B41FA5}">
                      <a16:colId xmlns:a16="http://schemas.microsoft.com/office/drawing/2014/main" val="4252672855"/>
                    </a:ext>
                  </a:extLst>
                </a:gridCol>
                <a:gridCol w="3206052">
                  <a:extLst>
                    <a:ext uri="{9D8B030D-6E8A-4147-A177-3AD203B41FA5}">
                      <a16:colId xmlns:a16="http://schemas.microsoft.com/office/drawing/2014/main" val="2465662885"/>
                    </a:ext>
                  </a:extLst>
                </a:gridCol>
              </a:tblGrid>
              <a:tr h="40901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HBM component</a:t>
                      </a:r>
                    </a:p>
                  </a:txBody>
                  <a:tcPr marL="110213" marR="110213" marT="110213" marB="11021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Application to diabetes prevention</a:t>
                      </a:r>
                    </a:p>
                  </a:txBody>
                  <a:tcPr marL="110213" marR="110213" marT="110213" marB="11021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11922948"/>
                  </a:ext>
                </a:extLst>
              </a:tr>
              <a:tr h="40901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Perceived susceptibility</a:t>
                      </a:r>
                    </a:p>
                  </a:txBody>
                  <a:tcPr marL="110213" marR="110213" marT="110213" marB="11021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Explain an individual's risk of developing diabetes.</a:t>
                      </a:r>
                    </a:p>
                  </a:txBody>
                  <a:tcPr marL="110213" marR="110213" marT="110213" marB="11021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03842947"/>
                  </a:ext>
                </a:extLst>
              </a:tr>
              <a:tr h="40901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Perceived severity</a:t>
                      </a:r>
                    </a:p>
                  </a:txBody>
                  <a:tcPr marL="110213" marR="110213" marT="110213" marB="11021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Explain potential consequences of diabetes.</a:t>
                      </a:r>
                    </a:p>
                  </a:txBody>
                  <a:tcPr marL="110213" marR="110213" marT="110213" marB="11021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86332163"/>
                  </a:ext>
                </a:extLst>
              </a:tr>
              <a:tr h="40901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Perceived benefits</a:t>
                      </a:r>
                    </a:p>
                  </a:txBody>
                  <a:tcPr marL="110213" marR="110213" marT="110213" marB="11021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Communicate the benefits of prevention.</a:t>
                      </a:r>
                    </a:p>
                  </a:txBody>
                  <a:tcPr marL="110213" marR="110213" marT="110213" marB="11021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8624325"/>
                  </a:ext>
                </a:extLst>
              </a:tr>
              <a:tr h="56821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Perceived barriers</a:t>
                      </a:r>
                    </a:p>
                  </a:txBody>
                  <a:tcPr marL="110213" marR="110213" marT="110213" marB="11021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Identify cost, time, transport and access difficulties.</a:t>
                      </a:r>
                    </a:p>
                  </a:txBody>
                  <a:tcPr marL="110213" marR="110213" marT="110213" marB="11021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68138854"/>
                  </a:ext>
                </a:extLst>
              </a:tr>
              <a:tr h="40901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Cues to action</a:t>
                      </a:r>
                    </a:p>
                  </a:txBody>
                  <a:tcPr marL="110213" marR="110213" marT="110213" marB="11021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 healthcare referrals and reminders.</a:t>
                      </a:r>
                    </a:p>
                  </a:txBody>
                  <a:tcPr marL="110213" marR="110213" marT="110213" marB="11021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3281668"/>
                  </a:ext>
                </a:extLst>
              </a:tr>
              <a:tr h="56821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Self-efficacy</a:t>
                      </a:r>
                    </a:p>
                  </a:txBody>
                  <a:tcPr marL="110213" marR="110213" marT="110213" marB="11021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Help participants build confidence and set achievable goals.</a:t>
                      </a:r>
                    </a:p>
                  </a:txBody>
                  <a:tcPr marL="110213" marR="110213" marT="110213" marB="11021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7251379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112247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CE99BD-A478-A2E3-DDA4-82D6322FBA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10780776" cy="1180210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Quantitative Evidence</a:t>
            </a:r>
            <a:br>
              <a:rPr lang="en-US" b="1" dirty="0"/>
            </a:br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E495065-8864-87FB-2BCC-254769963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76A7100E-5857-A6D6-C6E7-1D7E4609E728}"/>
              </a:ext>
            </a:extLst>
          </p:cNvPr>
          <p:cNvSpPr txBox="1"/>
          <p:nvPr/>
        </p:nvSpPr>
        <p:spPr>
          <a:xfrm>
            <a:off x="6861049" y="1282658"/>
            <a:ext cx="4819903" cy="377545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Early outcomes of the NHS Diabetes Prevention Programmed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Valabhji et al. (2020) evaluated early national programmed data from June 2016 to December 2018.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Source: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Valabhji et al. (2020)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What do the findings suggest?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program reached a large number of people.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Participants who attended sessions experienced improvements in measured risk factors.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Participation and retention were important challenges.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Critical evaluation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These were early service-evaluation findings, not definitive proof of long-term causal effects. Attendance and completion also influence how outcomes should be interpreted.</a:t>
            </a:r>
          </a:p>
          <a:p>
            <a:pPr>
              <a:spcAft>
                <a:spcPts val="600"/>
              </a:spcAft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(Valabhji et al., 2020)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Important: The weight and HbA1c figures refer to the study's specified analysis group, not everyone referred to the programme.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4BBEABA-6C1E-AF57-5B04-AB686F18158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73552133"/>
              </p:ext>
            </p:extLst>
          </p:nvPr>
        </p:nvGraphicFramePr>
        <p:xfrm>
          <a:off x="800098" y="2791768"/>
          <a:ext cx="5549903" cy="2866154"/>
        </p:xfrm>
        <a:graphic>
          <a:graphicData uri="http://schemas.openxmlformats.org/drawingml/2006/table">
            <a:tbl>
              <a:tblPr firstRow="1" bandRow="1">
                <a:solidFill>
                  <a:schemeClr val="bg1">
                    <a:lumMod val="95000"/>
                  </a:schemeClr>
                </a:solidFill>
              </a:tblPr>
              <a:tblGrid>
                <a:gridCol w="3640360">
                  <a:extLst>
                    <a:ext uri="{9D8B030D-6E8A-4147-A177-3AD203B41FA5}">
                      <a16:colId xmlns:a16="http://schemas.microsoft.com/office/drawing/2014/main" val="4007578329"/>
                    </a:ext>
                  </a:extLst>
                </a:gridCol>
                <a:gridCol w="1909543">
                  <a:extLst>
                    <a:ext uri="{9D8B030D-6E8A-4147-A177-3AD203B41FA5}">
                      <a16:colId xmlns:a16="http://schemas.microsoft.com/office/drawing/2014/main" val="3271360422"/>
                    </a:ext>
                  </a:extLst>
                </a:gridCol>
              </a:tblGrid>
              <a:tr h="46681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b="1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Measure</a:t>
                      </a:r>
                    </a:p>
                  </a:txBody>
                  <a:tcPr marL="68553" marR="97932" marT="19586" marB="146898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b="1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Reported result</a:t>
                      </a:r>
                    </a:p>
                  </a:txBody>
                  <a:tcPr marL="68553" marR="97932" marT="19586" marB="146898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40849110"/>
                  </a:ext>
                </a:extLst>
              </a:tr>
              <a:tr h="40152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People referred</a:t>
                      </a:r>
                    </a:p>
                  </a:txBody>
                  <a:tcPr marL="68553" marR="97932" marT="19586" marB="146898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324,699</a:t>
                      </a:r>
                    </a:p>
                  </a:txBody>
                  <a:tcPr marL="68553" marR="97932" marT="19586" marB="14689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22784875"/>
                  </a:ext>
                </a:extLst>
              </a:tr>
              <a:tr h="40152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Attended initial assessment</a:t>
                      </a:r>
                    </a:p>
                  </a:txBody>
                  <a:tcPr marL="68553" marR="97932" marT="19586" marB="146898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152,294</a:t>
                      </a:r>
                    </a:p>
                  </a:txBody>
                  <a:tcPr marL="68553" marR="97932" marT="19586" marB="14689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3658042"/>
                  </a:ext>
                </a:extLst>
              </a:tr>
              <a:tr h="40152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Attended at least one intervention session</a:t>
                      </a:r>
                    </a:p>
                  </a:txBody>
                  <a:tcPr marL="68553" marR="97932" marT="19586" marB="146898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96,442</a:t>
                      </a:r>
                    </a:p>
                  </a:txBody>
                  <a:tcPr marL="68553" marR="97932" marT="19586" marB="14689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62315245"/>
                  </a:ext>
                </a:extLst>
              </a:tr>
              <a:tr h="59738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Average weight reduction among the specified analysis group</a:t>
                      </a:r>
                    </a:p>
                  </a:txBody>
                  <a:tcPr marL="68553" marR="97932" marT="19586" marB="146898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2.3 kg</a:t>
                      </a:r>
                    </a:p>
                  </a:txBody>
                  <a:tcPr marL="68553" marR="97932" marT="19586" marB="14689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1560873"/>
                  </a:ext>
                </a:extLst>
              </a:tr>
              <a:tr h="59738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Average HbA1c reduction among the specified analysis group</a:t>
                      </a:r>
                    </a:p>
                  </a:txBody>
                  <a:tcPr marL="68553" marR="97932" marT="19586" marB="146898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1.26 mmol/mol</a:t>
                      </a:r>
                    </a:p>
                  </a:txBody>
                  <a:tcPr marL="68553" marR="97932" marT="19586" marB="14689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925806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874629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9EC314-AD10-52BB-6D2C-326FFEDDC1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790958"/>
            <a:ext cx="6239599" cy="130759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Qualitative Evidence — Successes and Challenges</a:t>
            </a:r>
            <a:b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3815BE95-1337-20E2-B2EF-5DA486F72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A78BE3-3049-37FA-13BE-85DC14C750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088" y="1903751"/>
            <a:ext cx="6701053" cy="4954249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00000"/>
              </a:lnSpc>
            </a:pPr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Successes</a:t>
            </a:r>
          </a:p>
          <a:p>
            <a:pPr>
              <a:lnSpc>
                <a:spcPct val="100000"/>
              </a:lnSpc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Structured support for lifestyle changes.</a:t>
            </a:r>
          </a:p>
          <a:p>
            <a:pPr>
              <a:lnSpc>
                <a:spcPct val="100000"/>
              </a:lnSpc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Opportunities for peer support.</a:t>
            </a:r>
          </a:p>
          <a:p>
            <a:pPr>
              <a:lnSpc>
                <a:spcPct val="100000"/>
              </a:lnSpc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Delivery approaches that can be adapted to local circumstances.</a:t>
            </a:r>
          </a:p>
          <a:p>
            <a:pPr>
              <a:lnSpc>
                <a:spcPct val="100000"/>
              </a:lnSpc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A national framework for prevention.</a:t>
            </a:r>
          </a:p>
          <a:p>
            <a:pPr>
              <a:lnSpc>
                <a:spcPct val="100000"/>
              </a:lnSpc>
            </a:pPr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Challenges</a:t>
            </a:r>
          </a:p>
          <a:p>
            <a:pPr>
              <a:lnSpc>
                <a:spcPct val="100000"/>
              </a:lnSpc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Recruitment and retention difficulties.</a:t>
            </a:r>
          </a:p>
          <a:p>
            <a:pPr>
              <a:lnSpc>
                <a:spcPct val="100000"/>
              </a:lnSpc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Barriers affecting underserved populations.</a:t>
            </a:r>
          </a:p>
          <a:p>
            <a:pPr>
              <a:lnSpc>
                <a:spcPct val="100000"/>
              </a:lnSpc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Variation in implementation.</a:t>
            </a:r>
          </a:p>
          <a:p>
            <a:pPr>
              <a:lnSpc>
                <a:spcPct val="100000"/>
              </a:lnSpc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Limitations in data collection and intervention monitoring.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(Penn et al., 2018)</a:t>
            </a:r>
          </a:p>
          <a:p>
            <a:pPr>
              <a:lnSpc>
                <a:spcPct val="100000"/>
              </a:lnSpc>
            </a:pPr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Critical evaluation</a:t>
            </a:r>
          </a:p>
          <a:p>
            <a:pPr>
              <a:lnSpc>
                <a:spcPct val="100000"/>
              </a:lnSpc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Qualitative research helps explain why an intervention may work differently across settings.</a:t>
            </a:r>
          </a:p>
          <a:p>
            <a:pPr>
              <a:lnSpc>
                <a:spcPct val="100000"/>
              </a:lnSpc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The programme's design was based on evidence, but difficulties with recruitment, retention and consistent implementation could reduce its overall impact.</a:t>
            </a:r>
          </a:p>
          <a:p>
            <a:pPr>
              <a:lnSpc>
                <a:spcPct val="100000"/>
              </a:lnSpc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Therefore, success should be measured not only by outcomes among participants but also by whether the programme reaches and supports people who need it.</a:t>
            </a:r>
          </a:p>
          <a:p>
            <a:pPr>
              <a:lnSpc>
                <a:spcPct val="100000"/>
              </a:lnSpc>
            </a:pPr>
            <a:endParaRPr lang="en-GB" sz="700" dirty="0"/>
          </a:p>
        </p:txBody>
      </p:sp>
      <p:pic>
        <p:nvPicPr>
          <p:cNvPr id="16" name="Picture 15" descr="Illustration of people on a blockchain">
            <a:extLst>
              <a:ext uri="{FF2B5EF4-FFF2-40B4-BE49-F238E27FC236}">
                <a16:creationId xmlns:a16="http://schemas.microsoft.com/office/drawing/2014/main" id="{6C0DB08B-53A4-5691-BF7E-3D4A1034099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708" r="30620"/>
          <a:stretch>
            <a:fillRect/>
          </a:stretch>
        </p:blipFill>
        <p:spPr>
          <a:xfrm>
            <a:off x="7583424" y="10"/>
            <a:ext cx="4608576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11159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2979FE-62F6-481A-6167-C22EF9F0D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399"/>
            <a:ext cx="5239272" cy="162114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 b="1" dirty="0">
                <a:latin typeface="Arial" panose="020B0604020202020204" pitchFamily="34" charset="0"/>
                <a:cs typeface="Arial" panose="020B0604020202020204" pitchFamily="34" charset="0"/>
              </a:rPr>
              <a:t>Health Inequalities and Access</a:t>
            </a:r>
            <a:br>
              <a:rPr lang="en-GB" sz="3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2" name="Straight Connector 1">
            <a:extLst>
              <a:ext uri="{FF2B5EF4-FFF2-40B4-BE49-F238E27FC236}">
                <a16:creationId xmlns:a16="http://schemas.microsoft.com/office/drawing/2014/main" id="{7D3DF08D-8EDA-0FB3-59D9-B692F2ADD1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phic 6" descr="Board Room">
            <a:extLst>
              <a:ext uri="{FF2B5EF4-FFF2-40B4-BE49-F238E27FC236}">
                <a16:creationId xmlns:a16="http://schemas.microsoft.com/office/drawing/2014/main" id="{DFC0D413-933D-9EC3-E113-B0549D38FCA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04672" y="2672080"/>
            <a:ext cx="3490974" cy="3490974"/>
          </a:xfrm>
          <a:prstGeom prst="rect">
            <a:avLst/>
          </a:prstGeom>
        </p:spPr>
      </p:pic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31927C59-ADE1-6FC3-893E-5BC8657DF3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6176" y="914399"/>
            <a:ext cx="5138688" cy="5248657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Barriers to equitable healthcare</a:t>
            </a:r>
          </a:p>
          <a:p>
            <a:pPr>
              <a:lnSpc>
                <a:spcPct val="150000"/>
              </a:lnSpc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Deprivation: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Financial pressures and limited access to healthy food.</a:t>
            </a:r>
          </a:p>
          <a:p>
            <a:pPr>
              <a:lnSpc>
                <a:spcPct val="150000"/>
              </a:lnSpc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Ethnicity and language: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Communication barriers and culturally inappropriate services.</a:t>
            </a:r>
          </a:p>
          <a:p>
            <a:pPr>
              <a:lnSpc>
                <a:spcPct val="150000"/>
              </a:lnSpc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Digital exclusion: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Limited internet access, devices or digital skills.</a:t>
            </a:r>
          </a:p>
          <a:p>
            <a:pPr>
              <a:lnSpc>
                <a:spcPct val="150000"/>
              </a:lnSpc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Disability: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Inaccessible venues or unsuitable service formats.</a:t>
            </a:r>
          </a:p>
          <a:p>
            <a:pPr>
              <a:lnSpc>
                <a:spcPct val="150000"/>
              </a:lnSpc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Work and caring responsibilities: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Difficulties attending appointments or sessions.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(Marmot et al., 2020; Penn et al., 2018)</a:t>
            </a:r>
          </a:p>
          <a:p>
            <a:pPr>
              <a:lnSpc>
                <a:spcPct val="150000"/>
              </a:lnSpc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Offer face-to-face, telephone and digital support.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Provide accessible and culturally appropriate information.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Work with community organisations.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Monitor uptake, completion and outcomes across different population groups.</a:t>
            </a:r>
          </a:p>
          <a:p>
            <a:pPr>
              <a:lnSpc>
                <a:spcPct val="150000"/>
              </a:lnSpc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Critical analysis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Offering the same service to everyone does not necessarily create equal opportunities to benefit. Services may need to provide additional support to people facing greater barriers.</a:t>
            </a:r>
          </a:p>
          <a:p>
            <a:pPr>
              <a:lnSpc>
                <a:spcPct val="100000"/>
              </a:lnSpc>
            </a:pP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26229456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E28719-BD79-5873-7893-B20E6B059F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399"/>
            <a:ext cx="5239272" cy="162114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Recommendations for Sustainable Services</a:t>
            </a:r>
            <a:b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2" name="Straight Connector 1">
            <a:extLst>
              <a:ext uri="{FF2B5EF4-FFF2-40B4-BE49-F238E27FC236}">
                <a16:creationId xmlns:a16="http://schemas.microsoft.com/office/drawing/2014/main" id="{7D3DF08D-8EDA-0FB3-59D9-B692F2ADD1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phic 6" descr="Target Audience">
            <a:extLst>
              <a:ext uri="{FF2B5EF4-FFF2-40B4-BE49-F238E27FC236}">
                <a16:creationId xmlns:a16="http://schemas.microsoft.com/office/drawing/2014/main" id="{64773906-145A-90F0-2D07-577C90C1FCC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04672" y="2672080"/>
            <a:ext cx="3490974" cy="349097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D8948E-5E91-50B5-780E-4B9FCAD9D4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6176" y="914399"/>
            <a:ext cx="5138688" cy="5248657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50000"/>
              </a:lnSpc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1. Improve service design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Involve communities in planning.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Identify barriers before implementation.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Make services accessible to different groups.</a:t>
            </a:r>
          </a:p>
          <a:p>
            <a:pPr>
              <a:lnSpc>
                <a:spcPct val="150000"/>
              </a:lnSpc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2. Strengthen delivery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Provide flexible appointment options.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Improve communication between healthcare and community services.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Ensure sufficient staff and resources.</a:t>
            </a:r>
          </a:p>
          <a:p>
            <a:pPr>
              <a:lnSpc>
                <a:spcPct val="150000"/>
              </a:lnSpc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3. Improve evaluation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Monitor participation and completion.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Assess clinical outcomes and patient experiences.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Examine inequalities between population groups.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Evaluate costs and long-term outcomes.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(WHO, 2014; WHO, 2024)</a:t>
            </a:r>
          </a:p>
          <a:p>
            <a:pPr>
              <a:lnSpc>
                <a:spcPct val="150000"/>
              </a:lnSpc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Critical point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Sustainable healthcare requires effective prevention, equitable access and realistic long-term funding. Digital delivery can improve convenience, but face-to-face alternatives must remain available for people who need them.</a:t>
            </a:r>
          </a:p>
          <a:p>
            <a:pPr>
              <a:lnSpc>
                <a:spcPct val="100000"/>
              </a:lnSpc>
            </a:pP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4015437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0074A5-04FB-FAE5-99D7-1852F4A21A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399"/>
            <a:ext cx="5239272" cy="1621147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br>
              <a:rPr lang="en-GB" b="1" dirty="0"/>
            </a:br>
            <a:endParaRPr lang="en-GB" dirty="0"/>
          </a:p>
        </p:txBody>
      </p:sp>
      <p:cxnSp>
        <p:nvCxnSpPr>
          <p:cNvPr id="12" name="Straight Connector 1">
            <a:extLst>
              <a:ext uri="{FF2B5EF4-FFF2-40B4-BE49-F238E27FC236}">
                <a16:creationId xmlns:a16="http://schemas.microsoft.com/office/drawing/2014/main" id="{7D3DF08D-8EDA-0FB3-59D9-B692F2ADD1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phic 6" descr="Brain in head">
            <a:extLst>
              <a:ext uri="{FF2B5EF4-FFF2-40B4-BE49-F238E27FC236}">
                <a16:creationId xmlns:a16="http://schemas.microsoft.com/office/drawing/2014/main" id="{8C5627BD-2AEF-808C-6E24-C2070849762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04672" y="2672080"/>
            <a:ext cx="3490974" cy="349097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AE8C61-7465-DEED-A07B-9DC41B033A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6176" y="914399"/>
            <a:ext cx="5138688" cy="5248657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Key messages</a:t>
            </a:r>
          </a:p>
          <a:p>
            <a:pPr>
              <a:lnSpc>
                <a:spcPct val="10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Health includes physical, mental and social wellbeing.</a:t>
            </a:r>
          </a:p>
          <a:p>
            <a:pPr>
              <a:lnSpc>
                <a:spcPct val="10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Wellbeing is influenced by personal experiences and living conditions.</a:t>
            </a:r>
          </a:p>
          <a:p>
            <a:pPr>
              <a:lnSpc>
                <a:spcPct val="10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Sustainable development connects health with social, economic and environmental priorities.</a:t>
            </a:r>
          </a:p>
          <a:p>
            <a:pPr>
              <a:lnSpc>
                <a:spcPct val="10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SDGs provide a framework for improving health and reducing inequalities.</a:t>
            </a:r>
          </a:p>
          <a:p>
            <a:pPr>
              <a:lnSpc>
                <a:spcPct val="10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NHS Diabetes Prevention Programme demonstrates the potential benefits of prevention, but challenges remain around access, retention and equity.</a:t>
            </a:r>
          </a:p>
          <a:p>
            <a:pPr>
              <a:lnSpc>
                <a:spcPct val="100000"/>
              </a:lnSpc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Final message</a:t>
            </a:r>
          </a:p>
          <a:p>
            <a:pPr>
              <a:lnSpc>
                <a:spcPct val="100000"/>
              </a:lnSpc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Sustainable health and social care must improve health outcomes while ensuring that everyone has a fair opportunity to benefit.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(United Nations, 2015; Valabhji et al., 2020; Marmot et al., 2020)</a:t>
            </a:r>
          </a:p>
          <a:p>
            <a:pPr>
              <a:lnSpc>
                <a:spcPct val="100000"/>
              </a:lnSpc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1691041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CA66A1-6500-AF28-8CFE-C3FB3FB422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84E390-F128-5C40-4FF5-5CABD9A5E8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Bronfenbrenner, U. (1979)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Ecology of Human Development: Experiments by Nature and Design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Cambridge, MA: Harvard University Press.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2. Brundtland, G.H. (ed.) (1987)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Our Common Future: Report of the World Commission on Environment and Development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Oxford: Oxford University Press.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3. Diener, E. (1984)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‘Subjective well-being’,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Psychological Bulletin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95(3), pp. 542–575.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APA PsycNet article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4. Engel, G.L. (1977)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‘The need for a new medical model: a challenge for biomedicine’,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Science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196(4286), pp. 129–136.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Science article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5. Penn, L. et al. (2018)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‘NHS Diabetes Prevention Programme in England: formative evaluation of the programme in early phase implementation’,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BMJ Open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8(2), e019467.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Full-text journal article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6. Rosenstock, I.M. (1974)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‘Historical origins of the Health Belief Model’,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Health Education Monographs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2(4), pp. 328–335.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Health Belief Model article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7. Valabhji, J. et al. (2020)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‘Early outcomes from the English National Health Service Diabetes Prevention Programme’,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Diabetes Care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43(1), pp. 152–160.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Full-text journal article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8016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4B0DAD-73F8-E0C5-70B2-CF28CD6E05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367" y="26533"/>
            <a:ext cx="10691265" cy="1307592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4BB8F8-8360-9C28-B004-7392F81FB6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170" y="1334125"/>
            <a:ext cx="10890195" cy="4627763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 Marmot, M., Allen, J., Boyce, T., Goldblatt, P. and Morrison, J. (2020)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Health Equity in England: The Marmot Review 10 Years On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London: Institute of Health Equity. Available at: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Institute of Health Equity report</a:t>
            </a: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 NHS England (2019)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The NHS Long Term Plan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London: NHS England. Available at: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NHS Long Term Plan</a:t>
            </a: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 NHS England (n.d.)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NHS Diabetes Prevention Programme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NHS Diabetes Prevention Programme</a:t>
            </a: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UK Government (2010)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Equality Act 2010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Equality Act 2010</a:t>
            </a: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UK Government (2022)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Health and Care Act 2022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Health and Care Act 2022</a:t>
            </a: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United Nations (2015)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Transforming Our World: The 2030 Agenda for Sustainable Development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New York: United Nations. Available at: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UN Sustainable Development Agenda</a:t>
            </a: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(1948)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Constitution of the World Health Organization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Geneva: WHO. Available at: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WHO Constitution</a:t>
            </a: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(2014)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Health in All Policies: Framework for Country Action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Geneva: WHO. Available at: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WHO Health in All Policies framework</a:t>
            </a: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(n.d.)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Sustainable Development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WHO Sustainable Development resource</a:t>
            </a: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8165628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2036</Words>
  <Application>Microsoft Office PowerPoint</Application>
  <PresentationFormat>Widescreen</PresentationFormat>
  <Paragraphs>205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Aptos</vt:lpstr>
      <vt:lpstr>Arial</vt:lpstr>
      <vt:lpstr>Calisto MT</vt:lpstr>
      <vt:lpstr>Univers Condensed</vt:lpstr>
      <vt:lpstr>ChronicleVTI</vt:lpstr>
      <vt:lpstr>Health, wellbeing and sustainable development BMHP6030</vt:lpstr>
      <vt:lpstr>Introduction</vt:lpstr>
      <vt:lpstr>PowerPoint Presentation</vt:lpstr>
      <vt:lpstr>Theories and Models </vt:lpstr>
      <vt:lpstr>Sustainable Development Goals (SDGs) </vt:lpstr>
      <vt:lpstr>Policy and Governance in the UK </vt:lpstr>
      <vt:lpstr>Case Study — NHS Diabetes Prevention Programme </vt:lpstr>
      <vt:lpstr>Applying the Health Belief Model (HBM) </vt:lpstr>
      <vt:lpstr>Quantitative Evidence </vt:lpstr>
      <vt:lpstr>Qualitative Evidence — Successes and Challenges </vt:lpstr>
      <vt:lpstr>Health Inequalities and Access </vt:lpstr>
      <vt:lpstr>Recommendations for Sustainable Services </vt:lpstr>
      <vt:lpstr>Conclusion </vt:lpstr>
      <vt:lpstr>REFERENCE LIST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aisha begum</dc:creator>
  <cp:lastModifiedBy>aisha begum</cp:lastModifiedBy>
  <cp:revision>1</cp:revision>
  <dcterms:created xsi:type="dcterms:W3CDTF">2026-07-27T03:03:56Z</dcterms:created>
  <dcterms:modified xsi:type="dcterms:W3CDTF">2026-07-27T03:48:37Z</dcterms:modified>
</cp:coreProperties>
</file>