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notesMasterIdLst>
    <p:notesMasterId r:id="rId3"/>
  </p:notesMasterIdLst>
  <p:sldIdLst>
    <p:sldId id="256" r:id="rId2"/>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00"/>
    <a:srgbClr val="BFBAFC"/>
    <a:srgbClr val="FBF9DB"/>
    <a:srgbClr val="FF747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25" d="100"/>
          <a:sy n="125" d="100"/>
        </p:scale>
        <p:origin x="112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9EC74-B9E5-47C9-A269-25E564A4BB4F}" type="datetimeFigureOut">
              <a:rPr lang="en-GB" smtClean="0"/>
              <a:t>26/11/2025</a:t>
            </a:fld>
            <a:endParaRPr lang="en-GB"/>
          </a:p>
        </p:txBody>
      </p:sp>
      <p:sp>
        <p:nvSpPr>
          <p:cNvPr id="4" name="Slide Image Placeholder 3"/>
          <p:cNvSpPr>
            <a:spLocks noGrp="1" noRot="1" noChangeAspect="1"/>
          </p:cNvSpPr>
          <p:nvPr>
            <p:ph type="sldImg" idx="2"/>
          </p:nvPr>
        </p:nvSpPr>
        <p:spPr>
          <a:xfrm>
            <a:off x="2360613" y="1143000"/>
            <a:ext cx="21367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344459-C5D0-44B7-A89D-63BAE67A0298}" type="slidenum">
              <a:rPr lang="en-GB" smtClean="0"/>
              <a:t>‹#›</a:t>
            </a:fld>
            <a:endParaRPr lang="en-GB"/>
          </a:p>
        </p:txBody>
      </p:sp>
    </p:spTree>
    <p:extLst>
      <p:ext uri="{BB962C8B-B14F-4D97-AF65-F5344CB8AC3E}">
        <p14:creationId xmlns:p14="http://schemas.microsoft.com/office/powerpoint/2010/main" val="3674543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344459-C5D0-44B7-A89D-63BAE67A0298}" type="slidenum">
              <a:rPr lang="en-GB" smtClean="0"/>
              <a:t>1</a:t>
            </a:fld>
            <a:endParaRPr lang="en-GB"/>
          </a:p>
        </p:txBody>
      </p:sp>
    </p:spTree>
    <p:extLst>
      <p:ext uri="{BB962C8B-B14F-4D97-AF65-F5344CB8AC3E}">
        <p14:creationId xmlns:p14="http://schemas.microsoft.com/office/powerpoint/2010/main" val="315057545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ctrTitle"/>
          </p:nvPr>
        </p:nvSpPr>
        <p:spPr>
          <a:xfrm>
            <a:off x="984944" y="1878914"/>
            <a:ext cx="4888112" cy="3624419"/>
          </a:xfrm>
        </p:spPr>
        <p:txBody>
          <a:bodyPr anchor="b">
            <a:normAutofit/>
          </a:bodyPr>
          <a:lstStyle>
            <a:lvl1pPr algn="ctr">
              <a:defRPr sz="3600"/>
            </a:lvl1pPr>
          </a:lstStyle>
          <a:p>
            <a:r>
              <a:rPr lang="en-GB"/>
              <a:t>Click to edit Master title style</a:t>
            </a:r>
            <a:endParaRPr lang="en-US" dirty="0"/>
          </a:p>
        </p:txBody>
      </p:sp>
      <p:sp>
        <p:nvSpPr>
          <p:cNvPr id="3" name="Subtitle 2"/>
          <p:cNvSpPr>
            <a:spLocks noGrp="1"/>
          </p:cNvSpPr>
          <p:nvPr>
            <p:ph type="subTitle" idx="1"/>
          </p:nvPr>
        </p:nvSpPr>
        <p:spPr>
          <a:xfrm>
            <a:off x="984944" y="5613402"/>
            <a:ext cx="4888112" cy="1981199"/>
          </a:xfrm>
        </p:spPr>
        <p:txBody>
          <a:bodyPr>
            <a:normAutofit/>
          </a:bodyPr>
          <a:lstStyle>
            <a:lvl1pPr marL="0" indent="0" algn="ctr">
              <a:buNone/>
              <a:defRPr sz="1650">
                <a:solidFill>
                  <a:schemeClr val="bg1">
                    <a:lumMod val="5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1636844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513997" y="3419135"/>
            <a:ext cx="5829653"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833275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8" y="1196815"/>
            <a:ext cx="5822861" cy="3953183"/>
          </a:xfrm>
        </p:spPr>
        <p:txBody>
          <a:bodyPr anchor="b">
            <a:normAutofit/>
          </a:bodyPr>
          <a:lstStyle>
            <a:lvl1pPr>
              <a:defRPr sz="3000"/>
            </a:lvl1pPr>
          </a:lstStyle>
          <a:p>
            <a:r>
              <a:rPr lang="en-GB"/>
              <a:t>Click to edit Master title style</a:t>
            </a:r>
            <a:endParaRPr lang="en-US" dirty="0"/>
          </a:p>
        </p:txBody>
      </p:sp>
      <p:sp>
        <p:nvSpPr>
          <p:cNvPr id="3" name="Text Placeholder 2"/>
          <p:cNvSpPr>
            <a:spLocks noGrp="1"/>
          </p:cNvSpPr>
          <p:nvPr>
            <p:ph type="body" idx="1"/>
          </p:nvPr>
        </p:nvSpPr>
        <p:spPr>
          <a:xfrm>
            <a:off x="513998" y="5282996"/>
            <a:ext cx="5822861" cy="1976264"/>
          </a:xfrm>
        </p:spPr>
        <p:txBody>
          <a:bodyPr>
            <a:normAutofit/>
          </a:bodyPr>
          <a:lstStyle>
            <a:lvl1pPr marL="0" indent="0" algn="ctr">
              <a:buNone/>
              <a:defRPr sz="1500">
                <a:solidFill>
                  <a:schemeClr val="bg1">
                    <a:lumMod val="50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F10AB23-CEA7-4714-8C2F-85A2B24381ED}"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962270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4" name="Title 1"/>
          <p:cNvSpPr>
            <a:spLocks noGrp="1"/>
          </p:cNvSpPr>
          <p:nvPr>
            <p:ph type="title"/>
          </p:nvPr>
        </p:nvSpPr>
        <p:spPr>
          <a:xfrm>
            <a:off x="513999" y="893416"/>
            <a:ext cx="5830004" cy="2305589"/>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513997" y="3419135"/>
            <a:ext cx="2872140"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3471862" y="3419135"/>
            <a:ext cx="2871788" cy="49459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F10AB23-CEA7-4714-8C2F-85A2B24381ED}"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9316074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4" name="Title 1"/>
          <p:cNvSpPr>
            <a:spLocks noGrp="1"/>
          </p:cNvSpPr>
          <p:nvPr>
            <p:ph type="title"/>
          </p:nvPr>
        </p:nvSpPr>
        <p:spPr>
          <a:xfrm>
            <a:off x="513999" y="893416"/>
            <a:ext cx="5830004" cy="2305589"/>
          </a:xfrm>
        </p:spPr>
        <p:txBody>
          <a:bodyPr/>
          <a:lstStyle/>
          <a:p>
            <a:r>
              <a:rPr lang="en-GB"/>
              <a:t>Click to edit Master title style</a:t>
            </a:r>
            <a:endParaRPr lang="en-US" dirty="0"/>
          </a:p>
        </p:txBody>
      </p:sp>
      <p:sp>
        <p:nvSpPr>
          <p:cNvPr id="3" name="Text Placeholder 2"/>
          <p:cNvSpPr>
            <a:spLocks noGrp="1"/>
          </p:cNvSpPr>
          <p:nvPr>
            <p:ph type="body" idx="1"/>
          </p:nvPr>
        </p:nvSpPr>
        <p:spPr>
          <a:xfrm>
            <a:off x="644809" y="3424804"/>
            <a:ext cx="2741330" cy="98221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Content Placeholder 3"/>
          <p:cNvSpPr>
            <a:spLocks noGrp="1"/>
          </p:cNvSpPr>
          <p:nvPr>
            <p:ph sz="quarter" idx="13"/>
          </p:nvPr>
        </p:nvSpPr>
        <p:spPr>
          <a:xfrm>
            <a:off x="513998" y="4407019"/>
            <a:ext cx="2872140" cy="39580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597988" y="3424804"/>
            <a:ext cx="2746015" cy="982214"/>
          </a:xfrm>
        </p:spPr>
        <p:txBody>
          <a:bodyPr anchor="b">
            <a:noAutofit/>
          </a:bodyPr>
          <a:lstStyle>
            <a:lvl1pPr marL="0" indent="0">
              <a:lnSpc>
                <a:spcPct val="7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3" name="Content Placeholder 5"/>
          <p:cNvSpPr>
            <a:spLocks noGrp="1"/>
          </p:cNvSpPr>
          <p:nvPr>
            <p:ph sz="quarter" idx="14"/>
          </p:nvPr>
        </p:nvSpPr>
        <p:spPr>
          <a:xfrm>
            <a:off x="3471863" y="4407019"/>
            <a:ext cx="2871788" cy="39580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F10AB23-CEA7-4714-8C2F-85A2B24381ED}" type="datetimeFigureOut">
              <a:rPr lang="en-GB" smtClean="0"/>
              <a:t>26/11/2025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629960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10AB23-CEA7-4714-8C2F-85A2B24381ED}" type="datetimeFigureOut">
              <a:rPr lang="en-GB" smtClean="0"/>
              <a:t>26/11/2025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333302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Date Placeholder 1"/>
          <p:cNvSpPr>
            <a:spLocks noGrp="1"/>
          </p:cNvSpPr>
          <p:nvPr>
            <p:ph type="dt" sz="half" idx="10"/>
          </p:nvPr>
        </p:nvSpPr>
        <p:spPr/>
        <p:txBody>
          <a:bodyPr/>
          <a:lstStyle/>
          <a:p>
            <a:fld id="{1F10AB23-CEA7-4714-8C2F-85A2B24381ED}" type="datetimeFigureOut">
              <a:rPr lang="en-GB" smtClean="0"/>
              <a:t>26/11/2025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1447062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8" y="880533"/>
            <a:ext cx="2213825" cy="2922475"/>
          </a:xfrm>
        </p:spPr>
        <p:txBody>
          <a:bodyPr anchor="b"/>
          <a:lstStyle>
            <a:lvl1pPr algn="ctr">
              <a:defRPr sz="2400"/>
            </a:lvl1pPr>
          </a:lstStyle>
          <a:p>
            <a:r>
              <a:rPr lang="en-GB"/>
              <a:t>Click to edit Master title style</a:t>
            </a:r>
            <a:endParaRPr lang="en-US" dirty="0"/>
          </a:p>
        </p:txBody>
      </p:sp>
      <p:sp>
        <p:nvSpPr>
          <p:cNvPr id="10" name="Content Placeholder 2"/>
          <p:cNvSpPr>
            <a:spLocks noGrp="1"/>
          </p:cNvSpPr>
          <p:nvPr>
            <p:ph sz="quarter" idx="13"/>
          </p:nvPr>
        </p:nvSpPr>
        <p:spPr>
          <a:xfrm>
            <a:off x="2856410" y="880535"/>
            <a:ext cx="3487592" cy="74845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13999" y="3803009"/>
            <a:ext cx="2213825" cy="4562058"/>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431583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880533"/>
            <a:ext cx="3097214" cy="2922478"/>
          </a:xfrm>
        </p:spPr>
        <p:txBody>
          <a:bodyPr anchor="b"/>
          <a:lstStyle>
            <a:lvl1pPr algn="ct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753203" y="880535"/>
            <a:ext cx="2254388" cy="7484533"/>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14009" y="3803011"/>
            <a:ext cx="3097203" cy="4562057"/>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079622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4010" y="6195762"/>
            <a:ext cx="5829993" cy="1172326"/>
          </a:xfrm>
        </p:spPr>
        <p:txBody>
          <a:bodyPr anchor="b"/>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66419" y="1008599"/>
            <a:ext cx="5525174" cy="4642641"/>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4" name="Text Placeholder 3"/>
          <p:cNvSpPr>
            <a:spLocks noGrp="1"/>
          </p:cNvSpPr>
          <p:nvPr>
            <p:ph type="body" sz="half" idx="2"/>
          </p:nvPr>
        </p:nvSpPr>
        <p:spPr>
          <a:xfrm>
            <a:off x="513999" y="7379274"/>
            <a:ext cx="5830004" cy="985793"/>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23324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880534"/>
            <a:ext cx="5830004" cy="4950465"/>
          </a:xfrm>
        </p:spPr>
        <p:txBody>
          <a:bodyPr anchor="ctr"/>
          <a:lstStyle>
            <a:lvl1pPr algn="ctr">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513999" y="6073630"/>
            <a:ext cx="5830004" cy="2291438"/>
          </a:xfrm>
        </p:spPr>
        <p:txBody>
          <a:bodyPr anchor="ct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0547387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813494" y="1260405"/>
            <a:ext cx="5232798" cy="3943211"/>
          </a:xfrm>
        </p:spPr>
        <p:txBody>
          <a:bodyPr anchor="ctr"/>
          <a:lstStyle>
            <a:lvl1pPr>
              <a:defRPr sz="2400"/>
            </a:lvl1pPr>
          </a:lstStyle>
          <a:p>
            <a:r>
              <a:rPr lang="en-GB"/>
              <a:t>Click to edit Master title style</a:t>
            </a:r>
            <a:endParaRPr lang="en-US" dirty="0"/>
          </a:p>
        </p:txBody>
      </p:sp>
      <p:sp>
        <p:nvSpPr>
          <p:cNvPr id="12" name="Text Placeholder 3"/>
          <p:cNvSpPr>
            <a:spLocks noGrp="1"/>
          </p:cNvSpPr>
          <p:nvPr>
            <p:ph type="body" sz="half" idx="13"/>
          </p:nvPr>
        </p:nvSpPr>
        <p:spPr>
          <a:xfrm>
            <a:off x="967863" y="5214491"/>
            <a:ext cx="4923168" cy="85913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4" name="Text Placeholder 3"/>
          <p:cNvSpPr>
            <a:spLocks noGrp="1"/>
          </p:cNvSpPr>
          <p:nvPr>
            <p:ph type="body" sz="half" idx="2"/>
          </p:nvPr>
        </p:nvSpPr>
        <p:spPr>
          <a:xfrm>
            <a:off x="513999" y="6316263"/>
            <a:ext cx="5830004" cy="2052632"/>
          </a:xfrm>
        </p:spPr>
        <p:txBody>
          <a:bodyPr anchor="ctr">
            <a:normAutofit/>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
        <p:nvSpPr>
          <p:cNvPr id="11" name="TextBox 10"/>
          <p:cNvSpPr txBox="1"/>
          <p:nvPr/>
        </p:nvSpPr>
        <p:spPr>
          <a:xfrm>
            <a:off x="553220" y="1282463"/>
            <a:ext cx="410166"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4" name="TextBox 13"/>
          <p:cNvSpPr txBox="1"/>
          <p:nvPr/>
        </p:nvSpPr>
        <p:spPr>
          <a:xfrm>
            <a:off x="5887598" y="4506689"/>
            <a:ext cx="415231" cy="8446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8884476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a:xfrm>
            <a:off x="513999" y="3089266"/>
            <a:ext cx="5830004" cy="3628206"/>
          </a:xfrm>
        </p:spPr>
        <p:txBody>
          <a:bodyPr anchor="b"/>
          <a:lstStyle>
            <a:lvl1pPr algn="ctr">
              <a:defRPr sz="2400"/>
            </a:lvl1pPr>
          </a:lstStyle>
          <a:p>
            <a:r>
              <a:rPr lang="en-GB"/>
              <a:t>Click to edit Master title style</a:t>
            </a:r>
            <a:endParaRPr lang="en-US" dirty="0"/>
          </a:p>
        </p:txBody>
      </p:sp>
      <p:sp>
        <p:nvSpPr>
          <p:cNvPr id="4" name="Text Placeholder 3"/>
          <p:cNvSpPr>
            <a:spLocks noGrp="1"/>
          </p:cNvSpPr>
          <p:nvPr>
            <p:ph type="body" sz="half" idx="2"/>
          </p:nvPr>
        </p:nvSpPr>
        <p:spPr>
          <a:xfrm>
            <a:off x="513999" y="6734484"/>
            <a:ext cx="5830004" cy="1647597"/>
          </a:xfrm>
        </p:spPr>
        <p:txBody>
          <a:bodyPr anchor="t"/>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1F10AB23-CEA7-4714-8C2F-85A2B24381ED}"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41337005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15" name="Title 1"/>
          <p:cNvSpPr>
            <a:spLocks noGrp="1"/>
          </p:cNvSpPr>
          <p:nvPr>
            <p:ph type="title"/>
          </p:nvPr>
        </p:nvSpPr>
        <p:spPr>
          <a:xfrm>
            <a:off x="513999" y="880533"/>
            <a:ext cx="5830004" cy="2318469"/>
          </a:xfrm>
        </p:spPr>
        <p:txBody>
          <a:bodyPr/>
          <a:lstStyle/>
          <a:p>
            <a:r>
              <a:rPr lang="en-GB"/>
              <a:t>Click to edit Master title style</a:t>
            </a:r>
            <a:endParaRPr lang="en-US" dirty="0"/>
          </a:p>
        </p:txBody>
      </p:sp>
      <p:sp>
        <p:nvSpPr>
          <p:cNvPr id="7" name="Text Placeholder 2"/>
          <p:cNvSpPr>
            <a:spLocks noGrp="1"/>
          </p:cNvSpPr>
          <p:nvPr>
            <p:ph type="body" idx="1"/>
          </p:nvPr>
        </p:nvSpPr>
        <p:spPr>
          <a:xfrm>
            <a:off x="513998" y="3419135"/>
            <a:ext cx="1855674"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8" name="Text Placeholder 3"/>
          <p:cNvSpPr>
            <a:spLocks noGrp="1"/>
          </p:cNvSpPr>
          <p:nvPr>
            <p:ph type="body" sz="half" idx="15"/>
          </p:nvPr>
        </p:nvSpPr>
        <p:spPr>
          <a:xfrm>
            <a:off x="513998" y="4251515"/>
            <a:ext cx="1855674"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9" name="Text Placeholder 4"/>
          <p:cNvSpPr>
            <a:spLocks noGrp="1"/>
          </p:cNvSpPr>
          <p:nvPr>
            <p:ph type="body" sz="quarter" idx="3"/>
          </p:nvPr>
        </p:nvSpPr>
        <p:spPr>
          <a:xfrm>
            <a:off x="2504469" y="3419135"/>
            <a:ext cx="1851481"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0" name="Text Placeholder 3"/>
          <p:cNvSpPr>
            <a:spLocks noGrp="1"/>
          </p:cNvSpPr>
          <p:nvPr>
            <p:ph type="body" sz="half" idx="16"/>
          </p:nvPr>
        </p:nvSpPr>
        <p:spPr>
          <a:xfrm>
            <a:off x="2498259" y="4251515"/>
            <a:ext cx="1858135"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11" name="Text Placeholder 4"/>
          <p:cNvSpPr>
            <a:spLocks noGrp="1"/>
          </p:cNvSpPr>
          <p:nvPr>
            <p:ph type="body" sz="quarter" idx="13"/>
          </p:nvPr>
        </p:nvSpPr>
        <p:spPr>
          <a:xfrm>
            <a:off x="4484981" y="3419135"/>
            <a:ext cx="1859022" cy="832378"/>
          </a:xfrm>
        </p:spPr>
        <p:txBody>
          <a:bodyPr anchor="b">
            <a:noAutofit/>
          </a:bodyPr>
          <a:lstStyle>
            <a:lvl1pPr marL="0" indent="0" algn="ctr">
              <a:lnSpc>
                <a:spcPct val="7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12" name="Text Placeholder 3"/>
          <p:cNvSpPr>
            <a:spLocks noGrp="1"/>
          </p:cNvSpPr>
          <p:nvPr>
            <p:ph type="body" sz="half" idx="17"/>
          </p:nvPr>
        </p:nvSpPr>
        <p:spPr>
          <a:xfrm>
            <a:off x="4484981" y="4251515"/>
            <a:ext cx="1859022" cy="411355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1F10AB23-CEA7-4714-8C2F-85A2B24381ED}" type="datetimeFigureOut">
              <a:rPr lang="en-GB" smtClean="0"/>
              <a:t>26/11/2025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5656484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30" name="Title 1"/>
          <p:cNvSpPr>
            <a:spLocks noGrp="1"/>
          </p:cNvSpPr>
          <p:nvPr>
            <p:ph type="title"/>
          </p:nvPr>
        </p:nvSpPr>
        <p:spPr>
          <a:xfrm>
            <a:off x="513999" y="882226"/>
            <a:ext cx="5830004" cy="2316776"/>
          </a:xfrm>
        </p:spPr>
        <p:txBody>
          <a:bodyPr/>
          <a:lstStyle/>
          <a:p>
            <a:r>
              <a:rPr lang="en-GB"/>
              <a:t>Click to edit Master title style</a:t>
            </a:r>
            <a:endParaRPr lang="en-US" dirty="0"/>
          </a:p>
        </p:txBody>
      </p:sp>
      <p:sp>
        <p:nvSpPr>
          <p:cNvPr id="19" name="Text Placeholder 2"/>
          <p:cNvSpPr>
            <a:spLocks noGrp="1"/>
          </p:cNvSpPr>
          <p:nvPr>
            <p:ph type="body" idx="1"/>
          </p:nvPr>
        </p:nvSpPr>
        <p:spPr>
          <a:xfrm>
            <a:off x="513999" y="6073629"/>
            <a:ext cx="1854230"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0" name="Picture Placeholder 2"/>
          <p:cNvSpPr>
            <a:spLocks noGrp="1" noChangeAspect="1"/>
          </p:cNvSpPr>
          <p:nvPr>
            <p:ph type="pic" idx="15"/>
          </p:nvPr>
        </p:nvSpPr>
        <p:spPr>
          <a:xfrm>
            <a:off x="513999" y="3419135"/>
            <a:ext cx="1854230" cy="2201333"/>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1" name="Text Placeholder 3"/>
          <p:cNvSpPr>
            <a:spLocks noGrp="1"/>
          </p:cNvSpPr>
          <p:nvPr>
            <p:ph type="body" sz="half" idx="18"/>
          </p:nvPr>
        </p:nvSpPr>
        <p:spPr>
          <a:xfrm>
            <a:off x="513999" y="6906008"/>
            <a:ext cx="1854230" cy="1459059"/>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2" name="Text Placeholder 4"/>
          <p:cNvSpPr>
            <a:spLocks noGrp="1"/>
          </p:cNvSpPr>
          <p:nvPr>
            <p:ph type="body" sz="quarter" idx="3"/>
          </p:nvPr>
        </p:nvSpPr>
        <p:spPr>
          <a:xfrm>
            <a:off x="2499052" y="6073629"/>
            <a:ext cx="1857278"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3" name="Picture Placeholder 2"/>
          <p:cNvSpPr>
            <a:spLocks noGrp="1" noChangeAspect="1"/>
          </p:cNvSpPr>
          <p:nvPr>
            <p:ph type="pic" idx="21"/>
          </p:nvPr>
        </p:nvSpPr>
        <p:spPr>
          <a:xfrm>
            <a:off x="2498258" y="3419135"/>
            <a:ext cx="1858136" cy="2201333"/>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4" name="Text Placeholder 3"/>
          <p:cNvSpPr>
            <a:spLocks noGrp="1"/>
          </p:cNvSpPr>
          <p:nvPr>
            <p:ph type="body" sz="half" idx="19"/>
          </p:nvPr>
        </p:nvSpPr>
        <p:spPr>
          <a:xfrm>
            <a:off x="2498258" y="6906007"/>
            <a:ext cx="1858136" cy="1459061"/>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25" name="Text Placeholder 4"/>
          <p:cNvSpPr>
            <a:spLocks noGrp="1"/>
          </p:cNvSpPr>
          <p:nvPr>
            <p:ph type="body" sz="quarter" idx="13"/>
          </p:nvPr>
        </p:nvSpPr>
        <p:spPr>
          <a:xfrm>
            <a:off x="4484981" y="6073629"/>
            <a:ext cx="1856633" cy="832378"/>
          </a:xfrm>
        </p:spPr>
        <p:txBody>
          <a:bodyPr anchor="b">
            <a:noAutofit/>
          </a:bodyPr>
          <a:lstStyle>
            <a:lvl1pPr marL="0" indent="0" algn="ctr">
              <a:lnSpc>
                <a:spcPct val="7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26" name="Picture Placeholder 2"/>
          <p:cNvSpPr>
            <a:spLocks noGrp="1" noChangeAspect="1"/>
          </p:cNvSpPr>
          <p:nvPr>
            <p:ph type="pic" idx="22"/>
          </p:nvPr>
        </p:nvSpPr>
        <p:spPr>
          <a:xfrm>
            <a:off x="4484981" y="3419135"/>
            <a:ext cx="1859022" cy="2201333"/>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GB"/>
              <a:t>Click icon to add picture</a:t>
            </a:r>
            <a:endParaRPr lang="en-US" dirty="0"/>
          </a:p>
        </p:txBody>
      </p:sp>
      <p:sp>
        <p:nvSpPr>
          <p:cNvPr id="27" name="Text Placeholder 3"/>
          <p:cNvSpPr>
            <a:spLocks noGrp="1"/>
          </p:cNvSpPr>
          <p:nvPr>
            <p:ph type="body" sz="half" idx="20"/>
          </p:nvPr>
        </p:nvSpPr>
        <p:spPr>
          <a:xfrm>
            <a:off x="4484910" y="6906004"/>
            <a:ext cx="1859093" cy="145906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3" name="Date Placeholder 2"/>
          <p:cNvSpPr>
            <a:spLocks noGrp="1"/>
          </p:cNvSpPr>
          <p:nvPr>
            <p:ph type="dt" sz="half" idx="10"/>
          </p:nvPr>
        </p:nvSpPr>
        <p:spPr/>
        <p:txBody>
          <a:bodyPr/>
          <a:lstStyle/>
          <a:p>
            <a:fld id="{1F10AB23-CEA7-4714-8C2F-85A2B24381ED}" type="datetimeFigureOut">
              <a:rPr lang="en-GB" smtClean="0"/>
              <a:t>26/11/2025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21559952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513999" y="3419137"/>
            <a:ext cx="5830004" cy="49459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31853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6858000" cy="9906000"/>
          </a:xfrm>
          <a:prstGeom prst="rect">
            <a:avLst/>
          </a:prstGeom>
        </p:spPr>
      </p:pic>
      <p:sp>
        <p:nvSpPr>
          <p:cNvPr id="2" name="Vertical Title 1"/>
          <p:cNvSpPr>
            <a:spLocks noGrp="1"/>
          </p:cNvSpPr>
          <p:nvPr>
            <p:ph type="title" orient="vert"/>
          </p:nvPr>
        </p:nvSpPr>
        <p:spPr>
          <a:xfrm>
            <a:off x="4907757" y="880537"/>
            <a:ext cx="1436246" cy="7484532"/>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513999" y="880537"/>
            <a:ext cx="4308032" cy="7484532"/>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10AB23-CEA7-4714-8C2F-85A2B24381ED}" type="datetimeFigureOut">
              <a:rPr lang="en-GB" smtClean="0"/>
              <a:t>26/11/2025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3320226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F10AB23-CEA7-4714-8C2F-85A2B24381ED}" type="datetimeFigureOut">
              <a:rPr lang="en-GB" smtClean="0"/>
              <a:t>26/11/2025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92ECAB-4015-436F-B0E4-BD4E078215AD}" type="slidenum">
              <a:rPr lang="en-GB" smtClean="0"/>
              <a:t>‹#›</a:t>
            </a:fld>
            <a:endParaRPr lang="en-GB"/>
          </a:p>
        </p:txBody>
      </p:sp>
    </p:spTree>
    <p:extLst>
      <p:ext uri="{BB962C8B-B14F-4D97-AF65-F5344CB8AC3E}">
        <p14:creationId xmlns:p14="http://schemas.microsoft.com/office/powerpoint/2010/main" val="13067527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1" y="-1"/>
            <a:ext cx="6858002" cy="9906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513999" y="893416"/>
            <a:ext cx="5830004" cy="230558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13999" y="3419137"/>
            <a:ext cx="5830004" cy="49459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4319290" y="8498066"/>
            <a:ext cx="1543050" cy="527403"/>
          </a:xfrm>
          <a:prstGeom prst="rect">
            <a:avLst/>
          </a:prstGeom>
        </p:spPr>
        <p:txBody>
          <a:bodyPr vert="horz" lIns="91440" tIns="45720" rIns="91440" bIns="45720" rtlCol="0" anchor="ctr"/>
          <a:lstStyle>
            <a:lvl1pPr algn="r">
              <a:defRPr sz="750">
                <a:solidFill>
                  <a:schemeClr val="tx1"/>
                </a:solidFill>
              </a:defRPr>
            </a:lvl1pPr>
          </a:lstStyle>
          <a:p>
            <a:fld id="{1F10AB23-CEA7-4714-8C2F-85A2B24381ED}" type="datetimeFigureOut">
              <a:rPr lang="en-GB" smtClean="0"/>
              <a:t>26/11/2025</a:t>
            </a:fld>
            <a:endParaRPr lang="en-GB"/>
          </a:p>
        </p:txBody>
      </p:sp>
      <p:sp>
        <p:nvSpPr>
          <p:cNvPr id="5" name="Footer Placeholder 4"/>
          <p:cNvSpPr>
            <a:spLocks noGrp="1"/>
          </p:cNvSpPr>
          <p:nvPr>
            <p:ph type="ftr" sz="quarter" idx="3"/>
          </p:nvPr>
        </p:nvSpPr>
        <p:spPr>
          <a:xfrm>
            <a:off x="513999" y="8498066"/>
            <a:ext cx="3753499" cy="527403"/>
          </a:xfrm>
          <a:prstGeom prst="rect">
            <a:avLst/>
          </a:prstGeom>
        </p:spPr>
        <p:txBody>
          <a:bodyPr vert="horz" lIns="91440" tIns="45720" rIns="91440" bIns="45720" rtlCol="0" anchor="ctr"/>
          <a:lstStyle>
            <a:lvl1pPr algn="l">
              <a:defRPr sz="750">
                <a:solidFill>
                  <a:schemeClr val="tx1"/>
                </a:solidFill>
              </a:defRPr>
            </a:lvl1pPr>
          </a:lstStyle>
          <a:p>
            <a:endParaRPr lang="en-GB"/>
          </a:p>
        </p:txBody>
      </p:sp>
      <p:sp>
        <p:nvSpPr>
          <p:cNvPr id="6" name="Slide Number Placeholder 5"/>
          <p:cNvSpPr>
            <a:spLocks noGrp="1"/>
          </p:cNvSpPr>
          <p:nvPr>
            <p:ph type="sldNum" sz="quarter" idx="4"/>
          </p:nvPr>
        </p:nvSpPr>
        <p:spPr>
          <a:xfrm>
            <a:off x="5914132" y="8498066"/>
            <a:ext cx="429871" cy="527403"/>
          </a:xfrm>
          <a:prstGeom prst="rect">
            <a:avLst/>
          </a:prstGeom>
        </p:spPr>
        <p:txBody>
          <a:bodyPr vert="horz" lIns="91440" tIns="45720" rIns="91440" bIns="45720" rtlCol="0" anchor="ctr"/>
          <a:lstStyle>
            <a:lvl1pPr algn="r">
              <a:defRPr sz="750">
                <a:solidFill>
                  <a:schemeClr val="tx1"/>
                </a:solidFill>
              </a:defRPr>
            </a:lvl1pPr>
          </a:lstStyle>
          <a:p>
            <a:fld id="{5B92ECAB-4015-436F-B0E4-BD4E078215AD}" type="slidenum">
              <a:rPr lang="en-GB" smtClean="0"/>
              <a:t>‹#›</a:t>
            </a:fld>
            <a:endParaRPr lang="en-GB"/>
          </a:p>
        </p:txBody>
      </p:sp>
    </p:spTree>
    <p:extLst>
      <p:ext uri="{BB962C8B-B14F-4D97-AF65-F5344CB8AC3E}">
        <p14:creationId xmlns:p14="http://schemas.microsoft.com/office/powerpoint/2010/main" val="2727960107"/>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Lst>
  <p:txStyles>
    <p:titleStyle>
      <a:lvl1pPr algn="ctr" defTabSz="685800" rtl="0" eaLnBrk="1" latinLnBrk="0" hangingPunct="1">
        <a:lnSpc>
          <a:spcPct val="90000"/>
        </a:lnSpc>
        <a:spcBef>
          <a:spcPct val="0"/>
        </a:spcBef>
        <a:buNone/>
        <a:defRPr sz="2700" kern="1200" cap="all" baseline="0">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tx1"/>
        </a:buClr>
        <a:buFont typeface="Arial" panose="020B0604020202020204" pitchFamily="34" charset="0"/>
        <a:buChar char="•"/>
        <a:defRPr sz="1500" kern="1200" cap="all" baseline="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tx1"/>
        </a:buClr>
        <a:buFont typeface="Arial" panose="020B0604020202020204" pitchFamily="34" charset="0"/>
        <a:buChar char="•"/>
        <a:defRPr sz="1350" kern="1200" cap="all"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tx1"/>
        </a:buClr>
        <a:buFont typeface="Arial" panose="020B0604020202020204" pitchFamily="34" charset="0"/>
        <a:buChar char="•"/>
        <a:defRPr sz="1200" kern="1200" cap="all" baseline="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4.jpe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5.jpeg"/><Relationship Id="rId5" Type="http://schemas.openxmlformats.org/officeDocument/2006/relationships/hyperlink" Target="https://www.nhs.uk/conditions/alzheimers-disease/" TargetMode="External"/><Relationship Id="rId4" Type="http://schemas.openxmlformats.org/officeDocument/2006/relationships/hyperlink" Target="https://www.alzheimers.org.uk/blog/how-many-people-have-dementia-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10000" r="-110000"/>
          </a:stretch>
        </a:blip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347F6B-8821-30D3-1459-F8B4988F7ABA}"/>
              </a:ext>
            </a:extLst>
          </p:cNvPr>
          <p:cNvSpPr>
            <a:spLocks noGrp="1"/>
          </p:cNvSpPr>
          <p:nvPr>
            <p:ph type="title"/>
          </p:nvPr>
        </p:nvSpPr>
        <p:spPr>
          <a:xfrm>
            <a:off x="0" y="6655"/>
            <a:ext cx="6854371" cy="555500"/>
          </a:xfrm>
          <a:ln/>
        </p:spPr>
        <p:style>
          <a:lnRef idx="2">
            <a:schemeClr val="accent6"/>
          </a:lnRef>
          <a:fillRef idx="1">
            <a:schemeClr val="lt1"/>
          </a:fillRef>
          <a:effectRef idx="0">
            <a:schemeClr val="accent6"/>
          </a:effectRef>
          <a:fontRef idx="minor">
            <a:schemeClr val="dk1"/>
          </a:fontRef>
        </p:style>
        <p:txBody>
          <a:bodyPr>
            <a:noAutofit/>
          </a:bodyPr>
          <a:lstStyle/>
          <a:p>
            <a:r>
              <a:rPr lang="en-GB" sz="1000" b="1" dirty="0">
                <a:latin typeface="ADLaM Display" panose="02010000000000000000" pitchFamily="2" charset="0"/>
                <a:ea typeface="ADLaM Display" panose="02010000000000000000" pitchFamily="2" charset="0"/>
                <a:cs typeface="ADLaM Display" panose="02010000000000000000" pitchFamily="2" charset="0"/>
              </a:rPr>
              <a:t>Smarter Living for Longer: Brain Care UK and the Future of Alzheimer’s Prevention</a:t>
            </a:r>
            <a:br>
              <a:rPr lang="en-GB" sz="1000" b="1" dirty="0">
                <a:latin typeface="ADLaM Display" panose="02010000000000000000" pitchFamily="2" charset="0"/>
                <a:ea typeface="ADLaM Display" panose="02010000000000000000" pitchFamily="2" charset="0"/>
                <a:cs typeface="ADLaM Display" panose="02010000000000000000" pitchFamily="2" charset="0"/>
              </a:rPr>
            </a:br>
            <a:br>
              <a:rPr lang="en-GB" sz="1000" b="1" dirty="0">
                <a:latin typeface="ADLaM Display" panose="02010000000000000000" pitchFamily="2" charset="0"/>
                <a:ea typeface="ADLaM Display" panose="02010000000000000000" pitchFamily="2" charset="0"/>
                <a:cs typeface="ADLaM Display" panose="02010000000000000000" pitchFamily="2" charset="0"/>
              </a:rPr>
            </a:br>
            <a:r>
              <a:rPr lang="en-GB" sz="600" b="1" kern="100" dirty="0">
                <a:solidFill>
                  <a:schemeClr val="tx1"/>
                </a:solidFill>
                <a:latin typeface="Arial" panose="020B0604020202020204" pitchFamily="34" charset="0"/>
                <a:ea typeface="Calibri" panose="020F0502020204030204" pitchFamily="34" charset="0"/>
                <a:cs typeface="Arial" panose="020B0604020202020204" pitchFamily="34" charset="0"/>
              </a:rPr>
              <a:t>Student Name: Kirtan Limbachiya   Student ID: </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2431312 </a:t>
            </a:r>
            <a:r>
              <a:rPr lang="en-GB" sz="600" b="1"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   </a:t>
            </a:r>
            <a:r>
              <a:rPr lang="en-GB" sz="600" b="1" kern="100" dirty="0">
                <a:solidFill>
                  <a:schemeClr val="tx1"/>
                </a:solidFill>
                <a:latin typeface="Arial" panose="020B0604020202020204" pitchFamily="34" charset="0"/>
                <a:ea typeface="Calibri" panose="020F0502020204030204" pitchFamily="34" charset="0"/>
                <a:cs typeface="Arial" panose="020B0604020202020204" pitchFamily="34" charset="0"/>
              </a:rPr>
              <a:t>Module: </a:t>
            </a:r>
            <a:r>
              <a:rPr lang="en-GB" sz="600" kern="100" dirty="0">
                <a:solidFill>
                  <a:schemeClr val="tx1"/>
                </a:solidFill>
                <a:latin typeface="Arial" panose="020B0604020202020204" pitchFamily="34" charset="0"/>
                <a:ea typeface="Calibri" panose="020F0502020204030204" pitchFamily="34" charset="0"/>
                <a:cs typeface="Arial" panose="020B0604020202020204" pitchFamily="34" charset="0"/>
              </a:rPr>
              <a:t>Population Health and Digital Health Promotion    </a:t>
            </a:r>
            <a:r>
              <a:rPr lang="en-US" sz="600" b="1" dirty="0">
                <a:solidFill>
                  <a:schemeClr val="tx1"/>
                </a:solidFill>
                <a:latin typeface="Arial" panose="020B0604020202020204" pitchFamily="34" charset="0"/>
                <a:ea typeface="Calibri" panose="020F0502020204030204" pitchFamily="34" charset="0"/>
                <a:cs typeface="Arial" panose="020B0604020202020204" pitchFamily="34" charset="0"/>
              </a:rPr>
              <a:t>Program: </a:t>
            </a:r>
            <a:r>
              <a:rPr lang="en-US" sz="600" dirty="0">
                <a:solidFill>
                  <a:schemeClr val="tx1"/>
                </a:solidFill>
                <a:latin typeface="Arial" panose="020B0604020202020204" pitchFamily="34" charset="0"/>
                <a:ea typeface="Calibri" panose="020F0502020204030204" pitchFamily="34" charset="0"/>
                <a:cs typeface="Arial" panose="020B0604020202020204" pitchFamily="34" charset="0"/>
              </a:rPr>
              <a:t>MSc in Public Health and Social Care</a:t>
            </a:r>
            <a:endParaRPr lang="en-GB" sz="1000" dirty="0">
              <a:latin typeface="ADLaM Display" panose="02010000000000000000" pitchFamily="2" charset="0"/>
              <a:ea typeface="ADLaM Display" panose="02010000000000000000" pitchFamily="2" charset="0"/>
              <a:cs typeface="ADLaM Display" panose="02010000000000000000" pitchFamily="2" charset="0"/>
            </a:endParaRPr>
          </a:p>
        </p:txBody>
      </p:sp>
      <p:graphicFrame>
        <p:nvGraphicFramePr>
          <p:cNvPr id="8" name="Table 7">
            <a:extLst>
              <a:ext uri="{FF2B5EF4-FFF2-40B4-BE49-F238E27FC236}">
                <a16:creationId xmlns:a16="http://schemas.microsoft.com/office/drawing/2014/main" id="{E5C15064-6BA1-77A9-83FB-0C85C58EAE0E}"/>
              </a:ext>
            </a:extLst>
          </p:cNvPr>
          <p:cNvGraphicFramePr>
            <a:graphicFrameLocks noGrp="1"/>
          </p:cNvGraphicFramePr>
          <p:nvPr>
            <p:extLst>
              <p:ext uri="{D42A27DB-BD31-4B8C-83A1-F6EECF244321}">
                <p14:modId xmlns:p14="http://schemas.microsoft.com/office/powerpoint/2010/main" val="3564855011"/>
              </p:ext>
            </p:extLst>
          </p:nvPr>
        </p:nvGraphicFramePr>
        <p:xfrm>
          <a:off x="3238885" y="573670"/>
          <a:ext cx="3635829" cy="3051037"/>
        </p:xfrm>
        <a:graphic>
          <a:graphicData uri="http://schemas.openxmlformats.org/drawingml/2006/table">
            <a:tbl>
              <a:tblPr firstRow="1" bandRow="1">
                <a:tableStyleId>{21E4AEA4-8DFA-4A89-87EB-49C32662AFE0}</a:tableStyleId>
              </a:tblPr>
              <a:tblGrid>
                <a:gridCol w="3635829">
                  <a:extLst>
                    <a:ext uri="{9D8B030D-6E8A-4147-A177-3AD203B41FA5}">
                      <a16:colId xmlns:a16="http://schemas.microsoft.com/office/drawing/2014/main" val="1336231242"/>
                    </a:ext>
                  </a:extLst>
                </a:gridCol>
              </a:tblGrid>
              <a:tr h="167411">
                <a:tc>
                  <a:txBody>
                    <a:bodyPr/>
                    <a:lstStyle/>
                    <a:p>
                      <a:pPr marL="0" indent="0" algn="just">
                        <a:buFont typeface="Arial" panose="020B0604020202020204" pitchFamily="34" charset="0"/>
                        <a:buNone/>
                      </a:pPr>
                      <a:r>
                        <a:rPr lang="en-GB" sz="600" b="1" u="sng" kern="1200" dirty="0">
                          <a:solidFill>
                            <a:srgbClr val="C00000"/>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2. HEALTH PROMOTION VALUES AND PRINCIPLES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3757580793"/>
                  </a:ext>
                </a:extLst>
              </a:tr>
              <a:tr h="2815779">
                <a:tc>
                  <a:txBody>
                    <a:bodyPr/>
                    <a:lstStyle/>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Health promotion is guided by core values and principles designed to support wellbeing, reduce inequalities and empower individuals to take control of their health, ensuring strategies are ethical, inclusive and person-centred (Chávez et al, 2019).</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The principle of equity emphasises fair access to resources, services and information, aiming to reduce avoidable health differences linked to age, disability, socioeconomic background, ethnicity or geographic location (Barry, 2019).</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Empowerment focuses on building confidence, knowledge and skills, enabling individuals to make informed decisions and actively participate in improving or maintaining their health rather than being passive recipients of care (Chávez et al, 2019).</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Participation ensures individuals, carers and communities are meaningfully involved in shaping interventions, supporting shared ownership, cultural relevance and acceptance of health solutions (Barry, 2019).</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A holistic approach recognises that health is influenced by emotional, physical, cognitive and social factors, and therefore effective interventions must consider the whole person rather than only specific symptoms or conditions (Barry, 2019).</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The principle of prevention prioritises early action to reduce risks, strengthen protective behaviours and delay or avoid the development or progression of illness, shifting the focus from reactive treatment to proactive wellbeing (Barry, 2019).</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Together, these principles support sustainable behavioural change and guide the design of digital and non-digital interventions that promote long-term health and quality of life (Chávez et al, 2019).</a:t>
                      </a:r>
                    </a:p>
                    <a:p>
                      <a:pPr marL="0" indent="0" algn="just">
                        <a:buFont typeface="Arial" panose="020B0604020202020204" pitchFamily="34" charset="0"/>
                        <a:buNone/>
                      </a:pPr>
                      <a:r>
                        <a:rPr lang="en-GB" sz="600" b="1" kern="1200" dirty="0">
                          <a:solidFill>
                            <a:schemeClr val="dk1"/>
                          </a:solidFill>
                          <a:effectLst/>
                          <a:latin typeface="Arial" panose="020B0604020202020204" pitchFamily="34" charset="0"/>
                          <a:ea typeface="+mn-ea"/>
                          <a:cs typeface="Arial" panose="020B0604020202020204" pitchFamily="34" charset="0"/>
                        </a:rPr>
                        <a:t>Alignment of </a:t>
                      </a:r>
                      <a:r>
                        <a:rPr lang="en-GB" sz="600" b="1" kern="1200" dirty="0" err="1">
                          <a:solidFill>
                            <a:schemeClr val="dk1"/>
                          </a:solidFill>
                          <a:effectLst/>
                          <a:latin typeface="Arial" panose="020B0604020202020204" pitchFamily="34" charset="0"/>
                          <a:ea typeface="+mn-ea"/>
                          <a:cs typeface="Arial" panose="020B0604020202020204" pitchFamily="34" charset="0"/>
                        </a:rPr>
                        <a:t>BrainCare</a:t>
                      </a:r>
                      <a:r>
                        <a:rPr lang="en-GB" sz="600" b="1" kern="1200" dirty="0">
                          <a:solidFill>
                            <a:schemeClr val="dk1"/>
                          </a:solidFill>
                          <a:effectLst/>
                          <a:latin typeface="Arial" panose="020B0604020202020204" pitchFamily="34" charset="0"/>
                          <a:ea typeface="+mn-ea"/>
                          <a:cs typeface="Arial" panose="020B0604020202020204" pitchFamily="34" charset="0"/>
                        </a:rPr>
                        <a:t> UK to Health Promotion Values</a:t>
                      </a:r>
                      <a:endParaRPr lang="en-GB" sz="600" kern="1200" dirty="0">
                        <a:solidFill>
                          <a:schemeClr val="dk1"/>
                        </a:solidFill>
                        <a:effectLst/>
                        <a:latin typeface="Arial" panose="020B0604020202020204" pitchFamily="34" charset="0"/>
                        <a:ea typeface="+mn-ea"/>
                        <a:cs typeface="Arial" panose="020B0604020202020204" pitchFamily="34" charset="0"/>
                      </a:endParaRP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The app supports empowerment by providing personalised memory scores, health insights and goal-setting tools to help users actively manage their cognitive health (</a:t>
                      </a:r>
                      <a:r>
                        <a:rPr lang="en-GB" sz="600" kern="1200" dirty="0" err="1">
                          <a:solidFill>
                            <a:schemeClr val="dk1"/>
                          </a:solidFill>
                          <a:effectLst/>
                          <a:latin typeface="Arial" panose="020B0604020202020204" pitchFamily="34" charset="0"/>
                          <a:ea typeface="+mn-ea"/>
                          <a:cs typeface="Arial" panose="020B0604020202020204" pitchFamily="34" charset="0"/>
                        </a:rPr>
                        <a:t>Hafdi</a:t>
                      </a:r>
                      <a:r>
                        <a:rPr lang="en-GB" sz="600" kern="1200" dirty="0">
                          <a:solidFill>
                            <a:schemeClr val="dk1"/>
                          </a:solidFill>
                          <a:effectLst/>
                          <a:latin typeface="Arial" panose="020B0604020202020204" pitchFamily="34" charset="0"/>
                          <a:ea typeface="+mn-ea"/>
                          <a:cs typeface="Arial" panose="020B0604020202020204" pitchFamily="34" charset="0"/>
                        </a:rPr>
                        <a:t> et al, 2021).</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Equity is addressed through accessible features such as adjustable text size, audio guidance and simplified navigation for older users or those with limited digital literacy (Chávez et al, 2019).</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The app encourages participation between users, carers and clinicians through shared monitoring dashboards and communication tools, promoting collaborative care (Chávez et al, 2019).</a:t>
                      </a:r>
                    </a:p>
                    <a:p>
                      <a:pPr marL="171450" lvl="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Its content reflects a holistic approach, combining cognitive testing, routine support, emotional tracking and lifestyle education (</a:t>
                      </a:r>
                      <a:r>
                        <a:rPr lang="en-GB" sz="600" kern="1200" dirty="0" err="1">
                          <a:solidFill>
                            <a:schemeClr val="dk1"/>
                          </a:solidFill>
                          <a:effectLst/>
                          <a:latin typeface="Arial" panose="020B0604020202020204" pitchFamily="34" charset="0"/>
                          <a:ea typeface="+mn-ea"/>
                          <a:cs typeface="Arial" panose="020B0604020202020204" pitchFamily="34" charset="0"/>
                        </a:rPr>
                        <a:t>Hafdi</a:t>
                      </a:r>
                      <a:r>
                        <a:rPr lang="en-GB" sz="600" kern="1200" dirty="0">
                          <a:solidFill>
                            <a:schemeClr val="dk1"/>
                          </a:solidFill>
                          <a:effectLst/>
                          <a:latin typeface="Arial" panose="020B0604020202020204" pitchFamily="34" charset="0"/>
                          <a:ea typeface="+mn-ea"/>
                          <a:cs typeface="Arial" panose="020B0604020202020204" pitchFamily="34" charset="0"/>
                        </a:rPr>
                        <a:t> et al, 2021).</a:t>
                      </a:r>
                    </a:p>
                    <a:p>
                      <a:pPr marL="171450" lvl="0" indent="-171450" algn="just">
                        <a:buFont typeface="Arial" panose="020B0604020202020204" pitchFamily="34" charset="0"/>
                        <a:buChar char="•"/>
                      </a:pPr>
                      <a:r>
                        <a:rPr lang="en-GB" sz="600" kern="1200" dirty="0" err="1">
                          <a:solidFill>
                            <a:schemeClr val="dk1"/>
                          </a:solidFill>
                          <a:effectLst/>
                          <a:latin typeface="Arial" panose="020B0604020202020204" pitchFamily="34" charset="0"/>
                          <a:ea typeface="+mn-ea"/>
                          <a:cs typeface="Arial" panose="020B0604020202020204" pitchFamily="34" charset="0"/>
                        </a:rPr>
                        <a:t>BrainCare</a:t>
                      </a:r>
                      <a:r>
                        <a:rPr lang="en-GB" sz="600" kern="1200" dirty="0">
                          <a:solidFill>
                            <a:schemeClr val="dk1"/>
                          </a:solidFill>
                          <a:effectLst/>
                          <a:latin typeface="Arial" panose="020B0604020202020204" pitchFamily="34" charset="0"/>
                          <a:ea typeface="+mn-ea"/>
                          <a:cs typeface="Arial" panose="020B0604020202020204" pitchFamily="34" charset="0"/>
                        </a:rPr>
                        <a:t> UK supports a preventative model, aiming to identify cognitive decline early and promote protective behaviours before symptoms become severe (</a:t>
                      </a:r>
                      <a:r>
                        <a:rPr lang="en-GB" sz="600" kern="1200" dirty="0" err="1">
                          <a:solidFill>
                            <a:schemeClr val="dk1"/>
                          </a:solidFill>
                          <a:effectLst/>
                          <a:latin typeface="Arial" panose="020B0604020202020204" pitchFamily="34" charset="0"/>
                          <a:ea typeface="+mn-ea"/>
                          <a:cs typeface="Arial" panose="020B0604020202020204" pitchFamily="34" charset="0"/>
                        </a:rPr>
                        <a:t>Hafdi</a:t>
                      </a:r>
                      <a:r>
                        <a:rPr lang="en-GB" sz="600" kern="1200" dirty="0">
                          <a:solidFill>
                            <a:schemeClr val="dk1"/>
                          </a:solidFill>
                          <a:effectLst/>
                          <a:latin typeface="Arial" panose="020B0604020202020204" pitchFamily="34" charset="0"/>
                          <a:ea typeface="+mn-ea"/>
                          <a:cs typeface="Arial" panose="020B0604020202020204" pitchFamily="34" charset="0"/>
                        </a:rPr>
                        <a:t> et al, 2021).</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40000">
                          <a:schemeClr val="accent1">
                            <a:lumMod val="5000"/>
                            <a:lumOff val="95000"/>
                          </a:schemeClr>
                        </a:gs>
                        <a:gs pos="74000">
                          <a:schemeClr val="accent1">
                            <a:lumMod val="45000"/>
                            <a:lumOff val="55000"/>
                          </a:schemeClr>
                        </a:gs>
                        <a:gs pos="73000">
                          <a:schemeClr val="accent3">
                            <a:lumMod val="60000"/>
                            <a:lumOff val="40000"/>
                          </a:schemeClr>
                        </a:gs>
                        <a:gs pos="95105">
                          <a:schemeClr val="accent4">
                            <a:lumMod val="20000"/>
                            <a:lumOff val="80000"/>
                          </a:schemeClr>
                        </a:gs>
                        <a:gs pos="2000">
                          <a:schemeClr val="tx2">
                            <a:lumMod val="20000"/>
                            <a:lumOff val="80000"/>
                          </a:schemeClr>
                        </a:gs>
                      </a:gsLst>
                      <a:path path="circle">
                        <a:fillToRect l="100000" t="100000"/>
                      </a:path>
                      <a:tileRect r="-100000" b="-100000"/>
                    </a:gradFill>
                  </a:tcPr>
                </a:tc>
                <a:extLst>
                  <a:ext uri="{0D108BD9-81ED-4DB2-BD59-A6C34878D82A}">
                    <a16:rowId xmlns:a16="http://schemas.microsoft.com/office/drawing/2014/main" val="323494780"/>
                  </a:ext>
                </a:extLst>
              </a:tr>
            </a:tbl>
          </a:graphicData>
        </a:graphic>
      </p:graphicFrame>
      <p:graphicFrame>
        <p:nvGraphicFramePr>
          <p:cNvPr id="9" name="Table 8">
            <a:extLst>
              <a:ext uri="{FF2B5EF4-FFF2-40B4-BE49-F238E27FC236}">
                <a16:creationId xmlns:a16="http://schemas.microsoft.com/office/drawing/2014/main" id="{7FEB4107-19B3-C658-C4B3-50C884BF358F}"/>
              </a:ext>
            </a:extLst>
          </p:cNvPr>
          <p:cNvGraphicFramePr>
            <a:graphicFrameLocks noGrp="1"/>
          </p:cNvGraphicFramePr>
          <p:nvPr>
            <p:extLst>
              <p:ext uri="{D42A27DB-BD31-4B8C-83A1-F6EECF244321}">
                <p14:modId xmlns:p14="http://schemas.microsoft.com/office/powerpoint/2010/main" val="1299056084"/>
              </p:ext>
            </p:extLst>
          </p:nvPr>
        </p:nvGraphicFramePr>
        <p:xfrm>
          <a:off x="7257" y="1362152"/>
          <a:ext cx="3214914" cy="3481252"/>
        </p:xfrm>
        <a:graphic>
          <a:graphicData uri="http://schemas.openxmlformats.org/drawingml/2006/table">
            <a:tbl>
              <a:tblPr firstRow="1" bandRow="1">
                <a:tableStyleId>{21E4AEA4-8DFA-4A89-87EB-49C32662AFE0}</a:tableStyleId>
              </a:tblPr>
              <a:tblGrid>
                <a:gridCol w="3214914">
                  <a:extLst>
                    <a:ext uri="{9D8B030D-6E8A-4147-A177-3AD203B41FA5}">
                      <a16:colId xmlns:a16="http://schemas.microsoft.com/office/drawing/2014/main" val="1336231242"/>
                    </a:ext>
                  </a:extLst>
                </a:gridCol>
              </a:tblGrid>
              <a:tr h="130629">
                <a:tc>
                  <a:txBody>
                    <a:bodyPr/>
                    <a:lstStyle/>
                    <a:p>
                      <a:pPr marL="0" marR="0" lvl="0" indent="0" algn="just" defTabSz="1280160" rtl="0" eaLnBrk="1" fontAlgn="auto" latinLnBrk="0" hangingPunct="1">
                        <a:lnSpc>
                          <a:spcPct val="100000"/>
                        </a:lnSpc>
                        <a:spcBef>
                          <a:spcPts val="0"/>
                        </a:spcBef>
                        <a:spcAft>
                          <a:spcPts val="0"/>
                        </a:spcAft>
                        <a:buClrTx/>
                        <a:buSzTx/>
                        <a:buFontTx/>
                        <a:buNone/>
                        <a:tabLst/>
                        <a:defRPr/>
                      </a:pPr>
                      <a:r>
                        <a:rPr lang="en-GB" sz="600" b="1" u="sng" kern="1200" dirty="0">
                          <a:solidFill>
                            <a:srgbClr val="C00000"/>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1. BACKGROUND</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3757580793"/>
                  </a:ext>
                </a:extLst>
              </a:tr>
              <a:tr h="538843">
                <a:tc>
                  <a:txBody>
                    <a:bodyPr/>
                    <a:lstStyle/>
                    <a:p>
                      <a:pPr algn="just"/>
                      <a:r>
                        <a:rPr lang="en-GB" sz="600" b="1" u="sng" kern="1200" dirty="0">
                          <a:solidFill>
                            <a:srgbClr val="CC0000"/>
                          </a:solidFill>
                          <a:effectLst/>
                          <a:latin typeface="Arial" panose="020B0604020202020204" pitchFamily="34" charset="0"/>
                          <a:ea typeface="+mn-ea"/>
                          <a:cs typeface="Arial" panose="020B0604020202020204" pitchFamily="34" charset="0"/>
                        </a:rPr>
                        <a:t>Scale of the Public Health Problem:</a:t>
                      </a:r>
                    </a:p>
                    <a:p>
                      <a:pPr lvl="0" algn="just"/>
                      <a:r>
                        <a:rPr lang="en-GB" sz="600" kern="1200" dirty="0">
                          <a:solidFill>
                            <a:schemeClr val="dk1"/>
                          </a:solidFill>
                          <a:effectLst/>
                          <a:latin typeface="Arial" panose="020B0604020202020204" pitchFamily="34" charset="0"/>
                          <a:ea typeface="+mn-ea"/>
                          <a:cs typeface="Arial" panose="020B0604020202020204" pitchFamily="34" charset="0"/>
                        </a:rPr>
                        <a:t>Alzheimer’s disease is one of the fastest-growing neurological conditions in the UK, affecting memory, behaviour and independence, and contributing significantly to disability and long-term care needs (Chan and Tulina, 2025).</a:t>
                      </a:r>
                    </a:p>
                    <a:p>
                      <a:pPr lvl="0" algn="just"/>
                      <a:r>
                        <a:rPr lang="en-GB" sz="600" kern="1200" dirty="0">
                          <a:solidFill>
                            <a:schemeClr val="dk1"/>
                          </a:solidFill>
                          <a:effectLst/>
                          <a:latin typeface="Arial" panose="020B0604020202020204" pitchFamily="34" charset="0"/>
                          <a:ea typeface="+mn-ea"/>
                          <a:cs typeface="Arial" panose="020B0604020202020204" pitchFamily="34" charset="0"/>
                        </a:rPr>
                        <a:t>Approximately 982,000 people currently live with dementia, and projections estimate this will rise to 1.4 million by 2040, primarily due to population ageing and improved life expectancy (Alzheimer’s Society, 2024).</a:t>
                      </a:r>
                    </a:p>
                    <a:p>
                      <a:pPr lvl="0" algn="just"/>
                      <a:r>
                        <a:rPr lang="en-GB" sz="600" kern="1200" dirty="0">
                          <a:solidFill>
                            <a:schemeClr val="dk1"/>
                          </a:solidFill>
                          <a:effectLst/>
                          <a:latin typeface="Arial" panose="020B0604020202020204" pitchFamily="34" charset="0"/>
                          <a:ea typeface="+mn-ea"/>
                          <a:cs typeface="Arial" panose="020B0604020202020204" pitchFamily="34" charset="0"/>
                        </a:rPr>
                        <a:t>Around 1 in 14 individuals over age 65 experience Alzheimer’s disease, yet diagnosis delays mean many people do not receive timely intervention or support until moderate stages of decline (NHS, 2024).</a:t>
                      </a:r>
                    </a:p>
                    <a:p>
                      <a:pPr lvl="0" algn="just"/>
                      <a:r>
                        <a:rPr lang="en-GB" sz="600" kern="1200" dirty="0">
                          <a:solidFill>
                            <a:schemeClr val="dk1"/>
                          </a:solidFill>
                          <a:effectLst/>
                          <a:latin typeface="Arial" panose="020B0604020202020204" pitchFamily="34" charset="0"/>
                          <a:ea typeface="+mn-ea"/>
                          <a:cs typeface="Arial" panose="020B0604020202020204" pitchFamily="34" charset="0"/>
                        </a:rPr>
                        <a:t>The rising number of affected individuals adds substantial pressure to social care systems, families and healthcare services, leading to increased financial burden, reduced workforce capacity and emotional strain (Pretorius, 2019).</a:t>
                      </a:r>
                    </a:p>
                    <a:p>
                      <a:pPr lvl="0" algn="just"/>
                      <a:r>
                        <a:rPr lang="en-GB" sz="600" kern="1200" dirty="0">
                          <a:solidFill>
                            <a:schemeClr val="dk1"/>
                          </a:solidFill>
                          <a:effectLst/>
                          <a:latin typeface="Arial" panose="020B0604020202020204" pitchFamily="34" charset="0"/>
                          <a:ea typeface="+mn-ea"/>
                          <a:cs typeface="Arial" panose="020B0604020202020204" pitchFamily="34" charset="0"/>
                        </a:rPr>
                        <a:t>Prevention and early intervention approaches are urgently needed to support cognitive well-being, slow progression, and maintain independence for as long as possible (Chan and Tulina, 2025).</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Non-Digital Interventions: </a:t>
                      </a:r>
                      <a:r>
                        <a:rPr lang="en-GB" sz="600" kern="1200" dirty="0">
                          <a:solidFill>
                            <a:schemeClr val="dk1"/>
                          </a:solidFill>
                          <a:effectLst/>
                          <a:latin typeface="Arial" panose="020B0604020202020204" pitchFamily="34" charset="0"/>
                          <a:ea typeface="+mn-ea"/>
                          <a:cs typeface="Arial" panose="020B0604020202020204" pitchFamily="34" charset="0"/>
                        </a:rPr>
                        <a:t>Non-digital approaches such as Cognitive Stimulation Therapy, memory cafés, peer support groups and community dementia hubs provide face-to-face engagement and structured cognitive exercises. Paper-based memory diaries and behavioural toolkits help individuals track routines and support recall. These interventions rely on personal interaction, therapeutic activities and environmental support rather than technology (Livingston, 2017).</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Digital Interventions: </a:t>
                      </a:r>
                      <a:r>
                        <a:rPr lang="en-GB" sz="600" kern="1200" dirty="0">
                          <a:solidFill>
                            <a:schemeClr val="dk1"/>
                          </a:solidFill>
                          <a:effectLst/>
                          <a:latin typeface="Arial" panose="020B0604020202020204" pitchFamily="34" charset="0"/>
                          <a:ea typeface="+mn-ea"/>
                          <a:cs typeface="Arial" panose="020B0604020202020204" pitchFamily="34" charset="0"/>
                        </a:rPr>
                        <a:t>Digital solutions include cognitive training apps like Lumosity and </a:t>
                      </a:r>
                      <a:r>
                        <a:rPr lang="en-GB" sz="600" kern="1200" dirty="0" err="1">
                          <a:solidFill>
                            <a:schemeClr val="dk1"/>
                          </a:solidFill>
                          <a:effectLst/>
                          <a:latin typeface="Arial" panose="020B0604020202020204" pitchFamily="34" charset="0"/>
                          <a:ea typeface="+mn-ea"/>
                          <a:cs typeface="Arial" panose="020B0604020202020204" pitchFamily="34" charset="0"/>
                        </a:rPr>
                        <a:t>CogniFit</a:t>
                      </a:r>
                      <a:r>
                        <a:rPr lang="en-GB" sz="600" kern="1200" dirty="0">
                          <a:solidFill>
                            <a:schemeClr val="dk1"/>
                          </a:solidFill>
                          <a:effectLst/>
                          <a:latin typeface="Arial" panose="020B0604020202020204" pitchFamily="34" charset="0"/>
                          <a:ea typeface="+mn-ea"/>
                          <a:cs typeface="Arial" panose="020B0604020202020204" pitchFamily="34" charset="0"/>
                        </a:rPr>
                        <a:t>, online screening tools such as MoCA, wearable monitoring devices and assistive smart home systems. These technologies offer remote assessment, personalised feedback and ongoing monitoring, providing continuous support and accessibility for users needing cognitive feedback and memory support without attending clinical appointments (Smith et al, 2020).</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Chosen Digital Health Intervention: </a:t>
                      </a:r>
                      <a:r>
                        <a:rPr lang="en-GB" sz="600" kern="1200" dirty="0" err="1">
                          <a:solidFill>
                            <a:schemeClr val="dk1"/>
                          </a:solidFill>
                          <a:effectLst/>
                          <a:latin typeface="Arial" panose="020B0604020202020204" pitchFamily="34" charset="0"/>
                          <a:ea typeface="+mn-ea"/>
                          <a:cs typeface="Arial" panose="020B0604020202020204" pitchFamily="34" charset="0"/>
                        </a:rPr>
                        <a:t>BrainCare</a:t>
                      </a:r>
                      <a:r>
                        <a:rPr lang="en-GB" sz="600" kern="1200" dirty="0">
                          <a:solidFill>
                            <a:schemeClr val="dk1"/>
                          </a:solidFill>
                          <a:effectLst/>
                          <a:latin typeface="Arial" panose="020B0604020202020204" pitchFamily="34" charset="0"/>
                          <a:ea typeface="+mn-ea"/>
                          <a:cs typeface="Arial" panose="020B0604020202020204" pitchFamily="34" charset="0"/>
                        </a:rPr>
                        <a:t> UK is a newly developed digital health app designed to support older adults and individuals at risk of Alzheimer’s disease through a prevention-focused approach. The app combines early cognitive screening tools, interactive memory games, lifestyle tracking and personalised feedback to help users monitor and strengthen brain health over time. It also includes features for caregiver connectivity, allowing families and professionals to access shared reports, support engagement and improve communication, making it a comprehensive tool for long-term cognitive wellbeing (Singh et al, 2023).</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flip="none" rotWithShape="1">
                      <a:gsLst>
                        <a:gs pos="40000">
                          <a:schemeClr val="accent1">
                            <a:lumMod val="5000"/>
                            <a:lumOff val="95000"/>
                          </a:schemeClr>
                        </a:gs>
                        <a:gs pos="74000">
                          <a:schemeClr val="accent1">
                            <a:lumMod val="45000"/>
                            <a:lumOff val="55000"/>
                          </a:schemeClr>
                        </a:gs>
                        <a:gs pos="73000">
                          <a:schemeClr val="accent2">
                            <a:lumMod val="40000"/>
                            <a:lumOff val="60000"/>
                          </a:schemeClr>
                        </a:gs>
                        <a:gs pos="2000">
                          <a:schemeClr val="accent6">
                            <a:lumMod val="20000"/>
                            <a:lumOff val="80000"/>
                          </a:schemeClr>
                        </a:gs>
                      </a:gsLst>
                      <a:path path="circle">
                        <a:fillToRect l="50000" t="50000" r="50000" b="50000"/>
                      </a:path>
                      <a:tileRect/>
                    </a:gradFill>
                  </a:tcPr>
                </a:tc>
                <a:extLst>
                  <a:ext uri="{0D108BD9-81ED-4DB2-BD59-A6C34878D82A}">
                    <a16:rowId xmlns:a16="http://schemas.microsoft.com/office/drawing/2014/main" val="323494780"/>
                  </a:ext>
                </a:extLst>
              </a:tr>
            </a:tbl>
          </a:graphicData>
        </a:graphic>
      </p:graphicFrame>
      <p:graphicFrame>
        <p:nvGraphicFramePr>
          <p:cNvPr id="10" name="Table 9">
            <a:extLst>
              <a:ext uri="{FF2B5EF4-FFF2-40B4-BE49-F238E27FC236}">
                <a16:creationId xmlns:a16="http://schemas.microsoft.com/office/drawing/2014/main" id="{C38642A2-A5A3-D5C4-6E68-7B237D7D9847}"/>
              </a:ext>
            </a:extLst>
          </p:cNvPr>
          <p:cNvGraphicFramePr>
            <a:graphicFrameLocks noGrp="1"/>
          </p:cNvGraphicFramePr>
          <p:nvPr>
            <p:extLst>
              <p:ext uri="{D42A27DB-BD31-4B8C-83A1-F6EECF244321}">
                <p14:modId xmlns:p14="http://schemas.microsoft.com/office/powerpoint/2010/main" val="3429033816"/>
              </p:ext>
            </p:extLst>
          </p:nvPr>
        </p:nvGraphicFramePr>
        <p:xfrm>
          <a:off x="2544726" y="4894257"/>
          <a:ext cx="4258262" cy="2237856"/>
        </p:xfrm>
        <a:graphic>
          <a:graphicData uri="http://schemas.openxmlformats.org/drawingml/2006/table">
            <a:tbl>
              <a:tblPr firstRow="1" bandRow="1">
                <a:tableStyleId>{21E4AEA4-8DFA-4A89-87EB-49C32662AFE0}</a:tableStyleId>
              </a:tblPr>
              <a:tblGrid>
                <a:gridCol w="4258262">
                  <a:extLst>
                    <a:ext uri="{9D8B030D-6E8A-4147-A177-3AD203B41FA5}">
                      <a16:colId xmlns:a16="http://schemas.microsoft.com/office/drawing/2014/main" val="1336231242"/>
                    </a:ext>
                  </a:extLst>
                </a:gridCol>
              </a:tblGrid>
              <a:tr h="163941">
                <a:tc>
                  <a:txBody>
                    <a:bodyPr/>
                    <a:lstStyle/>
                    <a:p>
                      <a:pPr marL="0" marR="0" lvl="0" indent="0" algn="just" defTabSz="128016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600" b="1" u="sng" kern="1200" dirty="0">
                          <a:solidFill>
                            <a:srgbClr val="C00000"/>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3. BEHAVIOUR CHANGE THEORY</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3757580793"/>
                  </a:ext>
                </a:extLst>
              </a:tr>
              <a:tr h="2073915">
                <a:tc>
                  <a:txBody>
                    <a:bodyPr/>
                    <a:lstStyle/>
                    <a:p>
                      <a:pPr algn="just"/>
                      <a:r>
                        <a:rPr lang="en-GB" sz="600" b="1" u="sng" kern="1200"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latin typeface="Arial" panose="020B0604020202020204" pitchFamily="34" charset="0"/>
                          <a:ea typeface="+mn-ea"/>
                          <a:cs typeface="Arial" panose="020B0604020202020204" pitchFamily="34" charset="0"/>
                        </a:rPr>
                        <a:t>Transtheoretical Model( TTM)</a:t>
                      </a:r>
                    </a:p>
                    <a:p>
                      <a:pPr algn="just"/>
                      <a:r>
                        <a:rPr lang="en-GB" sz="600" kern="1200" dirty="0">
                          <a:solidFill>
                            <a:schemeClr val="dk1"/>
                          </a:solidFill>
                          <a:effectLst/>
                          <a:latin typeface="Arial" panose="020B0604020202020204" pitchFamily="34" charset="0"/>
                          <a:ea typeface="+mn-ea"/>
                          <a:cs typeface="Arial" panose="020B0604020202020204" pitchFamily="34" charset="0"/>
                        </a:rPr>
                        <a:t>The Transtheoretical Model (TTM) is a behavioural change framework that explains how individuals adopt and sustain new habits by progressing through identifiable readiness stages. These stages include Pre-contemplation, Contemplation, Preparation, Action, and Maintenance, with relapse acknowledged as a normal part of the journey rather than a failure (Imeri et al, 2022). The model recognises that change is not linear; instead, individuals may move back and forth through stages before establishing stable behaviour. This makes TTM particularly suitable for long-term lifestyle and cognitive health change, which often requires ongoing reinforcement, emotional readiness and gradual habit formation (Hashemzadeh et al, 2019).</a:t>
                      </a:r>
                    </a:p>
                    <a:p>
                      <a:pPr algn="just"/>
                      <a:r>
                        <a:rPr lang="en-GB" sz="600" b="1" kern="1200" dirty="0">
                          <a:solidFill>
                            <a:schemeClr val="dk1"/>
                          </a:solidFill>
                          <a:effectLst/>
                          <a:latin typeface="Arial" panose="020B0604020202020204" pitchFamily="34" charset="0"/>
                          <a:ea typeface="+mn-ea"/>
                          <a:cs typeface="Arial" panose="020B0604020202020204" pitchFamily="34" charset="0"/>
                        </a:rPr>
                        <a:t>Application to </a:t>
                      </a:r>
                      <a:r>
                        <a:rPr lang="en-GB" sz="600" b="1" kern="1200" dirty="0" err="1">
                          <a:solidFill>
                            <a:schemeClr val="dk1"/>
                          </a:solidFill>
                          <a:effectLst/>
                          <a:latin typeface="Arial" panose="020B0604020202020204" pitchFamily="34" charset="0"/>
                          <a:ea typeface="+mn-ea"/>
                          <a:cs typeface="Arial" panose="020B0604020202020204" pitchFamily="34" charset="0"/>
                        </a:rPr>
                        <a:t>BrainCare</a:t>
                      </a:r>
                      <a:r>
                        <a:rPr lang="en-GB" sz="600" b="1" kern="1200" dirty="0">
                          <a:solidFill>
                            <a:schemeClr val="dk1"/>
                          </a:solidFill>
                          <a:effectLst/>
                          <a:latin typeface="Arial" panose="020B0604020202020204" pitchFamily="34" charset="0"/>
                          <a:ea typeface="+mn-ea"/>
                          <a:cs typeface="Arial" panose="020B0604020202020204" pitchFamily="34" charset="0"/>
                        </a:rPr>
                        <a:t> UK</a:t>
                      </a:r>
                      <a:endParaRPr lang="en-GB" sz="600" kern="1200" dirty="0">
                        <a:solidFill>
                          <a:schemeClr val="dk1"/>
                        </a:solidFill>
                        <a:effectLst/>
                        <a:latin typeface="Arial" panose="020B0604020202020204" pitchFamily="34" charset="0"/>
                        <a:ea typeface="+mn-ea"/>
                        <a:cs typeface="Arial" panose="020B0604020202020204" pitchFamily="34" charset="0"/>
                      </a:endParaRPr>
                    </a:p>
                    <a:p>
                      <a:pPr lvl="0" algn="just"/>
                      <a:r>
                        <a:rPr lang="en-GB" sz="600" b="1" kern="1200" dirty="0">
                          <a:solidFill>
                            <a:schemeClr val="dk1"/>
                          </a:solidFill>
                          <a:effectLst/>
                          <a:latin typeface="Arial" panose="020B0604020202020204" pitchFamily="34" charset="0"/>
                          <a:ea typeface="+mn-ea"/>
                          <a:cs typeface="Arial" panose="020B0604020202020204" pitchFamily="34" charset="0"/>
                        </a:rPr>
                        <a:t>Pre-Contemplation: </a:t>
                      </a:r>
                      <a:r>
                        <a:rPr lang="en-GB" sz="600" kern="1200" dirty="0">
                          <a:solidFill>
                            <a:schemeClr val="dk1"/>
                          </a:solidFill>
                          <a:effectLst/>
                          <a:latin typeface="Arial" panose="020B0604020202020204" pitchFamily="34" charset="0"/>
                          <a:ea typeface="+mn-ea"/>
                          <a:cs typeface="Arial" panose="020B0604020202020204" pitchFamily="34" charset="0"/>
                        </a:rPr>
                        <a:t>The app raises awareness using risk assessments, educational pop-ups and memory quizzes that help users acknowledge the importance of cognitive health before decline becomes noticeable (Liu et al, 2021).</a:t>
                      </a:r>
                    </a:p>
                    <a:p>
                      <a:pPr lvl="0" algn="just"/>
                      <a:r>
                        <a:rPr lang="en-GB" sz="600" b="1" kern="1200" dirty="0">
                          <a:solidFill>
                            <a:schemeClr val="dk1"/>
                          </a:solidFill>
                          <a:effectLst/>
                          <a:latin typeface="Arial" panose="020B0604020202020204" pitchFamily="34" charset="0"/>
                          <a:ea typeface="+mn-ea"/>
                          <a:cs typeface="Arial" panose="020B0604020202020204" pitchFamily="34" charset="0"/>
                        </a:rPr>
                        <a:t>Contemplation:</a:t>
                      </a:r>
                      <a:r>
                        <a:rPr lang="en-GB" sz="600" kern="1200" dirty="0">
                          <a:solidFill>
                            <a:schemeClr val="dk1"/>
                          </a:solidFill>
                          <a:effectLst/>
                          <a:latin typeface="Arial" panose="020B0604020202020204" pitchFamily="34" charset="0"/>
                          <a:ea typeface="+mn-ea"/>
                          <a:cs typeface="Arial" panose="020B0604020202020204" pitchFamily="34" charset="0"/>
                        </a:rPr>
                        <a:t> Personalised feedback reports and clear explanations of potential benefits help users reflect on whether they are ready to make changes and begin considering action (Shi et al, 2025).</a:t>
                      </a:r>
                    </a:p>
                    <a:p>
                      <a:pPr lvl="0" algn="just"/>
                      <a:r>
                        <a:rPr lang="en-GB" sz="600" b="1" kern="1200" dirty="0">
                          <a:solidFill>
                            <a:schemeClr val="dk1"/>
                          </a:solidFill>
                          <a:effectLst/>
                          <a:latin typeface="Arial" panose="020B0604020202020204" pitchFamily="34" charset="0"/>
                          <a:ea typeface="+mn-ea"/>
                          <a:cs typeface="Arial" panose="020B0604020202020204" pitchFamily="34" charset="0"/>
                        </a:rPr>
                        <a:t>Preparation:</a:t>
                      </a:r>
                      <a:r>
                        <a:rPr lang="en-GB" sz="600" kern="1200" dirty="0">
                          <a:solidFill>
                            <a:schemeClr val="dk1"/>
                          </a:solidFill>
                          <a:effectLst/>
                          <a:latin typeface="Arial" panose="020B0604020202020204" pitchFamily="34" charset="0"/>
                          <a:ea typeface="+mn-ea"/>
                          <a:cs typeface="Arial" panose="020B0604020202020204" pitchFamily="34" charset="0"/>
                        </a:rPr>
                        <a:t> The app supports intention-building by helping users set personalised, realistic goals such as engaging in cognitive games or increasing physical activity, while offering planning tools to make the transition manageable (Chang et al, 2024).</a:t>
                      </a:r>
                    </a:p>
                    <a:p>
                      <a:pPr lvl="0" algn="just"/>
                      <a:r>
                        <a:rPr lang="en-GB" sz="600" b="1" kern="1200" dirty="0">
                          <a:solidFill>
                            <a:schemeClr val="dk1"/>
                          </a:solidFill>
                          <a:effectLst/>
                          <a:latin typeface="Arial" panose="020B0604020202020204" pitchFamily="34" charset="0"/>
                          <a:ea typeface="+mn-ea"/>
                          <a:cs typeface="Arial" panose="020B0604020202020204" pitchFamily="34" charset="0"/>
                        </a:rPr>
                        <a:t>Action:</a:t>
                      </a:r>
                      <a:r>
                        <a:rPr lang="en-GB" sz="600" kern="1200" dirty="0">
                          <a:solidFill>
                            <a:schemeClr val="dk1"/>
                          </a:solidFill>
                          <a:effectLst/>
                          <a:latin typeface="Arial" panose="020B0604020202020204" pitchFamily="34" charset="0"/>
                          <a:ea typeface="+mn-ea"/>
                          <a:cs typeface="Arial" panose="020B0604020202020204" pitchFamily="34" charset="0"/>
                        </a:rPr>
                        <a:t> Users actively participate in behaviour change through cognitive training, lifestyle tracking, educational resources and reminders, supporting consistent daily engagement (Chang et al, 2024).</a:t>
                      </a:r>
                    </a:p>
                    <a:p>
                      <a:pPr lvl="0" algn="just"/>
                      <a:r>
                        <a:rPr lang="en-GB" sz="600" b="1" kern="1200" dirty="0">
                          <a:solidFill>
                            <a:schemeClr val="dk1"/>
                          </a:solidFill>
                          <a:effectLst/>
                          <a:latin typeface="Arial" panose="020B0604020202020204" pitchFamily="34" charset="0"/>
                          <a:ea typeface="+mn-ea"/>
                          <a:cs typeface="Arial" panose="020B0604020202020204" pitchFamily="34" charset="0"/>
                        </a:rPr>
                        <a:t>Maintenance:</a:t>
                      </a:r>
                      <a:r>
                        <a:rPr lang="en-GB" sz="600" kern="1200" dirty="0">
                          <a:solidFill>
                            <a:schemeClr val="dk1"/>
                          </a:solidFill>
                          <a:effectLst/>
                          <a:latin typeface="Arial" panose="020B0604020202020204" pitchFamily="34" charset="0"/>
                          <a:ea typeface="+mn-ea"/>
                          <a:cs typeface="Arial" panose="020B0604020202020204" pitchFamily="34" charset="0"/>
                        </a:rPr>
                        <a:t> Long-term motivation is reinforced through adaptive difficulty levels, milestone badges, progress charts and positive feedback to support habit retention and avoid disengagement over time (Shi et al, 2025).</a:t>
                      </a:r>
                    </a:p>
                    <a:p>
                      <a:pPr lvl="0" algn="just"/>
                      <a:r>
                        <a:rPr lang="en-GB" sz="600" b="1" kern="1200" dirty="0">
                          <a:solidFill>
                            <a:schemeClr val="dk1"/>
                          </a:solidFill>
                          <a:effectLst/>
                          <a:latin typeface="Arial" panose="020B0604020202020204" pitchFamily="34" charset="0"/>
                          <a:ea typeface="+mn-ea"/>
                          <a:cs typeface="Arial" panose="020B0604020202020204" pitchFamily="34" charset="0"/>
                        </a:rPr>
                        <a:t>Relapse Support:</a:t>
                      </a:r>
                      <a:r>
                        <a:rPr lang="en-GB" sz="600" kern="1200" dirty="0">
                          <a:solidFill>
                            <a:schemeClr val="dk1"/>
                          </a:solidFill>
                          <a:effectLst/>
                          <a:latin typeface="Arial" panose="020B0604020202020204" pitchFamily="34" charset="0"/>
                          <a:ea typeface="+mn-ea"/>
                          <a:cs typeface="Arial" panose="020B0604020202020204" pitchFamily="34" charset="0"/>
                        </a:rPr>
                        <a:t> If participation declines, the app responds with compassionate prompts, simplified re-entry tasks and motivational messages, enabling users to resume progress without feeling discouraged (Liu et al, 2021).</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74000">
                          <a:schemeClr val="accent1">
                            <a:lumMod val="5000"/>
                            <a:lumOff val="95000"/>
                          </a:schemeClr>
                        </a:gs>
                        <a:gs pos="74000">
                          <a:schemeClr val="accent1">
                            <a:lumMod val="45000"/>
                            <a:lumOff val="55000"/>
                          </a:schemeClr>
                        </a:gs>
                        <a:gs pos="73000">
                          <a:schemeClr val="accent6">
                            <a:lumMod val="20000"/>
                            <a:lumOff val="80000"/>
                          </a:schemeClr>
                        </a:gs>
                        <a:gs pos="35000">
                          <a:schemeClr val="accent3">
                            <a:lumMod val="60000"/>
                            <a:lumOff val="40000"/>
                          </a:schemeClr>
                        </a:gs>
                      </a:gsLst>
                      <a:path path="circle">
                        <a:fillToRect l="100000" t="100000"/>
                      </a:path>
                    </a:gradFill>
                  </a:tcPr>
                </a:tc>
                <a:extLst>
                  <a:ext uri="{0D108BD9-81ED-4DB2-BD59-A6C34878D82A}">
                    <a16:rowId xmlns:a16="http://schemas.microsoft.com/office/drawing/2014/main" val="323494780"/>
                  </a:ext>
                </a:extLst>
              </a:tr>
            </a:tbl>
          </a:graphicData>
        </a:graphic>
      </p:graphicFrame>
      <p:graphicFrame>
        <p:nvGraphicFramePr>
          <p:cNvPr id="11" name="Table 10">
            <a:extLst>
              <a:ext uri="{FF2B5EF4-FFF2-40B4-BE49-F238E27FC236}">
                <a16:creationId xmlns:a16="http://schemas.microsoft.com/office/drawing/2014/main" id="{5AA70036-2195-0A47-DAB8-35D669A22517}"/>
              </a:ext>
            </a:extLst>
          </p:cNvPr>
          <p:cNvGraphicFramePr>
            <a:graphicFrameLocks noGrp="1"/>
          </p:cNvGraphicFramePr>
          <p:nvPr>
            <p:extLst>
              <p:ext uri="{D42A27DB-BD31-4B8C-83A1-F6EECF244321}">
                <p14:modId xmlns:p14="http://schemas.microsoft.com/office/powerpoint/2010/main" val="3492778414"/>
              </p:ext>
            </p:extLst>
          </p:nvPr>
        </p:nvGraphicFramePr>
        <p:xfrm>
          <a:off x="16025" y="4894257"/>
          <a:ext cx="2528701" cy="2765125"/>
        </p:xfrm>
        <a:graphic>
          <a:graphicData uri="http://schemas.openxmlformats.org/drawingml/2006/table">
            <a:tbl>
              <a:tblPr firstRow="1" bandRow="1">
                <a:tableStyleId>{21E4AEA4-8DFA-4A89-87EB-49C32662AFE0}</a:tableStyleId>
              </a:tblPr>
              <a:tblGrid>
                <a:gridCol w="2528701">
                  <a:extLst>
                    <a:ext uri="{9D8B030D-6E8A-4147-A177-3AD203B41FA5}">
                      <a16:colId xmlns:a16="http://schemas.microsoft.com/office/drawing/2014/main" val="1336231242"/>
                    </a:ext>
                  </a:extLst>
                </a:gridCol>
              </a:tblGrid>
              <a:tr h="155819">
                <a:tc>
                  <a:txBody>
                    <a:bodyPr/>
                    <a:lstStyle/>
                    <a:p>
                      <a:pPr marL="0" indent="0" algn="just">
                        <a:buFont typeface="Arial" panose="020B0604020202020204" pitchFamily="34" charset="0"/>
                        <a:buNone/>
                      </a:pPr>
                      <a:r>
                        <a:rPr lang="en-GB" sz="700" u="sng" dirty="0">
                          <a:solidFill>
                            <a:srgbClr val="C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4. EXPECTED OUTCOMES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3757580793"/>
                  </a:ext>
                </a:extLst>
              </a:tr>
              <a:tr h="1897869">
                <a:tc>
                  <a:txBody>
                    <a:bodyPr/>
                    <a:lstStyle/>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Using the Transtheoretical Model within </a:t>
                      </a:r>
                      <a:r>
                        <a:rPr lang="en-GB" sz="600" kern="1200" dirty="0" err="1">
                          <a:solidFill>
                            <a:schemeClr val="dk1"/>
                          </a:solidFill>
                          <a:effectLst/>
                          <a:latin typeface="Arial" panose="020B0604020202020204" pitchFamily="34" charset="0"/>
                          <a:ea typeface="+mn-ea"/>
                          <a:cs typeface="Arial" panose="020B0604020202020204" pitchFamily="34" charset="0"/>
                        </a:rPr>
                        <a:t>BrainCare</a:t>
                      </a:r>
                      <a:r>
                        <a:rPr lang="en-GB" sz="600" kern="1200" dirty="0">
                          <a:solidFill>
                            <a:schemeClr val="dk1"/>
                          </a:solidFill>
                          <a:effectLst/>
                          <a:latin typeface="Arial" panose="020B0604020202020204" pitchFamily="34" charset="0"/>
                          <a:ea typeface="+mn-ea"/>
                          <a:cs typeface="Arial" panose="020B0604020202020204" pitchFamily="34" charset="0"/>
                        </a:rPr>
                        <a:t> UK is expected to enhance long-term behavioural adherence by ensuring the support offered aligns with the user’s readiness to change. This personalised approach may strengthen confidence, reduce uncertainty and build a sense of control over cognitive health (Shi et al, 2025). As users progress through the app, they may develop increased awareness of early memory changes, greater motivation to engage with cognitive activities, and a deeper understanding of lifestyle behaviours that protect brain health, such as physical activity, sleep quality, nutrition and social connectivity (Liu et al, 2021).</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Higher engagement levels may encourage users to maintain consistent routines involving cognitive training, memory reminders and healthy lifestyle tracking, habits known to lower risk factors for cognitive decline. These behaviours, sustained over time, may support brain resilience and slow cognitive deterioration (Shi et al, 2025).</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The app may also reduce emotional distress by increasing autonomy and supporting regular communication between users, caregivers and clinicians. This connection may improve reassurance, reduce isolation and strengthen continuity of care (Liu et al, 2021).</a:t>
                      </a:r>
                    </a:p>
                    <a:p>
                      <a:pPr marL="171450" indent="-171450" algn="just">
                        <a:buFont typeface="Arial" panose="020B0604020202020204" pitchFamily="34" charset="0"/>
                        <a:buChar char="•"/>
                      </a:pPr>
                      <a:r>
                        <a:rPr lang="en-GB" sz="600" kern="1200" dirty="0">
                          <a:solidFill>
                            <a:schemeClr val="dk1"/>
                          </a:solidFill>
                          <a:effectLst/>
                          <a:latin typeface="Arial" panose="020B0604020202020204" pitchFamily="34" charset="0"/>
                          <a:ea typeface="+mn-ea"/>
                          <a:cs typeface="Arial" panose="020B0604020202020204" pitchFamily="34" charset="0"/>
                        </a:rPr>
                        <a:t>Over time, sustained use of </a:t>
                      </a:r>
                      <a:r>
                        <a:rPr lang="en-GB" sz="600" kern="1200" dirty="0" err="1">
                          <a:solidFill>
                            <a:schemeClr val="dk1"/>
                          </a:solidFill>
                          <a:effectLst/>
                          <a:latin typeface="Arial" panose="020B0604020202020204" pitchFamily="34" charset="0"/>
                          <a:ea typeface="+mn-ea"/>
                          <a:cs typeface="Arial" panose="020B0604020202020204" pitchFamily="34" charset="0"/>
                        </a:rPr>
                        <a:t>BrainCare</a:t>
                      </a:r>
                      <a:r>
                        <a:rPr lang="en-GB" sz="600" kern="1200" dirty="0">
                          <a:solidFill>
                            <a:schemeClr val="dk1"/>
                          </a:solidFill>
                          <a:effectLst/>
                          <a:latin typeface="Arial" panose="020B0604020202020204" pitchFamily="34" charset="0"/>
                          <a:ea typeface="+mn-ea"/>
                          <a:cs typeface="Arial" panose="020B0604020202020204" pitchFamily="34" charset="0"/>
                        </a:rPr>
                        <a:t> UK could contribute to delaying or reducing the severity of symptoms, lowering emergency intervention requirements and enhancing daily independence. This may further reduce pressure on formal care systems and support healthier ageing at a population level (Chang et al, 2024).</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40000">
                          <a:schemeClr val="accent1">
                            <a:lumMod val="5000"/>
                            <a:lumOff val="95000"/>
                          </a:schemeClr>
                        </a:gs>
                        <a:gs pos="74000">
                          <a:schemeClr val="accent1">
                            <a:lumMod val="45000"/>
                            <a:lumOff val="55000"/>
                          </a:schemeClr>
                        </a:gs>
                        <a:gs pos="73000">
                          <a:schemeClr val="bg2"/>
                        </a:gs>
                        <a:gs pos="2000">
                          <a:schemeClr val="accent1">
                            <a:lumMod val="30000"/>
                            <a:lumOff val="70000"/>
                          </a:schemeClr>
                        </a:gs>
                      </a:gsLst>
                      <a:path path="circle">
                        <a:fillToRect l="100000" t="100000"/>
                      </a:path>
                    </a:gradFill>
                  </a:tcPr>
                </a:tc>
                <a:extLst>
                  <a:ext uri="{0D108BD9-81ED-4DB2-BD59-A6C34878D82A}">
                    <a16:rowId xmlns:a16="http://schemas.microsoft.com/office/drawing/2014/main" val="323494780"/>
                  </a:ext>
                </a:extLst>
              </a:tr>
            </a:tbl>
          </a:graphicData>
        </a:graphic>
      </p:graphicFrame>
      <p:graphicFrame>
        <p:nvGraphicFramePr>
          <p:cNvPr id="15" name="Table 14">
            <a:extLst>
              <a:ext uri="{FF2B5EF4-FFF2-40B4-BE49-F238E27FC236}">
                <a16:creationId xmlns:a16="http://schemas.microsoft.com/office/drawing/2014/main" id="{573F7818-4D0C-FE94-A756-860F23BBE4AF}"/>
              </a:ext>
            </a:extLst>
          </p:cNvPr>
          <p:cNvGraphicFramePr>
            <a:graphicFrameLocks noGrp="1"/>
          </p:cNvGraphicFramePr>
          <p:nvPr>
            <p:extLst>
              <p:ext uri="{D42A27DB-BD31-4B8C-83A1-F6EECF244321}">
                <p14:modId xmlns:p14="http://schemas.microsoft.com/office/powerpoint/2010/main" val="3216487133"/>
              </p:ext>
            </p:extLst>
          </p:nvPr>
        </p:nvGraphicFramePr>
        <p:xfrm>
          <a:off x="0" y="7659382"/>
          <a:ext cx="2677554" cy="2210512"/>
        </p:xfrm>
        <a:graphic>
          <a:graphicData uri="http://schemas.openxmlformats.org/drawingml/2006/table">
            <a:tbl>
              <a:tblPr firstRow="1" bandRow="1">
                <a:tableStyleId>{21E4AEA4-8DFA-4A89-87EB-49C32662AFE0}</a:tableStyleId>
              </a:tblPr>
              <a:tblGrid>
                <a:gridCol w="2677554">
                  <a:extLst>
                    <a:ext uri="{9D8B030D-6E8A-4147-A177-3AD203B41FA5}">
                      <a16:colId xmlns:a16="http://schemas.microsoft.com/office/drawing/2014/main" val="1336231242"/>
                    </a:ext>
                  </a:extLst>
                </a:gridCol>
              </a:tblGrid>
              <a:tr h="149846">
                <a:tc>
                  <a:txBody>
                    <a:bodyPr/>
                    <a:lstStyle/>
                    <a:p>
                      <a:pPr algn="just"/>
                      <a:r>
                        <a:rPr lang="en-GB" sz="600" dirty="0">
                          <a:solidFill>
                            <a:srgbClr val="CC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5. CONCLUSION</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solidFill>
                  </a:tcPr>
                </a:tc>
                <a:extLst>
                  <a:ext uri="{0D108BD9-81ED-4DB2-BD59-A6C34878D82A}">
                    <a16:rowId xmlns:a16="http://schemas.microsoft.com/office/drawing/2014/main" val="3757580793"/>
                  </a:ext>
                </a:extLst>
              </a:tr>
              <a:tr h="1711032">
                <a:tc>
                  <a:txBody>
                    <a:bodyPr/>
                    <a:lstStyle/>
                    <a:p>
                      <a:pPr algn="just"/>
                      <a:r>
                        <a:rPr lang="en-GB" sz="600" kern="1200" dirty="0" err="1">
                          <a:solidFill>
                            <a:schemeClr val="dk1"/>
                          </a:solidFill>
                          <a:effectLst/>
                          <a:latin typeface="Arial" panose="020B0604020202020204" pitchFamily="34" charset="0"/>
                          <a:ea typeface="+mn-ea"/>
                          <a:cs typeface="Arial" panose="020B0604020202020204" pitchFamily="34" charset="0"/>
                        </a:rPr>
                        <a:t>BrainCare</a:t>
                      </a:r>
                      <a:r>
                        <a:rPr lang="en-GB" sz="600" kern="1200" dirty="0">
                          <a:solidFill>
                            <a:schemeClr val="dk1"/>
                          </a:solidFill>
                          <a:effectLst/>
                          <a:latin typeface="Arial" panose="020B0604020202020204" pitchFamily="34" charset="0"/>
                          <a:ea typeface="+mn-ea"/>
                          <a:cs typeface="Arial" panose="020B0604020202020204" pitchFamily="34" charset="0"/>
                        </a:rPr>
                        <a:t> UK represents a significant advancement in digital health innovation for ageing populations by supporting prevention, early screening and ongoing cognitive self-management. Its design reduces barriers to access by offering personalised support remotely, which is especially valuable for individuals with mobility challenges, limited service availability or long waiting times. At a policy level, this type of intervention aligns with national goals to expand digital dementia pathways, scale early detection resources and reduce inequalities in access to care. Implementing such technology may encourage greater investment in preventive tools and strengthen national dementia strategies focused on early intervention rather than reactive care.</a:t>
                      </a:r>
                    </a:p>
                    <a:p>
                      <a:pPr algn="just"/>
                      <a:r>
                        <a:rPr lang="en-GB" sz="600" kern="1200" dirty="0">
                          <a:solidFill>
                            <a:schemeClr val="dk1"/>
                          </a:solidFill>
                          <a:effectLst/>
                          <a:latin typeface="Arial" panose="020B0604020202020204" pitchFamily="34" charset="0"/>
                          <a:ea typeface="+mn-ea"/>
                          <a:cs typeface="Arial" panose="020B0604020202020204" pitchFamily="34" charset="0"/>
                        </a:rPr>
                        <a:t>This innovation also has clear implications for education and research. Training programmes for health professionals may evolve to include digital literacy, remote monitoring competencies and use of cognitive technologies in routine care. Older adults may also benefit from structured digital upskilling initiatives, helping close the digital divide. From a research perspective, </a:t>
                      </a:r>
                      <a:r>
                        <a:rPr lang="en-GB" sz="600" kern="1200" dirty="0" err="1">
                          <a:solidFill>
                            <a:schemeClr val="dk1"/>
                          </a:solidFill>
                          <a:effectLst/>
                          <a:latin typeface="Arial" panose="020B0604020202020204" pitchFamily="34" charset="0"/>
                          <a:ea typeface="+mn-ea"/>
                          <a:cs typeface="Arial" panose="020B0604020202020204" pitchFamily="34" charset="0"/>
                        </a:rPr>
                        <a:t>BrainCare</a:t>
                      </a:r>
                      <a:r>
                        <a:rPr lang="en-GB" sz="600" kern="1200" dirty="0">
                          <a:solidFill>
                            <a:schemeClr val="dk1"/>
                          </a:solidFill>
                          <a:effectLst/>
                          <a:latin typeface="Arial" panose="020B0604020202020204" pitchFamily="34" charset="0"/>
                          <a:ea typeface="+mn-ea"/>
                          <a:cs typeface="Arial" panose="020B0604020202020204" pitchFamily="34" charset="0"/>
                        </a:rPr>
                        <a:t> UK provides new opportunities to examine digital biomarkers, personalised intervention models and longitudinal outcomes related to behaviour-based cognitive support. Ultimately, the integration of digital tools like </a:t>
                      </a:r>
                      <a:r>
                        <a:rPr lang="en-GB" sz="600" kern="1200" dirty="0" err="1">
                          <a:solidFill>
                            <a:schemeClr val="dk1"/>
                          </a:solidFill>
                          <a:effectLst/>
                          <a:latin typeface="Arial" panose="020B0604020202020204" pitchFamily="34" charset="0"/>
                          <a:ea typeface="+mn-ea"/>
                          <a:cs typeface="Arial" panose="020B0604020202020204" pitchFamily="34" charset="0"/>
                        </a:rPr>
                        <a:t>BrainCare</a:t>
                      </a:r>
                      <a:r>
                        <a:rPr lang="en-GB" sz="600" kern="1200" dirty="0">
                          <a:solidFill>
                            <a:schemeClr val="dk1"/>
                          </a:solidFill>
                          <a:effectLst/>
                          <a:latin typeface="Arial" panose="020B0604020202020204" pitchFamily="34" charset="0"/>
                          <a:ea typeface="+mn-ea"/>
                          <a:cs typeface="Arial" panose="020B0604020202020204" pitchFamily="34" charset="0"/>
                        </a:rPr>
                        <a:t> UK has the potential to transform Alzheimer’s management, extend independence, reduce care burden and improve population-level brain health outcomes.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51000">
                          <a:schemeClr val="accent1">
                            <a:lumMod val="5000"/>
                            <a:lumOff val="95000"/>
                          </a:schemeClr>
                        </a:gs>
                        <a:gs pos="74000">
                          <a:schemeClr val="accent1">
                            <a:lumMod val="45000"/>
                            <a:lumOff val="55000"/>
                          </a:schemeClr>
                        </a:gs>
                        <a:gs pos="86000">
                          <a:srgbClr val="BFBAFC"/>
                        </a:gs>
                        <a:gs pos="60000">
                          <a:schemeClr val="accent6">
                            <a:lumMod val="20000"/>
                            <a:lumOff val="80000"/>
                          </a:schemeClr>
                        </a:gs>
                        <a:gs pos="26000">
                          <a:srgbClr val="FBF9DB"/>
                        </a:gs>
                      </a:gsLst>
                      <a:path path="circle">
                        <a:fillToRect l="100000" t="100000"/>
                      </a:path>
                    </a:gradFill>
                  </a:tcPr>
                </a:tc>
                <a:extLst>
                  <a:ext uri="{0D108BD9-81ED-4DB2-BD59-A6C34878D82A}">
                    <a16:rowId xmlns:a16="http://schemas.microsoft.com/office/drawing/2014/main" val="323494780"/>
                  </a:ext>
                </a:extLst>
              </a:tr>
            </a:tbl>
          </a:graphicData>
        </a:graphic>
      </p:graphicFrame>
      <p:graphicFrame>
        <p:nvGraphicFramePr>
          <p:cNvPr id="16" name="Table 15">
            <a:extLst>
              <a:ext uri="{FF2B5EF4-FFF2-40B4-BE49-F238E27FC236}">
                <a16:creationId xmlns:a16="http://schemas.microsoft.com/office/drawing/2014/main" id="{5A7E4A16-7A6E-703E-DBA7-28D6282B4642}"/>
              </a:ext>
            </a:extLst>
          </p:cNvPr>
          <p:cNvGraphicFramePr>
            <a:graphicFrameLocks noGrp="1"/>
          </p:cNvGraphicFramePr>
          <p:nvPr>
            <p:extLst>
              <p:ext uri="{D42A27DB-BD31-4B8C-83A1-F6EECF244321}">
                <p14:modId xmlns:p14="http://schemas.microsoft.com/office/powerpoint/2010/main" val="1523697780"/>
              </p:ext>
            </p:extLst>
          </p:nvPr>
        </p:nvGraphicFramePr>
        <p:xfrm>
          <a:off x="2693579" y="7182966"/>
          <a:ext cx="4120038" cy="2688772"/>
        </p:xfrm>
        <a:graphic>
          <a:graphicData uri="http://schemas.openxmlformats.org/drawingml/2006/table">
            <a:tbl>
              <a:tblPr firstRow="1" bandRow="1">
                <a:tableStyleId>{21E4AEA4-8DFA-4A89-87EB-49C32662AFE0}</a:tableStyleId>
              </a:tblPr>
              <a:tblGrid>
                <a:gridCol w="4120038">
                  <a:extLst>
                    <a:ext uri="{9D8B030D-6E8A-4147-A177-3AD203B41FA5}">
                      <a16:colId xmlns:a16="http://schemas.microsoft.com/office/drawing/2014/main" val="1336231242"/>
                    </a:ext>
                  </a:extLst>
                </a:gridCol>
              </a:tblGrid>
              <a:tr h="103139">
                <a:tc>
                  <a:txBody>
                    <a:bodyPr/>
                    <a:lstStyle/>
                    <a:p>
                      <a:pPr marL="0" indent="0" algn="just">
                        <a:buFont typeface="Wingdings" panose="05000000000000000000" pitchFamily="2" charset="2"/>
                        <a:buNone/>
                      </a:pPr>
                      <a:r>
                        <a:rPr lang="en-GB" sz="500" dirty="0">
                          <a:solidFill>
                            <a:schemeClr val="tx1"/>
                          </a:solidFill>
                          <a:latin typeface="Arial" panose="020B0604020202020204" pitchFamily="34" charset="0"/>
                          <a:cs typeface="Arial" panose="020B0604020202020204" pitchFamily="34" charset="0"/>
                        </a:rPr>
                        <a:t>6. References</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757580793"/>
                  </a:ext>
                </a:extLst>
              </a:tr>
              <a:tr h="2010481">
                <a:tc>
                  <a:txBody>
                    <a:bodyPr/>
                    <a:lstStyle/>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Alzheimer’s  Society (2024), </a:t>
                      </a:r>
                      <a:r>
                        <a:rPr lang="en-GB" sz="500" u="sng" kern="1200" dirty="0">
                          <a:solidFill>
                            <a:schemeClr val="dk1"/>
                          </a:solidFill>
                          <a:effectLst/>
                          <a:latin typeface="Arial" panose="020B0604020202020204" pitchFamily="34" charset="0"/>
                          <a:ea typeface="+mn-ea"/>
                          <a:cs typeface="Arial" panose="020B0604020202020204" pitchFamily="34" charset="0"/>
                          <a:hlinkClick r:id="rId4"/>
                        </a:rPr>
                        <a:t>https://www.alzheimers.org.uk/blog/how-many-people-have-dementia-uk</a:t>
                      </a:r>
                      <a:endParaRPr lang="en-GB" sz="5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Barry, M.M., 2019. Concepts and principles of mental health promotion. </a:t>
                      </a:r>
                      <a:r>
                        <a:rPr lang="en-GB" sz="500" i="1" kern="1200" dirty="0">
                          <a:solidFill>
                            <a:schemeClr val="dk1"/>
                          </a:solidFill>
                          <a:effectLst/>
                          <a:latin typeface="Arial" panose="020B0604020202020204" pitchFamily="34" charset="0"/>
                          <a:ea typeface="+mn-ea"/>
                          <a:cs typeface="Arial" panose="020B0604020202020204" pitchFamily="34" charset="0"/>
                        </a:rPr>
                        <a:t>Implementing mental health promotion</a:t>
                      </a:r>
                      <a:r>
                        <a:rPr lang="en-GB" sz="500" kern="1200" dirty="0">
                          <a:solidFill>
                            <a:schemeClr val="dk1"/>
                          </a:solidFill>
                          <a:effectLst/>
                          <a:latin typeface="Arial" panose="020B0604020202020204" pitchFamily="34" charset="0"/>
                          <a:ea typeface="+mn-ea"/>
                          <a:cs typeface="Arial" panose="020B0604020202020204" pitchFamily="34" charset="0"/>
                        </a:rPr>
                        <a:t>, pp.3-34.</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Chan, M.K. and Tulina, D., 2025. </a:t>
                      </a:r>
                      <a:r>
                        <a:rPr lang="en-GB" sz="500" i="1" kern="1200" dirty="0">
                          <a:solidFill>
                            <a:schemeClr val="dk1"/>
                          </a:solidFill>
                          <a:effectLst/>
                          <a:latin typeface="Arial" panose="020B0604020202020204" pitchFamily="34" charset="0"/>
                          <a:ea typeface="+mn-ea"/>
                          <a:cs typeface="Arial" panose="020B0604020202020204" pitchFamily="34" charset="0"/>
                        </a:rPr>
                        <a:t>Neurodegenerative Diseases: Alzheimer’s Disease and Dementia</a:t>
                      </a:r>
                      <a:r>
                        <a:rPr lang="en-GB" sz="500" kern="1200" dirty="0">
                          <a:solidFill>
                            <a:schemeClr val="dk1"/>
                          </a:solidFill>
                          <a:effectLst/>
                          <a:latin typeface="Arial" panose="020B0604020202020204" pitchFamily="34" charset="0"/>
                          <a:ea typeface="+mn-ea"/>
                          <a:cs typeface="Arial" panose="020B0604020202020204" pitchFamily="34" charset="0"/>
                        </a:rPr>
                        <a:t>. EUROPEAN WELLNESS ACADEMY.</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Chávez, A., Borrego, G., Gutierrez-Garcia, J.O. and Rodríguez, L.F., 2019. Design and evaluation of a mobile application for monitoring patients with Alzheimer's disease: a day </a:t>
                      </a:r>
                      <a:r>
                        <a:rPr lang="en-GB" sz="500" kern="1200" dirty="0" err="1">
                          <a:solidFill>
                            <a:schemeClr val="dk1"/>
                          </a:solidFill>
                          <a:effectLst/>
                          <a:latin typeface="Arial" panose="020B0604020202020204" pitchFamily="34" charset="0"/>
                          <a:ea typeface="+mn-ea"/>
                          <a:cs typeface="Arial" panose="020B0604020202020204" pitchFamily="34" charset="0"/>
                        </a:rPr>
                        <a:t>center</a:t>
                      </a:r>
                      <a:r>
                        <a:rPr lang="en-GB" sz="500" kern="1200" dirty="0">
                          <a:solidFill>
                            <a:schemeClr val="dk1"/>
                          </a:solidFill>
                          <a:effectLst/>
                          <a:latin typeface="Arial" panose="020B0604020202020204" pitchFamily="34" charset="0"/>
                          <a:ea typeface="+mn-ea"/>
                          <a:cs typeface="Arial" panose="020B0604020202020204" pitchFamily="34" charset="0"/>
                        </a:rPr>
                        <a:t> case study. </a:t>
                      </a:r>
                      <a:r>
                        <a:rPr lang="en-GB" sz="500" i="1" kern="1200" dirty="0">
                          <a:solidFill>
                            <a:schemeClr val="dk1"/>
                          </a:solidFill>
                          <a:effectLst/>
                          <a:latin typeface="Arial" panose="020B0604020202020204" pitchFamily="34" charset="0"/>
                          <a:ea typeface="+mn-ea"/>
                          <a:cs typeface="Arial" panose="020B0604020202020204" pitchFamily="34" charset="0"/>
                        </a:rPr>
                        <a:t>International journal of medical informatics</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131</a:t>
                      </a:r>
                      <a:r>
                        <a:rPr lang="en-GB" sz="500" kern="1200" dirty="0">
                          <a:solidFill>
                            <a:schemeClr val="dk1"/>
                          </a:solidFill>
                          <a:effectLst/>
                          <a:latin typeface="Arial" panose="020B0604020202020204" pitchFamily="34" charset="0"/>
                          <a:ea typeface="+mn-ea"/>
                          <a:cs typeface="Arial" panose="020B0604020202020204" pitchFamily="34" charset="0"/>
                        </a:rPr>
                        <a:t>, p.103972.</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Chang, L., Chen, S.C., Lin, P.Y., Chen, M.C., Liao, L.L., Lin, H.P. and Tsao, Y.Y., 2024. Sustainable Participation in Community Health Programs to Promote a Healthy Lifestyle and Prevent and Protect against Dementia among Rural Taiwanese Middle-Aged and Older Adults. </a:t>
                      </a:r>
                      <a:r>
                        <a:rPr lang="en-GB" sz="500" i="1" kern="1200" dirty="0">
                          <a:solidFill>
                            <a:schemeClr val="dk1"/>
                          </a:solidFill>
                          <a:effectLst/>
                          <a:latin typeface="Arial" panose="020B0604020202020204" pitchFamily="34" charset="0"/>
                          <a:ea typeface="+mn-ea"/>
                          <a:cs typeface="Arial" panose="020B0604020202020204" pitchFamily="34" charset="0"/>
                        </a:rPr>
                        <a:t>The Journal of Prevention of Alzheimer's Disease</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11</a:t>
                      </a:r>
                      <a:r>
                        <a:rPr lang="en-GB" sz="500" kern="1200" dirty="0">
                          <a:solidFill>
                            <a:schemeClr val="dk1"/>
                          </a:solidFill>
                          <a:effectLst/>
                          <a:latin typeface="Arial" panose="020B0604020202020204" pitchFamily="34" charset="0"/>
                          <a:ea typeface="+mn-ea"/>
                          <a:cs typeface="Arial" panose="020B0604020202020204" pitchFamily="34" charset="0"/>
                        </a:rPr>
                        <a:t>(3), pp.612-619.</a:t>
                      </a:r>
                    </a:p>
                    <a:p>
                      <a:pPr marL="171450" indent="-171450" algn="just">
                        <a:buFont typeface="Arial" panose="020B0604020202020204" pitchFamily="34" charset="0"/>
                        <a:buChar char="•"/>
                      </a:pPr>
                      <a:r>
                        <a:rPr lang="en-GB" sz="500" kern="1200" dirty="0" err="1">
                          <a:solidFill>
                            <a:schemeClr val="dk1"/>
                          </a:solidFill>
                          <a:effectLst/>
                          <a:latin typeface="Arial" panose="020B0604020202020204" pitchFamily="34" charset="0"/>
                          <a:ea typeface="+mn-ea"/>
                          <a:cs typeface="Arial" panose="020B0604020202020204" pitchFamily="34" charset="0"/>
                        </a:rPr>
                        <a:t>Hafdi</a:t>
                      </a:r>
                      <a:r>
                        <a:rPr lang="en-GB" sz="500" kern="1200" dirty="0">
                          <a:solidFill>
                            <a:schemeClr val="dk1"/>
                          </a:solidFill>
                          <a:effectLst/>
                          <a:latin typeface="Arial" panose="020B0604020202020204" pitchFamily="34" charset="0"/>
                          <a:ea typeface="+mn-ea"/>
                          <a:cs typeface="Arial" panose="020B0604020202020204" pitchFamily="34" charset="0"/>
                        </a:rPr>
                        <a:t>, M., Eggink, E., </a:t>
                      </a:r>
                      <a:r>
                        <a:rPr lang="en-GB" sz="500" kern="1200" dirty="0" err="1">
                          <a:solidFill>
                            <a:schemeClr val="dk1"/>
                          </a:solidFill>
                          <a:effectLst/>
                          <a:latin typeface="Arial" panose="020B0604020202020204" pitchFamily="34" charset="0"/>
                          <a:ea typeface="+mn-ea"/>
                          <a:cs typeface="Arial" panose="020B0604020202020204" pitchFamily="34" charset="0"/>
                        </a:rPr>
                        <a:t>Hoevenaar</a:t>
                      </a:r>
                      <a:r>
                        <a:rPr lang="en-GB" sz="500" kern="1200" dirty="0">
                          <a:solidFill>
                            <a:schemeClr val="dk1"/>
                          </a:solidFill>
                          <a:effectLst/>
                          <a:latin typeface="Arial" panose="020B0604020202020204" pitchFamily="34" charset="0"/>
                          <a:ea typeface="+mn-ea"/>
                          <a:cs typeface="Arial" panose="020B0604020202020204" pitchFamily="34" charset="0"/>
                        </a:rPr>
                        <a:t>-Blom, M.P., </a:t>
                      </a:r>
                      <a:r>
                        <a:rPr lang="en-GB" sz="500" kern="1200" dirty="0" err="1">
                          <a:solidFill>
                            <a:schemeClr val="dk1"/>
                          </a:solidFill>
                          <a:effectLst/>
                          <a:latin typeface="Arial" panose="020B0604020202020204" pitchFamily="34" charset="0"/>
                          <a:ea typeface="+mn-ea"/>
                          <a:cs typeface="Arial" panose="020B0604020202020204" pitchFamily="34" charset="0"/>
                        </a:rPr>
                        <a:t>Witvliet</a:t>
                      </a:r>
                      <a:r>
                        <a:rPr lang="en-GB" sz="500" kern="1200" dirty="0">
                          <a:solidFill>
                            <a:schemeClr val="dk1"/>
                          </a:solidFill>
                          <a:effectLst/>
                          <a:latin typeface="Arial" panose="020B0604020202020204" pitchFamily="34" charset="0"/>
                          <a:ea typeface="+mn-ea"/>
                          <a:cs typeface="Arial" panose="020B0604020202020204" pitchFamily="34" charset="0"/>
                        </a:rPr>
                        <a:t>, M.P., Andrieu, S., Barnes, L., </a:t>
                      </a:r>
                      <a:r>
                        <a:rPr lang="en-GB" sz="500" kern="1200" dirty="0" err="1">
                          <a:solidFill>
                            <a:schemeClr val="dk1"/>
                          </a:solidFill>
                          <a:effectLst/>
                          <a:latin typeface="Arial" panose="020B0604020202020204" pitchFamily="34" charset="0"/>
                          <a:ea typeface="+mn-ea"/>
                          <a:cs typeface="Arial" panose="020B0604020202020204" pitchFamily="34" charset="0"/>
                        </a:rPr>
                        <a:t>Brayne</a:t>
                      </a:r>
                      <a:r>
                        <a:rPr lang="en-GB" sz="500" kern="1200" dirty="0">
                          <a:solidFill>
                            <a:schemeClr val="dk1"/>
                          </a:solidFill>
                          <a:effectLst/>
                          <a:latin typeface="Arial" panose="020B0604020202020204" pitchFamily="34" charset="0"/>
                          <a:ea typeface="+mn-ea"/>
                          <a:cs typeface="Arial" panose="020B0604020202020204" pitchFamily="34" charset="0"/>
                        </a:rPr>
                        <a:t>, C., Brooks, R., Coley, N., Georges, J. and van der Groep, A., 2021. Design and development of a mobile health (mHealth) platform for dementia prevention in the prevention of dementia by mobile phone applications (PRODEMOS) project. </a:t>
                      </a:r>
                      <a:r>
                        <a:rPr lang="en-GB" sz="500" i="1" kern="1200" dirty="0">
                          <a:solidFill>
                            <a:schemeClr val="dk1"/>
                          </a:solidFill>
                          <a:effectLst/>
                          <a:latin typeface="Arial" panose="020B0604020202020204" pitchFamily="34" charset="0"/>
                          <a:ea typeface="+mn-ea"/>
                          <a:cs typeface="Arial" panose="020B0604020202020204" pitchFamily="34" charset="0"/>
                        </a:rPr>
                        <a:t>Frontiers in Neurology</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12</a:t>
                      </a:r>
                      <a:r>
                        <a:rPr lang="en-GB" sz="500" kern="1200" dirty="0">
                          <a:solidFill>
                            <a:schemeClr val="dk1"/>
                          </a:solidFill>
                          <a:effectLst/>
                          <a:latin typeface="Arial" panose="020B0604020202020204" pitchFamily="34" charset="0"/>
                          <a:ea typeface="+mn-ea"/>
                          <a:cs typeface="Arial" panose="020B0604020202020204" pitchFamily="34" charset="0"/>
                        </a:rPr>
                        <a:t>, p.733878.</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Hashemzadeh, M., Rahimi, A., Zare-</a:t>
                      </a:r>
                      <a:r>
                        <a:rPr lang="en-GB" sz="500" kern="1200" dirty="0" err="1">
                          <a:solidFill>
                            <a:schemeClr val="dk1"/>
                          </a:solidFill>
                          <a:effectLst/>
                          <a:latin typeface="Arial" panose="020B0604020202020204" pitchFamily="34" charset="0"/>
                          <a:ea typeface="+mn-ea"/>
                          <a:cs typeface="Arial" panose="020B0604020202020204" pitchFamily="34" charset="0"/>
                        </a:rPr>
                        <a:t>Farashbandi</a:t>
                      </a:r>
                      <a:r>
                        <a:rPr lang="en-GB" sz="500" kern="1200" dirty="0">
                          <a:solidFill>
                            <a:schemeClr val="dk1"/>
                          </a:solidFill>
                          <a:effectLst/>
                          <a:latin typeface="Arial" panose="020B0604020202020204" pitchFamily="34" charset="0"/>
                          <a:ea typeface="+mn-ea"/>
                          <a:cs typeface="Arial" panose="020B0604020202020204" pitchFamily="34" charset="0"/>
                        </a:rPr>
                        <a:t>, F., Alavi-Naeini, A.M. and Daei, A., 2019. Transtheoretical model of health </a:t>
                      </a:r>
                      <a:r>
                        <a:rPr lang="en-GB" sz="500" kern="1200" dirty="0" err="1">
                          <a:solidFill>
                            <a:schemeClr val="dk1"/>
                          </a:solidFill>
                          <a:effectLst/>
                          <a:latin typeface="Arial" panose="020B0604020202020204" pitchFamily="34" charset="0"/>
                          <a:ea typeface="+mn-ea"/>
                          <a:cs typeface="Arial" panose="020B0604020202020204" pitchFamily="34" charset="0"/>
                        </a:rPr>
                        <a:t>behavioral</a:t>
                      </a:r>
                      <a:r>
                        <a:rPr lang="en-GB" sz="500" kern="1200" dirty="0">
                          <a:solidFill>
                            <a:schemeClr val="dk1"/>
                          </a:solidFill>
                          <a:effectLst/>
                          <a:latin typeface="Arial" panose="020B0604020202020204" pitchFamily="34" charset="0"/>
                          <a:ea typeface="+mn-ea"/>
                          <a:cs typeface="Arial" panose="020B0604020202020204" pitchFamily="34" charset="0"/>
                        </a:rPr>
                        <a:t> change: A systematic review. </a:t>
                      </a:r>
                      <a:r>
                        <a:rPr lang="en-GB" sz="500" i="1" kern="1200" dirty="0">
                          <a:solidFill>
                            <a:schemeClr val="dk1"/>
                          </a:solidFill>
                          <a:effectLst/>
                          <a:latin typeface="Arial" panose="020B0604020202020204" pitchFamily="34" charset="0"/>
                          <a:ea typeface="+mn-ea"/>
                          <a:cs typeface="Arial" panose="020B0604020202020204" pitchFamily="34" charset="0"/>
                        </a:rPr>
                        <a:t>Iranian journal of nursing and midwifery research</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24</a:t>
                      </a:r>
                      <a:r>
                        <a:rPr lang="en-GB" sz="500" kern="1200" dirty="0">
                          <a:solidFill>
                            <a:schemeClr val="dk1"/>
                          </a:solidFill>
                          <a:effectLst/>
                          <a:latin typeface="Arial" panose="020B0604020202020204" pitchFamily="34" charset="0"/>
                          <a:ea typeface="+mn-ea"/>
                          <a:cs typeface="Arial" panose="020B0604020202020204" pitchFamily="34" charset="0"/>
                        </a:rPr>
                        <a:t>(2), pp.83-90.</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Imeri, H., Toth, J., Arnold, A. and Barnard, M., 2022. Use of the transtheoretical model in medication adherence: a systematic review. </a:t>
                      </a:r>
                      <a:r>
                        <a:rPr lang="en-GB" sz="500" i="1" kern="1200" dirty="0">
                          <a:solidFill>
                            <a:schemeClr val="dk1"/>
                          </a:solidFill>
                          <a:effectLst/>
                          <a:latin typeface="Arial" panose="020B0604020202020204" pitchFamily="34" charset="0"/>
                          <a:ea typeface="+mn-ea"/>
                          <a:cs typeface="Arial" panose="020B0604020202020204" pitchFamily="34" charset="0"/>
                        </a:rPr>
                        <a:t>Research in Social and Administrative Pharmacy</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18</a:t>
                      </a:r>
                      <a:r>
                        <a:rPr lang="en-GB" sz="500" kern="1200" dirty="0">
                          <a:solidFill>
                            <a:schemeClr val="dk1"/>
                          </a:solidFill>
                          <a:effectLst/>
                          <a:latin typeface="Arial" panose="020B0604020202020204" pitchFamily="34" charset="0"/>
                          <a:ea typeface="+mn-ea"/>
                          <a:cs typeface="Arial" panose="020B0604020202020204" pitchFamily="34" charset="0"/>
                        </a:rPr>
                        <a:t>(5), pp.2778-2785.</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Liu, X., Wang, L., Tao, H., Ge, C., Zhen, X., Sun, X., Wang, S. and Su, L., 2021. Effects of a trans-theoretical model-based health education program on the management of cognitive dysfunction in older adults with mild cognitive impairment: study rationale and protocol design for a randomized controlled trial. </a:t>
                      </a:r>
                      <a:r>
                        <a:rPr lang="en-GB" sz="500" i="1" kern="1200" dirty="0">
                          <a:solidFill>
                            <a:schemeClr val="dk1"/>
                          </a:solidFill>
                          <a:effectLst/>
                          <a:latin typeface="Arial" panose="020B0604020202020204" pitchFamily="34" charset="0"/>
                          <a:ea typeface="+mn-ea"/>
                          <a:cs typeface="Arial" panose="020B0604020202020204" pitchFamily="34" charset="0"/>
                        </a:rPr>
                        <a:t>Frontiers in psychiatry</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11</a:t>
                      </a:r>
                      <a:r>
                        <a:rPr lang="en-GB" sz="500" kern="1200" dirty="0">
                          <a:solidFill>
                            <a:schemeClr val="dk1"/>
                          </a:solidFill>
                          <a:effectLst/>
                          <a:latin typeface="Arial" panose="020B0604020202020204" pitchFamily="34" charset="0"/>
                          <a:ea typeface="+mn-ea"/>
                          <a:cs typeface="Arial" panose="020B0604020202020204" pitchFamily="34" charset="0"/>
                        </a:rPr>
                        <a:t>, p.616420.</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Livingston, G., Baio, G., </a:t>
                      </a:r>
                      <a:r>
                        <a:rPr lang="en-GB" sz="500" kern="1200" dirty="0" err="1">
                          <a:solidFill>
                            <a:schemeClr val="dk1"/>
                          </a:solidFill>
                          <a:effectLst/>
                          <a:latin typeface="Arial" panose="020B0604020202020204" pitchFamily="34" charset="0"/>
                          <a:ea typeface="+mn-ea"/>
                          <a:cs typeface="Arial" panose="020B0604020202020204" pitchFamily="34" charset="0"/>
                        </a:rPr>
                        <a:t>Sommerlad</a:t>
                      </a:r>
                      <a:r>
                        <a:rPr lang="en-GB" sz="500" kern="1200" dirty="0">
                          <a:solidFill>
                            <a:schemeClr val="dk1"/>
                          </a:solidFill>
                          <a:effectLst/>
                          <a:latin typeface="Arial" panose="020B0604020202020204" pitchFamily="34" charset="0"/>
                          <a:ea typeface="+mn-ea"/>
                          <a:cs typeface="Arial" panose="020B0604020202020204" pitchFamily="34" charset="0"/>
                        </a:rPr>
                        <a:t>, A., de Lusignan, S., </a:t>
                      </a:r>
                      <a:r>
                        <a:rPr lang="en-GB" sz="500" kern="1200" dirty="0" err="1">
                          <a:solidFill>
                            <a:schemeClr val="dk1"/>
                          </a:solidFill>
                          <a:effectLst/>
                          <a:latin typeface="Arial" panose="020B0604020202020204" pitchFamily="34" charset="0"/>
                          <a:ea typeface="+mn-ea"/>
                          <a:cs typeface="Arial" panose="020B0604020202020204" pitchFamily="34" charset="0"/>
                        </a:rPr>
                        <a:t>Poulimenos</a:t>
                      </a:r>
                      <a:r>
                        <a:rPr lang="en-GB" sz="500" kern="1200" dirty="0">
                          <a:solidFill>
                            <a:schemeClr val="dk1"/>
                          </a:solidFill>
                          <a:effectLst/>
                          <a:latin typeface="Arial" panose="020B0604020202020204" pitchFamily="34" charset="0"/>
                          <a:ea typeface="+mn-ea"/>
                          <a:cs typeface="Arial" panose="020B0604020202020204" pitchFamily="34" charset="0"/>
                        </a:rPr>
                        <a:t>, S., Morris, S., Rait, G. and Hoe, J., 2017. Effectiveness of an intervention to facilitate prompt referral to memory clinics in the United Kingdom: cluster randomised controlled trial. </a:t>
                      </a:r>
                      <a:r>
                        <a:rPr lang="en-GB" sz="500" i="1" kern="1200" dirty="0" err="1">
                          <a:solidFill>
                            <a:schemeClr val="dk1"/>
                          </a:solidFill>
                          <a:effectLst/>
                          <a:latin typeface="Arial" panose="020B0604020202020204" pitchFamily="34" charset="0"/>
                          <a:ea typeface="+mn-ea"/>
                          <a:cs typeface="Arial" panose="020B0604020202020204" pitchFamily="34" charset="0"/>
                        </a:rPr>
                        <a:t>PLoS</a:t>
                      </a:r>
                      <a:r>
                        <a:rPr lang="en-GB" sz="500" i="1" kern="1200" dirty="0">
                          <a:solidFill>
                            <a:schemeClr val="dk1"/>
                          </a:solidFill>
                          <a:effectLst/>
                          <a:latin typeface="Arial" panose="020B0604020202020204" pitchFamily="34" charset="0"/>
                          <a:ea typeface="+mn-ea"/>
                          <a:cs typeface="Arial" panose="020B0604020202020204" pitchFamily="34" charset="0"/>
                        </a:rPr>
                        <a:t> Medicine</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14</a:t>
                      </a:r>
                      <a:r>
                        <a:rPr lang="en-GB" sz="500" kern="1200" dirty="0">
                          <a:solidFill>
                            <a:schemeClr val="dk1"/>
                          </a:solidFill>
                          <a:effectLst/>
                          <a:latin typeface="Arial" panose="020B0604020202020204" pitchFamily="34" charset="0"/>
                          <a:ea typeface="+mn-ea"/>
                          <a:cs typeface="Arial" panose="020B0604020202020204" pitchFamily="34" charset="0"/>
                        </a:rPr>
                        <a:t>(3), p.e1002252.</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NHS (2024), </a:t>
                      </a:r>
                      <a:r>
                        <a:rPr lang="en-GB" sz="500" u="sng" kern="1200" dirty="0">
                          <a:solidFill>
                            <a:schemeClr val="dk1"/>
                          </a:solidFill>
                          <a:effectLst/>
                          <a:latin typeface="Arial" panose="020B0604020202020204" pitchFamily="34" charset="0"/>
                          <a:ea typeface="+mn-ea"/>
                          <a:cs typeface="Arial" panose="020B0604020202020204" pitchFamily="34" charset="0"/>
                          <a:hlinkClick r:id="rId5"/>
                        </a:rPr>
                        <a:t>https://www.nhs.uk/conditions/alzheimers-disease/</a:t>
                      </a:r>
                      <a:endParaRPr lang="en-GB" sz="5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Pretorius, E., 2019. </a:t>
                      </a:r>
                      <a:r>
                        <a:rPr lang="en-GB" sz="500" i="1" kern="1200" dirty="0">
                          <a:solidFill>
                            <a:schemeClr val="dk1"/>
                          </a:solidFill>
                          <a:effectLst/>
                          <a:latin typeface="Arial" panose="020B0604020202020204" pitchFamily="34" charset="0"/>
                          <a:ea typeface="+mn-ea"/>
                          <a:cs typeface="Arial" panose="020B0604020202020204" pitchFamily="34" charset="0"/>
                        </a:rPr>
                        <a:t>Living with Alzheimer’s disease in Namibia: the adult child, the older parent and the decision to institutionalise</a:t>
                      </a:r>
                      <a:r>
                        <a:rPr lang="en-GB" sz="500" kern="1200" dirty="0">
                          <a:solidFill>
                            <a:schemeClr val="dk1"/>
                          </a:solidFill>
                          <a:effectLst/>
                          <a:latin typeface="Arial" panose="020B0604020202020204" pitchFamily="34" charset="0"/>
                          <a:ea typeface="+mn-ea"/>
                          <a:cs typeface="Arial" panose="020B0604020202020204" pitchFamily="34" charset="0"/>
                        </a:rPr>
                        <a:t>. University of Pretoria (South Africa).</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Shi, L., Wu, B., Liu, X., Ren, Y., Zhang, C., Wang, X. and Wang, L., 2025. Health changes from trans-theoretical model-based education in older adults with mild cognitive impairment: A randomized controlled trial. </a:t>
                      </a:r>
                      <a:r>
                        <a:rPr lang="en-GB" sz="500" i="1" kern="1200" dirty="0">
                          <a:solidFill>
                            <a:schemeClr val="dk1"/>
                          </a:solidFill>
                          <a:effectLst/>
                          <a:latin typeface="Arial" panose="020B0604020202020204" pitchFamily="34" charset="0"/>
                          <a:ea typeface="+mn-ea"/>
                          <a:cs typeface="Arial" panose="020B0604020202020204" pitchFamily="34" charset="0"/>
                        </a:rPr>
                        <a:t>International journal of nursing studies</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162</a:t>
                      </a:r>
                      <a:r>
                        <a:rPr lang="en-GB" sz="500" kern="1200" dirty="0">
                          <a:solidFill>
                            <a:schemeClr val="dk1"/>
                          </a:solidFill>
                          <a:effectLst/>
                          <a:latin typeface="Arial" panose="020B0604020202020204" pitchFamily="34" charset="0"/>
                          <a:ea typeface="+mn-ea"/>
                          <a:cs typeface="Arial" panose="020B0604020202020204" pitchFamily="34" charset="0"/>
                        </a:rPr>
                        <a:t>, p.104961.</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Smith, K.A., Bradbury, K., Essery, R., Pollet, S., Mowbray, F., </a:t>
                      </a:r>
                      <a:r>
                        <a:rPr lang="en-GB" sz="500" kern="1200" dirty="0" err="1">
                          <a:solidFill>
                            <a:schemeClr val="dk1"/>
                          </a:solidFill>
                          <a:effectLst/>
                          <a:latin typeface="Arial" panose="020B0604020202020204" pitchFamily="34" charset="0"/>
                          <a:ea typeface="+mn-ea"/>
                          <a:cs typeface="Arial" panose="020B0604020202020204" pitchFamily="34" charset="0"/>
                        </a:rPr>
                        <a:t>Slodkowska</a:t>
                      </a:r>
                      <a:r>
                        <a:rPr lang="en-GB" sz="500" kern="1200" dirty="0">
                          <a:solidFill>
                            <a:schemeClr val="dk1"/>
                          </a:solidFill>
                          <a:effectLst/>
                          <a:latin typeface="Arial" panose="020B0604020202020204" pitchFamily="34" charset="0"/>
                          <a:ea typeface="+mn-ea"/>
                          <a:cs typeface="Arial" panose="020B0604020202020204" pitchFamily="34" charset="0"/>
                        </a:rPr>
                        <a:t>-Barabasz, J., Denison-Day, J., Hayter, V., Kelly, J., Somerville, J. and Zhang, J., 2020. The Active Brains digital intervention to reduce cognitive decline in older adults: protocol for a feasibility randomized controlled trial. </a:t>
                      </a:r>
                      <a:r>
                        <a:rPr lang="en-GB" sz="500" i="1" kern="1200" dirty="0">
                          <a:solidFill>
                            <a:schemeClr val="dk1"/>
                          </a:solidFill>
                          <a:effectLst/>
                          <a:latin typeface="Arial" panose="020B0604020202020204" pitchFamily="34" charset="0"/>
                          <a:ea typeface="+mn-ea"/>
                          <a:cs typeface="Arial" panose="020B0604020202020204" pitchFamily="34" charset="0"/>
                        </a:rPr>
                        <a:t>JMIR Research Protocols</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9</a:t>
                      </a:r>
                      <a:r>
                        <a:rPr lang="en-GB" sz="500" kern="1200" dirty="0">
                          <a:solidFill>
                            <a:schemeClr val="dk1"/>
                          </a:solidFill>
                          <a:effectLst/>
                          <a:latin typeface="Arial" panose="020B0604020202020204" pitchFamily="34" charset="0"/>
                          <a:ea typeface="+mn-ea"/>
                          <a:cs typeface="Arial" panose="020B0604020202020204" pitchFamily="34" charset="0"/>
                        </a:rPr>
                        <a:t>(11), p.e18929.</a:t>
                      </a:r>
                    </a:p>
                    <a:p>
                      <a:pPr marL="171450" indent="-171450" algn="just">
                        <a:buFont typeface="Arial" panose="020B0604020202020204" pitchFamily="34" charset="0"/>
                        <a:buChar char="•"/>
                      </a:pPr>
                      <a:r>
                        <a:rPr lang="en-GB" sz="500" kern="1200" dirty="0">
                          <a:solidFill>
                            <a:schemeClr val="dk1"/>
                          </a:solidFill>
                          <a:effectLst/>
                          <a:latin typeface="Arial" panose="020B0604020202020204" pitchFamily="34" charset="0"/>
                          <a:ea typeface="+mn-ea"/>
                          <a:cs typeface="Arial" panose="020B0604020202020204" pitchFamily="34" charset="0"/>
                        </a:rPr>
                        <a:t>Singh, S.D., Oreskovic, T., Carr, S., Papier, K., Conroy, M., Senff, J.R., </a:t>
                      </a:r>
                      <a:r>
                        <a:rPr lang="en-GB" sz="500" kern="1200" dirty="0" err="1">
                          <a:solidFill>
                            <a:schemeClr val="dk1"/>
                          </a:solidFill>
                          <a:effectLst/>
                          <a:latin typeface="Arial" panose="020B0604020202020204" pitchFamily="34" charset="0"/>
                          <a:ea typeface="+mn-ea"/>
                          <a:cs typeface="Arial" panose="020B0604020202020204" pitchFamily="34" charset="0"/>
                        </a:rPr>
                        <a:t>Chemali</a:t>
                      </a:r>
                      <a:r>
                        <a:rPr lang="en-GB" sz="500" kern="1200" dirty="0">
                          <a:solidFill>
                            <a:schemeClr val="dk1"/>
                          </a:solidFill>
                          <a:effectLst/>
                          <a:latin typeface="Arial" panose="020B0604020202020204" pitchFamily="34" charset="0"/>
                          <a:ea typeface="+mn-ea"/>
                          <a:cs typeface="Arial" panose="020B0604020202020204" pitchFamily="34" charset="0"/>
                        </a:rPr>
                        <a:t>, Z., Gutierrez-Martinez, L., Parodi, L., Mayerhofer, E. and Marini, S., 2023. The predictive validity of a Brain Care Score for dementia and stroke: data from the UK Biobank cohort. </a:t>
                      </a:r>
                      <a:r>
                        <a:rPr lang="en-GB" sz="500" i="1" kern="1200" dirty="0">
                          <a:solidFill>
                            <a:schemeClr val="dk1"/>
                          </a:solidFill>
                          <a:effectLst/>
                          <a:latin typeface="Arial" panose="020B0604020202020204" pitchFamily="34" charset="0"/>
                          <a:ea typeface="+mn-ea"/>
                          <a:cs typeface="Arial" panose="020B0604020202020204" pitchFamily="34" charset="0"/>
                        </a:rPr>
                        <a:t>Frontiers in Neurology</a:t>
                      </a:r>
                      <a:r>
                        <a:rPr lang="en-GB" sz="500" kern="1200" dirty="0">
                          <a:solidFill>
                            <a:schemeClr val="dk1"/>
                          </a:solidFill>
                          <a:effectLst/>
                          <a:latin typeface="Arial" panose="020B0604020202020204" pitchFamily="34" charset="0"/>
                          <a:ea typeface="+mn-ea"/>
                          <a:cs typeface="Arial" panose="020B0604020202020204" pitchFamily="34" charset="0"/>
                        </a:rPr>
                        <a:t>, </a:t>
                      </a:r>
                      <a:r>
                        <a:rPr lang="en-GB" sz="500" i="1" kern="1200" dirty="0">
                          <a:solidFill>
                            <a:schemeClr val="dk1"/>
                          </a:solidFill>
                          <a:effectLst/>
                          <a:latin typeface="Arial" panose="020B0604020202020204" pitchFamily="34" charset="0"/>
                          <a:ea typeface="+mn-ea"/>
                          <a:cs typeface="Arial" panose="020B0604020202020204" pitchFamily="34" charset="0"/>
                        </a:rPr>
                        <a:t>14</a:t>
                      </a:r>
                      <a:r>
                        <a:rPr lang="en-GB" sz="500" kern="1200" dirty="0">
                          <a:solidFill>
                            <a:schemeClr val="dk1"/>
                          </a:solidFill>
                          <a:effectLst/>
                          <a:latin typeface="Arial" panose="020B0604020202020204" pitchFamily="34" charset="0"/>
                          <a:ea typeface="+mn-ea"/>
                          <a:cs typeface="Arial" panose="020B0604020202020204" pitchFamily="34" charset="0"/>
                        </a:rPr>
                        <a:t>, p.1291020.</a:t>
                      </a:r>
                    </a:p>
                  </a:txBody>
                  <a:tcPr marL="48986" marR="48986" marT="24493" marB="2449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53000">
                          <a:srgbClr val="FBF9DB"/>
                        </a:gs>
                        <a:gs pos="74000">
                          <a:schemeClr val="accent1">
                            <a:lumMod val="45000"/>
                            <a:lumOff val="55000"/>
                          </a:schemeClr>
                        </a:gs>
                        <a:gs pos="82000">
                          <a:schemeClr val="accent6">
                            <a:lumMod val="20000"/>
                            <a:lumOff val="80000"/>
                          </a:schemeClr>
                        </a:gs>
                        <a:gs pos="2000">
                          <a:srgbClr val="BFBAFC"/>
                        </a:gs>
                      </a:gsLst>
                      <a:path path="circle">
                        <a:fillToRect l="100000" t="100000"/>
                      </a:path>
                    </a:gradFill>
                  </a:tcPr>
                </a:tc>
                <a:extLst>
                  <a:ext uri="{0D108BD9-81ED-4DB2-BD59-A6C34878D82A}">
                    <a16:rowId xmlns:a16="http://schemas.microsoft.com/office/drawing/2014/main" val="323494780"/>
                  </a:ext>
                </a:extLst>
              </a:tr>
            </a:tbl>
          </a:graphicData>
        </a:graphic>
      </p:graphicFrame>
      <p:sp>
        <p:nvSpPr>
          <p:cNvPr id="13" name="TextBox 12">
            <a:extLst>
              <a:ext uri="{FF2B5EF4-FFF2-40B4-BE49-F238E27FC236}">
                <a16:creationId xmlns:a16="http://schemas.microsoft.com/office/drawing/2014/main" id="{4FD2430F-5DC0-1EC3-4662-9423E8DB123F}"/>
              </a:ext>
            </a:extLst>
          </p:cNvPr>
          <p:cNvSpPr txBox="1"/>
          <p:nvPr/>
        </p:nvSpPr>
        <p:spPr>
          <a:xfrm>
            <a:off x="3222171" y="4724980"/>
            <a:ext cx="1601973" cy="16927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500" dirty="0">
                <a:latin typeface="Arial" panose="020B0604020202020204" pitchFamily="34" charset="0"/>
                <a:cs typeface="Arial" panose="020B0604020202020204" pitchFamily="34" charset="0"/>
              </a:rPr>
              <a:t>(</a:t>
            </a:r>
            <a:r>
              <a:rPr lang="en-GB" sz="500" dirty="0" err="1">
                <a:latin typeface="Arial" panose="020B0604020202020204" pitchFamily="34" charset="0"/>
                <a:cs typeface="Arial" panose="020B0604020202020204" pitchFamily="34" charset="0"/>
              </a:rPr>
              <a:t>Collidu</a:t>
            </a:r>
            <a:r>
              <a:rPr lang="en-GB" sz="500" b="0" i="0" dirty="0">
                <a:effectLst/>
                <a:latin typeface="Arial" panose="020B0604020202020204" pitchFamily="34" charset="0"/>
                <a:cs typeface="Arial" panose="020B0604020202020204" pitchFamily="34" charset="0"/>
              </a:rPr>
              <a:t>, </a:t>
            </a:r>
            <a:r>
              <a:rPr lang="en-GB" sz="500" dirty="0">
                <a:latin typeface="Arial" panose="020B0604020202020204" pitchFamily="34" charset="0"/>
                <a:cs typeface="Arial" panose="020B0604020202020204" pitchFamily="34" charset="0"/>
              </a:rPr>
              <a:t>2024)</a:t>
            </a:r>
          </a:p>
        </p:txBody>
      </p:sp>
      <p:pic>
        <p:nvPicPr>
          <p:cNvPr id="5" name="Picture 2" descr="App Graphic 68001631 Vector Art at Vecteezy">
            <a:extLst>
              <a:ext uri="{FF2B5EF4-FFF2-40B4-BE49-F238E27FC236}">
                <a16:creationId xmlns:a16="http://schemas.microsoft.com/office/drawing/2014/main" id="{032F8FF9-1C23-259C-599D-84198A5960A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025" y="562155"/>
            <a:ext cx="3088682" cy="79999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Transtheoretical Model of Behavior Change - Slide 1">
            <a:extLst>
              <a:ext uri="{FF2B5EF4-FFF2-40B4-BE49-F238E27FC236}">
                <a16:creationId xmlns:a16="http://schemas.microsoft.com/office/drawing/2014/main" id="{C5BFE8F8-BD33-384A-BDEB-CF36CA86911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665" r="17821"/>
          <a:stretch>
            <a:fillRect/>
          </a:stretch>
        </p:blipFill>
        <p:spPr bwMode="auto">
          <a:xfrm>
            <a:off x="3238885" y="3636222"/>
            <a:ext cx="1601973" cy="108875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lzheimer's Disease: The Basics - Alzheimer's Los Angeles">
            <a:extLst>
              <a:ext uri="{FF2B5EF4-FFF2-40B4-BE49-F238E27FC236}">
                <a16:creationId xmlns:a16="http://schemas.microsoft.com/office/drawing/2014/main" id="{0BCAEC2A-A8C2-2182-BE9F-091057BEDC7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857572" y="3655891"/>
            <a:ext cx="1962130" cy="12071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20626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Droplet</Template>
  <TotalTime>200</TotalTime>
  <Words>2509</Words>
  <Application>Microsoft Office PowerPoint</Application>
  <PresentationFormat>A4 Paper (210x297 mm)</PresentationFormat>
  <Paragraphs>61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ADLaM Display</vt:lpstr>
      <vt:lpstr>Aptos</vt:lpstr>
      <vt:lpstr>Arial</vt:lpstr>
      <vt:lpstr>Tw Cen MT</vt:lpstr>
      <vt:lpstr>Wingdings</vt:lpstr>
      <vt:lpstr>Droplet</vt:lpstr>
      <vt:lpstr>Smarter Living for Longer: Brain Care UK and the Future of Alzheimer’s Prevention  Student Name: Kirtan Limbachiya   Student ID: 2431312     Module: Population Health and Digital Health Promotion    Program: MSc in Public Health and Social Care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GAZALA SHAHJADA</dc:creator>
  <cp:lastModifiedBy>Kirtan Limbachiya</cp:lastModifiedBy>
  <cp:revision>81</cp:revision>
  <dcterms:created xsi:type="dcterms:W3CDTF">2024-07-08T18:23:20Z</dcterms:created>
  <dcterms:modified xsi:type="dcterms:W3CDTF">2025-11-26T21:09:41Z</dcterms:modified>
</cp:coreProperties>
</file>