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77" r:id="rId3"/>
    <p:sldId id="257" r:id="rId4"/>
    <p:sldId id="280" r:id="rId5"/>
    <p:sldId id="281" r:id="rId6"/>
    <p:sldId id="276" r:id="rId7"/>
    <p:sldId id="282" r:id="rId8"/>
    <p:sldId id="283" r:id="rId9"/>
    <p:sldId id="285" r:id="rId10"/>
    <p:sldId id="284" r:id="rId11"/>
    <p:sldId id="258" r:id="rId12"/>
    <p:sldId id="286" r:id="rId13"/>
    <p:sldId id="268" r:id="rId14"/>
    <p:sldId id="259" r:id="rId15"/>
    <p:sldId id="267" r:id="rId16"/>
    <p:sldId id="287" r:id="rId17"/>
    <p:sldId id="288" r:id="rId1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969" autoAdjust="0"/>
    <p:restoredTop sz="94660"/>
  </p:normalViewPr>
  <p:slideViewPr>
    <p:cSldViewPr snapToGrid="0">
      <p:cViewPr varScale="1">
        <p:scale>
          <a:sx n="46" d="100"/>
          <a:sy n="46" d="100"/>
        </p:scale>
        <p:origin x="54" y="81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849802-80A4-4CC0-8885-B62938B2D66D}"/>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EF0AAAD4-FD02-4025-AEE6-3EDC424EEF01}"/>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2128C61A-A7D9-4A25-B1F1-A47DA1058C7E}"/>
              </a:ext>
            </a:extLst>
          </p:cNvPr>
          <p:cNvSpPr>
            <a:spLocks noGrp="1"/>
          </p:cNvSpPr>
          <p:nvPr>
            <p:ph type="dt" sz="half" idx="10"/>
          </p:nvPr>
        </p:nvSpPr>
        <p:spPr/>
        <p:txBody>
          <a:bodyPr/>
          <a:lstStyle/>
          <a:p>
            <a:fld id="{D7248B19-FC98-4E1B-9020-F58F37D07A62}" type="datetimeFigureOut">
              <a:rPr lang="en-GB" smtClean="0"/>
              <a:t>07/12/2020</a:t>
            </a:fld>
            <a:endParaRPr lang="en-GB"/>
          </a:p>
        </p:txBody>
      </p:sp>
      <p:sp>
        <p:nvSpPr>
          <p:cNvPr id="5" name="Footer Placeholder 4">
            <a:extLst>
              <a:ext uri="{FF2B5EF4-FFF2-40B4-BE49-F238E27FC236}">
                <a16:creationId xmlns:a16="http://schemas.microsoft.com/office/drawing/2014/main" id="{C37F518B-26D0-43E0-8944-1AC7FCABAFB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8703EA8-2109-4A45-8D69-87B4C8E94A83}"/>
              </a:ext>
            </a:extLst>
          </p:cNvPr>
          <p:cNvSpPr>
            <a:spLocks noGrp="1"/>
          </p:cNvSpPr>
          <p:nvPr>
            <p:ph type="sldNum" sz="quarter" idx="12"/>
          </p:nvPr>
        </p:nvSpPr>
        <p:spPr/>
        <p:txBody>
          <a:bodyPr/>
          <a:lstStyle/>
          <a:p>
            <a:fld id="{F79ED127-820F-401D-9028-09EA97CB3816}" type="slidenum">
              <a:rPr lang="en-GB" smtClean="0"/>
              <a:t>‹#›</a:t>
            </a:fld>
            <a:endParaRPr lang="en-GB"/>
          </a:p>
        </p:txBody>
      </p:sp>
    </p:spTree>
    <p:extLst>
      <p:ext uri="{BB962C8B-B14F-4D97-AF65-F5344CB8AC3E}">
        <p14:creationId xmlns:p14="http://schemas.microsoft.com/office/powerpoint/2010/main" val="360293963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129BE5-04C6-4237-A67A-7DFDCAAA3FA6}"/>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E4FA735B-BFCC-40A7-AB65-214067A92115}"/>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8BF747A-7A76-400E-8654-540BC3A9BF48}"/>
              </a:ext>
            </a:extLst>
          </p:cNvPr>
          <p:cNvSpPr>
            <a:spLocks noGrp="1"/>
          </p:cNvSpPr>
          <p:nvPr>
            <p:ph type="dt" sz="half" idx="10"/>
          </p:nvPr>
        </p:nvSpPr>
        <p:spPr/>
        <p:txBody>
          <a:bodyPr/>
          <a:lstStyle/>
          <a:p>
            <a:fld id="{D7248B19-FC98-4E1B-9020-F58F37D07A62}" type="datetimeFigureOut">
              <a:rPr lang="en-GB" smtClean="0"/>
              <a:t>07/12/2020</a:t>
            </a:fld>
            <a:endParaRPr lang="en-GB"/>
          </a:p>
        </p:txBody>
      </p:sp>
      <p:sp>
        <p:nvSpPr>
          <p:cNvPr id="5" name="Footer Placeholder 4">
            <a:extLst>
              <a:ext uri="{FF2B5EF4-FFF2-40B4-BE49-F238E27FC236}">
                <a16:creationId xmlns:a16="http://schemas.microsoft.com/office/drawing/2014/main" id="{A913811D-7E42-4D2B-AB91-46F8B731E16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CAB9989-AF23-4196-8D7B-F6395BFE59B8}"/>
              </a:ext>
            </a:extLst>
          </p:cNvPr>
          <p:cNvSpPr>
            <a:spLocks noGrp="1"/>
          </p:cNvSpPr>
          <p:nvPr>
            <p:ph type="sldNum" sz="quarter" idx="12"/>
          </p:nvPr>
        </p:nvSpPr>
        <p:spPr/>
        <p:txBody>
          <a:bodyPr/>
          <a:lstStyle/>
          <a:p>
            <a:fld id="{F79ED127-820F-401D-9028-09EA97CB3816}" type="slidenum">
              <a:rPr lang="en-GB" smtClean="0"/>
              <a:t>‹#›</a:t>
            </a:fld>
            <a:endParaRPr lang="en-GB"/>
          </a:p>
        </p:txBody>
      </p:sp>
    </p:spTree>
    <p:extLst>
      <p:ext uri="{BB962C8B-B14F-4D97-AF65-F5344CB8AC3E}">
        <p14:creationId xmlns:p14="http://schemas.microsoft.com/office/powerpoint/2010/main" val="424796536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D132E4-B0AE-49D6-BF8D-6E41E6B85BEB}"/>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EB5B8374-24E9-476B-9E62-524B8029CC77}"/>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9AFA4A40-2362-4340-A5B8-696ED2FB2C5F}"/>
              </a:ext>
            </a:extLst>
          </p:cNvPr>
          <p:cNvSpPr>
            <a:spLocks noGrp="1"/>
          </p:cNvSpPr>
          <p:nvPr>
            <p:ph type="dt" sz="half" idx="10"/>
          </p:nvPr>
        </p:nvSpPr>
        <p:spPr/>
        <p:txBody>
          <a:bodyPr/>
          <a:lstStyle/>
          <a:p>
            <a:fld id="{D7248B19-FC98-4E1B-9020-F58F37D07A62}" type="datetimeFigureOut">
              <a:rPr lang="en-GB" smtClean="0"/>
              <a:t>07/12/2020</a:t>
            </a:fld>
            <a:endParaRPr lang="en-GB"/>
          </a:p>
        </p:txBody>
      </p:sp>
      <p:sp>
        <p:nvSpPr>
          <p:cNvPr id="5" name="Footer Placeholder 4">
            <a:extLst>
              <a:ext uri="{FF2B5EF4-FFF2-40B4-BE49-F238E27FC236}">
                <a16:creationId xmlns:a16="http://schemas.microsoft.com/office/drawing/2014/main" id="{249A4B3E-862A-486B-B09A-4B955CC7CE0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51F18A0-A6B5-47F1-9660-722359CF9576}"/>
              </a:ext>
            </a:extLst>
          </p:cNvPr>
          <p:cNvSpPr>
            <a:spLocks noGrp="1"/>
          </p:cNvSpPr>
          <p:nvPr>
            <p:ph type="sldNum" sz="quarter" idx="12"/>
          </p:nvPr>
        </p:nvSpPr>
        <p:spPr/>
        <p:txBody>
          <a:bodyPr/>
          <a:lstStyle/>
          <a:p>
            <a:fld id="{F79ED127-820F-401D-9028-09EA97CB3816}" type="slidenum">
              <a:rPr lang="en-GB" smtClean="0"/>
              <a:t>‹#›</a:t>
            </a:fld>
            <a:endParaRPr lang="en-GB"/>
          </a:p>
        </p:txBody>
      </p:sp>
    </p:spTree>
    <p:extLst>
      <p:ext uri="{BB962C8B-B14F-4D97-AF65-F5344CB8AC3E}">
        <p14:creationId xmlns:p14="http://schemas.microsoft.com/office/powerpoint/2010/main" val="309281888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6043B7-1ECE-41C9-8B97-95FEF5AE10CE}"/>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AFBBE10D-04E3-40CC-8462-0B2362A0654A}"/>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34395503-38A6-47CA-8D1E-A04F66D442FE}"/>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25117882-3C64-4551-BEA2-36715D82A700}"/>
              </a:ext>
            </a:extLst>
          </p:cNvPr>
          <p:cNvSpPr>
            <a:spLocks noGrp="1"/>
          </p:cNvSpPr>
          <p:nvPr>
            <p:ph type="dt" sz="half" idx="10"/>
          </p:nvPr>
        </p:nvSpPr>
        <p:spPr/>
        <p:txBody>
          <a:bodyPr/>
          <a:lstStyle/>
          <a:p>
            <a:fld id="{D7248B19-FC98-4E1B-9020-F58F37D07A62}" type="datetimeFigureOut">
              <a:rPr lang="en-GB" smtClean="0"/>
              <a:t>07/12/2020</a:t>
            </a:fld>
            <a:endParaRPr lang="en-GB"/>
          </a:p>
        </p:txBody>
      </p:sp>
      <p:sp>
        <p:nvSpPr>
          <p:cNvPr id="6" name="Footer Placeholder 5">
            <a:extLst>
              <a:ext uri="{FF2B5EF4-FFF2-40B4-BE49-F238E27FC236}">
                <a16:creationId xmlns:a16="http://schemas.microsoft.com/office/drawing/2014/main" id="{7C6AB1CE-D0F2-497A-8DB2-947676D6238F}"/>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7AB095CB-46DF-4B9F-B174-00713A4C7CE1}"/>
              </a:ext>
            </a:extLst>
          </p:cNvPr>
          <p:cNvSpPr>
            <a:spLocks noGrp="1"/>
          </p:cNvSpPr>
          <p:nvPr>
            <p:ph type="sldNum" sz="quarter" idx="12"/>
          </p:nvPr>
        </p:nvSpPr>
        <p:spPr/>
        <p:txBody>
          <a:bodyPr/>
          <a:lstStyle/>
          <a:p>
            <a:fld id="{F79ED127-820F-401D-9028-09EA97CB3816}" type="slidenum">
              <a:rPr lang="en-GB" smtClean="0"/>
              <a:t>‹#›</a:t>
            </a:fld>
            <a:endParaRPr lang="en-GB"/>
          </a:p>
        </p:txBody>
      </p:sp>
    </p:spTree>
    <p:extLst>
      <p:ext uri="{BB962C8B-B14F-4D97-AF65-F5344CB8AC3E}">
        <p14:creationId xmlns:p14="http://schemas.microsoft.com/office/powerpoint/2010/main" val="231928309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C5D11B-665A-499D-947D-F8C276DB54F3}"/>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481D28F0-FAAE-4CA8-A270-3A876C8B5835}"/>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D5B9201F-AFC6-40A5-A3C2-0DEB542F9C67}"/>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A274697B-2BCF-46F1-8504-4C7AD1F91374}"/>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E63354B5-0A6D-418A-9579-3A4E69DD9DEF}"/>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3F3212BA-2488-41BC-A037-07792D9BD90F}"/>
              </a:ext>
            </a:extLst>
          </p:cNvPr>
          <p:cNvSpPr>
            <a:spLocks noGrp="1"/>
          </p:cNvSpPr>
          <p:nvPr>
            <p:ph type="dt" sz="half" idx="10"/>
          </p:nvPr>
        </p:nvSpPr>
        <p:spPr/>
        <p:txBody>
          <a:bodyPr/>
          <a:lstStyle/>
          <a:p>
            <a:fld id="{D7248B19-FC98-4E1B-9020-F58F37D07A62}" type="datetimeFigureOut">
              <a:rPr lang="en-GB" smtClean="0"/>
              <a:t>07/12/2020</a:t>
            </a:fld>
            <a:endParaRPr lang="en-GB"/>
          </a:p>
        </p:txBody>
      </p:sp>
      <p:sp>
        <p:nvSpPr>
          <p:cNvPr id="8" name="Footer Placeholder 7">
            <a:extLst>
              <a:ext uri="{FF2B5EF4-FFF2-40B4-BE49-F238E27FC236}">
                <a16:creationId xmlns:a16="http://schemas.microsoft.com/office/drawing/2014/main" id="{709EE0B8-9487-4728-86B8-AB7D7EC1721A}"/>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A910422B-AE72-4B3F-933D-CB44E5C8CCD1}"/>
              </a:ext>
            </a:extLst>
          </p:cNvPr>
          <p:cNvSpPr>
            <a:spLocks noGrp="1"/>
          </p:cNvSpPr>
          <p:nvPr>
            <p:ph type="sldNum" sz="quarter" idx="12"/>
          </p:nvPr>
        </p:nvSpPr>
        <p:spPr/>
        <p:txBody>
          <a:bodyPr/>
          <a:lstStyle/>
          <a:p>
            <a:fld id="{F79ED127-820F-401D-9028-09EA97CB3816}" type="slidenum">
              <a:rPr lang="en-GB" smtClean="0"/>
              <a:t>‹#›</a:t>
            </a:fld>
            <a:endParaRPr lang="en-GB"/>
          </a:p>
        </p:txBody>
      </p:sp>
    </p:spTree>
    <p:extLst>
      <p:ext uri="{BB962C8B-B14F-4D97-AF65-F5344CB8AC3E}">
        <p14:creationId xmlns:p14="http://schemas.microsoft.com/office/powerpoint/2010/main" val="139833051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8DDCB2-8A63-468C-9C2D-0648E4E184DF}"/>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6B135831-04A7-43B1-ABE6-73ACD36FAAC4}"/>
              </a:ext>
            </a:extLst>
          </p:cNvPr>
          <p:cNvSpPr>
            <a:spLocks noGrp="1"/>
          </p:cNvSpPr>
          <p:nvPr>
            <p:ph type="dt" sz="half" idx="10"/>
          </p:nvPr>
        </p:nvSpPr>
        <p:spPr/>
        <p:txBody>
          <a:bodyPr/>
          <a:lstStyle/>
          <a:p>
            <a:fld id="{D7248B19-FC98-4E1B-9020-F58F37D07A62}" type="datetimeFigureOut">
              <a:rPr lang="en-GB" smtClean="0"/>
              <a:t>07/12/2020</a:t>
            </a:fld>
            <a:endParaRPr lang="en-GB"/>
          </a:p>
        </p:txBody>
      </p:sp>
      <p:sp>
        <p:nvSpPr>
          <p:cNvPr id="4" name="Footer Placeholder 3">
            <a:extLst>
              <a:ext uri="{FF2B5EF4-FFF2-40B4-BE49-F238E27FC236}">
                <a16:creationId xmlns:a16="http://schemas.microsoft.com/office/drawing/2014/main" id="{71558EEF-32F4-4BA2-A73F-BE648D0FA603}"/>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5743C193-9E93-462F-8A6C-FF3960D69013}"/>
              </a:ext>
            </a:extLst>
          </p:cNvPr>
          <p:cNvSpPr>
            <a:spLocks noGrp="1"/>
          </p:cNvSpPr>
          <p:nvPr>
            <p:ph type="sldNum" sz="quarter" idx="12"/>
          </p:nvPr>
        </p:nvSpPr>
        <p:spPr/>
        <p:txBody>
          <a:bodyPr/>
          <a:lstStyle/>
          <a:p>
            <a:fld id="{F79ED127-820F-401D-9028-09EA97CB3816}" type="slidenum">
              <a:rPr lang="en-GB" smtClean="0"/>
              <a:t>‹#›</a:t>
            </a:fld>
            <a:endParaRPr lang="en-GB"/>
          </a:p>
        </p:txBody>
      </p:sp>
    </p:spTree>
    <p:extLst>
      <p:ext uri="{BB962C8B-B14F-4D97-AF65-F5344CB8AC3E}">
        <p14:creationId xmlns:p14="http://schemas.microsoft.com/office/powerpoint/2010/main" val="413465700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2C08FFD6-3CA3-48C7-8452-F23EA2063A48}"/>
              </a:ext>
            </a:extLst>
          </p:cNvPr>
          <p:cNvSpPr>
            <a:spLocks noGrp="1"/>
          </p:cNvSpPr>
          <p:nvPr>
            <p:ph type="dt" sz="half" idx="10"/>
          </p:nvPr>
        </p:nvSpPr>
        <p:spPr/>
        <p:txBody>
          <a:bodyPr/>
          <a:lstStyle/>
          <a:p>
            <a:fld id="{D7248B19-FC98-4E1B-9020-F58F37D07A62}" type="datetimeFigureOut">
              <a:rPr lang="en-GB" smtClean="0"/>
              <a:t>07/12/2020</a:t>
            </a:fld>
            <a:endParaRPr lang="en-GB"/>
          </a:p>
        </p:txBody>
      </p:sp>
      <p:sp>
        <p:nvSpPr>
          <p:cNvPr id="3" name="Footer Placeholder 2">
            <a:extLst>
              <a:ext uri="{FF2B5EF4-FFF2-40B4-BE49-F238E27FC236}">
                <a16:creationId xmlns:a16="http://schemas.microsoft.com/office/drawing/2014/main" id="{03BB9006-2CBE-42EA-8CE9-EABB063B8E06}"/>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655F778F-3B5E-4FD6-8F00-3C84BF9AE42C}"/>
              </a:ext>
            </a:extLst>
          </p:cNvPr>
          <p:cNvSpPr>
            <a:spLocks noGrp="1"/>
          </p:cNvSpPr>
          <p:nvPr>
            <p:ph type="sldNum" sz="quarter" idx="12"/>
          </p:nvPr>
        </p:nvSpPr>
        <p:spPr/>
        <p:txBody>
          <a:bodyPr/>
          <a:lstStyle/>
          <a:p>
            <a:fld id="{F79ED127-820F-401D-9028-09EA97CB3816}" type="slidenum">
              <a:rPr lang="en-GB" smtClean="0"/>
              <a:t>‹#›</a:t>
            </a:fld>
            <a:endParaRPr lang="en-GB"/>
          </a:p>
        </p:txBody>
      </p:sp>
    </p:spTree>
    <p:extLst>
      <p:ext uri="{BB962C8B-B14F-4D97-AF65-F5344CB8AC3E}">
        <p14:creationId xmlns:p14="http://schemas.microsoft.com/office/powerpoint/2010/main" val="208747656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0FDE7C-5A65-4876-9801-A38D2ED0FBDA}"/>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C0795C45-D42A-485F-8CA2-E766FEF7A3DE}"/>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D8122224-9982-4387-B2BC-991504F0B08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D7B605AD-5D48-4AA9-8BE6-8D0156911D75}"/>
              </a:ext>
            </a:extLst>
          </p:cNvPr>
          <p:cNvSpPr>
            <a:spLocks noGrp="1"/>
          </p:cNvSpPr>
          <p:nvPr>
            <p:ph type="dt" sz="half" idx="10"/>
          </p:nvPr>
        </p:nvSpPr>
        <p:spPr/>
        <p:txBody>
          <a:bodyPr/>
          <a:lstStyle/>
          <a:p>
            <a:fld id="{D7248B19-FC98-4E1B-9020-F58F37D07A62}" type="datetimeFigureOut">
              <a:rPr lang="en-GB" smtClean="0"/>
              <a:t>07/12/2020</a:t>
            </a:fld>
            <a:endParaRPr lang="en-GB"/>
          </a:p>
        </p:txBody>
      </p:sp>
      <p:sp>
        <p:nvSpPr>
          <p:cNvPr id="6" name="Footer Placeholder 5">
            <a:extLst>
              <a:ext uri="{FF2B5EF4-FFF2-40B4-BE49-F238E27FC236}">
                <a16:creationId xmlns:a16="http://schemas.microsoft.com/office/drawing/2014/main" id="{29DD1FE1-5210-482A-BBDF-14071672AF8F}"/>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77A36A98-70D0-4386-8C26-709AF1BD4CBF}"/>
              </a:ext>
            </a:extLst>
          </p:cNvPr>
          <p:cNvSpPr>
            <a:spLocks noGrp="1"/>
          </p:cNvSpPr>
          <p:nvPr>
            <p:ph type="sldNum" sz="quarter" idx="12"/>
          </p:nvPr>
        </p:nvSpPr>
        <p:spPr/>
        <p:txBody>
          <a:bodyPr/>
          <a:lstStyle/>
          <a:p>
            <a:fld id="{F79ED127-820F-401D-9028-09EA97CB3816}" type="slidenum">
              <a:rPr lang="en-GB" smtClean="0"/>
              <a:t>‹#›</a:t>
            </a:fld>
            <a:endParaRPr lang="en-GB"/>
          </a:p>
        </p:txBody>
      </p:sp>
    </p:spTree>
    <p:extLst>
      <p:ext uri="{BB962C8B-B14F-4D97-AF65-F5344CB8AC3E}">
        <p14:creationId xmlns:p14="http://schemas.microsoft.com/office/powerpoint/2010/main" val="273100840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8F1FB6-8134-4783-AB9C-7B0E682D05B8}"/>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BB4EC090-61FF-4877-ADD1-5482870F4361}"/>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515D4608-0587-49B9-B0DF-9AAEF2C419B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BD26C27-3816-4066-AA9F-5B5FFD83E08E}"/>
              </a:ext>
            </a:extLst>
          </p:cNvPr>
          <p:cNvSpPr>
            <a:spLocks noGrp="1"/>
          </p:cNvSpPr>
          <p:nvPr>
            <p:ph type="dt" sz="half" idx="10"/>
          </p:nvPr>
        </p:nvSpPr>
        <p:spPr/>
        <p:txBody>
          <a:bodyPr/>
          <a:lstStyle/>
          <a:p>
            <a:fld id="{D7248B19-FC98-4E1B-9020-F58F37D07A62}" type="datetimeFigureOut">
              <a:rPr lang="en-GB" smtClean="0"/>
              <a:t>07/12/2020</a:t>
            </a:fld>
            <a:endParaRPr lang="en-GB"/>
          </a:p>
        </p:txBody>
      </p:sp>
      <p:sp>
        <p:nvSpPr>
          <p:cNvPr id="6" name="Footer Placeholder 5">
            <a:extLst>
              <a:ext uri="{FF2B5EF4-FFF2-40B4-BE49-F238E27FC236}">
                <a16:creationId xmlns:a16="http://schemas.microsoft.com/office/drawing/2014/main" id="{FF3DB2FB-9682-4397-A674-39E36A136ED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6577EF6-9940-48C2-BADB-EC271FC48A9D}"/>
              </a:ext>
            </a:extLst>
          </p:cNvPr>
          <p:cNvSpPr>
            <a:spLocks noGrp="1"/>
          </p:cNvSpPr>
          <p:nvPr>
            <p:ph type="sldNum" sz="quarter" idx="12"/>
          </p:nvPr>
        </p:nvSpPr>
        <p:spPr/>
        <p:txBody>
          <a:bodyPr/>
          <a:lstStyle/>
          <a:p>
            <a:fld id="{F79ED127-820F-401D-9028-09EA97CB3816}" type="slidenum">
              <a:rPr lang="en-GB" smtClean="0"/>
              <a:t>‹#›</a:t>
            </a:fld>
            <a:endParaRPr lang="en-GB"/>
          </a:p>
        </p:txBody>
      </p:sp>
    </p:spTree>
    <p:extLst>
      <p:ext uri="{BB962C8B-B14F-4D97-AF65-F5344CB8AC3E}">
        <p14:creationId xmlns:p14="http://schemas.microsoft.com/office/powerpoint/2010/main" val="245058992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AFEC2F-D5FB-4E28-A66A-8C7FB9DD315D}"/>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02FE1FBD-84BC-4FC7-BF80-65847CD4DDE2}"/>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3A9FACD-4F90-4867-B586-903FD10DE9C0}"/>
              </a:ext>
            </a:extLst>
          </p:cNvPr>
          <p:cNvSpPr>
            <a:spLocks noGrp="1"/>
          </p:cNvSpPr>
          <p:nvPr>
            <p:ph type="dt" sz="half" idx="10"/>
          </p:nvPr>
        </p:nvSpPr>
        <p:spPr/>
        <p:txBody>
          <a:bodyPr/>
          <a:lstStyle/>
          <a:p>
            <a:fld id="{D7248B19-FC98-4E1B-9020-F58F37D07A62}" type="datetimeFigureOut">
              <a:rPr lang="en-GB" smtClean="0"/>
              <a:t>07/12/2020</a:t>
            </a:fld>
            <a:endParaRPr lang="en-GB"/>
          </a:p>
        </p:txBody>
      </p:sp>
      <p:sp>
        <p:nvSpPr>
          <p:cNvPr id="5" name="Footer Placeholder 4">
            <a:extLst>
              <a:ext uri="{FF2B5EF4-FFF2-40B4-BE49-F238E27FC236}">
                <a16:creationId xmlns:a16="http://schemas.microsoft.com/office/drawing/2014/main" id="{BE02C7F6-13AB-46B0-8122-9FC9138E8AF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18640FF-81C0-48CE-9D82-7AA7A88F7B83}"/>
              </a:ext>
            </a:extLst>
          </p:cNvPr>
          <p:cNvSpPr>
            <a:spLocks noGrp="1"/>
          </p:cNvSpPr>
          <p:nvPr>
            <p:ph type="sldNum" sz="quarter" idx="12"/>
          </p:nvPr>
        </p:nvSpPr>
        <p:spPr/>
        <p:txBody>
          <a:bodyPr/>
          <a:lstStyle/>
          <a:p>
            <a:fld id="{F79ED127-820F-401D-9028-09EA97CB3816}" type="slidenum">
              <a:rPr lang="en-GB" smtClean="0"/>
              <a:t>‹#›</a:t>
            </a:fld>
            <a:endParaRPr lang="en-GB"/>
          </a:p>
        </p:txBody>
      </p:sp>
    </p:spTree>
    <p:extLst>
      <p:ext uri="{BB962C8B-B14F-4D97-AF65-F5344CB8AC3E}">
        <p14:creationId xmlns:p14="http://schemas.microsoft.com/office/powerpoint/2010/main" val="273274889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0A5E2030-EFBF-4F4E-A5FA-2D6788C35749}"/>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CB403627-BB7B-47B9-8834-AA85B27925CC}"/>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6BCB5CB-7186-4369-AF12-3FE55A1CC9B4}"/>
              </a:ext>
            </a:extLst>
          </p:cNvPr>
          <p:cNvSpPr>
            <a:spLocks noGrp="1"/>
          </p:cNvSpPr>
          <p:nvPr>
            <p:ph type="dt" sz="half" idx="10"/>
          </p:nvPr>
        </p:nvSpPr>
        <p:spPr/>
        <p:txBody>
          <a:bodyPr/>
          <a:lstStyle/>
          <a:p>
            <a:fld id="{D7248B19-FC98-4E1B-9020-F58F37D07A62}" type="datetimeFigureOut">
              <a:rPr lang="en-GB" smtClean="0"/>
              <a:t>07/12/2020</a:t>
            </a:fld>
            <a:endParaRPr lang="en-GB"/>
          </a:p>
        </p:txBody>
      </p:sp>
      <p:sp>
        <p:nvSpPr>
          <p:cNvPr id="5" name="Footer Placeholder 4">
            <a:extLst>
              <a:ext uri="{FF2B5EF4-FFF2-40B4-BE49-F238E27FC236}">
                <a16:creationId xmlns:a16="http://schemas.microsoft.com/office/drawing/2014/main" id="{CD641707-938E-47CB-9678-FAA253AFE05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5664444-7DD4-428D-844A-0938C8A87A91}"/>
              </a:ext>
            </a:extLst>
          </p:cNvPr>
          <p:cNvSpPr>
            <a:spLocks noGrp="1"/>
          </p:cNvSpPr>
          <p:nvPr>
            <p:ph type="sldNum" sz="quarter" idx="12"/>
          </p:nvPr>
        </p:nvSpPr>
        <p:spPr/>
        <p:txBody>
          <a:bodyPr/>
          <a:lstStyle/>
          <a:p>
            <a:fld id="{F79ED127-820F-401D-9028-09EA97CB3816}" type="slidenum">
              <a:rPr lang="en-GB" smtClean="0"/>
              <a:t>‹#›</a:t>
            </a:fld>
            <a:endParaRPr lang="en-GB"/>
          </a:p>
        </p:txBody>
      </p:sp>
    </p:spTree>
    <p:extLst>
      <p:ext uri="{BB962C8B-B14F-4D97-AF65-F5344CB8AC3E}">
        <p14:creationId xmlns:p14="http://schemas.microsoft.com/office/powerpoint/2010/main" val="125065196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D47E3F43-8458-4068-B894-282376643E09}"/>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A02328E4-BF3C-4E8D-A92F-8529587FA59D}"/>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D7CD71F-8DE9-492B-B548-0360CEECB07E}"/>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D7248B19-FC98-4E1B-9020-F58F37D07A62}" type="datetimeFigureOut">
              <a:rPr lang="en-GB" smtClean="0"/>
              <a:t>07/12/2020</a:t>
            </a:fld>
            <a:endParaRPr lang="en-GB"/>
          </a:p>
        </p:txBody>
      </p:sp>
      <p:sp>
        <p:nvSpPr>
          <p:cNvPr id="5" name="Footer Placeholder 4">
            <a:extLst>
              <a:ext uri="{FF2B5EF4-FFF2-40B4-BE49-F238E27FC236}">
                <a16:creationId xmlns:a16="http://schemas.microsoft.com/office/drawing/2014/main" id="{DF5A09E3-94C7-4C66-B7A6-EE5FF6D40D38}"/>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58022DC6-0E8D-403B-BB38-138808382C59}"/>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79ED127-820F-401D-9028-09EA97CB3816}" type="slidenum">
              <a:rPr lang="en-GB" smtClean="0"/>
              <a:t>‹#›</a:t>
            </a:fld>
            <a:endParaRPr lang="en-GB"/>
          </a:p>
        </p:txBody>
      </p:sp>
    </p:spTree>
    <p:extLst>
      <p:ext uri="{BB962C8B-B14F-4D97-AF65-F5344CB8AC3E}">
        <p14:creationId xmlns:p14="http://schemas.microsoft.com/office/powerpoint/2010/main" val="158585424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0E42565C-E3CC-4EF0-8093-88FCC788A3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02F429C4-ABC9-46FC-818A-B5429CDE4A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270325" y="3369273"/>
            <a:ext cx="32004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2CEF98E4-3709-4952-8F42-2305CCE34F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6374475" y="1040470"/>
            <a:ext cx="6858003" cy="4777047"/>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1" name="Rectangle 20">
            <a:extLst>
              <a:ext uri="{FF2B5EF4-FFF2-40B4-BE49-F238E27FC236}">
                <a16:creationId xmlns:a16="http://schemas.microsoft.com/office/drawing/2014/main" id="{F10BCCF5-D685-47FF-B675-647EAEB72C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87914" y="857786"/>
            <a:ext cx="8027347" cy="5208932"/>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FD70C7E-88E3-4C3E-874C-6E93D6C9A294}"/>
              </a:ext>
            </a:extLst>
          </p:cNvPr>
          <p:cNvSpPr>
            <a:spLocks noGrp="1"/>
          </p:cNvSpPr>
          <p:nvPr>
            <p:ph type="ctrTitle"/>
          </p:nvPr>
        </p:nvSpPr>
        <p:spPr>
          <a:xfrm>
            <a:off x="879620" y="1471351"/>
            <a:ext cx="7285812" cy="4016621"/>
          </a:xfrm>
        </p:spPr>
        <p:txBody>
          <a:bodyPr anchor="ctr">
            <a:normAutofit/>
          </a:bodyPr>
          <a:lstStyle/>
          <a:p>
            <a:r>
              <a:rPr lang="en-GB" sz="4000" b="1" dirty="0"/>
              <a:t>Understanding and Engaging in the Customer Experience</a:t>
            </a:r>
            <a:br>
              <a:rPr lang="en-GB" sz="4000" b="1" dirty="0"/>
            </a:br>
            <a:r>
              <a:rPr lang="en-GB" sz="4000" b="1" dirty="0"/>
              <a:t> </a:t>
            </a:r>
            <a:r>
              <a:rPr lang="en-GB" sz="3200" b="1" dirty="0"/>
              <a:t>(BMSW5003_LON)</a:t>
            </a:r>
            <a:br>
              <a:rPr lang="en-GB" sz="3600" b="1" u="sng" dirty="0"/>
            </a:br>
            <a:r>
              <a:rPr lang="en-GB" sz="3600" b="1" u="sng" dirty="0"/>
              <a:t> </a:t>
            </a:r>
            <a:br>
              <a:rPr lang="en-GB" sz="3600" b="1" u="sng" dirty="0"/>
            </a:br>
            <a:r>
              <a:rPr lang="en-GB" sz="3600" b="1" u="sng" dirty="0"/>
              <a:t>Final Assignment Guidance</a:t>
            </a:r>
            <a:br>
              <a:rPr lang="en-GB" sz="5100" dirty="0"/>
            </a:br>
            <a:endParaRPr lang="en-GB" sz="5100" dirty="0"/>
          </a:p>
        </p:txBody>
      </p:sp>
      <p:sp>
        <p:nvSpPr>
          <p:cNvPr id="29" name="Rectangle 22">
            <a:extLst>
              <a:ext uri="{FF2B5EF4-FFF2-40B4-BE49-F238E27FC236}">
                <a16:creationId xmlns:a16="http://schemas.microsoft.com/office/drawing/2014/main" id="{B0EE8A42-107A-4D4C-8D56-BBAE95C7FC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524009" y="3366125"/>
            <a:ext cx="32004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11" descr="Text&#10;&#10;Description automatically generated">
            <a:extLst>
              <a:ext uri="{FF2B5EF4-FFF2-40B4-BE49-F238E27FC236}">
                <a16:creationId xmlns:a16="http://schemas.microsoft.com/office/drawing/2014/main" id="{3F02BCF5-C742-4D11-8EB9-311ED370BE1C}"/>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67837" y="260697"/>
            <a:ext cx="2037510" cy="675774"/>
          </a:xfrm>
          <a:prstGeom prst="rect">
            <a:avLst/>
          </a:prstGeom>
        </p:spPr>
      </p:pic>
    </p:spTree>
    <p:extLst>
      <p:ext uri="{BB962C8B-B14F-4D97-AF65-F5344CB8AC3E}">
        <p14:creationId xmlns:p14="http://schemas.microsoft.com/office/powerpoint/2010/main" val="30581494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8" name="Rectangle 16">
            <a:extLst>
              <a:ext uri="{FF2B5EF4-FFF2-40B4-BE49-F238E27FC236}">
                <a16:creationId xmlns:a16="http://schemas.microsoft.com/office/drawing/2014/main" id="{B6CDA21F-E7AF-4C75-8395-33F58D5B0E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9" name="Group 18">
            <a:extLst>
              <a:ext uri="{FF2B5EF4-FFF2-40B4-BE49-F238E27FC236}">
                <a16:creationId xmlns:a16="http://schemas.microsoft.com/office/drawing/2014/main" id="{AE1C45F0-260A-458C-96ED-C1F6D2151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 y="1216597"/>
            <a:ext cx="731521" cy="673460"/>
            <a:chOff x="3940602" y="308034"/>
            <a:chExt cx="2116791" cy="3428999"/>
          </a:xfrm>
          <a:solidFill>
            <a:schemeClr val="accent4"/>
          </a:solidFill>
        </p:grpSpPr>
        <p:sp>
          <p:nvSpPr>
            <p:cNvPr id="30" name="Rectangle 19">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Rectangle 20">
              <a:extLst>
                <a:ext uri="{FF2B5EF4-FFF2-40B4-BE49-F238E27FC236}">
                  <a16:creationId xmlns:a16="http://schemas.microsoft.com/office/drawing/2014/main" id="{743ECCAF-29C5-4537-947C-7EA1292463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Rectangle 21">
              <a:extLst>
                <a:ext uri="{FF2B5EF4-FFF2-40B4-BE49-F238E27FC236}">
                  <a16:creationId xmlns:a16="http://schemas.microsoft.com/office/drawing/2014/main" id="{ED49787B-8DE6-4467-AD0A-8DECC6E0C2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33" name="Rectangle 23">
            <a:extLst>
              <a:ext uri="{FF2B5EF4-FFF2-40B4-BE49-F238E27FC236}">
                <a16:creationId xmlns:a16="http://schemas.microsoft.com/office/drawing/2014/main" id="{D5B0017B-2ECA-49AF-B397-DC140825DF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79" y="613954"/>
            <a:ext cx="10907487" cy="189411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F8DD076-3276-4CD3-9B5B-73B7DBAD6186}"/>
              </a:ext>
            </a:extLst>
          </p:cNvPr>
          <p:cNvSpPr>
            <a:spLocks noGrp="1"/>
          </p:cNvSpPr>
          <p:nvPr>
            <p:ph type="title"/>
          </p:nvPr>
        </p:nvSpPr>
        <p:spPr>
          <a:xfrm>
            <a:off x="1043631" y="809898"/>
            <a:ext cx="9942716" cy="1554480"/>
          </a:xfrm>
        </p:spPr>
        <p:txBody>
          <a:bodyPr anchor="ctr">
            <a:normAutofit/>
          </a:bodyPr>
          <a:lstStyle/>
          <a:p>
            <a:r>
              <a:rPr lang="en-GB" sz="4800" b="1" u="sng" dirty="0"/>
              <a:t>Assignment Task</a:t>
            </a:r>
          </a:p>
        </p:txBody>
      </p:sp>
      <p:sp>
        <p:nvSpPr>
          <p:cNvPr id="3" name="Content Placeholder 2">
            <a:extLst>
              <a:ext uri="{FF2B5EF4-FFF2-40B4-BE49-F238E27FC236}">
                <a16:creationId xmlns:a16="http://schemas.microsoft.com/office/drawing/2014/main" id="{C306CD14-81FF-4A89-89FB-FFA1827E8A9F}"/>
              </a:ext>
            </a:extLst>
          </p:cNvPr>
          <p:cNvSpPr>
            <a:spLocks noGrp="1"/>
          </p:cNvSpPr>
          <p:nvPr>
            <p:ph idx="1"/>
          </p:nvPr>
        </p:nvSpPr>
        <p:spPr>
          <a:xfrm>
            <a:off x="1045028" y="3017522"/>
            <a:ext cx="9941319" cy="3124658"/>
          </a:xfrm>
        </p:spPr>
        <p:txBody>
          <a:bodyPr anchor="ctr">
            <a:normAutofit fontScale="92500"/>
          </a:bodyPr>
          <a:lstStyle/>
          <a:p>
            <a:pPr marL="0" indent="0" algn="just">
              <a:lnSpc>
                <a:spcPct val="150000"/>
              </a:lnSpc>
              <a:buNone/>
            </a:pPr>
            <a:r>
              <a:rPr lang="en-GB" sz="2600" dirty="0"/>
              <a:t>Produce a 4,500-word (+/- 10%) academic report by applying academic marketing (service) models, methods, and theories to assess the factors that influence an organisation’s ability in maximising customer value.</a:t>
            </a:r>
          </a:p>
          <a:p>
            <a:pPr marL="0" indent="0" algn="just">
              <a:lnSpc>
                <a:spcPct val="150000"/>
              </a:lnSpc>
              <a:buNone/>
            </a:pPr>
            <a:r>
              <a:rPr lang="en-GB" sz="2400" b="1" dirty="0">
                <a:solidFill>
                  <a:srgbClr val="7030A0"/>
                </a:solidFill>
                <a:latin typeface="Comic Sans MS" panose="030F0702030302020204" pitchFamily="66" charset="0"/>
              </a:rPr>
              <a:t>This assignment is specifically designed for students to exercise the applicability of theories and concepts discussed in this module. </a:t>
            </a:r>
          </a:p>
        </p:txBody>
      </p:sp>
      <p:cxnSp>
        <p:nvCxnSpPr>
          <p:cNvPr id="34" name="Straight Connector 25">
            <a:extLst>
              <a:ext uri="{FF2B5EF4-FFF2-40B4-BE49-F238E27FC236}">
                <a16:creationId xmlns:a16="http://schemas.microsoft.com/office/drawing/2014/main" id="{6CF1BAF6-AD41-4082-B212-8A1F9A2E87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8200" y="6485313"/>
            <a:ext cx="105156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pic>
        <p:nvPicPr>
          <p:cNvPr id="13" name="Picture 12" descr="Text&#10;&#10;Description automatically generated">
            <a:extLst>
              <a:ext uri="{FF2B5EF4-FFF2-40B4-BE49-F238E27FC236}">
                <a16:creationId xmlns:a16="http://schemas.microsoft.com/office/drawing/2014/main" id="{712AD9FD-667E-40FD-A741-2AD445C3B199}"/>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67837" y="260697"/>
            <a:ext cx="2037510" cy="675774"/>
          </a:xfrm>
          <a:prstGeom prst="rect">
            <a:avLst/>
          </a:prstGeom>
        </p:spPr>
      </p:pic>
    </p:spTree>
    <p:extLst>
      <p:ext uri="{BB962C8B-B14F-4D97-AF65-F5344CB8AC3E}">
        <p14:creationId xmlns:p14="http://schemas.microsoft.com/office/powerpoint/2010/main" val="313495886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8" name="Rectangle 16">
            <a:extLst>
              <a:ext uri="{FF2B5EF4-FFF2-40B4-BE49-F238E27FC236}">
                <a16:creationId xmlns:a16="http://schemas.microsoft.com/office/drawing/2014/main" id="{B6CDA21F-E7AF-4C75-8395-33F58D5B0E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9" name="Group 18">
            <a:extLst>
              <a:ext uri="{FF2B5EF4-FFF2-40B4-BE49-F238E27FC236}">
                <a16:creationId xmlns:a16="http://schemas.microsoft.com/office/drawing/2014/main" id="{AE1C45F0-260A-458C-96ED-C1F6D2151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 y="1216597"/>
            <a:ext cx="731521" cy="673460"/>
            <a:chOff x="3940602" y="308034"/>
            <a:chExt cx="2116791" cy="3428999"/>
          </a:xfrm>
          <a:solidFill>
            <a:schemeClr val="accent4"/>
          </a:solidFill>
        </p:grpSpPr>
        <p:sp>
          <p:nvSpPr>
            <p:cNvPr id="30" name="Rectangle 19">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Rectangle 20">
              <a:extLst>
                <a:ext uri="{FF2B5EF4-FFF2-40B4-BE49-F238E27FC236}">
                  <a16:creationId xmlns:a16="http://schemas.microsoft.com/office/drawing/2014/main" id="{743ECCAF-29C5-4537-947C-7EA1292463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Rectangle 21">
              <a:extLst>
                <a:ext uri="{FF2B5EF4-FFF2-40B4-BE49-F238E27FC236}">
                  <a16:creationId xmlns:a16="http://schemas.microsoft.com/office/drawing/2014/main" id="{ED49787B-8DE6-4467-AD0A-8DECC6E0C2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33" name="Rectangle 23">
            <a:extLst>
              <a:ext uri="{FF2B5EF4-FFF2-40B4-BE49-F238E27FC236}">
                <a16:creationId xmlns:a16="http://schemas.microsoft.com/office/drawing/2014/main" id="{D5B0017B-2ECA-49AF-B397-DC140825DF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79" y="613954"/>
            <a:ext cx="10907487" cy="189411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F8DD076-3276-4CD3-9B5B-73B7DBAD6186}"/>
              </a:ext>
            </a:extLst>
          </p:cNvPr>
          <p:cNvSpPr>
            <a:spLocks noGrp="1"/>
          </p:cNvSpPr>
          <p:nvPr>
            <p:ph type="title"/>
          </p:nvPr>
        </p:nvSpPr>
        <p:spPr>
          <a:xfrm>
            <a:off x="1043631" y="809898"/>
            <a:ext cx="9942716" cy="1554480"/>
          </a:xfrm>
        </p:spPr>
        <p:txBody>
          <a:bodyPr anchor="ctr">
            <a:normAutofit/>
          </a:bodyPr>
          <a:lstStyle/>
          <a:p>
            <a:r>
              <a:rPr lang="en-GB" sz="4800" b="1" u="sng" dirty="0"/>
              <a:t>Module Learning Outcomes</a:t>
            </a:r>
          </a:p>
        </p:txBody>
      </p:sp>
      <p:sp>
        <p:nvSpPr>
          <p:cNvPr id="3" name="Content Placeholder 2">
            <a:extLst>
              <a:ext uri="{FF2B5EF4-FFF2-40B4-BE49-F238E27FC236}">
                <a16:creationId xmlns:a16="http://schemas.microsoft.com/office/drawing/2014/main" id="{C306CD14-81FF-4A89-89FB-FFA1827E8A9F}"/>
              </a:ext>
            </a:extLst>
          </p:cNvPr>
          <p:cNvSpPr>
            <a:spLocks noGrp="1"/>
          </p:cNvSpPr>
          <p:nvPr>
            <p:ph idx="1"/>
          </p:nvPr>
        </p:nvSpPr>
        <p:spPr>
          <a:xfrm>
            <a:off x="1045028" y="3017522"/>
            <a:ext cx="9941319" cy="3124658"/>
          </a:xfrm>
        </p:spPr>
        <p:txBody>
          <a:bodyPr anchor="ctr">
            <a:normAutofit/>
          </a:bodyPr>
          <a:lstStyle/>
          <a:p>
            <a:pPr algn="just">
              <a:lnSpc>
                <a:spcPct val="100000"/>
              </a:lnSpc>
            </a:pPr>
            <a:r>
              <a:rPr lang="en-GB" sz="3200" dirty="0"/>
              <a:t>Understanding of service quality process in the workplace</a:t>
            </a:r>
          </a:p>
          <a:p>
            <a:pPr algn="just">
              <a:lnSpc>
                <a:spcPct val="100000"/>
              </a:lnSpc>
            </a:pPr>
            <a:r>
              <a:rPr lang="en-GB" sz="3200" dirty="0"/>
              <a:t>Analysing the customers’ experience of an organisation</a:t>
            </a:r>
          </a:p>
          <a:p>
            <a:pPr algn="just">
              <a:lnSpc>
                <a:spcPct val="100000"/>
              </a:lnSpc>
            </a:pPr>
            <a:r>
              <a:rPr lang="en-GB" sz="3200" dirty="0"/>
              <a:t>Evaluating the benefits and challenges of developing and maintaining good customer relationships</a:t>
            </a:r>
          </a:p>
        </p:txBody>
      </p:sp>
      <p:cxnSp>
        <p:nvCxnSpPr>
          <p:cNvPr id="34" name="Straight Connector 25">
            <a:extLst>
              <a:ext uri="{FF2B5EF4-FFF2-40B4-BE49-F238E27FC236}">
                <a16:creationId xmlns:a16="http://schemas.microsoft.com/office/drawing/2014/main" id="{6CF1BAF6-AD41-4082-B212-8A1F9A2E87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8200" y="6485313"/>
            <a:ext cx="105156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pic>
        <p:nvPicPr>
          <p:cNvPr id="13" name="Picture 12" descr="Text&#10;&#10;Description automatically generated">
            <a:extLst>
              <a:ext uri="{FF2B5EF4-FFF2-40B4-BE49-F238E27FC236}">
                <a16:creationId xmlns:a16="http://schemas.microsoft.com/office/drawing/2014/main" id="{712AD9FD-667E-40FD-A741-2AD445C3B199}"/>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67837" y="260697"/>
            <a:ext cx="2037510" cy="675774"/>
          </a:xfrm>
          <a:prstGeom prst="rect">
            <a:avLst/>
          </a:prstGeom>
        </p:spPr>
      </p:pic>
    </p:spTree>
    <p:extLst>
      <p:ext uri="{BB962C8B-B14F-4D97-AF65-F5344CB8AC3E}">
        <p14:creationId xmlns:p14="http://schemas.microsoft.com/office/powerpoint/2010/main" val="381237273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8" name="Rectangle 16">
            <a:extLst>
              <a:ext uri="{FF2B5EF4-FFF2-40B4-BE49-F238E27FC236}">
                <a16:creationId xmlns:a16="http://schemas.microsoft.com/office/drawing/2014/main" id="{B6CDA21F-E7AF-4C75-8395-33F58D5B0E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9" name="Group 18">
            <a:extLst>
              <a:ext uri="{FF2B5EF4-FFF2-40B4-BE49-F238E27FC236}">
                <a16:creationId xmlns:a16="http://schemas.microsoft.com/office/drawing/2014/main" id="{AE1C45F0-260A-458C-96ED-C1F6D2151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 y="1216597"/>
            <a:ext cx="731521" cy="673460"/>
            <a:chOff x="3940602" y="308034"/>
            <a:chExt cx="2116791" cy="3428999"/>
          </a:xfrm>
          <a:solidFill>
            <a:schemeClr val="accent4"/>
          </a:solidFill>
        </p:grpSpPr>
        <p:sp>
          <p:nvSpPr>
            <p:cNvPr id="30" name="Rectangle 19">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Rectangle 20">
              <a:extLst>
                <a:ext uri="{FF2B5EF4-FFF2-40B4-BE49-F238E27FC236}">
                  <a16:creationId xmlns:a16="http://schemas.microsoft.com/office/drawing/2014/main" id="{743ECCAF-29C5-4537-947C-7EA1292463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Rectangle 21">
              <a:extLst>
                <a:ext uri="{FF2B5EF4-FFF2-40B4-BE49-F238E27FC236}">
                  <a16:creationId xmlns:a16="http://schemas.microsoft.com/office/drawing/2014/main" id="{ED49787B-8DE6-4467-AD0A-8DECC6E0C2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33" name="Rectangle 23">
            <a:extLst>
              <a:ext uri="{FF2B5EF4-FFF2-40B4-BE49-F238E27FC236}">
                <a16:creationId xmlns:a16="http://schemas.microsoft.com/office/drawing/2014/main" id="{D5B0017B-2ECA-49AF-B397-DC140825DF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79" y="613954"/>
            <a:ext cx="10907487" cy="189411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F8DD076-3276-4CD3-9B5B-73B7DBAD6186}"/>
              </a:ext>
            </a:extLst>
          </p:cNvPr>
          <p:cNvSpPr>
            <a:spLocks noGrp="1"/>
          </p:cNvSpPr>
          <p:nvPr>
            <p:ph type="title"/>
          </p:nvPr>
        </p:nvSpPr>
        <p:spPr>
          <a:xfrm>
            <a:off x="1043631" y="809898"/>
            <a:ext cx="9942716" cy="1554480"/>
          </a:xfrm>
        </p:spPr>
        <p:txBody>
          <a:bodyPr anchor="ctr">
            <a:normAutofit/>
          </a:bodyPr>
          <a:lstStyle/>
          <a:p>
            <a:r>
              <a:rPr lang="en-GB" sz="4800" b="1" u="sng" dirty="0"/>
              <a:t>Six Steps to produce a high-quality work</a:t>
            </a:r>
          </a:p>
        </p:txBody>
      </p:sp>
      <p:cxnSp>
        <p:nvCxnSpPr>
          <p:cNvPr id="34" name="Straight Connector 25">
            <a:extLst>
              <a:ext uri="{FF2B5EF4-FFF2-40B4-BE49-F238E27FC236}">
                <a16:creationId xmlns:a16="http://schemas.microsoft.com/office/drawing/2014/main" id="{6CF1BAF6-AD41-4082-B212-8A1F9A2E87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8200" y="6485313"/>
            <a:ext cx="105156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pic>
        <p:nvPicPr>
          <p:cNvPr id="13" name="Picture 12" descr="Text&#10;&#10;Description automatically generated">
            <a:extLst>
              <a:ext uri="{FF2B5EF4-FFF2-40B4-BE49-F238E27FC236}">
                <a16:creationId xmlns:a16="http://schemas.microsoft.com/office/drawing/2014/main" id="{712AD9FD-667E-40FD-A741-2AD445C3B199}"/>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67837" y="260697"/>
            <a:ext cx="2037510" cy="675774"/>
          </a:xfrm>
          <a:prstGeom prst="rect">
            <a:avLst/>
          </a:prstGeom>
        </p:spPr>
      </p:pic>
      <p:sp>
        <p:nvSpPr>
          <p:cNvPr id="14" name="Content Placeholder 2">
            <a:extLst>
              <a:ext uri="{FF2B5EF4-FFF2-40B4-BE49-F238E27FC236}">
                <a16:creationId xmlns:a16="http://schemas.microsoft.com/office/drawing/2014/main" id="{0E522762-CBC4-4CEB-9636-78B242F6E00D}"/>
              </a:ext>
            </a:extLst>
          </p:cNvPr>
          <p:cNvSpPr>
            <a:spLocks noGrp="1"/>
          </p:cNvSpPr>
          <p:nvPr>
            <p:ph idx="1"/>
          </p:nvPr>
        </p:nvSpPr>
        <p:spPr>
          <a:xfrm>
            <a:off x="1045028" y="3790604"/>
            <a:ext cx="9941319" cy="2351575"/>
          </a:xfrm>
        </p:spPr>
        <p:txBody>
          <a:bodyPr anchor="ctr">
            <a:normAutofit/>
          </a:bodyPr>
          <a:lstStyle/>
          <a:p>
            <a:pPr marL="0" indent="0" algn="just">
              <a:lnSpc>
                <a:spcPct val="150000"/>
              </a:lnSpc>
              <a:buNone/>
            </a:pPr>
            <a:r>
              <a:rPr lang="en-GB" sz="2400" dirty="0"/>
              <a:t>Read the task description/scenario several times in order to have a good understanding of the task/scenario. Highlight the key words and make sure you keep your focus on these concept through your assignment writing. </a:t>
            </a:r>
          </a:p>
        </p:txBody>
      </p:sp>
      <p:sp>
        <p:nvSpPr>
          <p:cNvPr id="15" name="Content Placeholder 2">
            <a:extLst>
              <a:ext uri="{FF2B5EF4-FFF2-40B4-BE49-F238E27FC236}">
                <a16:creationId xmlns:a16="http://schemas.microsoft.com/office/drawing/2014/main" id="{3EBB4D2A-2870-43D6-979A-6645DAFB8EAA}"/>
              </a:ext>
            </a:extLst>
          </p:cNvPr>
          <p:cNvSpPr txBox="1">
            <a:spLocks/>
          </p:cNvSpPr>
          <p:nvPr/>
        </p:nvSpPr>
        <p:spPr>
          <a:xfrm>
            <a:off x="1043631" y="2626260"/>
            <a:ext cx="9941319" cy="1046153"/>
          </a:xfrm>
          <a:prstGeom prst="rect">
            <a:avLst/>
          </a:prstGeom>
        </p:spPr>
        <p:txBody>
          <a:bodyPr vert="horz" lIns="91440" tIns="45720" rIns="91440" bIns="45720" rtlCol="0" anchor="ctr">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just">
              <a:lnSpc>
                <a:spcPct val="150000"/>
              </a:lnSpc>
              <a:buFont typeface="Arial" panose="020B0604020202020204" pitchFamily="34" charset="0"/>
              <a:buNone/>
            </a:pPr>
            <a:r>
              <a:rPr lang="en-GB" dirty="0">
                <a:latin typeface="Arial Black" panose="020B0A04020102020204" pitchFamily="34" charset="0"/>
              </a:rPr>
              <a:t>Step 1: Read the task description/scenario </a:t>
            </a:r>
          </a:p>
        </p:txBody>
      </p:sp>
    </p:spTree>
    <p:extLst>
      <p:ext uri="{BB962C8B-B14F-4D97-AF65-F5344CB8AC3E}">
        <p14:creationId xmlns:p14="http://schemas.microsoft.com/office/powerpoint/2010/main" val="326553744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8" name="Rectangle 16">
            <a:extLst>
              <a:ext uri="{FF2B5EF4-FFF2-40B4-BE49-F238E27FC236}">
                <a16:creationId xmlns:a16="http://schemas.microsoft.com/office/drawing/2014/main" id="{B6CDA21F-E7AF-4C75-8395-33F58D5B0E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9" name="Group 18">
            <a:extLst>
              <a:ext uri="{FF2B5EF4-FFF2-40B4-BE49-F238E27FC236}">
                <a16:creationId xmlns:a16="http://schemas.microsoft.com/office/drawing/2014/main" id="{AE1C45F0-260A-458C-96ED-C1F6D2151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 y="1216597"/>
            <a:ext cx="731521" cy="673460"/>
            <a:chOff x="3940602" y="308034"/>
            <a:chExt cx="2116791" cy="3428999"/>
          </a:xfrm>
          <a:solidFill>
            <a:schemeClr val="accent4"/>
          </a:solidFill>
        </p:grpSpPr>
        <p:sp>
          <p:nvSpPr>
            <p:cNvPr id="30" name="Rectangle 19">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Rectangle 20">
              <a:extLst>
                <a:ext uri="{FF2B5EF4-FFF2-40B4-BE49-F238E27FC236}">
                  <a16:creationId xmlns:a16="http://schemas.microsoft.com/office/drawing/2014/main" id="{743ECCAF-29C5-4537-947C-7EA1292463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Rectangle 21">
              <a:extLst>
                <a:ext uri="{FF2B5EF4-FFF2-40B4-BE49-F238E27FC236}">
                  <a16:creationId xmlns:a16="http://schemas.microsoft.com/office/drawing/2014/main" id="{ED49787B-8DE6-4467-AD0A-8DECC6E0C2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33" name="Rectangle 23">
            <a:extLst>
              <a:ext uri="{FF2B5EF4-FFF2-40B4-BE49-F238E27FC236}">
                <a16:creationId xmlns:a16="http://schemas.microsoft.com/office/drawing/2014/main" id="{D5B0017B-2ECA-49AF-B397-DC140825DF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79" y="613954"/>
            <a:ext cx="10907487" cy="189411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F8DD076-3276-4CD3-9B5B-73B7DBAD6186}"/>
              </a:ext>
            </a:extLst>
          </p:cNvPr>
          <p:cNvSpPr>
            <a:spLocks noGrp="1"/>
          </p:cNvSpPr>
          <p:nvPr>
            <p:ph type="title"/>
          </p:nvPr>
        </p:nvSpPr>
        <p:spPr>
          <a:xfrm>
            <a:off x="1043631" y="809898"/>
            <a:ext cx="9942716" cy="1554480"/>
          </a:xfrm>
        </p:spPr>
        <p:txBody>
          <a:bodyPr anchor="ctr">
            <a:normAutofit/>
          </a:bodyPr>
          <a:lstStyle/>
          <a:p>
            <a:r>
              <a:rPr lang="en-GB" sz="4800" b="1" u="sng" dirty="0"/>
              <a:t>Six Steps to produce a high-quality work</a:t>
            </a:r>
          </a:p>
        </p:txBody>
      </p:sp>
      <p:cxnSp>
        <p:nvCxnSpPr>
          <p:cNvPr id="34" name="Straight Connector 25">
            <a:extLst>
              <a:ext uri="{FF2B5EF4-FFF2-40B4-BE49-F238E27FC236}">
                <a16:creationId xmlns:a16="http://schemas.microsoft.com/office/drawing/2014/main" id="{6CF1BAF6-AD41-4082-B212-8A1F9A2E87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8200" y="6485313"/>
            <a:ext cx="105156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pic>
        <p:nvPicPr>
          <p:cNvPr id="13" name="Picture 12" descr="Text&#10;&#10;Description automatically generated">
            <a:extLst>
              <a:ext uri="{FF2B5EF4-FFF2-40B4-BE49-F238E27FC236}">
                <a16:creationId xmlns:a16="http://schemas.microsoft.com/office/drawing/2014/main" id="{712AD9FD-667E-40FD-A741-2AD445C3B199}"/>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67837" y="260697"/>
            <a:ext cx="2037510" cy="675774"/>
          </a:xfrm>
          <a:prstGeom prst="rect">
            <a:avLst/>
          </a:prstGeom>
        </p:spPr>
      </p:pic>
      <p:sp>
        <p:nvSpPr>
          <p:cNvPr id="14" name="Content Placeholder 2">
            <a:extLst>
              <a:ext uri="{FF2B5EF4-FFF2-40B4-BE49-F238E27FC236}">
                <a16:creationId xmlns:a16="http://schemas.microsoft.com/office/drawing/2014/main" id="{0E522762-CBC4-4CEB-9636-78B242F6E00D}"/>
              </a:ext>
            </a:extLst>
          </p:cNvPr>
          <p:cNvSpPr>
            <a:spLocks noGrp="1"/>
          </p:cNvSpPr>
          <p:nvPr>
            <p:ph idx="1"/>
          </p:nvPr>
        </p:nvSpPr>
        <p:spPr>
          <a:xfrm>
            <a:off x="838200" y="3790604"/>
            <a:ext cx="10515600" cy="2351575"/>
          </a:xfrm>
        </p:spPr>
        <p:txBody>
          <a:bodyPr anchor="ctr">
            <a:normAutofit/>
          </a:bodyPr>
          <a:lstStyle/>
          <a:p>
            <a:pPr marL="0" indent="0" algn="just">
              <a:lnSpc>
                <a:spcPct val="150000"/>
              </a:lnSpc>
              <a:buNone/>
            </a:pPr>
            <a:r>
              <a:rPr lang="en-GB" dirty="0"/>
              <a:t>Read the assignment question several times and make sure you understand it properly. Highlight the key words and make sure you keep your focus on these concept through your assignment writing. </a:t>
            </a:r>
          </a:p>
        </p:txBody>
      </p:sp>
      <p:sp>
        <p:nvSpPr>
          <p:cNvPr id="15" name="Content Placeholder 2">
            <a:extLst>
              <a:ext uri="{FF2B5EF4-FFF2-40B4-BE49-F238E27FC236}">
                <a16:creationId xmlns:a16="http://schemas.microsoft.com/office/drawing/2014/main" id="{3EBB4D2A-2870-43D6-979A-6645DAFB8EAA}"/>
              </a:ext>
            </a:extLst>
          </p:cNvPr>
          <p:cNvSpPr txBox="1">
            <a:spLocks/>
          </p:cNvSpPr>
          <p:nvPr/>
        </p:nvSpPr>
        <p:spPr>
          <a:xfrm>
            <a:off x="1043631" y="2626260"/>
            <a:ext cx="9941319" cy="1046153"/>
          </a:xfrm>
          <a:prstGeom prst="rect">
            <a:avLst/>
          </a:prstGeom>
        </p:spPr>
        <p:txBody>
          <a:bodyPr vert="horz" lIns="91440" tIns="45720" rIns="91440" bIns="45720" rtlCol="0" anchor="ctr">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just">
              <a:lnSpc>
                <a:spcPct val="150000"/>
              </a:lnSpc>
              <a:buFont typeface="Arial" panose="020B0604020202020204" pitchFamily="34" charset="0"/>
              <a:buNone/>
            </a:pPr>
            <a:r>
              <a:rPr lang="en-GB" dirty="0">
                <a:latin typeface="Arial Black" panose="020B0A04020102020204" pitchFamily="34" charset="0"/>
              </a:rPr>
              <a:t>Step 2: Understand the assignment question </a:t>
            </a:r>
          </a:p>
        </p:txBody>
      </p:sp>
    </p:spTree>
    <p:extLst>
      <p:ext uri="{BB962C8B-B14F-4D97-AF65-F5344CB8AC3E}">
        <p14:creationId xmlns:p14="http://schemas.microsoft.com/office/powerpoint/2010/main" val="14644900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8" name="Rectangle 16">
            <a:extLst>
              <a:ext uri="{FF2B5EF4-FFF2-40B4-BE49-F238E27FC236}">
                <a16:creationId xmlns:a16="http://schemas.microsoft.com/office/drawing/2014/main" id="{B6CDA21F-E7AF-4C75-8395-33F58D5B0E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9" name="Group 18">
            <a:extLst>
              <a:ext uri="{FF2B5EF4-FFF2-40B4-BE49-F238E27FC236}">
                <a16:creationId xmlns:a16="http://schemas.microsoft.com/office/drawing/2014/main" id="{AE1C45F0-260A-458C-96ED-C1F6D2151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 y="1216597"/>
            <a:ext cx="731521" cy="673460"/>
            <a:chOff x="3940602" y="308034"/>
            <a:chExt cx="2116791" cy="3428999"/>
          </a:xfrm>
          <a:solidFill>
            <a:schemeClr val="accent4"/>
          </a:solidFill>
        </p:grpSpPr>
        <p:sp>
          <p:nvSpPr>
            <p:cNvPr id="30" name="Rectangle 19">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Rectangle 20">
              <a:extLst>
                <a:ext uri="{FF2B5EF4-FFF2-40B4-BE49-F238E27FC236}">
                  <a16:creationId xmlns:a16="http://schemas.microsoft.com/office/drawing/2014/main" id="{743ECCAF-29C5-4537-947C-7EA1292463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Rectangle 21">
              <a:extLst>
                <a:ext uri="{FF2B5EF4-FFF2-40B4-BE49-F238E27FC236}">
                  <a16:creationId xmlns:a16="http://schemas.microsoft.com/office/drawing/2014/main" id="{ED49787B-8DE6-4467-AD0A-8DECC6E0C2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33" name="Rectangle 23">
            <a:extLst>
              <a:ext uri="{FF2B5EF4-FFF2-40B4-BE49-F238E27FC236}">
                <a16:creationId xmlns:a16="http://schemas.microsoft.com/office/drawing/2014/main" id="{D5B0017B-2ECA-49AF-B397-DC140825DF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79" y="613954"/>
            <a:ext cx="10907487" cy="189411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F8DD076-3276-4CD3-9B5B-73B7DBAD6186}"/>
              </a:ext>
            </a:extLst>
          </p:cNvPr>
          <p:cNvSpPr>
            <a:spLocks noGrp="1"/>
          </p:cNvSpPr>
          <p:nvPr>
            <p:ph type="title"/>
          </p:nvPr>
        </p:nvSpPr>
        <p:spPr>
          <a:xfrm>
            <a:off x="1043631" y="809898"/>
            <a:ext cx="9942716" cy="1554480"/>
          </a:xfrm>
        </p:spPr>
        <p:txBody>
          <a:bodyPr anchor="ctr">
            <a:normAutofit/>
          </a:bodyPr>
          <a:lstStyle/>
          <a:p>
            <a:r>
              <a:rPr lang="en-GB" sz="4800" b="1" u="sng" dirty="0"/>
              <a:t>Assignment Question</a:t>
            </a:r>
          </a:p>
        </p:txBody>
      </p:sp>
      <p:sp>
        <p:nvSpPr>
          <p:cNvPr id="3" name="Content Placeholder 2">
            <a:extLst>
              <a:ext uri="{FF2B5EF4-FFF2-40B4-BE49-F238E27FC236}">
                <a16:creationId xmlns:a16="http://schemas.microsoft.com/office/drawing/2014/main" id="{C306CD14-81FF-4A89-89FB-FFA1827E8A9F}"/>
              </a:ext>
            </a:extLst>
          </p:cNvPr>
          <p:cNvSpPr>
            <a:spLocks noGrp="1"/>
          </p:cNvSpPr>
          <p:nvPr>
            <p:ph idx="1"/>
          </p:nvPr>
        </p:nvSpPr>
        <p:spPr>
          <a:xfrm>
            <a:off x="838200" y="3017522"/>
            <a:ext cx="10515600" cy="3124658"/>
          </a:xfrm>
        </p:spPr>
        <p:txBody>
          <a:bodyPr anchor="ctr">
            <a:normAutofit lnSpcReduction="10000"/>
          </a:bodyPr>
          <a:lstStyle/>
          <a:p>
            <a:pPr marL="0" indent="0" algn="just">
              <a:lnSpc>
                <a:spcPct val="150000"/>
              </a:lnSpc>
              <a:buNone/>
            </a:pPr>
            <a:r>
              <a:rPr lang="en-GB" dirty="0"/>
              <a:t>“How do internal and external factors including COVID-19 affect or influence organisation’s quality systems and controls for customers and how the organisation can deal with the new situation and achieve its business objectives by developing and maintaining good customer relationships?”</a:t>
            </a:r>
          </a:p>
        </p:txBody>
      </p:sp>
      <p:cxnSp>
        <p:nvCxnSpPr>
          <p:cNvPr id="34" name="Straight Connector 25">
            <a:extLst>
              <a:ext uri="{FF2B5EF4-FFF2-40B4-BE49-F238E27FC236}">
                <a16:creationId xmlns:a16="http://schemas.microsoft.com/office/drawing/2014/main" id="{6CF1BAF6-AD41-4082-B212-8A1F9A2E87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8200" y="6485313"/>
            <a:ext cx="105156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pic>
        <p:nvPicPr>
          <p:cNvPr id="13" name="Picture 12" descr="Text&#10;&#10;Description automatically generated">
            <a:extLst>
              <a:ext uri="{FF2B5EF4-FFF2-40B4-BE49-F238E27FC236}">
                <a16:creationId xmlns:a16="http://schemas.microsoft.com/office/drawing/2014/main" id="{712AD9FD-667E-40FD-A741-2AD445C3B199}"/>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67837" y="260697"/>
            <a:ext cx="2037510" cy="675774"/>
          </a:xfrm>
          <a:prstGeom prst="rect">
            <a:avLst/>
          </a:prstGeom>
        </p:spPr>
      </p:pic>
    </p:spTree>
    <p:extLst>
      <p:ext uri="{BB962C8B-B14F-4D97-AF65-F5344CB8AC3E}">
        <p14:creationId xmlns:p14="http://schemas.microsoft.com/office/powerpoint/2010/main" val="194986554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8" name="Rectangle 16">
            <a:extLst>
              <a:ext uri="{FF2B5EF4-FFF2-40B4-BE49-F238E27FC236}">
                <a16:creationId xmlns:a16="http://schemas.microsoft.com/office/drawing/2014/main" id="{B6CDA21F-E7AF-4C75-8395-33F58D5B0E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9" name="Group 18">
            <a:extLst>
              <a:ext uri="{FF2B5EF4-FFF2-40B4-BE49-F238E27FC236}">
                <a16:creationId xmlns:a16="http://schemas.microsoft.com/office/drawing/2014/main" id="{AE1C45F0-260A-458C-96ED-C1F6D2151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 y="1216597"/>
            <a:ext cx="731521" cy="673460"/>
            <a:chOff x="3940602" y="308034"/>
            <a:chExt cx="2116791" cy="3428999"/>
          </a:xfrm>
          <a:solidFill>
            <a:schemeClr val="accent4"/>
          </a:solidFill>
        </p:grpSpPr>
        <p:sp>
          <p:nvSpPr>
            <p:cNvPr id="30" name="Rectangle 19">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Rectangle 20">
              <a:extLst>
                <a:ext uri="{FF2B5EF4-FFF2-40B4-BE49-F238E27FC236}">
                  <a16:creationId xmlns:a16="http://schemas.microsoft.com/office/drawing/2014/main" id="{743ECCAF-29C5-4537-947C-7EA1292463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Rectangle 21">
              <a:extLst>
                <a:ext uri="{FF2B5EF4-FFF2-40B4-BE49-F238E27FC236}">
                  <a16:creationId xmlns:a16="http://schemas.microsoft.com/office/drawing/2014/main" id="{ED49787B-8DE6-4467-AD0A-8DECC6E0C2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33" name="Rectangle 23">
            <a:extLst>
              <a:ext uri="{FF2B5EF4-FFF2-40B4-BE49-F238E27FC236}">
                <a16:creationId xmlns:a16="http://schemas.microsoft.com/office/drawing/2014/main" id="{D5B0017B-2ECA-49AF-B397-DC140825DF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79" y="613954"/>
            <a:ext cx="10907487" cy="189411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F8DD076-3276-4CD3-9B5B-73B7DBAD6186}"/>
              </a:ext>
            </a:extLst>
          </p:cNvPr>
          <p:cNvSpPr>
            <a:spLocks noGrp="1"/>
          </p:cNvSpPr>
          <p:nvPr>
            <p:ph type="title"/>
          </p:nvPr>
        </p:nvSpPr>
        <p:spPr>
          <a:xfrm>
            <a:off x="1043631" y="809898"/>
            <a:ext cx="9942716" cy="1554480"/>
          </a:xfrm>
        </p:spPr>
        <p:txBody>
          <a:bodyPr anchor="ctr">
            <a:normAutofit/>
          </a:bodyPr>
          <a:lstStyle/>
          <a:p>
            <a:r>
              <a:rPr lang="en-GB" sz="4800" b="1" u="sng" dirty="0"/>
              <a:t>Six Steps to produce a high-quality work</a:t>
            </a:r>
          </a:p>
        </p:txBody>
      </p:sp>
      <p:cxnSp>
        <p:nvCxnSpPr>
          <p:cNvPr id="34" name="Straight Connector 25">
            <a:extLst>
              <a:ext uri="{FF2B5EF4-FFF2-40B4-BE49-F238E27FC236}">
                <a16:creationId xmlns:a16="http://schemas.microsoft.com/office/drawing/2014/main" id="{6CF1BAF6-AD41-4082-B212-8A1F9A2E87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8200" y="6485313"/>
            <a:ext cx="105156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pic>
        <p:nvPicPr>
          <p:cNvPr id="13" name="Picture 12" descr="Text&#10;&#10;Description automatically generated">
            <a:extLst>
              <a:ext uri="{FF2B5EF4-FFF2-40B4-BE49-F238E27FC236}">
                <a16:creationId xmlns:a16="http://schemas.microsoft.com/office/drawing/2014/main" id="{712AD9FD-667E-40FD-A741-2AD445C3B199}"/>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67837" y="260697"/>
            <a:ext cx="2037510" cy="675774"/>
          </a:xfrm>
          <a:prstGeom prst="rect">
            <a:avLst/>
          </a:prstGeom>
        </p:spPr>
      </p:pic>
      <p:sp>
        <p:nvSpPr>
          <p:cNvPr id="14" name="Content Placeholder 2">
            <a:extLst>
              <a:ext uri="{FF2B5EF4-FFF2-40B4-BE49-F238E27FC236}">
                <a16:creationId xmlns:a16="http://schemas.microsoft.com/office/drawing/2014/main" id="{0E522762-CBC4-4CEB-9636-78B242F6E00D}"/>
              </a:ext>
            </a:extLst>
          </p:cNvPr>
          <p:cNvSpPr>
            <a:spLocks noGrp="1"/>
          </p:cNvSpPr>
          <p:nvPr>
            <p:ph idx="1"/>
          </p:nvPr>
        </p:nvSpPr>
        <p:spPr>
          <a:xfrm>
            <a:off x="906087" y="3790604"/>
            <a:ext cx="10447713" cy="2351575"/>
          </a:xfrm>
        </p:spPr>
        <p:txBody>
          <a:bodyPr anchor="ctr">
            <a:normAutofit fontScale="92500"/>
          </a:bodyPr>
          <a:lstStyle/>
          <a:p>
            <a:pPr marL="0" indent="0" algn="just">
              <a:lnSpc>
                <a:spcPct val="150000"/>
              </a:lnSpc>
              <a:buNone/>
            </a:pPr>
            <a:r>
              <a:rPr lang="en-GB" dirty="0"/>
              <a:t>Read the module’s weekly slides and select sections, theories, frameworks, models that can be used to answer the assignment task. For example, 7Ps of relationship marketing or SERVQUAL (service quality gap model). </a:t>
            </a:r>
          </a:p>
        </p:txBody>
      </p:sp>
      <p:sp>
        <p:nvSpPr>
          <p:cNvPr id="15" name="Content Placeholder 2">
            <a:extLst>
              <a:ext uri="{FF2B5EF4-FFF2-40B4-BE49-F238E27FC236}">
                <a16:creationId xmlns:a16="http://schemas.microsoft.com/office/drawing/2014/main" id="{3EBB4D2A-2870-43D6-979A-6645DAFB8EAA}"/>
              </a:ext>
            </a:extLst>
          </p:cNvPr>
          <p:cNvSpPr txBox="1">
            <a:spLocks/>
          </p:cNvSpPr>
          <p:nvPr/>
        </p:nvSpPr>
        <p:spPr>
          <a:xfrm>
            <a:off x="1043631" y="2626260"/>
            <a:ext cx="9941319" cy="1046153"/>
          </a:xfrm>
          <a:prstGeom prst="rect">
            <a:avLst/>
          </a:prstGeom>
        </p:spPr>
        <p:txBody>
          <a:bodyPr vert="horz" lIns="91440" tIns="45720" rIns="91440" bIns="45720" rtlCol="0" anchor="ctr">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just">
              <a:lnSpc>
                <a:spcPct val="150000"/>
              </a:lnSpc>
              <a:buFont typeface="Arial" panose="020B0604020202020204" pitchFamily="34" charset="0"/>
              <a:buNone/>
            </a:pPr>
            <a:r>
              <a:rPr lang="en-GB" dirty="0">
                <a:latin typeface="Arial Black" panose="020B0A04020102020204" pitchFamily="34" charset="0"/>
              </a:rPr>
              <a:t>Step 3: Read the weekly slides on Moodle</a:t>
            </a:r>
          </a:p>
        </p:txBody>
      </p:sp>
    </p:spTree>
    <p:extLst>
      <p:ext uri="{BB962C8B-B14F-4D97-AF65-F5344CB8AC3E}">
        <p14:creationId xmlns:p14="http://schemas.microsoft.com/office/powerpoint/2010/main" val="172647853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8" name="Rectangle 16">
            <a:extLst>
              <a:ext uri="{FF2B5EF4-FFF2-40B4-BE49-F238E27FC236}">
                <a16:creationId xmlns:a16="http://schemas.microsoft.com/office/drawing/2014/main" id="{B6CDA21F-E7AF-4C75-8395-33F58D5B0E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9" name="Group 18">
            <a:extLst>
              <a:ext uri="{FF2B5EF4-FFF2-40B4-BE49-F238E27FC236}">
                <a16:creationId xmlns:a16="http://schemas.microsoft.com/office/drawing/2014/main" id="{AE1C45F0-260A-458C-96ED-C1F6D2151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 y="1216597"/>
            <a:ext cx="731521" cy="673460"/>
            <a:chOff x="3940602" y="308034"/>
            <a:chExt cx="2116791" cy="3428999"/>
          </a:xfrm>
          <a:solidFill>
            <a:schemeClr val="accent4"/>
          </a:solidFill>
        </p:grpSpPr>
        <p:sp>
          <p:nvSpPr>
            <p:cNvPr id="30" name="Rectangle 19">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Rectangle 20">
              <a:extLst>
                <a:ext uri="{FF2B5EF4-FFF2-40B4-BE49-F238E27FC236}">
                  <a16:creationId xmlns:a16="http://schemas.microsoft.com/office/drawing/2014/main" id="{743ECCAF-29C5-4537-947C-7EA1292463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Rectangle 21">
              <a:extLst>
                <a:ext uri="{FF2B5EF4-FFF2-40B4-BE49-F238E27FC236}">
                  <a16:creationId xmlns:a16="http://schemas.microsoft.com/office/drawing/2014/main" id="{ED49787B-8DE6-4467-AD0A-8DECC6E0C2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33" name="Rectangle 23">
            <a:extLst>
              <a:ext uri="{FF2B5EF4-FFF2-40B4-BE49-F238E27FC236}">
                <a16:creationId xmlns:a16="http://schemas.microsoft.com/office/drawing/2014/main" id="{D5B0017B-2ECA-49AF-B397-DC140825DF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79" y="613954"/>
            <a:ext cx="10907487" cy="189411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F8DD076-3276-4CD3-9B5B-73B7DBAD6186}"/>
              </a:ext>
            </a:extLst>
          </p:cNvPr>
          <p:cNvSpPr>
            <a:spLocks noGrp="1"/>
          </p:cNvSpPr>
          <p:nvPr>
            <p:ph type="title"/>
          </p:nvPr>
        </p:nvSpPr>
        <p:spPr>
          <a:xfrm>
            <a:off x="1043631" y="809898"/>
            <a:ext cx="9942716" cy="1554480"/>
          </a:xfrm>
        </p:spPr>
        <p:txBody>
          <a:bodyPr anchor="ctr">
            <a:normAutofit/>
          </a:bodyPr>
          <a:lstStyle/>
          <a:p>
            <a:r>
              <a:rPr lang="en-GB" sz="4800" b="1" u="sng" dirty="0"/>
              <a:t>Six Steps to produce a high-quality work</a:t>
            </a:r>
          </a:p>
        </p:txBody>
      </p:sp>
      <p:cxnSp>
        <p:nvCxnSpPr>
          <p:cNvPr id="34" name="Straight Connector 25">
            <a:extLst>
              <a:ext uri="{FF2B5EF4-FFF2-40B4-BE49-F238E27FC236}">
                <a16:creationId xmlns:a16="http://schemas.microsoft.com/office/drawing/2014/main" id="{6CF1BAF6-AD41-4082-B212-8A1F9A2E87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8200" y="6485313"/>
            <a:ext cx="105156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pic>
        <p:nvPicPr>
          <p:cNvPr id="13" name="Picture 12" descr="Text&#10;&#10;Description automatically generated">
            <a:extLst>
              <a:ext uri="{FF2B5EF4-FFF2-40B4-BE49-F238E27FC236}">
                <a16:creationId xmlns:a16="http://schemas.microsoft.com/office/drawing/2014/main" id="{712AD9FD-667E-40FD-A741-2AD445C3B199}"/>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67837" y="260697"/>
            <a:ext cx="2037510" cy="675774"/>
          </a:xfrm>
          <a:prstGeom prst="rect">
            <a:avLst/>
          </a:prstGeom>
        </p:spPr>
      </p:pic>
      <p:sp>
        <p:nvSpPr>
          <p:cNvPr id="14" name="Content Placeholder 2">
            <a:extLst>
              <a:ext uri="{FF2B5EF4-FFF2-40B4-BE49-F238E27FC236}">
                <a16:creationId xmlns:a16="http://schemas.microsoft.com/office/drawing/2014/main" id="{0E522762-CBC4-4CEB-9636-78B242F6E00D}"/>
              </a:ext>
            </a:extLst>
          </p:cNvPr>
          <p:cNvSpPr>
            <a:spLocks noGrp="1"/>
          </p:cNvSpPr>
          <p:nvPr>
            <p:ph idx="1"/>
          </p:nvPr>
        </p:nvSpPr>
        <p:spPr>
          <a:xfrm>
            <a:off x="1009401" y="3662288"/>
            <a:ext cx="10168841" cy="2812897"/>
          </a:xfrm>
        </p:spPr>
        <p:txBody>
          <a:bodyPr anchor="ctr">
            <a:noAutofit/>
          </a:bodyPr>
          <a:lstStyle/>
          <a:p>
            <a:pPr marL="0" indent="0" algn="just">
              <a:lnSpc>
                <a:spcPct val="150000"/>
              </a:lnSpc>
              <a:buNone/>
            </a:pPr>
            <a:r>
              <a:rPr lang="en-GB" sz="1600" dirty="0"/>
              <a:t>In light to the given scenario above, you will need to identify an organisation that you either work for at the moment or have worked for in the past. If you have never worked for an organisation, then you will need to choose an extracurricular organisation you are involved in, or an alternative organisation that you know a lot about, in terms of what happens within the internal organisation environment (e.g. an organisation your parent/partner works for). If you are having problems choosing an organisation, please discuss this with your module lecturer.</a:t>
            </a:r>
          </a:p>
          <a:p>
            <a:pPr marL="0" indent="0" algn="just">
              <a:lnSpc>
                <a:spcPct val="150000"/>
              </a:lnSpc>
              <a:buNone/>
            </a:pPr>
            <a:r>
              <a:rPr lang="en-GB" sz="1600" b="1" dirty="0">
                <a:solidFill>
                  <a:srgbClr val="7030A0"/>
                </a:solidFill>
                <a:latin typeface="Comic Sans MS" panose="030F0702030302020204" pitchFamily="66" charset="0"/>
              </a:rPr>
              <a:t>Make sure you select your employer or any other firm that you have enough information about it and can make a thorough strategic analysis using theories and frameworks discussed in this course.</a:t>
            </a:r>
          </a:p>
        </p:txBody>
      </p:sp>
      <p:sp>
        <p:nvSpPr>
          <p:cNvPr id="15" name="Content Placeholder 2">
            <a:extLst>
              <a:ext uri="{FF2B5EF4-FFF2-40B4-BE49-F238E27FC236}">
                <a16:creationId xmlns:a16="http://schemas.microsoft.com/office/drawing/2014/main" id="{3EBB4D2A-2870-43D6-979A-6645DAFB8EAA}"/>
              </a:ext>
            </a:extLst>
          </p:cNvPr>
          <p:cNvSpPr txBox="1">
            <a:spLocks/>
          </p:cNvSpPr>
          <p:nvPr/>
        </p:nvSpPr>
        <p:spPr>
          <a:xfrm>
            <a:off x="1043631" y="2626260"/>
            <a:ext cx="10168841" cy="1046153"/>
          </a:xfrm>
          <a:prstGeom prst="rect">
            <a:avLst/>
          </a:prstGeom>
        </p:spPr>
        <p:txBody>
          <a:bodyPr vert="horz" lIns="91440" tIns="45720" rIns="91440" bIns="45720" rtlCol="0" anchor="ctr">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just">
              <a:lnSpc>
                <a:spcPct val="150000"/>
              </a:lnSpc>
              <a:buFont typeface="Arial" panose="020B0604020202020204" pitchFamily="34" charset="0"/>
              <a:buNone/>
            </a:pPr>
            <a:r>
              <a:rPr lang="en-GB" dirty="0">
                <a:latin typeface="Arial Black" panose="020B0A04020102020204" pitchFamily="34" charset="0"/>
              </a:rPr>
              <a:t>Step 4: Select a right organisation as case study</a:t>
            </a:r>
          </a:p>
        </p:txBody>
      </p:sp>
    </p:spTree>
    <p:extLst>
      <p:ext uri="{BB962C8B-B14F-4D97-AF65-F5344CB8AC3E}">
        <p14:creationId xmlns:p14="http://schemas.microsoft.com/office/powerpoint/2010/main" val="253318575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8" name="Rectangle 16">
            <a:extLst>
              <a:ext uri="{FF2B5EF4-FFF2-40B4-BE49-F238E27FC236}">
                <a16:creationId xmlns:a16="http://schemas.microsoft.com/office/drawing/2014/main" id="{B6CDA21F-E7AF-4C75-8395-33F58D5B0E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9" name="Group 18">
            <a:extLst>
              <a:ext uri="{FF2B5EF4-FFF2-40B4-BE49-F238E27FC236}">
                <a16:creationId xmlns:a16="http://schemas.microsoft.com/office/drawing/2014/main" id="{AE1C45F0-260A-458C-96ED-C1F6D2151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 y="1216597"/>
            <a:ext cx="731521" cy="673460"/>
            <a:chOff x="3940602" y="308034"/>
            <a:chExt cx="2116791" cy="3428999"/>
          </a:xfrm>
          <a:solidFill>
            <a:schemeClr val="accent4"/>
          </a:solidFill>
        </p:grpSpPr>
        <p:sp>
          <p:nvSpPr>
            <p:cNvPr id="30" name="Rectangle 19">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Rectangle 20">
              <a:extLst>
                <a:ext uri="{FF2B5EF4-FFF2-40B4-BE49-F238E27FC236}">
                  <a16:creationId xmlns:a16="http://schemas.microsoft.com/office/drawing/2014/main" id="{743ECCAF-29C5-4537-947C-7EA1292463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Rectangle 21">
              <a:extLst>
                <a:ext uri="{FF2B5EF4-FFF2-40B4-BE49-F238E27FC236}">
                  <a16:creationId xmlns:a16="http://schemas.microsoft.com/office/drawing/2014/main" id="{ED49787B-8DE6-4467-AD0A-8DECC6E0C2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33" name="Rectangle 23">
            <a:extLst>
              <a:ext uri="{FF2B5EF4-FFF2-40B4-BE49-F238E27FC236}">
                <a16:creationId xmlns:a16="http://schemas.microsoft.com/office/drawing/2014/main" id="{D5B0017B-2ECA-49AF-B397-DC140825DF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79" y="613954"/>
            <a:ext cx="10907487" cy="189411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F8DD076-3276-4CD3-9B5B-73B7DBAD6186}"/>
              </a:ext>
            </a:extLst>
          </p:cNvPr>
          <p:cNvSpPr>
            <a:spLocks noGrp="1"/>
          </p:cNvSpPr>
          <p:nvPr>
            <p:ph type="title"/>
          </p:nvPr>
        </p:nvSpPr>
        <p:spPr>
          <a:xfrm>
            <a:off x="1043631" y="809898"/>
            <a:ext cx="9942716" cy="1554480"/>
          </a:xfrm>
        </p:spPr>
        <p:txBody>
          <a:bodyPr anchor="ctr">
            <a:normAutofit/>
          </a:bodyPr>
          <a:lstStyle/>
          <a:p>
            <a:r>
              <a:rPr lang="en-GB" sz="4800" b="1" u="sng" dirty="0"/>
              <a:t>Six Steps to produce a high-quality work</a:t>
            </a:r>
          </a:p>
        </p:txBody>
      </p:sp>
      <p:cxnSp>
        <p:nvCxnSpPr>
          <p:cNvPr id="34" name="Straight Connector 25">
            <a:extLst>
              <a:ext uri="{FF2B5EF4-FFF2-40B4-BE49-F238E27FC236}">
                <a16:creationId xmlns:a16="http://schemas.microsoft.com/office/drawing/2014/main" id="{6CF1BAF6-AD41-4082-B212-8A1F9A2E87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8200" y="6485313"/>
            <a:ext cx="105156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pic>
        <p:nvPicPr>
          <p:cNvPr id="13" name="Picture 12" descr="Text&#10;&#10;Description automatically generated">
            <a:extLst>
              <a:ext uri="{FF2B5EF4-FFF2-40B4-BE49-F238E27FC236}">
                <a16:creationId xmlns:a16="http://schemas.microsoft.com/office/drawing/2014/main" id="{712AD9FD-667E-40FD-A741-2AD445C3B199}"/>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67837" y="260697"/>
            <a:ext cx="2037510" cy="675774"/>
          </a:xfrm>
          <a:prstGeom prst="rect">
            <a:avLst/>
          </a:prstGeom>
        </p:spPr>
      </p:pic>
      <p:sp>
        <p:nvSpPr>
          <p:cNvPr id="14" name="Content Placeholder 2">
            <a:extLst>
              <a:ext uri="{FF2B5EF4-FFF2-40B4-BE49-F238E27FC236}">
                <a16:creationId xmlns:a16="http://schemas.microsoft.com/office/drawing/2014/main" id="{0E522762-CBC4-4CEB-9636-78B242F6E00D}"/>
              </a:ext>
            </a:extLst>
          </p:cNvPr>
          <p:cNvSpPr>
            <a:spLocks noGrp="1"/>
          </p:cNvSpPr>
          <p:nvPr>
            <p:ph idx="1"/>
          </p:nvPr>
        </p:nvSpPr>
        <p:spPr>
          <a:xfrm>
            <a:off x="897776" y="3429000"/>
            <a:ext cx="10456024" cy="3056310"/>
          </a:xfrm>
        </p:spPr>
        <p:txBody>
          <a:bodyPr anchor="ctr">
            <a:normAutofit fontScale="70000" lnSpcReduction="20000"/>
          </a:bodyPr>
          <a:lstStyle/>
          <a:p>
            <a:pPr marL="0" indent="0" algn="ctr">
              <a:lnSpc>
                <a:spcPct val="150000"/>
              </a:lnSpc>
              <a:buNone/>
            </a:pPr>
            <a:r>
              <a:rPr lang="en-GB" sz="2900" b="1" dirty="0"/>
              <a:t>Use Credible Sources</a:t>
            </a:r>
          </a:p>
          <a:p>
            <a:pPr marL="0" indent="0" algn="just">
              <a:lnSpc>
                <a:spcPct val="150000"/>
              </a:lnSpc>
              <a:buNone/>
            </a:pPr>
            <a:r>
              <a:rPr lang="en-GB" sz="2400" b="1" dirty="0"/>
              <a:t>Academic resources</a:t>
            </a:r>
            <a:r>
              <a:rPr lang="en-GB" sz="2400" dirty="0"/>
              <a:t>: books, academic journals, peer-reviewed articles, …</a:t>
            </a:r>
          </a:p>
          <a:p>
            <a:pPr marL="0" indent="0" algn="just">
              <a:lnSpc>
                <a:spcPct val="150000"/>
              </a:lnSpc>
              <a:buNone/>
            </a:pPr>
            <a:r>
              <a:rPr lang="en-GB" sz="2400" b="1" dirty="0"/>
              <a:t>Case study related resources</a:t>
            </a:r>
            <a:r>
              <a:rPr lang="en-GB" sz="2400" dirty="0"/>
              <a:t>: company’s website, annual report, sustainability report, external market reports, …</a:t>
            </a:r>
          </a:p>
          <a:p>
            <a:pPr marL="0" indent="0" algn="ctr">
              <a:lnSpc>
                <a:spcPct val="150000"/>
              </a:lnSpc>
              <a:buNone/>
            </a:pPr>
            <a:r>
              <a:rPr lang="en-GB" sz="2900" b="1" dirty="0"/>
              <a:t>Have a clear structure</a:t>
            </a:r>
          </a:p>
          <a:p>
            <a:pPr marL="0" indent="0">
              <a:lnSpc>
                <a:spcPct val="150000"/>
              </a:lnSpc>
              <a:buNone/>
            </a:pPr>
            <a:r>
              <a:rPr lang="en-GB" sz="2400" b="1" dirty="0">
                <a:solidFill>
                  <a:srgbClr val="7030A0"/>
                </a:solidFill>
                <a:latin typeface="Comic Sans MS" panose="030F0702030302020204" pitchFamily="66" charset="0"/>
              </a:rPr>
              <a:t>Having a clear and logical structure will help ensure that your essay stays focused, and doesn’t stray from the question being answered.</a:t>
            </a:r>
          </a:p>
        </p:txBody>
      </p:sp>
      <p:sp>
        <p:nvSpPr>
          <p:cNvPr id="15" name="Content Placeholder 2">
            <a:extLst>
              <a:ext uri="{FF2B5EF4-FFF2-40B4-BE49-F238E27FC236}">
                <a16:creationId xmlns:a16="http://schemas.microsoft.com/office/drawing/2014/main" id="{3EBB4D2A-2870-43D6-979A-6645DAFB8EAA}"/>
              </a:ext>
            </a:extLst>
          </p:cNvPr>
          <p:cNvSpPr txBox="1">
            <a:spLocks/>
          </p:cNvSpPr>
          <p:nvPr/>
        </p:nvSpPr>
        <p:spPr>
          <a:xfrm>
            <a:off x="838201" y="2626260"/>
            <a:ext cx="10515600" cy="1046153"/>
          </a:xfrm>
          <a:prstGeom prst="rect">
            <a:avLst/>
          </a:prstGeom>
        </p:spPr>
        <p:txBody>
          <a:bodyPr vert="horz" lIns="91440" tIns="45720" rIns="91440" bIns="45720" rtlCol="0" anchor="ctr">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just">
              <a:lnSpc>
                <a:spcPct val="150000"/>
              </a:lnSpc>
              <a:buFont typeface="Arial" panose="020B0604020202020204" pitchFamily="34" charset="0"/>
              <a:buNone/>
            </a:pPr>
            <a:r>
              <a:rPr lang="en-GB" sz="2300" dirty="0">
                <a:latin typeface="Arial Black" panose="020B0A04020102020204" pitchFamily="34" charset="0"/>
              </a:rPr>
              <a:t>Step 5: Start your writing and properly reference your sources</a:t>
            </a:r>
          </a:p>
        </p:txBody>
      </p:sp>
    </p:spTree>
    <p:extLst>
      <p:ext uri="{BB962C8B-B14F-4D97-AF65-F5344CB8AC3E}">
        <p14:creationId xmlns:p14="http://schemas.microsoft.com/office/powerpoint/2010/main" val="12017395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8" name="Rectangle 16">
            <a:extLst>
              <a:ext uri="{FF2B5EF4-FFF2-40B4-BE49-F238E27FC236}">
                <a16:creationId xmlns:a16="http://schemas.microsoft.com/office/drawing/2014/main" id="{B6CDA21F-E7AF-4C75-8395-33F58D5B0E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9" name="Group 18">
            <a:extLst>
              <a:ext uri="{FF2B5EF4-FFF2-40B4-BE49-F238E27FC236}">
                <a16:creationId xmlns:a16="http://schemas.microsoft.com/office/drawing/2014/main" id="{AE1C45F0-260A-458C-96ED-C1F6D2151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 y="1216597"/>
            <a:ext cx="731521" cy="673460"/>
            <a:chOff x="3940602" y="308034"/>
            <a:chExt cx="2116791" cy="3428999"/>
          </a:xfrm>
          <a:solidFill>
            <a:schemeClr val="accent4"/>
          </a:solidFill>
        </p:grpSpPr>
        <p:sp>
          <p:nvSpPr>
            <p:cNvPr id="30" name="Rectangle 19">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Rectangle 20">
              <a:extLst>
                <a:ext uri="{FF2B5EF4-FFF2-40B4-BE49-F238E27FC236}">
                  <a16:creationId xmlns:a16="http://schemas.microsoft.com/office/drawing/2014/main" id="{743ECCAF-29C5-4537-947C-7EA1292463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Rectangle 21">
              <a:extLst>
                <a:ext uri="{FF2B5EF4-FFF2-40B4-BE49-F238E27FC236}">
                  <a16:creationId xmlns:a16="http://schemas.microsoft.com/office/drawing/2014/main" id="{ED49787B-8DE6-4467-AD0A-8DECC6E0C2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33" name="Rectangle 23">
            <a:extLst>
              <a:ext uri="{FF2B5EF4-FFF2-40B4-BE49-F238E27FC236}">
                <a16:creationId xmlns:a16="http://schemas.microsoft.com/office/drawing/2014/main" id="{D5B0017B-2ECA-49AF-B397-DC140825DF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79" y="613954"/>
            <a:ext cx="10907487" cy="189411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F8DD076-3276-4CD3-9B5B-73B7DBAD6186}"/>
              </a:ext>
            </a:extLst>
          </p:cNvPr>
          <p:cNvSpPr>
            <a:spLocks noGrp="1"/>
          </p:cNvSpPr>
          <p:nvPr>
            <p:ph type="title"/>
          </p:nvPr>
        </p:nvSpPr>
        <p:spPr>
          <a:xfrm>
            <a:off x="1043631" y="809898"/>
            <a:ext cx="9942716" cy="1554480"/>
          </a:xfrm>
        </p:spPr>
        <p:txBody>
          <a:bodyPr anchor="ctr">
            <a:normAutofit/>
          </a:bodyPr>
          <a:lstStyle/>
          <a:p>
            <a:r>
              <a:rPr lang="en-GB" sz="4800" b="1" u="sng" dirty="0"/>
              <a:t>Six Steps to produce a high-quality work</a:t>
            </a:r>
          </a:p>
        </p:txBody>
      </p:sp>
      <p:cxnSp>
        <p:nvCxnSpPr>
          <p:cNvPr id="34" name="Straight Connector 25">
            <a:extLst>
              <a:ext uri="{FF2B5EF4-FFF2-40B4-BE49-F238E27FC236}">
                <a16:creationId xmlns:a16="http://schemas.microsoft.com/office/drawing/2014/main" id="{6CF1BAF6-AD41-4082-B212-8A1F9A2E87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8200" y="6485313"/>
            <a:ext cx="105156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pic>
        <p:nvPicPr>
          <p:cNvPr id="13" name="Picture 12" descr="Text&#10;&#10;Description automatically generated">
            <a:extLst>
              <a:ext uri="{FF2B5EF4-FFF2-40B4-BE49-F238E27FC236}">
                <a16:creationId xmlns:a16="http://schemas.microsoft.com/office/drawing/2014/main" id="{712AD9FD-667E-40FD-A741-2AD445C3B199}"/>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67837" y="260697"/>
            <a:ext cx="2037510" cy="675774"/>
          </a:xfrm>
          <a:prstGeom prst="rect">
            <a:avLst/>
          </a:prstGeom>
        </p:spPr>
      </p:pic>
      <p:sp>
        <p:nvSpPr>
          <p:cNvPr id="14" name="Content Placeholder 2">
            <a:extLst>
              <a:ext uri="{FF2B5EF4-FFF2-40B4-BE49-F238E27FC236}">
                <a16:creationId xmlns:a16="http://schemas.microsoft.com/office/drawing/2014/main" id="{0E522762-CBC4-4CEB-9636-78B242F6E00D}"/>
              </a:ext>
            </a:extLst>
          </p:cNvPr>
          <p:cNvSpPr>
            <a:spLocks noGrp="1"/>
          </p:cNvSpPr>
          <p:nvPr>
            <p:ph idx="1"/>
          </p:nvPr>
        </p:nvSpPr>
        <p:spPr>
          <a:xfrm>
            <a:off x="1045028" y="3790604"/>
            <a:ext cx="9941319" cy="2694706"/>
          </a:xfrm>
        </p:spPr>
        <p:txBody>
          <a:bodyPr anchor="ctr">
            <a:normAutofit lnSpcReduction="10000"/>
          </a:bodyPr>
          <a:lstStyle/>
          <a:p>
            <a:pPr marL="0" indent="0" algn="just">
              <a:lnSpc>
                <a:spcPct val="150000"/>
              </a:lnSpc>
              <a:buNone/>
            </a:pPr>
            <a:r>
              <a:rPr lang="en-GB" sz="2400" dirty="0"/>
              <a:t>Read and reread your paper to ensure the sentences are sensible and paragraphs flow into each other smoothly. Check the grammar, spelling, and punctuation make necessary corrections. Delete any irrelevant sections; improve expressions by changing the vocabulary. Ensure you meet the word count. </a:t>
            </a:r>
          </a:p>
        </p:txBody>
      </p:sp>
      <p:sp>
        <p:nvSpPr>
          <p:cNvPr id="15" name="Content Placeholder 2">
            <a:extLst>
              <a:ext uri="{FF2B5EF4-FFF2-40B4-BE49-F238E27FC236}">
                <a16:creationId xmlns:a16="http://schemas.microsoft.com/office/drawing/2014/main" id="{3EBB4D2A-2870-43D6-979A-6645DAFB8EAA}"/>
              </a:ext>
            </a:extLst>
          </p:cNvPr>
          <p:cNvSpPr txBox="1">
            <a:spLocks/>
          </p:cNvSpPr>
          <p:nvPr/>
        </p:nvSpPr>
        <p:spPr>
          <a:xfrm>
            <a:off x="1043631" y="2626260"/>
            <a:ext cx="9941319" cy="1046153"/>
          </a:xfrm>
          <a:prstGeom prst="rect">
            <a:avLst/>
          </a:prstGeom>
        </p:spPr>
        <p:txBody>
          <a:bodyPr vert="horz" lIns="91440" tIns="45720" rIns="91440" bIns="45720" rtlCol="0" anchor="ctr">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just">
              <a:lnSpc>
                <a:spcPct val="150000"/>
              </a:lnSpc>
              <a:buNone/>
            </a:pPr>
            <a:r>
              <a:rPr lang="en-GB" dirty="0">
                <a:latin typeface="Arial Black" panose="020B0A04020102020204" pitchFamily="34" charset="0"/>
              </a:rPr>
              <a:t>Step 6: Review, edit, proofread, submit </a:t>
            </a:r>
          </a:p>
        </p:txBody>
      </p:sp>
    </p:spTree>
    <p:extLst>
      <p:ext uri="{BB962C8B-B14F-4D97-AF65-F5344CB8AC3E}">
        <p14:creationId xmlns:p14="http://schemas.microsoft.com/office/powerpoint/2010/main" val="57655478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9" name="Rectangle 17">
            <a:extLst>
              <a:ext uri="{FF2B5EF4-FFF2-40B4-BE49-F238E27FC236}">
                <a16:creationId xmlns:a16="http://schemas.microsoft.com/office/drawing/2014/main" id="{8B9AA7C6-5E5A-498E-A6DF-A943376E09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30" name="Group 19">
            <a:extLst>
              <a:ext uri="{FF2B5EF4-FFF2-40B4-BE49-F238E27FC236}">
                <a16:creationId xmlns:a16="http://schemas.microsoft.com/office/drawing/2014/main" id="{83EAB11A-76F7-48F4-9B4F-5BFDF4BF967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4300" y="2385102"/>
            <a:ext cx="574091" cy="2087796"/>
            <a:chOff x="209668" y="2857422"/>
            <a:chExt cx="463662" cy="2087796"/>
          </a:xfrm>
        </p:grpSpPr>
        <p:sp>
          <p:nvSpPr>
            <p:cNvPr id="31" name="Rectangle 20">
              <a:extLst>
                <a:ext uri="{FF2B5EF4-FFF2-40B4-BE49-F238E27FC236}">
                  <a16:creationId xmlns:a16="http://schemas.microsoft.com/office/drawing/2014/main" id="{74D4C416-D5F4-4F6F-A6F1-87A21CD4FCA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423947" y="2857422"/>
              <a:ext cx="249383" cy="2087795"/>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32" name="Straight Connector 21">
              <a:extLst>
                <a:ext uri="{FF2B5EF4-FFF2-40B4-BE49-F238E27FC236}">
                  <a16:creationId xmlns:a16="http://schemas.microsoft.com/office/drawing/2014/main" id="{C6AC1C30-21C6-4BF6-93EE-B211D7A8501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flipH="1">
              <a:off x="209668" y="2857423"/>
              <a:ext cx="1" cy="2087795"/>
            </a:xfrm>
            <a:prstGeom prst="line">
              <a:avLst/>
            </a:prstGeom>
            <a:ln w="177800">
              <a:solidFill>
                <a:schemeClr val="accent4"/>
              </a:solidFill>
            </a:ln>
          </p:spPr>
          <p:style>
            <a:lnRef idx="1">
              <a:schemeClr val="accent1"/>
            </a:lnRef>
            <a:fillRef idx="0">
              <a:schemeClr val="accent1"/>
            </a:fillRef>
            <a:effectRef idx="0">
              <a:schemeClr val="accent1"/>
            </a:effectRef>
            <a:fontRef idx="minor">
              <a:schemeClr val="tx1"/>
            </a:fontRef>
          </p:style>
        </p:cxnSp>
      </p:grpSp>
      <p:sp>
        <p:nvSpPr>
          <p:cNvPr id="24" name="Rectangle 23">
            <a:extLst>
              <a:ext uri="{FF2B5EF4-FFF2-40B4-BE49-F238E27FC236}">
                <a16:creationId xmlns:a16="http://schemas.microsoft.com/office/drawing/2014/main" id="{81E140AE-0ABF-47C8-BF32-7D2F0CF2BA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Rectangle 25">
            <a:extLst>
              <a:ext uri="{FF2B5EF4-FFF2-40B4-BE49-F238E27FC236}">
                <a16:creationId xmlns:a16="http://schemas.microsoft.com/office/drawing/2014/main" id="{CBC4F608-B4B8-48C3-9572-C0F061B1CD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9528" y="631767"/>
            <a:ext cx="11111729" cy="5752404"/>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CE2E1FB-BBA4-4EF2-A492-01F943E33B33}"/>
              </a:ext>
            </a:extLst>
          </p:cNvPr>
          <p:cNvSpPr>
            <a:spLocks noGrp="1"/>
          </p:cNvSpPr>
          <p:nvPr>
            <p:ph type="title"/>
          </p:nvPr>
        </p:nvSpPr>
        <p:spPr>
          <a:xfrm>
            <a:off x="1153618" y="1239927"/>
            <a:ext cx="4008586" cy="4680583"/>
          </a:xfrm>
        </p:spPr>
        <p:txBody>
          <a:bodyPr anchor="ctr">
            <a:normAutofit/>
          </a:bodyPr>
          <a:lstStyle/>
          <a:p>
            <a:r>
              <a:rPr lang="en-GB" sz="5200" b="1"/>
              <a:t>Assignment Guidance</a:t>
            </a:r>
          </a:p>
        </p:txBody>
      </p:sp>
      <p:sp>
        <p:nvSpPr>
          <p:cNvPr id="3" name="Content Placeholder 2">
            <a:extLst>
              <a:ext uri="{FF2B5EF4-FFF2-40B4-BE49-F238E27FC236}">
                <a16:creationId xmlns:a16="http://schemas.microsoft.com/office/drawing/2014/main" id="{63CC6D8F-73F0-49CD-9E3A-97EF481FC259}"/>
              </a:ext>
            </a:extLst>
          </p:cNvPr>
          <p:cNvSpPr>
            <a:spLocks noGrp="1"/>
          </p:cNvSpPr>
          <p:nvPr>
            <p:ph idx="1"/>
          </p:nvPr>
        </p:nvSpPr>
        <p:spPr>
          <a:xfrm>
            <a:off x="4553339" y="937491"/>
            <a:ext cx="6867330" cy="4983020"/>
          </a:xfrm>
        </p:spPr>
        <p:txBody>
          <a:bodyPr anchor="ctr">
            <a:normAutofit/>
          </a:bodyPr>
          <a:lstStyle/>
          <a:p>
            <a:pPr marL="0" indent="0" algn="just">
              <a:buNone/>
            </a:pPr>
            <a:r>
              <a:rPr lang="en-GB" sz="2000" b="1" dirty="0">
                <a:latin typeface="Arial" panose="020B0604020202020204" pitchFamily="34" charset="0"/>
                <a:cs typeface="Arial" panose="020B0604020202020204" pitchFamily="34" charset="0"/>
              </a:rPr>
              <a:t>Please note the following when completing your written assignment: </a:t>
            </a:r>
          </a:p>
          <a:p>
            <a:pPr algn="just"/>
            <a:r>
              <a:rPr lang="en-GB" sz="1600" b="1" dirty="0">
                <a:solidFill>
                  <a:schemeClr val="accent2">
                    <a:lumMod val="75000"/>
                  </a:schemeClr>
                </a:solidFill>
                <a:latin typeface="Arial" panose="020B0604020202020204" pitchFamily="34" charset="0"/>
                <a:cs typeface="Arial" panose="020B0604020202020204" pitchFamily="34" charset="0"/>
              </a:rPr>
              <a:t>Writing</a:t>
            </a:r>
            <a:r>
              <a:rPr lang="en-GB" sz="1600" dirty="0">
                <a:latin typeface="Arial" panose="020B0604020202020204" pitchFamily="34" charset="0"/>
                <a:cs typeface="Arial" panose="020B0604020202020204" pitchFamily="34" charset="0"/>
              </a:rPr>
              <a:t>: written in English in an appropriate business/academic style </a:t>
            </a:r>
          </a:p>
          <a:p>
            <a:pPr algn="just"/>
            <a:r>
              <a:rPr lang="en-GB" sz="1600" b="1" dirty="0">
                <a:solidFill>
                  <a:schemeClr val="accent1">
                    <a:lumMod val="75000"/>
                  </a:schemeClr>
                </a:solidFill>
                <a:latin typeface="Arial" panose="020B0604020202020204" pitchFamily="34" charset="0"/>
                <a:cs typeface="Arial" panose="020B0604020202020204" pitchFamily="34" charset="0"/>
              </a:rPr>
              <a:t>Focus</a:t>
            </a:r>
            <a:r>
              <a:rPr lang="en-GB" sz="1600" dirty="0">
                <a:latin typeface="Arial" panose="020B0604020202020204" pitchFamily="34" charset="0"/>
                <a:cs typeface="Arial" panose="020B0604020202020204" pitchFamily="34" charset="0"/>
              </a:rPr>
              <a:t>: Focus only on the tasks set in the assignment </a:t>
            </a:r>
          </a:p>
          <a:p>
            <a:pPr algn="just"/>
            <a:r>
              <a:rPr lang="en-GB" sz="1600" b="1" dirty="0">
                <a:solidFill>
                  <a:srgbClr val="00B0F0"/>
                </a:solidFill>
                <a:latin typeface="Arial" panose="020B0604020202020204" pitchFamily="34" charset="0"/>
                <a:cs typeface="Arial" panose="020B0604020202020204" pitchFamily="34" charset="0"/>
              </a:rPr>
              <a:t>Document format</a:t>
            </a:r>
            <a:r>
              <a:rPr lang="en-GB" sz="1600" dirty="0">
                <a:latin typeface="Arial" panose="020B0604020202020204" pitchFamily="34" charset="0"/>
                <a:cs typeface="Arial" panose="020B0604020202020204" pitchFamily="34" charset="0"/>
              </a:rPr>
              <a:t>: in business report format or any other suitable format appropriate to the context. The total word count should be equivalent to a total word count of 4500 words. Ensure a clear title, course, and name or ID number is on a cover sheet and a reference list using Harvard referencing throughout is also provided.</a:t>
            </a:r>
          </a:p>
          <a:p>
            <a:pPr algn="just"/>
            <a:r>
              <a:rPr lang="en-GB" sz="1600" b="1" dirty="0">
                <a:solidFill>
                  <a:srgbClr val="7030A0"/>
                </a:solidFill>
                <a:latin typeface="Arial" panose="020B0604020202020204" pitchFamily="34" charset="0"/>
                <a:cs typeface="Arial" panose="020B0604020202020204" pitchFamily="34" charset="0"/>
              </a:rPr>
              <a:t>Research</a:t>
            </a:r>
            <a:r>
              <a:rPr lang="en-GB" sz="1600" dirty="0">
                <a:latin typeface="Arial" panose="020B0604020202020204" pitchFamily="34" charset="0"/>
                <a:cs typeface="Arial" panose="020B0604020202020204" pitchFamily="34" charset="0"/>
              </a:rPr>
              <a:t>: should use reliable and relevant sources of information e.g. academic books and journals that have been peer reviewed. The research should be extensive. The use of a range of information sources is expected – academic books, peer reviewed journal articles, professional articles, press releases and newspaper articles, reliable statistics, company annual reports and other company information.</a:t>
            </a:r>
            <a:endParaRPr lang="en-GB" sz="1600" dirty="0"/>
          </a:p>
        </p:txBody>
      </p:sp>
      <p:pic>
        <p:nvPicPr>
          <p:cNvPr id="10" name="Picture 9" descr="Text&#10;&#10;Description automatically generated">
            <a:extLst>
              <a:ext uri="{FF2B5EF4-FFF2-40B4-BE49-F238E27FC236}">
                <a16:creationId xmlns:a16="http://schemas.microsoft.com/office/drawing/2014/main" id="{CE2442E9-238A-4568-BC6D-3C82D081897A}"/>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71366" y="248270"/>
            <a:ext cx="2037510" cy="675774"/>
          </a:xfrm>
          <a:prstGeom prst="rect">
            <a:avLst/>
          </a:prstGeom>
        </p:spPr>
      </p:pic>
    </p:spTree>
    <p:extLst>
      <p:ext uri="{BB962C8B-B14F-4D97-AF65-F5344CB8AC3E}">
        <p14:creationId xmlns:p14="http://schemas.microsoft.com/office/powerpoint/2010/main" val="67620383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8" name="Rectangle 16">
            <a:extLst>
              <a:ext uri="{FF2B5EF4-FFF2-40B4-BE49-F238E27FC236}">
                <a16:creationId xmlns:a16="http://schemas.microsoft.com/office/drawing/2014/main" id="{B6CDA21F-E7AF-4C75-8395-33F58D5B0E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9" name="Group 18">
            <a:extLst>
              <a:ext uri="{FF2B5EF4-FFF2-40B4-BE49-F238E27FC236}">
                <a16:creationId xmlns:a16="http://schemas.microsoft.com/office/drawing/2014/main" id="{AE1C45F0-260A-458C-96ED-C1F6D2151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 y="1216597"/>
            <a:ext cx="731521" cy="673460"/>
            <a:chOff x="3940602" y="308034"/>
            <a:chExt cx="2116791" cy="3428999"/>
          </a:xfrm>
          <a:solidFill>
            <a:schemeClr val="accent4"/>
          </a:solidFill>
        </p:grpSpPr>
        <p:sp>
          <p:nvSpPr>
            <p:cNvPr id="30" name="Rectangle 19">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Rectangle 20">
              <a:extLst>
                <a:ext uri="{FF2B5EF4-FFF2-40B4-BE49-F238E27FC236}">
                  <a16:creationId xmlns:a16="http://schemas.microsoft.com/office/drawing/2014/main" id="{743ECCAF-29C5-4537-947C-7EA1292463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Rectangle 21">
              <a:extLst>
                <a:ext uri="{FF2B5EF4-FFF2-40B4-BE49-F238E27FC236}">
                  <a16:creationId xmlns:a16="http://schemas.microsoft.com/office/drawing/2014/main" id="{ED49787B-8DE6-4467-AD0A-8DECC6E0C2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33" name="Rectangle 23">
            <a:extLst>
              <a:ext uri="{FF2B5EF4-FFF2-40B4-BE49-F238E27FC236}">
                <a16:creationId xmlns:a16="http://schemas.microsoft.com/office/drawing/2014/main" id="{D5B0017B-2ECA-49AF-B397-DC140825DF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79" y="613954"/>
            <a:ext cx="10907487" cy="189411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F8DD076-3276-4CD3-9B5B-73B7DBAD6186}"/>
              </a:ext>
            </a:extLst>
          </p:cNvPr>
          <p:cNvSpPr>
            <a:spLocks noGrp="1"/>
          </p:cNvSpPr>
          <p:nvPr>
            <p:ph type="title"/>
          </p:nvPr>
        </p:nvSpPr>
        <p:spPr>
          <a:xfrm>
            <a:off x="1043631" y="809898"/>
            <a:ext cx="9942716" cy="1554480"/>
          </a:xfrm>
        </p:spPr>
        <p:txBody>
          <a:bodyPr anchor="ctr">
            <a:normAutofit/>
          </a:bodyPr>
          <a:lstStyle/>
          <a:p>
            <a:r>
              <a:rPr lang="en-GB" sz="4800" b="1" u="sng" dirty="0"/>
              <a:t>Suggested Structure / Contents</a:t>
            </a:r>
          </a:p>
        </p:txBody>
      </p:sp>
      <p:cxnSp>
        <p:nvCxnSpPr>
          <p:cNvPr id="34" name="Straight Connector 25">
            <a:extLst>
              <a:ext uri="{FF2B5EF4-FFF2-40B4-BE49-F238E27FC236}">
                <a16:creationId xmlns:a16="http://schemas.microsoft.com/office/drawing/2014/main" id="{6CF1BAF6-AD41-4082-B212-8A1F9A2E87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8200" y="6485313"/>
            <a:ext cx="105156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pic>
        <p:nvPicPr>
          <p:cNvPr id="13" name="Picture 12" descr="Text&#10;&#10;Description automatically generated">
            <a:extLst>
              <a:ext uri="{FF2B5EF4-FFF2-40B4-BE49-F238E27FC236}">
                <a16:creationId xmlns:a16="http://schemas.microsoft.com/office/drawing/2014/main" id="{712AD9FD-667E-40FD-A741-2AD445C3B199}"/>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67837" y="260697"/>
            <a:ext cx="2037510" cy="675774"/>
          </a:xfrm>
          <a:prstGeom prst="rect">
            <a:avLst/>
          </a:prstGeom>
        </p:spPr>
      </p:pic>
      <p:sp>
        <p:nvSpPr>
          <p:cNvPr id="14" name="Content Placeholder 2">
            <a:extLst>
              <a:ext uri="{FF2B5EF4-FFF2-40B4-BE49-F238E27FC236}">
                <a16:creationId xmlns:a16="http://schemas.microsoft.com/office/drawing/2014/main" id="{0E522762-CBC4-4CEB-9636-78B242F6E00D}"/>
              </a:ext>
            </a:extLst>
          </p:cNvPr>
          <p:cNvSpPr>
            <a:spLocks noGrp="1"/>
          </p:cNvSpPr>
          <p:nvPr>
            <p:ph idx="1"/>
          </p:nvPr>
        </p:nvSpPr>
        <p:spPr>
          <a:xfrm>
            <a:off x="838200" y="2861327"/>
            <a:ext cx="10515600" cy="3623983"/>
          </a:xfrm>
        </p:spPr>
        <p:txBody>
          <a:bodyPr anchor="ctr">
            <a:noAutofit/>
          </a:bodyPr>
          <a:lstStyle/>
          <a:p>
            <a:pPr lvl="0" algn="just">
              <a:lnSpc>
                <a:spcPct val="100000"/>
              </a:lnSpc>
            </a:pPr>
            <a:r>
              <a:rPr lang="en-GB" sz="2000" b="1" dirty="0">
                <a:solidFill>
                  <a:schemeClr val="accent2">
                    <a:lumMod val="50000"/>
                  </a:schemeClr>
                </a:solidFill>
                <a:latin typeface="Arial" panose="020B0604020202020204" pitchFamily="34" charset="0"/>
                <a:cs typeface="Arial" panose="020B0604020202020204" pitchFamily="34" charset="0"/>
              </a:rPr>
              <a:t>Introduction</a:t>
            </a:r>
            <a:r>
              <a:rPr lang="en-GB" sz="2000" dirty="0">
                <a:latin typeface="Arial" panose="020B0604020202020204" pitchFamily="34" charset="0"/>
                <a:cs typeface="Arial" panose="020B0604020202020204" pitchFamily="34" charset="0"/>
              </a:rPr>
              <a:t> (give your reader a clear idea of what your essay/report will cover. You present a general overview of the work you did and your findings)</a:t>
            </a:r>
          </a:p>
          <a:p>
            <a:pPr algn="just">
              <a:lnSpc>
                <a:spcPct val="100000"/>
              </a:lnSpc>
            </a:pPr>
            <a:r>
              <a:rPr lang="en-GB" sz="2000" b="1" dirty="0">
                <a:solidFill>
                  <a:schemeClr val="accent6">
                    <a:lumMod val="50000"/>
                  </a:schemeClr>
                </a:solidFill>
                <a:latin typeface="Arial" panose="020B0604020202020204" pitchFamily="34" charset="0"/>
                <a:cs typeface="Arial" panose="020B0604020202020204" pitchFamily="34" charset="0"/>
              </a:rPr>
              <a:t>Main body</a:t>
            </a:r>
            <a:r>
              <a:rPr lang="en-GB" sz="2000" dirty="0">
                <a:latin typeface="Arial" panose="020B0604020202020204" pitchFamily="34" charset="0"/>
                <a:cs typeface="Arial" panose="020B0604020202020204" pitchFamily="34" charset="0"/>
              </a:rPr>
              <a:t>: company’s background (selected company), analysing business environment, customer relationship management, customer engagement, customer experience, service quality management, relationship marketing, ....</a:t>
            </a:r>
          </a:p>
          <a:p>
            <a:pPr algn="just">
              <a:lnSpc>
                <a:spcPct val="100000"/>
              </a:lnSpc>
            </a:pPr>
            <a:r>
              <a:rPr lang="en-GB" sz="2000" b="1" dirty="0">
                <a:solidFill>
                  <a:schemeClr val="accent6">
                    <a:lumMod val="75000"/>
                  </a:schemeClr>
                </a:solidFill>
                <a:latin typeface="Arial" panose="020B0604020202020204" pitchFamily="34" charset="0"/>
                <a:cs typeface="Arial" panose="020B0604020202020204" pitchFamily="34" charset="0"/>
              </a:rPr>
              <a:t>Conclusion</a:t>
            </a:r>
          </a:p>
          <a:p>
            <a:pPr algn="just">
              <a:lnSpc>
                <a:spcPct val="100000"/>
              </a:lnSpc>
            </a:pPr>
            <a:r>
              <a:rPr lang="en-GB" sz="2000" b="1" dirty="0">
                <a:solidFill>
                  <a:schemeClr val="accent5">
                    <a:lumMod val="75000"/>
                  </a:schemeClr>
                </a:solidFill>
                <a:latin typeface="Arial" panose="020B0604020202020204" pitchFamily="34" charset="0"/>
                <a:cs typeface="Arial" panose="020B0604020202020204" pitchFamily="34" charset="0"/>
              </a:rPr>
              <a:t>References</a:t>
            </a:r>
          </a:p>
          <a:p>
            <a:pPr algn="just">
              <a:lnSpc>
                <a:spcPct val="100000"/>
              </a:lnSpc>
            </a:pPr>
            <a:r>
              <a:rPr lang="en-GB" sz="2000" b="1" dirty="0">
                <a:solidFill>
                  <a:schemeClr val="accent4">
                    <a:lumMod val="75000"/>
                  </a:schemeClr>
                </a:solidFill>
                <a:latin typeface="Arial" panose="020B0604020202020204" pitchFamily="34" charset="0"/>
                <a:cs typeface="Arial" panose="020B0604020202020204" pitchFamily="34" charset="0"/>
              </a:rPr>
              <a:t>Appendices </a:t>
            </a:r>
          </a:p>
        </p:txBody>
      </p:sp>
    </p:spTree>
    <p:extLst>
      <p:ext uri="{BB962C8B-B14F-4D97-AF65-F5344CB8AC3E}">
        <p14:creationId xmlns:p14="http://schemas.microsoft.com/office/powerpoint/2010/main" val="103244398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E45B1D5C-0827-4AF0-8186-11FC5A8B8B9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CE2E1FB-BBA4-4EF2-A492-01F943E33B33}"/>
              </a:ext>
            </a:extLst>
          </p:cNvPr>
          <p:cNvSpPr>
            <a:spLocks noGrp="1"/>
          </p:cNvSpPr>
          <p:nvPr>
            <p:ph type="title"/>
          </p:nvPr>
        </p:nvSpPr>
        <p:spPr>
          <a:xfrm>
            <a:off x="9267909" y="2023110"/>
            <a:ext cx="2469624" cy="2846070"/>
          </a:xfrm>
        </p:spPr>
        <p:txBody>
          <a:bodyPr vert="horz" lIns="91440" tIns="45720" rIns="91440" bIns="45720" rtlCol="0" anchor="ctr">
            <a:normAutofit/>
          </a:bodyPr>
          <a:lstStyle/>
          <a:p>
            <a:r>
              <a:rPr lang="en-US" sz="3700" b="1" dirty="0"/>
              <a:t>Assignment Assessment Criteria</a:t>
            </a:r>
          </a:p>
        </p:txBody>
      </p:sp>
      <p:sp>
        <p:nvSpPr>
          <p:cNvPr id="20" name="Rectangle 19">
            <a:extLst>
              <a:ext uri="{FF2B5EF4-FFF2-40B4-BE49-F238E27FC236}">
                <a16:creationId xmlns:a16="http://schemas.microsoft.com/office/drawing/2014/main" id="{99413ED5-9ED4-4772-BCE4-2BCAE6B12E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3433973" y="-827233"/>
            <a:ext cx="1715478" cy="8583421"/>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2" name="Rectangle 21">
            <a:extLst>
              <a:ext uri="{FF2B5EF4-FFF2-40B4-BE49-F238E27FC236}">
                <a16:creationId xmlns:a16="http://schemas.microsoft.com/office/drawing/2014/main" id="{04357C93-F0CB-4A1C-8F77-4E906378981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2085" y="664308"/>
            <a:ext cx="8082632" cy="5600340"/>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90F533E9-6690-41A8-A372-4C6C622D02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950447" y="3392097"/>
            <a:ext cx="1719072"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Picture 7" descr="Text&#10;&#10;Description automatically generated">
            <a:extLst>
              <a:ext uri="{FF2B5EF4-FFF2-40B4-BE49-F238E27FC236}">
                <a16:creationId xmlns:a16="http://schemas.microsoft.com/office/drawing/2014/main" id="{E6C0D059-7836-461C-A69F-136A4C8B4B53}"/>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9852405" y="326421"/>
            <a:ext cx="2037510" cy="675774"/>
          </a:xfrm>
          <a:prstGeom prst="rect">
            <a:avLst/>
          </a:prstGeom>
        </p:spPr>
      </p:pic>
      <p:graphicFrame>
        <p:nvGraphicFramePr>
          <p:cNvPr id="4" name="Table 4">
            <a:extLst>
              <a:ext uri="{FF2B5EF4-FFF2-40B4-BE49-F238E27FC236}">
                <a16:creationId xmlns:a16="http://schemas.microsoft.com/office/drawing/2014/main" id="{4C616CCB-10D5-4410-A99D-229B70E33B19}"/>
              </a:ext>
            </a:extLst>
          </p:cNvPr>
          <p:cNvGraphicFramePr>
            <a:graphicFrameLocks noGrp="1"/>
          </p:cNvGraphicFramePr>
          <p:nvPr>
            <p:extLst>
              <p:ext uri="{D42A27DB-BD31-4B8C-83A1-F6EECF244321}">
                <p14:modId xmlns:p14="http://schemas.microsoft.com/office/powerpoint/2010/main" val="1395059408"/>
              </p:ext>
            </p:extLst>
          </p:nvPr>
        </p:nvGraphicFramePr>
        <p:xfrm>
          <a:off x="558801" y="1717192"/>
          <a:ext cx="7512857" cy="3611268"/>
        </p:xfrm>
        <a:graphic>
          <a:graphicData uri="http://schemas.openxmlformats.org/drawingml/2006/table">
            <a:tbl>
              <a:tblPr firstRow="1" bandRow="1">
                <a:tableStyleId>{5C22544A-7EE6-4342-B048-85BDC9FD1C3A}</a:tableStyleId>
              </a:tblPr>
              <a:tblGrid>
                <a:gridCol w="5592617">
                  <a:extLst>
                    <a:ext uri="{9D8B030D-6E8A-4147-A177-3AD203B41FA5}">
                      <a16:colId xmlns:a16="http://schemas.microsoft.com/office/drawing/2014/main" val="2436455974"/>
                    </a:ext>
                  </a:extLst>
                </a:gridCol>
                <a:gridCol w="1920240">
                  <a:extLst>
                    <a:ext uri="{9D8B030D-6E8A-4147-A177-3AD203B41FA5}">
                      <a16:colId xmlns:a16="http://schemas.microsoft.com/office/drawing/2014/main" val="254564580"/>
                    </a:ext>
                  </a:extLst>
                </a:gridCol>
              </a:tblGrid>
              <a:tr h="601878">
                <a:tc>
                  <a:txBody>
                    <a:bodyPr/>
                    <a:lstStyle/>
                    <a:p>
                      <a:pPr algn="ctr"/>
                      <a:r>
                        <a:rPr lang="en-GB" dirty="0"/>
                        <a:t>Generic Assessment Criteria</a:t>
                      </a:r>
                    </a:p>
                  </a:txBody>
                  <a:tcPr anchor="ctr"/>
                </a:tc>
                <a:tc>
                  <a:txBody>
                    <a:bodyPr/>
                    <a:lstStyle/>
                    <a:p>
                      <a:pPr algn="ctr"/>
                      <a:r>
                        <a:rPr lang="en-GB" dirty="0"/>
                        <a:t>Available Marks</a:t>
                      </a:r>
                    </a:p>
                  </a:txBody>
                  <a:tcPr anchor="ctr"/>
                </a:tc>
                <a:extLst>
                  <a:ext uri="{0D108BD9-81ED-4DB2-BD59-A6C34878D82A}">
                    <a16:rowId xmlns:a16="http://schemas.microsoft.com/office/drawing/2014/main" val="4227380389"/>
                  </a:ext>
                </a:extLst>
              </a:tr>
              <a:tr h="601878">
                <a:tc>
                  <a:txBody>
                    <a:bodyPr/>
                    <a:lstStyle/>
                    <a:p>
                      <a:r>
                        <a:rPr lang="en-GB" dirty="0"/>
                        <a:t>1. Engagement with Literature Skills</a:t>
                      </a:r>
                    </a:p>
                  </a:txBody>
                  <a:tcPr/>
                </a:tc>
                <a:tc>
                  <a:txBody>
                    <a:bodyPr/>
                    <a:lstStyle/>
                    <a:p>
                      <a:pPr algn="ctr"/>
                      <a:r>
                        <a:rPr lang="en-GB" dirty="0"/>
                        <a:t>10</a:t>
                      </a:r>
                    </a:p>
                  </a:txBody>
                  <a:tcPr/>
                </a:tc>
                <a:extLst>
                  <a:ext uri="{0D108BD9-81ED-4DB2-BD59-A6C34878D82A}">
                    <a16:rowId xmlns:a16="http://schemas.microsoft.com/office/drawing/2014/main" val="963888537"/>
                  </a:ext>
                </a:extLst>
              </a:tr>
              <a:tr h="601878">
                <a:tc>
                  <a:txBody>
                    <a:bodyPr/>
                    <a:lstStyle/>
                    <a:p>
                      <a:r>
                        <a:rPr lang="en-GB" dirty="0"/>
                        <a:t>2. Knowledge and Understanding Skills</a:t>
                      </a:r>
                    </a:p>
                  </a:txBody>
                  <a:tcPr/>
                </a:tc>
                <a:tc>
                  <a:txBody>
                    <a:bodyPr/>
                    <a:lstStyle/>
                    <a:p>
                      <a:pPr algn="ctr"/>
                      <a:r>
                        <a:rPr lang="en-GB" dirty="0"/>
                        <a:t>30</a:t>
                      </a:r>
                    </a:p>
                  </a:txBody>
                  <a:tcPr/>
                </a:tc>
                <a:extLst>
                  <a:ext uri="{0D108BD9-81ED-4DB2-BD59-A6C34878D82A}">
                    <a16:rowId xmlns:a16="http://schemas.microsoft.com/office/drawing/2014/main" val="958135153"/>
                  </a:ext>
                </a:extLst>
              </a:tr>
              <a:tr h="601878">
                <a:tc>
                  <a:txBody>
                    <a:bodyPr/>
                    <a:lstStyle/>
                    <a:p>
                      <a:r>
                        <a:rPr lang="en-GB" dirty="0"/>
                        <a:t>3. Cognitive and Intellectual Skills</a:t>
                      </a:r>
                    </a:p>
                  </a:txBody>
                  <a:tcPr/>
                </a:tc>
                <a:tc>
                  <a:txBody>
                    <a:bodyPr/>
                    <a:lstStyle/>
                    <a:p>
                      <a:pPr algn="ctr"/>
                      <a:r>
                        <a:rPr lang="en-GB" dirty="0"/>
                        <a:t>30</a:t>
                      </a:r>
                    </a:p>
                  </a:txBody>
                  <a:tcPr/>
                </a:tc>
                <a:extLst>
                  <a:ext uri="{0D108BD9-81ED-4DB2-BD59-A6C34878D82A}">
                    <a16:rowId xmlns:a16="http://schemas.microsoft.com/office/drawing/2014/main" val="2548939599"/>
                  </a:ext>
                </a:extLst>
              </a:tr>
              <a:tr h="601878">
                <a:tc>
                  <a:txBody>
                    <a:bodyPr/>
                    <a:lstStyle/>
                    <a:p>
                      <a:r>
                        <a:rPr lang="en-GB" dirty="0"/>
                        <a:t>4. Practical Application Skills</a:t>
                      </a:r>
                    </a:p>
                  </a:txBody>
                  <a:tcPr/>
                </a:tc>
                <a:tc>
                  <a:txBody>
                    <a:bodyPr/>
                    <a:lstStyle/>
                    <a:p>
                      <a:pPr algn="ctr"/>
                      <a:r>
                        <a:rPr lang="en-GB" dirty="0"/>
                        <a:t>20</a:t>
                      </a:r>
                    </a:p>
                  </a:txBody>
                  <a:tcPr/>
                </a:tc>
                <a:extLst>
                  <a:ext uri="{0D108BD9-81ED-4DB2-BD59-A6C34878D82A}">
                    <a16:rowId xmlns:a16="http://schemas.microsoft.com/office/drawing/2014/main" val="875283898"/>
                  </a:ext>
                </a:extLst>
              </a:tr>
              <a:tr h="601878">
                <a:tc>
                  <a:txBody>
                    <a:bodyPr/>
                    <a:lstStyle/>
                    <a:p>
                      <a:r>
                        <a:rPr lang="en-GB" dirty="0"/>
                        <a:t>5. Transferable Skills for Life and Professional Practice</a:t>
                      </a:r>
                    </a:p>
                  </a:txBody>
                  <a:tcPr/>
                </a:tc>
                <a:tc>
                  <a:txBody>
                    <a:bodyPr/>
                    <a:lstStyle/>
                    <a:p>
                      <a:pPr algn="ctr"/>
                      <a:r>
                        <a:rPr lang="en-GB" dirty="0"/>
                        <a:t>10</a:t>
                      </a:r>
                    </a:p>
                  </a:txBody>
                  <a:tcPr/>
                </a:tc>
                <a:extLst>
                  <a:ext uri="{0D108BD9-81ED-4DB2-BD59-A6C34878D82A}">
                    <a16:rowId xmlns:a16="http://schemas.microsoft.com/office/drawing/2014/main" val="1974034553"/>
                  </a:ext>
                </a:extLst>
              </a:tr>
            </a:tbl>
          </a:graphicData>
        </a:graphic>
      </p:graphicFrame>
    </p:spTree>
    <p:extLst>
      <p:ext uri="{BB962C8B-B14F-4D97-AF65-F5344CB8AC3E}">
        <p14:creationId xmlns:p14="http://schemas.microsoft.com/office/powerpoint/2010/main" val="207728251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3AD318CC-E2A8-4E27-9548-A047A78999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2" name="Group 21">
            <a:extLst>
              <a:ext uri="{FF2B5EF4-FFF2-40B4-BE49-F238E27FC236}">
                <a16:creationId xmlns:a16="http://schemas.microsoft.com/office/drawing/2014/main" id="{B14B560F-9DD7-4302-A60B-EBD3EF59B07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09667" y="4415246"/>
            <a:ext cx="11982332" cy="2087795"/>
            <a:chOff x="143163" y="5763486"/>
            <a:chExt cx="11982332" cy="739555"/>
          </a:xfrm>
        </p:grpSpPr>
        <p:sp>
          <p:nvSpPr>
            <p:cNvPr id="23" name="Rectangle 22">
              <a:extLst>
                <a:ext uri="{FF2B5EF4-FFF2-40B4-BE49-F238E27FC236}">
                  <a16:creationId xmlns:a16="http://schemas.microsoft.com/office/drawing/2014/main" id="{3A9A4357-BD1D-4622-A4FE-766E6AB8DE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357444" y="5763486"/>
              <a:ext cx="11768051" cy="739555"/>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24" name="Straight Connector 23">
              <a:extLst>
                <a:ext uri="{FF2B5EF4-FFF2-40B4-BE49-F238E27FC236}">
                  <a16:creationId xmlns:a16="http://schemas.microsoft.com/office/drawing/2014/main" id="{C21D6966-343E-49AC-A026-D2497E0C3CA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flipH="1">
              <a:off x="143163" y="5763486"/>
              <a:ext cx="1" cy="739555"/>
            </a:xfrm>
            <a:prstGeom prst="line">
              <a:avLst/>
            </a:prstGeom>
            <a:ln w="177800">
              <a:solidFill>
                <a:schemeClr val="accent4"/>
              </a:solidFill>
            </a:ln>
          </p:spPr>
          <p:style>
            <a:lnRef idx="1">
              <a:schemeClr val="accent1"/>
            </a:lnRef>
            <a:fillRef idx="0">
              <a:schemeClr val="accent1"/>
            </a:fillRef>
            <a:effectRef idx="0">
              <a:schemeClr val="accent1"/>
            </a:effectRef>
            <a:fontRef idx="minor">
              <a:schemeClr val="tx1"/>
            </a:fontRef>
          </p:style>
        </p:cxnSp>
      </p:grpSp>
      <p:sp>
        <p:nvSpPr>
          <p:cNvPr id="26" name="Rectangle 25">
            <a:extLst>
              <a:ext uri="{FF2B5EF4-FFF2-40B4-BE49-F238E27FC236}">
                <a16:creationId xmlns:a16="http://schemas.microsoft.com/office/drawing/2014/main" id="{2C1BBA94-3F40-40AA-8BB9-E69E25E537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33706" y="587829"/>
            <a:ext cx="6505300" cy="5682342"/>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E4C62825-7737-48AC-B5A9-F71551EB8AB9}"/>
              </a:ext>
            </a:extLst>
          </p:cNvPr>
          <p:cNvSpPr>
            <a:spLocks noGrp="1"/>
          </p:cNvSpPr>
          <p:nvPr>
            <p:ph idx="1"/>
          </p:nvPr>
        </p:nvSpPr>
        <p:spPr>
          <a:xfrm>
            <a:off x="5561046" y="802105"/>
            <a:ext cx="5637560" cy="4961382"/>
          </a:xfrm>
        </p:spPr>
        <p:txBody>
          <a:bodyPr anchor="t">
            <a:normAutofit fontScale="92500" lnSpcReduction="10000"/>
          </a:bodyPr>
          <a:lstStyle/>
          <a:p>
            <a:pPr marL="0" lvl="0" indent="0" algn="just">
              <a:buNone/>
            </a:pPr>
            <a:r>
              <a:rPr lang="en-GB" sz="2400" b="1" dirty="0">
                <a:latin typeface="Arial" panose="020B0604020202020204" pitchFamily="34" charset="0"/>
                <a:cs typeface="Arial" panose="020B0604020202020204" pitchFamily="34" charset="0"/>
              </a:rPr>
              <a:t>Research-informed Literature </a:t>
            </a:r>
          </a:p>
          <a:p>
            <a:pPr lvl="0" algn="just"/>
            <a:r>
              <a:rPr lang="en-GB" sz="2400" dirty="0">
                <a:latin typeface="Arial" panose="020B0604020202020204" pitchFamily="34" charset="0"/>
                <a:cs typeface="Arial" panose="020B0604020202020204" pitchFamily="34" charset="0"/>
              </a:rPr>
              <a:t>Extent of research and/or own reading, selection of credible sources, application of appropriate referencing conventions. 	</a:t>
            </a:r>
          </a:p>
          <a:p>
            <a:pPr marL="0" lvl="0" indent="0" algn="just">
              <a:buNone/>
            </a:pPr>
            <a:r>
              <a:rPr lang="en-GB" sz="2400" b="1" dirty="0">
                <a:latin typeface="Arial" panose="020B0604020202020204" pitchFamily="34" charset="0"/>
                <a:cs typeface="Arial" panose="020B0604020202020204" pitchFamily="34" charset="0"/>
              </a:rPr>
              <a:t>Knowledge and Understanding of Subject </a:t>
            </a:r>
          </a:p>
          <a:p>
            <a:pPr lvl="0" algn="just"/>
            <a:r>
              <a:rPr lang="en-GB" sz="2400" dirty="0">
                <a:latin typeface="Arial" panose="020B0604020202020204" pitchFamily="34" charset="0"/>
                <a:cs typeface="Arial" panose="020B0604020202020204" pitchFamily="34" charset="0"/>
              </a:rPr>
              <a:t>Extent of knowledge and understanding of concepts and underlying principles associated with the discipline. 	</a:t>
            </a:r>
          </a:p>
          <a:p>
            <a:pPr marL="0" lvl="0" indent="0" algn="just">
              <a:buNone/>
            </a:pPr>
            <a:r>
              <a:rPr lang="en-GB" sz="2400" b="1" dirty="0">
                <a:latin typeface="Arial" panose="020B0604020202020204" pitchFamily="34" charset="0"/>
                <a:cs typeface="Arial" panose="020B0604020202020204" pitchFamily="34" charset="0"/>
              </a:rPr>
              <a:t>Analysis </a:t>
            </a:r>
          </a:p>
          <a:p>
            <a:pPr lvl="0" algn="just"/>
            <a:r>
              <a:rPr lang="en-GB" sz="2400" dirty="0">
                <a:latin typeface="Arial" panose="020B0604020202020204" pitchFamily="34" charset="0"/>
                <a:cs typeface="Arial" panose="020B0604020202020204" pitchFamily="34" charset="0"/>
              </a:rPr>
              <a:t>Analysis, evaluation and synthesis; logic, argument and judgement; analytical reflection; organisation of ideas and evidence . </a:t>
            </a:r>
          </a:p>
        </p:txBody>
      </p:sp>
      <p:pic>
        <p:nvPicPr>
          <p:cNvPr id="9" name="Picture 8" descr="Text&#10;&#10;Description automatically generated">
            <a:extLst>
              <a:ext uri="{FF2B5EF4-FFF2-40B4-BE49-F238E27FC236}">
                <a16:creationId xmlns:a16="http://schemas.microsoft.com/office/drawing/2014/main" id="{DF657264-F4BC-4108-975A-E29E43B5CD1A}"/>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23948" y="354959"/>
            <a:ext cx="2037510" cy="675774"/>
          </a:xfrm>
          <a:prstGeom prst="rect">
            <a:avLst/>
          </a:prstGeom>
        </p:spPr>
      </p:pic>
      <p:sp>
        <p:nvSpPr>
          <p:cNvPr id="12" name="Title 1">
            <a:extLst>
              <a:ext uri="{FF2B5EF4-FFF2-40B4-BE49-F238E27FC236}">
                <a16:creationId xmlns:a16="http://schemas.microsoft.com/office/drawing/2014/main" id="{0E6E9F32-3509-48CD-9379-FDF0EB6CC578}"/>
              </a:ext>
            </a:extLst>
          </p:cNvPr>
          <p:cNvSpPr>
            <a:spLocks noGrp="1"/>
          </p:cNvSpPr>
          <p:nvPr>
            <p:ph type="title"/>
          </p:nvPr>
        </p:nvSpPr>
        <p:spPr>
          <a:xfrm>
            <a:off x="1154687" y="1385692"/>
            <a:ext cx="2469624" cy="2846070"/>
          </a:xfrm>
        </p:spPr>
        <p:txBody>
          <a:bodyPr vert="horz" lIns="91440" tIns="45720" rIns="91440" bIns="45720" rtlCol="0" anchor="ctr">
            <a:normAutofit/>
          </a:bodyPr>
          <a:lstStyle/>
          <a:p>
            <a:r>
              <a:rPr lang="en-US" sz="3700" b="1" dirty="0"/>
              <a:t>Assignment Assessment Criteria</a:t>
            </a:r>
          </a:p>
        </p:txBody>
      </p:sp>
    </p:spTree>
    <p:extLst>
      <p:ext uri="{BB962C8B-B14F-4D97-AF65-F5344CB8AC3E}">
        <p14:creationId xmlns:p14="http://schemas.microsoft.com/office/powerpoint/2010/main" val="253354709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nodeType="clickEffect">
                                  <p:stCondLst>
                                    <p:cond delay="0"/>
                                  </p:stCondLst>
                                  <p:childTnLst>
                                    <p:set>
                                      <p:cBhvr>
                                        <p:cTn id="36" dur="1" fill="hold">
                                          <p:stCondLst>
                                            <p:cond delay="0"/>
                                          </p:stCondLst>
                                        </p:cTn>
                                        <p:tgtEl>
                                          <p:spTgt spid="3">
                                            <p:txEl>
                                              <p:pRg st="5" end="5"/>
                                            </p:txEl>
                                          </p:spTgt>
                                        </p:tgtEl>
                                        <p:attrNameLst>
                                          <p:attrName>style.visibility</p:attrName>
                                        </p:attrNameLst>
                                      </p:cBhvr>
                                      <p:to>
                                        <p:strVal val="visible"/>
                                      </p:to>
                                    </p:set>
                                    <p:anim calcmode="lin" valueType="num">
                                      <p:cBhvr additive="base">
                                        <p:cTn id="37"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3AD318CC-E2A8-4E27-9548-A047A78999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2" name="Group 21">
            <a:extLst>
              <a:ext uri="{FF2B5EF4-FFF2-40B4-BE49-F238E27FC236}">
                <a16:creationId xmlns:a16="http://schemas.microsoft.com/office/drawing/2014/main" id="{B14B560F-9DD7-4302-A60B-EBD3EF59B07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09667" y="4415246"/>
            <a:ext cx="11982332" cy="2087795"/>
            <a:chOff x="143163" y="5763486"/>
            <a:chExt cx="11982332" cy="739555"/>
          </a:xfrm>
        </p:grpSpPr>
        <p:sp>
          <p:nvSpPr>
            <p:cNvPr id="23" name="Rectangle 22">
              <a:extLst>
                <a:ext uri="{FF2B5EF4-FFF2-40B4-BE49-F238E27FC236}">
                  <a16:creationId xmlns:a16="http://schemas.microsoft.com/office/drawing/2014/main" id="{3A9A4357-BD1D-4622-A4FE-766E6AB8DE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357444" y="5763486"/>
              <a:ext cx="11768051" cy="739555"/>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24" name="Straight Connector 23">
              <a:extLst>
                <a:ext uri="{FF2B5EF4-FFF2-40B4-BE49-F238E27FC236}">
                  <a16:creationId xmlns:a16="http://schemas.microsoft.com/office/drawing/2014/main" id="{C21D6966-343E-49AC-A026-D2497E0C3CA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flipH="1">
              <a:off x="143163" y="5763486"/>
              <a:ext cx="1" cy="739555"/>
            </a:xfrm>
            <a:prstGeom prst="line">
              <a:avLst/>
            </a:prstGeom>
            <a:ln w="177800">
              <a:solidFill>
                <a:schemeClr val="accent4"/>
              </a:solidFill>
            </a:ln>
          </p:spPr>
          <p:style>
            <a:lnRef idx="1">
              <a:schemeClr val="accent1"/>
            </a:lnRef>
            <a:fillRef idx="0">
              <a:schemeClr val="accent1"/>
            </a:fillRef>
            <a:effectRef idx="0">
              <a:schemeClr val="accent1"/>
            </a:effectRef>
            <a:fontRef idx="minor">
              <a:schemeClr val="tx1"/>
            </a:fontRef>
          </p:style>
        </p:cxnSp>
      </p:grpSp>
      <p:sp>
        <p:nvSpPr>
          <p:cNvPr id="26" name="Rectangle 25">
            <a:extLst>
              <a:ext uri="{FF2B5EF4-FFF2-40B4-BE49-F238E27FC236}">
                <a16:creationId xmlns:a16="http://schemas.microsoft.com/office/drawing/2014/main" id="{2C1BBA94-3F40-40AA-8BB9-E69E25E537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33706" y="587829"/>
            <a:ext cx="6505300" cy="5682342"/>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E4C62825-7737-48AC-B5A9-F71551EB8AB9}"/>
              </a:ext>
            </a:extLst>
          </p:cNvPr>
          <p:cNvSpPr>
            <a:spLocks noGrp="1"/>
          </p:cNvSpPr>
          <p:nvPr>
            <p:ph idx="1"/>
          </p:nvPr>
        </p:nvSpPr>
        <p:spPr>
          <a:xfrm>
            <a:off x="5656218" y="1026367"/>
            <a:ext cx="5542387" cy="4737119"/>
          </a:xfrm>
        </p:spPr>
        <p:txBody>
          <a:bodyPr anchor="t">
            <a:normAutofit/>
          </a:bodyPr>
          <a:lstStyle/>
          <a:p>
            <a:pPr marL="0" indent="0">
              <a:buNone/>
              <a:defRPr/>
            </a:pPr>
            <a:r>
              <a:rPr lang="en-GB" sz="2400" b="1" dirty="0"/>
              <a:t>Practical Application and Deployment </a:t>
            </a:r>
            <a:endParaRPr lang="en-GB" sz="2400" dirty="0"/>
          </a:p>
          <a:p>
            <a:pPr>
              <a:defRPr/>
            </a:pPr>
            <a:r>
              <a:rPr lang="en-GB" sz="2400" dirty="0"/>
              <a:t>Deployment of methods, materials, tools and techniques; application of concepts; formulation of innovative and creative solutions to solve problems. </a:t>
            </a:r>
          </a:p>
          <a:p>
            <a:pPr marL="0" indent="0">
              <a:buNone/>
              <a:defRPr/>
            </a:pPr>
            <a:r>
              <a:rPr lang="en-GB" sz="2400" b="1" dirty="0"/>
              <a:t>Skills for Professional Practice </a:t>
            </a:r>
            <a:endParaRPr lang="en-GB" sz="2400" dirty="0"/>
          </a:p>
          <a:p>
            <a:pPr>
              <a:defRPr/>
            </a:pPr>
            <a:r>
              <a:rPr lang="en-GB" sz="2400" dirty="0"/>
              <a:t>Attributes in professional practice: individual and collaborative working; deployment of appropriate media; presentation and organisation</a:t>
            </a:r>
          </a:p>
        </p:txBody>
      </p:sp>
      <p:pic>
        <p:nvPicPr>
          <p:cNvPr id="9" name="Picture 8" descr="Text&#10;&#10;Description automatically generated">
            <a:extLst>
              <a:ext uri="{FF2B5EF4-FFF2-40B4-BE49-F238E27FC236}">
                <a16:creationId xmlns:a16="http://schemas.microsoft.com/office/drawing/2014/main" id="{EF8C4363-6083-4D79-9852-6DFF29A95053}"/>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23948" y="354959"/>
            <a:ext cx="2037510" cy="675774"/>
          </a:xfrm>
          <a:prstGeom prst="rect">
            <a:avLst/>
          </a:prstGeom>
        </p:spPr>
      </p:pic>
      <p:sp>
        <p:nvSpPr>
          <p:cNvPr id="12" name="Title 1">
            <a:extLst>
              <a:ext uri="{FF2B5EF4-FFF2-40B4-BE49-F238E27FC236}">
                <a16:creationId xmlns:a16="http://schemas.microsoft.com/office/drawing/2014/main" id="{DA81FE2E-1334-44FF-A0D8-842E652087EC}"/>
              </a:ext>
            </a:extLst>
          </p:cNvPr>
          <p:cNvSpPr>
            <a:spLocks noGrp="1"/>
          </p:cNvSpPr>
          <p:nvPr>
            <p:ph type="title"/>
          </p:nvPr>
        </p:nvSpPr>
        <p:spPr>
          <a:xfrm>
            <a:off x="1226646" y="1297772"/>
            <a:ext cx="2469624" cy="2846070"/>
          </a:xfrm>
        </p:spPr>
        <p:txBody>
          <a:bodyPr vert="horz" lIns="91440" tIns="45720" rIns="91440" bIns="45720" rtlCol="0" anchor="ctr">
            <a:normAutofit/>
          </a:bodyPr>
          <a:lstStyle/>
          <a:p>
            <a:r>
              <a:rPr lang="en-US" sz="3700" b="1" dirty="0"/>
              <a:t>Assignment Assessment Criteria</a:t>
            </a:r>
          </a:p>
        </p:txBody>
      </p:sp>
    </p:spTree>
    <p:extLst>
      <p:ext uri="{BB962C8B-B14F-4D97-AF65-F5344CB8AC3E}">
        <p14:creationId xmlns:p14="http://schemas.microsoft.com/office/powerpoint/2010/main" val="50316783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3AD318CC-E2A8-4E27-9548-A047A78999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2" name="Group 21">
            <a:extLst>
              <a:ext uri="{FF2B5EF4-FFF2-40B4-BE49-F238E27FC236}">
                <a16:creationId xmlns:a16="http://schemas.microsoft.com/office/drawing/2014/main" id="{B14B560F-9DD7-4302-A60B-EBD3EF59B07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09667" y="4415246"/>
            <a:ext cx="11982332" cy="2087795"/>
            <a:chOff x="143163" y="5763486"/>
            <a:chExt cx="11982332" cy="739555"/>
          </a:xfrm>
        </p:grpSpPr>
        <p:sp>
          <p:nvSpPr>
            <p:cNvPr id="23" name="Rectangle 22">
              <a:extLst>
                <a:ext uri="{FF2B5EF4-FFF2-40B4-BE49-F238E27FC236}">
                  <a16:creationId xmlns:a16="http://schemas.microsoft.com/office/drawing/2014/main" id="{3A9A4357-BD1D-4622-A4FE-766E6AB8DE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357444" y="5763486"/>
              <a:ext cx="11768051" cy="739555"/>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24" name="Straight Connector 23">
              <a:extLst>
                <a:ext uri="{FF2B5EF4-FFF2-40B4-BE49-F238E27FC236}">
                  <a16:creationId xmlns:a16="http://schemas.microsoft.com/office/drawing/2014/main" id="{C21D6966-343E-49AC-A026-D2497E0C3CA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flipH="1">
              <a:off x="143163" y="5763486"/>
              <a:ext cx="1" cy="739555"/>
            </a:xfrm>
            <a:prstGeom prst="line">
              <a:avLst/>
            </a:prstGeom>
            <a:ln w="177800">
              <a:solidFill>
                <a:schemeClr val="accent4"/>
              </a:solidFill>
            </a:ln>
          </p:spPr>
          <p:style>
            <a:lnRef idx="1">
              <a:schemeClr val="accent1"/>
            </a:lnRef>
            <a:fillRef idx="0">
              <a:schemeClr val="accent1"/>
            </a:fillRef>
            <a:effectRef idx="0">
              <a:schemeClr val="accent1"/>
            </a:effectRef>
            <a:fontRef idx="minor">
              <a:schemeClr val="tx1"/>
            </a:fontRef>
          </p:style>
        </p:cxnSp>
      </p:grpSp>
      <p:sp>
        <p:nvSpPr>
          <p:cNvPr id="26" name="Rectangle 25">
            <a:extLst>
              <a:ext uri="{FF2B5EF4-FFF2-40B4-BE49-F238E27FC236}">
                <a16:creationId xmlns:a16="http://schemas.microsoft.com/office/drawing/2014/main" id="{2C1BBA94-3F40-40AA-8BB9-E69E25E537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33706" y="587829"/>
            <a:ext cx="6505300" cy="5682342"/>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E4C62825-7737-48AC-B5A9-F71551EB8AB9}"/>
              </a:ext>
            </a:extLst>
          </p:cNvPr>
          <p:cNvSpPr>
            <a:spLocks noGrp="1"/>
          </p:cNvSpPr>
          <p:nvPr>
            <p:ph idx="1"/>
          </p:nvPr>
        </p:nvSpPr>
        <p:spPr>
          <a:xfrm>
            <a:off x="5656218" y="1026367"/>
            <a:ext cx="5542387" cy="4737119"/>
          </a:xfrm>
        </p:spPr>
        <p:txBody>
          <a:bodyPr anchor="t">
            <a:normAutofit/>
          </a:bodyPr>
          <a:lstStyle/>
          <a:p>
            <a:pPr>
              <a:defRPr/>
            </a:pPr>
            <a:r>
              <a:rPr lang="en-GB" sz="3500" dirty="0"/>
              <a:t>Preparation</a:t>
            </a:r>
          </a:p>
          <a:p>
            <a:pPr>
              <a:defRPr/>
            </a:pPr>
            <a:r>
              <a:rPr lang="en-GB" sz="3500" dirty="0"/>
              <a:t>Planning</a:t>
            </a:r>
          </a:p>
          <a:p>
            <a:pPr>
              <a:defRPr/>
            </a:pPr>
            <a:r>
              <a:rPr lang="en-GB" sz="3500" dirty="0"/>
              <a:t>Assignment Key Words</a:t>
            </a:r>
          </a:p>
          <a:p>
            <a:pPr>
              <a:defRPr/>
            </a:pPr>
            <a:r>
              <a:rPr lang="en-GB" sz="3500" dirty="0"/>
              <a:t>Academic Writing</a:t>
            </a:r>
          </a:p>
          <a:p>
            <a:pPr>
              <a:defRPr/>
            </a:pPr>
            <a:r>
              <a:rPr lang="en-GB" sz="3500" dirty="0"/>
              <a:t>Paraphrasing</a:t>
            </a:r>
          </a:p>
          <a:p>
            <a:pPr>
              <a:defRPr/>
            </a:pPr>
            <a:r>
              <a:rPr lang="en-GB" sz="3500" dirty="0"/>
              <a:t>Harvard Referencing</a:t>
            </a:r>
          </a:p>
        </p:txBody>
      </p:sp>
      <p:pic>
        <p:nvPicPr>
          <p:cNvPr id="9" name="Picture 8" descr="Text&#10;&#10;Description automatically generated">
            <a:extLst>
              <a:ext uri="{FF2B5EF4-FFF2-40B4-BE49-F238E27FC236}">
                <a16:creationId xmlns:a16="http://schemas.microsoft.com/office/drawing/2014/main" id="{EF8C4363-6083-4D79-9852-6DFF29A95053}"/>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23948" y="354959"/>
            <a:ext cx="2037510" cy="675774"/>
          </a:xfrm>
          <a:prstGeom prst="rect">
            <a:avLst/>
          </a:prstGeom>
        </p:spPr>
      </p:pic>
      <p:sp>
        <p:nvSpPr>
          <p:cNvPr id="12" name="Title 1">
            <a:extLst>
              <a:ext uri="{FF2B5EF4-FFF2-40B4-BE49-F238E27FC236}">
                <a16:creationId xmlns:a16="http://schemas.microsoft.com/office/drawing/2014/main" id="{DA81FE2E-1334-44FF-A0D8-842E652087EC}"/>
              </a:ext>
            </a:extLst>
          </p:cNvPr>
          <p:cNvSpPr>
            <a:spLocks noGrp="1"/>
          </p:cNvSpPr>
          <p:nvPr>
            <p:ph type="title"/>
          </p:nvPr>
        </p:nvSpPr>
        <p:spPr>
          <a:xfrm>
            <a:off x="1226645" y="1297772"/>
            <a:ext cx="3104285" cy="2846070"/>
          </a:xfrm>
        </p:spPr>
        <p:txBody>
          <a:bodyPr vert="horz" lIns="91440" tIns="45720" rIns="91440" bIns="45720" rtlCol="0" anchor="ctr">
            <a:normAutofit/>
          </a:bodyPr>
          <a:lstStyle/>
          <a:p>
            <a:r>
              <a:rPr lang="en-US" sz="3700" b="1" dirty="0"/>
              <a:t>General guidelines </a:t>
            </a:r>
            <a:br>
              <a:rPr lang="en-US" sz="3700" b="1" dirty="0"/>
            </a:br>
            <a:r>
              <a:rPr lang="en-US" sz="3700" b="1" dirty="0"/>
              <a:t>for assessment</a:t>
            </a:r>
          </a:p>
        </p:txBody>
      </p:sp>
    </p:spTree>
    <p:extLst>
      <p:ext uri="{BB962C8B-B14F-4D97-AF65-F5344CB8AC3E}">
        <p14:creationId xmlns:p14="http://schemas.microsoft.com/office/powerpoint/2010/main" val="47912549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nodeType="clickEffect">
                                  <p:stCondLst>
                                    <p:cond delay="0"/>
                                  </p:stCondLst>
                                  <p:childTnLst>
                                    <p:set>
                                      <p:cBhvr>
                                        <p:cTn id="36" dur="1" fill="hold">
                                          <p:stCondLst>
                                            <p:cond delay="0"/>
                                          </p:stCondLst>
                                        </p:cTn>
                                        <p:tgtEl>
                                          <p:spTgt spid="3">
                                            <p:txEl>
                                              <p:pRg st="5" end="5"/>
                                            </p:txEl>
                                          </p:spTgt>
                                        </p:tgtEl>
                                        <p:attrNameLst>
                                          <p:attrName>style.visibility</p:attrName>
                                        </p:attrNameLst>
                                      </p:cBhvr>
                                      <p:to>
                                        <p:strVal val="visible"/>
                                      </p:to>
                                    </p:set>
                                    <p:anim calcmode="lin" valueType="num">
                                      <p:cBhvr additive="base">
                                        <p:cTn id="37"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3AD318CC-E2A8-4E27-9548-A047A78999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2" name="Group 21">
            <a:extLst>
              <a:ext uri="{FF2B5EF4-FFF2-40B4-BE49-F238E27FC236}">
                <a16:creationId xmlns:a16="http://schemas.microsoft.com/office/drawing/2014/main" id="{B14B560F-9DD7-4302-A60B-EBD3EF59B07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09667" y="4415246"/>
            <a:ext cx="11982332" cy="2087795"/>
            <a:chOff x="143163" y="5763486"/>
            <a:chExt cx="11982332" cy="739555"/>
          </a:xfrm>
        </p:grpSpPr>
        <p:sp>
          <p:nvSpPr>
            <p:cNvPr id="23" name="Rectangle 22">
              <a:extLst>
                <a:ext uri="{FF2B5EF4-FFF2-40B4-BE49-F238E27FC236}">
                  <a16:creationId xmlns:a16="http://schemas.microsoft.com/office/drawing/2014/main" id="{3A9A4357-BD1D-4622-A4FE-766E6AB8DE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357444" y="5763486"/>
              <a:ext cx="11768051" cy="739555"/>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24" name="Straight Connector 23">
              <a:extLst>
                <a:ext uri="{FF2B5EF4-FFF2-40B4-BE49-F238E27FC236}">
                  <a16:creationId xmlns:a16="http://schemas.microsoft.com/office/drawing/2014/main" id="{C21D6966-343E-49AC-A026-D2497E0C3CA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flipH="1">
              <a:off x="143163" y="5763486"/>
              <a:ext cx="1" cy="739555"/>
            </a:xfrm>
            <a:prstGeom prst="line">
              <a:avLst/>
            </a:prstGeom>
            <a:ln w="177800">
              <a:solidFill>
                <a:schemeClr val="accent4"/>
              </a:solidFill>
            </a:ln>
          </p:spPr>
          <p:style>
            <a:lnRef idx="1">
              <a:schemeClr val="accent1"/>
            </a:lnRef>
            <a:fillRef idx="0">
              <a:schemeClr val="accent1"/>
            </a:fillRef>
            <a:effectRef idx="0">
              <a:schemeClr val="accent1"/>
            </a:effectRef>
            <a:fontRef idx="minor">
              <a:schemeClr val="tx1"/>
            </a:fontRef>
          </p:style>
        </p:cxnSp>
      </p:grpSp>
      <p:sp>
        <p:nvSpPr>
          <p:cNvPr id="26" name="Rectangle 25">
            <a:extLst>
              <a:ext uri="{FF2B5EF4-FFF2-40B4-BE49-F238E27FC236}">
                <a16:creationId xmlns:a16="http://schemas.microsoft.com/office/drawing/2014/main" id="{2C1BBA94-3F40-40AA-8BB9-E69E25E537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33706" y="587829"/>
            <a:ext cx="6505300" cy="5682342"/>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E4C62825-7737-48AC-B5A9-F71551EB8AB9}"/>
              </a:ext>
            </a:extLst>
          </p:cNvPr>
          <p:cNvSpPr>
            <a:spLocks noGrp="1"/>
          </p:cNvSpPr>
          <p:nvPr>
            <p:ph idx="1"/>
          </p:nvPr>
        </p:nvSpPr>
        <p:spPr>
          <a:xfrm>
            <a:off x="5656218" y="2576946"/>
            <a:ext cx="5542387" cy="2003368"/>
          </a:xfrm>
        </p:spPr>
        <p:txBody>
          <a:bodyPr anchor="t">
            <a:normAutofit/>
          </a:bodyPr>
          <a:lstStyle/>
          <a:p>
            <a:pPr marL="0" indent="0">
              <a:buNone/>
              <a:defRPr/>
            </a:pPr>
            <a:r>
              <a:rPr lang="en-GB" sz="6000" dirty="0"/>
              <a:t>Good Luck </a:t>
            </a:r>
            <a:r>
              <a:rPr lang="en-GB" sz="6000" dirty="0">
                <a:sym typeface="Wingdings" panose="05000000000000000000" pitchFamily="2" charset="2"/>
              </a:rPr>
              <a:t></a:t>
            </a:r>
            <a:endParaRPr lang="en-GB" sz="6000" dirty="0"/>
          </a:p>
        </p:txBody>
      </p:sp>
      <p:pic>
        <p:nvPicPr>
          <p:cNvPr id="9" name="Picture 8" descr="Text&#10;&#10;Description automatically generated">
            <a:extLst>
              <a:ext uri="{FF2B5EF4-FFF2-40B4-BE49-F238E27FC236}">
                <a16:creationId xmlns:a16="http://schemas.microsoft.com/office/drawing/2014/main" id="{EF8C4363-6083-4D79-9852-6DFF29A95053}"/>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23948" y="354959"/>
            <a:ext cx="2037510" cy="675774"/>
          </a:xfrm>
          <a:prstGeom prst="rect">
            <a:avLst/>
          </a:prstGeom>
        </p:spPr>
      </p:pic>
    </p:spTree>
    <p:extLst>
      <p:ext uri="{BB962C8B-B14F-4D97-AF65-F5344CB8AC3E}">
        <p14:creationId xmlns:p14="http://schemas.microsoft.com/office/powerpoint/2010/main" val="191514377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1526</TotalTime>
  <Words>1034</Words>
  <Application>Microsoft Office PowerPoint</Application>
  <PresentationFormat>Widescreen</PresentationFormat>
  <Paragraphs>78</Paragraphs>
  <Slides>17</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17</vt:i4>
      </vt:variant>
    </vt:vector>
  </HeadingPairs>
  <TitlesOfParts>
    <vt:vector size="23" baseType="lpstr">
      <vt:lpstr>Arial</vt:lpstr>
      <vt:lpstr>Arial Black</vt:lpstr>
      <vt:lpstr>Calibri</vt:lpstr>
      <vt:lpstr>Calibri Light</vt:lpstr>
      <vt:lpstr>Comic Sans MS</vt:lpstr>
      <vt:lpstr>Office Theme</vt:lpstr>
      <vt:lpstr>Understanding and Engaging in the Customer Experience  (BMSW5003_LON)   Final Assignment Guidance </vt:lpstr>
      <vt:lpstr>Assignment Task</vt:lpstr>
      <vt:lpstr>Module Learning Outcomes</vt:lpstr>
      <vt:lpstr>Six Steps to produce a high-quality work</vt:lpstr>
      <vt:lpstr>Six Steps to produce a high-quality work</vt:lpstr>
      <vt:lpstr>Assignment Question</vt:lpstr>
      <vt:lpstr>Six Steps to produce a high-quality work</vt:lpstr>
      <vt:lpstr>Six Steps to produce a high-quality work</vt:lpstr>
      <vt:lpstr>Six Steps to produce a high-quality work</vt:lpstr>
      <vt:lpstr>Six Steps to produce a high-quality work</vt:lpstr>
      <vt:lpstr>Assignment Guidance</vt:lpstr>
      <vt:lpstr>Suggested Structure / Contents</vt:lpstr>
      <vt:lpstr>Assignment Assessment Criteria</vt:lpstr>
      <vt:lpstr>Assignment Assessment Criteria</vt:lpstr>
      <vt:lpstr>Assignment Assessment Criteria</vt:lpstr>
      <vt:lpstr>General guidelines  for assessment</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Developing Workplace Critical Thinking  (BMSW5101_LON)   Resit Assignment Guidance </dc:title>
  <dc:creator>Hossein Shokri (Doctoral Researcher)</dc:creator>
  <cp:lastModifiedBy>Hossein Shokri</cp:lastModifiedBy>
  <cp:revision>27</cp:revision>
  <dcterms:created xsi:type="dcterms:W3CDTF">2020-07-15T23:29:31Z</dcterms:created>
  <dcterms:modified xsi:type="dcterms:W3CDTF">2020-12-08T18:24:29Z</dcterms:modified>
</cp:coreProperties>
</file>