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5"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2420" autoAdjust="0"/>
  </p:normalViewPr>
  <p:slideViewPr>
    <p:cSldViewPr snapToGrid="0">
      <p:cViewPr varScale="1">
        <p:scale>
          <a:sx n="104" d="100"/>
          <a:sy n="104" d="100"/>
        </p:scale>
        <p:origin x="89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33668C-D9A8-4D48-A1BC-97D65A107F2B}"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3F81DDB-9C69-4A68-BDE5-095DF617809D}">
      <dgm:prSet/>
      <dgm:spPr/>
      <dgm:t>
        <a:bodyPr/>
        <a:lstStyle/>
        <a:p>
          <a:pPr>
            <a:defRPr b="1"/>
          </a:pPr>
          <a:r>
            <a:rPr lang="en-US"/>
            <a:t>Extrinsic motivation</a:t>
          </a:r>
        </a:p>
      </dgm:t>
    </dgm:pt>
    <dgm:pt modelId="{11D9BD76-D492-4741-A8F2-9FCA0894DC2F}" type="parTrans" cxnId="{DE2951B5-3045-418A-ACCD-E12C21B62C2A}">
      <dgm:prSet/>
      <dgm:spPr/>
      <dgm:t>
        <a:bodyPr/>
        <a:lstStyle/>
        <a:p>
          <a:endParaRPr lang="en-US"/>
        </a:p>
      </dgm:t>
    </dgm:pt>
    <dgm:pt modelId="{518D17F1-B102-4D0B-B2B7-69D65AA7175B}" type="sibTrans" cxnId="{DE2951B5-3045-418A-ACCD-E12C21B62C2A}">
      <dgm:prSet/>
      <dgm:spPr/>
      <dgm:t>
        <a:bodyPr/>
        <a:lstStyle/>
        <a:p>
          <a:endParaRPr lang="en-US"/>
        </a:p>
      </dgm:t>
    </dgm:pt>
    <dgm:pt modelId="{97A50DA1-44E2-40BE-9511-D69B82E52C89}">
      <dgm:prSet/>
      <dgm:spPr/>
      <dgm:t>
        <a:bodyPr/>
        <a:lstStyle/>
        <a:p>
          <a:r>
            <a:rPr lang="en-US"/>
            <a:t>Can effectively boost immediate performance and productivity.</a:t>
          </a:r>
        </a:p>
      </dgm:t>
    </dgm:pt>
    <dgm:pt modelId="{C6A839B8-76A0-471B-B0F5-4BEF36DC341D}" type="parTrans" cxnId="{C27FBD85-BCDF-4B46-B0BD-850AACDD07CA}">
      <dgm:prSet/>
      <dgm:spPr/>
      <dgm:t>
        <a:bodyPr/>
        <a:lstStyle/>
        <a:p>
          <a:endParaRPr lang="en-US"/>
        </a:p>
      </dgm:t>
    </dgm:pt>
    <dgm:pt modelId="{1852C668-E9A2-489F-8490-6AFFD93FEA60}" type="sibTrans" cxnId="{C27FBD85-BCDF-4B46-B0BD-850AACDD07CA}">
      <dgm:prSet/>
      <dgm:spPr/>
      <dgm:t>
        <a:bodyPr/>
        <a:lstStyle/>
        <a:p>
          <a:endParaRPr lang="en-US"/>
        </a:p>
      </dgm:t>
    </dgm:pt>
    <dgm:pt modelId="{925C94B8-ED06-46D1-9D68-C7893A0FA721}">
      <dgm:prSet/>
      <dgm:spPr/>
      <dgm:t>
        <a:bodyPr/>
        <a:lstStyle/>
        <a:p>
          <a:r>
            <a:rPr lang="en-US"/>
            <a:t>An overemphasis on extrinsic motivation may create a transactional culture, where employees work merely for rewards.</a:t>
          </a:r>
        </a:p>
      </dgm:t>
    </dgm:pt>
    <dgm:pt modelId="{7775C9F2-DA49-4F9F-B0B4-240519B4A1AF}" type="parTrans" cxnId="{1238DD44-8B3D-4C20-B7EF-0DAD5E5527E3}">
      <dgm:prSet/>
      <dgm:spPr/>
      <dgm:t>
        <a:bodyPr/>
        <a:lstStyle/>
        <a:p>
          <a:endParaRPr lang="en-US"/>
        </a:p>
      </dgm:t>
    </dgm:pt>
    <dgm:pt modelId="{A43A2E20-FF44-42DC-8145-5A5CF6AB5B96}" type="sibTrans" cxnId="{1238DD44-8B3D-4C20-B7EF-0DAD5E5527E3}">
      <dgm:prSet/>
      <dgm:spPr/>
      <dgm:t>
        <a:bodyPr/>
        <a:lstStyle/>
        <a:p>
          <a:endParaRPr lang="en-US"/>
        </a:p>
      </dgm:t>
    </dgm:pt>
    <dgm:pt modelId="{6FABFA85-3AAF-4D21-88F0-45F8A9F9785B}">
      <dgm:prSet/>
      <dgm:spPr/>
      <dgm:t>
        <a:bodyPr/>
        <a:lstStyle/>
        <a:p>
          <a:pPr>
            <a:defRPr b="1"/>
          </a:pPr>
          <a:r>
            <a:rPr lang="en-US"/>
            <a:t>Intrinsic motivation</a:t>
          </a:r>
        </a:p>
      </dgm:t>
    </dgm:pt>
    <dgm:pt modelId="{65FE820E-7A6B-4EA8-B2D4-B8CE06B73AB9}" type="parTrans" cxnId="{1757F510-912B-4205-AA9A-18E44EA8EDC5}">
      <dgm:prSet/>
      <dgm:spPr/>
      <dgm:t>
        <a:bodyPr/>
        <a:lstStyle/>
        <a:p>
          <a:endParaRPr lang="en-US"/>
        </a:p>
      </dgm:t>
    </dgm:pt>
    <dgm:pt modelId="{2390F13E-BC32-4FF4-98F7-A7F8E50E4A49}" type="sibTrans" cxnId="{1757F510-912B-4205-AA9A-18E44EA8EDC5}">
      <dgm:prSet/>
      <dgm:spPr/>
      <dgm:t>
        <a:bodyPr/>
        <a:lstStyle/>
        <a:p>
          <a:endParaRPr lang="en-US"/>
        </a:p>
      </dgm:t>
    </dgm:pt>
    <dgm:pt modelId="{5CDFEBC5-BFCF-48D1-B0C8-B619B433AA08}">
      <dgm:prSet/>
      <dgm:spPr/>
      <dgm:t>
        <a:bodyPr/>
        <a:lstStyle/>
        <a:p>
          <a:r>
            <a:rPr lang="en-US"/>
            <a:t>Enhanced job satisfaction, creativity, and commitment to the organization.</a:t>
          </a:r>
        </a:p>
      </dgm:t>
    </dgm:pt>
    <dgm:pt modelId="{F02357AD-83AB-4965-9C4E-54627C79B68B}" type="parTrans" cxnId="{196995D2-BCDA-48B3-8229-C29A796A367E}">
      <dgm:prSet/>
      <dgm:spPr/>
      <dgm:t>
        <a:bodyPr/>
        <a:lstStyle/>
        <a:p>
          <a:endParaRPr lang="en-US"/>
        </a:p>
      </dgm:t>
    </dgm:pt>
    <dgm:pt modelId="{E6E884F2-1E33-411C-9F7B-C8DB344A99A3}" type="sibTrans" cxnId="{196995D2-BCDA-48B3-8229-C29A796A367E}">
      <dgm:prSet/>
      <dgm:spPr/>
      <dgm:t>
        <a:bodyPr/>
        <a:lstStyle/>
        <a:p>
          <a:endParaRPr lang="en-US"/>
        </a:p>
      </dgm:t>
    </dgm:pt>
    <dgm:pt modelId="{D5209EFC-5410-468A-894C-D51D4C5EB942}">
      <dgm:prSet/>
      <dgm:spPr/>
      <dgm:t>
        <a:bodyPr/>
        <a:lstStyle/>
        <a:p>
          <a:r>
            <a:rPr lang="en-US"/>
            <a:t>Can foster continuous learning and development.</a:t>
          </a:r>
        </a:p>
      </dgm:t>
    </dgm:pt>
    <dgm:pt modelId="{42E40F4E-FC0C-4D61-BDE5-D0497FF42394}" type="parTrans" cxnId="{5F84EA3E-66A9-41DD-AE4A-CD8E3E28985F}">
      <dgm:prSet/>
      <dgm:spPr/>
      <dgm:t>
        <a:bodyPr/>
        <a:lstStyle/>
        <a:p>
          <a:endParaRPr lang="en-US"/>
        </a:p>
      </dgm:t>
    </dgm:pt>
    <dgm:pt modelId="{B41EE8C8-0BB3-4443-8775-C76201C3829A}" type="sibTrans" cxnId="{5F84EA3E-66A9-41DD-AE4A-CD8E3E28985F}">
      <dgm:prSet/>
      <dgm:spPr/>
      <dgm:t>
        <a:bodyPr/>
        <a:lstStyle/>
        <a:p>
          <a:endParaRPr lang="en-US"/>
        </a:p>
      </dgm:t>
    </dgm:pt>
    <dgm:pt modelId="{D22AEC46-E7F5-4EAB-977B-8619329EFEC9}">
      <dgm:prSet/>
      <dgm:spPr/>
      <dgm:t>
        <a:bodyPr/>
        <a:lstStyle/>
        <a:p>
          <a:r>
            <a:rPr lang="en-US"/>
            <a:t>It can be challenging to cultivate, as it is deeply personal and can vary significantly among employees</a:t>
          </a:r>
          <a:r>
            <a:rPr lang="en-GB"/>
            <a:t>.</a:t>
          </a:r>
          <a:endParaRPr lang="en-US"/>
        </a:p>
      </dgm:t>
    </dgm:pt>
    <dgm:pt modelId="{70EC27DC-9A0E-46C9-8CC6-53CC89FFDC56}" type="parTrans" cxnId="{7C4B9D3B-8326-461A-977B-850AFBBF8D6B}">
      <dgm:prSet/>
      <dgm:spPr/>
      <dgm:t>
        <a:bodyPr/>
        <a:lstStyle/>
        <a:p>
          <a:endParaRPr lang="en-US"/>
        </a:p>
      </dgm:t>
    </dgm:pt>
    <dgm:pt modelId="{7BC5C067-A8BF-47E7-B3DB-B35833B13E0B}" type="sibTrans" cxnId="{7C4B9D3B-8326-461A-977B-850AFBBF8D6B}">
      <dgm:prSet/>
      <dgm:spPr/>
      <dgm:t>
        <a:bodyPr/>
        <a:lstStyle/>
        <a:p>
          <a:endParaRPr lang="en-US"/>
        </a:p>
      </dgm:t>
    </dgm:pt>
    <dgm:pt modelId="{74DF74A9-21AD-48A9-A883-ADB36A272139}" type="pres">
      <dgm:prSet presAssocID="{0233668C-D9A8-4D48-A1BC-97D65A107F2B}" presName="root" presStyleCnt="0">
        <dgm:presLayoutVars>
          <dgm:dir/>
          <dgm:resizeHandles val="exact"/>
        </dgm:presLayoutVars>
      </dgm:prSet>
      <dgm:spPr/>
    </dgm:pt>
    <dgm:pt modelId="{CF53F843-B81D-42E5-BD38-EE316275DB17}" type="pres">
      <dgm:prSet presAssocID="{93F81DDB-9C69-4A68-BDE5-095DF617809D}" presName="compNode" presStyleCnt="0"/>
      <dgm:spPr/>
    </dgm:pt>
    <dgm:pt modelId="{E29FD410-B461-4DEE-A4AD-C5F62C58BB8B}" type="pres">
      <dgm:prSet presAssocID="{93F81DDB-9C69-4A68-BDE5-095DF61780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Success"/>
        </a:ext>
      </dgm:extLst>
    </dgm:pt>
    <dgm:pt modelId="{2D76FA9B-5B09-4181-BC0D-68A76773B109}" type="pres">
      <dgm:prSet presAssocID="{93F81DDB-9C69-4A68-BDE5-095DF617809D}" presName="iconSpace" presStyleCnt="0"/>
      <dgm:spPr/>
    </dgm:pt>
    <dgm:pt modelId="{6BD7D2DB-4B77-405B-BF18-52BCECCF4C3F}" type="pres">
      <dgm:prSet presAssocID="{93F81DDB-9C69-4A68-BDE5-095DF617809D}" presName="parTx" presStyleLbl="revTx" presStyleIdx="0" presStyleCnt="4">
        <dgm:presLayoutVars>
          <dgm:chMax val="0"/>
          <dgm:chPref val="0"/>
        </dgm:presLayoutVars>
      </dgm:prSet>
      <dgm:spPr/>
    </dgm:pt>
    <dgm:pt modelId="{8DE77307-E9A4-4A52-9FD1-BE33317667FE}" type="pres">
      <dgm:prSet presAssocID="{93F81DDB-9C69-4A68-BDE5-095DF617809D}" presName="txSpace" presStyleCnt="0"/>
      <dgm:spPr/>
    </dgm:pt>
    <dgm:pt modelId="{E7CFEEEB-9448-416D-8CDD-A2AEA2ACC305}" type="pres">
      <dgm:prSet presAssocID="{93F81DDB-9C69-4A68-BDE5-095DF617809D}" presName="desTx" presStyleLbl="revTx" presStyleIdx="1" presStyleCnt="4">
        <dgm:presLayoutVars/>
      </dgm:prSet>
      <dgm:spPr/>
    </dgm:pt>
    <dgm:pt modelId="{63DA3D77-B5CC-4ADB-9B25-12C5C4DAF92E}" type="pres">
      <dgm:prSet presAssocID="{518D17F1-B102-4D0B-B2B7-69D65AA7175B}" presName="sibTrans" presStyleCnt="0"/>
      <dgm:spPr/>
    </dgm:pt>
    <dgm:pt modelId="{AE9C10AF-0C14-423D-A7A0-C594AA5AED9C}" type="pres">
      <dgm:prSet presAssocID="{6FABFA85-3AAF-4D21-88F0-45F8A9F9785B}" presName="compNode" presStyleCnt="0"/>
      <dgm:spPr/>
    </dgm:pt>
    <dgm:pt modelId="{6526CE91-E462-4A69-948A-8884B3D7E288}" type="pres">
      <dgm:prSet presAssocID="{6FABFA85-3AAF-4D21-88F0-45F8A9F978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3EFB2DFB-1CE4-4B19-A8CA-3C2382953615}" type="pres">
      <dgm:prSet presAssocID="{6FABFA85-3AAF-4D21-88F0-45F8A9F9785B}" presName="iconSpace" presStyleCnt="0"/>
      <dgm:spPr/>
    </dgm:pt>
    <dgm:pt modelId="{75E1E089-C61F-4640-A749-251F6DDED461}" type="pres">
      <dgm:prSet presAssocID="{6FABFA85-3AAF-4D21-88F0-45F8A9F9785B}" presName="parTx" presStyleLbl="revTx" presStyleIdx="2" presStyleCnt="4">
        <dgm:presLayoutVars>
          <dgm:chMax val="0"/>
          <dgm:chPref val="0"/>
        </dgm:presLayoutVars>
      </dgm:prSet>
      <dgm:spPr/>
    </dgm:pt>
    <dgm:pt modelId="{B21757FE-7995-4BFC-8506-24C7D15C9C47}" type="pres">
      <dgm:prSet presAssocID="{6FABFA85-3AAF-4D21-88F0-45F8A9F9785B}" presName="txSpace" presStyleCnt="0"/>
      <dgm:spPr/>
    </dgm:pt>
    <dgm:pt modelId="{A27C4382-EAA2-4ED2-854F-3D349BE76F6D}" type="pres">
      <dgm:prSet presAssocID="{6FABFA85-3AAF-4D21-88F0-45F8A9F9785B}" presName="desTx" presStyleLbl="revTx" presStyleIdx="3" presStyleCnt="4">
        <dgm:presLayoutVars/>
      </dgm:prSet>
      <dgm:spPr/>
    </dgm:pt>
  </dgm:ptLst>
  <dgm:cxnLst>
    <dgm:cxn modelId="{CEE2550A-CA6A-43E1-AF3C-FF7A85F7CA6F}" type="presOf" srcId="{5CDFEBC5-BFCF-48D1-B0C8-B619B433AA08}" destId="{A27C4382-EAA2-4ED2-854F-3D349BE76F6D}" srcOrd="0" destOrd="0" presId="urn:microsoft.com/office/officeart/2018/5/layout/CenteredIconLabelDescriptionList"/>
    <dgm:cxn modelId="{1757F510-912B-4205-AA9A-18E44EA8EDC5}" srcId="{0233668C-D9A8-4D48-A1BC-97D65A107F2B}" destId="{6FABFA85-3AAF-4D21-88F0-45F8A9F9785B}" srcOrd="1" destOrd="0" parTransId="{65FE820E-7A6B-4EA8-B2D4-B8CE06B73AB9}" sibTransId="{2390F13E-BC32-4FF4-98F7-A7F8E50E4A49}"/>
    <dgm:cxn modelId="{7C4B9D3B-8326-461A-977B-850AFBBF8D6B}" srcId="{6FABFA85-3AAF-4D21-88F0-45F8A9F9785B}" destId="{D22AEC46-E7F5-4EAB-977B-8619329EFEC9}" srcOrd="2" destOrd="0" parTransId="{70EC27DC-9A0E-46C9-8CC6-53CC89FFDC56}" sibTransId="{7BC5C067-A8BF-47E7-B3DB-B35833B13E0B}"/>
    <dgm:cxn modelId="{5F84EA3E-66A9-41DD-AE4A-CD8E3E28985F}" srcId="{6FABFA85-3AAF-4D21-88F0-45F8A9F9785B}" destId="{D5209EFC-5410-468A-894C-D51D4C5EB942}" srcOrd="1" destOrd="0" parTransId="{42E40F4E-FC0C-4D61-BDE5-D0497FF42394}" sibTransId="{B41EE8C8-0BB3-4443-8775-C76201C3829A}"/>
    <dgm:cxn modelId="{1238DD44-8B3D-4C20-B7EF-0DAD5E5527E3}" srcId="{93F81DDB-9C69-4A68-BDE5-095DF617809D}" destId="{925C94B8-ED06-46D1-9D68-C7893A0FA721}" srcOrd="1" destOrd="0" parTransId="{7775C9F2-DA49-4F9F-B0B4-240519B4A1AF}" sibTransId="{A43A2E20-FF44-42DC-8145-5A5CF6AB5B96}"/>
    <dgm:cxn modelId="{72DF4D74-FA96-49EB-95EB-1D55AB4F611A}" type="presOf" srcId="{0233668C-D9A8-4D48-A1BC-97D65A107F2B}" destId="{74DF74A9-21AD-48A9-A883-ADB36A272139}" srcOrd="0" destOrd="0" presId="urn:microsoft.com/office/officeart/2018/5/layout/CenteredIconLabelDescriptionList"/>
    <dgm:cxn modelId="{C7BFFA77-8DD7-49C3-BB6F-22D23E3323B2}" type="presOf" srcId="{925C94B8-ED06-46D1-9D68-C7893A0FA721}" destId="{E7CFEEEB-9448-416D-8CDD-A2AEA2ACC305}" srcOrd="0" destOrd="1" presId="urn:microsoft.com/office/officeart/2018/5/layout/CenteredIconLabelDescriptionList"/>
    <dgm:cxn modelId="{C27FBD85-BCDF-4B46-B0BD-850AACDD07CA}" srcId="{93F81DDB-9C69-4A68-BDE5-095DF617809D}" destId="{97A50DA1-44E2-40BE-9511-D69B82E52C89}" srcOrd="0" destOrd="0" parTransId="{C6A839B8-76A0-471B-B0F5-4BEF36DC341D}" sibTransId="{1852C668-E9A2-489F-8490-6AFFD93FEA60}"/>
    <dgm:cxn modelId="{D62B9086-FE60-4BF2-ACED-08C4D12AED69}" type="presOf" srcId="{D22AEC46-E7F5-4EAB-977B-8619329EFEC9}" destId="{A27C4382-EAA2-4ED2-854F-3D349BE76F6D}" srcOrd="0" destOrd="2" presId="urn:microsoft.com/office/officeart/2018/5/layout/CenteredIconLabelDescriptionList"/>
    <dgm:cxn modelId="{0A913F89-C6AD-4B5A-ADA9-9DF343247CA9}" type="presOf" srcId="{93F81DDB-9C69-4A68-BDE5-095DF617809D}" destId="{6BD7D2DB-4B77-405B-BF18-52BCECCF4C3F}" srcOrd="0" destOrd="0" presId="urn:microsoft.com/office/officeart/2018/5/layout/CenteredIconLabelDescriptionList"/>
    <dgm:cxn modelId="{53BD739D-11E3-4FE3-AB9F-CC9E5E0BC75E}" type="presOf" srcId="{97A50DA1-44E2-40BE-9511-D69B82E52C89}" destId="{E7CFEEEB-9448-416D-8CDD-A2AEA2ACC305}" srcOrd="0" destOrd="0" presId="urn:microsoft.com/office/officeart/2018/5/layout/CenteredIconLabelDescriptionList"/>
    <dgm:cxn modelId="{DE2951B5-3045-418A-ACCD-E12C21B62C2A}" srcId="{0233668C-D9A8-4D48-A1BC-97D65A107F2B}" destId="{93F81DDB-9C69-4A68-BDE5-095DF617809D}" srcOrd="0" destOrd="0" parTransId="{11D9BD76-D492-4741-A8F2-9FCA0894DC2F}" sibTransId="{518D17F1-B102-4D0B-B2B7-69D65AA7175B}"/>
    <dgm:cxn modelId="{196995D2-BCDA-48B3-8229-C29A796A367E}" srcId="{6FABFA85-3AAF-4D21-88F0-45F8A9F9785B}" destId="{5CDFEBC5-BFCF-48D1-B0C8-B619B433AA08}" srcOrd="0" destOrd="0" parTransId="{F02357AD-83AB-4965-9C4E-54627C79B68B}" sibTransId="{E6E884F2-1E33-411C-9F7B-C8DB344A99A3}"/>
    <dgm:cxn modelId="{E1AC47E8-377A-4502-92E3-8D02D0A2A4D0}" type="presOf" srcId="{6FABFA85-3AAF-4D21-88F0-45F8A9F9785B}" destId="{75E1E089-C61F-4640-A749-251F6DDED461}" srcOrd="0" destOrd="0" presId="urn:microsoft.com/office/officeart/2018/5/layout/CenteredIconLabelDescriptionList"/>
    <dgm:cxn modelId="{7EF4B6EC-4470-47E0-826D-F86F2202A7CE}" type="presOf" srcId="{D5209EFC-5410-468A-894C-D51D4C5EB942}" destId="{A27C4382-EAA2-4ED2-854F-3D349BE76F6D}" srcOrd="0" destOrd="1" presId="urn:microsoft.com/office/officeart/2018/5/layout/CenteredIconLabelDescriptionList"/>
    <dgm:cxn modelId="{1751EA81-BE56-475D-A577-3A465BC4A322}" type="presParOf" srcId="{74DF74A9-21AD-48A9-A883-ADB36A272139}" destId="{CF53F843-B81D-42E5-BD38-EE316275DB17}" srcOrd="0" destOrd="0" presId="urn:microsoft.com/office/officeart/2018/5/layout/CenteredIconLabelDescriptionList"/>
    <dgm:cxn modelId="{1A9B350F-FA32-45FA-AB0D-AFADBACDFE5A}" type="presParOf" srcId="{CF53F843-B81D-42E5-BD38-EE316275DB17}" destId="{E29FD410-B461-4DEE-A4AD-C5F62C58BB8B}" srcOrd="0" destOrd="0" presId="urn:microsoft.com/office/officeart/2018/5/layout/CenteredIconLabelDescriptionList"/>
    <dgm:cxn modelId="{3B9DA213-3B17-4A83-92F3-B5CF980693F6}" type="presParOf" srcId="{CF53F843-B81D-42E5-BD38-EE316275DB17}" destId="{2D76FA9B-5B09-4181-BC0D-68A76773B109}" srcOrd="1" destOrd="0" presId="urn:microsoft.com/office/officeart/2018/5/layout/CenteredIconLabelDescriptionList"/>
    <dgm:cxn modelId="{5F0A87FC-568E-484B-BC44-F25524858979}" type="presParOf" srcId="{CF53F843-B81D-42E5-BD38-EE316275DB17}" destId="{6BD7D2DB-4B77-405B-BF18-52BCECCF4C3F}" srcOrd="2" destOrd="0" presId="urn:microsoft.com/office/officeart/2018/5/layout/CenteredIconLabelDescriptionList"/>
    <dgm:cxn modelId="{8CF7F3B6-EC86-404D-9956-9292DDA4291A}" type="presParOf" srcId="{CF53F843-B81D-42E5-BD38-EE316275DB17}" destId="{8DE77307-E9A4-4A52-9FD1-BE33317667FE}" srcOrd="3" destOrd="0" presId="urn:microsoft.com/office/officeart/2018/5/layout/CenteredIconLabelDescriptionList"/>
    <dgm:cxn modelId="{508A78C5-E8C5-4CE4-8DA9-3A679E6DB67D}" type="presParOf" srcId="{CF53F843-B81D-42E5-BD38-EE316275DB17}" destId="{E7CFEEEB-9448-416D-8CDD-A2AEA2ACC305}" srcOrd="4" destOrd="0" presId="urn:microsoft.com/office/officeart/2018/5/layout/CenteredIconLabelDescriptionList"/>
    <dgm:cxn modelId="{2939861B-8C42-4F68-82FA-15F5447E2E7B}" type="presParOf" srcId="{74DF74A9-21AD-48A9-A883-ADB36A272139}" destId="{63DA3D77-B5CC-4ADB-9B25-12C5C4DAF92E}" srcOrd="1" destOrd="0" presId="urn:microsoft.com/office/officeart/2018/5/layout/CenteredIconLabelDescriptionList"/>
    <dgm:cxn modelId="{7D957F65-EE39-418E-8D68-A3BA146BD4D5}" type="presParOf" srcId="{74DF74A9-21AD-48A9-A883-ADB36A272139}" destId="{AE9C10AF-0C14-423D-A7A0-C594AA5AED9C}" srcOrd="2" destOrd="0" presId="urn:microsoft.com/office/officeart/2018/5/layout/CenteredIconLabelDescriptionList"/>
    <dgm:cxn modelId="{FAFF96AE-46C6-4FC7-949D-8DCD2A7C7E20}" type="presParOf" srcId="{AE9C10AF-0C14-423D-A7A0-C594AA5AED9C}" destId="{6526CE91-E462-4A69-948A-8884B3D7E288}" srcOrd="0" destOrd="0" presId="urn:microsoft.com/office/officeart/2018/5/layout/CenteredIconLabelDescriptionList"/>
    <dgm:cxn modelId="{D07ED6A7-0CC7-4502-A9BD-CE2613FF3EA1}" type="presParOf" srcId="{AE9C10AF-0C14-423D-A7A0-C594AA5AED9C}" destId="{3EFB2DFB-1CE4-4B19-A8CA-3C2382953615}" srcOrd="1" destOrd="0" presId="urn:microsoft.com/office/officeart/2018/5/layout/CenteredIconLabelDescriptionList"/>
    <dgm:cxn modelId="{B2BAF45F-F9C4-4EB6-BBC7-D5D3DAA0F96A}" type="presParOf" srcId="{AE9C10AF-0C14-423D-A7A0-C594AA5AED9C}" destId="{75E1E089-C61F-4640-A749-251F6DDED461}" srcOrd="2" destOrd="0" presId="urn:microsoft.com/office/officeart/2018/5/layout/CenteredIconLabelDescriptionList"/>
    <dgm:cxn modelId="{04D90806-9FA9-461E-A79E-78745CD92D59}" type="presParOf" srcId="{AE9C10AF-0C14-423D-A7A0-C594AA5AED9C}" destId="{B21757FE-7995-4BFC-8506-24C7D15C9C47}" srcOrd="3" destOrd="0" presId="urn:microsoft.com/office/officeart/2018/5/layout/CenteredIconLabelDescriptionList"/>
    <dgm:cxn modelId="{A669FC4E-CB1A-4E52-BD87-470F79A5E6B2}" type="presParOf" srcId="{AE9C10AF-0C14-423D-A7A0-C594AA5AED9C}" destId="{A27C4382-EAA2-4ED2-854F-3D349BE76F6D}" srcOrd="4" destOrd="0" presId="urn:microsoft.com/office/officeart/2018/5/layout/Centered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FD410-B461-4DEE-A4AD-C5F62C58BB8B}">
      <dsp:nvSpPr>
        <dsp:cNvPr id="0" name=""/>
        <dsp:cNvSpPr/>
      </dsp:nvSpPr>
      <dsp:spPr>
        <a:xfrm>
          <a:off x="2173131" y="53913"/>
          <a:ext cx="1510523" cy="14716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D7D2DB-4B77-405B-BF18-52BCECCF4C3F}">
      <dsp:nvSpPr>
        <dsp:cNvPr id="0" name=""/>
        <dsp:cNvSpPr/>
      </dsp:nvSpPr>
      <dsp:spPr>
        <a:xfrm>
          <a:off x="770502" y="1701244"/>
          <a:ext cx="4315781" cy="63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kern="1200"/>
            <a:t>Extrinsic motivation</a:t>
          </a:r>
        </a:p>
      </dsp:txBody>
      <dsp:txXfrm>
        <a:off x="770502" y="1701244"/>
        <a:ext cx="4315781" cy="630718"/>
      </dsp:txXfrm>
    </dsp:sp>
    <dsp:sp modelId="{E7CFEEEB-9448-416D-8CDD-A2AEA2ACC305}">
      <dsp:nvSpPr>
        <dsp:cNvPr id="0" name=""/>
        <dsp:cNvSpPr/>
      </dsp:nvSpPr>
      <dsp:spPr>
        <a:xfrm>
          <a:off x="770502" y="2413662"/>
          <a:ext cx="4315781" cy="1725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Can effectively boost immediate performance and productivity.</a:t>
          </a:r>
        </a:p>
        <a:p>
          <a:pPr marL="0" lvl="0" indent="0" algn="ctr" defTabSz="755650">
            <a:lnSpc>
              <a:spcPct val="90000"/>
            </a:lnSpc>
            <a:spcBef>
              <a:spcPct val="0"/>
            </a:spcBef>
            <a:spcAft>
              <a:spcPct val="35000"/>
            </a:spcAft>
            <a:buNone/>
          </a:pPr>
          <a:r>
            <a:rPr lang="en-US" sz="1700" kern="1200"/>
            <a:t>An overemphasis on extrinsic motivation may create a transactional culture, where employees work merely for rewards.</a:t>
          </a:r>
        </a:p>
      </dsp:txBody>
      <dsp:txXfrm>
        <a:off x="770502" y="2413662"/>
        <a:ext cx="4315781" cy="1725228"/>
      </dsp:txXfrm>
    </dsp:sp>
    <dsp:sp modelId="{6526CE91-E462-4A69-948A-8884B3D7E288}">
      <dsp:nvSpPr>
        <dsp:cNvPr id="0" name=""/>
        <dsp:cNvSpPr/>
      </dsp:nvSpPr>
      <dsp:spPr>
        <a:xfrm>
          <a:off x="7244174" y="53913"/>
          <a:ext cx="1510523" cy="14716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E1E089-C61F-4640-A749-251F6DDED461}">
      <dsp:nvSpPr>
        <dsp:cNvPr id="0" name=""/>
        <dsp:cNvSpPr/>
      </dsp:nvSpPr>
      <dsp:spPr>
        <a:xfrm>
          <a:off x="5841545" y="1701244"/>
          <a:ext cx="4315781" cy="630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defRPr b="1"/>
          </a:pPr>
          <a:r>
            <a:rPr lang="en-US" sz="3600" kern="1200"/>
            <a:t>Intrinsic motivation</a:t>
          </a:r>
        </a:p>
      </dsp:txBody>
      <dsp:txXfrm>
        <a:off x="5841545" y="1701244"/>
        <a:ext cx="4315781" cy="630718"/>
      </dsp:txXfrm>
    </dsp:sp>
    <dsp:sp modelId="{A27C4382-EAA2-4ED2-854F-3D349BE76F6D}">
      <dsp:nvSpPr>
        <dsp:cNvPr id="0" name=""/>
        <dsp:cNvSpPr/>
      </dsp:nvSpPr>
      <dsp:spPr>
        <a:xfrm>
          <a:off x="5841545" y="2413662"/>
          <a:ext cx="4315781" cy="1725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Enhanced job satisfaction, creativity, and commitment to the organization.</a:t>
          </a:r>
        </a:p>
        <a:p>
          <a:pPr marL="0" lvl="0" indent="0" algn="ctr" defTabSz="755650">
            <a:lnSpc>
              <a:spcPct val="90000"/>
            </a:lnSpc>
            <a:spcBef>
              <a:spcPct val="0"/>
            </a:spcBef>
            <a:spcAft>
              <a:spcPct val="35000"/>
            </a:spcAft>
            <a:buNone/>
          </a:pPr>
          <a:r>
            <a:rPr lang="en-US" sz="1700" kern="1200"/>
            <a:t>Can foster continuous learning and development.</a:t>
          </a:r>
        </a:p>
        <a:p>
          <a:pPr marL="0" lvl="0" indent="0" algn="ctr" defTabSz="755650">
            <a:lnSpc>
              <a:spcPct val="90000"/>
            </a:lnSpc>
            <a:spcBef>
              <a:spcPct val="0"/>
            </a:spcBef>
            <a:spcAft>
              <a:spcPct val="35000"/>
            </a:spcAft>
            <a:buNone/>
          </a:pPr>
          <a:r>
            <a:rPr lang="en-US" sz="1700" kern="1200"/>
            <a:t>It can be challenging to cultivate, as it is deeply personal and can vary significantly among employees</a:t>
          </a:r>
          <a:r>
            <a:rPr lang="en-GB" sz="1700" kern="1200"/>
            <a:t>.</a:t>
          </a:r>
          <a:endParaRPr lang="en-US" sz="1700" kern="1200"/>
        </a:p>
      </dsp:txBody>
      <dsp:txXfrm>
        <a:off x="5841545" y="2413662"/>
        <a:ext cx="4315781" cy="1725228"/>
      </dsp:txXfrm>
    </dsp:sp>
  </dsp:spTree>
</dsp:drawing>
</file>

<file path=ppt/diagrams/layout1.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04068C-E347-4B14-85CB-E7D5FAB2C921}" type="datetimeFigureOut">
              <a:rPr lang="en-GB" smtClean="0"/>
              <a:t>28/06/2023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AA7F75-54E9-4BC0-B7DE-F7EE43B42ABF}" type="slidenum">
              <a:rPr lang="en-GB" smtClean="0"/>
              <a:t>‹#›</a:t>
            </a:fld>
            <a:endParaRPr lang="en-GB"/>
          </a:p>
        </p:txBody>
      </p:sp>
    </p:spTree>
    <p:extLst>
      <p:ext uri="{BB962C8B-B14F-4D97-AF65-F5344CB8AC3E}">
        <p14:creationId xmlns:p14="http://schemas.microsoft.com/office/powerpoint/2010/main" val="4622201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Good morning, everyone! I'm delighted to have the opportunity today to delve into an essential aspect of Human Resource Management - employee motivation. In our discussion, we'll examine the concept of motivation, distinguish between extrinsic and intrinsic motivation types, explore how these forms of motivation personally affect me, and evaluate their benefits and drawbacks. Furthermore, we'll unpack some key motivation theories. Our aim is to harness this understanding to bolster our organization's operations and drive employee engagement.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2</a:t>
            </a:fld>
            <a:endParaRPr lang="en-GB"/>
          </a:p>
        </p:txBody>
      </p:sp>
    </p:spTree>
    <p:extLst>
      <p:ext uri="{BB962C8B-B14F-4D97-AF65-F5344CB8AC3E}">
        <p14:creationId xmlns:p14="http://schemas.microsoft.com/office/powerpoint/2010/main" val="11544492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Human Resource Management (HRM) is a strategic function that seeks to align employee behaviors and capabilities with the organizational objectives and strategies. It involves planning, organizing, directing, and controlling the activities related to procuring, developing, maintaining, and utilizing a labor force (Mathis et al., 2016). HRM encompasses various activities including recruitment, training, performance management, benefits and compensation, and employee relations (Stone et al., 2020). As Stewart and Brown (2019) articulated, HRM also embodies the creation of an environment that fosters employee satisfaction and motivation, leading to higher productivity and effectiveness. It is, therefore, a critical aspect of organizational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3</a:t>
            </a:fld>
            <a:endParaRPr lang="en-GB"/>
          </a:p>
        </p:txBody>
      </p:sp>
    </p:spTree>
    <p:extLst>
      <p:ext uri="{BB962C8B-B14F-4D97-AF65-F5344CB8AC3E}">
        <p14:creationId xmlns:p14="http://schemas.microsoft.com/office/powerpoint/2010/main" val="27334518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Extrinsic and intrinsic motivations are key drivers that fuel employee development, though they operate distinctly.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Extrinsic motivation is driven by external rewards, such as pay raises, bonuses, promotions, and recognition (DeCenzo et al., 2016). These tangible benefits can indeed enhance performance and promote employee development (Stone &amp; Deadrick, 2015). However, relying solely on extrinsic motivators might result in a transactional work culture where employees merely work for rewards, potentially undermining long-term motivation (Stewart &amp; Brown,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Intrinsic motivation, on the other hand, arises from internal feelings of accomplishment, competence, and autonomy (Ivanovic &amp; Ivancevic, 2022). This form of motivation is typically associated with a higher degree of satisfaction and can stimulate continuous learning and development (Stone et al., 2020). Nevertheless, the challenge lies in identifying and nurturing the individual interests and passions that trigger intrinsic motivation, which may vary greatly among employees (Stewart &amp; Brown,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essence, both forms of motivation have unique strengths and weaknesses, and their strategic utilization in employee development can create a balanced and effective motivation scheme.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4</a:t>
            </a:fld>
            <a:endParaRPr lang="en-GB"/>
          </a:p>
        </p:txBody>
      </p:sp>
    </p:spTree>
    <p:extLst>
      <p:ext uri="{BB962C8B-B14F-4D97-AF65-F5344CB8AC3E}">
        <p14:creationId xmlns:p14="http://schemas.microsoft.com/office/powerpoint/2010/main" val="15273288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the context of the workplace, I find myself most strongly motivated by extrinsic rewards. For me, tangible benefits such as attractive financial increments, bonuses, and other financial incentives are powerful drivers of motivation (DeCenzo et al., 2016). These tangible rewards give me a sense of achievement, reinforcing the value of my contributions to the organization (Stone &amp; Deadrick, 2015).</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Moreover, these extrinsic motivators align with my personal goals, such as financial stability and the ability to support my family and lifestyle. This alignment encourages me to strive for higher performance and productivity at work (Wilton,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While I appreciate the satisfaction derived from intrinsic motivation, the immediate and concrete nature of extrinsic rewards provides a compelling motivation for me (Stewart &amp; Brown, 2019). However, I also understand the importance of balance and the need for intrinsic motivation to sustain my long-term engagement and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fulfillment</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in my work (Ivanovic &amp; Ivancevic, 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5</a:t>
            </a:fld>
            <a:endParaRPr lang="en-GB"/>
          </a:p>
        </p:txBody>
      </p:sp>
    </p:spTree>
    <p:extLst>
      <p:ext uri="{BB962C8B-B14F-4D97-AF65-F5344CB8AC3E}">
        <p14:creationId xmlns:p14="http://schemas.microsoft.com/office/powerpoint/2010/main" val="23001075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Extrinsic motivation, involving tangible benefits like pay raises, bonuses, promotions, and recognition, can effectively boost immediate performance and productivity (Wilton, 2022). It provides clear, tangible targets and rewards, which can motivate employees towards specific goals (</a:t>
            </a:r>
            <a:r>
              <a:rPr lang="en-GB" sz="18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Pattanayak</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 However, an overemphasis on extrinsic motivation may create a transactional culture, where employees work merely for rewards, potentially undermining intrinsic motivation and long-term engagement (Bratton, Gold, Bratton and Steele,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Intrinsic motivation, on the other hand, stemming from internal feelings of accomplishment, competence, and autonomy, is associated with enhanced job satisfaction, creativity, and commitment to the organization (Boxall &amp; Purcell, 2022). It can foster continuous learning and development. However, it can be challenging to cultivate, as it is deeply personal and can vary significantly among employees. Furthermore, in highly structured or routine jobs, opportunities for intrinsic motivation may be limited (Armstrong &amp; Taylor, 2020). Thus, a balanced approach that leverages both motivation types is essential.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6</a:t>
            </a:fld>
            <a:endParaRPr lang="en-GB"/>
          </a:p>
        </p:txBody>
      </p:sp>
    </p:spTree>
    <p:extLst>
      <p:ext uri="{BB962C8B-B14F-4D97-AF65-F5344CB8AC3E}">
        <p14:creationId xmlns:p14="http://schemas.microsoft.com/office/powerpoint/2010/main" val="31564138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Maslow's Hierarchy of Needs</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This theory proposes a five-level model of human needs, from basic physiological needs to the need for self-actualization. Employees must satisfy lower-level needs before progressing to higher-level needs (Mathis et al., 2016). Managers can apply this model to motivate employees by understanding and fulfilling these different levels of needs.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Herzberg's Two-Factor Theory</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This theory distinguishes between 'hygiene' factors (such as salary, job security, working conditions) that can cause dissatisfaction if not met, and 'motivators' (such as achievement, recognition, responsibility) that increase job satisfaction and motivate employees (Stone et al., 2020). Managers should balance both factors to effectively motivate employees.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GB" sz="1800" b="1"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Expectancy Theory (Vroom)</a:t>
            </a:r>
            <a:r>
              <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This theory suggests that an individual's motivation is influenced by the expectation that effort will lead to performance (expectancy) (Stone &amp; Deadrick, 2015), performance will result in outcomes (instrumentality), and these outcomes will be valuable (valence) (Stewart &amp; Brown, 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7</a:t>
            </a:fld>
            <a:endParaRPr lang="en-GB"/>
          </a:p>
        </p:txBody>
      </p:sp>
    </p:spTree>
    <p:extLst>
      <p:ext uri="{BB962C8B-B14F-4D97-AF65-F5344CB8AC3E}">
        <p14:creationId xmlns:p14="http://schemas.microsoft.com/office/powerpoint/2010/main" val="1221051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Understanding employee motivation, both extrinsic and intrinsic, is crucial in enhancing productivity and engagement in the workplace. By leveraging key motivation theories like Maslow's Hierarchy of Needs, Herzberg's Two-Factor Theory, and Vroom's Expectancy Theory, we can create a balanced, effective motivation scheme that ultimately drives organizational success.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DAA7F75-54E9-4BC0-B7DE-F7EE43B42ABF}" type="slidenum">
              <a:rPr lang="en-GB" smtClean="0"/>
              <a:t>8</a:t>
            </a:fld>
            <a:endParaRPr lang="en-GB"/>
          </a:p>
        </p:txBody>
      </p:sp>
    </p:spTree>
    <p:extLst>
      <p:ext uri="{BB962C8B-B14F-4D97-AF65-F5344CB8AC3E}">
        <p14:creationId xmlns:p14="http://schemas.microsoft.com/office/powerpoint/2010/main" val="1006877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BAA6C-5821-E03A-1EE2-C12EAEF53C3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A1CD1B6-1E87-9CC7-ED61-223172E704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B12D230-8E4F-4166-9A19-131304AED010}"/>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5" name="Footer Placeholder 4">
            <a:extLst>
              <a:ext uri="{FF2B5EF4-FFF2-40B4-BE49-F238E27FC236}">
                <a16:creationId xmlns:a16="http://schemas.microsoft.com/office/drawing/2014/main" id="{1361D6B6-EBDC-41FC-44EB-C4E288745B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35B90-1BEA-1AFB-AC8A-27111F4D8152}"/>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2038030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73BE-E42D-18E5-C3AB-CF7311FDA0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D10EF25-810C-5FE8-AB73-25D3C627B1B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E88121-447C-9B81-F8DB-89815277FF9E}"/>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5" name="Footer Placeholder 4">
            <a:extLst>
              <a:ext uri="{FF2B5EF4-FFF2-40B4-BE49-F238E27FC236}">
                <a16:creationId xmlns:a16="http://schemas.microsoft.com/office/drawing/2014/main" id="{1546AC55-F9B2-B27E-1F24-601F82AA10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951092-4FD0-F47C-866E-5D4A5AE7F0FF}"/>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4289790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D2942-CC8E-58E6-B3BA-C8A8B5FAA4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A690AB8-AFF2-39E6-7670-412B6B829B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9DA0160-3136-EF57-99AC-483B855B25AC}"/>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5" name="Footer Placeholder 4">
            <a:extLst>
              <a:ext uri="{FF2B5EF4-FFF2-40B4-BE49-F238E27FC236}">
                <a16:creationId xmlns:a16="http://schemas.microsoft.com/office/drawing/2014/main" id="{E85604CE-54E8-2E53-2418-5F5CAB44C3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80490A-6CE4-1389-D027-B42798434269}"/>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3742731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0913D-81F2-F4BD-620F-8C1C862EA95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59A081-B07C-3399-57AF-1BE6DE24DA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4FDA004-F6DD-4A78-6463-5B34F77B359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7DBAB65-0CDE-4555-7391-B2003463F9FE}"/>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6" name="Footer Placeholder 5">
            <a:extLst>
              <a:ext uri="{FF2B5EF4-FFF2-40B4-BE49-F238E27FC236}">
                <a16:creationId xmlns:a16="http://schemas.microsoft.com/office/drawing/2014/main" id="{51B819E8-C201-4D6E-6ADB-B6AAC80C41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D17231-2E2C-9C2B-D5FC-C22ADD25EE6A}"/>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16866145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BBDE2-69D9-AB37-A0C7-8E74EBCC400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5AB3192-972A-5239-E215-A06E291B1B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013D53-CCD7-7334-C9D5-CB9D4479E7E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9F06904-BCDA-BF30-1CDE-40B636C75E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488AD7D-ADC4-EB10-BEAC-5A4EA962B0F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2D99F88-67BE-CBD5-7411-25975F3F2565}"/>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8" name="Footer Placeholder 7">
            <a:extLst>
              <a:ext uri="{FF2B5EF4-FFF2-40B4-BE49-F238E27FC236}">
                <a16:creationId xmlns:a16="http://schemas.microsoft.com/office/drawing/2014/main" id="{18EBD563-4719-8821-D90E-EE7E5C1C92E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B5CB7F-1FCF-BF4F-54A2-0D61F18B6F46}"/>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1909824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A04AE-F3F0-BDC5-3984-333CFB6FB12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1119138-2A72-19E7-2115-31BF61D92008}"/>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4" name="Footer Placeholder 3">
            <a:extLst>
              <a:ext uri="{FF2B5EF4-FFF2-40B4-BE49-F238E27FC236}">
                <a16:creationId xmlns:a16="http://schemas.microsoft.com/office/drawing/2014/main" id="{EB67E45B-E914-9A26-BA97-19A45E6004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63B931-8704-3A66-ECA8-715625484B92}"/>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2408214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F8FB8F-3E96-21FA-968E-C172EAE69221}"/>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3" name="Footer Placeholder 2">
            <a:extLst>
              <a:ext uri="{FF2B5EF4-FFF2-40B4-BE49-F238E27FC236}">
                <a16:creationId xmlns:a16="http://schemas.microsoft.com/office/drawing/2014/main" id="{D2674AA7-5FA9-D6E9-1C41-50501E1EC7B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F8356B-C541-BDCD-62A8-D62B0F3614FC}"/>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2688348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F6177-BBDD-6D3A-B90B-609BF461A08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08E1180-A3ED-5E33-ADD2-9ACFD7AA43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4C83EA7-2D5C-49A2-1EE7-8B8EABA1DF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AA7738F-4893-586F-83BB-83B576D13A5A}"/>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6" name="Footer Placeholder 5">
            <a:extLst>
              <a:ext uri="{FF2B5EF4-FFF2-40B4-BE49-F238E27FC236}">
                <a16:creationId xmlns:a16="http://schemas.microsoft.com/office/drawing/2014/main" id="{C2B5DFE1-77A5-275D-4C82-962AECCA75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0E499-36F3-9660-3950-F7CEF8D9D01C}"/>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99569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15129-9251-5AF7-7976-3BE601A064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39EDE10-AE38-9B22-E2CC-0C4592A2EB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EECC46-2890-750C-2E51-E83F379186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4E8AC9-00DA-B648-5553-E2E56E5D443E}"/>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6" name="Footer Placeholder 5">
            <a:extLst>
              <a:ext uri="{FF2B5EF4-FFF2-40B4-BE49-F238E27FC236}">
                <a16:creationId xmlns:a16="http://schemas.microsoft.com/office/drawing/2014/main" id="{9D8AAC08-7743-7ADD-3D61-216CA317B7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31F996-5C05-231D-818C-5E0DEBBBFF7A}"/>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41351206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2075C-7A65-0607-6841-3A04C9957F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2107BB1-EAE8-FF2F-8160-5187C02DA1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3FD9F3-946A-7C8E-678F-46AFCE1B450C}"/>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5" name="Footer Placeholder 4">
            <a:extLst>
              <a:ext uri="{FF2B5EF4-FFF2-40B4-BE49-F238E27FC236}">
                <a16:creationId xmlns:a16="http://schemas.microsoft.com/office/drawing/2014/main" id="{8C990163-FC18-3BE6-58C9-5A217CA26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FFA4F0-B829-FED5-30EE-B8512836E61E}"/>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3316664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985D95-CD7F-F6CA-7892-D940FAA437C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C0D4DB5-4926-260B-5CE7-4ECC4C2CA30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043D502-4247-4586-0C11-6B7E5439FAA6}"/>
              </a:ext>
            </a:extLst>
          </p:cNvPr>
          <p:cNvSpPr>
            <a:spLocks noGrp="1"/>
          </p:cNvSpPr>
          <p:nvPr>
            <p:ph type="dt" sz="half" idx="10"/>
          </p:nvPr>
        </p:nvSpPr>
        <p:spPr/>
        <p:txBody>
          <a:bodyPr/>
          <a:lstStyle/>
          <a:p>
            <a:fld id="{7F80BE16-005B-48B7-9424-A2B877D72180}" type="datetimeFigureOut">
              <a:rPr lang="en-GB" smtClean="0"/>
              <a:t>28/06/2023</a:t>
            </a:fld>
            <a:endParaRPr lang="en-GB"/>
          </a:p>
        </p:txBody>
      </p:sp>
      <p:sp>
        <p:nvSpPr>
          <p:cNvPr id="5" name="Footer Placeholder 4">
            <a:extLst>
              <a:ext uri="{FF2B5EF4-FFF2-40B4-BE49-F238E27FC236}">
                <a16:creationId xmlns:a16="http://schemas.microsoft.com/office/drawing/2014/main" id="{0409E6EA-6C24-3231-1E84-9C7102C621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612853-2B6E-AA39-D155-61694D1B321A}"/>
              </a:ext>
            </a:extLst>
          </p:cNvPr>
          <p:cNvSpPr>
            <a:spLocks noGrp="1"/>
          </p:cNvSpPr>
          <p:nvPr>
            <p:ph type="sldNum" sz="quarter" idx="12"/>
          </p:nvPr>
        </p:nvSpPr>
        <p:spPr/>
        <p:txBody>
          <a:bodyPr/>
          <a:lstStyle/>
          <a:p>
            <a:fld id="{8702878C-7413-446B-95BD-714D0B93133E}" type="slidenum">
              <a:rPr lang="en-GB" smtClean="0"/>
              <a:t>‹#›</a:t>
            </a:fld>
            <a:endParaRPr lang="en-GB"/>
          </a:p>
        </p:txBody>
      </p:sp>
    </p:spTree>
    <p:extLst>
      <p:ext uri="{BB962C8B-B14F-4D97-AF65-F5344CB8AC3E}">
        <p14:creationId xmlns:p14="http://schemas.microsoft.com/office/powerpoint/2010/main" val="24734635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97BC0D-A825-216E-FB43-FF6FF96FFCD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9AF6415-1CFE-796B-5366-9DFD264BF5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D2F678A-5DB1-4F89-4609-69003E2347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80BE16-005B-48B7-9424-A2B877D72180}" type="datetimeFigureOut">
              <a:rPr lang="en-GB" smtClean="0"/>
              <a:t>28/06/2023</a:t>
            </a:fld>
            <a:endParaRPr lang="en-GB"/>
          </a:p>
        </p:txBody>
      </p:sp>
      <p:sp>
        <p:nvSpPr>
          <p:cNvPr id="5" name="Footer Placeholder 4">
            <a:extLst>
              <a:ext uri="{FF2B5EF4-FFF2-40B4-BE49-F238E27FC236}">
                <a16:creationId xmlns:a16="http://schemas.microsoft.com/office/drawing/2014/main" id="{D8FCB5C6-0CC4-C410-632C-B2AB367694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AD4054-779B-2D95-8EA9-799A5D4E4C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02878C-7413-446B-95BD-714D0B93133E}" type="slidenum">
              <a:rPr lang="en-GB" smtClean="0"/>
              <a:t>‹#›</a:t>
            </a:fld>
            <a:endParaRPr lang="en-GB"/>
          </a:p>
        </p:txBody>
      </p:sp>
    </p:spTree>
    <p:extLst>
      <p:ext uri="{BB962C8B-B14F-4D97-AF65-F5344CB8AC3E}">
        <p14:creationId xmlns:p14="http://schemas.microsoft.com/office/powerpoint/2010/main" val="28859999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F64C23-406D-43ED-0FB5-59086AA32E35}"/>
              </a:ext>
            </a:extLst>
          </p:cNvPr>
          <p:cNvSpPr>
            <a:spLocks noGrp="1"/>
          </p:cNvSpPr>
          <p:nvPr>
            <p:ph type="ctrTitle"/>
          </p:nvPr>
        </p:nvSpPr>
        <p:spPr>
          <a:xfrm>
            <a:off x="1524003" y="1999615"/>
            <a:ext cx="9144000" cy="2764028"/>
          </a:xfrm>
        </p:spPr>
        <p:txBody>
          <a:bodyPr anchor="ctr">
            <a:normAutofit/>
          </a:bodyPr>
          <a:lstStyle/>
          <a:p>
            <a:r>
              <a:rPr lang="en-US" sz="6100" b="1"/>
              <a:t>BMSW 5102: Developing Relationships and Workplace Achievement</a:t>
            </a:r>
            <a:endParaRPr lang="en-GB" sz="6100" b="1"/>
          </a:p>
        </p:txBody>
      </p:sp>
      <p:sp>
        <p:nvSpPr>
          <p:cNvPr id="3" name="Subtitle 2">
            <a:extLst>
              <a:ext uri="{FF2B5EF4-FFF2-40B4-BE49-F238E27FC236}">
                <a16:creationId xmlns:a16="http://schemas.microsoft.com/office/drawing/2014/main" id="{6D110BA0-7743-A511-059A-0F6D8BE2D146}"/>
              </a:ext>
            </a:extLst>
          </p:cNvPr>
          <p:cNvSpPr>
            <a:spLocks noGrp="1"/>
          </p:cNvSpPr>
          <p:nvPr>
            <p:ph type="subTitle" idx="1"/>
          </p:nvPr>
        </p:nvSpPr>
        <p:spPr>
          <a:xfrm>
            <a:off x="1966912" y="5645150"/>
            <a:ext cx="8258176" cy="631825"/>
          </a:xfrm>
        </p:spPr>
        <p:txBody>
          <a:bodyPr anchor="ctr">
            <a:normAutofit fontScale="62500" lnSpcReduction="20000"/>
          </a:bodyPr>
          <a:lstStyle/>
          <a:p>
            <a:r>
              <a:rPr lang="en-GB" sz="2800" b="1" dirty="0" err="1"/>
              <a:t>Touqir</a:t>
            </a:r>
            <a:r>
              <a:rPr lang="en-GB" sz="2800" b="1" dirty="0"/>
              <a:t> Hanif </a:t>
            </a:r>
          </a:p>
          <a:p>
            <a:r>
              <a:rPr lang="en-GB" sz="2800" b="1"/>
              <a:t>ID: 2107037</a:t>
            </a:r>
            <a:endParaRPr lang="en-GB" sz="2800" b="1" dirty="0"/>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2687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9BFCC-118A-957A-2769-5A47227A2506}"/>
              </a:ext>
            </a:extLst>
          </p:cNvPr>
          <p:cNvSpPr>
            <a:spLocks noGrp="1"/>
          </p:cNvSpPr>
          <p:nvPr>
            <p:ph type="title"/>
          </p:nvPr>
        </p:nvSpPr>
        <p:spPr>
          <a:xfrm>
            <a:off x="645064" y="525982"/>
            <a:ext cx="4282983" cy="1200361"/>
          </a:xfrm>
        </p:spPr>
        <p:txBody>
          <a:bodyPr anchor="b">
            <a:normAutofit/>
          </a:bodyPr>
          <a:lstStyle/>
          <a:p>
            <a:r>
              <a:rPr lang="en-GB" sz="3600"/>
              <a:t>Introduction</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AD6793-18E3-26EB-062F-2DFACAB19D4B}"/>
              </a:ext>
            </a:extLst>
          </p:cNvPr>
          <p:cNvSpPr>
            <a:spLocks noGrp="1"/>
          </p:cNvSpPr>
          <p:nvPr>
            <p:ph idx="1"/>
          </p:nvPr>
        </p:nvSpPr>
        <p:spPr>
          <a:xfrm>
            <a:off x="645066" y="2031101"/>
            <a:ext cx="4282984" cy="3511943"/>
          </a:xfrm>
        </p:spPr>
        <p:txBody>
          <a:bodyPr anchor="ctr">
            <a:normAutofit/>
          </a:bodyPr>
          <a:lstStyle/>
          <a:p>
            <a:r>
              <a:rPr lang="en-US" sz="1800"/>
              <a:t>Delve into an essential aspect of Human Resource Management - employee motivation.</a:t>
            </a:r>
          </a:p>
          <a:p>
            <a:r>
              <a:rPr lang="en-US" sz="1800"/>
              <a:t>Examine the concept of motivation.</a:t>
            </a:r>
          </a:p>
          <a:p>
            <a:r>
              <a:rPr lang="en-US" sz="1800"/>
              <a:t>Distinguish between extrinsic and intrinsic motivation types.</a:t>
            </a:r>
          </a:p>
          <a:p>
            <a:r>
              <a:rPr lang="en-US" sz="1800"/>
              <a:t>Explore how these forms of motivation personally affect me.</a:t>
            </a:r>
          </a:p>
          <a:p>
            <a:endParaRPr lang="en-GB" sz="1800"/>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iagram of human resource management&#10;&#10;Description automatically generated with medium confidence">
            <a:extLst>
              <a:ext uri="{FF2B5EF4-FFF2-40B4-BE49-F238E27FC236}">
                <a16:creationId xmlns:a16="http://schemas.microsoft.com/office/drawing/2014/main" id="{F2F63830-B2FC-BE27-5E8E-884A8BCDA57D}"/>
              </a:ext>
            </a:extLst>
          </p:cNvPr>
          <p:cNvPicPr>
            <a:picLocks noChangeAspect="1"/>
          </p:cNvPicPr>
          <p:nvPr/>
        </p:nvPicPr>
        <p:blipFill>
          <a:blip r:embed="rId3"/>
          <a:stretch>
            <a:fillRect/>
          </a:stretch>
        </p:blipFill>
        <p:spPr>
          <a:xfrm>
            <a:off x="5987738" y="1483459"/>
            <a:ext cx="5628018" cy="3658211"/>
          </a:xfrm>
          <a:prstGeom prst="rect">
            <a:avLst/>
          </a:prstGeom>
        </p:spPr>
      </p:pic>
    </p:spTree>
    <p:extLst>
      <p:ext uri="{BB962C8B-B14F-4D97-AF65-F5344CB8AC3E}">
        <p14:creationId xmlns:p14="http://schemas.microsoft.com/office/powerpoint/2010/main" val="1718042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B586C-A62F-2E36-CA8F-1397CA4713F1}"/>
              </a:ext>
            </a:extLst>
          </p:cNvPr>
          <p:cNvSpPr>
            <a:spLocks noGrp="1"/>
          </p:cNvSpPr>
          <p:nvPr>
            <p:ph type="title"/>
          </p:nvPr>
        </p:nvSpPr>
        <p:spPr/>
        <p:txBody>
          <a:bodyPr/>
          <a:lstStyle/>
          <a:p>
            <a:r>
              <a:rPr lang="en-US" dirty="0"/>
              <a:t>The meaning of employee motivation</a:t>
            </a:r>
            <a:endParaRPr lang="en-GB" dirty="0"/>
          </a:p>
        </p:txBody>
      </p:sp>
      <p:sp>
        <p:nvSpPr>
          <p:cNvPr id="3" name="Content Placeholder 2">
            <a:extLst>
              <a:ext uri="{FF2B5EF4-FFF2-40B4-BE49-F238E27FC236}">
                <a16:creationId xmlns:a16="http://schemas.microsoft.com/office/drawing/2014/main" id="{511B9A46-4756-4F40-6DA1-53100494EA01}"/>
              </a:ext>
            </a:extLst>
          </p:cNvPr>
          <p:cNvSpPr>
            <a:spLocks noGrp="1"/>
          </p:cNvSpPr>
          <p:nvPr>
            <p:ph idx="1"/>
          </p:nvPr>
        </p:nvSpPr>
        <p:spPr>
          <a:xfrm>
            <a:off x="664029" y="1854653"/>
            <a:ext cx="6041571" cy="4351338"/>
          </a:xfrm>
        </p:spPr>
        <p:txBody>
          <a:bodyPr>
            <a:normAutofit lnSpcReduction="10000"/>
          </a:bodyPr>
          <a:lstStyle/>
          <a:p>
            <a:r>
              <a:rPr lang="en-US" dirty="0"/>
              <a:t>A strategic function that seeks to align employee behaviors and capabilities with the organizational objectives.</a:t>
            </a:r>
          </a:p>
          <a:p>
            <a:r>
              <a:rPr lang="en-US" dirty="0"/>
              <a:t>The functions of HRM include</a:t>
            </a:r>
          </a:p>
          <a:p>
            <a:pPr lvl="1"/>
            <a:r>
              <a:rPr lang="en-US" dirty="0"/>
              <a:t>Planning</a:t>
            </a:r>
            <a:br>
              <a:rPr lang="en-US" dirty="0"/>
            </a:br>
            <a:r>
              <a:rPr lang="en-US" dirty="0"/>
              <a:t>Organizing</a:t>
            </a:r>
          </a:p>
          <a:p>
            <a:pPr lvl="1"/>
            <a:r>
              <a:rPr lang="en-US" dirty="0"/>
              <a:t>Directing, and controlling the activities of the </a:t>
            </a:r>
            <a:r>
              <a:rPr lang="en-US" dirty="0" err="1"/>
              <a:t>organisation</a:t>
            </a:r>
            <a:r>
              <a:rPr lang="en-US" dirty="0"/>
              <a:t>.</a:t>
            </a:r>
          </a:p>
          <a:p>
            <a:r>
              <a:rPr lang="en-US" dirty="0"/>
              <a:t>HRM encompasses various activities including recruitment, training, performance management.</a:t>
            </a:r>
          </a:p>
          <a:p>
            <a:endParaRPr lang="en-GB" dirty="0"/>
          </a:p>
        </p:txBody>
      </p:sp>
      <p:pic>
        <p:nvPicPr>
          <p:cNvPr id="5" name="Picture 4">
            <a:extLst>
              <a:ext uri="{FF2B5EF4-FFF2-40B4-BE49-F238E27FC236}">
                <a16:creationId xmlns:a16="http://schemas.microsoft.com/office/drawing/2014/main" id="{920DF02B-8DD7-EFCE-2EDB-11AADDF229E7}"/>
              </a:ext>
            </a:extLst>
          </p:cNvPr>
          <p:cNvPicPr>
            <a:picLocks noChangeAspect="1"/>
          </p:cNvPicPr>
          <p:nvPr/>
        </p:nvPicPr>
        <p:blipFill>
          <a:blip r:embed="rId3"/>
          <a:stretch>
            <a:fillRect/>
          </a:stretch>
        </p:blipFill>
        <p:spPr>
          <a:xfrm>
            <a:off x="6705600" y="1966912"/>
            <a:ext cx="5362575" cy="2924175"/>
          </a:xfrm>
          <a:prstGeom prst="rect">
            <a:avLst/>
          </a:prstGeom>
        </p:spPr>
      </p:pic>
    </p:spTree>
    <p:extLst>
      <p:ext uri="{BB962C8B-B14F-4D97-AF65-F5344CB8AC3E}">
        <p14:creationId xmlns:p14="http://schemas.microsoft.com/office/powerpoint/2010/main" val="159410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773A7-9BE7-5990-4699-6958AEA7C1A4}"/>
              </a:ext>
            </a:extLst>
          </p:cNvPr>
          <p:cNvSpPr>
            <a:spLocks noGrp="1"/>
          </p:cNvSpPr>
          <p:nvPr>
            <p:ph type="title"/>
          </p:nvPr>
        </p:nvSpPr>
        <p:spPr>
          <a:xfrm>
            <a:off x="795528" y="386930"/>
            <a:ext cx="10141799" cy="1300554"/>
          </a:xfrm>
        </p:spPr>
        <p:txBody>
          <a:bodyPr anchor="b">
            <a:normAutofit/>
          </a:bodyPr>
          <a:lstStyle/>
          <a:p>
            <a:r>
              <a:rPr lang="en-US" sz="4100"/>
              <a:t>Key difference between extrinsic and intrinsic motivation types as a development vehicle.</a:t>
            </a:r>
            <a:endParaRPr lang="en-GB" sz="4100"/>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628D54-DC3F-26D8-AE9B-2EE468439671}"/>
              </a:ext>
            </a:extLst>
          </p:cNvPr>
          <p:cNvPicPr>
            <a:picLocks noChangeAspect="1"/>
          </p:cNvPicPr>
          <p:nvPr/>
        </p:nvPicPr>
        <p:blipFill>
          <a:blip r:embed="rId3"/>
          <a:stretch>
            <a:fillRect/>
          </a:stretch>
        </p:blipFill>
        <p:spPr>
          <a:xfrm>
            <a:off x="635295" y="3313154"/>
            <a:ext cx="5150277" cy="2137365"/>
          </a:xfrm>
          <a:prstGeom prst="rect">
            <a:avLst/>
          </a:prstGeom>
        </p:spPr>
      </p:pic>
      <p:sp>
        <p:nvSpPr>
          <p:cNvPr id="3" name="Content Placeholder 2">
            <a:extLst>
              <a:ext uri="{FF2B5EF4-FFF2-40B4-BE49-F238E27FC236}">
                <a16:creationId xmlns:a16="http://schemas.microsoft.com/office/drawing/2014/main" id="{025044E0-4E08-2014-5C7C-4A1A3BC58623}"/>
              </a:ext>
            </a:extLst>
          </p:cNvPr>
          <p:cNvSpPr>
            <a:spLocks noGrp="1"/>
          </p:cNvSpPr>
          <p:nvPr>
            <p:ph idx="1"/>
          </p:nvPr>
        </p:nvSpPr>
        <p:spPr>
          <a:xfrm>
            <a:off x="6406429" y="2599509"/>
            <a:ext cx="4530898" cy="3639450"/>
          </a:xfrm>
        </p:spPr>
        <p:txBody>
          <a:bodyPr anchor="ctr">
            <a:normAutofit/>
          </a:bodyPr>
          <a:lstStyle/>
          <a:p>
            <a:r>
              <a:rPr lang="en-US" sz="1700"/>
              <a:t>Extrinsic motivation is driven by external rewards</a:t>
            </a:r>
          </a:p>
          <a:p>
            <a:pPr lvl="1"/>
            <a:r>
              <a:rPr lang="en-US" sz="1700"/>
              <a:t>Pay raises, bonuses, promotions, and recognition </a:t>
            </a:r>
          </a:p>
          <a:p>
            <a:pPr lvl="1"/>
            <a:r>
              <a:rPr lang="en-US" sz="1700"/>
              <a:t>Can indeed enhance performance and promote employee development </a:t>
            </a:r>
          </a:p>
          <a:p>
            <a:r>
              <a:rPr lang="en-US" sz="1700"/>
              <a:t>Intrinsic motivation arises from internal feelings of accomplishment, competence, and autonomy.</a:t>
            </a:r>
          </a:p>
          <a:p>
            <a:pPr lvl="1"/>
            <a:r>
              <a:rPr lang="en-US" sz="1700"/>
              <a:t>Typically associated with a higher degree of satisfaction </a:t>
            </a:r>
          </a:p>
          <a:p>
            <a:pPr lvl="1"/>
            <a:r>
              <a:rPr lang="en-US" sz="1700"/>
              <a:t>Stimulate continuous learning and development</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642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F51E8C-D567-5110-2E30-7AEBEEBAA35F}"/>
              </a:ext>
            </a:extLst>
          </p:cNvPr>
          <p:cNvSpPr>
            <a:spLocks noGrp="1"/>
          </p:cNvSpPr>
          <p:nvPr>
            <p:ph type="title"/>
          </p:nvPr>
        </p:nvSpPr>
        <p:spPr>
          <a:xfrm>
            <a:off x="6513788" y="365125"/>
            <a:ext cx="4840010" cy="1807305"/>
          </a:xfrm>
        </p:spPr>
        <p:txBody>
          <a:bodyPr>
            <a:normAutofit/>
          </a:bodyPr>
          <a:lstStyle/>
          <a:p>
            <a:r>
              <a:rPr lang="en-US" sz="3100"/>
              <a:t>Indicate which motivation type (with examples) motivates you the most at work.</a:t>
            </a:r>
            <a:endParaRPr lang="en-GB" sz="3100"/>
          </a:p>
        </p:txBody>
      </p:sp>
      <p:pic>
        <p:nvPicPr>
          <p:cNvPr id="5" name="Picture 4">
            <a:extLst>
              <a:ext uri="{FF2B5EF4-FFF2-40B4-BE49-F238E27FC236}">
                <a16:creationId xmlns:a16="http://schemas.microsoft.com/office/drawing/2014/main" id="{C0B5C552-EF7B-DAD0-EF74-857E3FC40BFA}"/>
              </a:ext>
            </a:extLst>
          </p:cNvPr>
          <p:cNvPicPr>
            <a:picLocks noChangeAspect="1"/>
          </p:cNvPicPr>
          <p:nvPr/>
        </p:nvPicPr>
        <p:blipFill rotWithShape="1">
          <a:blip r:embed="rId3"/>
          <a:srcRect l="8144" r="2219"/>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8723315-5015-F586-D3C1-CEBD16CE2CD7}"/>
              </a:ext>
            </a:extLst>
          </p:cNvPr>
          <p:cNvSpPr>
            <a:spLocks noGrp="1"/>
          </p:cNvSpPr>
          <p:nvPr>
            <p:ph idx="1"/>
          </p:nvPr>
        </p:nvSpPr>
        <p:spPr>
          <a:xfrm>
            <a:off x="6513788" y="2333297"/>
            <a:ext cx="4840010" cy="3843666"/>
          </a:xfrm>
        </p:spPr>
        <p:txBody>
          <a:bodyPr>
            <a:normAutofit/>
          </a:bodyPr>
          <a:lstStyle/>
          <a:p>
            <a:r>
              <a:rPr lang="en-US" sz="2000"/>
              <a:t>I find myself most strongly motivated by extrinsic rewards.</a:t>
            </a:r>
          </a:p>
          <a:p>
            <a:r>
              <a:rPr lang="en-US" sz="2000"/>
              <a:t>Tangible benefits such as attractive financial increments, bonuses, and other financial incentives are powerful drivers of motivation.</a:t>
            </a:r>
          </a:p>
          <a:p>
            <a:r>
              <a:rPr lang="en-US" sz="2000"/>
              <a:t>Give me a sense of achievement, reinforcing the value of my contributions.</a:t>
            </a:r>
          </a:p>
          <a:p>
            <a:r>
              <a:rPr lang="en-US" sz="2000"/>
              <a:t>These extrinsic motivators align with my personal goals, such as financial stability.</a:t>
            </a:r>
          </a:p>
        </p:txBody>
      </p:sp>
    </p:spTree>
    <p:extLst>
      <p:ext uri="{BB962C8B-B14F-4D97-AF65-F5344CB8AC3E}">
        <p14:creationId xmlns:p14="http://schemas.microsoft.com/office/powerpoint/2010/main" val="25930848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7716C1B-22CD-AE3D-CFA3-878515659C31}"/>
              </a:ext>
            </a:extLst>
          </p:cNvPr>
          <p:cNvSpPr>
            <a:spLocks noGrp="1"/>
          </p:cNvSpPr>
          <p:nvPr>
            <p:ph type="title"/>
          </p:nvPr>
        </p:nvSpPr>
        <p:spPr>
          <a:xfrm>
            <a:off x="1371597" y="348865"/>
            <a:ext cx="10044023" cy="877729"/>
          </a:xfrm>
        </p:spPr>
        <p:txBody>
          <a:bodyPr anchor="ctr">
            <a:normAutofit/>
          </a:bodyPr>
          <a:lstStyle/>
          <a:p>
            <a:r>
              <a:rPr lang="en-US" sz="2800">
                <a:solidFill>
                  <a:srgbClr val="FFFFFF"/>
                </a:solidFill>
              </a:rPr>
              <a:t>Critically evaluate the advantages and disadvantages of each motivation types.</a:t>
            </a: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4E984693-9205-0996-482D-BD92D3311932}"/>
              </a:ext>
            </a:extLst>
          </p:cNvPr>
          <p:cNvGraphicFramePr>
            <a:graphicFrameLocks noGrp="1"/>
          </p:cNvGraphicFramePr>
          <p:nvPr>
            <p:ph idx="1"/>
            <p:extLst>
              <p:ext uri="{D42A27DB-BD31-4B8C-83A1-F6EECF244321}">
                <p14:modId xmlns:p14="http://schemas.microsoft.com/office/powerpoint/2010/main" val="67856202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014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BD83DA-A795-C202-8D25-D33BD98B37E8}"/>
              </a:ext>
            </a:extLst>
          </p:cNvPr>
          <p:cNvSpPr>
            <a:spLocks noGrp="1"/>
          </p:cNvSpPr>
          <p:nvPr>
            <p:ph type="title"/>
          </p:nvPr>
        </p:nvSpPr>
        <p:spPr>
          <a:xfrm>
            <a:off x="589560" y="856180"/>
            <a:ext cx="5279408" cy="1128068"/>
          </a:xfrm>
        </p:spPr>
        <p:txBody>
          <a:bodyPr anchor="ctr">
            <a:normAutofit/>
          </a:bodyPr>
          <a:lstStyle/>
          <a:p>
            <a:r>
              <a:rPr lang="en-GB" sz="4000"/>
              <a:t>key motivation theories</a:t>
            </a:r>
          </a:p>
        </p:txBody>
      </p:sp>
      <p:grpSp>
        <p:nvGrpSpPr>
          <p:cNvPr id="21"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BF7A59-98A0-36B2-29FB-B704F90BAF7B}"/>
              </a:ext>
            </a:extLst>
          </p:cNvPr>
          <p:cNvSpPr>
            <a:spLocks noGrp="1"/>
          </p:cNvSpPr>
          <p:nvPr>
            <p:ph idx="1"/>
          </p:nvPr>
        </p:nvSpPr>
        <p:spPr>
          <a:xfrm>
            <a:off x="590719" y="2330505"/>
            <a:ext cx="5278066" cy="3979585"/>
          </a:xfrm>
        </p:spPr>
        <p:txBody>
          <a:bodyPr anchor="ctr">
            <a:normAutofit/>
          </a:bodyPr>
          <a:lstStyle/>
          <a:p>
            <a:r>
              <a:rPr lang="en-US" sz="1900"/>
              <a:t>Maslow's Hierarchy of Needs: </a:t>
            </a:r>
          </a:p>
          <a:p>
            <a:pPr lvl="1"/>
            <a:r>
              <a:rPr lang="en-US" sz="1900"/>
              <a:t>This theory proposes a five-level model of human needs, from basic physiological needs to the need for self-actualization.</a:t>
            </a:r>
          </a:p>
          <a:p>
            <a:r>
              <a:rPr lang="en-US" sz="1900"/>
              <a:t>Herzberg's Two-Factor Theory: </a:t>
            </a:r>
          </a:p>
          <a:p>
            <a:pPr lvl="1"/>
            <a:r>
              <a:rPr lang="en-US" sz="1900"/>
              <a:t>This theory distinguishes between 'hygiene' factors.</a:t>
            </a:r>
          </a:p>
          <a:p>
            <a:pPr lvl="1"/>
            <a:r>
              <a:rPr lang="en-US" sz="1900"/>
              <a:t>Motivate employees </a:t>
            </a:r>
          </a:p>
          <a:p>
            <a:r>
              <a:rPr lang="en-US" sz="1900"/>
              <a:t>Expectancy Theory (Vroom): </a:t>
            </a:r>
          </a:p>
          <a:p>
            <a:pPr lvl="1"/>
            <a:r>
              <a:rPr lang="en-US" sz="1900"/>
              <a:t>This theory suggests that an individual's motivation is influenced by the expectation that effort will lead to performance.</a:t>
            </a:r>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D9CFEC3F-9D0D-796F-18D3-E2A3A5B450E9}"/>
              </a:ext>
            </a:extLst>
          </p:cNvPr>
          <p:cNvPicPr>
            <a:picLocks noChangeAspect="1"/>
          </p:cNvPicPr>
          <p:nvPr/>
        </p:nvPicPr>
        <p:blipFill>
          <a:blip r:embed="rId3"/>
          <a:stretch>
            <a:fillRect/>
          </a:stretch>
        </p:blipFill>
        <p:spPr>
          <a:xfrm>
            <a:off x="7129357" y="581892"/>
            <a:ext cx="4305565"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43CFC4-4B7C-8D09-A84E-6F803302C0EE}"/>
              </a:ext>
            </a:extLst>
          </p:cNvPr>
          <p:cNvPicPr>
            <a:picLocks noChangeAspect="1"/>
          </p:cNvPicPr>
          <p:nvPr/>
        </p:nvPicPr>
        <p:blipFill>
          <a:blip r:embed="rId4"/>
          <a:stretch>
            <a:fillRect/>
          </a:stretch>
        </p:blipFill>
        <p:spPr>
          <a:xfrm>
            <a:off x="7585076" y="3707894"/>
            <a:ext cx="3392263" cy="2518756"/>
          </a:xfrm>
          <a:prstGeom prst="rect">
            <a:avLst/>
          </a:prstGeom>
        </p:spPr>
      </p:pic>
    </p:spTree>
    <p:extLst>
      <p:ext uri="{BB962C8B-B14F-4D97-AF65-F5344CB8AC3E}">
        <p14:creationId xmlns:p14="http://schemas.microsoft.com/office/powerpoint/2010/main" val="39988528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C4F6B-9E16-C711-4A3F-55639369703E}"/>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77B73555-08E4-7858-7334-BD71F682AC59}"/>
              </a:ext>
            </a:extLst>
          </p:cNvPr>
          <p:cNvSpPr>
            <a:spLocks noGrp="1"/>
          </p:cNvSpPr>
          <p:nvPr>
            <p:ph idx="1"/>
          </p:nvPr>
        </p:nvSpPr>
        <p:spPr/>
        <p:txBody>
          <a:bodyPr/>
          <a:lstStyle/>
          <a:p>
            <a:r>
              <a:rPr lang="en-US" dirty="0"/>
              <a:t>Understanding employee motivation is crucial in enhancing productivity and engagement.</a:t>
            </a:r>
          </a:p>
          <a:p>
            <a:r>
              <a:rPr lang="en-US" dirty="0"/>
              <a:t>We can create a balanced, effective motivation</a:t>
            </a:r>
          </a:p>
        </p:txBody>
      </p:sp>
    </p:spTree>
    <p:extLst>
      <p:ext uri="{BB962C8B-B14F-4D97-AF65-F5344CB8AC3E}">
        <p14:creationId xmlns:p14="http://schemas.microsoft.com/office/powerpoint/2010/main" val="23406420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7D1A0-FAE6-F9DC-3DB6-65C4AD081222}"/>
              </a:ext>
            </a:extLst>
          </p:cNvPr>
          <p:cNvSpPr>
            <a:spLocks noGrp="1"/>
          </p:cNvSpPr>
          <p:nvPr>
            <p:ph type="title"/>
          </p:nvPr>
        </p:nvSpPr>
        <p:spPr>
          <a:xfrm>
            <a:off x="6513788" y="365125"/>
            <a:ext cx="4840010" cy="1807305"/>
          </a:xfrm>
        </p:spPr>
        <p:txBody>
          <a:bodyPr>
            <a:normAutofit/>
          </a:bodyPr>
          <a:lstStyle/>
          <a:p>
            <a:r>
              <a:rPr lang="en-US"/>
              <a:t>References</a:t>
            </a:r>
            <a:endParaRPr lang="en-GB" dirty="0"/>
          </a:p>
        </p:txBody>
      </p:sp>
      <p:pic>
        <p:nvPicPr>
          <p:cNvPr id="5" name="Picture 4" descr="Close up of book pages">
            <a:extLst>
              <a:ext uri="{FF2B5EF4-FFF2-40B4-BE49-F238E27FC236}">
                <a16:creationId xmlns:a16="http://schemas.microsoft.com/office/drawing/2014/main" id="{B334353C-B01E-001A-CD39-59D120A78535}"/>
              </a:ext>
            </a:extLst>
          </p:cNvPr>
          <p:cNvPicPr>
            <a:picLocks noChangeAspect="1"/>
          </p:cNvPicPr>
          <p:nvPr/>
        </p:nvPicPr>
        <p:blipFill rotWithShape="1">
          <a:blip r:embed="rId2"/>
          <a:srcRect l="26845" r="626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8BEAC32-E6AE-5171-1CC4-BA0796A3E139}"/>
              </a:ext>
            </a:extLst>
          </p:cNvPr>
          <p:cNvSpPr>
            <a:spLocks noGrp="1"/>
          </p:cNvSpPr>
          <p:nvPr>
            <p:ph idx="1"/>
          </p:nvPr>
        </p:nvSpPr>
        <p:spPr>
          <a:xfrm>
            <a:off x="6513788" y="2333297"/>
            <a:ext cx="4840010" cy="3843666"/>
          </a:xfrm>
        </p:spPr>
        <p:txBody>
          <a:bodyPr>
            <a:normAutofit/>
          </a:bodyPr>
          <a:lstStyle/>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Armstrong, M., and Taylor, S. (2020). </a:t>
            </a:r>
            <a:r>
              <a:rPr lang="en-US" sz="800" i="1">
                <a:effectLst/>
                <a:latin typeface="Calibri" panose="020F0502020204030204" pitchFamily="34" charset="0"/>
                <a:ea typeface="Calibri" panose="020F0502020204030204" pitchFamily="34" charset="0"/>
                <a:cs typeface="Calibri" panose="020F0502020204030204" pitchFamily="34" charset="0"/>
              </a:rPr>
              <a:t>Armstrong's handbook of human resource management practice</a:t>
            </a:r>
            <a:r>
              <a:rPr lang="en-US" sz="800">
                <a:effectLst/>
                <a:latin typeface="Calibri" panose="020F0502020204030204" pitchFamily="34" charset="0"/>
                <a:ea typeface="Calibri" panose="020F0502020204030204" pitchFamily="34" charset="0"/>
                <a:cs typeface="Calibri" panose="020F0502020204030204" pitchFamily="34" charset="0"/>
              </a:rPr>
              <a:t>. Kogan Page Publishers.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Boxall, P., and Purcell, J. (2022). </a:t>
            </a:r>
            <a:r>
              <a:rPr lang="en-US" sz="800" i="1">
                <a:effectLst/>
                <a:latin typeface="Calibri" panose="020F0502020204030204" pitchFamily="34" charset="0"/>
                <a:ea typeface="Calibri" panose="020F0502020204030204" pitchFamily="34" charset="0"/>
                <a:cs typeface="Calibri" panose="020F0502020204030204" pitchFamily="34" charset="0"/>
              </a:rPr>
              <a:t>Strategy and 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Bloomsbury Publishing.</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Bratton, J., Gold, J., Bratton, A., and Steele, L. (2021). </a:t>
            </a:r>
            <a:r>
              <a:rPr lang="en-US" sz="800" i="1">
                <a:effectLst/>
                <a:latin typeface="Calibri" panose="020F0502020204030204" pitchFamily="34" charset="0"/>
                <a:ea typeface="Calibri" panose="020F0502020204030204" pitchFamily="34" charset="0"/>
                <a:cs typeface="Calibri" panose="020F0502020204030204" pitchFamily="34" charset="0"/>
              </a:rPr>
              <a:t>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Bloomsbury Publishing.</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DeCenzo, D. A., Robbins, S. P., and Verhulst, S. L. (2016). </a:t>
            </a:r>
            <a:r>
              <a:rPr lang="en-US" sz="800" i="1">
                <a:effectLst/>
                <a:latin typeface="Calibri" panose="020F0502020204030204" pitchFamily="34" charset="0"/>
                <a:ea typeface="Calibri" panose="020F0502020204030204" pitchFamily="34" charset="0"/>
                <a:cs typeface="Calibri" panose="020F0502020204030204" pitchFamily="34" charset="0"/>
              </a:rPr>
              <a:t>Fundamentals of 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Ivanovic, T., and Ivancevic, S. (2022). Human resource management. In </a:t>
            </a:r>
            <a:r>
              <a:rPr lang="en-US" sz="800" i="1">
                <a:effectLst/>
                <a:latin typeface="Calibri" panose="020F0502020204030204" pitchFamily="34" charset="0"/>
                <a:ea typeface="Calibri" panose="020F0502020204030204" pitchFamily="34" charset="0"/>
                <a:cs typeface="Calibri" panose="020F0502020204030204" pitchFamily="34" charset="0"/>
              </a:rPr>
              <a:t>Encyclopedia of Tourism Management and Marketing</a:t>
            </a:r>
            <a:r>
              <a:rPr lang="en-US" sz="800">
                <a:effectLst/>
                <a:latin typeface="Calibri" panose="020F0502020204030204" pitchFamily="34" charset="0"/>
                <a:ea typeface="Calibri" panose="020F0502020204030204" pitchFamily="34" charset="0"/>
                <a:cs typeface="Calibri" panose="020F0502020204030204" pitchFamily="34" charset="0"/>
              </a:rPr>
              <a:t> (pp. 621-624). Edward Elgar Publishing.</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Mathis, R. L., Jackson, J. H., Valentine, S. R., and Meglich, P. (2016). </a:t>
            </a:r>
            <a:r>
              <a:rPr lang="en-US" sz="800" i="1">
                <a:effectLst/>
                <a:latin typeface="Calibri" panose="020F0502020204030204" pitchFamily="34" charset="0"/>
                <a:ea typeface="Calibri" panose="020F0502020204030204" pitchFamily="34" charset="0"/>
                <a:cs typeface="Calibri" panose="020F0502020204030204" pitchFamily="34" charset="0"/>
              </a:rPr>
              <a:t>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Cengage Learning.</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Pattanayak, B. (2020). </a:t>
            </a:r>
            <a:r>
              <a:rPr lang="en-US" sz="800" i="1">
                <a:effectLst/>
                <a:latin typeface="Calibri" panose="020F0502020204030204" pitchFamily="34" charset="0"/>
                <a:ea typeface="Calibri" panose="020F0502020204030204" pitchFamily="34" charset="0"/>
                <a:cs typeface="Calibri" panose="020F0502020204030204" pitchFamily="34" charset="0"/>
              </a:rPr>
              <a:t>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PHI Learning Pvt. Ltd..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Stewart, G. L., and Brown, K. G. (2019). </a:t>
            </a:r>
            <a:r>
              <a:rPr lang="en-US" sz="800" i="1">
                <a:effectLst/>
                <a:latin typeface="Calibri" panose="020F0502020204030204" pitchFamily="34" charset="0"/>
                <a:ea typeface="Calibri" panose="020F0502020204030204" pitchFamily="34" charset="0"/>
                <a:cs typeface="Calibri" panose="020F0502020204030204" pitchFamily="34" charset="0"/>
              </a:rPr>
              <a:t>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Stone, D. L., and Deadrick, D. L. (2015). Challenges and opportunities affecting the future of human resource management. </a:t>
            </a:r>
            <a:r>
              <a:rPr lang="en-US" sz="800" i="1">
                <a:effectLst/>
                <a:latin typeface="Calibri" panose="020F0502020204030204" pitchFamily="34" charset="0"/>
                <a:ea typeface="Calibri" panose="020F0502020204030204" pitchFamily="34" charset="0"/>
                <a:cs typeface="Calibri" panose="020F0502020204030204" pitchFamily="34" charset="0"/>
              </a:rPr>
              <a:t>Human Resource Management Review</a:t>
            </a:r>
            <a:r>
              <a:rPr lang="en-US" sz="800">
                <a:effectLst/>
                <a:latin typeface="Calibri" panose="020F0502020204030204" pitchFamily="34" charset="0"/>
                <a:ea typeface="Calibri" panose="020F0502020204030204" pitchFamily="34" charset="0"/>
                <a:cs typeface="Calibri" panose="020F0502020204030204" pitchFamily="34" charset="0"/>
              </a:rPr>
              <a:t>, </a:t>
            </a:r>
            <a:r>
              <a:rPr lang="en-US" sz="800" i="1">
                <a:effectLst/>
                <a:latin typeface="Calibri" panose="020F0502020204030204" pitchFamily="34" charset="0"/>
                <a:ea typeface="Calibri" panose="020F0502020204030204" pitchFamily="34" charset="0"/>
                <a:cs typeface="Calibri" panose="020F0502020204030204" pitchFamily="34" charset="0"/>
              </a:rPr>
              <a:t>25</a:t>
            </a:r>
            <a:r>
              <a:rPr lang="en-US" sz="800">
                <a:effectLst/>
                <a:latin typeface="Calibri" panose="020F0502020204030204" pitchFamily="34" charset="0"/>
                <a:ea typeface="Calibri" panose="020F0502020204030204" pitchFamily="34" charset="0"/>
                <a:cs typeface="Calibri" panose="020F0502020204030204" pitchFamily="34" charset="0"/>
              </a:rPr>
              <a:t>(2), 139-145.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Stone, R. J., Cox, A., and Gavin, M. (2020). </a:t>
            </a:r>
            <a:r>
              <a:rPr lang="en-US" sz="800" i="1">
                <a:effectLst/>
                <a:latin typeface="Calibri" panose="020F0502020204030204" pitchFamily="34" charset="0"/>
                <a:ea typeface="Calibri" panose="020F0502020204030204" pitchFamily="34" charset="0"/>
                <a:cs typeface="Calibri" panose="020F0502020204030204" pitchFamily="34" charset="0"/>
              </a:rPr>
              <a:t>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John Wiley and Sons.</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p>
            <a:pPr marL="0" marR="0">
              <a:spcBef>
                <a:spcPts val="0"/>
              </a:spcBef>
              <a:spcAft>
                <a:spcPts val="800"/>
              </a:spcAft>
            </a:pPr>
            <a:r>
              <a:rPr lang="en-US" sz="800">
                <a:effectLst/>
                <a:latin typeface="Calibri" panose="020F0502020204030204" pitchFamily="34" charset="0"/>
                <a:ea typeface="Calibri" panose="020F0502020204030204" pitchFamily="34" charset="0"/>
                <a:cs typeface="Calibri" panose="020F0502020204030204" pitchFamily="34" charset="0"/>
              </a:rPr>
              <a:t>Wilton, N. (2022). An introduction to human resource management. </a:t>
            </a:r>
            <a:r>
              <a:rPr lang="en-US" sz="800" i="1">
                <a:effectLst/>
                <a:latin typeface="Calibri" panose="020F0502020204030204" pitchFamily="34" charset="0"/>
                <a:ea typeface="Calibri" panose="020F0502020204030204" pitchFamily="34" charset="0"/>
                <a:cs typeface="Calibri" panose="020F0502020204030204" pitchFamily="34" charset="0"/>
              </a:rPr>
              <a:t>An Introduction to Human Resource Management</a:t>
            </a:r>
            <a:r>
              <a:rPr lang="en-US" sz="800">
                <a:effectLst/>
                <a:latin typeface="Calibri" panose="020F0502020204030204" pitchFamily="34" charset="0"/>
                <a:ea typeface="Calibri" panose="020F0502020204030204" pitchFamily="34" charset="0"/>
                <a:cs typeface="Calibri" panose="020F0502020204030204" pitchFamily="34" charset="0"/>
              </a:rPr>
              <a:t>, 1-100.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942595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1741</Words>
  <Application>Microsoft Macintosh PowerPoint</Application>
  <PresentationFormat>Widescreen</PresentationFormat>
  <Paragraphs>79</Paragraphs>
  <Slides>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BMSW 5102: Developing Relationships and Workplace Achievement</vt:lpstr>
      <vt:lpstr>Introduction</vt:lpstr>
      <vt:lpstr>The meaning of employee motivation</vt:lpstr>
      <vt:lpstr>Key difference between extrinsic and intrinsic motivation types as a development vehicle.</vt:lpstr>
      <vt:lpstr>Indicate which motivation type (with examples) motivates you the most at work.</vt:lpstr>
      <vt:lpstr>Critically evaluate the advantages and disadvantages of each motivation types.</vt:lpstr>
      <vt:lpstr>key motivation theories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5102: Developing Relationships and Workplace Achievement</dc:title>
  <dc:creator>Touqir</dc:creator>
  <cp:lastModifiedBy>Mohammad Musharaf (MSc Advanced Mech Eng FT)</cp:lastModifiedBy>
  <cp:revision>1</cp:revision>
  <dcterms:created xsi:type="dcterms:W3CDTF">2023-06-23T18:48:29Z</dcterms:created>
  <dcterms:modified xsi:type="dcterms:W3CDTF">2023-06-28T21:15:16Z</dcterms:modified>
</cp:coreProperties>
</file>