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handoutMasterIdLst>
    <p:handoutMasterId r:id="rId22"/>
  </p:handoutMasterIdLst>
  <p:sldIdLst>
    <p:sldId id="256" r:id="rId2"/>
    <p:sldId id="257" r:id="rId3"/>
    <p:sldId id="272" r:id="rId4"/>
    <p:sldId id="276" r:id="rId5"/>
    <p:sldId id="258" r:id="rId6"/>
    <p:sldId id="277" r:id="rId7"/>
    <p:sldId id="259" r:id="rId8"/>
    <p:sldId id="260" r:id="rId9"/>
    <p:sldId id="261" r:id="rId10"/>
    <p:sldId id="275" r:id="rId11"/>
    <p:sldId id="264" r:id="rId12"/>
    <p:sldId id="265" r:id="rId13"/>
    <p:sldId id="266" r:id="rId14"/>
    <p:sldId id="267" r:id="rId15"/>
    <p:sldId id="268" r:id="rId16"/>
    <p:sldId id="269" r:id="rId17"/>
    <p:sldId id="271" r:id="rId18"/>
    <p:sldId id="270" r:id="rId19"/>
    <p:sldId id="273" r:id="rId20"/>
    <p:sldId id="274"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368" autoAdjust="0"/>
    <p:restoredTop sz="94660"/>
  </p:normalViewPr>
  <p:slideViewPr>
    <p:cSldViewPr snapToGrid="0" showGuides="1">
      <p:cViewPr varScale="1">
        <p:scale>
          <a:sx n="72" d="100"/>
          <a:sy n="72" d="100"/>
        </p:scale>
        <p:origin x="642" y="7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7DDA17E-6C4D-4646-A60B-7D9081656223}" type="doc">
      <dgm:prSet loTypeId="urn:microsoft.com/office/officeart/2005/8/layout/default" loCatId="list" qsTypeId="urn:microsoft.com/office/officeart/2005/8/quickstyle/simple3" qsCatId="simple" csTypeId="urn:microsoft.com/office/officeart/2005/8/colors/accent2_2" csCatId="accent2"/>
      <dgm:spPr/>
      <dgm:t>
        <a:bodyPr/>
        <a:lstStyle/>
        <a:p>
          <a:endParaRPr lang="en-US"/>
        </a:p>
      </dgm:t>
    </dgm:pt>
    <dgm:pt modelId="{70BDA953-E30C-4B27-9C24-77846C93EBE0}">
      <dgm:prSet/>
      <dgm:spPr/>
      <dgm:t>
        <a:bodyPr/>
        <a:lstStyle/>
        <a:p>
          <a:r>
            <a:rPr lang="en-GB" b="0" i="0"/>
            <a:t>Can affect a child or young person’s ability to learn</a:t>
          </a:r>
          <a:endParaRPr lang="en-US"/>
        </a:p>
      </dgm:t>
    </dgm:pt>
    <dgm:pt modelId="{FA5C6926-6F78-4422-9456-F9E1BD87E739}" type="parTrans" cxnId="{D719538F-FEC4-4DD8-A763-0D7500BBD32E}">
      <dgm:prSet/>
      <dgm:spPr/>
      <dgm:t>
        <a:bodyPr/>
        <a:lstStyle/>
        <a:p>
          <a:endParaRPr lang="en-US"/>
        </a:p>
      </dgm:t>
    </dgm:pt>
    <dgm:pt modelId="{B290A771-FBFB-4252-9EF4-106BC5305C2B}" type="sibTrans" cxnId="{D719538F-FEC4-4DD8-A763-0D7500BBD32E}">
      <dgm:prSet/>
      <dgm:spPr/>
      <dgm:t>
        <a:bodyPr/>
        <a:lstStyle/>
        <a:p>
          <a:endParaRPr lang="en-US"/>
        </a:p>
      </dgm:t>
    </dgm:pt>
    <dgm:pt modelId="{557DCACA-74DE-4792-8084-F7EA0B1CF361}">
      <dgm:prSet/>
      <dgm:spPr/>
      <dgm:t>
        <a:bodyPr/>
        <a:lstStyle/>
        <a:p>
          <a:r>
            <a:rPr lang="en-GB" b="0" i="0"/>
            <a:t>Affect their behaviour such as concentration skills</a:t>
          </a:r>
          <a:endParaRPr lang="en-US"/>
        </a:p>
      </dgm:t>
    </dgm:pt>
    <dgm:pt modelId="{A4BC07B3-EC23-4AC3-ABB5-56E82DCBE807}" type="parTrans" cxnId="{1E8522F3-119F-4D37-8FBC-8B916CA0AE5C}">
      <dgm:prSet/>
      <dgm:spPr/>
      <dgm:t>
        <a:bodyPr/>
        <a:lstStyle/>
        <a:p>
          <a:endParaRPr lang="en-US"/>
        </a:p>
      </dgm:t>
    </dgm:pt>
    <dgm:pt modelId="{92369615-98A5-4F7A-9632-7B33590B3A16}" type="sibTrans" cxnId="{1E8522F3-119F-4D37-8FBC-8B916CA0AE5C}">
      <dgm:prSet/>
      <dgm:spPr/>
      <dgm:t>
        <a:bodyPr/>
        <a:lstStyle/>
        <a:p>
          <a:endParaRPr lang="en-US"/>
        </a:p>
      </dgm:t>
    </dgm:pt>
    <dgm:pt modelId="{9E9BDB12-38D0-4336-ACB0-8676A20C71A6}">
      <dgm:prSet/>
      <dgm:spPr/>
      <dgm:t>
        <a:bodyPr/>
        <a:lstStyle/>
        <a:p>
          <a:r>
            <a:rPr lang="en-GB" b="0" i="0"/>
            <a:t>Reading and writing difficulties</a:t>
          </a:r>
          <a:endParaRPr lang="en-US"/>
        </a:p>
      </dgm:t>
    </dgm:pt>
    <dgm:pt modelId="{DD0B8575-78A8-43C9-B35F-31DC5A12E2FA}" type="parTrans" cxnId="{7CE84E12-3C29-4385-9BC5-BCE37D2CAEC4}">
      <dgm:prSet/>
      <dgm:spPr/>
      <dgm:t>
        <a:bodyPr/>
        <a:lstStyle/>
        <a:p>
          <a:endParaRPr lang="en-US"/>
        </a:p>
      </dgm:t>
    </dgm:pt>
    <dgm:pt modelId="{79D6FAE9-1949-481E-8461-073F688EFBF8}" type="sibTrans" cxnId="{7CE84E12-3C29-4385-9BC5-BCE37D2CAEC4}">
      <dgm:prSet/>
      <dgm:spPr/>
      <dgm:t>
        <a:bodyPr/>
        <a:lstStyle/>
        <a:p>
          <a:endParaRPr lang="en-US"/>
        </a:p>
      </dgm:t>
    </dgm:pt>
    <dgm:pt modelId="{1D83A3C9-76B5-452E-8D47-7B36B8CDFFAD}">
      <dgm:prSet/>
      <dgm:spPr/>
      <dgm:t>
        <a:bodyPr/>
        <a:lstStyle/>
        <a:p>
          <a:r>
            <a:rPr lang="en-GB" b="0" i="0"/>
            <a:t>May struggle to make friends and socialise</a:t>
          </a:r>
          <a:endParaRPr lang="en-US"/>
        </a:p>
      </dgm:t>
    </dgm:pt>
    <dgm:pt modelId="{F7B6223A-551E-44BA-B97E-A2A7B88742B4}" type="parTrans" cxnId="{736B095F-719E-4A29-9B19-0170748C3516}">
      <dgm:prSet/>
      <dgm:spPr/>
      <dgm:t>
        <a:bodyPr/>
        <a:lstStyle/>
        <a:p>
          <a:endParaRPr lang="en-US"/>
        </a:p>
      </dgm:t>
    </dgm:pt>
    <dgm:pt modelId="{F87600F4-B94E-4611-882F-9BC50AB11978}" type="sibTrans" cxnId="{736B095F-719E-4A29-9B19-0170748C3516}">
      <dgm:prSet/>
      <dgm:spPr/>
      <dgm:t>
        <a:bodyPr/>
        <a:lstStyle/>
        <a:p>
          <a:endParaRPr lang="en-US"/>
        </a:p>
      </dgm:t>
    </dgm:pt>
    <dgm:pt modelId="{ADB0CC50-4416-4293-AE67-4CB2715A864B}" type="pres">
      <dgm:prSet presAssocID="{17DDA17E-6C4D-4646-A60B-7D9081656223}" presName="diagram" presStyleCnt="0">
        <dgm:presLayoutVars>
          <dgm:dir/>
          <dgm:resizeHandles val="exact"/>
        </dgm:presLayoutVars>
      </dgm:prSet>
      <dgm:spPr/>
    </dgm:pt>
    <dgm:pt modelId="{CF34D3D1-830A-468A-9BF4-ADB40327AB7E}" type="pres">
      <dgm:prSet presAssocID="{70BDA953-E30C-4B27-9C24-77846C93EBE0}" presName="node" presStyleLbl="node1" presStyleIdx="0" presStyleCnt="4">
        <dgm:presLayoutVars>
          <dgm:bulletEnabled val="1"/>
        </dgm:presLayoutVars>
      </dgm:prSet>
      <dgm:spPr/>
    </dgm:pt>
    <dgm:pt modelId="{D21AC31F-5FFE-40B5-ADE7-AC24948BACEE}" type="pres">
      <dgm:prSet presAssocID="{B290A771-FBFB-4252-9EF4-106BC5305C2B}" presName="sibTrans" presStyleCnt="0"/>
      <dgm:spPr/>
    </dgm:pt>
    <dgm:pt modelId="{FB55C9FF-441F-48CA-9971-3172C787DBA0}" type="pres">
      <dgm:prSet presAssocID="{557DCACA-74DE-4792-8084-F7EA0B1CF361}" presName="node" presStyleLbl="node1" presStyleIdx="1" presStyleCnt="4">
        <dgm:presLayoutVars>
          <dgm:bulletEnabled val="1"/>
        </dgm:presLayoutVars>
      </dgm:prSet>
      <dgm:spPr/>
    </dgm:pt>
    <dgm:pt modelId="{77523A60-3E3A-49FD-8C32-001FBBE733E5}" type="pres">
      <dgm:prSet presAssocID="{92369615-98A5-4F7A-9632-7B33590B3A16}" presName="sibTrans" presStyleCnt="0"/>
      <dgm:spPr/>
    </dgm:pt>
    <dgm:pt modelId="{D4A8D23C-0CC0-4424-9975-C5556A389C8E}" type="pres">
      <dgm:prSet presAssocID="{9E9BDB12-38D0-4336-ACB0-8676A20C71A6}" presName="node" presStyleLbl="node1" presStyleIdx="2" presStyleCnt="4">
        <dgm:presLayoutVars>
          <dgm:bulletEnabled val="1"/>
        </dgm:presLayoutVars>
      </dgm:prSet>
      <dgm:spPr/>
    </dgm:pt>
    <dgm:pt modelId="{0D7E74E0-55A1-4C4B-A3A2-1B27A1F13E20}" type="pres">
      <dgm:prSet presAssocID="{79D6FAE9-1949-481E-8461-073F688EFBF8}" presName="sibTrans" presStyleCnt="0"/>
      <dgm:spPr/>
    </dgm:pt>
    <dgm:pt modelId="{18574F13-785C-4AFC-B638-4B28583391EE}" type="pres">
      <dgm:prSet presAssocID="{1D83A3C9-76B5-452E-8D47-7B36B8CDFFAD}" presName="node" presStyleLbl="node1" presStyleIdx="3" presStyleCnt="4">
        <dgm:presLayoutVars>
          <dgm:bulletEnabled val="1"/>
        </dgm:presLayoutVars>
      </dgm:prSet>
      <dgm:spPr/>
    </dgm:pt>
  </dgm:ptLst>
  <dgm:cxnLst>
    <dgm:cxn modelId="{69E1660E-BEED-4B23-90F0-86DDDAD8BFFB}" type="presOf" srcId="{1D83A3C9-76B5-452E-8D47-7B36B8CDFFAD}" destId="{18574F13-785C-4AFC-B638-4B28583391EE}" srcOrd="0" destOrd="0" presId="urn:microsoft.com/office/officeart/2005/8/layout/default"/>
    <dgm:cxn modelId="{7CE84E12-3C29-4385-9BC5-BCE37D2CAEC4}" srcId="{17DDA17E-6C4D-4646-A60B-7D9081656223}" destId="{9E9BDB12-38D0-4336-ACB0-8676A20C71A6}" srcOrd="2" destOrd="0" parTransId="{DD0B8575-78A8-43C9-B35F-31DC5A12E2FA}" sibTransId="{79D6FAE9-1949-481E-8461-073F688EFBF8}"/>
    <dgm:cxn modelId="{736B095F-719E-4A29-9B19-0170748C3516}" srcId="{17DDA17E-6C4D-4646-A60B-7D9081656223}" destId="{1D83A3C9-76B5-452E-8D47-7B36B8CDFFAD}" srcOrd="3" destOrd="0" parTransId="{F7B6223A-551E-44BA-B97E-A2A7B88742B4}" sibTransId="{F87600F4-B94E-4611-882F-9BC50AB11978}"/>
    <dgm:cxn modelId="{44668B4F-6F6C-4784-AEDB-6A03CFAD99F7}" type="presOf" srcId="{557DCACA-74DE-4792-8084-F7EA0B1CF361}" destId="{FB55C9FF-441F-48CA-9971-3172C787DBA0}" srcOrd="0" destOrd="0" presId="urn:microsoft.com/office/officeart/2005/8/layout/default"/>
    <dgm:cxn modelId="{D719538F-FEC4-4DD8-A763-0D7500BBD32E}" srcId="{17DDA17E-6C4D-4646-A60B-7D9081656223}" destId="{70BDA953-E30C-4B27-9C24-77846C93EBE0}" srcOrd="0" destOrd="0" parTransId="{FA5C6926-6F78-4422-9456-F9E1BD87E739}" sibTransId="{B290A771-FBFB-4252-9EF4-106BC5305C2B}"/>
    <dgm:cxn modelId="{F7558697-DCDC-42DC-8A6D-0F752E050F75}" type="presOf" srcId="{9E9BDB12-38D0-4336-ACB0-8676A20C71A6}" destId="{D4A8D23C-0CC0-4424-9975-C5556A389C8E}" srcOrd="0" destOrd="0" presId="urn:microsoft.com/office/officeart/2005/8/layout/default"/>
    <dgm:cxn modelId="{73E47BBC-49DD-4C61-876B-80D36361BD2E}" type="presOf" srcId="{17DDA17E-6C4D-4646-A60B-7D9081656223}" destId="{ADB0CC50-4416-4293-AE67-4CB2715A864B}" srcOrd="0" destOrd="0" presId="urn:microsoft.com/office/officeart/2005/8/layout/default"/>
    <dgm:cxn modelId="{63396DCC-7DE9-44B9-A0DC-066CF9AEB1CA}" type="presOf" srcId="{70BDA953-E30C-4B27-9C24-77846C93EBE0}" destId="{CF34D3D1-830A-468A-9BF4-ADB40327AB7E}" srcOrd="0" destOrd="0" presId="urn:microsoft.com/office/officeart/2005/8/layout/default"/>
    <dgm:cxn modelId="{1E8522F3-119F-4D37-8FBC-8B916CA0AE5C}" srcId="{17DDA17E-6C4D-4646-A60B-7D9081656223}" destId="{557DCACA-74DE-4792-8084-F7EA0B1CF361}" srcOrd="1" destOrd="0" parTransId="{A4BC07B3-EC23-4AC3-ABB5-56E82DCBE807}" sibTransId="{92369615-98A5-4F7A-9632-7B33590B3A16}"/>
    <dgm:cxn modelId="{D17F9EC7-1FC9-4FE5-B1A1-9187E6992DED}" type="presParOf" srcId="{ADB0CC50-4416-4293-AE67-4CB2715A864B}" destId="{CF34D3D1-830A-468A-9BF4-ADB40327AB7E}" srcOrd="0" destOrd="0" presId="urn:microsoft.com/office/officeart/2005/8/layout/default"/>
    <dgm:cxn modelId="{0DD25C01-1A5A-40CB-9C76-BEBBB64D042B}" type="presParOf" srcId="{ADB0CC50-4416-4293-AE67-4CB2715A864B}" destId="{D21AC31F-5FFE-40B5-ADE7-AC24948BACEE}" srcOrd="1" destOrd="0" presId="urn:microsoft.com/office/officeart/2005/8/layout/default"/>
    <dgm:cxn modelId="{9AC2AF76-3212-4F0F-81B9-F9B1162F0987}" type="presParOf" srcId="{ADB0CC50-4416-4293-AE67-4CB2715A864B}" destId="{FB55C9FF-441F-48CA-9971-3172C787DBA0}" srcOrd="2" destOrd="0" presId="urn:microsoft.com/office/officeart/2005/8/layout/default"/>
    <dgm:cxn modelId="{FEC8278E-4F6E-45D7-9E9D-AA567FC1AE3F}" type="presParOf" srcId="{ADB0CC50-4416-4293-AE67-4CB2715A864B}" destId="{77523A60-3E3A-49FD-8C32-001FBBE733E5}" srcOrd="3" destOrd="0" presId="urn:microsoft.com/office/officeart/2005/8/layout/default"/>
    <dgm:cxn modelId="{42C4BCFB-A08B-4E09-AC96-46FC4A710505}" type="presParOf" srcId="{ADB0CC50-4416-4293-AE67-4CB2715A864B}" destId="{D4A8D23C-0CC0-4424-9975-C5556A389C8E}" srcOrd="4" destOrd="0" presId="urn:microsoft.com/office/officeart/2005/8/layout/default"/>
    <dgm:cxn modelId="{90767CCB-2852-4630-8BE5-B3DA19790561}" type="presParOf" srcId="{ADB0CC50-4416-4293-AE67-4CB2715A864B}" destId="{0D7E74E0-55A1-4C4B-A3A2-1B27A1F13E20}" srcOrd="5" destOrd="0" presId="urn:microsoft.com/office/officeart/2005/8/layout/default"/>
    <dgm:cxn modelId="{076FACDD-B9B3-4A4D-858A-929D1527434C}" type="presParOf" srcId="{ADB0CC50-4416-4293-AE67-4CB2715A864B}" destId="{18574F13-785C-4AFC-B638-4B28583391EE}"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FD4BAB0-1EF6-4204-9F1C-02F3D7AB58B9}" type="doc">
      <dgm:prSet loTypeId="urn:microsoft.com/office/officeart/2009/3/layout/PlusandMinus" loCatId="relationship" qsTypeId="urn:microsoft.com/office/officeart/2005/8/quickstyle/simple1" qsCatId="simple" csTypeId="urn:microsoft.com/office/officeart/2005/8/colors/accent1_2" csCatId="accent1" phldr="1"/>
      <dgm:spPr/>
      <dgm:t>
        <a:bodyPr/>
        <a:lstStyle/>
        <a:p>
          <a:endParaRPr lang="en-US"/>
        </a:p>
      </dgm:t>
    </dgm:pt>
    <dgm:pt modelId="{5F007701-14B7-4D3A-A67C-EBE2EF24FA56}">
      <dgm:prSet/>
      <dgm:spPr/>
      <dgm:t>
        <a:bodyPr/>
        <a:lstStyle/>
        <a:p>
          <a:pPr algn="ctr"/>
          <a:r>
            <a:rPr lang="en-GB" dirty="0"/>
            <a:t>Research study of families with disabled children explain the key workers help to coordinate services, an improved quality of life, developed relationships with services, easier and quicker access to services  (Sloper, 2004).</a:t>
          </a:r>
          <a:endParaRPr lang="en-US" dirty="0"/>
        </a:p>
      </dgm:t>
    </dgm:pt>
    <dgm:pt modelId="{0BB2EF23-ABBB-43DA-A28A-C68117DAC563}" type="parTrans" cxnId="{A19DCC5C-BD2B-484D-BC62-85DAC23C82EF}">
      <dgm:prSet/>
      <dgm:spPr/>
      <dgm:t>
        <a:bodyPr/>
        <a:lstStyle/>
        <a:p>
          <a:endParaRPr lang="en-US"/>
        </a:p>
      </dgm:t>
    </dgm:pt>
    <dgm:pt modelId="{4BFBBC6F-FF4B-4DA2-983C-9B9F4DEB36C3}" type="sibTrans" cxnId="{A19DCC5C-BD2B-484D-BC62-85DAC23C82EF}">
      <dgm:prSet/>
      <dgm:spPr/>
      <dgm:t>
        <a:bodyPr/>
        <a:lstStyle/>
        <a:p>
          <a:endParaRPr lang="en-US"/>
        </a:p>
      </dgm:t>
    </dgm:pt>
    <dgm:pt modelId="{7D67081A-B852-4EBF-A2A4-4997C3D3D3CF}">
      <dgm:prSet custT="1"/>
      <dgm:spPr/>
      <dgm:t>
        <a:bodyPr/>
        <a:lstStyle/>
        <a:p>
          <a:pPr algn="ctr"/>
          <a:r>
            <a:rPr lang="en-GB" sz="1800" dirty="0"/>
            <a:t>A research study involving people with learning disabilities explained obstacles including, people moving to new jobs and poor communication (McConkey, 2005).</a:t>
          </a:r>
          <a:endParaRPr lang="en-US" sz="1800" dirty="0"/>
        </a:p>
      </dgm:t>
    </dgm:pt>
    <dgm:pt modelId="{B7E917BE-5F2F-46EC-A932-189FB6ACACB0}" type="parTrans" cxnId="{AE0061C4-187C-4D33-ABD0-B8535BAC6CC5}">
      <dgm:prSet/>
      <dgm:spPr/>
      <dgm:t>
        <a:bodyPr/>
        <a:lstStyle/>
        <a:p>
          <a:endParaRPr lang="en-US"/>
        </a:p>
      </dgm:t>
    </dgm:pt>
    <dgm:pt modelId="{4C08EE1D-8EA6-4CFC-8978-4A743F481527}" type="sibTrans" cxnId="{AE0061C4-187C-4D33-ABD0-B8535BAC6CC5}">
      <dgm:prSet/>
      <dgm:spPr/>
      <dgm:t>
        <a:bodyPr/>
        <a:lstStyle/>
        <a:p>
          <a:endParaRPr lang="en-US"/>
        </a:p>
      </dgm:t>
    </dgm:pt>
    <dgm:pt modelId="{D4CC4BD4-BF5B-4DCE-8603-F52DB4B15488}" type="pres">
      <dgm:prSet presAssocID="{5FD4BAB0-1EF6-4204-9F1C-02F3D7AB58B9}" presName="Name0" presStyleCnt="0">
        <dgm:presLayoutVars>
          <dgm:chMax val="2"/>
          <dgm:chPref val="2"/>
          <dgm:dir/>
          <dgm:animOne/>
          <dgm:resizeHandles val="exact"/>
        </dgm:presLayoutVars>
      </dgm:prSet>
      <dgm:spPr/>
    </dgm:pt>
    <dgm:pt modelId="{88748CE2-9100-457F-AF07-BB1F59EDD7FC}" type="pres">
      <dgm:prSet presAssocID="{5FD4BAB0-1EF6-4204-9F1C-02F3D7AB58B9}" presName="Background" presStyleLbl="bgImgPlace1" presStyleIdx="0" presStyleCnt="1" custScaleX="102676"/>
      <dgm:spPr/>
    </dgm:pt>
    <dgm:pt modelId="{C2ED61B1-E422-43BA-A4A2-85B1AADE1B65}" type="pres">
      <dgm:prSet presAssocID="{5FD4BAB0-1EF6-4204-9F1C-02F3D7AB58B9}" presName="ParentText1" presStyleLbl="revTx" presStyleIdx="0" presStyleCnt="2">
        <dgm:presLayoutVars>
          <dgm:chMax val="0"/>
          <dgm:chPref val="0"/>
          <dgm:bulletEnabled val="1"/>
        </dgm:presLayoutVars>
      </dgm:prSet>
      <dgm:spPr/>
    </dgm:pt>
    <dgm:pt modelId="{F32179C8-0B96-4426-B01B-636CC9ADD752}" type="pres">
      <dgm:prSet presAssocID="{5FD4BAB0-1EF6-4204-9F1C-02F3D7AB58B9}" presName="ParentText2" presStyleLbl="revTx" presStyleIdx="1" presStyleCnt="2">
        <dgm:presLayoutVars>
          <dgm:chMax val="0"/>
          <dgm:chPref val="0"/>
          <dgm:bulletEnabled val="1"/>
        </dgm:presLayoutVars>
      </dgm:prSet>
      <dgm:spPr/>
    </dgm:pt>
    <dgm:pt modelId="{F685C7B5-0F0E-44DE-867A-945ED0CE53AA}" type="pres">
      <dgm:prSet presAssocID="{5FD4BAB0-1EF6-4204-9F1C-02F3D7AB58B9}" presName="Plus" presStyleLbl="alignNode1" presStyleIdx="0" presStyleCnt="2"/>
      <dgm:spPr/>
    </dgm:pt>
    <dgm:pt modelId="{5A859C5C-78BC-4DC2-9CAA-653F83007B72}" type="pres">
      <dgm:prSet presAssocID="{5FD4BAB0-1EF6-4204-9F1C-02F3D7AB58B9}" presName="Minus" presStyleLbl="alignNode1" presStyleIdx="1" presStyleCnt="2"/>
      <dgm:spPr/>
    </dgm:pt>
    <dgm:pt modelId="{F4DE136E-0E01-4797-B6E1-5B0191E0B1AF}" type="pres">
      <dgm:prSet presAssocID="{5FD4BAB0-1EF6-4204-9F1C-02F3D7AB58B9}" presName="Divider" presStyleLbl="parChTrans1D1" presStyleIdx="0" presStyleCnt="1"/>
      <dgm:spPr/>
    </dgm:pt>
  </dgm:ptLst>
  <dgm:cxnLst>
    <dgm:cxn modelId="{40311F02-74E0-4AF4-BAD1-24BB3AF59C8D}" type="presOf" srcId="{7D67081A-B852-4EBF-A2A4-4997C3D3D3CF}" destId="{F32179C8-0B96-4426-B01B-636CC9ADD752}" srcOrd="0" destOrd="0" presId="urn:microsoft.com/office/officeart/2009/3/layout/PlusandMinus"/>
    <dgm:cxn modelId="{A19DCC5C-BD2B-484D-BC62-85DAC23C82EF}" srcId="{5FD4BAB0-1EF6-4204-9F1C-02F3D7AB58B9}" destId="{5F007701-14B7-4D3A-A67C-EBE2EF24FA56}" srcOrd="0" destOrd="0" parTransId="{0BB2EF23-ABBB-43DA-A28A-C68117DAC563}" sibTransId="{4BFBBC6F-FF4B-4DA2-983C-9B9F4DEB36C3}"/>
    <dgm:cxn modelId="{F441BFB7-45C9-4E8E-A134-4E72170FD882}" type="presOf" srcId="{5FD4BAB0-1EF6-4204-9F1C-02F3D7AB58B9}" destId="{D4CC4BD4-BF5B-4DCE-8603-F52DB4B15488}" srcOrd="0" destOrd="0" presId="urn:microsoft.com/office/officeart/2009/3/layout/PlusandMinus"/>
    <dgm:cxn modelId="{AE0061C4-187C-4D33-ABD0-B8535BAC6CC5}" srcId="{5FD4BAB0-1EF6-4204-9F1C-02F3D7AB58B9}" destId="{7D67081A-B852-4EBF-A2A4-4997C3D3D3CF}" srcOrd="1" destOrd="0" parTransId="{B7E917BE-5F2F-46EC-A932-189FB6ACACB0}" sibTransId="{4C08EE1D-8EA6-4CFC-8978-4A743F481527}"/>
    <dgm:cxn modelId="{1708F9EF-6E2C-428B-B742-6B8D76CB6AB4}" type="presOf" srcId="{5F007701-14B7-4D3A-A67C-EBE2EF24FA56}" destId="{C2ED61B1-E422-43BA-A4A2-85B1AADE1B65}" srcOrd="0" destOrd="0" presId="urn:microsoft.com/office/officeart/2009/3/layout/PlusandMinus"/>
    <dgm:cxn modelId="{869500A0-1E7E-4DD0-8CDD-5A2BCDA7A983}" type="presParOf" srcId="{D4CC4BD4-BF5B-4DCE-8603-F52DB4B15488}" destId="{88748CE2-9100-457F-AF07-BB1F59EDD7FC}" srcOrd="0" destOrd="0" presId="urn:microsoft.com/office/officeart/2009/3/layout/PlusandMinus"/>
    <dgm:cxn modelId="{036BFDC7-A4D4-4FFD-B28A-A2521EC8C502}" type="presParOf" srcId="{D4CC4BD4-BF5B-4DCE-8603-F52DB4B15488}" destId="{C2ED61B1-E422-43BA-A4A2-85B1AADE1B65}" srcOrd="1" destOrd="0" presId="urn:microsoft.com/office/officeart/2009/3/layout/PlusandMinus"/>
    <dgm:cxn modelId="{9B92C075-8B49-4D80-9FFF-5658BDA4B765}" type="presParOf" srcId="{D4CC4BD4-BF5B-4DCE-8603-F52DB4B15488}" destId="{F32179C8-0B96-4426-B01B-636CC9ADD752}" srcOrd="2" destOrd="0" presId="urn:microsoft.com/office/officeart/2009/3/layout/PlusandMinus"/>
    <dgm:cxn modelId="{84531CA7-C0A4-4727-9C82-2ED15B6DA761}" type="presParOf" srcId="{D4CC4BD4-BF5B-4DCE-8603-F52DB4B15488}" destId="{F685C7B5-0F0E-44DE-867A-945ED0CE53AA}" srcOrd="3" destOrd="0" presId="urn:microsoft.com/office/officeart/2009/3/layout/PlusandMinus"/>
    <dgm:cxn modelId="{B80A1D63-93D0-4EAB-8431-5F3EFE05B1F7}" type="presParOf" srcId="{D4CC4BD4-BF5B-4DCE-8603-F52DB4B15488}" destId="{5A859C5C-78BC-4DC2-9CAA-653F83007B72}" srcOrd="4" destOrd="0" presId="urn:microsoft.com/office/officeart/2009/3/layout/PlusandMinus"/>
    <dgm:cxn modelId="{EBBDD3E6-7592-487F-8504-E1F0AA9E2547}" type="presParOf" srcId="{D4CC4BD4-BF5B-4DCE-8603-F52DB4B15488}" destId="{F4DE136E-0E01-4797-B6E1-5B0191E0B1AF}" srcOrd="5" destOrd="0" presId="urn:microsoft.com/office/officeart/2009/3/layout/PlusandMinu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34D3D1-830A-468A-9BF4-ADB40327AB7E}">
      <dsp:nvSpPr>
        <dsp:cNvPr id="0" name=""/>
        <dsp:cNvSpPr/>
      </dsp:nvSpPr>
      <dsp:spPr>
        <a:xfrm>
          <a:off x="780" y="645574"/>
          <a:ext cx="3042721" cy="1825632"/>
        </a:xfrm>
        <a:prstGeom prst="rect">
          <a:avLst/>
        </a:prstGeom>
        <a:gradFill rotWithShape="0">
          <a:gsLst>
            <a:gs pos="0">
              <a:schemeClr val="accent2">
                <a:hueOff val="0"/>
                <a:satOff val="0"/>
                <a:lumOff val="0"/>
                <a:alphaOff val="0"/>
                <a:tint val="64000"/>
                <a:lumMod val="118000"/>
              </a:schemeClr>
            </a:gs>
            <a:gs pos="100000">
              <a:schemeClr val="accent2">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b="0" i="0" kern="1200"/>
            <a:t>Can affect a child or young person’s ability to learn</a:t>
          </a:r>
          <a:endParaRPr lang="en-US" sz="2600" kern="1200"/>
        </a:p>
      </dsp:txBody>
      <dsp:txXfrm>
        <a:off x="780" y="645574"/>
        <a:ext cx="3042721" cy="1825632"/>
      </dsp:txXfrm>
    </dsp:sp>
    <dsp:sp modelId="{FB55C9FF-441F-48CA-9971-3172C787DBA0}">
      <dsp:nvSpPr>
        <dsp:cNvPr id="0" name=""/>
        <dsp:cNvSpPr/>
      </dsp:nvSpPr>
      <dsp:spPr>
        <a:xfrm>
          <a:off x="3347773" y="645574"/>
          <a:ext cx="3042721" cy="1825632"/>
        </a:xfrm>
        <a:prstGeom prst="rect">
          <a:avLst/>
        </a:prstGeom>
        <a:gradFill rotWithShape="0">
          <a:gsLst>
            <a:gs pos="0">
              <a:schemeClr val="accent2">
                <a:hueOff val="0"/>
                <a:satOff val="0"/>
                <a:lumOff val="0"/>
                <a:alphaOff val="0"/>
                <a:tint val="64000"/>
                <a:lumMod val="118000"/>
              </a:schemeClr>
            </a:gs>
            <a:gs pos="100000">
              <a:schemeClr val="accent2">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b="0" i="0" kern="1200"/>
            <a:t>Affect their behaviour such as concentration skills</a:t>
          </a:r>
          <a:endParaRPr lang="en-US" sz="2600" kern="1200"/>
        </a:p>
      </dsp:txBody>
      <dsp:txXfrm>
        <a:off x="3347773" y="645574"/>
        <a:ext cx="3042721" cy="1825632"/>
      </dsp:txXfrm>
    </dsp:sp>
    <dsp:sp modelId="{D4A8D23C-0CC0-4424-9975-C5556A389C8E}">
      <dsp:nvSpPr>
        <dsp:cNvPr id="0" name=""/>
        <dsp:cNvSpPr/>
      </dsp:nvSpPr>
      <dsp:spPr>
        <a:xfrm>
          <a:off x="780" y="2775479"/>
          <a:ext cx="3042721" cy="1825632"/>
        </a:xfrm>
        <a:prstGeom prst="rect">
          <a:avLst/>
        </a:prstGeom>
        <a:gradFill rotWithShape="0">
          <a:gsLst>
            <a:gs pos="0">
              <a:schemeClr val="accent2">
                <a:hueOff val="0"/>
                <a:satOff val="0"/>
                <a:lumOff val="0"/>
                <a:alphaOff val="0"/>
                <a:tint val="64000"/>
                <a:lumMod val="118000"/>
              </a:schemeClr>
            </a:gs>
            <a:gs pos="100000">
              <a:schemeClr val="accent2">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b="0" i="0" kern="1200"/>
            <a:t>Reading and writing difficulties</a:t>
          </a:r>
          <a:endParaRPr lang="en-US" sz="2600" kern="1200"/>
        </a:p>
      </dsp:txBody>
      <dsp:txXfrm>
        <a:off x="780" y="2775479"/>
        <a:ext cx="3042721" cy="1825632"/>
      </dsp:txXfrm>
    </dsp:sp>
    <dsp:sp modelId="{18574F13-785C-4AFC-B638-4B28583391EE}">
      <dsp:nvSpPr>
        <dsp:cNvPr id="0" name=""/>
        <dsp:cNvSpPr/>
      </dsp:nvSpPr>
      <dsp:spPr>
        <a:xfrm>
          <a:off x="3347773" y="2775479"/>
          <a:ext cx="3042721" cy="1825632"/>
        </a:xfrm>
        <a:prstGeom prst="rect">
          <a:avLst/>
        </a:prstGeom>
        <a:gradFill rotWithShape="0">
          <a:gsLst>
            <a:gs pos="0">
              <a:schemeClr val="accent2">
                <a:hueOff val="0"/>
                <a:satOff val="0"/>
                <a:lumOff val="0"/>
                <a:alphaOff val="0"/>
                <a:tint val="64000"/>
                <a:lumMod val="118000"/>
              </a:schemeClr>
            </a:gs>
            <a:gs pos="100000">
              <a:schemeClr val="accent2">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b="0" i="0" kern="1200"/>
            <a:t>May struggle to make friends and socialise</a:t>
          </a:r>
          <a:endParaRPr lang="en-US" sz="2600" kern="1200"/>
        </a:p>
      </dsp:txBody>
      <dsp:txXfrm>
        <a:off x="3347773" y="2775479"/>
        <a:ext cx="3042721" cy="18256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748CE2-9100-457F-AF07-BB1F59EDD7FC}">
      <dsp:nvSpPr>
        <dsp:cNvPr id="0" name=""/>
        <dsp:cNvSpPr/>
      </dsp:nvSpPr>
      <dsp:spPr>
        <a:xfrm>
          <a:off x="570392" y="1837399"/>
          <a:ext cx="6502352" cy="3272796"/>
        </a:xfrm>
        <a:prstGeom prst="rect">
          <a:avLst/>
        </a:prstGeom>
        <a:solidFill>
          <a:schemeClr val="accent1">
            <a:tint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2ED61B1-E422-43BA-A4A2-85B1AADE1B65}">
      <dsp:nvSpPr>
        <dsp:cNvPr id="0" name=""/>
        <dsp:cNvSpPr/>
      </dsp:nvSpPr>
      <dsp:spPr>
        <a:xfrm>
          <a:off x="844384" y="2220157"/>
          <a:ext cx="2940787" cy="27998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6195" tIns="36195" rIns="36195" bIns="36195" numCol="1" spcCol="1270" anchor="t" anchorCtr="0">
          <a:noAutofit/>
        </a:bodyPr>
        <a:lstStyle/>
        <a:p>
          <a:pPr marL="0" lvl="0" indent="0" algn="ctr" defTabSz="844550">
            <a:lnSpc>
              <a:spcPct val="90000"/>
            </a:lnSpc>
            <a:spcBef>
              <a:spcPct val="0"/>
            </a:spcBef>
            <a:spcAft>
              <a:spcPct val="35000"/>
            </a:spcAft>
            <a:buNone/>
          </a:pPr>
          <a:r>
            <a:rPr lang="en-GB" sz="1900" kern="1200" dirty="0"/>
            <a:t>Research study of families with disabled children explain the key workers help to coordinate services, an improved quality of life, developed relationships with services, easier and quicker access to services  (Sloper, 2004).</a:t>
          </a:r>
          <a:endParaRPr lang="en-US" sz="1900" kern="1200" dirty="0"/>
        </a:p>
      </dsp:txBody>
      <dsp:txXfrm>
        <a:off x="844384" y="2220157"/>
        <a:ext cx="2940787" cy="2799837"/>
      </dsp:txXfrm>
    </dsp:sp>
    <dsp:sp modelId="{F32179C8-0B96-4426-B01B-636CC9ADD752}">
      <dsp:nvSpPr>
        <dsp:cNvPr id="0" name=""/>
        <dsp:cNvSpPr/>
      </dsp:nvSpPr>
      <dsp:spPr>
        <a:xfrm>
          <a:off x="3850685" y="2220157"/>
          <a:ext cx="2940787" cy="27998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ctr" defTabSz="800100">
            <a:lnSpc>
              <a:spcPct val="90000"/>
            </a:lnSpc>
            <a:spcBef>
              <a:spcPct val="0"/>
            </a:spcBef>
            <a:spcAft>
              <a:spcPct val="35000"/>
            </a:spcAft>
            <a:buNone/>
          </a:pPr>
          <a:r>
            <a:rPr lang="en-GB" sz="1800" kern="1200" dirty="0"/>
            <a:t>A research study involving people with learning disabilities explained obstacles including, people moving to new jobs and poor communication (McConkey, 2005).</a:t>
          </a:r>
          <a:endParaRPr lang="en-US" sz="1800" kern="1200" dirty="0"/>
        </a:p>
      </dsp:txBody>
      <dsp:txXfrm>
        <a:off x="3850685" y="2220157"/>
        <a:ext cx="2940787" cy="2799837"/>
      </dsp:txXfrm>
    </dsp:sp>
    <dsp:sp modelId="{F685C7B5-0F0E-44DE-867A-945ED0CE53AA}">
      <dsp:nvSpPr>
        <dsp:cNvPr id="0" name=""/>
        <dsp:cNvSpPr/>
      </dsp:nvSpPr>
      <dsp:spPr>
        <a:xfrm>
          <a:off x="0" y="1182441"/>
          <a:ext cx="1237460" cy="1237460"/>
        </a:xfrm>
        <a:prstGeom prst="plus">
          <a:avLst>
            <a:gd name="adj" fmla="val 32810"/>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A859C5C-78BC-4DC2-9CAA-653F83007B72}">
      <dsp:nvSpPr>
        <dsp:cNvPr id="0" name=""/>
        <dsp:cNvSpPr/>
      </dsp:nvSpPr>
      <dsp:spPr>
        <a:xfrm>
          <a:off x="6114509" y="1627461"/>
          <a:ext cx="1164668" cy="399121"/>
        </a:xfrm>
        <a:prstGeom prst="rect">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4DE136E-0E01-4797-B6E1-5B0191E0B1AF}">
      <dsp:nvSpPr>
        <dsp:cNvPr id="0" name=""/>
        <dsp:cNvSpPr/>
      </dsp:nvSpPr>
      <dsp:spPr>
        <a:xfrm>
          <a:off x="3821568" y="2226143"/>
          <a:ext cx="727" cy="2674114"/>
        </a:xfrm>
        <a:prstGeom prst="line">
          <a:avLst/>
        </a:pr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9/3/layout/PlusandMinus">
  <dgm:title val=""/>
  <dgm:desc val=""/>
  <dgm:catLst>
    <dgm:cat type="relationship" pri="3600"/>
  </dgm:catLst>
  <dgm:samp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clrData>
  <dgm:layoutNode name="Name0">
    <dgm:varLst>
      <dgm:chMax val="2"/>
      <dgm:chPref val="2"/>
      <dgm:dir/>
      <dgm:animOne/>
      <dgm:resizeHandles val="exact"/>
    </dgm:varLst>
    <dgm:alg type="composite">
      <dgm:param type="ar" val="1.8238"/>
    </dgm:alg>
    <dgm:shape xmlns:r="http://schemas.openxmlformats.org/officeDocument/2006/relationships" r:blip="">
      <dgm:adjLst/>
    </dgm:shape>
    <dgm:choose name="Name1">
      <dgm:if name="Name2" func="var" arg="dir" op="equ" val="norm">
        <dgm:constrLst>
          <dgm:constr type="primFontSz" for="des" ptType="node" op="equ" val="65"/>
          <dgm:constr type="l" for="ch" forName="Background" refType="w" fact="0.09"/>
          <dgm:constr type="t" for="ch" forName="Background" refType="h" fact="0.1641"/>
          <dgm:constr type="w" for="ch" forName="Background" refType="w" fact="0.87"/>
          <dgm:constr type="h" for="ch" forName="Background" refType="h" fact="0.82"/>
          <dgm:constr type="l" for="ch" forName="ParentText1" refType="w" fact="0.116"/>
          <dgm:constr type="t" for="ch" forName="ParentText1" refType="h" fact="0.26"/>
          <dgm:constr type="w" for="ch" forName="ParentText1" refType="w" fact="0.404"/>
          <dgm:constr type="h" for="ch" forName="ParentText1" refType="h" fact="0.7015"/>
          <dgm:constr type="l" for="ch" forName="ParentText2" refType="w" fact="0.529"/>
          <dgm:constr type="t" for="ch" forName="ParentText2" refType="h" fact="0.26"/>
          <dgm:constr type="w" for="ch" forName="ParentText2" refType="w" fact="0.404"/>
          <dgm:constr type="h" for="ch" forName="ParentText2" refType="h" fact="0.7015"/>
          <dgm:constr type="l" for="ch" forName="Plus" refType="w" fact="0"/>
          <dgm:constr type="t" for="ch" forName="Plus" refType="h" fact="0"/>
          <dgm:constr type="w" for="ch" forName="Plus" refType="w" fact="0.17"/>
          <dgm:constr type="h" for="ch" forName="Plus" refType="w" refFor="ch" refForName="Plus"/>
          <dgm:constr type="l" for="ch" forName="Minus" refType="w" fact="0.84"/>
          <dgm:constr type="t" for="ch" forName="Minus" refType="h" fact="0.1115"/>
          <dgm:constr type="w" for="ch" forName="Minus" refType="w" fact="0.16"/>
          <dgm:constr type="h" for="ch" forName="Minus" refType="h" fact="0.1"/>
          <dgm:constr type="l" for="ch" forName="Divider" refType="w" fact="0.525"/>
          <dgm:constr type="t" for="ch" forName="Divider" refType="h" fact="0.2615"/>
          <dgm:constr type="w" for="ch" forName="Divider" refType="w" fact="0.0001"/>
          <dgm:constr type="h" for="ch" forName="Divider" refType="h" fact="0.67"/>
        </dgm:constrLst>
      </dgm:if>
      <dgm:else name="Name3">
        <dgm:constrLst>
          <dgm:constr type="primFontSz" for="des" ptType="node" op="equ" val="65"/>
          <dgm:constr type="r" for="ch" forName="Background" refType="w" fact="-0.09"/>
          <dgm:constr type="t" for="ch" forName="Background" refType="h" fact="0.1641"/>
          <dgm:constr type="w" for="ch" forName="Background" refType="w" fact="0.87"/>
          <dgm:constr type="h" for="ch" forName="Background" refType="h" fact="0.82"/>
          <dgm:constr type="r" for="ch" forName="ParentText1" refType="w" fact="-0.116"/>
          <dgm:constr type="t" for="ch" forName="ParentText1" refType="h" fact="0.26"/>
          <dgm:constr type="w" for="ch" forName="ParentText1" refType="w" fact="0.404"/>
          <dgm:constr type="h" for="ch" forName="ParentText1" refType="h" fact="0.7015"/>
          <dgm:constr type="r" for="ch" forName="ParentText2" refType="w" fact="-0.529"/>
          <dgm:constr type="t" for="ch" forName="ParentText2" refType="h" fact="0.26"/>
          <dgm:constr type="w" for="ch" forName="ParentText2" refType="w" fact="0.404"/>
          <dgm:constr type="h" for="ch" forName="ParentText2" refType="h" fact="0.7015"/>
          <dgm:constr type="r" for="ch" forName="Plus" refType="w" fact="0"/>
          <dgm:constr type="t" for="ch" forName="Plus" refType="h" fact="0"/>
          <dgm:constr type="w" for="ch" forName="Plus" refType="w" fact="0.17"/>
          <dgm:constr type="h" for="ch" forName="Plus" refType="w" refFor="ch" refForName="Plus"/>
          <dgm:constr type="r" for="ch" forName="Minus" refType="w" fact="-0.84"/>
          <dgm:constr type="t" for="ch" forName="Minus" refType="h" fact="0.1115"/>
          <dgm:constr type="w" for="ch" forName="Minus" refType="w" fact="0.16"/>
          <dgm:constr type="h" for="ch" forName="Minus" refType="h" fact="0.1"/>
          <dgm:constr type="r" for="ch" forName="Divider" refType="w" fact="-0.525"/>
          <dgm:constr type="t" for="ch" forName="Divider" refType="h" fact="0.2615"/>
          <dgm:constr type="w" for="ch" forName="Divider" refType="w" fact="0.0001"/>
          <dgm:constr type="h" for="ch" forName="Divider" refType="h" fact="0.67"/>
        </dgm:constrLst>
      </dgm:else>
    </dgm:choose>
    <dgm:layoutNode name="Background" styleLbl="bgImgPlace1">
      <dgm:alg type="sp"/>
      <dgm:shape xmlns:r="http://schemas.openxmlformats.org/officeDocument/2006/relationships" type="rect" r:blip="">
        <dgm:adjLst/>
      </dgm:shape>
      <dgm:presOf/>
    </dgm:layoutNode>
    <dgm:layoutNode name="ParentText1"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ch desOrSelf" ptType="node node" st="1 1" cnt="1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Text2"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ch desOrSelf" ptType="node node" st="2 1" cnt="1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lus" styleLbl="alignNode1">
      <dgm:alg type="sp"/>
      <dgm:shape xmlns:r="http://schemas.openxmlformats.org/officeDocument/2006/relationships" type="plus" r:blip="">
        <dgm:adjLst>
          <dgm:adj idx="1" val="0.3281"/>
        </dgm:adjLst>
      </dgm:shape>
      <dgm:presOf/>
    </dgm:layoutNode>
    <dgm:layoutNode name="Minus" styleLbl="alignNode1">
      <dgm:alg type="sp"/>
      <dgm:shape xmlns:r="http://schemas.openxmlformats.org/officeDocument/2006/relationships" type="rect" r:blip="">
        <dgm:adjLst/>
      </dgm:shape>
      <dgm:presOf/>
    </dgm:layoutNode>
    <dgm:layoutNode name="Divider" styleLbl="parChTrans1D1">
      <dgm:alg type="sp"/>
      <dgm:shape xmlns:r="http://schemas.openxmlformats.org/officeDocument/2006/relationships" type="line" r:blip="">
        <dgm:adjLst/>
      </dgm:shape>
      <dgm:presOf/>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79E2DD2-18E9-48A3-876C-5802E1E1D4D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6C02F4B4-A217-4CDC-A750-80F03F03FD0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9D9C612-EA38-4EB7-BBB9-AC67745ECCDF}" type="datetimeFigureOut">
              <a:rPr lang="en-GB" smtClean="0"/>
              <a:t>19/03/2018</a:t>
            </a:fld>
            <a:endParaRPr lang="en-GB"/>
          </a:p>
        </p:txBody>
      </p:sp>
      <p:sp>
        <p:nvSpPr>
          <p:cNvPr id="4" name="Footer Placeholder 3">
            <a:extLst>
              <a:ext uri="{FF2B5EF4-FFF2-40B4-BE49-F238E27FC236}">
                <a16:creationId xmlns:a16="http://schemas.microsoft.com/office/drawing/2014/main" id="{CEFE87D5-EEF0-40FC-B353-5141CD37BF3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B89DDA89-A09B-4272-B5EE-A6328C53967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9D88969-96C1-4183-8E8B-7E1FB29243BA}" type="slidenum">
              <a:rPr lang="en-GB" smtClean="0"/>
              <a:t>‹#›</a:t>
            </a:fld>
            <a:endParaRPr lang="en-GB"/>
          </a:p>
        </p:txBody>
      </p:sp>
    </p:spTree>
    <p:extLst>
      <p:ext uri="{BB962C8B-B14F-4D97-AF65-F5344CB8AC3E}">
        <p14:creationId xmlns:p14="http://schemas.microsoft.com/office/powerpoint/2010/main" val="3925118479"/>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3/19/2018</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dirty="0"/>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dirty="0"/>
              <a:t>3/19/2018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3/19/2018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dirty="0"/>
              <a:t>3/19/2018</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dirty="0"/>
              <a:t>3/19/2018</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dirty="0"/>
              <a:t>3/19/2018</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3/19/2018</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3/19/2018</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3/19/2018</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3/19/2018</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3/19/2018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3/19/2018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3/19/2018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3/19/2018</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3/19/2018</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3/19/2018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3/19/2018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3/19/2018</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dirty="0"/>
              <a:t>
              </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72"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spring2012ci5003.wikispaces.com/Special+Education+Group" TargetMode="Externa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hyperlink" Target="https://creativecommons.org/licenses/by-nc-nd/3.0/" TargetMode="External"/><Relationship Id="rId3" Type="http://schemas.openxmlformats.org/officeDocument/2006/relationships/image" Target="../media/image8.jpg"/><Relationship Id="rId7" Type="http://schemas.openxmlformats.org/officeDocument/2006/relationships/hyperlink" Target="http://amrutam-nopen.blogspot.com/2012/07/how-my-school-made-me-what-i-am.html" TargetMode="External"/><Relationship Id="rId2" Type="http://schemas.openxmlformats.org/officeDocument/2006/relationships/image" Target="../media/image7.jpg"/><Relationship Id="rId1" Type="http://schemas.openxmlformats.org/officeDocument/2006/relationships/slideLayout" Target="../slideLayouts/slideLayout2.xml"/><Relationship Id="rId6" Type="http://schemas.openxmlformats.org/officeDocument/2006/relationships/image" Target="../media/image9.jpg"/><Relationship Id="rId5" Type="http://schemas.openxmlformats.org/officeDocument/2006/relationships/hyperlink" Target="https://creativecommons.org/licenses/by-sa/3.0/" TargetMode="External"/><Relationship Id="rId4" Type="http://schemas.openxmlformats.org/officeDocument/2006/relationships/hyperlink" Target="http://misspezzano.wikispaces.com/"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11.png"/><Relationship Id="rId13" Type="http://schemas.openxmlformats.org/officeDocument/2006/relationships/hyperlink" Target="https://creativecommons.org/licenses/by-nc-sa/4.0/" TargetMode="External"/><Relationship Id="rId3" Type="http://schemas.openxmlformats.org/officeDocument/2006/relationships/diagramData" Target="../diagrams/data2.xml"/><Relationship Id="rId7" Type="http://schemas.microsoft.com/office/2007/relationships/diagramDrawing" Target="../diagrams/drawing2.xml"/><Relationship Id="rId12" Type="http://schemas.openxmlformats.org/officeDocument/2006/relationships/hyperlink" Target="http://recursosparamiclasedereligion.blogspot.com/2015/05/busca-las-6-diferencias.html" TargetMode="Externa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11" Type="http://schemas.openxmlformats.org/officeDocument/2006/relationships/image" Target="../media/image12.jpg"/><Relationship Id="rId5" Type="http://schemas.openxmlformats.org/officeDocument/2006/relationships/diagramQuickStyle" Target="../diagrams/quickStyle2.xml"/><Relationship Id="rId10" Type="http://schemas.openxmlformats.org/officeDocument/2006/relationships/hyperlink" Target="https://creativecommons.org/licenses/by-nd/4.0/" TargetMode="External"/><Relationship Id="rId4" Type="http://schemas.openxmlformats.org/officeDocument/2006/relationships/diagramLayout" Target="../diagrams/layout2.xml"/><Relationship Id="rId9" Type="http://schemas.openxmlformats.org/officeDocument/2006/relationships/hyperlink" Target="https://betterhumans.coach.me/the-simple-truth-about-how-to-be-likeable-is-listening-3138f3953d31"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reflectionsoninstructionalcoaching.blogspot.com/2012/05/inclusive-education-hope-dignity-and.html" TargetMode="External"/><Relationship Id="rId2" Type="http://schemas.openxmlformats.org/officeDocument/2006/relationships/image" Target="../media/image17.gif"/><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pdc-animalfarm.wikispaces.com/Animalism" TargetMode="External"/><Relationship Id="rId2" Type="http://schemas.openxmlformats.org/officeDocument/2006/relationships/image" Target="../media/image18.jpe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hyperlink" Target="https://doi-org.ezproxy.uwtsd.ac.uk/10.1177/1744629505056694"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onlinelibrary.wiley.com/doi/10.1111/j.1365-2214.2004.00468.x/abstract" TargetMode="External"/><Relationship Id="rId2" Type="http://schemas.openxmlformats.org/officeDocument/2006/relationships/hyperlink" Target="http://www2.nphs.wales.nhs.uk:8080/PubHObservatoryProjDocs.nsf/3653c00e7bb6259d80256f27004900db/fc57159cf0046a8a80257c28004aa6ea/$FILE/Children%20and%20YP%20Profile%20Wales%20report%20-%20low%20res%20(Eng).pdf" TargetMode="External"/><Relationship Id="rId1" Type="http://schemas.openxmlformats.org/officeDocument/2006/relationships/slideLayout" Target="../slideLayouts/slideLayout2.xml"/><Relationship Id="rId4" Type="http://schemas.openxmlformats.org/officeDocument/2006/relationships/hyperlink" Target="https://statswales.gov.wales/Catalogue/Education-and-Skills/Schools-and-Teachers/Schools-Census/Pupil-Level-Annual-School-Census/Special-Educational-Needs/pupilssen-by-sector-year"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rbkc.gov.uk/pdf/Different%20types%20of%20Childcare.pdf" TargetMode="External"/><Relationship Id="rId2" Type="http://schemas.openxmlformats.org/officeDocument/2006/relationships/hyperlink" Target="https://www.england.nhs.uk/wp-content/uploads/2015/01/mdt-dev-guid-flat-fin.pdf" TargetMode="External"/><Relationship Id="rId1" Type="http://schemas.openxmlformats.org/officeDocument/2006/relationships/slideLayout" Target="../slideLayouts/slideLayout2.xml"/><Relationship Id="rId4" Type="http://schemas.openxmlformats.org/officeDocument/2006/relationships/hyperlink" Target="https://www.gov.uk/children-with-special-educational-need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Supporting Abilities and Behaviours</a:t>
            </a:r>
          </a:p>
        </p:txBody>
      </p:sp>
      <p:sp>
        <p:nvSpPr>
          <p:cNvPr id="3" name="Subtitle 2"/>
          <p:cNvSpPr>
            <a:spLocks noGrp="1"/>
          </p:cNvSpPr>
          <p:nvPr>
            <p:ph type="subTitle" idx="1"/>
          </p:nvPr>
        </p:nvSpPr>
        <p:spPr/>
        <p:txBody>
          <a:bodyPr/>
          <a:lstStyle/>
          <a:p>
            <a:r>
              <a:rPr lang="en-GB" dirty="0"/>
              <a:t>Clara fisher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66800" y="1070404"/>
            <a:ext cx="10058400" cy="1724169"/>
          </a:xfrm>
          <a:prstGeom prst="rect">
            <a:avLst/>
          </a:prstGeom>
        </p:spPr>
      </p:pic>
    </p:spTree>
    <p:extLst>
      <p:ext uri="{BB962C8B-B14F-4D97-AF65-F5344CB8AC3E}">
        <p14:creationId xmlns:p14="http://schemas.microsoft.com/office/powerpoint/2010/main" val="12443021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a:t>
            </a:r>
          </a:p>
        </p:txBody>
      </p:sp>
      <p:sp>
        <p:nvSpPr>
          <p:cNvPr id="3" name="Content Placeholder 2"/>
          <p:cNvSpPr>
            <a:spLocks noGrp="1"/>
          </p:cNvSpPr>
          <p:nvPr>
            <p:ph idx="1"/>
          </p:nvPr>
        </p:nvSpPr>
        <p:spPr>
          <a:xfrm>
            <a:off x="721217" y="2603500"/>
            <a:ext cx="11140225" cy="3416300"/>
          </a:xfrm>
        </p:spPr>
        <p:txBody>
          <a:bodyPr>
            <a:normAutofit/>
          </a:bodyPr>
          <a:lstStyle/>
          <a:p>
            <a:r>
              <a:rPr lang="en-GB" sz="3200" dirty="0"/>
              <a:t>The role of both </a:t>
            </a:r>
            <a:r>
              <a:rPr lang="en-GB" sz="3200" dirty="0">
                <a:solidFill>
                  <a:srgbClr val="FF0000"/>
                </a:solidFill>
              </a:rPr>
              <a:t>multi-agency</a:t>
            </a:r>
            <a:r>
              <a:rPr lang="en-GB" sz="3200" dirty="0"/>
              <a:t> and </a:t>
            </a:r>
            <a:r>
              <a:rPr lang="en-GB" sz="3200" dirty="0">
                <a:solidFill>
                  <a:srgbClr val="FF0000"/>
                </a:solidFill>
              </a:rPr>
              <a:t>multi-disciplinary </a:t>
            </a:r>
            <a:r>
              <a:rPr lang="en-GB" sz="3200" dirty="0"/>
              <a:t>partnerships within the care of children with disabilities in Wales</a:t>
            </a:r>
          </a:p>
          <a:p>
            <a:r>
              <a:rPr lang="en-GB" sz="3200" dirty="0"/>
              <a:t>The role the </a:t>
            </a:r>
            <a:r>
              <a:rPr lang="en-GB" sz="3200" dirty="0">
                <a:solidFill>
                  <a:srgbClr val="FF0000"/>
                </a:solidFill>
              </a:rPr>
              <a:t>social model</a:t>
            </a:r>
            <a:r>
              <a:rPr lang="en-GB" sz="3200" dirty="0"/>
              <a:t> of service provision plays when delivering this care</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58867" y="4829175"/>
            <a:ext cx="2857500" cy="2028825"/>
          </a:xfrm>
          <a:prstGeom prst="rect">
            <a:avLst/>
          </a:prstGeom>
        </p:spPr>
      </p:pic>
    </p:spTree>
    <p:extLst>
      <p:ext uri="{BB962C8B-B14F-4D97-AF65-F5344CB8AC3E}">
        <p14:creationId xmlns:p14="http://schemas.microsoft.com/office/powerpoint/2010/main" val="28401024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427E0A4F-FE1D-4A81-8D8F-986345F71CBE}"/>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F70C2B8F-6B1B-46D5-86E6-40F36C695FC2}"/>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a:extLst>
                <a:ext uri="{FF2B5EF4-FFF2-40B4-BE49-F238E27FC236}">
                  <a16:creationId xmlns:a16="http://schemas.microsoft.com/office/drawing/2014/main" id="{77B237C1-E8A0-4DD3-B6C5-F2D54F796F82}"/>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88D62F0D-6BD4-4DD4-B125-6F7A952A3122}"/>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F928E8CD-5219-4795-91D4-9618DB8ED6C1}"/>
                </a:ext>
              </a:extLst>
            </p:cNvPr>
            <p:cNvSpPr/>
            <p:nvPr>
              <p:extLst>
                <p:ext uri="{386F3935-93C4-4BCD-93E2-E3B085C9AB24}">
                  <p16:designElem xmlns:p16="http://schemas.microsoft.com/office/powerpoint/2015/main" val="1"/>
                </p:ext>
              </p:extLst>
            </p:nvPr>
          </p:nvSpPr>
          <p:spPr bwMode="gray">
            <a:xfrm>
              <a:off x="6700828" y="402165"/>
              <a:ext cx="5067838"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5">
              <a:extLst>
                <a:ext uri="{FF2B5EF4-FFF2-40B4-BE49-F238E27FC236}">
                  <a16:creationId xmlns:a16="http://schemas.microsoft.com/office/drawing/2014/main" id="{A00A43E1-4FE7-498F-AFFF-FDFC1FAF04AD}"/>
                </a:ext>
              </a:extLst>
            </p:cNvPr>
            <p:cNvSpPr/>
            <p:nvPr>
              <p:extLst>
                <p:ext uri="{386F3935-93C4-4BCD-93E2-E3B085C9AB24}">
                  <p16:designElem xmlns:p16="http://schemas.microsoft.com/office/powerpoint/2015/main" val="1"/>
                </p:ext>
              </p:extLst>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a:extLst>
                <a:ext uri="{FF2B5EF4-FFF2-40B4-BE49-F238E27FC236}">
                  <a16:creationId xmlns:a16="http://schemas.microsoft.com/office/drawing/2014/main" id="{DB521824-592C-476A-AB0A-CA0C6D1F3407}"/>
                </a:ext>
              </a:extLst>
            </p:cNvPr>
            <p:cNvSpPr/>
            <p:nvPr>
              <p:extLst>
                <p:ext uri="{386F3935-93C4-4BCD-93E2-E3B085C9AB24}">
                  <p16:designElem xmlns:p16="http://schemas.microsoft.com/office/powerpoint/2015/main" val="1"/>
                </p:ext>
              </p:extLst>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a:extLst>
                <a:ext uri="{FF2B5EF4-FFF2-40B4-BE49-F238E27FC236}">
                  <a16:creationId xmlns:a16="http://schemas.microsoft.com/office/drawing/2014/main" id="{B5C860C9-D4F9-4350-80DA-0D1CD36C774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pic>
        <p:nvPicPr>
          <p:cNvPr id="5" name="Picture 4">
            <a:extLst>
              <a:ext uri="{FF2B5EF4-FFF2-40B4-BE49-F238E27FC236}">
                <a16:creationId xmlns:a16="http://schemas.microsoft.com/office/drawing/2014/main" id="{CE12E6E9-E9D9-4E21-8CC3-C146CC05D088}"/>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714836" y="1916748"/>
            <a:ext cx="4828707" cy="3042085"/>
          </a:xfrm>
          <a:prstGeom prst="rect">
            <a:avLst/>
          </a:prstGeom>
        </p:spPr>
      </p:pic>
      <p:sp>
        <p:nvSpPr>
          <p:cNvPr id="19" name="Rectangle 18">
            <a:extLst>
              <a:ext uri="{FF2B5EF4-FFF2-40B4-BE49-F238E27FC236}">
                <a16:creationId xmlns:a16="http://schemas.microsoft.com/office/drawing/2014/main" id="{538A90C8-AE0E-4EBA-9AF8-EEDB206020E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639098" y="629265"/>
            <a:ext cx="5132438" cy="1622322"/>
          </a:xfrm>
        </p:spPr>
        <p:txBody>
          <a:bodyPr>
            <a:normAutofit/>
          </a:bodyPr>
          <a:lstStyle/>
          <a:p>
            <a:r>
              <a:rPr lang="en-GB">
                <a:solidFill>
                  <a:srgbClr val="EBEBEB"/>
                </a:solidFill>
              </a:rPr>
              <a:t>What is a disability?</a:t>
            </a:r>
          </a:p>
        </p:txBody>
      </p:sp>
      <p:sp>
        <p:nvSpPr>
          <p:cNvPr id="4" name="Content Placeholder 2">
            <a:extLst>
              <a:ext uri="{FF2B5EF4-FFF2-40B4-BE49-F238E27FC236}">
                <a16:creationId xmlns:a16="http://schemas.microsoft.com/office/drawing/2014/main" id="{3B368D8E-F49D-457F-85DB-4D41F8EE6BCC}"/>
              </a:ext>
            </a:extLst>
          </p:cNvPr>
          <p:cNvSpPr>
            <a:spLocks noGrp="1"/>
          </p:cNvSpPr>
          <p:nvPr>
            <p:ph idx="1"/>
          </p:nvPr>
        </p:nvSpPr>
        <p:spPr>
          <a:xfrm>
            <a:off x="639098" y="2133600"/>
            <a:ext cx="5132439" cy="4096877"/>
          </a:xfrm>
        </p:spPr>
        <p:txBody>
          <a:bodyPr anchor="ctr">
            <a:normAutofit/>
          </a:bodyPr>
          <a:lstStyle/>
          <a:p>
            <a:pPr marL="0" indent="0">
              <a:buNone/>
            </a:pPr>
            <a:r>
              <a:rPr lang="en-GB" sz="2400" dirty="0">
                <a:solidFill>
                  <a:srgbClr val="FFFFFF"/>
                </a:solidFill>
              </a:rPr>
              <a:t>A person who has a </a:t>
            </a:r>
          </a:p>
          <a:p>
            <a:pPr marL="0" indent="0">
              <a:buNone/>
            </a:pPr>
            <a:r>
              <a:rPr lang="en-GB" sz="2400" dirty="0">
                <a:solidFill>
                  <a:srgbClr val="FFFF00"/>
                </a:solidFill>
              </a:rPr>
              <a:t>physical or mental </a:t>
            </a:r>
          </a:p>
          <a:p>
            <a:pPr marL="0" indent="0">
              <a:buNone/>
            </a:pPr>
            <a:r>
              <a:rPr lang="en-GB" sz="2400" dirty="0">
                <a:solidFill>
                  <a:srgbClr val="FFFFFF"/>
                </a:solidFill>
              </a:rPr>
              <a:t>impairment that has a ‘substantial’ and ‘long term’ negative effect on your ability to do day to day activities (The UK Government, 2010)</a:t>
            </a:r>
          </a:p>
        </p:txBody>
      </p:sp>
      <p:sp>
        <p:nvSpPr>
          <p:cNvPr id="18" name="TextBox 17">
            <a:extLst>
              <a:ext uri="{FF2B5EF4-FFF2-40B4-BE49-F238E27FC236}">
                <a16:creationId xmlns:a16="http://schemas.microsoft.com/office/drawing/2014/main" id="{EB5BB38E-1D73-405F-81D9-5D3236B26062}"/>
              </a:ext>
            </a:extLst>
          </p:cNvPr>
          <p:cNvSpPr txBox="1"/>
          <p:nvPr/>
        </p:nvSpPr>
        <p:spPr>
          <a:xfrm>
            <a:off x="7485726" y="4929083"/>
            <a:ext cx="4136334" cy="230832"/>
          </a:xfrm>
          <a:prstGeom prst="rect">
            <a:avLst/>
          </a:prstGeom>
          <a:noFill/>
        </p:spPr>
        <p:txBody>
          <a:bodyPr wrap="square" rtlCol="0">
            <a:spAutoFit/>
          </a:bodyPr>
          <a:lstStyle/>
          <a:p>
            <a:r>
              <a:rPr lang="en-GB" sz="900" dirty="0">
                <a:hlinkClick r:id="rId4" tooltip="https://spring2012ci5003.wikispaces.com/Special+Education+Group"/>
              </a:rPr>
              <a:t>This Photo</a:t>
            </a:r>
            <a:r>
              <a:rPr lang="en-GB" sz="900" dirty="0"/>
              <a:t> by Unknown Author is licensed under </a:t>
            </a:r>
            <a:r>
              <a:rPr lang="en-GB" sz="900" dirty="0">
                <a:hlinkClick r:id="rId5" tooltip="https://creativecommons.org/licenses/by-sa/3.0/"/>
              </a:rPr>
              <a:t>CC BY-SA</a:t>
            </a:r>
            <a:endParaRPr lang="en-GB" sz="900" dirty="0"/>
          </a:p>
        </p:txBody>
      </p:sp>
    </p:spTree>
    <p:extLst>
      <p:ext uri="{BB962C8B-B14F-4D97-AF65-F5344CB8AC3E}">
        <p14:creationId xmlns:p14="http://schemas.microsoft.com/office/powerpoint/2010/main" val="34229679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1" name="Group 9">
            <a:extLst>
              <a:ext uri="{FF2B5EF4-FFF2-40B4-BE49-F238E27FC236}">
                <a16:creationId xmlns:a16="http://schemas.microsoft.com/office/drawing/2014/main" id="{08BCF048-8940-4354-B9EC-5AD74E283CE3}"/>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D024C14A-78BD-44B0-82BE-6A0D0A27063A}"/>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a:extLst>
                <a:ext uri="{FF2B5EF4-FFF2-40B4-BE49-F238E27FC236}">
                  <a16:creationId xmlns:a16="http://schemas.microsoft.com/office/drawing/2014/main" id="{809F3D29-EDB1-4F1C-A0E0-36F28CE17188}"/>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5282F4AB-C7B8-4A86-9927-AA106AA27B4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60B26874-5AFA-4D1E-94A9-53AF9790D702}"/>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5">
              <a:extLst>
                <a:ext uri="{FF2B5EF4-FFF2-40B4-BE49-F238E27FC236}">
                  <a16:creationId xmlns:a16="http://schemas.microsoft.com/office/drawing/2014/main" id="{A1DA6C95-40F8-4305-89F6-17F6167C0BF2}"/>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Freeform 5">
              <a:extLst>
                <a:ext uri="{FF2B5EF4-FFF2-40B4-BE49-F238E27FC236}">
                  <a16:creationId xmlns:a16="http://schemas.microsoft.com/office/drawing/2014/main" id="{A2FA2D29-AEEE-4FFA-B233-94FBE84C9B4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7" name="Freeform 5">
              <a:extLst>
                <a:ext uri="{FF2B5EF4-FFF2-40B4-BE49-F238E27FC236}">
                  <a16:creationId xmlns:a16="http://schemas.microsoft.com/office/drawing/2014/main" id="{6DA5143E-FA8E-4EC1-99F7-35AE5AD4E377}"/>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2" name="Rectangle 18">
            <a:extLst>
              <a:ext uri="{FF2B5EF4-FFF2-40B4-BE49-F238E27FC236}">
                <a16:creationId xmlns:a16="http://schemas.microsoft.com/office/drawing/2014/main" id="{CC28BCC9-4093-4FD5-83EB-7EC297F5139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5C707DB-701B-47E1-BF3B-009125560A5D}"/>
              </a:ext>
            </a:extLst>
          </p:cNvPr>
          <p:cNvSpPr>
            <a:spLocks noGrp="1"/>
          </p:cNvSpPr>
          <p:nvPr>
            <p:ph type="title"/>
          </p:nvPr>
        </p:nvSpPr>
        <p:spPr>
          <a:xfrm>
            <a:off x="1154955" y="973667"/>
            <a:ext cx="2942210" cy="4833745"/>
          </a:xfrm>
        </p:spPr>
        <p:txBody>
          <a:bodyPr>
            <a:normAutofit/>
          </a:bodyPr>
          <a:lstStyle/>
          <a:p>
            <a:r>
              <a:rPr lang="en-GB" dirty="0">
                <a:solidFill>
                  <a:srgbClr val="EBEBEB"/>
                </a:solidFill>
              </a:rPr>
              <a:t>What is Special Educational Needs and Disabilities (SEND)?</a:t>
            </a:r>
          </a:p>
        </p:txBody>
      </p:sp>
      <p:graphicFrame>
        <p:nvGraphicFramePr>
          <p:cNvPr id="23" name="Content Placeholder 2">
            <a:extLst>
              <a:ext uri="{FF2B5EF4-FFF2-40B4-BE49-F238E27FC236}">
                <a16:creationId xmlns:a16="http://schemas.microsoft.com/office/drawing/2014/main" id="{2B347843-B5F8-4A17-A577-834E999D6501}"/>
              </a:ext>
            </a:extLst>
          </p:cNvPr>
          <p:cNvGraphicFramePr>
            <a:graphicFrameLocks noGrp="1"/>
          </p:cNvGraphicFramePr>
          <p:nvPr>
            <p:ph idx="1"/>
            <p:extLst>
              <p:ext uri="{D42A27DB-BD31-4B8C-83A1-F6EECF244321}">
                <p14:modId xmlns:p14="http://schemas.microsoft.com/office/powerpoint/2010/main" val="4002711140"/>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0407E1A0-6933-4330-85E4-9A17EA4DFBD0}"/>
              </a:ext>
            </a:extLst>
          </p:cNvPr>
          <p:cNvSpPr txBox="1"/>
          <p:nvPr/>
        </p:nvSpPr>
        <p:spPr>
          <a:xfrm>
            <a:off x="5194300" y="5605670"/>
            <a:ext cx="6391275" cy="369332"/>
          </a:xfrm>
          <a:prstGeom prst="rect">
            <a:avLst/>
          </a:prstGeom>
          <a:noFill/>
        </p:spPr>
        <p:txBody>
          <a:bodyPr wrap="square" rtlCol="0">
            <a:spAutoFit/>
          </a:bodyPr>
          <a:lstStyle/>
          <a:p>
            <a:r>
              <a:rPr lang="en-GB" dirty="0"/>
              <a:t>(The UK Government, 2018).</a:t>
            </a:r>
          </a:p>
        </p:txBody>
      </p:sp>
    </p:spTree>
    <p:extLst>
      <p:ext uri="{BB962C8B-B14F-4D97-AF65-F5344CB8AC3E}">
        <p14:creationId xmlns:p14="http://schemas.microsoft.com/office/powerpoint/2010/main" val="15503320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Statistics</a:t>
            </a:r>
          </a:p>
        </p:txBody>
      </p:sp>
      <p:pic>
        <p:nvPicPr>
          <p:cNvPr id="14" name="Picture 13"/>
          <p:cNvPicPr>
            <a:picLocks noChangeAspect="1"/>
          </p:cNvPicPr>
          <p:nvPr/>
        </p:nvPicPr>
        <p:blipFill rotWithShape="1">
          <a:blip r:embed="rId2"/>
          <a:srcRect l="6666" t="10541" r="61987" b="37607"/>
          <a:stretch/>
        </p:blipFill>
        <p:spPr>
          <a:xfrm>
            <a:off x="3763973" y="131757"/>
            <a:ext cx="8288866" cy="6726243"/>
          </a:xfrm>
          <a:prstGeom prst="rect">
            <a:avLst/>
          </a:prstGeom>
        </p:spPr>
      </p:pic>
      <p:sp>
        <p:nvSpPr>
          <p:cNvPr id="15" name="TextBox 14"/>
          <p:cNvSpPr txBox="1"/>
          <p:nvPr/>
        </p:nvSpPr>
        <p:spPr>
          <a:xfrm>
            <a:off x="90594" y="2866967"/>
            <a:ext cx="3865418" cy="6217087"/>
          </a:xfrm>
          <a:prstGeom prst="rect">
            <a:avLst/>
          </a:prstGeom>
          <a:noFill/>
        </p:spPr>
        <p:txBody>
          <a:bodyPr wrap="square" rtlCol="0">
            <a:spAutoFit/>
          </a:bodyPr>
          <a:lstStyle/>
          <a:p>
            <a:r>
              <a:rPr lang="en-GB" sz="2000" dirty="0">
                <a:solidFill>
                  <a:srgbClr val="FF0000"/>
                </a:solidFill>
              </a:rPr>
              <a:t>3.1% </a:t>
            </a:r>
            <a:r>
              <a:rPr lang="en-GB" sz="2000" dirty="0"/>
              <a:t>statutory school children in Wales were found to have a learning disability in </a:t>
            </a:r>
            <a:r>
              <a:rPr lang="en-GB" sz="2000" dirty="0">
                <a:solidFill>
                  <a:srgbClr val="FF0000"/>
                </a:solidFill>
              </a:rPr>
              <a:t>2010/11</a:t>
            </a:r>
            <a:r>
              <a:rPr lang="en-GB" sz="2000" dirty="0"/>
              <a:t>. </a:t>
            </a:r>
          </a:p>
          <a:p>
            <a:r>
              <a:rPr lang="en-GB" sz="2000" dirty="0"/>
              <a:t>These children may need special educational delivery, to be made for them.</a:t>
            </a:r>
          </a:p>
          <a:p>
            <a:endParaRPr lang="en-GB" sz="2000" dirty="0"/>
          </a:p>
          <a:p>
            <a:endParaRPr lang="en-GB" sz="2000" dirty="0"/>
          </a:p>
          <a:p>
            <a:endParaRPr lang="en-GB" sz="2000" dirty="0"/>
          </a:p>
          <a:p>
            <a:r>
              <a:rPr lang="en-GB" sz="2000" dirty="0"/>
              <a:t>(Public Health Wales NHS Trust, 2013)</a:t>
            </a:r>
          </a:p>
          <a:p>
            <a:endParaRPr lang="en-GB" sz="2800" dirty="0"/>
          </a:p>
          <a:p>
            <a:endParaRPr lang="en-GB" sz="2800" dirty="0"/>
          </a:p>
          <a:p>
            <a:endParaRPr lang="en-GB" sz="2800" dirty="0"/>
          </a:p>
          <a:p>
            <a:endParaRPr lang="en-GB" sz="2800" dirty="0"/>
          </a:p>
          <a:p>
            <a:endParaRPr lang="en-GB" sz="2800" dirty="0"/>
          </a:p>
          <a:p>
            <a:endParaRPr lang="en-GB" dirty="0"/>
          </a:p>
        </p:txBody>
      </p:sp>
      <p:cxnSp>
        <p:nvCxnSpPr>
          <p:cNvPr id="17" name="Straight Arrow Connector 16"/>
          <p:cNvCxnSpPr/>
          <p:nvPr/>
        </p:nvCxnSpPr>
        <p:spPr>
          <a:xfrm>
            <a:off x="4380807" y="3366655"/>
            <a:ext cx="1537855" cy="9144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p:nvPr/>
        </p:nvCxnSpPr>
        <p:spPr>
          <a:xfrm flipV="1">
            <a:off x="4364182" y="1039091"/>
            <a:ext cx="3065703" cy="206155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585278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56FB4-D6B9-42A6-825D-BF0FB59F22EB}"/>
              </a:ext>
            </a:extLst>
          </p:cNvPr>
          <p:cNvSpPr>
            <a:spLocks noGrp="1"/>
          </p:cNvSpPr>
          <p:nvPr>
            <p:ph type="title"/>
          </p:nvPr>
        </p:nvSpPr>
        <p:spPr>
          <a:xfrm>
            <a:off x="1169021" y="1086209"/>
            <a:ext cx="8761413" cy="706964"/>
          </a:xfrm>
        </p:spPr>
        <p:txBody>
          <a:bodyPr/>
          <a:lstStyle/>
          <a:p>
            <a:pPr algn="ctr"/>
            <a:r>
              <a:rPr lang="en-GB" dirty="0">
                <a:latin typeface="+mn-lt"/>
              </a:rPr>
              <a:t>Pupils with special educational needs by sector and year in Wales</a:t>
            </a:r>
          </a:p>
        </p:txBody>
      </p:sp>
      <p:pic>
        <p:nvPicPr>
          <p:cNvPr id="4" name="Picture 3">
            <a:extLst>
              <a:ext uri="{FF2B5EF4-FFF2-40B4-BE49-F238E27FC236}">
                <a16:creationId xmlns:a16="http://schemas.microsoft.com/office/drawing/2014/main" id="{3041E4F6-A05C-4EAC-96EB-27D53D75E747}"/>
              </a:ext>
            </a:extLst>
          </p:cNvPr>
          <p:cNvPicPr>
            <a:picLocks noChangeAspect="1"/>
          </p:cNvPicPr>
          <p:nvPr/>
        </p:nvPicPr>
        <p:blipFill rotWithShape="1">
          <a:blip r:embed="rId2"/>
          <a:srcRect l="20654" t="42663" r="44269" b="36814"/>
          <a:stretch/>
        </p:blipFill>
        <p:spPr>
          <a:xfrm>
            <a:off x="0" y="2219115"/>
            <a:ext cx="12192000" cy="4010528"/>
          </a:xfrm>
          <a:prstGeom prst="rect">
            <a:avLst/>
          </a:prstGeom>
        </p:spPr>
      </p:pic>
      <p:sp>
        <p:nvSpPr>
          <p:cNvPr id="5" name="TextBox 4">
            <a:extLst>
              <a:ext uri="{FF2B5EF4-FFF2-40B4-BE49-F238E27FC236}">
                <a16:creationId xmlns:a16="http://schemas.microsoft.com/office/drawing/2014/main" id="{33315344-0FD5-4E62-AFB8-C2B039795C1A}"/>
              </a:ext>
            </a:extLst>
          </p:cNvPr>
          <p:cNvSpPr txBox="1"/>
          <p:nvPr/>
        </p:nvSpPr>
        <p:spPr>
          <a:xfrm>
            <a:off x="463826" y="5897217"/>
            <a:ext cx="11357113" cy="369332"/>
          </a:xfrm>
          <a:prstGeom prst="rect">
            <a:avLst/>
          </a:prstGeom>
          <a:noFill/>
        </p:spPr>
        <p:txBody>
          <a:bodyPr wrap="square" rtlCol="0">
            <a:spAutoFit/>
          </a:bodyPr>
          <a:lstStyle/>
          <a:p>
            <a:r>
              <a:rPr lang="en-GB" dirty="0"/>
              <a:t>(Stats Wales, 2017)</a:t>
            </a:r>
          </a:p>
        </p:txBody>
      </p:sp>
    </p:spTree>
    <p:extLst>
      <p:ext uri="{BB962C8B-B14F-4D97-AF65-F5344CB8AC3E}">
        <p14:creationId xmlns:p14="http://schemas.microsoft.com/office/powerpoint/2010/main" val="2841843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Different care settings</a:t>
            </a:r>
          </a:p>
        </p:txBody>
      </p:sp>
      <p:sp>
        <p:nvSpPr>
          <p:cNvPr id="3" name="Content Placeholder 2"/>
          <p:cNvSpPr>
            <a:spLocks noGrp="1"/>
          </p:cNvSpPr>
          <p:nvPr>
            <p:ph idx="1"/>
          </p:nvPr>
        </p:nvSpPr>
        <p:spPr/>
        <p:txBody>
          <a:bodyPr/>
          <a:lstStyle/>
          <a:p>
            <a:r>
              <a:rPr lang="en-GB" dirty="0"/>
              <a:t>Private Day Nurseries</a:t>
            </a:r>
          </a:p>
          <a:p>
            <a:r>
              <a:rPr lang="en-GB" dirty="0"/>
              <a:t>Pre-School/ Playgroup</a:t>
            </a:r>
          </a:p>
          <a:p>
            <a:r>
              <a:rPr lang="en-GB" dirty="0"/>
              <a:t>Nursery School</a:t>
            </a:r>
          </a:p>
          <a:p>
            <a:r>
              <a:rPr lang="en-GB" dirty="0"/>
              <a:t>Independent Schools</a:t>
            </a:r>
          </a:p>
          <a:p>
            <a:r>
              <a:rPr lang="en-GB" dirty="0"/>
              <a:t>Out of School Clubs</a:t>
            </a:r>
          </a:p>
          <a:p>
            <a:r>
              <a:rPr lang="en-GB" dirty="0"/>
              <a:t>Sixth Form/College</a:t>
            </a:r>
          </a:p>
          <a:p>
            <a:endParaRPr lang="en-GB" dirty="0"/>
          </a:p>
          <a:p>
            <a:pPr marL="0" indent="0">
              <a:buNone/>
            </a:pPr>
            <a:r>
              <a:rPr lang="en-GB" dirty="0"/>
              <a:t>(The Royal Borough of Kensington and Chelsea, 2018)</a:t>
            </a:r>
          </a:p>
          <a:p>
            <a:pPr marL="0" indent="0">
              <a:buNone/>
            </a:pPr>
            <a:endParaRPr lang="en-GB" dirty="0"/>
          </a:p>
          <a:p>
            <a:endParaRPr lang="en-GB" dirty="0"/>
          </a:p>
        </p:txBody>
      </p:sp>
      <p:pic>
        <p:nvPicPr>
          <p:cNvPr id="5" name="Picture 4" descr="A picture containing clipart&#10;&#10;Description generated with high confidence">
            <a:extLst>
              <a:ext uri="{FF2B5EF4-FFF2-40B4-BE49-F238E27FC236}">
                <a16:creationId xmlns:a16="http://schemas.microsoft.com/office/drawing/2014/main" id="{2D3C73D7-2E5A-45DB-A28F-75FDA143DD63}"/>
              </a:ext>
            </a:extLst>
          </p:cNvPr>
          <p:cNvPicPr>
            <a:picLocks noChangeAspect="1"/>
          </p:cNvPicPr>
          <p:nvPr/>
        </p:nvPicPr>
        <p:blipFill>
          <a:blip r:embed="rId2"/>
          <a:stretch>
            <a:fillRect/>
          </a:stretch>
        </p:blipFill>
        <p:spPr>
          <a:xfrm>
            <a:off x="9103255" y="2567923"/>
            <a:ext cx="1940409" cy="1901601"/>
          </a:xfrm>
          <a:prstGeom prst="rect">
            <a:avLst/>
          </a:prstGeom>
        </p:spPr>
      </p:pic>
      <p:pic>
        <p:nvPicPr>
          <p:cNvPr id="7" name="Picture 6">
            <a:extLst>
              <a:ext uri="{FF2B5EF4-FFF2-40B4-BE49-F238E27FC236}">
                <a16:creationId xmlns:a16="http://schemas.microsoft.com/office/drawing/2014/main" id="{BCCD1EED-6DB4-47EE-A04F-4BC8DE40C141}"/>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498591" y="2953511"/>
            <a:ext cx="2378223" cy="1892871"/>
          </a:xfrm>
          <a:prstGeom prst="rect">
            <a:avLst/>
          </a:prstGeom>
        </p:spPr>
      </p:pic>
      <p:sp>
        <p:nvSpPr>
          <p:cNvPr id="8" name="TextBox 7">
            <a:extLst>
              <a:ext uri="{FF2B5EF4-FFF2-40B4-BE49-F238E27FC236}">
                <a16:creationId xmlns:a16="http://schemas.microsoft.com/office/drawing/2014/main" id="{62329F88-4936-4D6B-B057-7B1199EB72BA}"/>
              </a:ext>
            </a:extLst>
          </p:cNvPr>
          <p:cNvSpPr txBox="1"/>
          <p:nvPr/>
        </p:nvSpPr>
        <p:spPr>
          <a:xfrm>
            <a:off x="5405744" y="4786759"/>
            <a:ext cx="2626908" cy="369332"/>
          </a:xfrm>
          <a:prstGeom prst="rect">
            <a:avLst/>
          </a:prstGeom>
          <a:noFill/>
        </p:spPr>
        <p:txBody>
          <a:bodyPr wrap="square" rtlCol="0">
            <a:spAutoFit/>
          </a:bodyPr>
          <a:lstStyle/>
          <a:p>
            <a:r>
              <a:rPr lang="en-GB" sz="900" dirty="0">
                <a:hlinkClick r:id="rId4" tooltip="http://misspezzano.wikispaces.com/"/>
              </a:rPr>
              <a:t>This Photo</a:t>
            </a:r>
            <a:r>
              <a:rPr lang="en-GB" sz="900" dirty="0"/>
              <a:t> by Unknown Author is licensed under </a:t>
            </a:r>
            <a:r>
              <a:rPr lang="en-GB" sz="900" dirty="0">
                <a:hlinkClick r:id="rId5" tooltip="https://creativecommons.org/licenses/by-sa/3.0/"/>
              </a:rPr>
              <a:t>CC BY-SA</a:t>
            </a:r>
            <a:endParaRPr lang="en-GB" sz="900" dirty="0"/>
          </a:p>
        </p:txBody>
      </p:sp>
      <p:pic>
        <p:nvPicPr>
          <p:cNvPr id="10" name="Picture 9">
            <a:extLst>
              <a:ext uri="{FF2B5EF4-FFF2-40B4-BE49-F238E27FC236}">
                <a16:creationId xmlns:a16="http://schemas.microsoft.com/office/drawing/2014/main" id="{C69BA38E-268E-4318-82D8-7A92D5100B22}"/>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8297447" y="4663282"/>
            <a:ext cx="2973432" cy="1638724"/>
          </a:xfrm>
          <a:prstGeom prst="rect">
            <a:avLst/>
          </a:prstGeom>
        </p:spPr>
      </p:pic>
      <p:sp>
        <p:nvSpPr>
          <p:cNvPr id="11" name="TextBox 10">
            <a:extLst>
              <a:ext uri="{FF2B5EF4-FFF2-40B4-BE49-F238E27FC236}">
                <a16:creationId xmlns:a16="http://schemas.microsoft.com/office/drawing/2014/main" id="{B49800F0-8F23-409F-9B64-A672E6412DB0}"/>
              </a:ext>
            </a:extLst>
          </p:cNvPr>
          <p:cNvSpPr txBox="1"/>
          <p:nvPr/>
        </p:nvSpPr>
        <p:spPr>
          <a:xfrm>
            <a:off x="8297447" y="6495764"/>
            <a:ext cx="2973432" cy="369332"/>
          </a:xfrm>
          <a:prstGeom prst="rect">
            <a:avLst/>
          </a:prstGeom>
          <a:noFill/>
        </p:spPr>
        <p:txBody>
          <a:bodyPr wrap="square" rtlCol="0">
            <a:spAutoFit/>
          </a:bodyPr>
          <a:lstStyle/>
          <a:p>
            <a:r>
              <a:rPr lang="en-GB" sz="900">
                <a:hlinkClick r:id="rId7" tooltip="http://amrutam-nopen.blogspot.com/2012/07/how-my-school-made-me-what-i-am.html"/>
              </a:rPr>
              <a:t>This Photo</a:t>
            </a:r>
            <a:r>
              <a:rPr lang="en-GB" sz="900"/>
              <a:t> by Unknown Author is licensed under </a:t>
            </a:r>
            <a:r>
              <a:rPr lang="en-GB" sz="900">
                <a:hlinkClick r:id="rId8" tooltip="https://creativecommons.org/licenses/by-nc-nd/3.0/"/>
              </a:rPr>
              <a:t>CC BY-NC-ND</a:t>
            </a:r>
            <a:endParaRPr lang="en-GB" sz="900"/>
          </a:p>
        </p:txBody>
      </p:sp>
    </p:spTree>
    <p:extLst>
      <p:ext uri="{BB962C8B-B14F-4D97-AF65-F5344CB8AC3E}">
        <p14:creationId xmlns:p14="http://schemas.microsoft.com/office/powerpoint/2010/main" val="22655284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6" name="Group 14">
            <a:extLst>
              <a:ext uri="{FF2B5EF4-FFF2-40B4-BE49-F238E27FC236}">
                <a16:creationId xmlns:a16="http://schemas.microsoft.com/office/drawing/2014/main" id="{427E0A4F-FE1D-4A81-8D8F-986345F71CBE}"/>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6" name="Rectangle 15">
              <a:extLst>
                <a:ext uri="{FF2B5EF4-FFF2-40B4-BE49-F238E27FC236}">
                  <a16:creationId xmlns:a16="http://schemas.microsoft.com/office/drawing/2014/main" id="{F70C2B8F-6B1B-46D5-86E6-40F36C695FC2}"/>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a:extLst>
                <a:ext uri="{FF2B5EF4-FFF2-40B4-BE49-F238E27FC236}">
                  <a16:creationId xmlns:a16="http://schemas.microsoft.com/office/drawing/2014/main" id="{77B237C1-E8A0-4DD3-B6C5-F2D54F796F82}"/>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a:extLst>
                <a:ext uri="{FF2B5EF4-FFF2-40B4-BE49-F238E27FC236}">
                  <a16:creationId xmlns:a16="http://schemas.microsoft.com/office/drawing/2014/main" id="{88D62F0D-6BD4-4DD4-B125-6F7A952A3122}"/>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a:extLst>
                <a:ext uri="{FF2B5EF4-FFF2-40B4-BE49-F238E27FC236}">
                  <a16:creationId xmlns:a16="http://schemas.microsoft.com/office/drawing/2014/main" id="{F928E8CD-5219-4795-91D4-9618DB8ED6C1}"/>
                </a:ext>
              </a:extLst>
            </p:cNvPr>
            <p:cNvSpPr/>
            <p:nvPr>
              <p:extLst>
                <p:ext uri="{386F3935-93C4-4BCD-93E2-E3B085C9AB24}">
                  <p16:designElem xmlns:p16="http://schemas.microsoft.com/office/powerpoint/2015/main" val="1"/>
                </p:ext>
              </p:extLst>
            </p:nvPr>
          </p:nvSpPr>
          <p:spPr bwMode="gray">
            <a:xfrm>
              <a:off x="6700828" y="402165"/>
              <a:ext cx="5067838"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5">
              <a:extLst>
                <a:ext uri="{FF2B5EF4-FFF2-40B4-BE49-F238E27FC236}">
                  <a16:creationId xmlns:a16="http://schemas.microsoft.com/office/drawing/2014/main" id="{A00A43E1-4FE7-498F-AFFF-FDFC1FAF04AD}"/>
                </a:ext>
              </a:extLst>
            </p:cNvPr>
            <p:cNvSpPr/>
            <p:nvPr>
              <p:extLst>
                <p:ext uri="{386F3935-93C4-4BCD-93E2-E3B085C9AB24}">
                  <p16:designElem xmlns:p16="http://schemas.microsoft.com/office/powerpoint/2015/main" val="1"/>
                </p:ext>
              </p:extLst>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1" name="Freeform 5">
              <a:extLst>
                <a:ext uri="{FF2B5EF4-FFF2-40B4-BE49-F238E27FC236}">
                  <a16:creationId xmlns:a16="http://schemas.microsoft.com/office/drawing/2014/main" id="{DB521824-592C-476A-AB0A-CA0C6D1F3407}"/>
                </a:ext>
              </a:extLst>
            </p:cNvPr>
            <p:cNvSpPr/>
            <p:nvPr>
              <p:extLst>
                <p:ext uri="{386F3935-93C4-4BCD-93E2-E3B085C9AB24}">
                  <p16:designElem xmlns:p16="http://schemas.microsoft.com/office/powerpoint/2015/main" val="1"/>
                </p:ext>
              </p:extLst>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2" name="Freeform 5">
              <a:extLst>
                <a:ext uri="{FF2B5EF4-FFF2-40B4-BE49-F238E27FC236}">
                  <a16:creationId xmlns:a16="http://schemas.microsoft.com/office/drawing/2014/main" id="{B5C860C9-D4F9-4350-80DA-0D1CD36C774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pic>
        <p:nvPicPr>
          <p:cNvPr id="10" name="Picture 9">
            <a:extLst>
              <a:ext uri="{FF2B5EF4-FFF2-40B4-BE49-F238E27FC236}">
                <a16:creationId xmlns:a16="http://schemas.microsoft.com/office/drawing/2014/main" id="{42C00775-003F-4982-A358-CB474D2A97C1}"/>
              </a:ext>
            </a:extLst>
          </p:cNvPr>
          <p:cNvPicPr>
            <a:picLocks noChangeAspect="1"/>
          </p:cNvPicPr>
          <p:nvPr/>
        </p:nvPicPr>
        <p:blipFill>
          <a:blip r:embed="rId3"/>
          <a:stretch>
            <a:fillRect/>
          </a:stretch>
        </p:blipFill>
        <p:spPr>
          <a:xfrm>
            <a:off x="6714836" y="1639097"/>
            <a:ext cx="4828707" cy="3597386"/>
          </a:xfrm>
          <a:prstGeom prst="rect">
            <a:avLst/>
          </a:prstGeom>
        </p:spPr>
      </p:pic>
      <p:sp>
        <p:nvSpPr>
          <p:cNvPr id="27" name="Rectangle 23">
            <a:extLst>
              <a:ext uri="{FF2B5EF4-FFF2-40B4-BE49-F238E27FC236}">
                <a16:creationId xmlns:a16="http://schemas.microsoft.com/office/drawing/2014/main" id="{538A90C8-AE0E-4EBA-9AF8-EEDB206020E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639098" y="629265"/>
            <a:ext cx="5132438" cy="1622322"/>
          </a:xfrm>
        </p:spPr>
        <p:txBody>
          <a:bodyPr>
            <a:normAutofit/>
          </a:bodyPr>
          <a:lstStyle/>
          <a:p>
            <a:r>
              <a:rPr lang="en-GB">
                <a:solidFill>
                  <a:srgbClr val="EBEBEB"/>
                </a:solidFill>
              </a:rPr>
              <a:t>Multi-agency working</a:t>
            </a:r>
          </a:p>
        </p:txBody>
      </p:sp>
      <p:sp>
        <p:nvSpPr>
          <p:cNvPr id="3" name="Content Placeholder 2"/>
          <p:cNvSpPr>
            <a:spLocks noGrp="1"/>
          </p:cNvSpPr>
          <p:nvPr>
            <p:ph idx="1"/>
          </p:nvPr>
        </p:nvSpPr>
        <p:spPr>
          <a:xfrm>
            <a:off x="639098" y="2418735"/>
            <a:ext cx="5132439" cy="3811742"/>
          </a:xfrm>
        </p:spPr>
        <p:txBody>
          <a:bodyPr anchor="ctr">
            <a:normAutofit/>
          </a:bodyPr>
          <a:lstStyle/>
          <a:p>
            <a:r>
              <a:rPr lang="en-GB" sz="2400" dirty="0">
                <a:solidFill>
                  <a:srgbClr val="FFFFFF"/>
                </a:solidFill>
              </a:rPr>
              <a:t>Professional agencies, sharing the same aims, tasks and responsibilities involving problems arising which may impact on children’s individual learning and development (Gasper, 2010).</a:t>
            </a:r>
          </a:p>
          <a:p>
            <a:r>
              <a:rPr lang="en-GB" sz="2400" dirty="0">
                <a:solidFill>
                  <a:srgbClr val="FFFFFF"/>
                </a:solidFill>
              </a:rPr>
              <a:t>For example social services working with schools</a:t>
            </a:r>
          </a:p>
        </p:txBody>
      </p:sp>
    </p:spTree>
    <p:extLst>
      <p:ext uri="{BB962C8B-B14F-4D97-AF65-F5344CB8AC3E}">
        <p14:creationId xmlns:p14="http://schemas.microsoft.com/office/powerpoint/2010/main" val="10244922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08BCF048-8940-4354-B9EC-5AD74E283CE3}"/>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D024C14A-78BD-44B0-82BE-6A0D0A27063A}"/>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a:extLst>
                <a:ext uri="{FF2B5EF4-FFF2-40B4-BE49-F238E27FC236}">
                  <a16:creationId xmlns:a16="http://schemas.microsoft.com/office/drawing/2014/main" id="{809F3D29-EDB1-4F1C-A0E0-36F28CE17188}"/>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5282F4AB-C7B8-4A86-9927-AA106AA27B4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60B26874-5AFA-4D1E-94A9-53AF9790D702}"/>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5">
              <a:extLst>
                <a:ext uri="{FF2B5EF4-FFF2-40B4-BE49-F238E27FC236}">
                  <a16:creationId xmlns:a16="http://schemas.microsoft.com/office/drawing/2014/main" id="{A1DA6C95-40F8-4305-89F6-17F6167C0BF2}"/>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Freeform 5">
              <a:extLst>
                <a:ext uri="{FF2B5EF4-FFF2-40B4-BE49-F238E27FC236}">
                  <a16:creationId xmlns:a16="http://schemas.microsoft.com/office/drawing/2014/main" id="{A2FA2D29-AEEE-4FFA-B233-94FBE84C9B4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7" name="Freeform 5">
              <a:extLst>
                <a:ext uri="{FF2B5EF4-FFF2-40B4-BE49-F238E27FC236}">
                  <a16:creationId xmlns:a16="http://schemas.microsoft.com/office/drawing/2014/main" id="{6DA5143E-FA8E-4EC1-99F7-35AE5AD4E377}"/>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9" name="Rectangle 18">
            <a:extLst>
              <a:ext uri="{FF2B5EF4-FFF2-40B4-BE49-F238E27FC236}">
                <a16:creationId xmlns:a16="http://schemas.microsoft.com/office/drawing/2014/main" id="{CC28BCC9-4093-4FD5-83EB-7EC297F5139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154955" y="973667"/>
            <a:ext cx="2942210" cy="4833745"/>
          </a:xfrm>
        </p:spPr>
        <p:txBody>
          <a:bodyPr>
            <a:normAutofit/>
          </a:bodyPr>
          <a:lstStyle/>
          <a:p>
            <a:r>
              <a:rPr lang="en-GB" dirty="0">
                <a:solidFill>
                  <a:srgbClr val="EBEBEB"/>
                </a:solidFill>
              </a:rPr>
              <a:t>Evaluation of multi-agency working</a:t>
            </a:r>
          </a:p>
        </p:txBody>
      </p:sp>
      <p:graphicFrame>
        <p:nvGraphicFramePr>
          <p:cNvPr id="5" name="Content Placeholder 2"/>
          <p:cNvGraphicFramePr>
            <a:graphicFrameLocks noGrp="1"/>
          </p:cNvGraphicFramePr>
          <p:nvPr>
            <p:ph idx="1"/>
            <p:extLst>
              <p:ext uri="{D42A27DB-BD31-4B8C-83A1-F6EECF244321}">
                <p14:modId xmlns:p14="http://schemas.microsoft.com/office/powerpoint/2010/main" val="2061825872"/>
              </p:ext>
            </p:extLst>
          </p:nvPr>
        </p:nvGraphicFramePr>
        <p:xfrm>
          <a:off x="4912822" y="583095"/>
          <a:ext cx="7279178" cy="62926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descr="A picture containing sky, indoor, table&#10;&#10;Description generated with high confidence">
            <a:extLst>
              <a:ext uri="{FF2B5EF4-FFF2-40B4-BE49-F238E27FC236}">
                <a16:creationId xmlns:a16="http://schemas.microsoft.com/office/drawing/2014/main" id="{5DD8ED88-7120-4165-905D-31EC988DCC16}"/>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7646321" y="384431"/>
            <a:ext cx="2050960" cy="1538873"/>
          </a:xfrm>
          <a:prstGeom prst="rect">
            <a:avLst/>
          </a:prstGeom>
        </p:spPr>
      </p:pic>
      <p:sp>
        <p:nvSpPr>
          <p:cNvPr id="6" name="TextBox 5">
            <a:extLst>
              <a:ext uri="{FF2B5EF4-FFF2-40B4-BE49-F238E27FC236}">
                <a16:creationId xmlns:a16="http://schemas.microsoft.com/office/drawing/2014/main" id="{13E36367-08AB-4EAA-BA0D-22A0D3B431AF}"/>
              </a:ext>
            </a:extLst>
          </p:cNvPr>
          <p:cNvSpPr txBox="1"/>
          <p:nvPr/>
        </p:nvSpPr>
        <p:spPr>
          <a:xfrm>
            <a:off x="8636799" y="13485001"/>
            <a:ext cx="501303" cy="1892826"/>
          </a:xfrm>
          <a:prstGeom prst="rect">
            <a:avLst/>
          </a:prstGeom>
          <a:noFill/>
        </p:spPr>
        <p:txBody>
          <a:bodyPr wrap="square" rtlCol="0">
            <a:spAutoFit/>
          </a:bodyPr>
          <a:lstStyle/>
          <a:p>
            <a:r>
              <a:rPr lang="en-GB" sz="900">
                <a:hlinkClick r:id="rId9" tooltip="https://betterhumans.coach.me/the-simple-truth-about-how-to-be-likeable-is-listening-3138f3953d31"/>
              </a:rPr>
              <a:t>This Photo</a:t>
            </a:r>
            <a:r>
              <a:rPr lang="en-GB" sz="900"/>
              <a:t> by Unknown Author is licensed under </a:t>
            </a:r>
            <a:r>
              <a:rPr lang="en-GB" sz="900">
                <a:hlinkClick r:id="rId10" tooltip="https://creativecommons.org/licenses/by-nd/4.0/"/>
              </a:rPr>
              <a:t>CC BY-ND</a:t>
            </a:r>
            <a:endParaRPr lang="en-GB" sz="900"/>
          </a:p>
        </p:txBody>
      </p:sp>
      <p:pic>
        <p:nvPicPr>
          <p:cNvPr id="8" name="Picture 7">
            <a:extLst>
              <a:ext uri="{FF2B5EF4-FFF2-40B4-BE49-F238E27FC236}">
                <a16:creationId xmlns:a16="http://schemas.microsoft.com/office/drawing/2014/main" id="{9F8848C9-BC6D-453C-B61B-3C4A1CD7EBE1}"/>
              </a:ext>
            </a:extLst>
          </p:cNvPr>
          <p:cNvPicPr>
            <a:picLocks noChangeAspect="1"/>
          </p:cNvPicPr>
          <p:nvPr/>
        </p:nvPicPr>
        <p:blipFill rotWithShape="1">
          <a:blip r:embed="rId11">
            <a:extLst>
              <a:ext uri="{837473B0-CC2E-450A-ABE3-18F120FF3D39}">
                <a1611:picAttrSrcUrl xmlns:a1611="http://schemas.microsoft.com/office/drawing/2016/11/main" r:id="rId12"/>
              </a:ext>
            </a:extLst>
          </a:blip>
          <a:srcRect b="21895"/>
          <a:stretch/>
        </p:blipFill>
        <p:spPr>
          <a:xfrm>
            <a:off x="1148680" y="4596330"/>
            <a:ext cx="3042320" cy="1247517"/>
          </a:xfrm>
          <a:prstGeom prst="rect">
            <a:avLst/>
          </a:prstGeom>
        </p:spPr>
      </p:pic>
      <p:sp>
        <p:nvSpPr>
          <p:cNvPr id="9" name="TextBox 8">
            <a:extLst>
              <a:ext uri="{FF2B5EF4-FFF2-40B4-BE49-F238E27FC236}">
                <a16:creationId xmlns:a16="http://schemas.microsoft.com/office/drawing/2014/main" id="{08C85E0E-61C8-44CC-BE79-7A4B3AFE72C6}"/>
              </a:ext>
            </a:extLst>
          </p:cNvPr>
          <p:cNvSpPr txBox="1"/>
          <p:nvPr/>
        </p:nvSpPr>
        <p:spPr>
          <a:xfrm>
            <a:off x="1197521" y="6332117"/>
            <a:ext cx="3042320" cy="369332"/>
          </a:xfrm>
          <a:prstGeom prst="rect">
            <a:avLst/>
          </a:prstGeom>
          <a:noFill/>
        </p:spPr>
        <p:txBody>
          <a:bodyPr wrap="square" rtlCol="0">
            <a:spAutoFit/>
          </a:bodyPr>
          <a:lstStyle/>
          <a:p>
            <a:r>
              <a:rPr lang="en-GB" sz="900" dirty="0">
                <a:hlinkClick r:id="rId12" tooltip="http://recursosparamiclasedereligion.blogspot.com/2015/05/busca-las-6-diferencias.html"/>
              </a:rPr>
              <a:t>This Photo</a:t>
            </a:r>
            <a:r>
              <a:rPr lang="en-GB" sz="900" dirty="0"/>
              <a:t> by Unknown Author is licensed under </a:t>
            </a:r>
            <a:r>
              <a:rPr lang="en-GB" sz="900" dirty="0">
                <a:hlinkClick r:id="rId13" tooltip="https://creativecommons.org/licenses/by-nc-sa/4.0/"/>
              </a:rPr>
              <a:t>CC BY-NC-SA</a:t>
            </a:r>
            <a:endParaRPr lang="en-GB" sz="900" dirty="0"/>
          </a:p>
        </p:txBody>
      </p:sp>
    </p:spTree>
    <p:extLst>
      <p:ext uri="{BB962C8B-B14F-4D97-AF65-F5344CB8AC3E}">
        <p14:creationId xmlns:p14="http://schemas.microsoft.com/office/powerpoint/2010/main" val="17217406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EB74DFC1-616C-4C17-9F2D-58D4BA09EDDD}"/>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89EA2611-DCBA-4E97-A2B2-9A466E76BDA4}"/>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a:extLst>
                <a:ext uri="{FF2B5EF4-FFF2-40B4-BE49-F238E27FC236}">
                  <a16:creationId xmlns:a16="http://schemas.microsoft.com/office/drawing/2014/main" id="{7146BED8-BAE9-42C5-A3DD-7B946445DB8C}"/>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15765FE8-B62F-41E4-A73C-74C91A8FD945}"/>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71181661-50B9-45DE-8D3B-E2B5908C0D42}"/>
                </a:ext>
              </a:extLst>
            </p:cNvPr>
            <p:cNvSpPr/>
            <p:nvPr>
              <p:extLst>
                <p:ext uri="{386F3935-93C4-4BCD-93E2-E3B085C9AB24}">
                  <p16:designElem xmlns:p16="http://schemas.microsoft.com/office/powerpoint/2015/main" val="1"/>
                </p:ext>
              </p:extLst>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5">
              <a:extLst>
                <a:ext uri="{FF2B5EF4-FFF2-40B4-BE49-F238E27FC236}">
                  <a16:creationId xmlns:a16="http://schemas.microsoft.com/office/drawing/2014/main" id="{9EABC0FF-D2D8-4824-A912-036C4B972780}"/>
                </a:ext>
              </a:extLst>
            </p:cNvPr>
            <p:cNvSpPr/>
            <p:nvPr>
              <p:extLst>
                <p:ext uri="{386F3935-93C4-4BCD-93E2-E3B085C9AB24}">
                  <p16:designElem xmlns:p16="http://schemas.microsoft.com/office/powerpoint/2015/main" val="1"/>
                </p:ext>
              </p:extLst>
            </p:nvPr>
          </p:nvSpPr>
          <p:spPr bwMode="gray">
            <a:xfrm rot="16200000">
              <a:off x="446565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a:extLst>
                <a:ext uri="{FF2B5EF4-FFF2-40B4-BE49-F238E27FC236}">
                  <a16:creationId xmlns:a16="http://schemas.microsoft.com/office/drawing/2014/main" id="{B9797D36-DE1E-47CD-881A-6C1F5828261B}"/>
                </a:ext>
              </a:extLst>
            </p:cNvPr>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a:extLst>
                <a:ext uri="{FF2B5EF4-FFF2-40B4-BE49-F238E27FC236}">
                  <a16:creationId xmlns:a16="http://schemas.microsoft.com/office/drawing/2014/main" id="{BBC615D1-6E12-40EF-915B-316CFDB550D5}"/>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pic>
        <p:nvPicPr>
          <p:cNvPr id="5" name="Picture 4">
            <a:extLst>
              <a:ext uri="{FF2B5EF4-FFF2-40B4-BE49-F238E27FC236}">
                <a16:creationId xmlns:a16="http://schemas.microsoft.com/office/drawing/2014/main" id="{653632F8-0613-4727-8992-58CB38AB42D6}"/>
              </a:ext>
            </a:extLst>
          </p:cNvPr>
          <p:cNvPicPr>
            <a:picLocks noChangeAspect="1"/>
          </p:cNvPicPr>
          <p:nvPr/>
        </p:nvPicPr>
        <p:blipFill rotWithShape="1">
          <a:blip r:embed="rId3"/>
          <a:srcRect l="38910" r="6065" b="1"/>
          <a:stretch/>
        </p:blipFill>
        <p:spPr>
          <a:xfrm>
            <a:off x="7418226" y="645106"/>
            <a:ext cx="4125317" cy="5585369"/>
          </a:xfrm>
          <a:prstGeom prst="rect">
            <a:avLst/>
          </a:prstGeom>
        </p:spPr>
      </p:pic>
      <p:sp>
        <p:nvSpPr>
          <p:cNvPr id="19" name="Rectangle 18">
            <a:extLst>
              <a:ext uri="{FF2B5EF4-FFF2-40B4-BE49-F238E27FC236}">
                <a16:creationId xmlns:a16="http://schemas.microsoft.com/office/drawing/2014/main" id="{4A2FAF1F-F462-46AF-A9E6-CC93C4E2C35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B73FB80-6D26-416C-943E-38CDAEF06AE0}"/>
              </a:ext>
            </a:extLst>
          </p:cNvPr>
          <p:cNvSpPr>
            <a:spLocks noGrp="1"/>
          </p:cNvSpPr>
          <p:nvPr>
            <p:ph type="title"/>
          </p:nvPr>
        </p:nvSpPr>
        <p:spPr>
          <a:xfrm>
            <a:off x="639098" y="629265"/>
            <a:ext cx="6072776" cy="1622322"/>
          </a:xfrm>
        </p:spPr>
        <p:txBody>
          <a:bodyPr>
            <a:normAutofit/>
          </a:bodyPr>
          <a:lstStyle/>
          <a:p>
            <a:r>
              <a:rPr lang="en-GB" dirty="0"/>
              <a:t>Conclusion of Multi-agency working</a:t>
            </a:r>
          </a:p>
        </p:txBody>
      </p:sp>
      <p:sp>
        <p:nvSpPr>
          <p:cNvPr id="3" name="Content Placeholder 2">
            <a:extLst>
              <a:ext uri="{FF2B5EF4-FFF2-40B4-BE49-F238E27FC236}">
                <a16:creationId xmlns:a16="http://schemas.microsoft.com/office/drawing/2014/main" id="{EF8FF17F-299C-4351-9D2C-1F07F1C275ED}"/>
              </a:ext>
            </a:extLst>
          </p:cNvPr>
          <p:cNvSpPr>
            <a:spLocks noGrp="1"/>
          </p:cNvSpPr>
          <p:nvPr>
            <p:ph idx="1"/>
          </p:nvPr>
        </p:nvSpPr>
        <p:spPr>
          <a:xfrm>
            <a:off x="639098" y="2418735"/>
            <a:ext cx="6072776" cy="3811740"/>
          </a:xfrm>
        </p:spPr>
        <p:txBody>
          <a:bodyPr anchor="ctr">
            <a:normAutofit/>
          </a:bodyPr>
          <a:lstStyle/>
          <a:p>
            <a:r>
              <a:rPr lang="en-GB" dirty="0">
                <a:solidFill>
                  <a:schemeClr val="bg1"/>
                </a:solidFill>
              </a:rPr>
              <a:t>To be successful multi-agency working must have agreement and willingness between those involved (Gasper, 2010)</a:t>
            </a:r>
          </a:p>
          <a:p>
            <a:pPr marL="0" indent="0">
              <a:buNone/>
            </a:pPr>
            <a:endParaRPr lang="en-GB" dirty="0">
              <a:solidFill>
                <a:schemeClr val="bg1"/>
              </a:solidFill>
            </a:endParaRPr>
          </a:p>
          <a:p>
            <a:r>
              <a:rPr lang="en-GB" dirty="0">
                <a:solidFill>
                  <a:schemeClr val="bg1"/>
                </a:solidFill>
              </a:rPr>
              <a:t>Evident leadership is vital (Gasper, 2010)</a:t>
            </a:r>
          </a:p>
          <a:p>
            <a:pPr marL="0" indent="0">
              <a:buNone/>
            </a:pPr>
            <a:endParaRPr lang="en-GB" dirty="0">
              <a:solidFill>
                <a:schemeClr val="bg1"/>
              </a:solidFill>
            </a:endParaRPr>
          </a:p>
          <a:p>
            <a:r>
              <a:rPr lang="en-GB" dirty="0">
                <a:solidFill>
                  <a:schemeClr val="bg1"/>
                </a:solidFill>
              </a:rPr>
              <a:t>Adequate funding is needed (Gasper, 2010)</a:t>
            </a:r>
          </a:p>
          <a:p>
            <a:endParaRPr lang="en-GB" dirty="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40645286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close up of a logo&#10;&#10;Description generated with high confidence">
            <a:extLst>
              <a:ext uri="{FF2B5EF4-FFF2-40B4-BE49-F238E27FC236}">
                <a16:creationId xmlns:a16="http://schemas.microsoft.com/office/drawing/2014/main" id="{DF6821E2-72DB-426A-A0CF-694EC086D1D1}"/>
              </a:ext>
            </a:extLst>
          </p:cNvPr>
          <p:cNvPicPr>
            <a:picLocks noChangeAspect="1"/>
          </p:cNvPicPr>
          <p:nvPr/>
        </p:nvPicPr>
        <p:blipFill>
          <a:blip r:embed="rId2"/>
          <a:stretch>
            <a:fillRect/>
          </a:stretch>
        </p:blipFill>
        <p:spPr>
          <a:xfrm>
            <a:off x="6442425" y="2778068"/>
            <a:ext cx="2298275" cy="2736041"/>
          </a:xfrm>
          <a:prstGeom prst="roundRect">
            <a:avLst>
              <a:gd name="adj" fmla="val 1858"/>
            </a:avLst>
          </a:prstGeom>
          <a:effectLst/>
        </p:spPr>
      </p:pic>
      <p:pic>
        <p:nvPicPr>
          <p:cNvPr id="5" name="Picture 4">
            <a:extLst>
              <a:ext uri="{FF2B5EF4-FFF2-40B4-BE49-F238E27FC236}">
                <a16:creationId xmlns:a16="http://schemas.microsoft.com/office/drawing/2014/main" id="{BC3F38F0-CB7E-4C14-BF57-6F6650AF87BE}"/>
              </a:ext>
            </a:extLst>
          </p:cNvPr>
          <p:cNvPicPr>
            <a:picLocks noChangeAspect="1"/>
          </p:cNvPicPr>
          <p:nvPr/>
        </p:nvPicPr>
        <p:blipFill>
          <a:blip r:embed="rId3"/>
          <a:stretch>
            <a:fillRect/>
          </a:stretch>
        </p:blipFill>
        <p:spPr>
          <a:xfrm>
            <a:off x="9163568" y="2817169"/>
            <a:ext cx="2653095" cy="3067163"/>
          </a:xfrm>
          <a:prstGeom prst="roundRect">
            <a:avLst>
              <a:gd name="adj" fmla="val 1858"/>
            </a:avLst>
          </a:prstGeom>
          <a:effectLst/>
        </p:spPr>
      </p:pic>
      <p:sp>
        <p:nvSpPr>
          <p:cNvPr id="2" name="Title 1"/>
          <p:cNvSpPr>
            <a:spLocks noGrp="1"/>
          </p:cNvSpPr>
          <p:nvPr>
            <p:ph type="title"/>
          </p:nvPr>
        </p:nvSpPr>
        <p:spPr>
          <a:xfrm>
            <a:off x="1154954" y="973668"/>
            <a:ext cx="8761413" cy="706964"/>
          </a:xfrm>
        </p:spPr>
        <p:txBody>
          <a:bodyPr>
            <a:normAutofit/>
          </a:bodyPr>
          <a:lstStyle/>
          <a:p>
            <a:r>
              <a:rPr lang="en-GB" dirty="0"/>
              <a:t>Multi-disciplinary working</a:t>
            </a:r>
          </a:p>
        </p:txBody>
      </p:sp>
      <p:sp>
        <p:nvSpPr>
          <p:cNvPr id="3" name="Content Placeholder 2"/>
          <p:cNvSpPr>
            <a:spLocks noGrp="1"/>
          </p:cNvSpPr>
          <p:nvPr>
            <p:ph idx="1"/>
          </p:nvPr>
        </p:nvSpPr>
        <p:spPr>
          <a:xfrm>
            <a:off x="375337" y="1898073"/>
            <a:ext cx="6067087" cy="4121727"/>
          </a:xfrm>
        </p:spPr>
        <p:txBody>
          <a:bodyPr anchor="ctr">
            <a:normAutofit/>
          </a:bodyPr>
          <a:lstStyle/>
          <a:p>
            <a:r>
              <a:rPr lang="en-GB" sz="2000" dirty="0"/>
              <a:t>Involves the collaboration of different workers from a single agency (Walker, 2008)</a:t>
            </a:r>
          </a:p>
          <a:p>
            <a:pPr marL="0" indent="0">
              <a:buNone/>
            </a:pPr>
            <a:endParaRPr lang="en-GB" sz="2000" dirty="0"/>
          </a:p>
          <a:p>
            <a:r>
              <a:rPr lang="en-GB" sz="2000" dirty="0"/>
              <a:t>Example a General Practitioner, Health Visitor and a hospital Consultant working together all represent different professionals within a single agency of Health</a:t>
            </a:r>
          </a:p>
        </p:txBody>
      </p:sp>
    </p:spTree>
    <p:extLst>
      <p:ext uri="{BB962C8B-B14F-4D97-AF65-F5344CB8AC3E}">
        <p14:creationId xmlns:p14="http://schemas.microsoft.com/office/powerpoint/2010/main" val="16696993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Evaluation of multi-disciplinary working</a:t>
            </a:r>
          </a:p>
        </p:txBody>
      </p:sp>
      <p:graphicFrame>
        <p:nvGraphicFramePr>
          <p:cNvPr id="4" name="Content Placeholder 3">
            <a:extLst>
              <a:ext uri="{FF2B5EF4-FFF2-40B4-BE49-F238E27FC236}">
                <a16:creationId xmlns:a16="http://schemas.microsoft.com/office/drawing/2014/main" id="{D98AC5EF-A5D2-48D8-8FA5-139A02F819DC}"/>
              </a:ext>
            </a:extLst>
          </p:cNvPr>
          <p:cNvGraphicFramePr>
            <a:graphicFrameLocks noGrp="1"/>
          </p:cNvGraphicFramePr>
          <p:nvPr>
            <p:ph idx="1"/>
            <p:extLst>
              <p:ext uri="{D42A27DB-BD31-4B8C-83A1-F6EECF244321}">
                <p14:modId xmlns:p14="http://schemas.microsoft.com/office/powerpoint/2010/main" val="301966889"/>
              </p:ext>
            </p:extLst>
          </p:nvPr>
        </p:nvGraphicFramePr>
        <p:xfrm>
          <a:off x="1154954" y="2503746"/>
          <a:ext cx="10393876" cy="4262186"/>
        </p:xfrm>
        <a:graphic>
          <a:graphicData uri="http://schemas.openxmlformats.org/drawingml/2006/table">
            <a:tbl>
              <a:tblPr firstRow="1" bandRow="1">
                <a:tableStyleId>{5C22544A-7EE6-4342-B048-85BDC9FD1C3A}</a:tableStyleId>
              </a:tblPr>
              <a:tblGrid>
                <a:gridCol w="5196938">
                  <a:extLst>
                    <a:ext uri="{9D8B030D-6E8A-4147-A177-3AD203B41FA5}">
                      <a16:colId xmlns:a16="http://schemas.microsoft.com/office/drawing/2014/main" val="391833489"/>
                    </a:ext>
                  </a:extLst>
                </a:gridCol>
                <a:gridCol w="5196938">
                  <a:extLst>
                    <a:ext uri="{9D8B030D-6E8A-4147-A177-3AD203B41FA5}">
                      <a16:colId xmlns:a16="http://schemas.microsoft.com/office/drawing/2014/main" val="2091394710"/>
                    </a:ext>
                  </a:extLst>
                </a:gridCol>
              </a:tblGrid>
              <a:tr h="576613">
                <a:tc>
                  <a:txBody>
                    <a:bodyPr/>
                    <a:lstStyle/>
                    <a:p>
                      <a:r>
                        <a:rPr lang="en-GB" dirty="0"/>
                        <a:t>Benefits</a:t>
                      </a:r>
                    </a:p>
                  </a:txBody>
                  <a:tcPr/>
                </a:tc>
                <a:tc>
                  <a:txBody>
                    <a:bodyPr/>
                    <a:lstStyle/>
                    <a:p>
                      <a:r>
                        <a:rPr lang="en-GB" dirty="0"/>
                        <a:t>Limitations</a:t>
                      </a:r>
                    </a:p>
                  </a:txBody>
                  <a:tcPr/>
                </a:tc>
                <a:extLst>
                  <a:ext uri="{0D108BD9-81ED-4DB2-BD59-A6C34878D82A}">
                    <a16:rowId xmlns:a16="http://schemas.microsoft.com/office/drawing/2014/main" val="2254462938"/>
                  </a:ext>
                </a:extLst>
              </a:tr>
              <a:tr h="576613">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Effective use of staff resources and learnt skills (McGrath, 1991)</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Each Specialist may be restricted to the detail of each problem (Dale, 2009)</a:t>
                      </a:r>
                    </a:p>
                    <a:p>
                      <a:endParaRPr lang="en-GB" dirty="0"/>
                    </a:p>
                  </a:txBody>
                  <a:tcPr/>
                </a:tc>
                <a:extLst>
                  <a:ext uri="{0D108BD9-81ED-4DB2-BD59-A6C34878D82A}">
                    <a16:rowId xmlns:a16="http://schemas.microsoft.com/office/drawing/2014/main" val="3614435200"/>
                  </a:ext>
                </a:extLst>
              </a:tr>
              <a:tr h="576613">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Encouragement for more specialised training (McGrath, 1991)</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will only be able to input limited data (Dale, 2009)</a:t>
                      </a:r>
                    </a:p>
                  </a:txBody>
                  <a:tcPr/>
                </a:tc>
                <a:extLst>
                  <a:ext uri="{0D108BD9-81ED-4DB2-BD59-A6C34878D82A}">
                    <a16:rowId xmlns:a16="http://schemas.microsoft.com/office/drawing/2014/main" val="2758299560"/>
                  </a:ext>
                </a:extLst>
              </a:tr>
              <a:tr h="576613">
                <a:tc>
                  <a:txBody>
                    <a:bodyPr/>
                    <a:lstStyle/>
                    <a:p>
                      <a:r>
                        <a:rPr lang="en-GB" dirty="0"/>
                        <a:t>Focuses on health, health outcomes and support for patients on improving health ((The National Health Service England, 2014)</a:t>
                      </a:r>
                    </a:p>
                  </a:txBody>
                  <a:tcPr/>
                </a:tc>
                <a:tc>
                  <a:txBody>
                    <a:bodyPr/>
                    <a:lstStyle/>
                    <a:p>
                      <a:r>
                        <a:rPr lang="en-GB" dirty="0"/>
                        <a:t>Lack of understanding of each other’s contribution (Brown et al, 1992)</a:t>
                      </a:r>
                    </a:p>
                  </a:txBody>
                  <a:tcPr/>
                </a:tc>
                <a:extLst>
                  <a:ext uri="{0D108BD9-81ED-4DB2-BD59-A6C34878D82A}">
                    <a16:rowId xmlns:a16="http://schemas.microsoft.com/office/drawing/2014/main" val="316647545"/>
                  </a:ext>
                </a:extLst>
              </a:tr>
              <a:tr h="576613">
                <a:tc>
                  <a:txBody>
                    <a:bodyPr/>
                    <a:lstStyle/>
                    <a:p>
                      <a:endParaRPr lang="en-GB" dirty="0"/>
                    </a:p>
                  </a:txBody>
                  <a:tcPr/>
                </a:tc>
                <a:tc>
                  <a:txBody>
                    <a:bodyPr/>
                    <a:lstStyle/>
                    <a:p>
                      <a:r>
                        <a:rPr lang="en-GB" dirty="0"/>
                        <a:t>Funding and budgets (The National Health Service England, 2014)</a:t>
                      </a:r>
                    </a:p>
                  </a:txBody>
                  <a:tcPr/>
                </a:tc>
                <a:extLst>
                  <a:ext uri="{0D108BD9-81ED-4DB2-BD59-A6C34878D82A}">
                    <a16:rowId xmlns:a16="http://schemas.microsoft.com/office/drawing/2014/main" val="899096670"/>
                  </a:ext>
                </a:extLst>
              </a:tr>
              <a:tr h="576613">
                <a:tc>
                  <a:txBody>
                    <a:bodyPr/>
                    <a:lstStyle/>
                    <a:p>
                      <a:endParaRPr lang="en-GB" dirty="0"/>
                    </a:p>
                  </a:txBody>
                  <a:tcPr/>
                </a:tc>
                <a:tc>
                  <a:txBody>
                    <a:bodyPr/>
                    <a:lstStyle/>
                    <a:p>
                      <a:endParaRPr lang="en-GB" dirty="0"/>
                    </a:p>
                  </a:txBody>
                  <a:tcPr>
                    <a:lnR w="12700" cmpd="sng">
                      <a:noFill/>
                    </a:lnR>
                  </a:tcPr>
                </a:tc>
                <a:extLst>
                  <a:ext uri="{0D108BD9-81ED-4DB2-BD59-A6C34878D82A}">
                    <a16:rowId xmlns:a16="http://schemas.microsoft.com/office/drawing/2014/main" val="3863102904"/>
                  </a:ext>
                </a:extLst>
              </a:tr>
            </a:tbl>
          </a:graphicData>
        </a:graphic>
      </p:graphicFrame>
    </p:spTree>
    <p:extLst>
      <p:ext uri="{BB962C8B-B14F-4D97-AF65-F5344CB8AC3E}">
        <p14:creationId xmlns:p14="http://schemas.microsoft.com/office/powerpoint/2010/main" val="4196181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close up of a logo&#10;&#10;Description generated with very high confidence">
            <a:extLst>
              <a:ext uri="{FF2B5EF4-FFF2-40B4-BE49-F238E27FC236}">
                <a16:creationId xmlns:a16="http://schemas.microsoft.com/office/drawing/2014/main" id="{C1699160-2F6E-4E5B-A62E-82FF736B5806}"/>
              </a:ext>
            </a:extLst>
          </p:cNvPr>
          <p:cNvPicPr>
            <a:picLocks noChangeAspect="1"/>
          </p:cNvPicPr>
          <p:nvPr/>
        </p:nvPicPr>
        <p:blipFill>
          <a:blip r:embed="rId2"/>
          <a:stretch>
            <a:fillRect/>
          </a:stretch>
        </p:blipFill>
        <p:spPr>
          <a:xfrm>
            <a:off x="1151467" y="2947900"/>
            <a:ext cx="3031901" cy="2723264"/>
          </a:xfrm>
          <a:prstGeom prst="roundRect">
            <a:avLst>
              <a:gd name="adj" fmla="val 1858"/>
            </a:avLst>
          </a:prstGeom>
          <a:effectLst>
            <a:outerShdw blurRad="50800" dist="50800" dir="5400000" algn="tl" rotWithShape="0">
              <a:srgbClr val="000000">
                <a:alpha val="43000"/>
              </a:srgbClr>
            </a:outerShdw>
          </a:effectLst>
        </p:spPr>
      </p:pic>
      <p:sp>
        <p:nvSpPr>
          <p:cNvPr id="2" name="Title 1"/>
          <p:cNvSpPr>
            <a:spLocks noGrp="1"/>
          </p:cNvSpPr>
          <p:nvPr>
            <p:ph type="title"/>
          </p:nvPr>
        </p:nvSpPr>
        <p:spPr>
          <a:xfrm>
            <a:off x="1154954" y="973668"/>
            <a:ext cx="8761413" cy="706964"/>
          </a:xfrm>
        </p:spPr>
        <p:txBody>
          <a:bodyPr>
            <a:normAutofit/>
          </a:bodyPr>
          <a:lstStyle/>
          <a:p>
            <a:r>
              <a:rPr lang="en-GB" sz="3300">
                <a:solidFill>
                  <a:srgbClr val="EBEBEB"/>
                </a:solidFill>
              </a:rPr>
              <a:t>Conclusions of Multi-disciplinary working</a:t>
            </a:r>
          </a:p>
        </p:txBody>
      </p:sp>
      <p:sp>
        <p:nvSpPr>
          <p:cNvPr id="3" name="Content Placeholder 2"/>
          <p:cNvSpPr>
            <a:spLocks noGrp="1"/>
          </p:cNvSpPr>
          <p:nvPr>
            <p:ph idx="1"/>
          </p:nvPr>
        </p:nvSpPr>
        <p:spPr>
          <a:xfrm>
            <a:off x="4641336" y="2603500"/>
            <a:ext cx="6551597" cy="3416300"/>
          </a:xfrm>
        </p:spPr>
        <p:txBody>
          <a:bodyPr anchor="ctr">
            <a:normAutofit/>
          </a:bodyPr>
          <a:lstStyle/>
          <a:p>
            <a:r>
              <a:rPr lang="en-GB" dirty="0"/>
              <a:t>Need to prioritise individuals needs to succeed (</a:t>
            </a:r>
            <a:r>
              <a:rPr lang="en-GB" dirty="0" err="1"/>
              <a:t>Wywialowski</a:t>
            </a:r>
            <a:r>
              <a:rPr lang="en-GB" dirty="0"/>
              <a:t>, 2004).</a:t>
            </a:r>
          </a:p>
          <a:p>
            <a:pPr marL="0" indent="0">
              <a:buNone/>
            </a:pPr>
            <a:endParaRPr lang="en-GB" dirty="0"/>
          </a:p>
          <a:p>
            <a:r>
              <a:rPr lang="en-GB" dirty="0"/>
              <a:t>Scheduled multi-disciplinary conferences, to keep up to date with individual progress (</a:t>
            </a:r>
            <a:r>
              <a:rPr lang="en-GB" dirty="0" err="1"/>
              <a:t>Wywialowski</a:t>
            </a:r>
            <a:r>
              <a:rPr lang="en-GB" dirty="0"/>
              <a:t>, 2004).</a:t>
            </a:r>
          </a:p>
          <a:p>
            <a:pPr marL="0" indent="0">
              <a:buNone/>
            </a:pPr>
            <a:endParaRPr lang="en-GB" dirty="0"/>
          </a:p>
          <a:p>
            <a:r>
              <a:rPr lang="en-GB" dirty="0"/>
              <a:t>Individual outcomes need to be addressed in short-term and long-term outcomes to reduce cost issues (discharge dates and individuals who need continued help) (</a:t>
            </a:r>
            <a:r>
              <a:rPr lang="en-GB" dirty="0" err="1"/>
              <a:t>Wywialowski</a:t>
            </a:r>
            <a:r>
              <a:rPr lang="en-GB" dirty="0"/>
              <a:t>, 2004).</a:t>
            </a:r>
          </a:p>
        </p:txBody>
      </p:sp>
    </p:spTree>
    <p:extLst>
      <p:ext uri="{BB962C8B-B14F-4D97-AF65-F5344CB8AC3E}">
        <p14:creationId xmlns:p14="http://schemas.microsoft.com/office/powerpoint/2010/main" val="22474077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Social Care Model</a:t>
            </a:r>
          </a:p>
        </p:txBody>
      </p:sp>
      <p:sp>
        <p:nvSpPr>
          <p:cNvPr id="3" name="Content Placeholder 2"/>
          <p:cNvSpPr>
            <a:spLocks noGrp="1"/>
          </p:cNvSpPr>
          <p:nvPr>
            <p:ph idx="1"/>
          </p:nvPr>
        </p:nvSpPr>
        <p:spPr/>
        <p:txBody>
          <a:bodyPr>
            <a:normAutofit/>
          </a:bodyPr>
          <a:lstStyle/>
          <a:p>
            <a:r>
              <a:rPr lang="en-GB" sz="2400" dirty="0"/>
              <a:t>Disability is viewed not in the terms of the individual’s impairment, but in terms of environmental, physical and attitude relating barriers (French and Swain, 2012)</a:t>
            </a:r>
          </a:p>
        </p:txBody>
      </p:sp>
      <p:pic>
        <p:nvPicPr>
          <p:cNvPr id="5" name="Picture 4" descr="A close up of a logo&#10;&#10;Description generated with very high confidence">
            <a:extLst>
              <a:ext uri="{FF2B5EF4-FFF2-40B4-BE49-F238E27FC236}">
                <a16:creationId xmlns:a16="http://schemas.microsoft.com/office/drawing/2014/main" id="{D3E7A50A-EDE5-42B1-A468-5F92CC4D992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3473987" y="3900192"/>
            <a:ext cx="5244025" cy="2541864"/>
          </a:xfrm>
          <a:prstGeom prst="rect">
            <a:avLst/>
          </a:prstGeom>
        </p:spPr>
      </p:pic>
      <p:sp>
        <p:nvSpPr>
          <p:cNvPr id="6" name="TextBox 5">
            <a:extLst>
              <a:ext uri="{FF2B5EF4-FFF2-40B4-BE49-F238E27FC236}">
                <a16:creationId xmlns:a16="http://schemas.microsoft.com/office/drawing/2014/main" id="{BB678805-251B-4B28-92D5-C39F9C7D6E12}"/>
              </a:ext>
            </a:extLst>
          </p:cNvPr>
          <p:cNvSpPr txBox="1"/>
          <p:nvPr/>
        </p:nvSpPr>
        <p:spPr>
          <a:xfrm>
            <a:off x="3473987" y="6627168"/>
            <a:ext cx="5244025" cy="230832"/>
          </a:xfrm>
          <a:prstGeom prst="rect">
            <a:avLst/>
          </a:prstGeom>
          <a:noFill/>
        </p:spPr>
        <p:txBody>
          <a:bodyPr wrap="square" rtlCol="0">
            <a:spAutoFit/>
          </a:bodyPr>
          <a:lstStyle/>
          <a:p>
            <a:r>
              <a:rPr lang="en-GB" sz="900">
                <a:hlinkClick r:id="rId3" tooltip="http://reflectionsoninstructionalcoaching.blogspot.com/2012/05/inclusive-education-hope-dignity-and.html"/>
              </a:rPr>
              <a:t>This Photo</a:t>
            </a:r>
            <a:r>
              <a:rPr lang="en-GB" sz="900"/>
              <a:t> by Unknown Author is licensed under </a:t>
            </a:r>
            <a:r>
              <a:rPr lang="en-GB" sz="900">
                <a:hlinkClick r:id="rId4" tooltip="https://creativecommons.org/licenses/by/3.0/"/>
              </a:rPr>
              <a:t>CC BY</a:t>
            </a:r>
            <a:endParaRPr lang="en-GB" sz="900"/>
          </a:p>
        </p:txBody>
      </p:sp>
    </p:spTree>
    <p:extLst>
      <p:ext uri="{BB962C8B-B14F-4D97-AF65-F5344CB8AC3E}">
        <p14:creationId xmlns:p14="http://schemas.microsoft.com/office/powerpoint/2010/main" val="18256726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Evaluation of the social care model</a:t>
            </a:r>
          </a:p>
        </p:txBody>
      </p:sp>
      <p:graphicFrame>
        <p:nvGraphicFramePr>
          <p:cNvPr id="4" name="Content Placeholder 3">
            <a:extLst>
              <a:ext uri="{FF2B5EF4-FFF2-40B4-BE49-F238E27FC236}">
                <a16:creationId xmlns:a16="http://schemas.microsoft.com/office/drawing/2014/main" id="{50336F3A-293B-4C48-B959-60ACFBFC99AF}"/>
              </a:ext>
            </a:extLst>
          </p:cNvPr>
          <p:cNvGraphicFramePr>
            <a:graphicFrameLocks noGrp="1"/>
          </p:cNvGraphicFramePr>
          <p:nvPr>
            <p:ph idx="1"/>
            <p:extLst>
              <p:ext uri="{D42A27DB-BD31-4B8C-83A1-F6EECF244321}">
                <p14:modId xmlns:p14="http://schemas.microsoft.com/office/powerpoint/2010/main" val="2090638222"/>
              </p:ext>
            </p:extLst>
          </p:nvPr>
        </p:nvGraphicFramePr>
        <p:xfrm>
          <a:off x="1154954" y="2338028"/>
          <a:ext cx="10348042" cy="4062770"/>
        </p:xfrm>
        <a:graphic>
          <a:graphicData uri="http://schemas.openxmlformats.org/drawingml/2006/table">
            <a:tbl>
              <a:tblPr firstRow="1" bandRow="1">
                <a:tableStyleId>{5C22544A-7EE6-4342-B048-85BDC9FD1C3A}</a:tableStyleId>
              </a:tblPr>
              <a:tblGrid>
                <a:gridCol w="5174021">
                  <a:extLst>
                    <a:ext uri="{9D8B030D-6E8A-4147-A177-3AD203B41FA5}">
                      <a16:colId xmlns:a16="http://schemas.microsoft.com/office/drawing/2014/main" val="3699745007"/>
                    </a:ext>
                  </a:extLst>
                </a:gridCol>
                <a:gridCol w="5174021">
                  <a:extLst>
                    <a:ext uri="{9D8B030D-6E8A-4147-A177-3AD203B41FA5}">
                      <a16:colId xmlns:a16="http://schemas.microsoft.com/office/drawing/2014/main" val="618285254"/>
                    </a:ext>
                  </a:extLst>
                </a:gridCol>
              </a:tblGrid>
              <a:tr h="483821">
                <a:tc>
                  <a:txBody>
                    <a:bodyPr/>
                    <a:lstStyle/>
                    <a:p>
                      <a:r>
                        <a:rPr lang="en-GB" dirty="0"/>
                        <a:t>Benefits</a:t>
                      </a:r>
                    </a:p>
                  </a:txBody>
                  <a:tcPr/>
                </a:tc>
                <a:tc>
                  <a:txBody>
                    <a:bodyPr/>
                    <a:lstStyle/>
                    <a:p>
                      <a:r>
                        <a:rPr lang="en-GB" dirty="0"/>
                        <a:t>Limitations</a:t>
                      </a:r>
                    </a:p>
                  </a:txBody>
                  <a:tcPr/>
                </a:tc>
                <a:extLst>
                  <a:ext uri="{0D108BD9-81ED-4DB2-BD59-A6C34878D82A}">
                    <a16:rowId xmlns:a16="http://schemas.microsoft.com/office/drawing/2014/main" val="64685030"/>
                  </a:ext>
                </a:extLst>
              </a:tr>
              <a:tr h="1550878">
                <a:tc>
                  <a:txBody>
                    <a:bodyPr/>
                    <a:lstStyle/>
                    <a:p>
                      <a:r>
                        <a:rPr lang="en-GB" dirty="0"/>
                        <a:t>Easily explained and understood (Shakespeare, 2013)</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the social model ignores or is unable to deal effectively with the realities of an impairment (Oliver, 2004)</a:t>
                      </a:r>
                    </a:p>
                    <a:p>
                      <a:endParaRPr lang="en-GB" dirty="0"/>
                    </a:p>
                  </a:txBody>
                  <a:tcPr/>
                </a:tc>
                <a:extLst>
                  <a:ext uri="{0D108BD9-81ED-4DB2-BD59-A6C34878D82A}">
                    <a16:rowId xmlns:a16="http://schemas.microsoft.com/office/drawing/2014/main" val="197223198"/>
                  </a:ext>
                </a:extLst>
              </a:tr>
              <a:tr h="835088">
                <a:tc>
                  <a:txBody>
                    <a:bodyPr/>
                    <a:lstStyle/>
                    <a:p>
                      <a:r>
                        <a:rPr lang="en-GB" dirty="0"/>
                        <a:t>Improves self-esteem of disabled people, as society is the barrier (Shakespeare, 2013)</a:t>
                      </a:r>
                    </a:p>
                  </a:txBody>
                  <a:tcPr/>
                </a:tc>
                <a:tc>
                  <a:txBody>
                    <a:bodyPr/>
                    <a:lstStyle/>
                    <a:p>
                      <a:r>
                        <a:rPr lang="en-GB" dirty="0"/>
                        <a:t>Categorises disabled people as one standardised group (Oliver, 2013)</a:t>
                      </a:r>
                    </a:p>
                  </a:txBody>
                  <a:tcPr/>
                </a:tc>
                <a:extLst>
                  <a:ext uri="{0D108BD9-81ED-4DB2-BD59-A6C34878D82A}">
                    <a16:rowId xmlns:a16="http://schemas.microsoft.com/office/drawing/2014/main" val="3761953408"/>
                  </a:ext>
                </a:extLst>
              </a:tr>
              <a:tr h="1192983">
                <a:tc>
                  <a:txBody>
                    <a:bodyPr/>
                    <a:lstStyle/>
                    <a:p>
                      <a:r>
                        <a:rPr lang="en-GB" dirty="0"/>
                        <a:t>Generates a clear list for social change (Shakespeare, 2013)</a:t>
                      </a:r>
                    </a:p>
                  </a:txBody>
                  <a:tcPr/>
                </a:tc>
                <a:tc>
                  <a:txBody>
                    <a:bodyPr/>
                    <a:lstStyle/>
                    <a:p>
                      <a:r>
                        <a:rPr lang="en-GB" dirty="0"/>
                        <a:t>The idea of removing all environmental barriers is hard to put into use (Shakespeare, 2013)</a:t>
                      </a:r>
                    </a:p>
                  </a:txBody>
                  <a:tcPr/>
                </a:tc>
                <a:extLst>
                  <a:ext uri="{0D108BD9-81ED-4DB2-BD59-A6C34878D82A}">
                    <a16:rowId xmlns:a16="http://schemas.microsoft.com/office/drawing/2014/main" val="1017502505"/>
                  </a:ext>
                </a:extLst>
              </a:tr>
            </a:tbl>
          </a:graphicData>
        </a:graphic>
      </p:graphicFrame>
    </p:spTree>
    <p:extLst>
      <p:ext uri="{BB962C8B-B14F-4D97-AF65-F5344CB8AC3E}">
        <p14:creationId xmlns:p14="http://schemas.microsoft.com/office/powerpoint/2010/main" val="13432088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CF83AD9-572B-4BFA-B508-509542BD3E04}"/>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8411" r="9428" b="4"/>
          <a:stretch/>
        </p:blipFill>
        <p:spPr>
          <a:xfrm>
            <a:off x="6798733" y="2775951"/>
            <a:ext cx="4345024" cy="3067163"/>
          </a:xfrm>
          <a:prstGeom prst="roundRect">
            <a:avLst>
              <a:gd name="adj" fmla="val 1858"/>
            </a:avLst>
          </a:prstGeom>
          <a:effectLst>
            <a:outerShdw blurRad="50800" dist="50800" dir="5400000" algn="tl" rotWithShape="0">
              <a:srgbClr val="000000">
                <a:alpha val="43000"/>
              </a:srgbClr>
            </a:outerShdw>
          </a:effectLst>
        </p:spPr>
      </p:pic>
      <p:sp>
        <p:nvSpPr>
          <p:cNvPr id="2" name="Title 1"/>
          <p:cNvSpPr>
            <a:spLocks noGrp="1"/>
          </p:cNvSpPr>
          <p:nvPr>
            <p:ph type="title"/>
          </p:nvPr>
        </p:nvSpPr>
        <p:spPr>
          <a:xfrm>
            <a:off x="1154954" y="973668"/>
            <a:ext cx="8761413" cy="706964"/>
          </a:xfrm>
        </p:spPr>
        <p:txBody>
          <a:bodyPr>
            <a:normAutofit fontScale="90000"/>
          </a:bodyPr>
          <a:lstStyle/>
          <a:p>
            <a:pPr algn="ctr"/>
            <a:r>
              <a:rPr lang="en-GB" dirty="0"/>
              <a:t>Adapting the social model of disability to society</a:t>
            </a:r>
          </a:p>
        </p:txBody>
      </p:sp>
      <p:sp>
        <p:nvSpPr>
          <p:cNvPr id="3" name="Content Placeholder 2"/>
          <p:cNvSpPr>
            <a:spLocks noGrp="1"/>
          </p:cNvSpPr>
          <p:nvPr>
            <p:ph idx="1"/>
          </p:nvPr>
        </p:nvSpPr>
        <p:spPr>
          <a:xfrm>
            <a:off x="323558" y="2222695"/>
            <a:ext cx="6043376" cy="4515729"/>
          </a:xfrm>
        </p:spPr>
        <p:txBody>
          <a:bodyPr anchor="ctr">
            <a:normAutofit/>
          </a:bodyPr>
          <a:lstStyle/>
          <a:p>
            <a:pPr>
              <a:lnSpc>
                <a:spcPct val="90000"/>
              </a:lnSpc>
            </a:pPr>
            <a:r>
              <a:rPr lang="en-GB" dirty="0"/>
              <a:t>Creating physical access to buildings, transport and housing (Dare and O’Donovan, 2002).</a:t>
            </a:r>
          </a:p>
          <a:p>
            <a:pPr marL="0" indent="0">
              <a:lnSpc>
                <a:spcPct val="90000"/>
              </a:lnSpc>
              <a:buNone/>
            </a:pPr>
            <a:endParaRPr lang="en-GB" dirty="0"/>
          </a:p>
          <a:p>
            <a:pPr>
              <a:lnSpc>
                <a:spcPct val="90000"/>
              </a:lnSpc>
            </a:pPr>
            <a:r>
              <a:rPr lang="en-GB" dirty="0"/>
              <a:t>Easy access to information such as the use of Braille (Dare and O’Donovan, 2002).</a:t>
            </a:r>
          </a:p>
          <a:p>
            <a:pPr marL="0" indent="0">
              <a:lnSpc>
                <a:spcPct val="90000"/>
              </a:lnSpc>
              <a:buNone/>
            </a:pPr>
            <a:endParaRPr lang="en-GB" dirty="0"/>
          </a:p>
          <a:p>
            <a:pPr>
              <a:lnSpc>
                <a:spcPct val="90000"/>
              </a:lnSpc>
            </a:pPr>
            <a:r>
              <a:rPr lang="en-GB" dirty="0"/>
              <a:t>Teaching about equal opportunities and inclusion in education, employment and play (Dare and O’Donovan, 2002).</a:t>
            </a:r>
          </a:p>
          <a:p>
            <a:pPr marL="0" indent="0">
              <a:lnSpc>
                <a:spcPct val="90000"/>
              </a:lnSpc>
              <a:buNone/>
            </a:pPr>
            <a:endParaRPr lang="en-GB" dirty="0"/>
          </a:p>
          <a:p>
            <a:pPr>
              <a:lnSpc>
                <a:spcPct val="90000"/>
              </a:lnSpc>
            </a:pPr>
            <a:r>
              <a:rPr lang="en-GB" dirty="0"/>
              <a:t>Contesting discrimination and stereotyping (Dare and O’Donovan, 2002).</a:t>
            </a:r>
          </a:p>
          <a:p>
            <a:pPr>
              <a:lnSpc>
                <a:spcPct val="90000"/>
              </a:lnSpc>
            </a:pPr>
            <a:endParaRPr lang="en-GB" sz="1400" dirty="0"/>
          </a:p>
        </p:txBody>
      </p:sp>
      <p:sp>
        <p:nvSpPr>
          <p:cNvPr id="6" name="TextBox 5">
            <a:extLst>
              <a:ext uri="{FF2B5EF4-FFF2-40B4-BE49-F238E27FC236}">
                <a16:creationId xmlns:a16="http://schemas.microsoft.com/office/drawing/2014/main" id="{87597485-D5D6-4B99-8E36-0013F9C28C66}"/>
              </a:ext>
            </a:extLst>
          </p:cNvPr>
          <p:cNvSpPr txBox="1"/>
          <p:nvPr/>
        </p:nvSpPr>
        <p:spPr>
          <a:xfrm>
            <a:off x="8463216" y="5643059"/>
            <a:ext cx="268054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pdc-animalfarm.wikispaces.com/Animalism"/>
              </a:rPr>
              <a:t>This Photo</a:t>
            </a:r>
            <a:r>
              <a:rPr lang="en-GB" sz="700">
                <a:solidFill>
                  <a:srgbClr val="FFFFFF"/>
                </a:solidFill>
              </a:rPr>
              <a:t> by Unknown Author is licensed under </a:t>
            </a:r>
            <a:r>
              <a:rPr lang="en-GB" sz="700">
                <a:solidFill>
                  <a:srgbClr val="FFFFFF"/>
                </a:solidFill>
                <a:hlinkClick r:id="rId4" tooltip="https://creativecommons.org/licenses/by-sa/3.0/"/>
              </a:rPr>
              <a:t>CC BY-SA</a:t>
            </a:r>
            <a:endParaRPr lang="en-GB" sz="700">
              <a:solidFill>
                <a:srgbClr val="FFFFFF"/>
              </a:solidFill>
            </a:endParaRPr>
          </a:p>
        </p:txBody>
      </p:sp>
    </p:spTree>
    <p:extLst>
      <p:ext uri="{BB962C8B-B14F-4D97-AF65-F5344CB8AC3E}">
        <p14:creationId xmlns:p14="http://schemas.microsoft.com/office/powerpoint/2010/main" val="14612401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580385" y="1584521"/>
            <a:ext cx="6921318" cy="2585323"/>
          </a:xfrm>
          <a:prstGeom prst="rect">
            <a:avLst/>
          </a:prstGeom>
          <a:noFill/>
        </p:spPr>
        <p:txBody>
          <a:bodyPr wrap="square" lIns="91440" tIns="45720" rIns="91440" bIns="45720">
            <a:spAutoFit/>
          </a:bodyPr>
          <a:lstStyle/>
          <a:p>
            <a:pPr algn="ctr"/>
            <a:r>
              <a:rPr lang="en-US" sz="54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Thank you for listening</a:t>
            </a:r>
          </a:p>
          <a:p>
            <a:pPr algn="ctr"/>
            <a:r>
              <a:rPr lang="en-US"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Any questions?</a:t>
            </a:r>
          </a:p>
        </p:txBody>
      </p:sp>
      <p:pic>
        <p:nvPicPr>
          <p:cNvPr id="2" name="Picture 1" descr="301 Moved Permanently"/>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849183" cy="1886730"/>
          </a:xfrm>
          <a:prstGeom prst="rect">
            <a:avLst/>
          </a:prstGeom>
        </p:spPr>
      </p:pic>
      <p:pic>
        <p:nvPicPr>
          <p:cNvPr id="3" name="Picture 2" descr="SrGlassEspanol2 - Imperfect Tenses and Rules"/>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67022" y="4336099"/>
            <a:ext cx="7134681" cy="2164454"/>
          </a:xfrm>
          <a:prstGeom prst="rect">
            <a:avLst/>
          </a:prstGeom>
        </p:spPr>
      </p:pic>
    </p:spTree>
    <p:extLst>
      <p:ext uri="{BB962C8B-B14F-4D97-AF65-F5344CB8AC3E}">
        <p14:creationId xmlns:p14="http://schemas.microsoft.com/office/powerpoint/2010/main" val="35327092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a:xfrm>
            <a:off x="1154954" y="2279374"/>
            <a:ext cx="8825659" cy="4293704"/>
          </a:xfrm>
        </p:spPr>
        <p:txBody>
          <a:bodyPr>
            <a:normAutofit fontScale="85000" lnSpcReduction="20000"/>
          </a:bodyPr>
          <a:lstStyle/>
          <a:p>
            <a:r>
              <a:rPr lang="en-GB" dirty="0"/>
              <a:t>Brown, F.R., Aylward, E.H. and Keogh, B.K. (1992) </a:t>
            </a:r>
            <a:r>
              <a:rPr lang="en-GB" i="1" dirty="0"/>
              <a:t>Diagnosis and management of learning disabilities an inter-disciplinary/lifestyle approach. </a:t>
            </a:r>
            <a:r>
              <a:rPr lang="en-GB" dirty="0"/>
              <a:t>London: Chapman &amp; Hall.</a:t>
            </a:r>
          </a:p>
          <a:p>
            <a:r>
              <a:rPr lang="en-GB" dirty="0"/>
              <a:t>Dale, N. (2009) </a:t>
            </a:r>
            <a:r>
              <a:rPr lang="en-GB" i="1" dirty="0"/>
              <a:t>Working with Families of Children with Special Needs: Partnership and Practice. </a:t>
            </a:r>
            <a:r>
              <a:rPr lang="en-GB" dirty="0"/>
              <a:t>London: Routledge. </a:t>
            </a:r>
          </a:p>
          <a:p>
            <a:r>
              <a:rPr lang="en-GB" dirty="0"/>
              <a:t>Dare, A. and O’Donovan, M. (2002) </a:t>
            </a:r>
            <a:r>
              <a:rPr lang="en-GB" i="1" dirty="0"/>
              <a:t>Good Practice in Caring for Young Children with Special Needs. </a:t>
            </a:r>
            <a:r>
              <a:rPr lang="en-GB" dirty="0"/>
              <a:t>2</a:t>
            </a:r>
            <a:r>
              <a:rPr lang="en-GB" baseline="30000" dirty="0"/>
              <a:t>nd</a:t>
            </a:r>
            <a:r>
              <a:rPr lang="en-GB" dirty="0"/>
              <a:t> ed. Cheltenham: Nelson Thornes Ltd.</a:t>
            </a:r>
          </a:p>
          <a:p>
            <a:r>
              <a:rPr lang="en-GB" dirty="0"/>
              <a:t>French, S. and Swain, J. (2012) </a:t>
            </a:r>
            <a:r>
              <a:rPr lang="en-GB" i="1" dirty="0"/>
              <a:t>Working with disabled people in policy and practice: a social model. </a:t>
            </a:r>
            <a:r>
              <a:rPr lang="en-GB" dirty="0"/>
              <a:t>Basingstoke: Palgrave Macmillan.</a:t>
            </a:r>
          </a:p>
          <a:p>
            <a:r>
              <a:rPr lang="en-GB" dirty="0"/>
              <a:t>Gasper, M. (2010) </a:t>
            </a:r>
            <a:r>
              <a:rPr lang="en-GB" i="1" dirty="0"/>
              <a:t>Multi-Agency Working in the Early Years: Challenges and Opportunities. </a:t>
            </a:r>
            <a:r>
              <a:rPr lang="en-GB" dirty="0"/>
              <a:t>London: Sage Publications Ltd.</a:t>
            </a:r>
          </a:p>
          <a:p>
            <a:r>
              <a:rPr lang="en-GB" dirty="0"/>
              <a:t>McConkey, R. (2005) Multi-agency working in support of people with intellectual disabilities. </a:t>
            </a:r>
            <a:r>
              <a:rPr lang="en-GB" i="1" dirty="0"/>
              <a:t>Journal of Intellectual Disabilities. </a:t>
            </a:r>
            <a:r>
              <a:rPr lang="en-GB" dirty="0"/>
              <a:t>9 (3) P193-207 [Online] Available at: </a:t>
            </a:r>
            <a:r>
              <a:rPr lang="en-GB" u="sng" dirty="0">
                <a:hlinkClick r:id="rId2"/>
              </a:rPr>
              <a:t>https://doi.org/10.1177/1744629505056694</a:t>
            </a:r>
            <a:r>
              <a:rPr lang="en-GB" dirty="0"/>
              <a:t> [Accessed 22nd February 2018]</a:t>
            </a:r>
          </a:p>
          <a:p>
            <a:r>
              <a:rPr lang="en-GB" dirty="0"/>
              <a:t>McGrath, M. (1991) </a:t>
            </a:r>
            <a:r>
              <a:rPr lang="en-GB" i="1" dirty="0"/>
              <a:t>Multi-disciplinary teamwork: Community mental handicap teams. </a:t>
            </a:r>
            <a:r>
              <a:rPr lang="en-GB" dirty="0"/>
              <a:t>Aldershot: Avebury.</a:t>
            </a:r>
          </a:p>
          <a:p>
            <a:r>
              <a:rPr lang="en-GB" dirty="0"/>
              <a:t>Oliver, M. (2004) If I had a hammer: the social model in action. In Swain, J. French, S. Barnes, C. and Thomas, C. (Ed) </a:t>
            </a:r>
            <a:r>
              <a:rPr lang="en-GB" i="1" dirty="0"/>
              <a:t>Disabling Barriers: Enabling Environments. </a:t>
            </a:r>
            <a:r>
              <a:rPr lang="en-GB" dirty="0"/>
              <a:t>London: Sage.</a:t>
            </a:r>
          </a:p>
          <a:p>
            <a:endParaRPr lang="en-GB" dirty="0"/>
          </a:p>
          <a:p>
            <a:endParaRPr lang="en-GB" dirty="0"/>
          </a:p>
          <a:p>
            <a:endParaRPr lang="en-GB" dirty="0"/>
          </a:p>
        </p:txBody>
      </p:sp>
    </p:spTree>
    <p:extLst>
      <p:ext uri="{BB962C8B-B14F-4D97-AF65-F5344CB8AC3E}">
        <p14:creationId xmlns:p14="http://schemas.microsoft.com/office/powerpoint/2010/main" val="1176644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0DD800-BF40-4DC8-B14F-EC60445F3132}"/>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99EBF8CA-284F-410F-863C-3386C2ECC535}"/>
              </a:ext>
            </a:extLst>
          </p:cNvPr>
          <p:cNvSpPr>
            <a:spLocks noGrp="1"/>
          </p:cNvSpPr>
          <p:nvPr>
            <p:ph idx="1"/>
          </p:nvPr>
        </p:nvSpPr>
        <p:spPr>
          <a:xfrm>
            <a:off x="1154954" y="2451652"/>
            <a:ext cx="9874117" cy="4300840"/>
          </a:xfrm>
        </p:spPr>
        <p:txBody>
          <a:bodyPr>
            <a:normAutofit fontScale="92500" lnSpcReduction="20000"/>
          </a:bodyPr>
          <a:lstStyle/>
          <a:p>
            <a:r>
              <a:rPr lang="en-GB" dirty="0"/>
              <a:t>Oliver, M. (2013) The social model of disability: thirty years on. </a:t>
            </a:r>
            <a:r>
              <a:rPr lang="en-GB" i="1" dirty="0"/>
              <a:t>Disability and Society. </a:t>
            </a:r>
            <a:r>
              <a:rPr lang="en-GB" dirty="0"/>
              <a:t>28 (7) P1024-6.</a:t>
            </a:r>
          </a:p>
          <a:p>
            <a:r>
              <a:rPr lang="en-GB" dirty="0"/>
              <a:t>Public Health Wales NHS Trust. (2013) </a:t>
            </a:r>
            <a:r>
              <a:rPr lang="en-GB" i="1" dirty="0"/>
              <a:t>Health of Children and Young People in Wales. </a:t>
            </a:r>
            <a:r>
              <a:rPr lang="en-GB" dirty="0"/>
              <a:t>[Online]. Available at </a:t>
            </a:r>
            <a:r>
              <a:rPr lang="en-GB" u="sng" dirty="0">
                <a:hlinkClick r:id="rId2"/>
              </a:rPr>
              <a:t>http://www2.nphs.wales.nhs.uk:8080/PubHObservatoryProjDocs.nsf/3653c00e7bb6259d80256f27004900db/fc57159cf0046a8a80257c28004aa6ea/$FILE/Children%20and%20YP%20Profile%20Wales%20report%20-%20low%20res%20(Eng).pdf</a:t>
            </a:r>
            <a:r>
              <a:rPr lang="en-GB" dirty="0"/>
              <a:t> [accessed 11</a:t>
            </a:r>
            <a:r>
              <a:rPr lang="en-GB" baseline="30000" dirty="0"/>
              <a:t>th</a:t>
            </a:r>
            <a:r>
              <a:rPr lang="en-GB" dirty="0"/>
              <a:t> February 2018]</a:t>
            </a:r>
          </a:p>
          <a:p>
            <a:r>
              <a:rPr lang="en-GB" dirty="0"/>
              <a:t>Shakespeare, T. (2013) The Social Model of Disability. In Davis, L.J. (Ed) </a:t>
            </a:r>
            <a:r>
              <a:rPr lang="en-GB" i="1" dirty="0"/>
              <a:t>The Disability Studies Reader. </a:t>
            </a:r>
            <a:r>
              <a:rPr lang="en-GB" dirty="0"/>
              <a:t>4</a:t>
            </a:r>
            <a:r>
              <a:rPr lang="en-GB" baseline="30000" dirty="0"/>
              <a:t>th</a:t>
            </a:r>
            <a:r>
              <a:rPr lang="en-GB" dirty="0"/>
              <a:t> Ed. Abingdon: Routledge.</a:t>
            </a:r>
          </a:p>
          <a:p>
            <a:r>
              <a:rPr lang="en-GB" dirty="0"/>
              <a:t>Sloper, P. (2004) Facilitators and barriers for co-ordinated multi-agency services. </a:t>
            </a:r>
            <a:r>
              <a:rPr lang="en-GB" i="1" dirty="0"/>
              <a:t>Child: care, health and development. </a:t>
            </a:r>
            <a:r>
              <a:rPr lang="en-GB" dirty="0"/>
              <a:t>30 (6) P571-580 [Online] Available at: </a:t>
            </a:r>
            <a:r>
              <a:rPr lang="en-GB" dirty="0">
                <a:hlinkClick r:id="rId3"/>
              </a:rPr>
              <a:t>http://onlinelibrary.wiley.com/doi/10.1111/j.1365-2214.2004.00468.x/abstract</a:t>
            </a:r>
            <a:r>
              <a:rPr lang="en-GB" dirty="0"/>
              <a:t> [</a:t>
            </a:r>
            <a:r>
              <a:rPr lang="en-GB" dirty="0" err="1"/>
              <a:t>Acessed</a:t>
            </a:r>
            <a:r>
              <a:rPr lang="en-GB" dirty="0"/>
              <a:t> 22nd February 2018]</a:t>
            </a:r>
          </a:p>
          <a:p>
            <a:r>
              <a:rPr lang="en-GB" dirty="0"/>
              <a:t>Stats Wales. (2017) </a:t>
            </a:r>
            <a:r>
              <a:rPr lang="en-GB" i="1" dirty="0"/>
              <a:t>Pupils with special educational needs by sector and year. </a:t>
            </a:r>
            <a:r>
              <a:rPr lang="en-GB" dirty="0"/>
              <a:t>[Online] Available at: </a:t>
            </a:r>
            <a:r>
              <a:rPr lang="en-GB" dirty="0">
                <a:hlinkClick r:id="rId4"/>
              </a:rPr>
              <a:t>https://statswales.gov.wales/Catalogue/Education-and-Skills/Schools-and-Teachers/Schools-Census/Pupil-Level-Annual-School-Census/Special-Educational-Needs/pupilssen-by-sector-year</a:t>
            </a:r>
            <a:r>
              <a:rPr lang="en-GB" dirty="0"/>
              <a:t> [</a:t>
            </a:r>
            <a:r>
              <a:rPr lang="en-GB" dirty="0" err="1"/>
              <a:t>Acessed</a:t>
            </a:r>
            <a:r>
              <a:rPr lang="en-GB" dirty="0"/>
              <a:t> 19th March 2018]</a:t>
            </a:r>
          </a:p>
          <a:p>
            <a:endParaRPr lang="en-GB" dirty="0"/>
          </a:p>
        </p:txBody>
      </p:sp>
    </p:spTree>
    <p:extLst>
      <p:ext uri="{BB962C8B-B14F-4D97-AF65-F5344CB8AC3E}">
        <p14:creationId xmlns:p14="http://schemas.microsoft.com/office/powerpoint/2010/main" val="6912794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638FA8-59BF-4A82-A1D4-D92D33E8A5C1}"/>
              </a:ext>
            </a:extLst>
          </p:cNvPr>
          <p:cNvSpPr>
            <a:spLocks noGrp="1"/>
          </p:cNvSpPr>
          <p:nvPr>
            <p:ph type="title"/>
          </p:nvPr>
        </p:nvSpPr>
        <p:spPr>
          <a:xfrm>
            <a:off x="1154954" y="1017913"/>
            <a:ext cx="8761413" cy="706964"/>
          </a:xfrm>
        </p:spPr>
        <p:txBody>
          <a:bodyPr/>
          <a:lstStyle/>
          <a:p>
            <a:r>
              <a:rPr lang="en-GB" dirty="0"/>
              <a:t>References</a:t>
            </a:r>
          </a:p>
        </p:txBody>
      </p:sp>
      <p:sp>
        <p:nvSpPr>
          <p:cNvPr id="3" name="Content Placeholder 2">
            <a:extLst>
              <a:ext uri="{FF2B5EF4-FFF2-40B4-BE49-F238E27FC236}">
                <a16:creationId xmlns:a16="http://schemas.microsoft.com/office/drawing/2014/main" id="{0C2D01B0-F9EC-435F-9B8C-0D6E0F5D2FE0}"/>
              </a:ext>
            </a:extLst>
          </p:cNvPr>
          <p:cNvSpPr>
            <a:spLocks noGrp="1"/>
          </p:cNvSpPr>
          <p:nvPr>
            <p:ph idx="1"/>
          </p:nvPr>
        </p:nvSpPr>
        <p:spPr>
          <a:xfrm>
            <a:off x="1154954" y="2398643"/>
            <a:ext cx="8825659" cy="4320209"/>
          </a:xfrm>
        </p:spPr>
        <p:txBody>
          <a:bodyPr>
            <a:normAutofit fontScale="92500" lnSpcReduction="10000"/>
          </a:bodyPr>
          <a:lstStyle/>
          <a:p>
            <a:r>
              <a:rPr lang="en-GB" dirty="0"/>
              <a:t>The National Health Service England (2014) </a:t>
            </a:r>
            <a:r>
              <a:rPr lang="en-GB" i="1" dirty="0"/>
              <a:t>NHS England: Multi-disciplinary Team Handbook. </a:t>
            </a:r>
            <a:r>
              <a:rPr lang="en-GB" dirty="0"/>
              <a:t>[Online] Available at </a:t>
            </a:r>
            <a:r>
              <a:rPr lang="en-GB" u="sng" dirty="0">
                <a:hlinkClick r:id="rId2"/>
              </a:rPr>
              <a:t>https://www.england.nhs.uk/wp-content/uploads/2015/01/mdt-dev-guid-flat-fin.pdf</a:t>
            </a:r>
            <a:r>
              <a:rPr lang="en-GB" dirty="0"/>
              <a:t> [accessed 8th March 2018] </a:t>
            </a:r>
          </a:p>
          <a:p>
            <a:r>
              <a:rPr lang="en-GB" dirty="0"/>
              <a:t>The Royal Borough of Kensington and Chelsea (2018) </a:t>
            </a:r>
            <a:r>
              <a:rPr lang="en-GB" i="1" dirty="0"/>
              <a:t>Different types of Childcare. </a:t>
            </a:r>
            <a:r>
              <a:rPr lang="en-GB" dirty="0"/>
              <a:t>[Online] Available at </a:t>
            </a:r>
            <a:r>
              <a:rPr lang="en-GB" u="sng" dirty="0">
                <a:hlinkClick r:id="rId3"/>
              </a:rPr>
              <a:t>https://www.rbkc.gov.uk/pdf/Different%20types%20of%20Childcare.pdf</a:t>
            </a:r>
            <a:r>
              <a:rPr lang="en-GB" dirty="0"/>
              <a:t> [accessed 5</a:t>
            </a:r>
            <a:r>
              <a:rPr lang="en-GB" baseline="30000" dirty="0"/>
              <a:t>th</a:t>
            </a:r>
            <a:r>
              <a:rPr lang="en-GB" dirty="0"/>
              <a:t> March 2018]</a:t>
            </a:r>
          </a:p>
          <a:p>
            <a:r>
              <a:rPr lang="en-GB" dirty="0"/>
              <a:t>The UK Government (2018) </a:t>
            </a:r>
            <a:r>
              <a:rPr lang="en-GB" i="1" dirty="0"/>
              <a:t>Children with special educational needs and disabilities (SEND).</a:t>
            </a:r>
            <a:r>
              <a:rPr lang="en-GB" dirty="0"/>
              <a:t> [Online]. Available at </a:t>
            </a:r>
            <a:r>
              <a:rPr lang="en-GB" u="sng" dirty="0">
                <a:hlinkClick r:id="rId4"/>
              </a:rPr>
              <a:t>https://www.gov.uk/children-with-special-educational-needs</a:t>
            </a:r>
            <a:r>
              <a:rPr lang="en-GB" dirty="0"/>
              <a:t> [accessed 27th February 2018]</a:t>
            </a:r>
          </a:p>
          <a:p>
            <a:endParaRPr lang="en-GB" dirty="0"/>
          </a:p>
          <a:p>
            <a:r>
              <a:rPr lang="en-GB" dirty="0"/>
              <a:t>Walker, G. (2008) </a:t>
            </a:r>
            <a:r>
              <a:rPr lang="en-GB" i="1" dirty="0"/>
              <a:t>Working Together for Children: A Critical Introduction to Multi-Agency Working. </a:t>
            </a:r>
            <a:r>
              <a:rPr lang="en-GB" dirty="0"/>
              <a:t>London: Continuum.</a:t>
            </a:r>
          </a:p>
          <a:p>
            <a:r>
              <a:rPr lang="en-GB" dirty="0" err="1"/>
              <a:t>Wywialowski</a:t>
            </a:r>
            <a:r>
              <a:rPr lang="en-GB" dirty="0"/>
              <a:t>, E,F. (2004) </a:t>
            </a:r>
            <a:r>
              <a:rPr lang="en-GB" i="1" dirty="0"/>
              <a:t>Managing Client Care. </a:t>
            </a:r>
            <a:r>
              <a:rPr lang="en-GB" dirty="0"/>
              <a:t>3</a:t>
            </a:r>
            <a:r>
              <a:rPr lang="en-GB" baseline="30000" dirty="0"/>
              <a:t>rd</a:t>
            </a:r>
            <a:r>
              <a:rPr lang="en-GB" dirty="0"/>
              <a:t> Ed. Missouri: Mosby.</a:t>
            </a:r>
          </a:p>
          <a:p>
            <a:endParaRPr lang="en-GB" dirty="0"/>
          </a:p>
          <a:p>
            <a:endParaRPr lang="en-GB" dirty="0"/>
          </a:p>
          <a:p>
            <a:endParaRPr lang="en-GB" dirty="0"/>
          </a:p>
        </p:txBody>
      </p:sp>
    </p:spTree>
    <p:extLst>
      <p:ext uri="{BB962C8B-B14F-4D97-AF65-F5344CB8AC3E}">
        <p14:creationId xmlns:p14="http://schemas.microsoft.com/office/powerpoint/2010/main" val="359964776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5732</TotalTime>
  <Words>1530</Words>
  <Application>Microsoft Office PowerPoint</Application>
  <PresentationFormat>Widescreen</PresentationFormat>
  <Paragraphs>121</Paragraphs>
  <Slides>20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vt:lpstr>
      <vt:lpstr>Century Gothic</vt:lpstr>
      <vt:lpstr>Wingdings 3</vt:lpstr>
      <vt:lpstr>Ion Boardroom</vt:lpstr>
      <vt:lpstr>Supporting Abilities and Behaviours</vt:lpstr>
      <vt:lpstr>Introduction</vt:lpstr>
      <vt:lpstr>What is a disability?</vt:lpstr>
      <vt:lpstr>What is Special Educational Needs and Disabilities (SEND)?</vt:lpstr>
      <vt:lpstr>Statistics</vt:lpstr>
      <vt:lpstr>Pupils with special educational needs by sector and year in Wales</vt:lpstr>
      <vt:lpstr>Different care settings</vt:lpstr>
      <vt:lpstr>Multi-agency working</vt:lpstr>
      <vt:lpstr>Evaluation of multi-agency working</vt:lpstr>
      <vt:lpstr>Conclusion of Multi-agency working</vt:lpstr>
      <vt:lpstr>Multi-disciplinary working</vt:lpstr>
      <vt:lpstr>Evaluation of multi-disciplinary working</vt:lpstr>
      <vt:lpstr>Conclusions of Multi-disciplinary working</vt:lpstr>
      <vt:lpstr>Social Care Model</vt:lpstr>
      <vt:lpstr>Evaluation of the social care model</vt:lpstr>
      <vt:lpstr>Adapting the social model of disability to society</vt:lpstr>
      <vt:lpstr>PowerPoint Presentation</vt:lpstr>
      <vt:lpstr>References</vt:lpstr>
      <vt:lpstr>References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Supporting Abilities and Behaviours</dc:title>
  <dc:creator>SBSTablet29</dc:creator>
  <cp:lastModifiedBy>Clara Fisher</cp:lastModifiedBy>
  <cp:revision>50</cp:revision>
  <dcterms:created xsi:type="dcterms:W3CDTF">2018-02-05T18:19:12Z</dcterms:created>
  <dcterms:modified xsi:type="dcterms:W3CDTF">2018-03-19T13:03:40Z</dcterms:modified>
</cp:coreProperties>
</file>