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handoutMasterIdLst>
    <p:handoutMasterId r:id="rId15"/>
  </p:handoutMasterIdLst>
  <p:sldIdLst>
    <p:sldId id="298" r:id="rId5"/>
    <p:sldId id="301" r:id="rId6"/>
    <p:sldId id="302" r:id="rId7"/>
    <p:sldId id="303" r:id="rId8"/>
    <p:sldId id="306" r:id="rId9"/>
    <p:sldId id="307" r:id="rId10"/>
    <p:sldId id="304" r:id="rId11"/>
    <p:sldId id="305" r:id="rId12"/>
    <p:sldId id="308"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109" d="100"/>
          <a:sy n="109" d="100"/>
        </p:scale>
        <p:origin x="672" y="114"/>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ena Krajnakova (2309834)" userId="cba32f4b-a37f-43b9-a4c3-3a281edc460e" providerId="ADAL" clId="{3A37A198-3A1F-184F-995F-3D0960A2A6AD}"/>
    <pc:docChg chg="undo custSel modSld">
      <pc:chgData name="Irena Krajnakova (2309834)" userId="cba32f4b-a37f-43b9-a4c3-3a281edc460e" providerId="ADAL" clId="{3A37A198-3A1F-184F-995F-3D0960A2A6AD}" dt="2024-03-09T21:07:28.145" v="238" actId="20577"/>
      <pc:docMkLst>
        <pc:docMk/>
      </pc:docMkLst>
      <pc:sldChg chg="addSp delSp modSp">
        <pc:chgData name="Irena Krajnakova (2309834)" userId="cba32f4b-a37f-43b9-a4c3-3a281edc460e" providerId="ADAL" clId="{3A37A198-3A1F-184F-995F-3D0960A2A6AD}" dt="2024-03-07T21:20:42.590" v="51" actId="1076"/>
        <pc:sldMkLst>
          <pc:docMk/>
          <pc:sldMk cId="193143965" sldId="298"/>
        </pc:sldMkLst>
        <pc:spChg chg="mod">
          <ac:chgData name="Irena Krajnakova (2309834)" userId="cba32f4b-a37f-43b9-a4c3-3a281edc460e" providerId="ADAL" clId="{3A37A198-3A1F-184F-995F-3D0960A2A6AD}" dt="2024-03-07T21:14:40.181" v="37" actId="1076"/>
          <ac:spMkLst>
            <pc:docMk/>
            <pc:sldMk cId="193143965" sldId="298"/>
            <ac:spMk id="6" creationId="{D0AC9125-22B0-EAA1-BE6B-4F655E4ED725}"/>
          </ac:spMkLst>
        </pc:spChg>
        <pc:spChg chg="del">
          <ac:chgData name="Irena Krajnakova (2309834)" userId="cba32f4b-a37f-43b9-a4c3-3a281edc460e" providerId="ADAL" clId="{3A37A198-3A1F-184F-995F-3D0960A2A6AD}" dt="2024-03-07T21:20:20.545" v="44" actId="478"/>
          <ac:spMkLst>
            <pc:docMk/>
            <pc:sldMk cId="193143965" sldId="298"/>
            <ac:spMk id="9" creationId="{A2685ABE-7989-4411-A6D5-502B794FF5DA}"/>
          </ac:spMkLst>
        </pc:spChg>
        <pc:picChg chg="add mod">
          <ac:chgData name="Irena Krajnakova (2309834)" userId="cba32f4b-a37f-43b9-a4c3-3a281edc460e" providerId="ADAL" clId="{3A37A198-3A1F-184F-995F-3D0960A2A6AD}" dt="2024-03-07T21:20:42.590" v="51" actId="1076"/>
          <ac:picMkLst>
            <pc:docMk/>
            <pc:sldMk cId="193143965" sldId="298"/>
            <ac:picMk id="2" creationId="{1FD5FC39-B84F-E6C4-41DF-7ADB4DBE8AD2}"/>
          </ac:picMkLst>
        </pc:picChg>
        <pc:picChg chg="add del mod">
          <ac:chgData name="Irena Krajnakova (2309834)" userId="cba32f4b-a37f-43b9-a4c3-3a281edc460e" providerId="ADAL" clId="{3A37A198-3A1F-184F-995F-3D0960A2A6AD}" dt="2024-03-07T21:14:53.856" v="43" actId="1076"/>
          <ac:picMkLst>
            <pc:docMk/>
            <pc:sldMk cId="193143965" sldId="298"/>
            <ac:picMk id="4" creationId="{65810330-F0B5-43C9-BC34-094FFB5C0529}"/>
          </ac:picMkLst>
        </pc:picChg>
      </pc:sldChg>
      <pc:sldChg chg="addSp delSp modSp">
        <pc:chgData name="Irena Krajnakova (2309834)" userId="cba32f4b-a37f-43b9-a4c3-3a281edc460e" providerId="ADAL" clId="{3A37A198-3A1F-184F-995F-3D0960A2A6AD}" dt="2024-03-09T19:47:56.929" v="59" actId="1076"/>
        <pc:sldMkLst>
          <pc:docMk/>
          <pc:sldMk cId="3535001738" sldId="302"/>
        </pc:sldMkLst>
        <pc:spChg chg="mod">
          <ac:chgData name="Irena Krajnakova (2309834)" userId="cba32f4b-a37f-43b9-a4c3-3a281edc460e" providerId="ADAL" clId="{3A37A198-3A1F-184F-995F-3D0960A2A6AD}" dt="2024-03-09T19:47:49.689" v="56" actId="1076"/>
          <ac:spMkLst>
            <pc:docMk/>
            <pc:sldMk cId="3535001738" sldId="302"/>
            <ac:spMk id="4" creationId="{1B26CE6E-0C05-3956-7D23-F9CD6C8DFFE4}"/>
          </ac:spMkLst>
        </pc:spChg>
        <pc:picChg chg="add mod">
          <ac:chgData name="Irena Krajnakova (2309834)" userId="cba32f4b-a37f-43b9-a4c3-3a281edc460e" providerId="ADAL" clId="{3A37A198-3A1F-184F-995F-3D0960A2A6AD}" dt="2024-03-09T19:47:56.929" v="59" actId="1076"/>
          <ac:picMkLst>
            <pc:docMk/>
            <pc:sldMk cId="3535001738" sldId="302"/>
            <ac:picMk id="2" creationId="{882C77C5-184A-14C2-3F34-8432EC99D063}"/>
          </ac:picMkLst>
        </pc:picChg>
        <pc:picChg chg="del">
          <ac:chgData name="Irena Krajnakova (2309834)" userId="cba32f4b-a37f-43b9-a4c3-3a281edc460e" providerId="ADAL" clId="{3A37A198-3A1F-184F-995F-3D0960A2A6AD}" dt="2024-03-07T17:30:07.663" v="0" actId="478"/>
          <ac:picMkLst>
            <pc:docMk/>
            <pc:sldMk cId="3535001738" sldId="302"/>
            <ac:picMk id="5" creationId="{5D899021-E015-E7CF-5467-2FE16B263AAE}"/>
          </ac:picMkLst>
        </pc:picChg>
      </pc:sldChg>
      <pc:sldChg chg="addSp delSp modSp">
        <pc:chgData name="Irena Krajnakova (2309834)" userId="cba32f4b-a37f-43b9-a4c3-3a281edc460e" providerId="ADAL" clId="{3A37A198-3A1F-184F-995F-3D0960A2A6AD}" dt="2024-03-07T17:31:37.974" v="31" actId="1076"/>
        <pc:sldMkLst>
          <pc:docMk/>
          <pc:sldMk cId="3891805167" sldId="303"/>
        </pc:sldMkLst>
        <pc:picChg chg="add del mod">
          <ac:chgData name="Irena Krajnakova (2309834)" userId="cba32f4b-a37f-43b9-a4c3-3a281edc460e" providerId="ADAL" clId="{3A37A198-3A1F-184F-995F-3D0960A2A6AD}" dt="2024-03-07T17:30:45.252" v="11" actId="478"/>
          <ac:picMkLst>
            <pc:docMk/>
            <pc:sldMk cId="3891805167" sldId="303"/>
            <ac:picMk id="2" creationId="{F84DD88B-B4C1-0F40-A739-8C27D518D124}"/>
          </ac:picMkLst>
        </pc:picChg>
        <pc:picChg chg="add del mod">
          <ac:chgData name="Irena Krajnakova (2309834)" userId="cba32f4b-a37f-43b9-a4c3-3a281edc460e" providerId="ADAL" clId="{3A37A198-3A1F-184F-995F-3D0960A2A6AD}" dt="2024-03-07T17:30:45.252" v="11" actId="478"/>
          <ac:picMkLst>
            <pc:docMk/>
            <pc:sldMk cId="3891805167" sldId="303"/>
            <ac:picMk id="3" creationId="{3E9CDA88-9A52-7E90-3CC7-FF8FBD7E2EF1}"/>
          </ac:picMkLst>
        </pc:picChg>
        <pc:picChg chg="add del mod">
          <ac:chgData name="Irena Krajnakova (2309834)" userId="cba32f4b-a37f-43b9-a4c3-3a281edc460e" providerId="ADAL" clId="{3A37A198-3A1F-184F-995F-3D0960A2A6AD}" dt="2024-03-07T17:30:45.252" v="11" actId="478"/>
          <ac:picMkLst>
            <pc:docMk/>
            <pc:sldMk cId="3891805167" sldId="303"/>
            <ac:picMk id="5" creationId="{32919D21-8ABF-5359-9E16-AB752E17E996}"/>
          </ac:picMkLst>
        </pc:picChg>
        <pc:picChg chg="add mod">
          <ac:chgData name="Irena Krajnakova (2309834)" userId="cba32f4b-a37f-43b9-a4c3-3a281edc460e" providerId="ADAL" clId="{3A37A198-3A1F-184F-995F-3D0960A2A6AD}" dt="2024-03-07T17:31:37.974" v="31" actId="1076"/>
          <ac:picMkLst>
            <pc:docMk/>
            <pc:sldMk cId="3891805167" sldId="303"/>
            <ac:picMk id="6" creationId="{321FB794-E70E-806B-F774-7B595F2152F6}"/>
          </ac:picMkLst>
        </pc:picChg>
        <pc:picChg chg="add mod">
          <ac:chgData name="Irena Krajnakova (2309834)" userId="cba32f4b-a37f-43b9-a4c3-3a281edc460e" providerId="ADAL" clId="{3A37A198-3A1F-184F-995F-3D0960A2A6AD}" dt="2024-03-07T17:31:15.242" v="23" actId="14100"/>
          <ac:picMkLst>
            <pc:docMk/>
            <pc:sldMk cId="3891805167" sldId="303"/>
            <ac:picMk id="7" creationId="{B1927E22-E666-0683-F516-4C5175C9FEA8}"/>
          </ac:picMkLst>
        </pc:picChg>
        <pc:picChg chg="add mod">
          <ac:chgData name="Irena Krajnakova (2309834)" userId="cba32f4b-a37f-43b9-a4c3-3a281edc460e" providerId="ADAL" clId="{3A37A198-3A1F-184F-995F-3D0960A2A6AD}" dt="2024-03-07T17:31:31.801" v="30" actId="14100"/>
          <ac:picMkLst>
            <pc:docMk/>
            <pc:sldMk cId="3891805167" sldId="303"/>
            <ac:picMk id="8" creationId="{13E230B7-6B63-40F9-E401-FBFEFC37D6E7}"/>
          </ac:picMkLst>
        </pc:picChg>
      </pc:sldChg>
      <pc:sldChg chg="addSp delSp modSp">
        <pc:chgData name="Irena Krajnakova (2309834)" userId="cba32f4b-a37f-43b9-a4c3-3a281edc460e" providerId="ADAL" clId="{3A37A198-3A1F-184F-995F-3D0960A2A6AD}" dt="2024-03-09T21:07:28.145" v="238" actId="20577"/>
        <pc:sldMkLst>
          <pc:docMk/>
          <pc:sldMk cId="1166531276" sldId="308"/>
        </pc:sldMkLst>
        <pc:spChg chg="add del mod">
          <ac:chgData name="Irena Krajnakova (2309834)" userId="cba32f4b-a37f-43b9-a4c3-3a281edc460e" providerId="ADAL" clId="{3A37A198-3A1F-184F-995F-3D0960A2A6AD}" dt="2024-03-09T21:04:52.711" v="187" actId="478"/>
          <ac:spMkLst>
            <pc:docMk/>
            <pc:sldMk cId="1166531276" sldId="308"/>
            <ac:spMk id="3" creationId="{06CEA702-3E9E-5E5D-23E5-BBAAB06B7B90}"/>
          </ac:spMkLst>
        </pc:spChg>
        <pc:spChg chg="add mod">
          <ac:chgData name="Irena Krajnakova (2309834)" userId="cba32f4b-a37f-43b9-a4c3-3a281edc460e" providerId="ADAL" clId="{3A37A198-3A1F-184F-995F-3D0960A2A6AD}" dt="2024-03-09T21:07:28.145" v="238" actId="20577"/>
          <ac:spMkLst>
            <pc:docMk/>
            <pc:sldMk cId="1166531276" sldId="308"/>
            <ac:spMk id="4" creationId="{FF2D4646-33F2-3130-7C86-F959DEA23683}"/>
          </ac:spMkLst>
        </pc:spChg>
        <pc:spChg chg="del mod">
          <ac:chgData name="Irena Krajnakova (2309834)" userId="cba32f4b-a37f-43b9-a4c3-3a281edc460e" providerId="ADAL" clId="{3A37A198-3A1F-184F-995F-3D0960A2A6AD}" dt="2024-03-09T21:02:44.004" v="149" actId="478"/>
          <ac:spMkLst>
            <pc:docMk/>
            <pc:sldMk cId="1166531276" sldId="308"/>
            <ac:spMk id="6" creationId="{3643E1E4-89F3-FEF8-A140-D38DC5C5F03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8375B1A-6DB7-4CED-A54B-377FE5577673}" type="datetime1">
              <a:rPr lang="en-GB" smtClean="0"/>
              <a:t>09/03/2024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76EA438-8B65-4D13-AA42-BA57E155A6C9}" type="slidenum">
              <a:rPr lang="en-GB" smtClean="0"/>
              <a:t>‹#›</a:t>
            </a:fld>
            <a:endParaRPr lang="en-GB" dirty="0"/>
          </a:p>
        </p:txBody>
      </p:sp>
    </p:spTree>
    <p:extLst>
      <p:ext uri="{BB962C8B-B14F-4D97-AF65-F5344CB8AC3E}">
        <p14:creationId xmlns:p14="http://schemas.microsoft.com/office/powerpoint/2010/main" val="4907088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B58DBC-65F2-4BD2-9AD8-2B73EA439260}" type="datetime1">
              <a:rPr lang="en-GB" noProof="0" smtClean="0"/>
              <a:t>09/03/2024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DF151F-66B2-4EE0-8956-9F20DBE8F1A8}" type="slidenum">
              <a:rPr lang="en-GB" noProof="0" smtClean="0"/>
              <a:t>‹#›</a:t>
            </a:fld>
            <a:endParaRPr lang="en-GB" noProof="0" dirty="0"/>
          </a:p>
        </p:txBody>
      </p:sp>
    </p:spTree>
    <p:extLst>
      <p:ext uri="{BB962C8B-B14F-4D97-AF65-F5344CB8AC3E}">
        <p14:creationId xmlns:p14="http://schemas.microsoft.com/office/powerpoint/2010/main" val="18015483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DF151F-66B2-4EE0-8956-9F20DBE8F1A8}" type="slidenum">
              <a:rPr lang="en-GB" smtClean="0"/>
              <a:t>1</a:t>
            </a:fld>
            <a:endParaRPr lang="en-GB" dirty="0"/>
          </a:p>
        </p:txBody>
      </p:sp>
    </p:spTree>
    <p:extLst>
      <p:ext uri="{BB962C8B-B14F-4D97-AF65-F5344CB8AC3E}">
        <p14:creationId xmlns:p14="http://schemas.microsoft.com/office/powerpoint/2010/main" val="1477628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rtlCol="0" anchor="b">
            <a:normAutofit/>
          </a:bodyPr>
          <a:lstStyle>
            <a:lvl1pPr algn="l">
              <a:lnSpc>
                <a:spcPct val="90000"/>
              </a:lnSpc>
              <a:defRPr sz="8000" spc="-50" baseline="0">
                <a:solidFill>
                  <a:schemeClr val="tx1">
                    <a:lumMod val="85000"/>
                    <a:lumOff val="15000"/>
                  </a:schemeClr>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100051" y="4645152"/>
            <a:ext cx="10058400" cy="1143000"/>
          </a:xfrm>
        </p:spPr>
        <p:txBody>
          <a:bodyPr lIns="91440" rIns="91440" rtlCol="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endParaRPr lang="en-GB" noProof="0"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E4B47CC9-938B-4541-B481-E31574CB0C96}" type="datetime1">
              <a:rPr lang="en-GB" noProof="0" smtClean="0"/>
              <a:t>09/03/2024</a:t>
            </a:fld>
            <a:endParaRPr lang="en-GB"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endParaRPr lang="en-GB" noProof="0"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9CBB0E3E-2D44-4E62-B790-FEF74818D1B8}" type="datetime1">
              <a:rPr lang="en-GB" noProof="0" smtClean="0"/>
              <a:t>09/03/2024</a:t>
            </a:fld>
            <a:endParaRPr lang="en-GB"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GB"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fld id="{15007FCF-E8BA-43A0-91CA-069142741CF2}" type="datetime1">
              <a:rPr lang="en-GB" noProof="0" smtClean="0"/>
              <a:t>09/03/2024</a:t>
            </a:fld>
            <a:endParaRPr lang="en-GB"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endParaRPr lang="en-GB" noProof="0"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097280" y="2120900"/>
            <a:ext cx="4639736" cy="374819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515944" y="2120900"/>
            <a:ext cx="4639736" cy="374819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fld id="{7C5FAB88-1B1E-4CCF-800A-E8B8F70870E9}" type="datetime1">
              <a:rPr lang="en-GB" noProof="0" smtClean="0"/>
              <a:t>09/03/2024</a:t>
            </a:fld>
            <a:endParaRPr lang="en-GB" noProof="0"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endParaRPr lang="en-GB" noProof="0"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97280"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97280" y="2958274"/>
            <a:ext cx="4639736" cy="291082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515944" y="2958273"/>
            <a:ext cx="4639736" cy="291082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fld id="{16AAE631-BA18-4136-9A30-D5746C437046}" type="datetime1">
              <a:rPr lang="en-GB" noProof="0" smtClean="0"/>
              <a:t>09/03/2024</a:t>
            </a:fld>
            <a:endParaRPr lang="en-GB" noProof="0"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endParaRPr lang="en-GB" noProof="0"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fld id="{390DF7EE-89B0-4ED7-A169-C9E278BFC4F8}" type="datetime1">
              <a:rPr lang="en-GB" noProof="0" smtClean="0"/>
              <a:t>09/03/2024</a:t>
            </a:fld>
            <a:endParaRPr lang="en-GB" noProof="0"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endParaRPr lang="en-GB" noProof="0"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935C22B9-AE40-46D1-95EF-6F38A3213529}" type="datetime1">
              <a:rPr lang="en-GB" noProof="0" smtClean="0"/>
              <a:t>09/03/2024</a:t>
            </a:fld>
            <a:endParaRPr lang="en-GB"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5458984" y="812799"/>
            <a:ext cx="5928344" cy="529475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643464" y="6446520"/>
            <a:ext cx="3517568" cy="365125"/>
          </a:xfrm>
        </p:spPr>
        <p:txBody>
          <a:bodyPr rtlCol="0"/>
          <a:lstStyle>
            <a:lvl1pPr algn="l">
              <a:defRPr/>
            </a:lvl1pPr>
          </a:lstStyle>
          <a:p>
            <a:pPr rtl="0"/>
            <a:fld id="{D3DED581-478E-49B3-AFA7-E4919570B281}" type="datetime1">
              <a:rPr lang="en-GB" noProof="0" smtClean="0"/>
              <a:t>09/03/2024</a:t>
            </a:fld>
            <a:endParaRPr lang="en-GB" noProof="0" dirty="0"/>
          </a:p>
        </p:txBody>
      </p:sp>
      <p:sp>
        <p:nvSpPr>
          <p:cNvPr id="6" name="Footer Placeholder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endParaRPr lang="en-GB" noProof="0" dirty="0"/>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2" name="Title 1"/>
          <p:cNvSpPr>
            <a:spLocks noGrp="1"/>
          </p:cNvSpPr>
          <p:nvPr>
            <p:ph type="title"/>
          </p:nvPr>
        </p:nvSpPr>
        <p:spPr>
          <a:xfrm>
            <a:off x="1097279" y="4799362"/>
            <a:ext cx="10113645" cy="743682"/>
          </a:xfrm>
        </p:spPr>
        <p:txBody>
          <a:bodyPr tIns="0" bIns="0" rtlCol="0" anchor="b">
            <a:noAutofit/>
          </a:bodyPr>
          <a:lstStyle>
            <a:lvl1pPr>
              <a:defRPr sz="3600" b="0">
                <a:solidFill>
                  <a:srgbClr val="FFFFFF"/>
                </a:solidFill>
              </a:defRPr>
            </a:lvl1pPr>
          </a:lstStyle>
          <a:p>
            <a:pPr rtl="0"/>
            <a:r>
              <a:rPr lang="en-GB" noProof="0"/>
              <a:t>Click to edit Master title style</a:t>
            </a:r>
            <a:endParaRPr lang="en-GB" noProof="0" dirty="0"/>
          </a:p>
        </p:txBody>
      </p:sp>
      <p:sp>
        <p:nvSpPr>
          <p:cNvPr id="4" name="Text Placeholder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lvl1pPr>
              <a:defRPr/>
            </a:lvl1pPr>
          </a:lstStyle>
          <a:p>
            <a:pPr rtl="0"/>
            <a:fld id="{245F460F-C71D-4649-9D64-5BFD37510D02}" type="datetime1">
              <a:rPr lang="en-GB" noProof="0" smtClean="0"/>
              <a:t>09/03/2024</a:t>
            </a:fld>
            <a:endParaRPr lang="en-GB" noProof="0" dirty="0"/>
          </a:p>
        </p:txBody>
      </p:sp>
      <p:sp>
        <p:nvSpPr>
          <p:cNvPr id="6" name="Footer Placeholder 5"/>
          <p:cNvSpPr>
            <a:spLocks noGrp="1"/>
          </p:cNvSpPr>
          <p:nvPr>
            <p:ph type="ftr" sz="quarter" idx="11"/>
          </p:nvPr>
        </p:nvSpPr>
        <p:spPr>
          <a:xfrm>
            <a:off x="1097279" y="6446838"/>
            <a:ext cx="6818262" cy="365125"/>
          </a:xfrm>
        </p:spPr>
        <p:txBody>
          <a:bodyPr rtlCol="0"/>
          <a:lstStyle/>
          <a:p>
            <a:pPr algn="l"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pPr rtl="0"/>
            <a:fld id="{4BDF0783-7615-4503-8DA8-A0B2AC7FF7D1}" type="datetime1">
              <a:rPr lang="en-GB" noProof="0" smtClean="0"/>
              <a:t>09/03/2024</a:t>
            </a:fld>
            <a:endParaRPr lang="en-GB" noProof="0"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pPr rtl="0"/>
            <a:endParaRPr lang="en-GB" noProof="0"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pPr rtl="0"/>
            <a:fld id="{3A98EE3D-8CD1-4C3F-BD1C-C98C9596463C}" type="slidenum">
              <a:rPr lang="en-GB" noProof="0" smtClean="0"/>
              <a:t>‹#›</a:t>
            </a:fld>
            <a:endParaRPr lang="en-GB" noProof="0"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euromonitor.com" TargetMode="External"/><Relationship Id="rId3" Type="http://schemas.openxmlformats.org/officeDocument/2006/relationships/hyperlink" Target="https://www.wilko.com" TargetMode="External"/><Relationship Id="rId7" Type="http://schemas.openxmlformats.org/officeDocument/2006/relationships/hyperlink" Target="https://www.retailgazette.com" TargetMode="External"/><Relationship Id="rId2" Type="http://schemas.openxmlformats.org/officeDocument/2006/relationships/hyperlink" Target="https://www.bbc.com/news/business-52754376" TargetMode="External"/><Relationship Id="rId1" Type="http://schemas.openxmlformats.org/officeDocument/2006/relationships/slideLayout" Target="../slideLayouts/slideLayout2.xml"/><Relationship Id="rId6" Type="http://schemas.openxmlformats.org/officeDocument/2006/relationships/hyperlink" Target="https://www.wilko.com/investor-relations" TargetMode="External"/><Relationship Id="rId11" Type="http://schemas.openxmlformats.org/officeDocument/2006/relationships/hyperlink" Target="https://www.retail-week.com" TargetMode="External"/><Relationship Id="rId5" Type="http://schemas.openxmlformats.org/officeDocument/2006/relationships/hyperlink" Target="https://www.mintel.com" TargetMode="External"/><Relationship Id="rId10" Type="http://schemas.openxmlformats.org/officeDocument/2006/relationships/hyperlink" Target="https://www.telegraph.co.uk" TargetMode="External"/><Relationship Id="rId4" Type="http://schemas.openxmlformats.org/officeDocument/2006/relationships/hyperlink" Target="https://www.theguardian.com/business/2023/how-wilko-became-a-household-name-in-the-uk" TargetMode="External"/><Relationship Id="rId9"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3273" y="1278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srgbClr val="FFFFFF"/>
              </a:solidFill>
              <a:effectLst/>
              <a:uLnTx/>
              <a:uFillTx/>
              <a:latin typeface="Franklin Gothic Book" panose="020F0502020204030204"/>
              <a:ea typeface="+mn-ea"/>
              <a:cs typeface="+mn-cs"/>
            </a:endParaRP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5">
            <a:extLst>
              <a:ext uri="{FF2B5EF4-FFF2-40B4-BE49-F238E27FC236}">
                <a16:creationId xmlns:a16="http://schemas.microsoft.com/office/drawing/2014/main" id="{D0AC9125-22B0-EAA1-BE6B-4F655E4ED725}"/>
              </a:ext>
            </a:extLst>
          </p:cNvPr>
          <p:cNvSpPr>
            <a:spLocks noGrp="1"/>
          </p:cNvSpPr>
          <p:nvPr>
            <p:ph type="ctrTitle"/>
          </p:nvPr>
        </p:nvSpPr>
        <p:spPr>
          <a:xfrm>
            <a:off x="482394" y="2834153"/>
            <a:ext cx="10058400" cy="3566160"/>
          </a:xfrm>
        </p:spPr>
        <p:txBody>
          <a:bodyPr/>
          <a:lstStyle/>
          <a:p>
            <a:r>
              <a:rPr lang="en-GB" b="1" i="0" u="none" strike="noStrike" dirty="0">
                <a:solidFill>
                  <a:schemeClr val="bg1"/>
                </a:solidFill>
                <a:effectLst/>
                <a:latin typeface="Helvetica" pitchFamily="2" charset="0"/>
              </a:rPr>
              <a:t>Presentation about WILKO</a:t>
            </a:r>
            <a:endParaRPr lang="en-US" dirty="0">
              <a:solidFill>
                <a:schemeClr val="bg1"/>
              </a:solidFill>
            </a:endParaRPr>
          </a:p>
        </p:txBody>
      </p:sp>
      <p:pic>
        <p:nvPicPr>
          <p:cNvPr id="2" name="Picture 1">
            <a:extLst>
              <a:ext uri="{FF2B5EF4-FFF2-40B4-BE49-F238E27FC236}">
                <a16:creationId xmlns:a16="http://schemas.microsoft.com/office/drawing/2014/main" id="{1FD5FC39-B84F-E6C4-41DF-7ADB4DBE8AD2}"/>
              </a:ext>
            </a:extLst>
          </p:cNvPr>
          <p:cNvPicPr>
            <a:picLocks noChangeAspect="1"/>
          </p:cNvPicPr>
          <p:nvPr/>
        </p:nvPicPr>
        <p:blipFill>
          <a:blip r:embed="rId5"/>
          <a:stretch>
            <a:fillRect/>
          </a:stretch>
        </p:blipFill>
        <p:spPr>
          <a:xfrm>
            <a:off x="7793409" y="1151940"/>
            <a:ext cx="3874322" cy="2242291"/>
          </a:xfrm>
          <a:prstGeom prst="rect">
            <a:avLst/>
          </a:prstGeom>
        </p:spPr>
      </p:pic>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27BC13-B641-BB7C-BDD1-D24D7D1CD120}"/>
              </a:ext>
            </a:extLst>
          </p:cNvPr>
          <p:cNvSpPr txBox="1"/>
          <p:nvPr/>
        </p:nvSpPr>
        <p:spPr>
          <a:xfrm>
            <a:off x="6096000" y="3245233"/>
            <a:ext cx="4879278" cy="2862322"/>
          </a:xfrm>
          <a:prstGeom prst="rect">
            <a:avLst/>
          </a:prstGeom>
          <a:noFill/>
        </p:spPr>
        <p:txBody>
          <a:bodyPr wrap="square" rtlCol="0">
            <a:spAutoFit/>
          </a:bodyPr>
          <a:lstStyle/>
          <a:p>
            <a:r>
              <a:rPr lang="en-GB" b="0" i="0" u="none" strike="noStrike" dirty="0">
                <a:solidFill>
                  <a:srgbClr val="000000"/>
                </a:solidFill>
                <a:effectLst/>
                <a:latin typeface="UICTFontTextStyleBody"/>
              </a:rPr>
              <a:t>Introduction:</a:t>
            </a:r>
            <a:endParaRPr lang="en-GB" b="0" i="0" u="none" strike="noStrike" dirty="0">
              <a:solidFill>
                <a:srgbClr val="000000"/>
              </a:solidFill>
              <a:effectLst/>
            </a:endParaRPr>
          </a:p>
          <a:p>
            <a:r>
              <a:rPr lang="en-GB" b="0" i="0" u="none" strike="noStrike" dirty="0">
                <a:solidFill>
                  <a:srgbClr val="000000"/>
                </a:solidFill>
                <a:effectLst/>
                <a:latin typeface="UICTFontTextStyleBody"/>
              </a:rPr>
              <a:t>Good morning/afternoon everyone, today we'll be delving into an analysis of Wilko, a prominent retailer in the UK. We'll explore its background, delve into the concept of problem-solving, conduct a SWOT and PESTLE analysis, and conclude with recommendations to enhance Wilko's competitiveness and sustainability in the market.</a:t>
            </a:r>
            <a:endParaRPr lang="en-GB" b="0" i="0" u="none" strike="noStrike" dirty="0">
              <a:solidFill>
                <a:srgbClr val="000000"/>
              </a:solidFill>
              <a:effectLst/>
            </a:endParaRPr>
          </a:p>
          <a:p>
            <a:pPr algn="l"/>
            <a:endParaRPr lang="en-US" dirty="0"/>
          </a:p>
        </p:txBody>
      </p:sp>
      <p:pic>
        <p:nvPicPr>
          <p:cNvPr id="9" name="Picture 8">
            <a:extLst>
              <a:ext uri="{FF2B5EF4-FFF2-40B4-BE49-F238E27FC236}">
                <a16:creationId xmlns:a16="http://schemas.microsoft.com/office/drawing/2014/main" id="{7E8D0E07-9B03-060E-40CA-C529E15AC54D}"/>
              </a:ext>
            </a:extLst>
          </p:cNvPr>
          <p:cNvPicPr>
            <a:picLocks noChangeAspect="1"/>
          </p:cNvPicPr>
          <p:nvPr/>
        </p:nvPicPr>
        <p:blipFill>
          <a:blip r:embed="rId2"/>
          <a:stretch>
            <a:fillRect/>
          </a:stretch>
        </p:blipFill>
        <p:spPr>
          <a:xfrm>
            <a:off x="5861744" y="380921"/>
            <a:ext cx="5113534" cy="1871776"/>
          </a:xfrm>
          <a:prstGeom prst="rect">
            <a:avLst/>
          </a:prstGeom>
        </p:spPr>
      </p:pic>
    </p:spTree>
    <p:extLst>
      <p:ext uri="{BB962C8B-B14F-4D97-AF65-F5344CB8AC3E}">
        <p14:creationId xmlns:p14="http://schemas.microsoft.com/office/powerpoint/2010/main" val="2793868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26CE6E-0C05-3956-7D23-F9CD6C8DFFE4}"/>
              </a:ext>
            </a:extLst>
          </p:cNvPr>
          <p:cNvSpPr txBox="1"/>
          <p:nvPr/>
        </p:nvSpPr>
        <p:spPr>
          <a:xfrm>
            <a:off x="473926" y="3035568"/>
            <a:ext cx="11244147" cy="2862322"/>
          </a:xfrm>
          <a:prstGeom prst="rect">
            <a:avLst/>
          </a:prstGeom>
          <a:noFill/>
        </p:spPr>
        <p:txBody>
          <a:bodyPr wrap="square" rtlCol="0">
            <a:spAutoFit/>
          </a:bodyPr>
          <a:lstStyle/>
          <a:p>
            <a:r>
              <a:rPr lang="en-GB" b="0" i="0" u="none" strike="noStrike" dirty="0">
                <a:solidFill>
                  <a:srgbClr val="000000"/>
                </a:solidFill>
                <a:effectLst/>
                <a:latin typeface="UICTFontTextStyleBody"/>
              </a:rPr>
              <a:t>About Wilko:</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Wilko, formerly known as Wilkinson, is a British high-street retailer offering a wide range of household goods, DIY products, homeware, garden supplies, and more. Established in 1930, Wilko has grown to become a household name, catering to the needs of families across the UK with over 400 stores nationwide.</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Avenir Next LT Pro" panose="020F0502020204030204" pitchFamily="34" charset="0"/>
              </a:rPr>
              <a:t> </a:t>
            </a:r>
          </a:p>
          <a:p>
            <a:r>
              <a:rPr lang="en-GB" b="0" i="0" u="none" strike="noStrike" dirty="0">
                <a:solidFill>
                  <a:srgbClr val="000000"/>
                </a:solidFill>
                <a:effectLst/>
                <a:latin typeface="UICTFontTextStyleBody"/>
              </a:rPr>
              <a:t>Definition of Problem Solving:</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Problem-solving is the process of identifying challenges, </a:t>
            </a:r>
            <a:r>
              <a:rPr lang="en-GB" b="0" i="0" u="none" strike="noStrike" dirty="0" err="1">
                <a:solidFill>
                  <a:srgbClr val="000000"/>
                </a:solidFill>
                <a:effectLst/>
                <a:latin typeface="UICTFontTextStyleBody"/>
              </a:rPr>
              <a:t>analyzing</a:t>
            </a:r>
            <a:r>
              <a:rPr lang="en-GB" b="0" i="0" u="none" strike="noStrike" dirty="0">
                <a:solidFill>
                  <a:srgbClr val="000000"/>
                </a:solidFill>
                <a:effectLst/>
                <a:latin typeface="UICTFontTextStyleBody"/>
              </a:rPr>
              <a:t> their root causes, and developing effective strategies to overcome them. In the context of Wilko, this involves addressing issues such as market competition, changing consumer preferences, operational inefficiencies, and economic uncertainties</a:t>
            </a:r>
            <a:endParaRPr lang="en-GB" b="0" i="0" u="none" strike="noStrike" dirty="0">
              <a:solidFill>
                <a:srgbClr val="000000"/>
              </a:solidFill>
              <a:effectLst/>
              <a:latin typeface="Arial" panose="020B0604020202020204" pitchFamily="34" charset="0"/>
            </a:endParaRPr>
          </a:p>
          <a:p>
            <a:pPr algn="l"/>
            <a:endParaRPr lang="en-US" dirty="0"/>
          </a:p>
        </p:txBody>
      </p:sp>
      <p:pic>
        <p:nvPicPr>
          <p:cNvPr id="2" name="Picture 1">
            <a:extLst>
              <a:ext uri="{FF2B5EF4-FFF2-40B4-BE49-F238E27FC236}">
                <a16:creationId xmlns:a16="http://schemas.microsoft.com/office/drawing/2014/main" id="{882C77C5-184A-14C2-3F34-8432EC99D063}"/>
              </a:ext>
            </a:extLst>
          </p:cNvPr>
          <p:cNvPicPr>
            <a:picLocks noChangeAspect="1"/>
          </p:cNvPicPr>
          <p:nvPr/>
        </p:nvPicPr>
        <p:blipFill>
          <a:blip r:embed="rId2"/>
          <a:stretch>
            <a:fillRect/>
          </a:stretch>
        </p:blipFill>
        <p:spPr>
          <a:xfrm>
            <a:off x="7029289" y="524836"/>
            <a:ext cx="4688784" cy="2510732"/>
          </a:xfrm>
          <a:prstGeom prst="rect">
            <a:avLst/>
          </a:prstGeom>
        </p:spPr>
      </p:pic>
    </p:spTree>
    <p:extLst>
      <p:ext uri="{BB962C8B-B14F-4D97-AF65-F5344CB8AC3E}">
        <p14:creationId xmlns:p14="http://schemas.microsoft.com/office/powerpoint/2010/main" val="3535001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BD1381-4E8C-BD15-192C-2564A410E293}"/>
              </a:ext>
            </a:extLst>
          </p:cNvPr>
          <p:cNvSpPr txBox="1"/>
          <p:nvPr/>
        </p:nvSpPr>
        <p:spPr>
          <a:xfrm>
            <a:off x="526585" y="612844"/>
            <a:ext cx="11138829" cy="5632311"/>
          </a:xfrm>
          <a:prstGeom prst="rect">
            <a:avLst/>
          </a:prstGeom>
          <a:noFill/>
        </p:spPr>
        <p:txBody>
          <a:bodyPr wrap="square" rtlCol="0">
            <a:spAutoFit/>
          </a:bodyPr>
          <a:lstStyle/>
          <a:p>
            <a:r>
              <a:rPr lang="en-GB" b="0" i="0" u="none" strike="noStrike" dirty="0">
                <a:solidFill>
                  <a:srgbClr val="000000"/>
                </a:solidFill>
                <a:effectLst/>
                <a:latin typeface="UICTFontTextStyleBody"/>
              </a:rPr>
              <a:t>SWOT Analysis: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Strengths: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1. Strong brand presence and customer loyalty.</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2. Diverse product range catering to various consumer needs.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3. Extensive retail network with widespread geographical coverage.</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4. Cost-effective pricing strategy, appealing to budget-conscious shoppers.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Avenir Next LT Pro" panose="020F0502020204030204" pitchFamily="34" charset="0"/>
              </a:rPr>
              <a:t> </a:t>
            </a:r>
          </a:p>
          <a:p>
            <a:r>
              <a:rPr lang="en-GB" b="0" i="0" u="none" strike="noStrike" dirty="0">
                <a:solidFill>
                  <a:srgbClr val="000000"/>
                </a:solidFill>
                <a:effectLst/>
                <a:latin typeface="UICTFontTextStyleBody"/>
              </a:rPr>
              <a:t>Weaknesses: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1. Limited online presence compared to competitors.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2. Dependency on physical stores, susceptible to market fluctuations.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3. Inconsistent customer service across different locations.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4. Relatively slower adoption of technology and digital innovations.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Avenir Next LT Pro" panose="020F0502020204030204" pitchFamily="34" charset="0"/>
              </a:rPr>
              <a:t> </a:t>
            </a:r>
          </a:p>
          <a:p>
            <a:r>
              <a:rPr lang="en-GB" b="0" i="0" u="none" strike="noStrike" dirty="0">
                <a:solidFill>
                  <a:srgbClr val="000000"/>
                </a:solidFill>
                <a:effectLst/>
                <a:latin typeface="UICTFontTextStyleBody"/>
              </a:rPr>
              <a:t>Opportunities: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1. Expansion into new markets or international regions.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2. Enhancing e-commerce capabilities to reach a broader customer base.</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3. Introducing innovative products or services to differentiate from competitors.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UICTFontTextStyleBody"/>
              </a:rPr>
              <a:t>4. Strategic partnerships or collaborations to leverage complementary strengths.</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Avenir Next LT Pro" panose="020F0502020204030204" pitchFamily="34" charset="0"/>
              </a:rPr>
              <a:t> </a:t>
            </a:r>
          </a:p>
          <a:p>
            <a:pPr algn="l"/>
            <a:endParaRPr lang="en-US" dirty="0"/>
          </a:p>
        </p:txBody>
      </p:sp>
      <p:pic>
        <p:nvPicPr>
          <p:cNvPr id="6" name="Picture 5">
            <a:extLst>
              <a:ext uri="{FF2B5EF4-FFF2-40B4-BE49-F238E27FC236}">
                <a16:creationId xmlns:a16="http://schemas.microsoft.com/office/drawing/2014/main" id="{321FB794-E70E-806B-F774-7B595F2152F6}"/>
              </a:ext>
            </a:extLst>
          </p:cNvPr>
          <p:cNvPicPr>
            <a:picLocks noChangeAspect="1"/>
          </p:cNvPicPr>
          <p:nvPr/>
        </p:nvPicPr>
        <p:blipFill>
          <a:blip r:embed="rId2"/>
          <a:stretch>
            <a:fillRect/>
          </a:stretch>
        </p:blipFill>
        <p:spPr>
          <a:xfrm>
            <a:off x="8244886" y="2228240"/>
            <a:ext cx="3783609" cy="2124853"/>
          </a:xfrm>
          <a:prstGeom prst="rect">
            <a:avLst/>
          </a:prstGeom>
        </p:spPr>
      </p:pic>
      <p:pic>
        <p:nvPicPr>
          <p:cNvPr id="7" name="Picture 6">
            <a:extLst>
              <a:ext uri="{FF2B5EF4-FFF2-40B4-BE49-F238E27FC236}">
                <a16:creationId xmlns:a16="http://schemas.microsoft.com/office/drawing/2014/main" id="{B1927E22-E666-0683-F516-4C5175C9FEA8}"/>
              </a:ext>
            </a:extLst>
          </p:cNvPr>
          <p:cNvPicPr>
            <a:picLocks noChangeAspect="1"/>
          </p:cNvPicPr>
          <p:nvPr/>
        </p:nvPicPr>
        <p:blipFill>
          <a:blip r:embed="rId3"/>
          <a:stretch>
            <a:fillRect/>
          </a:stretch>
        </p:blipFill>
        <p:spPr>
          <a:xfrm>
            <a:off x="8352137" y="612842"/>
            <a:ext cx="3459512" cy="1214719"/>
          </a:xfrm>
          <a:prstGeom prst="rect">
            <a:avLst/>
          </a:prstGeom>
        </p:spPr>
      </p:pic>
      <p:pic>
        <p:nvPicPr>
          <p:cNvPr id="8" name="Picture 7">
            <a:extLst>
              <a:ext uri="{FF2B5EF4-FFF2-40B4-BE49-F238E27FC236}">
                <a16:creationId xmlns:a16="http://schemas.microsoft.com/office/drawing/2014/main" id="{13E230B7-6B63-40F9-E401-FBFEFC37D6E7}"/>
              </a:ext>
            </a:extLst>
          </p:cNvPr>
          <p:cNvPicPr>
            <a:picLocks noChangeAspect="1"/>
          </p:cNvPicPr>
          <p:nvPr/>
        </p:nvPicPr>
        <p:blipFill>
          <a:blip r:embed="rId4"/>
          <a:stretch>
            <a:fillRect/>
          </a:stretch>
        </p:blipFill>
        <p:spPr>
          <a:xfrm>
            <a:off x="8794422" y="4491425"/>
            <a:ext cx="2449724" cy="1615398"/>
          </a:xfrm>
          <a:prstGeom prst="rect">
            <a:avLst/>
          </a:prstGeom>
        </p:spPr>
      </p:pic>
    </p:spTree>
    <p:extLst>
      <p:ext uri="{BB962C8B-B14F-4D97-AF65-F5344CB8AC3E}">
        <p14:creationId xmlns:p14="http://schemas.microsoft.com/office/powerpoint/2010/main" val="3891805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A24A6B6-0ECB-6CD4-C9E0-2325E6850474}"/>
              </a:ext>
            </a:extLst>
          </p:cNvPr>
          <p:cNvSpPr txBox="1"/>
          <p:nvPr/>
        </p:nvSpPr>
        <p:spPr>
          <a:xfrm>
            <a:off x="503661" y="561124"/>
            <a:ext cx="2780991" cy="3970318"/>
          </a:xfrm>
          <a:prstGeom prst="rect">
            <a:avLst/>
          </a:prstGeom>
          <a:noFill/>
        </p:spPr>
        <p:txBody>
          <a:bodyPr wrap="square" rtlCol="0">
            <a:spAutoFit/>
          </a:bodyPr>
          <a:lstStyle/>
          <a:p>
            <a:r>
              <a:rPr lang="en-GB" b="0" i="0" u="none" strike="noStrike" dirty="0">
                <a:solidFill>
                  <a:srgbClr val="000000"/>
                </a:solidFill>
                <a:effectLst/>
                <a:latin typeface="UICTFontTextStyleBody"/>
              </a:rPr>
              <a:t>Threats:</a:t>
            </a:r>
            <a:endParaRPr lang="en-GB" b="0" i="0" u="none" strike="noStrike" dirty="0">
              <a:solidFill>
                <a:srgbClr val="000000"/>
              </a:solidFill>
              <a:effectLst/>
            </a:endParaRPr>
          </a:p>
          <a:p>
            <a:r>
              <a:rPr lang="en-GB" b="0" i="0" u="none" strike="noStrike" dirty="0">
                <a:solidFill>
                  <a:srgbClr val="000000"/>
                </a:solidFill>
                <a:effectLst/>
                <a:latin typeface="UICTFontTextStyleBody"/>
              </a:rPr>
              <a:t>1. Intense competition from online retailers and discount stores.</a:t>
            </a:r>
            <a:endParaRPr lang="en-GB" b="0" i="0" u="none" strike="noStrike" dirty="0">
              <a:solidFill>
                <a:srgbClr val="000000"/>
              </a:solidFill>
              <a:effectLst/>
            </a:endParaRPr>
          </a:p>
          <a:p>
            <a:r>
              <a:rPr lang="en-GB" b="0" i="0" u="none" strike="noStrike" dirty="0">
                <a:solidFill>
                  <a:srgbClr val="000000"/>
                </a:solidFill>
                <a:effectLst/>
                <a:latin typeface="UICTFontTextStyleBody"/>
              </a:rPr>
              <a:t>2. Economic downturns impacting consumer spending habits.</a:t>
            </a:r>
            <a:endParaRPr lang="en-GB" b="0" i="0" u="none" strike="noStrike" dirty="0">
              <a:solidFill>
                <a:srgbClr val="000000"/>
              </a:solidFill>
              <a:effectLst/>
            </a:endParaRPr>
          </a:p>
          <a:p>
            <a:r>
              <a:rPr lang="en-GB" b="0" i="0" u="none" strike="noStrike" dirty="0">
                <a:solidFill>
                  <a:srgbClr val="000000"/>
                </a:solidFill>
                <a:effectLst/>
                <a:latin typeface="UICTFontTextStyleBody"/>
              </a:rPr>
              <a:t>3. Regulatory changes affecting operational costs and compliance.</a:t>
            </a:r>
            <a:endParaRPr lang="en-GB" b="0" i="0" u="none" strike="noStrike" dirty="0">
              <a:solidFill>
                <a:srgbClr val="000000"/>
              </a:solidFill>
              <a:effectLst/>
            </a:endParaRPr>
          </a:p>
          <a:p>
            <a:r>
              <a:rPr lang="en-GB" b="0" i="0" u="none" strike="noStrike" dirty="0">
                <a:solidFill>
                  <a:srgbClr val="000000"/>
                </a:solidFill>
                <a:effectLst/>
                <a:latin typeface="UICTFontTextStyleBody"/>
              </a:rPr>
              <a:t>4. Shifting consumer trends towards sustainability and ethical sourcing.</a:t>
            </a:r>
            <a:endParaRPr lang="en-GB" b="0" i="0" u="none" strike="noStrike" dirty="0">
              <a:solidFill>
                <a:srgbClr val="000000"/>
              </a:solidFill>
              <a:effectLst/>
            </a:endParaRPr>
          </a:p>
          <a:p>
            <a:pPr algn="l"/>
            <a:endParaRPr lang="en-US" dirty="0"/>
          </a:p>
        </p:txBody>
      </p:sp>
      <p:sp>
        <p:nvSpPr>
          <p:cNvPr id="6" name="TextBox 5">
            <a:extLst>
              <a:ext uri="{FF2B5EF4-FFF2-40B4-BE49-F238E27FC236}">
                <a16:creationId xmlns:a16="http://schemas.microsoft.com/office/drawing/2014/main" id="{7B8A993B-E4BC-9129-15D8-F35D17BEF4F9}"/>
              </a:ext>
            </a:extLst>
          </p:cNvPr>
          <p:cNvSpPr txBox="1"/>
          <p:nvPr/>
        </p:nvSpPr>
        <p:spPr>
          <a:xfrm>
            <a:off x="3803184" y="561124"/>
            <a:ext cx="2354148" cy="3139321"/>
          </a:xfrm>
          <a:prstGeom prst="rect">
            <a:avLst/>
          </a:prstGeom>
          <a:noFill/>
        </p:spPr>
        <p:txBody>
          <a:bodyPr wrap="square" rtlCol="0">
            <a:spAutoFit/>
          </a:bodyPr>
          <a:lstStyle/>
          <a:p>
            <a:r>
              <a:rPr lang="en-GB" b="0" i="0" u="none" strike="noStrike" dirty="0">
                <a:solidFill>
                  <a:srgbClr val="000000"/>
                </a:solidFill>
                <a:effectLst/>
                <a:latin typeface="UICTFontTextStyleBody"/>
              </a:rPr>
              <a:t>PESTLE Analysis:</a:t>
            </a:r>
            <a:endParaRPr lang="en-GB" b="0" i="0" u="none" strike="noStrike" dirty="0">
              <a:solidFill>
                <a:srgbClr val="000000"/>
              </a:solidFill>
              <a:effectLst/>
            </a:endParaRPr>
          </a:p>
          <a:p>
            <a:r>
              <a:rPr lang="en-GB" b="0" i="0" u="none" strike="noStrike" dirty="0">
                <a:solidFill>
                  <a:srgbClr val="000000"/>
                </a:solidFill>
                <a:effectLst/>
                <a:latin typeface="UICTFontTextStyleBody"/>
              </a:rPr>
              <a:t>Political:</a:t>
            </a:r>
            <a:endParaRPr lang="en-GB" b="0" i="0" u="none" strike="noStrike" dirty="0">
              <a:solidFill>
                <a:srgbClr val="000000"/>
              </a:solidFill>
              <a:effectLst/>
            </a:endParaRPr>
          </a:p>
          <a:p>
            <a:r>
              <a:rPr lang="en-GB" b="0" i="0" u="none" strike="noStrike" dirty="0">
                <a:solidFill>
                  <a:srgbClr val="000000"/>
                </a:solidFill>
                <a:effectLst/>
                <a:latin typeface="UICTFontTextStyleBody"/>
              </a:rPr>
              <a:t>1. Government regulations on minimum wage and working conditions.</a:t>
            </a:r>
            <a:endParaRPr lang="en-GB" b="0" i="0" u="none" strike="noStrike" dirty="0">
              <a:solidFill>
                <a:srgbClr val="000000"/>
              </a:solidFill>
              <a:effectLst/>
            </a:endParaRPr>
          </a:p>
          <a:p>
            <a:r>
              <a:rPr lang="en-GB" b="0" i="0" u="none" strike="noStrike" dirty="0">
                <a:solidFill>
                  <a:srgbClr val="000000"/>
                </a:solidFill>
                <a:effectLst/>
                <a:latin typeface="UICTFontTextStyleBody"/>
              </a:rPr>
              <a:t>2. Brexit-related uncertainties impacting supply chains and tariffs.</a:t>
            </a:r>
            <a:endParaRPr lang="en-GB" b="0" i="0" u="none" strike="noStrike" dirty="0">
              <a:solidFill>
                <a:srgbClr val="000000"/>
              </a:solidFill>
              <a:effectLst/>
            </a:endParaRPr>
          </a:p>
          <a:p>
            <a:pPr algn="l"/>
            <a:endParaRPr lang="en-US" dirty="0"/>
          </a:p>
        </p:txBody>
      </p:sp>
      <p:sp>
        <p:nvSpPr>
          <p:cNvPr id="7" name="TextBox 6">
            <a:extLst>
              <a:ext uri="{FF2B5EF4-FFF2-40B4-BE49-F238E27FC236}">
                <a16:creationId xmlns:a16="http://schemas.microsoft.com/office/drawing/2014/main" id="{2FD353E5-6687-58A8-F142-42C246E350AE}"/>
              </a:ext>
            </a:extLst>
          </p:cNvPr>
          <p:cNvSpPr txBox="1"/>
          <p:nvPr/>
        </p:nvSpPr>
        <p:spPr>
          <a:xfrm flipH="1">
            <a:off x="6675864" y="561124"/>
            <a:ext cx="2354148" cy="3139321"/>
          </a:xfrm>
          <a:prstGeom prst="rect">
            <a:avLst/>
          </a:prstGeom>
          <a:noFill/>
        </p:spPr>
        <p:txBody>
          <a:bodyPr wrap="square" rtlCol="0">
            <a:spAutoFit/>
          </a:bodyPr>
          <a:lstStyle/>
          <a:p>
            <a:r>
              <a:rPr lang="en-GB" b="0" i="0" u="none" strike="noStrike" dirty="0">
                <a:solidFill>
                  <a:srgbClr val="000000"/>
                </a:solidFill>
                <a:effectLst/>
                <a:latin typeface="UICTFontTextStyleBody"/>
              </a:rPr>
              <a:t>Economic:</a:t>
            </a:r>
            <a:endParaRPr lang="en-GB" b="0" i="0" u="none" strike="noStrike" dirty="0">
              <a:solidFill>
                <a:srgbClr val="000000"/>
              </a:solidFill>
              <a:effectLst/>
            </a:endParaRPr>
          </a:p>
          <a:p>
            <a:r>
              <a:rPr lang="en-GB" b="0" i="0" u="none" strike="noStrike" dirty="0">
                <a:solidFill>
                  <a:srgbClr val="000000"/>
                </a:solidFill>
                <a:effectLst/>
                <a:latin typeface="UICTFontTextStyleBody"/>
              </a:rPr>
              <a:t>1. Fluctuations in currency exchange rates affecting import costs.</a:t>
            </a:r>
            <a:endParaRPr lang="en-GB" b="0" i="0" u="none" strike="noStrike" dirty="0">
              <a:solidFill>
                <a:srgbClr val="000000"/>
              </a:solidFill>
              <a:effectLst/>
            </a:endParaRPr>
          </a:p>
          <a:p>
            <a:r>
              <a:rPr lang="en-GB" b="0" i="0" u="none" strike="noStrike" dirty="0">
                <a:solidFill>
                  <a:srgbClr val="000000"/>
                </a:solidFill>
                <a:effectLst/>
                <a:latin typeface="UICTFontTextStyleBody"/>
              </a:rPr>
              <a:t>2. Economic downturns impacting consumer purchasing power.</a:t>
            </a:r>
            <a:endParaRPr lang="en-GB" b="0" i="0" u="none" strike="noStrike" dirty="0">
              <a:solidFill>
                <a:srgbClr val="000000"/>
              </a:solidFill>
              <a:effectLst/>
            </a:endParaRPr>
          </a:p>
          <a:p>
            <a:r>
              <a:rPr lang="en-GB" b="0" i="0" u="none" strike="noStrike" dirty="0">
                <a:solidFill>
                  <a:srgbClr val="000000"/>
                </a:solidFill>
                <a:effectLst/>
                <a:latin typeface="Avenir Next LT Pro" panose="020F0502020204030204" pitchFamily="34" charset="0"/>
              </a:rPr>
              <a:t> </a:t>
            </a:r>
          </a:p>
          <a:p>
            <a:pPr algn="l"/>
            <a:endParaRPr lang="en-US" dirty="0"/>
          </a:p>
        </p:txBody>
      </p:sp>
      <p:sp>
        <p:nvSpPr>
          <p:cNvPr id="8" name="TextBox 7">
            <a:extLst>
              <a:ext uri="{FF2B5EF4-FFF2-40B4-BE49-F238E27FC236}">
                <a16:creationId xmlns:a16="http://schemas.microsoft.com/office/drawing/2014/main" id="{1368797C-B8E4-9B4D-71B9-900F209440B9}"/>
              </a:ext>
            </a:extLst>
          </p:cNvPr>
          <p:cNvSpPr txBox="1"/>
          <p:nvPr/>
        </p:nvSpPr>
        <p:spPr>
          <a:xfrm flipH="1">
            <a:off x="9548544" y="561125"/>
            <a:ext cx="2643456" cy="2862322"/>
          </a:xfrm>
          <a:prstGeom prst="rect">
            <a:avLst/>
          </a:prstGeom>
          <a:noFill/>
        </p:spPr>
        <p:txBody>
          <a:bodyPr wrap="square" rtlCol="0">
            <a:spAutoFit/>
          </a:bodyPr>
          <a:lstStyle/>
          <a:p>
            <a:r>
              <a:rPr lang="en-GB" b="0" i="0" u="none" strike="noStrike" dirty="0">
                <a:solidFill>
                  <a:srgbClr val="000000"/>
                </a:solidFill>
                <a:effectLst/>
                <a:latin typeface="UICTFontTextStyleBody"/>
              </a:rPr>
              <a:t>Social:</a:t>
            </a:r>
            <a:endParaRPr lang="en-GB" b="0" i="0" u="none" strike="noStrike" dirty="0">
              <a:solidFill>
                <a:srgbClr val="000000"/>
              </a:solidFill>
              <a:effectLst/>
            </a:endParaRPr>
          </a:p>
          <a:p>
            <a:r>
              <a:rPr lang="en-GB" b="0" i="0" u="none" strike="noStrike" dirty="0">
                <a:solidFill>
                  <a:srgbClr val="000000"/>
                </a:solidFill>
                <a:effectLst/>
                <a:latin typeface="UICTFontTextStyleBody"/>
              </a:rPr>
              <a:t>1. Changing lifestyles and preferences towards eco-friendly products.</a:t>
            </a:r>
            <a:endParaRPr lang="en-GB" b="0" i="0" u="none" strike="noStrike" dirty="0">
              <a:solidFill>
                <a:srgbClr val="000000"/>
              </a:solidFill>
              <a:effectLst/>
            </a:endParaRPr>
          </a:p>
          <a:p>
            <a:r>
              <a:rPr lang="en-GB" b="0" i="0" u="none" strike="noStrike" dirty="0">
                <a:solidFill>
                  <a:srgbClr val="000000"/>
                </a:solidFill>
                <a:effectLst/>
                <a:latin typeface="UICTFontTextStyleBody"/>
              </a:rPr>
              <a:t>2. Aging population influencing demand for specific product categories.</a:t>
            </a:r>
            <a:endParaRPr lang="en-GB" b="0" i="0" u="none" strike="noStrike" dirty="0">
              <a:solidFill>
                <a:srgbClr val="000000"/>
              </a:solidFill>
              <a:effectLst/>
            </a:endParaRPr>
          </a:p>
          <a:p>
            <a:r>
              <a:rPr lang="en-GB" b="0" i="0" u="none" strike="noStrike" dirty="0">
                <a:solidFill>
                  <a:srgbClr val="000000"/>
                </a:solidFill>
                <a:effectLst/>
                <a:latin typeface="Avenir Next LT Pro" panose="020F0502020204030204" pitchFamily="34" charset="0"/>
              </a:rPr>
              <a:t> </a:t>
            </a:r>
          </a:p>
          <a:p>
            <a:pPr algn="l"/>
            <a:endParaRPr lang="en-US" dirty="0"/>
          </a:p>
        </p:txBody>
      </p:sp>
      <p:pic>
        <p:nvPicPr>
          <p:cNvPr id="9" name="Picture 8">
            <a:extLst>
              <a:ext uri="{FF2B5EF4-FFF2-40B4-BE49-F238E27FC236}">
                <a16:creationId xmlns:a16="http://schemas.microsoft.com/office/drawing/2014/main" id="{85D0DCD5-F5CE-82AE-C194-5754559A89BA}"/>
              </a:ext>
            </a:extLst>
          </p:cNvPr>
          <p:cNvPicPr>
            <a:picLocks noChangeAspect="1"/>
          </p:cNvPicPr>
          <p:nvPr/>
        </p:nvPicPr>
        <p:blipFill>
          <a:blip r:embed="rId2"/>
          <a:stretch>
            <a:fillRect/>
          </a:stretch>
        </p:blipFill>
        <p:spPr>
          <a:xfrm>
            <a:off x="503661" y="4633195"/>
            <a:ext cx="11359999" cy="2078594"/>
          </a:xfrm>
          <a:prstGeom prst="rect">
            <a:avLst/>
          </a:prstGeom>
        </p:spPr>
      </p:pic>
    </p:spTree>
    <p:extLst>
      <p:ext uri="{BB962C8B-B14F-4D97-AF65-F5344CB8AC3E}">
        <p14:creationId xmlns:p14="http://schemas.microsoft.com/office/powerpoint/2010/main" val="2932079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D637F7-1382-1B11-CDDE-9985F8457753}"/>
              </a:ext>
            </a:extLst>
          </p:cNvPr>
          <p:cNvSpPr txBox="1"/>
          <p:nvPr/>
        </p:nvSpPr>
        <p:spPr>
          <a:xfrm>
            <a:off x="634379" y="3264829"/>
            <a:ext cx="3485377" cy="2585323"/>
          </a:xfrm>
          <a:prstGeom prst="rect">
            <a:avLst/>
          </a:prstGeom>
          <a:noFill/>
        </p:spPr>
        <p:txBody>
          <a:bodyPr wrap="square" rtlCol="0">
            <a:spAutoFit/>
          </a:bodyPr>
          <a:lstStyle/>
          <a:p>
            <a:r>
              <a:rPr lang="en-GB" b="0" i="0" u="none" strike="noStrike" dirty="0">
                <a:solidFill>
                  <a:srgbClr val="000000"/>
                </a:solidFill>
                <a:effectLst/>
                <a:latin typeface="UICTFontTextStyleBody"/>
              </a:rPr>
              <a:t>Technological:</a:t>
            </a:r>
            <a:endParaRPr lang="en-GB" b="0" i="0" u="none" strike="noStrike" dirty="0">
              <a:solidFill>
                <a:srgbClr val="000000"/>
              </a:solidFill>
              <a:effectLst/>
            </a:endParaRPr>
          </a:p>
          <a:p>
            <a:r>
              <a:rPr lang="en-GB" b="0" i="0" u="none" strike="noStrike" dirty="0">
                <a:solidFill>
                  <a:srgbClr val="000000"/>
                </a:solidFill>
                <a:effectLst/>
                <a:latin typeface="UICTFontTextStyleBody"/>
              </a:rPr>
              <a:t>1. Advancements in e-commerce technology, shaping consumer </a:t>
            </a:r>
            <a:r>
              <a:rPr lang="en-GB" b="0" i="0" u="none" strike="noStrike" dirty="0" err="1">
                <a:solidFill>
                  <a:srgbClr val="000000"/>
                </a:solidFill>
                <a:effectLst/>
                <a:latin typeface="UICTFontTextStyleBody"/>
              </a:rPr>
              <a:t>behavior</a:t>
            </a:r>
            <a:r>
              <a:rPr lang="en-GB" b="0" i="0" u="none" strike="noStrike" dirty="0">
                <a:solidFill>
                  <a:srgbClr val="000000"/>
                </a:solidFill>
                <a:effectLst/>
                <a:latin typeface="UICTFontTextStyleBody"/>
              </a:rPr>
              <a:t>.</a:t>
            </a:r>
            <a:endParaRPr lang="en-GB" b="0" i="0" u="none" strike="noStrike" dirty="0">
              <a:solidFill>
                <a:srgbClr val="000000"/>
              </a:solidFill>
              <a:effectLst/>
            </a:endParaRPr>
          </a:p>
          <a:p>
            <a:r>
              <a:rPr lang="en-GB" b="0" i="0" u="none" strike="noStrike" dirty="0">
                <a:solidFill>
                  <a:srgbClr val="000000"/>
                </a:solidFill>
                <a:effectLst/>
                <a:latin typeface="UICTFontTextStyleBody"/>
              </a:rPr>
              <a:t>2. Opportunities for automation and efficiency improvements in operations.</a:t>
            </a:r>
            <a:endParaRPr lang="en-GB" b="0" i="0" u="none" strike="noStrike" dirty="0">
              <a:solidFill>
                <a:srgbClr val="000000"/>
              </a:solidFill>
              <a:effectLst/>
            </a:endParaRPr>
          </a:p>
          <a:p>
            <a:r>
              <a:rPr lang="en-GB" b="0" i="0" u="none" strike="noStrike" dirty="0">
                <a:solidFill>
                  <a:srgbClr val="000000"/>
                </a:solidFill>
                <a:effectLst/>
                <a:latin typeface="Avenir Next LT Pro" panose="020F0502020204030204" pitchFamily="34" charset="0"/>
              </a:rPr>
              <a:t> </a:t>
            </a:r>
          </a:p>
          <a:p>
            <a:pPr algn="l"/>
            <a:endParaRPr lang="en-US" dirty="0"/>
          </a:p>
        </p:txBody>
      </p:sp>
      <p:sp>
        <p:nvSpPr>
          <p:cNvPr id="6" name="TextBox 5">
            <a:extLst>
              <a:ext uri="{FF2B5EF4-FFF2-40B4-BE49-F238E27FC236}">
                <a16:creationId xmlns:a16="http://schemas.microsoft.com/office/drawing/2014/main" id="{7E3A1491-075D-33F3-DECD-5F30680166CA}"/>
              </a:ext>
            </a:extLst>
          </p:cNvPr>
          <p:cNvSpPr txBox="1"/>
          <p:nvPr/>
        </p:nvSpPr>
        <p:spPr>
          <a:xfrm>
            <a:off x="4119756" y="3429000"/>
            <a:ext cx="3952490" cy="2031325"/>
          </a:xfrm>
          <a:prstGeom prst="rect">
            <a:avLst/>
          </a:prstGeom>
          <a:noFill/>
        </p:spPr>
        <p:txBody>
          <a:bodyPr wrap="square" rtlCol="0">
            <a:spAutoFit/>
          </a:bodyPr>
          <a:lstStyle/>
          <a:p>
            <a:r>
              <a:rPr lang="en-GB" b="0" i="0" u="none" strike="noStrike" dirty="0">
                <a:solidFill>
                  <a:srgbClr val="000000"/>
                </a:solidFill>
                <a:effectLst/>
                <a:latin typeface="UICTFontTextStyleBody"/>
              </a:rPr>
              <a:t>Legal:</a:t>
            </a:r>
            <a:endParaRPr lang="en-GB" b="0" i="0" u="none" strike="noStrike" dirty="0">
              <a:solidFill>
                <a:srgbClr val="000000"/>
              </a:solidFill>
              <a:effectLst/>
            </a:endParaRPr>
          </a:p>
          <a:p>
            <a:r>
              <a:rPr lang="en-GB" b="0" i="0" u="none" strike="noStrike" dirty="0">
                <a:solidFill>
                  <a:srgbClr val="000000"/>
                </a:solidFill>
                <a:effectLst/>
                <a:latin typeface="UICTFontTextStyleBody"/>
              </a:rPr>
              <a:t>1. Compliance with health and safety regulations in stores and warehouses.</a:t>
            </a:r>
            <a:endParaRPr lang="en-GB" b="0" i="0" u="none" strike="noStrike" dirty="0">
              <a:solidFill>
                <a:srgbClr val="000000"/>
              </a:solidFill>
              <a:effectLst/>
            </a:endParaRPr>
          </a:p>
          <a:p>
            <a:r>
              <a:rPr lang="en-GB" b="0" i="0" u="none" strike="noStrike" dirty="0">
                <a:solidFill>
                  <a:srgbClr val="000000"/>
                </a:solidFill>
                <a:effectLst/>
                <a:latin typeface="UICTFontTextStyleBody"/>
              </a:rPr>
              <a:t>2. Data protection laws affecting customer privacy and online transactions.</a:t>
            </a:r>
            <a:endParaRPr lang="en-GB" b="0" i="0" u="none" strike="noStrike" dirty="0">
              <a:solidFill>
                <a:srgbClr val="000000"/>
              </a:solidFill>
              <a:effectLst/>
            </a:endParaRPr>
          </a:p>
          <a:p>
            <a:pPr algn="l"/>
            <a:endParaRPr lang="en-US" dirty="0"/>
          </a:p>
        </p:txBody>
      </p:sp>
      <p:sp>
        <p:nvSpPr>
          <p:cNvPr id="7" name="TextBox 6">
            <a:extLst>
              <a:ext uri="{FF2B5EF4-FFF2-40B4-BE49-F238E27FC236}">
                <a16:creationId xmlns:a16="http://schemas.microsoft.com/office/drawing/2014/main" id="{879FED06-221F-EF59-F8D9-851F0BF51ACF}"/>
              </a:ext>
            </a:extLst>
          </p:cNvPr>
          <p:cNvSpPr txBox="1"/>
          <p:nvPr/>
        </p:nvSpPr>
        <p:spPr>
          <a:xfrm>
            <a:off x="8072246" y="3357756"/>
            <a:ext cx="3952489" cy="2585323"/>
          </a:xfrm>
          <a:prstGeom prst="rect">
            <a:avLst/>
          </a:prstGeom>
          <a:noFill/>
        </p:spPr>
        <p:txBody>
          <a:bodyPr wrap="square" rtlCol="0">
            <a:spAutoFit/>
          </a:bodyPr>
          <a:lstStyle/>
          <a:p>
            <a:r>
              <a:rPr lang="en-GB" b="0" i="0" u="none" strike="noStrike" dirty="0">
                <a:solidFill>
                  <a:srgbClr val="000000"/>
                </a:solidFill>
                <a:effectLst/>
                <a:latin typeface="UICTFontTextStyleBody"/>
              </a:rPr>
              <a:t>Environmental:</a:t>
            </a:r>
            <a:endParaRPr lang="en-GB" b="0" i="0" u="none" strike="noStrike" dirty="0">
              <a:solidFill>
                <a:srgbClr val="000000"/>
              </a:solidFill>
              <a:effectLst/>
            </a:endParaRPr>
          </a:p>
          <a:p>
            <a:r>
              <a:rPr lang="en-GB" b="0" i="0" u="none" strike="noStrike" dirty="0">
                <a:solidFill>
                  <a:srgbClr val="000000"/>
                </a:solidFill>
                <a:effectLst/>
                <a:latin typeface="UICTFontTextStyleBody"/>
              </a:rPr>
              <a:t>1. Increasing awareness of environmental sustainability, driving demand for eco-friendly products.</a:t>
            </a:r>
            <a:endParaRPr lang="en-GB" b="0" i="0" u="none" strike="noStrike" dirty="0">
              <a:solidFill>
                <a:srgbClr val="000000"/>
              </a:solidFill>
              <a:effectLst/>
            </a:endParaRPr>
          </a:p>
          <a:p>
            <a:r>
              <a:rPr lang="en-GB" b="0" i="0" u="none" strike="noStrike" dirty="0">
                <a:solidFill>
                  <a:srgbClr val="000000"/>
                </a:solidFill>
                <a:effectLst/>
                <a:latin typeface="UICTFontTextStyleBody"/>
              </a:rPr>
              <a:t>2. Pressure to reduce carbon footprint and adopt sustainable practices in operations.</a:t>
            </a:r>
            <a:endParaRPr lang="en-GB" b="0" i="0" u="none" strike="noStrike" dirty="0">
              <a:solidFill>
                <a:srgbClr val="000000"/>
              </a:solidFill>
              <a:effectLst/>
            </a:endParaRPr>
          </a:p>
          <a:p>
            <a:r>
              <a:rPr lang="en-GB" b="0" i="0" u="none" strike="noStrike" dirty="0">
                <a:solidFill>
                  <a:srgbClr val="000000"/>
                </a:solidFill>
                <a:effectLst/>
                <a:latin typeface="Avenir Next LT Pro" panose="020F0502020204030204" pitchFamily="34" charset="0"/>
              </a:rPr>
              <a:t> </a:t>
            </a:r>
          </a:p>
          <a:p>
            <a:pPr algn="l"/>
            <a:endParaRPr lang="en-US" dirty="0"/>
          </a:p>
        </p:txBody>
      </p:sp>
      <p:pic>
        <p:nvPicPr>
          <p:cNvPr id="11" name="Picture 10">
            <a:extLst>
              <a:ext uri="{FF2B5EF4-FFF2-40B4-BE49-F238E27FC236}">
                <a16:creationId xmlns:a16="http://schemas.microsoft.com/office/drawing/2014/main" id="{D3FC2442-D169-5926-D923-F38C7B964E53}"/>
              </a:ext>
            </a:extLst>
          </p:cNvPr>
          <p:cNvPicPr>
            <a:picLocks noChangeAspect="1"/>
          </p:cNvPicPr>
          <p:nvPr/>
        </p:nvPicPr>
        <p:blipFill>
          <a:blip r:embed="rId2"/>
          <a:stretch>
            <a:fillRect/>
          </a:stretch>
        </p:blipFill>
        <p:spPr>
          <a:xfrm>
            <a:off x="8072245" y="1049066"/>
            <a:ext cx="2769217" cy="1954541"/>
          </a:xfrm>
          <a:prstGeom prst="rect">
            <a:avLst/>
          </a:prstGeom>
        </p:spPr>
      </p:pic>
      <p:pic>
        <p:nvPicPr>
          <p:cNvPr id="12" name="Picture 11">
            <a:extLst>
              <a:ext uri="{FF2B5EF4-FFF2-40B4-BE49-F238E27FC236}">
                <a16:creationId xmlns:a16="http://schemas.microsoft.com/office/drawing/2014/main" id="{F9D5DC02-00C3-6FD8-B7B0-3DB3FCC0546C}"/>
              </a:ext>
            </a:extLst>
          </p:cNvPr>
          <p:cNvPicPr>
            <a:picLocks noChangeAspect="1"/>
          </p:cNvPicPr>
          <p:nvPr/>
        </p:nvPicPr>
        <p:blipFill>
          <a:blip r:embed="rId3"/>
          <a:stretch>
            <a:fillRect/>
          </a:stretch>
        </p:blipFill>
        <p:spPr>
          <a:xfrm>
            <a:off x="4361728" y="843677"/>
            <a:ext cx="2548389" cy="2031325"/>
          </a:xfrm>
          <a:prstGeom prst="rect">
            <a:avLst/>
          </a:prstGeom>
        </p:spPr>
      </p:pic>
      <p:pic>
        <p:nvPicPr>
          <p:cNvPr id="13" name="Picture 12">
            <a:extLst>
              <a:ext uri="{FF2B5EF4-FFF2-40B4-BE49-F238E27FC236}">
                <a16:creationId xmlns:a16="http://schemas.microsoft.com/office/drawing/2014/main" id="{475A32BD-BE9D-7865-71FB-EE7C73FC9A29}"/>
              </a:ext>
            </a:extLst>
          </p:cNvPr>
          <p:cNvPicPr>
            <a:picLocks noChangeAspect="1"/>
          </p:cNvPicPr>
          <p:nvPr/>
        </p:nvPicPr>
        <p:blipFill>
          <a:blip r:embed="rId4"/>
          <a:stretch>
            <a:fillRect/>
          </a:stretch>
        </p:blipFill>
        <p:spPr>
          <a:xfrm>
            <a:off x="612516" y="1310838"/>
            <a:ext cx="2548388" cy="1692769"/>
          </a:xfrm>
          <a:prstGeom prst="rect">
            <a:avLst/>
          </a:prstGeom>
        </p:spPr>
      </p:pic>
    </p:spTree>
    <p:extLst>
      <p:ext uri="{BB962C8B-B14F-4D97-AF65-F5344CB8AC3E}">
        <p14:creationId xmlns:p14="http://schemas.microsoft.com/office/powerpoint/2010/main" val="2151206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7B6720-8201-3106-199E-2ED889360964}"/>
              </a:ext>
            </a:extLst>
          </p:cNvPr>
          <p:cNvSpPr txBox="1"/>
          <p:nvPr/>
        </p:nvSpPr>
        <p:spPr>
          <a:xfrm>
            <a:off x="1084146" y="2523892"/>
            <a:ext cx="10129025" cy="3139321"/>
          </a:xfrm>
          <a:prstGeom prst="rect">
            <a:avLst/>
          </a:prstGeom>
          <a:noFill/>
        </p:spPr>
        <p:txBody>
          <a:bodyPr wrap="square" rtlCol="0">
            <a:spAutoFit/>
          </a:bodyPr>
          <a:lstStyle/>
          <a:p>
            <a:r>
              <a:rPr lang="en-GB" b="0" i="0" u="none" strike="noStrike" dirty="0">
                <a:solidFill>
                  <a:srgbClr val="000000"/>
                </a:solidFill>
                <a:effectLst/>
                <a:latin typeface="UICTFontTextStyleBody"/>
              </a:rPr>
              <a:t>Recommendations:</a:t>
            </a:r>
            <a:endParaRPr lang="en-GB" b="0" i="0" u="none" strike="noStrike" dirty="0">
              <a:solidFill>
                <a:srgbClr val="000000"/>
              </a:solidFill>
              <a:effectLst/>
            </a:endParaRPr>
          </a:p>
          <a:p>
            <a:r>
              <a:rPr lang="en-GB" b="0" i="0" u="none" strike="noStrike" dirty="0">
                <a:solidFill>
                  <a:srgbClr val="000000"/>
                </a:solidFill>
                <a:effectLst/>
              </a:rPr>
              <a:t>•</a:t>
            </a:r>
            <a:r>
              <a:rPr lang="en-GB" b="0" i="0" u="none" strike="noStrike" dirty="0">
                <a:solidFill>
                  <a:srgbClr val="000000"/>
                </a:solidFill>
                <a:effectLst/>
                <a:latin typeface="UICTFontTextStyleBody"/>
              </a:rPr>
              <a:t>1. Strengthen online presence through enhanced e-commerce platforms and digital marketing strategies.</a:t>
            </a:r>
            <a:endParaRPr lang="en-GB" b="0" i="0" u="none" strike="noStrike" dirty="0">
              <a:solidFill>
                <a:srgbClr val="000000"/>
              </a:solidFill>
              <a:effectLst/>
            </a:endParaRPr>
          </a:p>
          <a:p>
            <a:r>
              <a:rPr lang="en-GB" b="0" i="0" u="none" strike="noStrike" dirty="0">
                <a:solidFill>
                  <a:srgbClr val="000000"/>
                </a:solidFill>
                <a:effectLst/>
              </a:rPr>
              <a:t>•</a:t>
            </a:r>
            <a:r>
              <a:rPr lang="en-GB" b="0" i="0" u="none" strike="noStrike" dirty="0">
                <a:solidFill>
                  <a:srgbClr val="000000"/>
                </a:solidFill>
                <a:effectLst/>
                <a:latin typeface="UICTFontTextStyleBody"/>
              </a:rPr>
              <a:t>2. Invest in staff training and development to ensure consistent customer service standards across all stores.</a:t>
            </a:r>
            <a:endParaRPr lang="en-GB" b="0" i="0" u="none" strike="noStrike" dirty="0">
              <a:solidFill>
                <a:srgbClr val="000000"/>
              </a:solidFill>
              <a:effectLst/>
            </a:endParaRPr>
          </a:p>
          <a:p>
            <a:r>
              <a:rPr lang="en-GB" b="0" i="0" u="none" strike="noStrike" dirty="0">
                <a:solidFill>
                  <a:srgbClr val="000000"/>
                </a:solidFill>
                <a:effectLst/>
              </a:rPr>
              <a:t>•</a:t>
            </a:r>
            <a:r>
              <a:rPr lang="en-GB" b="0" i="0" u="none" strike="noStrike" dirty="0">
                <a:solidFill>
                  <a:srgbClr val="000000"/>
                </a:solidFill>
                <a:effectLst/>
                <a:latin typeface="UICTFontTextStyleBody"/>
              </a:rPr>
              <a:t>3. Diversify product offerings to align with evolving consumer preferences, focusing on sustainable and ethically sourced products.</a:t>
            </a:r>
            <a:endParaRPr lang="en-GB" b="0" i="0" u="none" strike="noStrike" dirty="0">
              <a:solidFill>
                <a:srgbClr val="000000"/>
              </a:solidFill>
              <a:effectLst/>
            </a:endParaRPr>
          </a:p>
          <a:p>
            <a:r>
              <a:rPr lang="en-GB" b="0" i="0" u="none" strike="noStrike" dirty="0">
                <a:solidFill>
                  <a:srgbClr val="000000"/>
                </a:solidFill>
                <a:effectLst/>
              </a:rPr>
              <a:t>•</a:t>
            </a:r>
            <a:r>
              <a:rPr lang="en-GB" b="0" i="0" u="none" strike="noStrike" dirty="0">
                <a:solidFill>
                  <a:srgbClr val="000000"/>
                </a:solidFill>
                <a:effectLst/>
                <a:latin typeface="UICTFontTextStyleBody"/>
              </a:rPr>
              <a:t>4. Explore opportunities for international expansion, considering potential markets and adapting strategies accordingly.</a:t>
            </a:r>
            <a:endParaRPr lang="en-GB" b="0" i="0" u="none" strike="noStrike" dirty="0">
              <a:solidFill>
                <a:srgbClr val="000000"/>
              </a:solidFill>
              <a:effectLst/>
            </a:endParaRPr>
          </a:p>
          <a:p>
            <a:r>
              <a:rPr lang="en-GB" b="0" i="0" u="none" strike="noStrike" dirty="0">
                <a:solidFill>
                  <a:srgbClr val="000000"/>
                </a:solidFill>
                <a:effectLst/>
              </a:rPr>
              <a:t>•</a:t>
            </a:r>
            <a:r>
              <a:rPr lang="en-GB" b="0" i="0" u="none" strike="noStrike" dirty="0">
                <a:solidFill>
                  <a:srgbClr val="000000"/>
                </a:solidFill>
                <a:effectLst/>
                <a:latin typeface="UICTFontTextStyleBody"/>
              </a:rPr>
              <a:t>5. Embrace technological innovations to improve operational efficiency, streamline processes, and enhance the overall </a:t>
            </a:r>
            <a:endParaRPr lang="en-GB" b="0" i="0" u="none" strike="noStrike" dirty="0">
              <a:solidFill>
                <a:srgbClr val="000000"/>
              </a:solidFill>
              <a:effectLst/>
            </a:endParaRPr>
          </a:p>
          <a:p>
            <a:pPr algn="l"/>
            <a:endParaRPr lang="en-US" dirty="0"/>
          </a:p>
        </p:txBody>
      </p:sp>
      <p:pic>
        <p:nvPicPr>
          <p:cNvPr id="6" name="Picture 5">
            <a:extLst>
              <a:ext uri="{FF2B5EF4-FFF2-40B4-BE49-F238E27FC236}">
                <a16:creationId xmlns:a16="http://schemas.microsoft.com/office/drawing/2014/main" id="{58AA72F8-CF35-0187-899B-1B03C52638D0}"/>
              </a:ext>
            </a:extLst>
          </p:cNvPr>
          <p:cNvPicPr>
            <a:picLocks noChangeAspect="1"/>
          </p:cNvPicPr>
          <p:nvPr/>
        </p:nvPicPr>
        <p:blipFill>
          <a:blip r:embed="rId2"/>
          <a:stretch>
            <a:fillRect/>
          </a:stretch>
        </p:blipFill>
        <p:spPr>
          <a:xfrm>
            <a:off x="4486879" y="397241"/>
            <a:ext cx="2331626" cy="2330218"/>
          </a:xfrm>
          <a:prstGeom prst="rect">
            <a:avLst/>
          </a:prstGeom>
        </p:spPr>
      </p:pic>
    </p:spTree>
    <p:extLst>
      <p:ext uri="{BB962C8B-B14F-4D97-AF65-F5344CB8AC3E}">
        <p14:creationId xmlns:p14="http://schemas.microsoft.com/office/powerpoint/2010/main" val="3475513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544FBB-54E6-3D0D-8F7C-47D571C63A34}"/>
              </a:ext>
            </a:extLst>
          </p:cNvPr>
          <p:cNvSpPr txBox="1"/>
          <p:nvPr/>
        </p:nvSpPr>
        <p:spPr>
          <a:xfrm>
            <a:off x="1022197" y="2430965"/>
            <a:ext cx="6195122" cy="2585323"/>
          </a:xfrm>
          <a:prstGeom prst="rect">
            <a:avLst/>
          </a:prstGeom>
          <a:noFill/>
        </p:spPr>
        <p:txBody>
          <a:bodyPr wrap="square" rtlCol="0">
            <a:spAutoFit/>
          </a:bodyPr>
          <a:lstStyle/>
          <a:p>
            <a:r>
              <a:rPr lang="en-GB" b="0" i="0" u="none" strike="noStrike" dirty="0">
                <a:effectLst/>
                <a:latin typeface="UICTFontTextStyleBody"/>
              </a:rPr>
              <a:t>Conclusion:</a:t>
            </a:r>
            <a:endParaRPr lang="en-GB" b="0" i="0" u="none" strike="noStrike" dirty="0">
              <a:effectLst/>
            </a:endParaRPr>
          </a:p>
          <a:p>
            <a:r>
              <a:rPr lang="en-GB" b="0" i="0" u="none" strike="noStrike" dirty="0">
                <a:effectLst/>
                <a:latin typeface="UICTFontTextStyleBody"/>
              </a:rPr>
              <a:t>In conclusion, by leveraging its strengths, addressing weaknesses, </a:t>
            </a:r>
            <a:r>
              <a:rPr lang="en-GB" b="0" i="0" u="none" strike="noStrike" dirty="0" err="1">
                <a:effectLst/>
                <a:latin typeface="UICTFontTextStyleBody"/>
              </a:rPr>
              <a:t>capitalizing</a:t>
            </a:r>
            <a:r>
              <a:rPr lang="en-GB" b="0" i="0" u="none" strike="noStrike" dirty="0">
                <a:effectLst/>
                <a:latin typeface="UICTFontTextStyleBody"/>
              </a:rPr>
              <a:t> on opportunities, and mitigating threats, Wilko can position itself for sustained growth and success in the dynamic retail landscape. Through strategic planning and proactive decision-making, Wilko can continue to meet the evolving needs of its customers while maintaining its competitive edge in the market. Thank you.</a:t>
            </a:r>
            <a:endParaRPr lang="en-GB" b="0" i="0" u="none" strike="noStrike" dirty="0">
              <a:effectLst/>
            </a:endParaRPr>
          </a:p>
          <a:p>
            <a:pPr algn="l"/>
            <a:endParaRPr lang="en-US" dirty="0"/>
          </a:p>
        </p:txBody>
      </p:sp>
      <p:pic>
        <p:nvPicPr>
          <p:cNvPr id="5" name="Picture 4">
            <a:extLst>
              <a:ext uri="{FF2B5EF4-FFF2-40B4-BE49-F238E27FC236}">
                <a16:creationId xmlns:a16="http://schemas.microsoft.com/office/drawing/2014/main" id="{66ABBE7C-EAED-FA8A-7960-A62234D97B3B}"/>
              </a:ext>
            </a:extLst>
          </p:cNvPr>
          <p:cNvPicPr>
            <a:picLocks noChangeAspect="1"/>
          </p:cNvPicPr>
          <p:nvPr/>
        </p:nvPicPr>
        <p:blipFill>
          <a:blip r:embed="rId2"/>
          <a:stretch>
            <a:fillRect/>
          </a:stretch>
        </p:blipFill>
        <p:spPr>
          <a:xfrm>
            <a:off x="7802703" y="2253978"/>
            <a:ext cx="3968028" cy="2939296"/>
          </a:xfrm>
          <a:prstGeom prst="rect">
            <a:avLst/>
          </a:prstGeom>
        </p:spPr>
      </p:pic>
    </p:spTree>
    <p:extLst>
      <p:ext uri="{BB962C8B-B14F-4D97-AF65-F5344CB8AC3E}">
        <p14:creationId xmlns:p14="http://schemas.microsoft.com/office/powerpoint/2010/main" val="923515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1A769-30FB-5D75-8B43-CB95A08C9952}"/>
              </a:ext>
            </a:extLst>
          </p:cNvPr>
          <p:cNvSpPr>
            <a:spLocks noGrp="1"/>
          </p:cNvSpPr>
          <p:nvPr>
            <p:ph type="title"/>
          </p:nvPr>
        </p:nvSpPr>
        <p:spPr/>
        <p:txBody>
          <a:bodyPr/>
          <a:lstStyle/>
          <a:p>
            <a:r>
              <a:rPr lang="en-GB" dirty="0"/>
              <a:t>Reference list </a:t>
            </a:r>
            <a:endParaRPr lang="en-US" dirty="0"/>
          </a:p>
        </p:txBody>
      </p:sp>
      <p:sp>
        <p:nvSpPr>
          <p:cNvPr id="4" name="TextBox 3">
            <a:extLst>
              <a:ext uri="{FF2B5EF4-FFF2-40B4-BE49-F238E27FC236}">
                <a16:creationId xmlns:a16="http://schemas.microsoft.com/office/drawing/2014/main" id="{FF2D4646-33F2-3130-7C86-F959DEA23683}"/>
              </a:ext>
            </a:extLst>
          </p:cNvPr>
          <p:cNvSpPr txBox="1"/>
          <p:nvPr/>
        </p:nvSpPr>
        <p:spPr>
          <a:xfrm>
            <a:off x="489415" y="2226749"/>
            <a:ext cx="11213169" cy="3754874"/>
          </a:xfrm>
          <a:prstGeom prst="rect">
            <a:avLst/>
          </a:prstGeom>
          <a:noFill/>
        </p:spPr>
        <p:txBody>
          <a:bodyPr wrap="square" rtlCol="0">
            <a:spAutoFit/>
          </a:bodyPr>
          <a:lstStyle/>
          <a:p>
            <a:pPr marL="342900" indent="-342900">
              <a:buAutoNum type="arabicPeriod"/>
            </a:pPr>
            <a:r>
              <a:rPr lang="en-GB" sz="1400" b="0" i="0" dirty="0">
                <a:effectLst/>
                <a:latin typeface="UICTFontTextStyleBody"/>
              </a:rPr>
              <a:t>Crawford, S. (2020). "Wilko looks to digital future as sales soar." BBC News. Retrieved from [https://</a:t>
            </a:r>
            <a:r>
              <a:rPr lang="en-GB" sz="1400" b="0" i="0" dirty="0" err="1">
                <a:effectLst/>
                <a:latin typeface="UICTFontTextStyleBody"/>
              </a:rPr>
              <a:t>www.bbc.com</a:t>
            </a:r>
            <a:r>
              <a:rPr lang="en-GB" sz="1400" b="0" i="0" dirty="0">
                <a:effectLst/>
                <a:latin typeface="UICTFontTextStyleBody"/>
              </a:rPr>
              <a:t>/news/business-52754376](</a:t>
            </a:r>
            <a:r>
              <a:rPr lang="en-GB" sz="1400" b="0" i="0" dirty="0">
                <a:effectLst/>
                <a:latin typeface="UICTFontTextStyleBody"/>
                <a:hlinkClick r:id="rId2"/>
              </a:rPr>
              <a:t>https://</a:t>
            </a:r>
            <a:r>
              <a:rPr lang="en-GB" sz="1400" b="0" i="0" dirty="0" err="1">
                <a:effectLst/>
                <a:latin typeface="UICTFontTextStyleBody"/>
                <a:hlinkClick r:id="rId2"/>
              </a:rPr>
              <a:t>www.bbc.com</a:t>
            </a:r>
            <a:r>
              <a:rPr lang="en-GB" sz="1400" b="0" i="0" dirty="0">
                <a:effectLst/>
                <a:latin typeface="UICTFontTextStyleBody"/>
                <a:hlinkClick r:id="rId2"/>
              </a:rPr>
              <a:t>/news/business-52754376</a:t>
            </a:r>
            <a:r>
              <a:rPr lang="en-GB" sz="1400" b="0" i="0" dirty="0">
                <a:effectLst/>
                <a:latin typeface="UICTFontTextStyleBody"/>
              </a:rPr>
              <a:t>)</a:t>
            </a:r>
            <a:endParaRPr lang="en-GB" sz="1400" dirty="0">
              <a:effectLst/>
              <a:latin typeface=".AppleSystemUIFont"/>
            </a:endParaRPr>
          </a:p>
          <a:p>
            <a:r>
              <a:rPr lang="en-GB" sz="1400" b="0" i="0" dirty="0">
                <a:effectLst/>
                <a:latin typeface="UICTFontTextStyleBody"/>
              </a:rPr>
              <a:t>2. Wilko Retail Ltd. (2024). Company Overview. Retrieved from [https://www.wilko.com](</a:t>
            </a:r>
            <a:r>
              <a:rPr lang="en-GB" sz="1400" b="0" i="0" dirty="0">
                <a:effectLst/>
                <a:latin typeface="UICTFontTextStyleBody"/>
                <a:hlinkClick r:id="rId3"/>
              </a:rPr>
              <a:t>https://www.wilko.com</a:t>
            </a:r>
            <a:r>
              <a:rPr lang="en-GB" sz="1400" b="0" i="0" dirty="0">
                <a:effectLst/>
                <a:latin typeface="UICTFontTextStyleBody"/>
              </a:rPr>
              <a:t>)</a:t>
            </a:r>
            <a:endParaRPr lang="en-GB" sz="1400" dirty="0">
              <a:effectLst/>
              <a:latin typeface=".AppleSystemUIFont"/>
            </a:endParaRPr>
          </a:p>
          <a:p>
            <a:r>
              <a:rPr lang="en-GB" sz="1400" b="0" i="0" dirty="0">
                <a:effectLst/>
                <a:latin typeface="UICTFontTextStyleBody"/>
              </a:rPr>
              <a:t>3. The Guardian. (2023). "How Wilko became a household name in the UK." Retrieved from [https://</a:t>
            </a:r>
            <a:r>
              <a:rPr lang="en-GB" sz="1400" b="0" i="0" dirty="0" err="1">
                <a:effectLst/>
                <a:latin typeface="UICTFontTextStyleBody"/>
              </a:rPr>
              <a:t>www.theguardian.com</a:t>
            </a:r>
            <a:r>
              <a:rPr lang="en-GB" sz="1400" b="0" i="0" dirty="0">
                <a:effectLst/>
                <a:latin typeface="UICTFontTextStyleBody"/>
              </a:rPr>
              <a:t>/business/2023/how-wilko-became-a-household-name-in-the-uk](</a:t>
            </a:r>
            <a:r>
              <a:rPr lang="en-GB" sz="1400" b="0" i="0" dirty="0">
                <a:effectLst/>
                <a:latin typeface="UICTFontTextStyleBody"/>
                <a:hlinkClick r:id="rId4"/>
              </a:rPr>
              <a:t>https://</a:t>
            </a:r>
            <a:r>
              <a:rPr lang="en-GB" sz="1400" b="0" i="0" dirty="0" err="1">
                <a:effectLst/>
                <a:latin typeface="UICTFontTextStyleBody"/>
                <a:hlinkClick r:id="rId4"/>
              </a:rPr>
              <a:t>www.theguardian.com</a:t>
            </a:r>
            <a:r>
              <a:rPr lang="en-GB" sz="1400" b="0" i="0" dirty="0">
                <a:effectLst/>
                <a:latin typeface="UICTFontTextStyleBody"/>
                <a:hlinkClick r:id="rId4"/>
              </a:rPr>
              <a:t>/business/2023/how-wilko-became-a-household-name-in-the-uk</a:t>
            </a:r>
            <a:r>
              <a:rPr lang="en-GB" sz="1400" b="0" i="0" dirty="0">
                <a:effectLst/>
                <a:latin typeface="UICTFontTextStyleBody"/>
              </a:rPr>
              <a:t>)</a:t>
            </a:r>
            <a:endParaRPr lang="en-GB" sz="1400" dirty="0">
              <a:effectLst/>
              <a:latin typeface=".AppleSystemUIFont"/>
            </a:endParaRPr>
          </a:p>
          <a:p>
            <a:r>
              <a:rPr lang="en-GB" sz="1400" b="0" i="0" dirty="0">
                <a:effectLst/>
                <a:latin typeface="UICTFontTextStyleBody"/>
              </a:rPr>
              <a:t>4. </a:t>
            </a:r>
            <a:r>
              <a:rPr lang="en-GB" sz="1400" b="0" i="0" dirty="0" err="1">
                <a:effectLst/>
                <a:latin typeface="UICTFontTextStyleBody"/>
              </a:rPr>
              <a:t>Mintel</a:t>
            </a:r>
            <a:r>
              <a:rPr lang="en-GB" sz="1400" b="0" i="0" dirty="0">
                <a:effectLst/>
                <a:latin typeface="UICTFontTextStyleBody"/>
              </a:rPr>
              <a:t>. (2023). "UK DIY Retailing - Market Summary." Retrieved from [https://</a:t>
            </a:r>
            <a:r>
              <a:rPr lang="en-GB" sz="1400" b="0" i="0" dirty="0" err="1">
                <a:effectLst/>
                <a:latin typeface="UICTFontTextStyleBody"/>
              </a:rPr>
              <a:t>www.mintel.com</a:t>
            </a:r>
            <a:r>
              <a:rPr lang="en-GB" sz="1400" b="0" i="0" dirty="0">
                <a:effectLst/>
                <a:latin typeface="UICTFontTextStyleBody"/>
              </a:rPr>
              <a:t>](</a:t>
            </a:r>
            <a:r>
              <a:rPr lang="en-GB" sz="1400" b="0" i="0" dirty="0">
                <a:effectLst/>
                <a:latin typeface="UICTFontTextStyleBody"/>
                <a:hlinkClick r:id="rId5"/>
              </a:rPr>
              <a:t>https://</a:t>
            </a:r>
            <a:r>
              <a:rPr lang="en-GB" sz="1400" b="0" i="0" dirty="0" err="1">
                <a:effectLst/>
                <a:latin typeface="UICTFontTextStyleBody"/>
                <a:hlinkClick r:id="rId5"/>
              </a:rPr>
              <a:t>www.mintel.com</a:t>
            </a:r>
            <a:r>
              <a:rPr lang="en-GB" sz="1400" b="0" i="0" dirty="0">
                <a:effectLst/>
                <a:latin typeface="UICTFontTextStyleBody"/>
              </a:rPr>
              <a:t>)</a:t>
            </a:r>
            <a:endParaRPr lang="en-GB" sz="1400" dirty="0">
              <a:effectLst/>
              <a:latin typeface=".AppleSystemUIFont"/>
            </a:endParaRPr>
          </a:p>
          <a:p>
            <a:r>
              <a:rPr lang="en-GB" sz="1400" b="0" i="0" dirty="0">
                <a:effectLst/>
                <a:latin typeface="UICTFontTextStyleBody"/>
              </a:rPr>
              <a:t>5. Wilko Retail Ltd. (2024). Annual Report. Retrieved from [https://www.wilko.com/investor-relations](</a:t>
            </a:r>
            <a:r>
              <a:rPr lang="en-GB" sz="1400" b="0" i="0" dirty="0">
                <a:effectLst/>
                <a:latin typeface="UICTFontTextStyleBody"/>
                <a:hlinkClick r:id="rId6"/>
              </a:rPr>
              <a:t>https://www.wilko.com/investor-relations</a:t>
            </a:r>
            <a:r>
              <a:rPr lang="en-GB" sz="1400" b="0" i="0" dirty="0">
                <a:effectLst/>
                <a:latin typeface="UICTFontTextStyleBody"/>
              </a:rPr>
              <a:t>)</a:t>
            </a:r>
            <a:endParaRPr lang="en-GB" sz="1400" dirty="0">
              <a:effectLst/>
              <a:latin typeface=".AppleSystemUIFont"/>
            </a:endParaRPr>
          </a:p>
          <a:p>
            <a:r>
              <a:rPr lang="en-GB" sz="1400" b="0" i="0" dirty="0">
                <a:effectLst/>
                <a:latin typeface="UICTFontTextStyleBody"/>
              </a:rPr>
              <a:t>6. Retail Gazette. (2023). "Wilko invests in staff training to improve customer service." </a:t>
            </a:r>
            <a:r>
              <a:rPr lang="en-GB" sz="1400" b="0" i="0">
                <a:effectLst/>
                <a:latin typeface="UICTFontTextStyleBody"/>
              </a:rPr>
              <a:t>Retrieved from </a:t>
            </a:r>
            <a:r>
              <a:rPr lang="en-GB" sz="1400" b="0" i="0" dirty="0">
                <a:effectLst/>
                <a:latin typeface="UICTFontTextStyleBody"/>
              </a:rPr>
              <a:t>[https://</a:t>
            </a:r>
            <a:r>
              <a:rPr lang="en-GB" sz="1400" b="0" i="0" dirty="0" err="1">
                <a:effectLst/>
                <a:latin typeface="UICTFontTextStyleBody"/>
              </a:rPr>
              <a:t>www.retailgazette.com</a:t>
            </a:r>
            <a:r>
              <a:rPr lang="en-GB" sz="1400" b="0" i="0" dirty="0">
                <a:effectLst/>
                <a:latin typeface="UICTFontTextStyleBody"/>
              </a:rPr>
              <a:t>](</a:t>
            </a:r>
            <a:r>
              <a:rPr lang="en-GB" sz="1400" b="0" i="0" dirty="0">
                <a:effectLst/>
                <a:latin typeface="UICTFontTextStyleBody"/>
                <a:hlinkClick r:id="rId7"/>
              </a:rPr>
              <a:t>https://</a:t>
            </a:r>
            <a:r>
              <a:rPr lang="en-GB" sz="1400" b="0" i="0" dirty="0" err="1">
                <a:effectLst/>
                <a:latin typeface="UICTFontTextStyleBody"/>
                <a:hlinkClick r:id="rId7"/>
              </a:rPr>
              <a:t>www.retailgazette.com</a:t>
            </a:r>
            <a:r>
              <a:rPr lang="en-GB" sz="1400" b="0" i="0" dirty="0">
                <a:effectLst/>
                <a:latin typeface="UICTFontTextStyleBody"/>
              </a:rPr>
              <a:t>)</a:t>
            </a:r>
            <a:endParaRPr lang="en-GB" sz="1400" dirty="0">
              <a:effectLst/>
              <a:latin typeface=".AppleSystemUIFont"/>
            </a:endParaRPr>
          </a:p>
          <a:p>
            <a:r>
              <a:rPr lang="en-GB" sz="1400" b="0" i="0" dirty="0">
                <a:effectLst/>
                <a:latin typeface="UICTFontTextStyleBody"/>
              </a:rPr>
              <a:t>7. </a:t>
            </a:r>
            <a:r>
              <a:rPr lang="en-GB" sz="1400" b="0" i="0" dirty="0" err="1">
                <a:effectLst/>
                <a:latin typeface="UICTFontTextStyleBody"/>
              </a:rPr>
              <a:t>Euromonitor</a:t>
            </a:r>
            <a:r>
              <a:rPr lang="en-GB" sz="1400" b="0" i="0" dirty="0">
                <a:effectLst/>
                <a:latin typeface="UICTFontTextStyleBody"/>
              </a:rPr>
              <a:t> International. (2023). "Home and Garden Specialist Retailers in the United Kingdom." Retrieved from [https://</a:t>
            </a:r>
            <a:r>
              <a:rPr lang="en-GB" sz="1400" b="0" i="0" dirty="0" err="1">
                <a:effectLst/>
                <a:latin typeface="UICTFontTextStyleBody"/>
              </a:rPr>
              <a:t>www.euromonitor.com</a:t>
            </a:r>
            <a:r>
              <a:rPr lang="en-GB" sz="1400" b="0" i="0" dirty="0">
                <a:effectLst/>
                <a:latin typeface="UICTFontTextStyleBody"/>
              </a:rPr>
              <a:t>](</a:t>
            </a:r>
            <a:r>
              <a:rPr lang="en-GB" sz="1400" b="0" i="0" dirty="0">
                <a:effectLst/>
                <a:latin typeface="UICTFontTextStyleBody"/>
                <a:hlinkClick r:id="rId8"/>
              </a:rPr>
              <a:t>https://</a:t>
            </a:r>
            <a:r>
              <a:rPr lang="en-GB" sz="1400" b="0" i="0" dirty="0" err="1">
                <a:effectLst/>
                <a:latin typeface="UICTFontTextStyleBody"/>
                <a:hlinkClick r:id="rId8"/>
              </a:rPr>
              <a:t>www.euromonitor.com</a:t>
            </a:r>
            <a:r>
              <a:rPr lang="en-GB" sz="1400" b="0" i="0" dirty="0">
                <a:effectLst/>
                <a:latin typeface="UICTFontTextStyleBody"/>
              </a:rPr>
              <a:t>)</a:t>
            </a:r>
            <a:endParaRPr lang="en-GB" sz="1400" dirty="0">
              <a:effectLst/>
              <a:latin typeface=".AppleSystemUIFont"/>
            </a:endParaRPr>
          </a:p>
          <a:p>
            <a:r>
              <a:rPr lang="en-GB" sz="1400" b="0" i="0" dirty="0">
                <a:effectLst/>
                <a:latin typeface="UICTFontTextStyleBody"/>
              </a:rPr>
              <a:t>8. Office for National Statistics. (2023). "Retail sales, Great Britain: December 2023." Retrieved from [https://www.ons.gov.uk](</a:t>
            </a:r>
            <a:r>
              <a:rPr lang="en-GB" sz="1400" b="0" i="0" dirty="0">
                <a:effectLst/>
                <a:latin typeface="UICTFontTextStyleBody"/>
                <a:hlinkClick r:id="rId9"/>
              </a:rPr>
              <a:t>https://www.ons.gov.uk</a:t>
            </a:r>
            <a:r>
              <a:rPr lang="en-GB" sz="1400" b="0" i="0" dirty="0">
                <a:effectLst/>
                <a:latin typeface="UICTFontTextStyleBody"/>
              </a:rPr>
              <a:t>)</a:t>
            </a:r>
            <a:endParaRPr lang="en-GB" sz="1400" dirty="0">
              <a:latin typeface=".AppleSystemUIFont"/>
            </a:endParaRPr>
          </a:p>
          <a:p>
            <a:r>
              <a:rPr lang="en-GB" sz="1400" b="0" i="0" dirty="0">
                <a:effectLst/>
                <a:latin typeface="UICTFontTextStyleBody"/>
              </a:rPr>
              <a:t>9. The Telegraph. (2023). "Wilko explores international expansion amid Brexit challenges." Retrieved from [https://www.telegraph.co.uk](</a:t>
            </a:r>
            <a:r>
              <a:rPr lang="en-GB" sz="1400" b="0" i="0" dirty="0">
                <a:effectLst/>
                <a:latin typeface="UICTFontTextStyleBody"/>
                <a:hlinkClick r:id="rId10"/>
              </a:rPr>
              <a:t>https://www.telegraph.co.uk</a:t>
            </a:r>
            <a:r>
              <a:rPr lang="en-GB" sz="1400" b="0" i="0" dirty="0">
                <a:effectLst/>
                <a:latin typeface="UICTFontTextStyleBody"/>
              </a:rPr>
              <a:t>)</a:t>
            </a:r>
            <a:endParaRPr lang="en-GB" sz="1400" dirty="0">
              <a:effectLst/>
              <a:latin typeface=".AppleSystemUIFont"/>
            </a:endParaRPr>
          </a:p>
          <a:p>
            <a:r>
              <a:rPr lang="en-GB" sz="1400" b="0" i="0" dirty="0">
                <a:effectLst/>
                <a:latin typeface="UICTFontTextStyleBody"/>
              </a:rPr>
              <a:t>10. Retail Week. (2023). "How Wilko is adapting to changing consumer trends." Retrieved from [https://www.retail-week.com](</a:t>
            </a:r>
            <a:r>
              <a:rPr lang="en-GB" sz="1400" b="0" i="0" dirty="0">
                <a:effectLst/>
                <a:latin typeface="UICTFontTextStyleBody"/>
                <a:hlinkClick r:id="rId11"/>
              </a:rPr>
              <a:t>https://www.retail-week.com</a:t>
            </a:r>
            <a:r>
              <a:rPr lang="en-GB" sz="1400" b="0" i="0" dirty="0">
                <a:effectLst/>
                <a:latin typeface="UICTFontTextStyleBody"/>
              </a:rPr>
              <a:t>)</a:t>
            </a:r>
            <a:endParaRPr lang="en-GB" sz="1400" dirty="0">
              <a:effectLst/>
              <a:latin typeface=".AppleSystemUIFont"/>
            </a:endParaRPr>
          </a:p>
          <a:p>
            <a:pPr algn="l"/>
            <a:endParaRPr lang="en-US" sz="1400" dirty="0"/>
          </a:p>
        </p:txBody>
      </p:sp>
    </p:spTree>
    <p:extLst>
      <p:ext uri="{BB962C8B-B14F-4D97-AF65-F5344CB8AC3E}">
        <p14:creationId xmlns:p14="http://schemas.microsoft.com/office/powerpoint/2010/main" val="1166531276"/>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44286109_TF22712842.potx" id="{66207373-B99E-4885-8182-B73EA986FCBA}" vid="{BA3EABD1-0925-4BFC-B6D5-F3CE9D96400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123</Words>
  <Application>Microsoft Office PowerPoint</Application>
  <PresentationFormat>Widescreen</PresentationFormat>
  <Paragraphs>21</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1_RetrospectVTI</vt:lpstr>
      <vt:lpstr>Presentation about WILKO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about WILKO</dc:title>
  <dc:creator>Irena Krajnakova (2309834)</dc:creator>
  <cp:lastModifiedBy>Irena Krajnakova (2309834)</cp:lastModifiedBy>
  <cp:revision>7</cp:revision>
  <dcterms:created xsi:type="dcterms:W3CDTF">2024-03-07T17:02:16Z</dcterms:created>
  <dcterms:modified xsi:type="dcterms:W3CDTF">2024-03-09T21:07:36Z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