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30"/>
  </p:notesMasterIdLst>
  <p:sldIdLst>
    <p:sldId id="256" r:id="rId2"/>
    <p:sldId id="257" r:id="rId3"/>
    <p:sldId id="263" r:id="rId4"/>
    <p:sldId id="270" r:id="rId5"/>
    <p:sldId id="264" r:id="rId6"/>
    <p:sldId id="265" r:id="rId7"/>
    <p:sldId id="266" r:id="rId8"/>
    <p:sldId id="267" r:id="rId9"/>
    <p:sldId id="268" r:id="rId10"/>
    <p:sldId id="269" r:id="rId11"/>
    <p:sldId id="271" r:id="rId12"/>
    <p:sldId id="272" r:id="rId13"/>
    <p:sldId id="273" r:id="rId14"/>
    <p:sldId id="275" r:id="rId15"/>
    <p:sldId id="274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84" r:id="rId25"/>
    <p:sldId id="285" r:id="rId26"/>
    <p:sldId id="286" r:id="rId27"/>
    <p:sldId id="287" r:id="rId28"/>
    <p:sldId id="262" r:id="rId2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09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F0265AF-97AB-4CA9-8302-BFD77DE25944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38C4B0C-5BB6-47E7-B468-A8E994BC53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55489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C4B0C-5BB6-47E7-B468-A8E994BC53CF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54111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8C4B0C-5BB6-47E7-B468-A8E994BC53CF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06985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345440" y="2942602"/>
            <a:ext cx="7147931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572652" y="2944634"/>
            <a:ext cx="1190348" cy="2459736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7712714" y="3136658"/>
            <a:ext cx="910224" cy="2075688"/>
          </a:xfrm>
          <a:prstGeom prst="rect">
            <a:avLst/>
          </a:prstGeom>
          <a:solidFill>
            <a:schemeClr val="accent3">
              <a:alpha val="70000"/>
            </a:schemeClr>
          </a:solidFill>
          <a:ln w="6350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>
            <a:off x="445483" y="3055621"/>
            <a:ext cx="6947845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786826" y="4625268"/>
            <a:ext cx="762000" cy="457200"/>
          </a:xfrm>
        </p:spPr>
        <p:txBody>
          <a:bodyPr/>
          <a:lstStyle>
            <a:lvl1pPr algn="ctr">
              <a:defRPr sz="28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541822" y="4559276"/>
            <a:ext cx="6755166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538971" y="3139440"/>
            <a:ext cx="6760868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457200"/>
          </a:xfrm>
        </p:spPr>
        <p:txBody>
          <a:bodyPr>
            <a:normAutofit/>
          </a:bodyPr>
          <a:lstStyle>
            <a:lvl1pPr marL="0" indent="0" algn="ctr">
              <a:buNone/>
              <a:defRPr sz="1800" cap="all" spc="300" baseline="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4705" y="3227033"/>
            <a:ext cx="6629400" cy="1219201"/>
          </a:xfrm>
        </p:spPr>
        <p:txBody>
          <a:bodyPr anchor="b" anchorCtr="0">
            <a:noAutofit/>
          </a:bodyPr>
          <a:lstStyle>
            <a:lvl1pPr>
              <a:defRPr sz="40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8" name="Rounded Rectangle 7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451976" y="2946400"/>
            <a:ext cx="8265160" cy="24638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567656" y="3048000"/>
            <a:ext cx="8033800" cy="2245359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36456" y="3200399"/>
            <a:ext cx="7696200" cy="1295401"/>
          </a:xfrm>
        </p:spPr>
        <p:txBody>
          <a:bodyPr anchor="b" anchorCtr="0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lang="en-US" sz="4000" kern="1200" cap="all" baseline="0" dirty="0">
                <a:solidFill>
                  <a:schemeClr val="accent1">
                    <a:lumMod val="50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5" name="Rectangle 14"/>
          <p:cNvSpPr/>
          <p:nvPr/>
        </p:nvSpPr>
        <p:spPr>
          <a:xfrm>
            <a:off x="675496" y="4541520"/>
            <a:ext cx="7818120" cy="664367"/>
          </a:xfrm>
          <a:prstGeom prst="rect">
            <a:avLst/>
          </a:prstGeom>
          <a:solidFill>
            <a:schemeClr val="accent1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6456" y="4607510"/>
            <a:ext cx="7696200" cy="52378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Rectangle 13"/>
          <p:cNvSpPr/>
          <p:nvPr/>
        </p:nvSpPr>
        <p:spPr>
          <a:xfrm>
            <a:off x="675757" y="3124200"/>
            <a:ext cx="7817599" cy="2077720"/>
          </a:xfrm>
          <a:prstGeom prst="rect">
            <a:avLst/>
          </a:prstGeom>
          <a:noFill/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6128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19071"/>
            <a:ext cx="4038600" cy="440740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26128" y="1722438"/>
            <a:ext cx="4040188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128" y="2438400"/>
            <a:ext cx="4040188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22438"/>
            <a:ext cx="4041775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38400"/>
            <a:ext cx="4041775" cy="368776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ounded Rectangle 10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ounded Rectangle 11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6200" y="685800"/>
            <a:ext cx="4572000" cy="525780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560034" y="1505712"/>
            <a:ext cx="2716566" cy="3523488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676690" y="1642472"/>
            <a:ext cx="2483254" cy="3234328"/>
          </a:xfrm>
          <a:prstGeom prst="rect">
            <a:avLst/>
          </a:prstGeom>
          <a:solidFill>
            <a:srgbClr val="FFFFFF"/>
          </a:solidFill>
          <a:ln w="6350" cmpd="dbl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9000" y="2971800"/>
            <a:ext cx="2298634" cy="1752600"/>
          </a:xfrm>
        </p:spPr>
        <p:txBody>
          <a:bodyPr/>
          <a:lstStyle>
            <a:lvl1pPr marL="0" indent="0">
              <a:spcBef>
                <a:spcPts val="400"/>
              </a:spcBef>
              <a:buNone/>
              <a:defRPr sz="1400">
                <a:solidFill>
                  <a:schemeClr val="accent1">
                    <a:lumMod val="5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9000" y="1734312"/>
            <a:ext cx="2298634" cy="1191620"/>
          </a:xfrm>
        </p:spPr>
        <p:txBody>
          <a:bodyPr anchor="b">
            <a:normAutofit/>
          </a:bodyPr>
          <a:lstStyle>
            <a:lvl1pPr algn="l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9" name="Rounded Rectangle 8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685800" y="621437"/>
            <a:ext cx="7772400" cy="4331564"/>
          </a:xfrm>
          <a:solidFill>
            <a:schemeClr val="bg2"/>
          </a:solidFill>
          <a:ln>
            <a:noFill/>
          </a:ln>
          <a:effectLst>
            <a:softEdge rad="12700"/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685800" y="4953000"/>
            <a:ext cx="7772400" cy="137160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761999" y="5029200"/>
            <a:ext cx="7600765" cy="1202924"/>
          </a:xfrm>
          <a:prstGeom prst="rect">
            <a:avLst/>
          </a:prstGeom>
          <a:solidFill>
            <a:srgbClr val="FFFFFF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914400" y="5638800"/>
            <a:ext cx="7328514" cy="451696"/>
          </a:xfrm>
          <a:prstGeom prst="rect">
            <a:avLst/>
          </a:prstGeom>
          <a:solidFill>
            <a:schemeClr val="accent1"/>
          </a:solidFill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05589" y="5074920"/>
            <a:ext cx="7946136" cy="1097280"/>
          </a:xfrm>
          <a:prstGeom prst="rect">
            <a:avLst/>
          </a:prstGeom>
          <a:noFill/>
          <a:ln w="6350" cmpd="dbl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56289" y="5656556"/>
            <a:ext cx="7244736" cy="401715"/>
          </a:xfrm>
        </p:spPr>
        <p:txBody>
          <a:bodyPr anchor="ctr">
            <a:normAutofit/>
          </a:bodyPr>
          <a:lstStyle>
            <a:lvl1pPr marL="0" indent="0" algn="ctr">
              <a:buNone/>
              <a:defRPr sz="1500" cap="all" spc="250" baseline="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5105400"/>
            <a:ext cx="7328514" cy="523043"/>
          </a:xfrm>
        </p:spPr>
        <p:txBody>
          <a:bodyPr anchor="ctr" anchorCtr="0"/>
          <a:lstStyle>
            <a:lvl1pPr algn="ctr">
              <a:defRPr sz="2000" b="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861702" y="228600"/>
            <a:ext cx="1859280" cy="6122634"/>
          </a:xfrm>
          <a:prstGeom prst="rect">
            <a:avLst/>
          </a:prstGeom>
          <a:solidFill>
            <a:srgbClr val="FFFFFF">
              <a:alpha val="85000"/>
            </a:srgb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6955225" y="351409"/>
            <a:ext cx="1672235" cy="587701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48577" y="395427"/>
            <a:ext cx="1485531" cy="57889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80999"/>
            <a:ext cx="6172200" cy="57912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C3F3A9-9747-47BF-A4BC-D68160C94D45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7" name="Rounded Rectangle 6"/>
          <p:cNvSpPr/>
          <p:nvPr/>
        </p:nvSpPr>
        <p:spPr>
          <a:xfrm>
            <a:off x="91440" y="101600"/>
            <a:ext cx="8961120" cy="6664960"/>
          </a:xfrm>
          <a:prstGeom prst="roundRect">
            <a:avLst>
              <a:gd name="adj" fmla="val 1735"/>
            </a:avLst>
          </a:prstGeom>
          <a:ln w="12700" cmpd="sng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82296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54C3F3A9-9747-47BF-A4BC-D68160C94D45}" type="datetimeFigureOut">
              <a:rPr lang="en-GB" smtClean="0"/>
              <a:t>29/03/2017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9310FC2-509E-4394-B078-E9908268EC3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74320" y="278166"/>
            <a:ext cx="8595360" cy="1325880"/>
          </a:xfrm>
          <a:prstGeom prst="rect">
            <a:avLst/>
          </a:prstGeom>
          <a:solidFill>
            <a:srgbClr val="FFFFFF">
              <a:alpha val="83000"/>
            </a:srgbClr>
          </a:solidFill>
          <a:ln>
            <a:noFill/>
          </a:ln>
          <a:effectLst>
            <a:softEdge rad="127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372863" y="372862"/>
            <a:ext cx="8380520" cy="1118587"/>
          </a:xfrm>
          <a:prstGeom prst="rect">
            <a:avLst/>
          </a:prstGeom>
          <a:solidFill>
            <a:srgbClr val="FFFFFF"/>
          </a:solidFill>
          <a:ln w="635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8260672" cy="103942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500" kern="1200" cap="all" baseline="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19456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erc.gov/" TargetMode="External"/><Relationship Id="rId3" Type="http://schemas.openxmlformats.org/officeDocument/2006/relationships/hyperlink" Target="http://www.ofgem.gov.uk/" TargetMode="External"/><Relationship Id="rId7" Type="http://schemas.openxmlformats.org/officeDocument/2006/relationships/hyperlink" Target="http://www.projects.exeter.ac.uk/" TargetMode="External"/><Relationship Id="rId2" Type="http://schemas.openxmlformats.org/officeDocument/2006/relationships/hyperlink" Target="http://www.energy-uk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iea.org/" TargetMode="External"/><Relationship Id="rId5" Type="http://schemas.openxmlformats.org/officeDocument/2006/relationships/hyperlink" Target="http://www.ippr.org/" TargetMode="External"/><Relationship Id="rId4" Type="http://schemas.openxmlformats.org/officeDocument/2006/relationships/hyperlink" Target="http://www.ukace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Lara Hopkinson, Senior lecturer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Energy Performance Strategies</a:t>
            </a:r>
          </a:p>
        </p:txBody>
      </p:sp>
    </p:spTree>
    <p:extLst>
      <p:ext uri="{BB962C8B-B14F-4D97-AF65-F5344CB8AC3E}">
        <p14:creationId xmlns:p14="http://schemas.microsoft.com/office/powerpoint/2010/main" val="28800995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Todays topics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UK energy market:</a:t>
            </a:r>
            <a:endParaRPr lang="en-GB" dirty="0"/>
          </a:p>
          <a:p>
            <a:pPr lvl="1"/>
            <a:r>
              <a:rPr lang="en-GB" dirty="0" smtClean="0"/>
              <a:t>What does this look like?</a:t>
            </a:r>
          </a:p>
          <a:p>
            <a:pPr lvl="1"/>
            <a:r>
              <a:rPr lang="en-GB" dirty="0" smtClean="0"/>
              <a:t>Are we energy independent?</a:t>
            </a:r>
          </a:p>
          <a:p>
            <a:pPr lvl="1"/>
            <a:r>
              <a:rPr lang="en-GB" dirty="0" smtClean="0"/>
              <a:t>Could we be in the future?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59490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Uk</a:t>
            </a:r>
            <a:r>
              <a:rPr lang="en-GB" dirty="0" smtClean="0"/>
              <a:t> energy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Three key elements:</a:t>
            </a:r>
          </a:p>
          <a:p>
            <a:pPr lvl="1"/>
            <a:r>
              <a:rPr lang="en-GB" dirty="0" smtClean="0"/>
              <a:t>Generation</a:t>
            </a:r>
          </a:p>
          <a:p>
            <a:pPr lvl="1"/>
            <a:r>
              <a:rPr lang="en-GB" dirty="0" smtClean="0"/>
              <a:t>Transportation</a:t>
            </a:r>
          </a:p>
          <a:p>
            <a:pPr lvl="1"/>
            <a:r>
              <a:rPr lang="en-GB" dirty="0" smtClean="0"/>
              <a:t>Sale to consumer</a:t>
            </a:r>
          </a:p>
          <a:p>
            <a:r>
              <a:rPr lang="en-GB" dirty="0" smtClean="0"/>
              <a:t>Privatised markets</a:t>
            </a:r>
          </a:p>
          <a:p>
            <a:pPr lvl="1"/>
            <a:r>
              <a:rPr lang="en-GB" dirty="0" smtClean="0"/>
              <a:t>Positive or negative?</a:t>
            </a:r>
          </a:p>
          <a:p>
            <a:r>
              <a:rPr lang="en-GB" dirty="0" smtClean="0"/>
              <a:t>Regulation – </a:t>
            </a:r>
            <a:r>
              <a:rPr lang="en-GB" dirty="0" err="1" smtClean="0"/>
              <a:t>Ofgem</a:t>
            </a:r>
            <a:r>
              <a:rPr lang="en-GB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367337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 the </a:t>
            </a:r>
            <a:r>
              <a:rPr lang="en-GB" dirty="0" err="1" smtClean="0"/>
              <a:t>uk</a:t>
            </a:r>
            <a:r>
              <a:rPr lang="en-GB" dirty="0" smtClean="0"/>
              <a:t> energy secure?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187624" y="1772816"/>
            <a:ext cx="6984776" cy="4662338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167385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UKACE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15687825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1461" y="0"/>
            <a:ext cx="5838861" cy="685800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2605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err="1" smtClean="0"/>
              <a:t>Ofgem</a:t>
            </a:r>
            <a:r>
              <a:rPr lang="en-GB" sz="1600" dirty="0" smtClean="0"/>
              <a:t>, 2017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825593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39752" y="-14362"/>
            <a:ext cx="5830683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2605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err="1" smtClean="0"/>
              <a:t>Ofgem</a:t>
            </a:r>
            <a:r>
              <a:rPr lang="en-GB" sz="1600" dirty="0" smtClean="0"/>
              <a:t>, 2017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1987715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43045" y="0"/>
            <a:ext cx="7265459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2605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err="1" smtClean="0"/>
              <a:t>Ofgem</a:t>
            </a:r>
            <a:r>
              <a:rPr lang="en-GB" sz="1600" dirty="0" smtClean="0"/>
              <a:t>, 2017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199196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5576" y="1916832"/>
            <a:ext cx="7721601" cy="2276880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4558" y="4209077"/>
            <a:ext cx="7721601" cy="1908000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0" y="6519446"/>
            <a:ext cx="22605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err="1" smtClean="0"/>
              <a:t>Ofgem</a:t>
            </a:r>
            <a:r>
              <a:rPr lang="en-GB" sz="1600" dirty="0" smtClean="0"/>
              <a:t>, 2017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22778427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67744" y="0"/>
            <a:ext cx="5947296" cy="68580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2605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err="1" smtClean="0"/>
              <a:t>Ofgem</a:t>
            </a:r>
            <a:r>
              <a:rPr lang="en-GB" sz="1600" dirty="0" smtClean="0"/>
              <a:t>, 2017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880983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55049" y="15694"/>
            <a:ext cx="6865423" cy="6842306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26055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err="1" smtClean="0"/>
              <a:t>Ofgem</a:t>
            </a:r>
            <a:r>
              <a:rPr lang="en-GB" sz="1600" dirty="0" smtClean="0"/>
              <a:t>, 2017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3752140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282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79412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408372"/>
            <a:ext cx="4361896" cy="1076412"/>
          </a:xfrm>
        </p:spPr>
        <p:txBody>
          <a:bodyPr/>
          <a:lstStyle/>
          <a:p>
            <a:r>
              <a:rPr lang="en-GB" dirty="0" smtClean="0"/>
              <a:t>Johan Sverdrup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2363" y="2345752"/>
            <a:ext cx="6267471" cy="4512248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7248" y="-15103"/>
            <a:ext cx="4146752" cy="31663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7642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out of coal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Britain's last power coal power station to close by 2025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9250" y="2591524"/>
            <a:ext cx="5905500" cy="354330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368230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The Guardian, Nov 2016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420190150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Time lag of nuclear</a:t>
            </a:r>
            <a:endParaRPr lang="en-GB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56291" y="1752600"/>
            <a:ext cx="5831417" cy="43735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371608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The Independent, Mar 2017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6165055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 to energy security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Risk of disruption</a:t>
            </a:r>
          </a:p>
          <a:p>
            <a:r>
              <a:rPr lang="en-GB" dirty="0" smtClean="0"/>
              <a:t>Price volatility</a:t>
            </a:r>
          </a:p>
          <a:p>
            <a:r>
              <a:rPr lang="en-GB" dirty="0" smtClean="0"/>
              <a:t>Network ability to cope with intermittent supplies</a:t>
            </a:r>
          </a:p>
          <a:p>
            <a:r>
              <a:rPr lang="en-GB" dirty="0" smtClean="0"/>
              <a:t>Generating capacity ‘gap’</a:t>
            </a:r>
          </a:p>
          <a:p>
            <a:r>
              <a:rPr lang="en-GB" dirty="0" smtClean="0"/>
              <a:t>Climate framework</a:t>
            </a:r>
          </a:p>
          <a:p>
            <a:r>
              <a:rPr lang="en-GB" dirty="0" smtClean="0"/>
              <a:t>Supply meeting demand?</a:t>
            </a:r>
          </a:p>
          <a:p>
            <a:r>
              <a:rPr lang="en-GB" dirty="0" smtClean="0"/>
              <a:t>Brexit – what will it mean in practice?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083378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Threats to innovation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en-GB" dirty="0" smtClean="0"/>
              <a:t>Monopoly of “the big six”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Lack of competition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Artificial inflation of prices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Dominance of centralised generation &amp; distribution</a:t>
            </a:r>
          </a:p>
          <a:p>
            <a:pPr>
              <a:lnSpc>
                <a:spcPct val="150000"/>
              </a:lnSpc>
            </a:pPr>
            <a:r>
              <a:rPr lang="en-GB" dirty="0" smtClean="0"/>
              <a:t>International cooperation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1380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Levelised</a:t>
            </a:r>
            <a:r>
              <a:rPr lang="en-GB" dirty="0" smtClean="0"/>
              <a:t> cost of electricity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Used to compare costs of technologies</a:t>
            </a:r>
          </a:p>
          <a:p>
            <a:r>
              <a:rPr lang="en-GB" dirty="0" smtClean="0"/>
              <a:t>Is it appropriate?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“</a:t>
            </a:r>
            <a:r>
              <a:rPr lang="en-GB" i="1" dirty="0" smtClean="0"/>
              <a:t>LCOE is blind to the when, where &amp; how of generation</a:t>
            </a:r>
            <a:r>
              <a:rPr lang="en-GB" dirty="0" smtClean="0"/>
              <a:t>” *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Power produced off-peak is lower value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Technologies closer to the load have lower transportation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Technology-specific characteristics may lower value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0" y="6519446"/>
            <a:ext cx="200728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* Source: IEA, 2014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11387782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 the </a:t>
            </a:r>
            <a:r>
              <a:rPr lang="en-GB" dirty="0" err="1" smtClean="0"/>
              <a:t>uk</a:t>
            </a:r>
            <a:r>
              <a:rPr lang="en-GB" dirty="0" smtClean="0"/>
              <a:t> be energy secure?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125" y="1750574"/>
            <a:ext cx="8410678" cy="472916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92099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Clean Energy News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6498384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584" y="-24495"/>
            <a:ext cx="7605779" cy="68824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584127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Energy trilemma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000" y="1796256"/>
            <a:ext cx="8382000" cy="428625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1467068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Arup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235659767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Government response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Electricity Market Reform</a:t>
            </a:r>
          </a:p>
          <a:p>
            <a:r>
              <a:rPr lang="en-GB" dirty="0" smtClean="0"/>
              <a:t>From Energy Act 2013</a:t>
            </a:r>
          </a:p>
          <a:p>
            <a:r>
              <a:rPr lang="en-GB" dirty="0" smtClean="0"/>
              <a:t>Two reforms:</a:t>
            </a:r>
          </a:p>
          <a:p>
            <a:pPr lvl="1"/>
            <a:r>
              <a:rPr lang="en-GB" dirty="0" smtClean="0"/>
              <a:t>Contracts for Difference</a:t>
            </a:r>
          </a:p>
          <a:p>
            <a:pPr lvl="1"/>
            <a:r>
              <a:rPr lang="en-GB" dirty="0" smtClean="0"/>
              <a:t>Capacity Market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4099" y="4005064"/>
            <a:ext cx="3742701" cy="249897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1980029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Energy UK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347044188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Capacity market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Capacity = supply &amp; demand</a:t>
            </a:r>
          </a:p>
          <a:p>
            <a:r>
              <a:rPr lang="en-GB" dirty="0" smtClean="0"/>
              <a:t>Participants can bid in auctions (4-yrs ahead of delivery)</a:t>
            </a:r>
          </a:p>
          <a:p>
            <a:pPr lvl="1"/>
            <a:r>
              <a:rPr lang="en-GB" dirty="0" smtClean="0"/>
              <a:t>Pre-qualification</a:t>
            </a:r>
          </a:p>
          <a:p>
            <a:r>
              <a:rPr lang="en-GB" dirty="0" smtClean="0"/>
              <a:t>Auctions – descending clock format</a:t>
            </a:r>
          </a:p>
          <a:p>
            <a:r>
              <a:rPr lang="en-GB" dirty="0" smtClean="0"/>
              <a:t>During delivery – monthly payments for agreed obligation</a:t>
            </a:r>
          </a:p>
          <a:p>
            <a:r>
              <a:rPr lang="en-GB" dirty="0" smtClean="0"/>
              <a:t>Providers MUST respond when called on</a:t>
            </a:r>
          </a:p>
          <a:p>
            <a:r>
              <a:rPr lang="en-GB" dirty="0" smtClean="0"/>
              <a:t>Capacity market warnings will be issued</a:t>
            </a:r>
          </a:p>
          <a:p>
            <a:r>
              <a:rPr lang="en-GB" dirty="0" smtClean="0"/>
              <a:t>Penalties for failure to deliver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633318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1</a:t>
            </a:r>
            <a:r>
              <a:rPr lang="en-GB" baseline="30000" dirty="0" smtClean="0"/>
              <a:t>st</a:t>
            </a:r>
            <a:r>
              <a:rPr lang="en-GB" dirty="0" smtClean="0"/>
              <a:t> auction (2014)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79712" y="1752600"/>
            <a:ext cx="5343525" cy="460057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0" y="6519446"/>
            <a:ext cx="223170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Carbon Brief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146303484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752600"/>
            <a:ext cx="8363272" cy="4373563"/>
          </a:xfrm>
        </p:spPr>
        <p:txBody>
          <a:bodyPr/>
          <a:lstStyle/>
          <a:p>
            <a:r>
              <a:rPr lang="en-GB" dirty="0" smtClean="0"/>
              <a:t>Subsidies to fossil fuels</a:t>
            </a:r>
          </a:p>
          <a:p>
            <a:r>
              <a:rPr lang="en-GB" dirty="0" smtClean="0"/>
              <a:t>Two contradicting policies working against each </a:t>
            </a:r>
            <a:r>
              <a:rPr lang="en-GB" dirty="0" smtClean="0"/>
              <a:t>other</a:t>
            </a:r>
          </a:p>
          <a:p>
            <a:r>
              <a:rPr lang="en-GB" dirty="0" smtClean="0"/>
              <a:t>Not good for the environment</a:t>
            </a:r>
            <a:endParaRPr lang="en-GB" dirty="0" smtClean="0"/>
          </a:p>
          <a:p>
            <a:r>
              <a:rPr lang="en-GB" dirty="0" smtClean="0"/>
              <a:t>Payments awarded to plants that would remain open</a:t>
            </a:r>
          </a:p>
          <a:p>
            <a:r>
              <a:rPr lang="en-GB" dirty="0" smtClean="0"/>
              <a:t>Focussed on large </a:t>
            </a:r>
            <a:r>
              <a:rPr lang="en-GB" dirty="0" smtClean="0"/>
              <a:t>plants</a:t>
            </a:r>
          </a:p>
          <a:p>
            <a:r>
              <a:rPr lang="en-GB" dirty="0" smtClean="0"/>
              <a:t>Unnecessarily expensive</a:t>
            </a:r>
          </a:p>
          <a:p>
            <a:r>
              <a:rPr lang="en-GB" dirty="0" smtClean="0"/>
              <a:t>Not innovative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728740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Reforms to the reform?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IPPR recommends: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Separation of auctions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Advice to Secretary of State by neutral body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Emissions performance standard</a:t>
            </a:r>
          </a:p>
          <a:p>
            <a:pPr lvl="1">
              <a:lnSpc>
                <a:spcPct val="150000"/>
              </a:lnSpc>
            </a:pPr>
            <a:r>
              <a:rPr lang="en-GB" dirty="0" smtClean="0"/>
              <a:t>Greater role for demand response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0712138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Lessons from America?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Global forefront of capacity mechanisms</a:t>
            </a:r>
          </a:p>
          <a:p>
            <a:r>
              <a:rPr lang="en-GB" dirty="0" smtClean="0"/>
              <a:t>2002 – PJM</a:t>
            </a:r>
          </a:p>
          <a:p>
            <a:r>
              <a:rPr lang="en-GB" dirty="0" smtClean="0"/>
              <a:t>Improvements include:</a:t>
            </a:r>
          </a:p>
          <a:p>
            <a:pPr lvl="1"/>
            <a:r>
              <a:rPr lang="en-GB" dirty="0" smtClean="0"/>
              <a:t>Demand side response (~6% peak across US)</a:t>
            </a:r>
          </a:p>
          <a:p>
            <a:pPr lvl="1"/>
            <a:r>
              <a:rPr lang="en-GB" dirty="0" smtClean="0"/>
              <a:t>Advanced metering</a:t>
            </a:r>
          </a:p>
          <a:p>
            <a:pPr lvl="1"/>
            <a:r>
              <a:rPr lang="en-GB" dirty="0" smtClean="0"/>
              <a:t>Advances in innovation</a:t>
            </a:r>
          </a:p>
          <a:p>
            <a:r>
              <a:rPr lang="en-GB" dirty="0" smtClean="0"/>
              <a:t>Price reductions:</a:t>
            </a:r>
          </a:p>
          <a:p>
            <a:pPr lvl="1"/>
            <a:r>
              <a:rPr lang="en-GB" dirty="0" smtClean="0"/>
              <a:t>5-8% in wholesale price</a:t>
            </a:r>
          </a:p>
          <a:p>
            <a:pPr lvl="1"/>
            <a:r>
              <a:rPr lang="en-GB" dirty="0" smtClean="0"/>
              <a:t>90% cut in peak time price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88282285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 sustainable future?</a:t>
            </a: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3608" y="1736974"/>
            <a:ext cx="7149260" cy="4742342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0" y="6519446"/>
            <a:ext cx="282962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 smtClean="0"/>
              <a:t>Source: </a:t>
            </a:r>
            <a:r>
              <a:rPr lang="en-GB" sz="1600" dirty="0" smtClean="0"/>
              <a:t>Power Technology</a:t>
            </a:r>
            <a:endParaRPr lang="en-GB" sz="1600" dirty="0"/>
          </a:p>
        </p:txBody>
      </p:sp>
    </p:spTree>
    <p:extLst>
      <p:ext uri="{BB962C8B-B14F-4D97-AF65-F5344CB8AC3E}">
        <p14:creationId xmlns:p14="http://schemas.microsoft.com/office/powerpoint/2010/main" val="899169614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Useful 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Energy UK (</a:t>
            </a:r>
            <a:r>
              <a:rPr lang="en-GB" dirty="0" smtClean="0">
                <a:hlinkClick r:id="rId2"/>
              </a:rPr>
              <a:t>www.energy-uk.org.uk</a:t>
            </a:r>
            <a:r>
              <a:rPr lang="en-GB" dirty="0" smtClean="0"/>
              <a:t>) </a:t>
            </a:r>
          </a:p>
          <a:p>
            <a:r>
              <a:rPr lang="en-GB" dirty="0" err="1" smtClean="0"/>
              <a:t>Ofgem</a:t>
            </a:r>
            <a:r>
              <a:rPr lang="en-GB" dirty="0" smtClean="0"/>
              <a:t> (</a:t>
            </a:r>
            <a:r>
              <a:rPr lang="en-GB" dirty="0" smtClean="0">
                <a:hlinkClick r:id="rId3"/>
              </a:rPr>
              <a:t>www.ofgem.gov.uk</a:t>
            </a:r>
            <a:r>
              <a:rPr lang="en-GB" dirty="0" smtClean="0"/>
              <a:t>)</a:t>
            </a:r>
          </a:p>
          <a:p>
            <a:r>
              <a:rPr lang="en-GB" dirty="0" smtClean="0"/>
              <a:t>Association for the Conservation of Energy (</a:t>
            </a:r>
            <a:r>
              <a:rPr lang="en-GB" dirty="0" smtClean="0">
                <a:hlinkClick r:id="rId4"/>
              </a:rPr>
              <a:t>www.ukace.org</a:t>
            </a:r>
            <a:r>
              <a:rPr lang="en-GB" dirty="0" smtClean="0"/>
              <a:t>) </a:t>
            </a:r>
          </a:p>
          <a:p>
            <a:r>
              <a:rPr lang="en-GB" dirty="0" smtClean="0"/>
              <a:t>Institute for Public Policy Research (</a:t>
            </a:r>
            <a:r>
              <a:rPr lang="en-GB" dirty="0" smtClean="0">
                <a:hlinkClick r:id="rId5"/>
              </a:rPr>
              <a:t>www.ippr.org</a:t>
            </a:r>
            <a:r>
              <a:rPr lang="en-GB" dirty="0" smtClean="0"/>
              <a:t>) </a:t>
            </a:r>
          </a:p>
          <a:p>
            <a:r>
              <a:rPr lang="en-GB" dirty="0" smtClean="0"/>
              <a:t>International Energy Agency (</a:t>
            </a:r>
            <a:r>
              <a:rPr lang="en-GB" dirty="0" smtClean="0">
                <a:hlinkClick r:id="rId6"/>
              </a:rPr>
              <a:t>www.iea.org</a:t>
            </a:r>
            <a:r>
              <a:rPr lang="en-GB" dirty="0" smtClean="0"/>
              <a:t>) </a:t>
            </a:r>
            <a:endParaRPr lang="en-GB" dirty="0" smtClean="0"/>
          </a:p>
          <a:p>
            <a:r>
              <a:rPr lang="en-GB" dirty="0" err="1" smtClean="0"/>
              <a:t>IGov</a:t>
            </a:r>
            <a:r>
              <a:rPr lang="en-GB" dirty="0" smtClean="0"/>
              <a:t> project (</a:t>
            </a:r>
            <a:r>
              <a:rPr lang="en-GB" dirty="0" smtClean="0">
                <a:hlinkClick r:id="rId7"/>
              </a:rPr>
              <a:t>www.projects.Exeter.ac.uk</a:t>
            </a:r>
            <a:r>
              <a:rPr lang="en-GB" dirty="0" smtClean="0"/>
              <a:t>) </a:t>
            </a:r>
          </a:p>
          <a:p>
            <a:r>
              <a:rPr lang="en-GB" dirty="0" smtClean="0"/>
              <a:t>Federal Energy </a:t>
            </a:r>
            <a:r>
              <a:rPr lang="en-GB" dirty="0"/>
              <a:t>R</a:t>
            </a:r>
            <a:r>
              <a:rPr lang="en-GB" dirty="0" smtClean="0"/>
              <a:t>egulating Commission (</a:t>
            </a:r>
            <a:r>
              <a:rPr lang="en-GB" dirty="0" smtClean="0">
                <a:hlinkClick r:id="rId8"/>
              </a:rPr>
              <a:t>www.ferc.gov</a:t>
            </a:r>
            <a:r>
              <a:rPr lang="en-GB" dirty="0" smtClean="0"/>
              <a:t>) </a:t>
            </a:r>
            <a:endParaRPr lang="en-GB" dirty="0" smtClean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5486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othecary">
  <a:themeElements>
    <a:clrScheme name="Apothecary">
      <a:dk1>
        <a:sysClr val="windowText" lastClr="000000"/>
      </a:dk1>
      <a:lt1>
        <a:sysClr val="window" lastClr="FFFFFF"/>
      </a:lt1>
      <a:dk2>
        <a:srgbClr val="564B3C"/>
      </a:dk2>
      <a:lt2>
        <a:srgbClr val="ECEDD1"/>
      </a:lt2>
      <a:accent1>
        <a:srgbClr val="93A299"/>
      </a:accent1>
      <a:accent2>
        <a:srgbClr val="CF543F"/>
      </a:accent2>
      <a:accent3>
        <a:srgbClr val="B5AE53"/>
      </a:accent3>
      <a:accent4>
        <a:srgbClr val="848058"/>
      </a:accent4>
      <a:accent5>
        <a:srgbClr val="E8B54D"/>
      </a:accent5>
      <a:accent6>
        <a:srgbClr val="786C71"/>
      </a:accent6>
      <a:hlink>
        <a:srgbClr val="CCCC00"/>
      </a:hlink>
      <a:folHlink>
        <a:srgbClr val="B2B2B2"/>
      </a:folHlink>
    </a:clrScheme>
    <a:fontScheme name="Apothecary">
      <a:majorFont>
        <a:latin typeface="Book Antiqua"/>
        <a:ea typeface=""/>
        <a:cs typeface=""/>
        <a:font script="Jpan" typeface="HGS明朝B"/>
        <a:font script="Hang" typeface="HY견명조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견명조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pothecary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100000"/>
              </a:schemeClr>
            </a:gs>
            <a:gs pos="68000">
              <a:schemeClr val="phClr">
                <a:tint val="77000"/>
                <a:satMod val="100000"/>
              </a:schemeClr>
            </a:gs>
            <a:gs pos="81000">
              <a:schemeClr val="phClr">
                <a:tint val="79000"/>
                <a:satMod val="100000"/>
              </a:schemeClr>
            </a:gs>
            <a:gs pos="86000">
              <a:schemeClr val="phClr">
                <a:tint val="73000"/>
                <a:satMod val="100000"/>
              </a:schemeClr>
            </a:gs>
            <a:gs pos="100000">
              <a:schemeClr val="phClr">
                <a:tint val="35000"/>
                <a:sat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73000"/>
                <a:shade val="100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tint val="100000"/>
                <a:shade val="57000"/>
                <a:satMod val="120000"/>
              </a:schemeClr>
            </a:gs>
            <a:gs pos="80000">
              <a:schemeClr val="phClr">
                <a:tint val="100000"/>
                <a:shade val="56000"/>
                <a:satMod val="145000"/>
              </a:schemeClr>
            </a:gs>
            <a:gs pos="88000">
              <a:schemeClr val="phClr">
                <a:tint val="100000"/>
                <a:shade val="63000"/>
                <a:satMod val="160000"/>
              </a:schemeClr>
            </a:gs>
            <a:gs pos="100000">
              <a:schemeClr val="phClr">
                <a:tint val="99000"/>
                <a:shade val="100000"/>
                <a:satMod val="155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glow" dir="tl">
              <a:rot lat="0" lon="0" rev="1800000"/>
            </a:lightRig>
          </a:scene3d>
          <a:sp3d contourW="10160" prstMaterial="dkEdge">
            <a:bevelT w="0" h="0" prst="angle"/>
            <a:contourClr>
              <a:schemeClr val="phClr">
                <a:shade val="30000"/>
                <a:satMod val="150000"/>
              </a:schemeClr>
            </a:contourClr>
          </a:sp3d>
        </a:effectStyle>
        <a:effectStyle>
          <a:effectLst>
            <a:glow rad="50800">
              <a:schemeClr val="phClr">
                <a:tint val="68000"/>
                <a:shade val="93000"/>
                <a:alpha val="37000"/>
                <a:satMod val="250000"/>
              </a:schemeClr>
            </a:glow>
          </a:effectLst>
          <a:scene3d>
            <a:camera prst="orthographicFront">
              <a:rot lat="0" lon="0" rev="0"/>
            </a:camera>
            <a:lightRig rig="glow" dir="t">
              <a:rot lat="0" lon="0" rev="1800000"/>
            </a:lightRig>
          </a:scene3d>
          <a:sp3d contourW="10160" prstMaterial="dkEdge">
            <a:bevelT w="20320" h="19050" prst="angle"/>
            <a:contourClr>
              <a:schemeClr val="phClr">
                <a:shade val="3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3000"/>
            <a:satMod val="14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atMod val="170000"/>
              </a:schemeClr>
              <a:schemeClr val="phClr">
                <a:shade val="70000"/>
                <a:satMod val="13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Apothecary</Template>
  <TotalTime>4171</TotalTime>
  <Words>499</Words>
  <Application>Microsoft Office PowerPoint</Application>
  <PresentationFormat>On-screen Show (4:3)</PresentationFormat>
  <Paragraphs>110</Paragraphs>
  <Slides>28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3" baseType="lpstr">
      <vt:lpstr>Arial</vt:lpstr>
      <vt:lpstr>Book Antiqua</vt:lpstr>
      <vt:lpstr>Calibri</vt:lpstr>
      <vt:lpstr>Century Gothic</vt:lpstr>
      <vt:lpstr>Apothecary</vt:lpstr>
      <vt:lpstr>Energy Performance Strategies</vt:lpstr>
      <vt:lpstr>Todays topics</vt:lpstr>
      <vt:lpstr>Uk energy market</vt:lpstr>
      <vt:lpstr>Is the uk energy secure?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Johan Sverdrup</vt:lpstr>
      <vt:lpstr>Phase out of coal</vt:lpstr>
      <vt:lpstr>Time lag of nuclear</vt:lpstr>
      <vt:lpstr>Threats to energy security</vt:lpstr>
      <vt:lpstr>Threats to innovation</vt:lpstr>
      <vt:lpstr>Levelised cost of electricity</vt:lpstr>
      <vt:lpstr>Can the uk be energy secure?</vt:lpstr>
      <vt:lpstr>PowerPoint Presentation</vt:lpstr>
      <vt:lpstr>Energy trilemma</vt:lpstr>
      <vt:lpstr>Government response</vt:lpstr>
      <vt:lpstr>Capacity market</vt:lpstr>
      <vt:lpstr>1st auction (2014)</vt:lpstr>
      <vt:lpstr>issues</vt:lpstr>
      <vt:lpstr>Reforms to the reform?</vt:lpstr>
      <vt:lpstr>Lessons from America?</vt:lpstr>
      <vt:lpstr>A sustainable future?</vt:lpstr>
      <vt:lpstr>Useful sources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Energy Performance Strategies</dc:title>
  <dc:creator>Lara Hopkinson</dc:creator>
  <cp:lastModifiedBy>Lara Hopkinson</cp:lastModifiedBy>
  <cp:revision>128</cp:revision>
  <dcterms:created xsi:type="dcterms:W3CDTF">2016-09-21T09:03:09Z</dcterms:created>
  <dcterms:modified xsi:type="dcterms:W3CDTF">2017-03-29T08:22:16Z</dcterms:modified>
</cp:coreProperties>
</file>