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64" r:id="rId3"/>
    <p:sldId id="257" r:id="rId4"/>
    <p:sldId id="280" r:id="rId5"/>
    <p:sldId id="259" r:id="rId6"/>
    <p:sldId id="258" r:id="rId7"/>
    <p:sldId id="278" r:id="rId8"/>
    <p:sldId id="265" r:id="rId9"/>
    <p:sldId id="277" r:id="rId10"/>
    <p:sldId id="275" r:id="rId11"/>
    <p:sldId id="271" r:id="rId12"/>
    <p:sldId id="263" r:id="rId13"/>
    <p:sldId id="266" r:id="rId14"/>
    <p:sldId id="272" r:id="rId15"/>
    <p:sldId id="267" r:id="rId16"/>
    <p:sldId id="268" r:id="rId17"/>
    <p:sldId id="260" r:id="rId18"/>
    <p:sldId id="261" r:id="rId19"/>
    <p:sldId id="276" r:id="rId20"/>
    <p:sldId id="262"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e at Down to Earth" initials="KaDtE" lastIdx="1" clrIdx="0">
    <p:extLst>
      <p:ext uri="{19B8F6BF-5375-455C-9EA6-DF929625EA0E}">
        <p15:presenceInfo xmlns:p15="http://schemas.microsoft.com/office/powerpoint/2012/main" userId="S::kate@downtoearthproject.org.uk::bb2e88d8-5641-4bda-9fb1-8aff8f63813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4" autoAdjust="0"/>
    <p:restoredTop sz="65193" autoAdjust="0"/>
  </p:normalViewPr>
  <p:slideViewPr>
    <p:cSldViewPr snapToGrid="0">
      <p:cViewPr varScale="1">
        <p:scale>
          <a:sx n="76" d="100"/>
          <a:sy n="76" d="100"/>
        </p:scale>
        <p:origin x="732" y="51"/>
      </p:cViewPr>
      <p:guideLst/>
    </p:cSldViewPr>
  </p:slideViewPr>
  <p:notesTextViewPr>
    <p:cViewPr>
      <p:scale>
        <a:sx n="1" d="1"/>
        <a:sy n="1" d="1"/>
      </p:scale>
      <p:origin x="0" y="0"/>
    </p:cViewPr>
  </p:notesTextViewPr>
  <p:sorterViewPr>
    <p:cViewPr>
      <p:scale>
        <a:sx n="100" d="100"/>
        <a:sy n="100" d="100"/>
      </p:scale>
      <p:origin x="0" y="-6612"/>
    </p:cViewPr>
  </p:sorterViewPr>
  <p:notesViewPr>
    <p:cSldViewPr snapToGrid="0">
      <p:cViewPr>
        <p:scale>
          <a:sx n="100" d="100"/>
          <a:sy n="100" d="100"/>
        </p:scale>
        <p:origin x="1890" y="-25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330552-B022-4E28-B879-B98580AE74CA}" type="datetimeFigureOut">
              <a:rPr lang="en-GB" smtClean="0"/>
              <a:t>17/03/2020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984B90-A634-4C5E-94FC-2E4986B7D917}" type="slidenum">
              <a:rPr lang="en-GB" smtClean="0"/>
              <a:t>‹#›</a:t>
            </a:fld>
            <a:endParaRPr lang="en-GB"/>
          </a:p>
        </p:txBody>
      </p:sp>
    </p:spTree>
    <p:extLst>
      <p:ext uri="{BB962C8B-B14F-4D97-AF65-F5344CB8AC3E}">
        <p14:creationId xmlns:p14="http://schemas.microsoft.com/office/powerpoint/2010/main" val="510906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heguardian.com/commentisfree/2020/mar/13/coronavirus-school-exams-five-day-week-pandemic"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pdf.wri.org/reefs_caribbean_full.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coastalwiki.org/wiki/Coastal_area"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www.coastalwiki.org/wiki/Tourism"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dx.doi.org/10.1073/pnas.1820344116"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invemar.org.co/redcostera1/invemar/docs/489paper.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guardian.com/environment/2020/mar/02/world-sandy-beaches-disappearing-due-to-climate-crisis-study"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un.org/sustainabledevelopment/wp-content/uploads/2017/05/Ocean-fact-sheet-package.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marinespecies.org/introduced/wiki/Mediterranean_Sea_and_Region,_including_Adriatic_Sea"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publications.parliament.uk/pa/ld201719/ldselect/ldseaside/320/320.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assets.wwf.org.uk/downloads/marine_survey_report_final.pdf"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theguardian.com/news/2019/jul/01/global-tourism-hits-record-highs-but-who-goes-where-on-holida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a:t>
            </a:fld>
            <a:endParaRPr lang="en-GB"/>
          </a:p>
        </p:txBody>
      </p:sp>
    </p:spTree>
    <p:extLst>
      <p:ext uri="{BB962C8B-B14F-4D97-AF65-F5344CB8AC3E}">
        <p14:creationId xmlns:p14="http://schemas.microsoft.com/office/powerpoint/2010/main" val="99124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Tourism, more than any other industry, is dependent on a healthy environment. Tourists naturally seek out beautiful places to spend their holidays, as a result many of the world’s most precious landscapes have been or are being targeted for development and use. This can be especially damaging for coastal tourism because visitors come in search of the same conditions which tend to support high levels of biodiversity – warm weather, sunshine, pristine nature, clear air, and clean water. When large numbers of tourists come to high-biodiversity areas, and the associated development is not well managed, there can be extremely negative effects on habitat integrity and drastically increased threat to vulnerable species.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traditional patterns for constructing mass tourism infrastructure in the coastal zone, can increase a destination’s vulnerability through destruction of nature’s natural coastal defense systems: mangroves, dune systems, coastal forests. Without these ecosystems as a buffer, coastal resorts and other tourism facilities are increasing vulnerable to the increasingly intense and erratic storms that are an impact of climate change.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Resorts and golf courses consume large quantities of scarce fresh water in areas that often lack these resources. Coastal tourism development can and does erode or destroy the very attributes which drew tourists there in primarily. </a:t>
            </a:r>
            <a:endParaRPr lang="en-GB" dirty="0"/>
          </a:p>
          <a:p>
            <a:endParaRPr lang="en-US" dirty="0"/>
          </a:p>
          <a:p>
            <a:r>
              <a:rPr lang="en-US" sz="1200" b="1" dirty="0"/>
              <a:t>Discuss today’s hot topic:</a:t>
            </a:r>
          </a:p>
          <a:p>
            <a:r>
              <a:rPr lang="en-US" sz="1200" b="1" dirty="0"/>
              <a:t>Tourism and the global spread of Covid-19</a:t>
            </a:r>
            <a:endParaRPr lang="en-GB" sz="1200" b="1" dirty="0"/>
          </a:p>
          <a:p>
            <a:r>
              <a:rPr lang="en-US" dirty="0"/>
              <a:t>The global spread of coronavirus (Covid-19) has seen the cancellation of flights between countries, the closure of land borders and the global spread as a result of tourism, whether be it for pleasure or </a:t>
            </a:r>
            <a:r>
              <a:rPr lang="en-US" dirty="0" err="1"/>
              <a:t>buisiness</a:t>
            </a:r>
            <a:r>
              <a:rPr lang="en-US" dirty="0"/>
              <a: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Guardian article:  </a:t>
            </a:r>
            <a:r>
              <a:rPr lang="en-US" dirty="0" err="1"/>
              <a:t>Hinsliff</a:t>
            </a:r>
            <a:r>
              <a:rPr lang="en-US" dirty="0"/>
              <a:t>, G., 2020. </a:t>
            </a:r>
            <a:r>
              <a:rPr lang="en-US" sz="1200" b="0" i="1" kern="1200" dirty="0">
                <a:solidFill>
                  <a:schemeClr val="tx1"/>
                </a:solidFill>
                <a:effectLst/>
                <a:latin typeface="+mn-lt"/>
                <a:ea typeface="+mn-ea"/>
                <a:cs typeface="+mn-cs"/>
              </a:rPr>
              <a:t>The coronavirus crisis will pass, but life may never be ‘normal’ again, </a:t>
            </a:r>
            <a:r>
              <a:rPr lang="en-US" sz="1200" b="0" i="0" kern="1200" dirty="0">
                <a:solidFill>
                  <a:schemeClr val="tx1"/>
                </a:solidFill>
                <a:effectLst/>
                <a:latin typeface="+mn-lt"/>
                <a:ea typeface="+mn-ea"/>
                <a:cs typeface="+mn-cs"/>
              </a:rPr>
              <a:t>the guardian, 13.3.20,</a:t>
            </a:r>
            <a:r>
              <a:rPr lang="en-US" sz="1200" b="0" i="1" kern="1200" dirty="0">
                <a:solidFill>
                  <a:schemeClr val="tx1"/>
                </a:solidFill>
                <a:effectLst/>
                <a:latin typeface="+mn-lt"/>
                <a:ea typeface="+mn-ea"/>
                <a:cs typeface="+mn-cs"/>
              </a:rPr>
              <a:t> </a:t>
            </a:r>
            <a:r>
              <a:rPr lang="en-GB" dirty="0">
                <a:hlinkClick r:id="rId3"/>
              </a:rPr>
              <a:t>https://www.theguardian.com/commentisfree/2020/mar/13/coronavirus-school-exams-five-day-week-pandemic</a:t>
            </a:r>
            <a:r>
              <a:rPr lang="en-GB" dirty="0"/>
              <a:t>.</a:t>
            </a:r>
            <a:endParaRPr lang="en-US" dirty="0"/>
          </a:p>
          <a:p>
            <a:r>
              <a:rPr lang="en-US" dirty="0"/>
              <a:t>Participants in a social experiment. What is necessary in a changing world?</a:t>
            </a:r>
          </a:p>
          <a:p>
            <a:endParaRPr lang="en-US" dirty="0"/>
          </a:p>
          <a:p>
            <a:r>
              <a:rPr lang="en-US" dirty="0"/>
              <a:t>Photo discussion:</a:t>
            </a:r>
          </a:p>
          <a:p>
            <a:r>
              <a:rPr lang="en-US" dirty="0"/>
              <a:t>Tourists sunbathing on a beach used by loggerhead turtles (Caretta </a:t>
            </a:r>
            <a:r>
              <a:rPr lang="en-US" dirty="0" err="1"/>
              <a:t>caretta</a:t>
            </a:r>
            <a:r>
              <a:rPr lang="en-US" dirty="0"/>
              <a:t>) for nesting, some with beach umbrellas which can hurt turtle nests. </a:t>
            </a:r>
            <a:r>
              <a:rPr lang="en-US" dirty="0" err="1"/>
              <a:t>Zákinthos</a:t>
            </a:r>
            <a:r>
              <a:rPr lang="en-US" dirty="0"/>
              <a:t>, Greece.</a:t>
            </a:r>
          </a:p>
          <a:p>
            <a:r>
              <a:rPr lang="en-GB" dirty="0"/>
              <a:t>Recreational snorkellers harassing a whale shark (Rhincodon </a:t>
            </a:r>
            <a:r>
              <a:rPr lang="en-GB" dirty="0" err="1"/>
              <a:t>typus</a:t>
            </a:r>
            <a:r>
              <a:rPr lang="en-GB" dirty="0"/>
              <a:t>), Baja California Sur, Mexico.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Bali fights for its beautiful beaches by rethinking waste, National Geographic, 2019.</a:t>
            </a:r>
            <a:endParaRPr lang="en-GB" dirty="0"/>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2</a:t>
            </a:fld>
            <a:endParaRPr lang="en-GB"/>
          </a:p>
        </p:txBody>
      </p:sp>
    </p:spTree>
    <p:extLst>
      <p:ext uri="{BB962C8B-B14F-4D97-AF65-F5344CB8AC3E}">
        <p14:creationId xmlns:p14="http://schemas.microsoft.com/office/powerpoint/2010/main" val="2073713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Benoit, G., &amp; Comeau, A. (2005). In G. Benoit, &amp; A. Comeau (Eds.), A sustainable future</a:t>
            </a:r>
          </a:p>
          <a:p>
            <a:r>
              <a:rPr lang="en-US" sz="1200" b="0" i="0" kern="1200" dirty="0">
                <a:solidFill>
                  <a:schemeClr val="tx1"/>
                </a:solidFill>
                <a:effectLst/>
                <a:latin typeface="+mn-lt"/>
                <a:ea typeface="+mn-ea"/>
                <a:cs typeface="+mn-cs"/>
              </a:rPr>
              <a:t>for the Mediterranean: The Blue Plan’s environment and development outlook.</a:t>
            </a:r>
          </a:p>
          <a:p>
            <a:r>
              <a:rPr lang="en-US" sz="1200" b="0" i="0" kern="1200" dirty="0">
                <a:solidFill>
                  <a:schemeClr val="tx1"/>
                </a:solidFill>
                <a:effectLst/>
                <a:latin typeface="+mn-lt"/>
                <a:ea typeface="+mn-ea"/>
                <a:cs typeface="+mn-cs"/>
              </a:rPr>
              <a:t>London, UK: Earthscan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500 mill to med per year by 2030 </a:t>
            </a:r>
          </a:p>
          <a:p>
            <a:endParaRPr lang="en-US" dirty="0"/>
          </a:p>
          <a:p>
            <a:r>
              <a:rPr lang="en-US" dirty="0"/>
              <a:t>Infrastructure that is created for tourism purposes contributes to local and regional development, while jobs that are created or maintained can help counteract industrial or rural decline. However, (mass) tourism can have negative consequences, as excess demand puts a strain on local infrastructure and may be a nuisance to local communities, while increasing numbers of tourists may impact the environment locally (for example, noise, pollution, waste and wastewater, habitat loss) and globally (through transport-related emissions).</a:t>
            </a:r>
          </a:p>
          <a:p>
            <a:endParaRPr lang="en-US" dirty="0"/>
          </a:p>
          <a:p>
            <a:r>
              <a:rPr lang="en-US" dirty="0"/>
              <a:t>UNEP’s director for Latin America and the Caribbean, declared that pollution and exploitation for tourism threaten or have already destroyed 90% of the coral reefs in the Caribbean . Burke, L. and Maidens, J., 2004 . </a:t>
            </a:r>
            <a:r>
              <a:rPr lang="en-US" i="1" dirty="0"/>
              <a:t>Reefs at Risk in the Caribbean,</a:t>
            </a:r>
            <a:r>
              <a:rPr lang="en-US" i="0" dirty="0"/>
              <a:t> World Resources Institute, Washington, D.C.. </a:t>
            </a:r>
            <a:r>
              <a:rPr lang="en-GB" dirty="0">
                <a:hlinkClick r:id="rId3"/>
              </a:rPr>
              <a:t>http://pdf.wri.org/reefs_caribbean_full.pdf</a:t>
            </a:r>
            <a:r>
              <a:rPr lang="en-GB" dirty="0"/>
              <a:t> [accessed on: 9.3.20]</a:t>
            </a:r>
            <a:r>
              <a:rPr lang="en-US" i="1" dirty="0"/>
              <a:t> </a:t>
            </a:r>
          </a:p>
          <a:p>
            <a:endParaRPr lang="en-US" dirty="0"/>
          </a:p>
          <a:p>
            <a:r>
              <a:rPr lang="en-US" dirty="0"/>
              <a:t>The negative effects of physically altering the landscape can be exacerbated by the daily operating practices of tourism accommodations and attractions.</a:t>
            </a:r>
          </a:p>
          <a:p>
            <a:endParaRPr lang="en-US" dirty="0"/>
          </a:p>
          <a:p>
            <a:r>
              <a:rPr lang="en-US" dirty="0"/>
              <a:t>Concerns are centered around water pollution which tends to result from poor wastewater treatment, solid waste disposal, and toxic chemical management. Poor run-off control during construction and afterwards can also lead to high sediment concentrations and nitrification in fresh waterways, seagrass beds, and eventually on coral reefs. </a:t>
            </a:r>
          </a:p>
          <a:p>
            <a:pPr fontAlgn="t"/>
            <a:r>
              <a:rPr lang="en-US" sz="1200" b="0" i="0" kern="1200" dirty="0">
                <a:solidFill>
                  <a:schemeClr val="tx1"/>
                </a:solidFill>
                <a:effectLst/>
                <a:latin typeface="+mn-lt"/>
                <a:ea typeface="+mn-ea"/>
                <a:cs typeface="+mn-cs"/>
              </a:rPr>
              <a:t>Honey, M. and Krantz, D., 2007</a:t>
            </a:r>
            <a:r>
              <a:rPr lang="en-US" sz="1200" b="0" i="1" kern="1200" dirty="0">
                <a:solidFill>
                  <a:schemeClr val="tx1"/>
                </a:solidFill>
                <a:effectLst/>
                <a:latin typeface="+mn-lt"/>
                <a:ea typeface="+mn-ea"/>
                <a:cs typeface="+mn-cs"/>
              </a:rPr>
              <a:t>. </a:t>
            </a:r>
            <a:r>
              <a:rPr lang="en-US" i="1" dirty="0"/>
              <a:t>Global Trends in Coastal Tourism, </a:t>
            </a:r>
            <a:r>
              <a:rPr lang="en-US" sz="1200" b="0" i="0" kern="1200" dirty="0">
                <a:solidFill>
                  <a:schemeClr val="tx1"/>
                </a:solidFill>
                <a:effectLst/>
                <a:latin typeface="+mn-lt"/>
                <a:ea typeface="+mn-ea"/>
                <a:cs typeface="+mn-cs"/>
              </a:rPr>
              <a:t>Center for Ecotourism and Sustainable Development, Marine Program, World Wildlife Fund, 2007.</a:t>
            </a:r>
            <a:endParaRPr lang="en-US" dirty="0"/>
          </a:p>
          <a:p>
            <a:endParaRPr lang="en-US" dirty="0"/>
          </a:p>
          <a:p>
            <a:r>
              <a:rPr lang="en-US" dirty="0"/>
              <a:t>The introduction of invasive species – frequently posing a serious threat to endemic flora and fauna, particularly to fragile ecosystems like the Galapagos Islands and Hawaii.</a:t>
            </a:r>
            <a:endParaRPr lang="en-GB"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Spatial concentration of tourist accommodations and of equipment, infrastructure and leisure and service facilities, where tourists spend the night and carry out part or all of the activities they engage in during their stay, often in fragile ecosystems.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Improved knowledge in how global environmental change and human activities influence the coastal zone – its ecology, function, products and benefits. We know there is degradation of natural and artificial ecosystems and their benefits and resources. We know there are societal opportunities for wiser use and the need for greater preparedness for changes.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3</a:t>
            </a:fld>
            <a:endParaRPr lang="en-GB"/>
          </a:p>
        </p:txBody>
      </p:sp>
    </p:spTree>
    <p:extLst>
      <p:ext uri="{BB962C8B-B14F-4D97-AF65-F5344CB8AC3E}">
        <p14:creationId xmlns:p14="http://schemas.microsoft.com/office/powerpoint/2010/main" val="2426009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from this graph the exponential growth since 2000 of the tourism sector.</a:t>
            </a:r>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4</a:t>
            </a:fld>
            <a:endParaRPr lang="en-GB"/>
          </a:p>
        </p:txBody>
      </p:sp>
    </p:spTree>
    <p:extLst>
      <p:ext uri="{BB962C8B-B14F-4D97-AF65-F5344CB8AC3E}">
        <p14:creationId xmlns:p14="http://schemas.microsoft.com/office/powerpoint/2010/main" val="2513381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Tonazzini</a:t>
            </a:r>
            <a:r>
              <a:rPr lang="en-GB" dirty="0"/>
              <a:t>, D., Fosse, J., Morales, E., González, A., </a:t>
            </a:r>
            <a:r>
              <a:rPr lang="en-GB" dirty="0" err="1"/>
              <a:t>Klarwein</a:t>
            </a:r>
            <a:r>
              <a:rPr lang="en-GB" dirty="0"/>
              <a:t>, S., </a:t>
            </a:r>
            <a:r>
              <a:rPr lang="en-GB" dirty="0" err="1"/>
              <a:t>Moukaddem</a:t>
            </a:r>
            <a:r>
              <a:rPr lang="en-GB" dirty="0"/>
              <a:t>, K., </a:t>
            </a:r>
            <a:r>
              <a:rPr lang="en-GB" dirty="0" err="1"/>
              <a:t>Louveau</a:t>
            </a:r>
            <a:r>
              <a:rPr lang="en-GB" dirty="0"/>
              <a:t>, O. (2019) Blue Tourism. Towards a sustainable coastal and maritime tourism in world marine regions. Edited by eco-union. Barcelona.</a:t>
            </a:r>
            <a:endParaRPr lang="en-US" dirty="0"/>
          </a:p>
          <a:p>
            <a:endParaRPr lang="en-US" dirty="0"/>
          </a:p>
          <a:p>
            <a:endParaRPr lang="en-US" dirty="0"/>
          </a:p>
          <a:p>
            <a:r>
              <a:rPr lang="en-US" dirty="0"/>
              <a:t>Importance of tourism:</a:t>
            </a:r>
          </a:p>
          <a:p>
            <a:r>
              <a:rPr lang="en-US" b="1" dirty="0"/>
              <a:t>Economic:</a:t>
            </a:r>
          </a:p>
          <a:p>
            <a:pPr marL="171450" indent="-171450">
              <a:buFont typeface="Arial" panose="020B0604020202020204" pitchFamily="34" charset="0"/>
              <a:buChar char="•"/>
            </a:pPr>
            <a:r>
              <a:rPr lang="en-US" dirty="0"/>
              <a:t>It’s a growth industry and is therefore highly desirable for economic development</a:t>
            </a:r>
          </a:p>
          <a:p>
            <a:pPr marL="171450" indent="-171450">
              <a:buFont typeface="Arial" panose="020B0604020202020204" pitchFamily="34" charset="0"/>
              <a:buChar char="•"/>
            </a:pPr>
            <a:r>
              <a:rPr lang="en-US" dirty="0"/>
              <a:t>Diversifies the economy providing 8.5 million employed by 2030 (</a:t>
            </a:r>
            <a:r>
              <a:rPr lang="en-US" dirty="0" err="1"/>
              <a:t>Tonazinni</a:t>
            </a:r>
            <a:r>
              <a:rPr lang="en-US" dirty="0"/>
              <a:t>, 2019)</a:t>
            </a:r>
          </a:p>
          <a:p>
            <a:pPr marL="171450" indent="-171450">
              <a:buFont typeface="Arial" panose="020B0604020202020204" pitchFamily="34" charset="0"/>
              <a:buChar char="•"/>
            </a:pPr>
            <a:r>
              <a:rPr lang="en-US" dirty="0"/>
              <a:t>Seasonal, insecure employment</a:t>
            </a:r>
          </a:p>
          <a:p>
            <a:endParaRPr lang="en-US" dirty="0"/>
          </a:p>
          <a:p>
            <a:r>
              <a:rPr lang="en-US" b="1" dirty="0"/>
              <a:t>Social:</a:t>
            </a:r>
          </a:p>
          <a:p>
            <a:pPr marL="171450" indent="-171450">
              <a:buFont typeface="Arial" panose="020B0604020202020204" pitchFamily="34" charset="0"/>
              <a:buChar char="•"/>
            </a:pPr>
            <a:r>
              <a:rPr lang="en-US" dirty="0"/>
              <a:t>Provides tourism related infrastructure and employment contributing to local and regional development and counteracting industrial decline</a:t>
            </a:r>
          </a:p>
          <a:p>
            <a:pPr marL="171450" indent="-171450">
              <a:buFont typeface="Arial" panose="020B0604020202020204" pitchFamily="34" charset="0"/>
              <a:buChar char="•"/>
            </a:pPr>
            <a:r>
              <a:rPr lang="en-GB" dirty="0"/>
              <a:t>Excess demand puts a strain on local infrastructure and services and may be a nuisance to local communities.</a:t>
            </a:r>
          </a:p>
          <a:p>
            <a:pPr marL="171450" indent="-171450">
              <a:buFont typeface="Arial" panose="020B0604020202020204" pitchFamily="34" charset="0"/>
              <a:buChar char="•"/>
            </a:pPr>
            <a:r>
              <a:rPr lang="en-US" dirty="0"/>
              <a:t>the costs of attracting and retaining mass-tourism businesses often outweigh the benefits for local populations because tourism revenue is not distributed evenly.</a:t>
            </a:r>
          </a:p>
          <a:p>
            <a:endParaRPr lang="en-US" dirty="0"/>
          </a:p>
          <a:p>
            <a:r>
              <a:rPr lang="en-US" b="1" dirty="0"/>
              <a:t>Environmental:</a:t>
            </a:r>
          </a:p>
          <a:p>
            <a:pPr marL="171450" indent="-171450">
              <a:buFont typeface="Arial" panose="020B0604020202020204" pitchFamily="34" charset="0"/>
              <a:buChar char="•"/>
            </a:pPr>
            <a:r>
              <a:rPr lang="en-US" dirty="0"/>
              <a:t>Detrimental impact locally and globally</a:t>
            </a:r>
          </a:p>
          <a:p>
            <a:pPr marL="171450" indent="-171450">
              <a:buFont typeface="Arial" panose="020B0604020202020204" pitchFamily="34" charset="0"/>
              <a:buChar char="•"/>
            </a:pPr>
            <a:r>
              <a:rPr lang="en-US" dirty="0"/>
              <a:t>Locally: </a:t>
            </a:r>
            <a:r>
              <a:rPr lang="en-GB" dirty="0"/>
              <a:t>noise, pollution, waste and wastewater, habitat loss</a:t>
            </a:r>
          </a:p>
          <a:p>
            <a:pPr marL="171450" indent="-171450">
              <a:buFont typeface="Arial" panose="020B0604020202020204" pitchFamily="34" charset="0"/>
              <a:buChar char="•"/>
            </a:pPr>
            <a:r>
              <a:rPr lang="en-GB" dirty="0"/>
              <a:t>Globally: transport related emissions</a:t>
            </a:r>
          </a:p>
        </p:txBody>
      </p:sp>
      <p:sp>
        <p:nvSpPr>
          <p:cNvPr id="4" name="Slide Number Placeholder 3"/>
          <p:cNvSpPr>
            <a:spLocks noGrp="1"/>
          </p:cNvSpPr>
          <p:nvPr>
            <p:ph type="sldNum" sz="quarter" idx="5"/>
          </p:nvPr>
        </p:nvSpPr>
        <p:spPr/>
        <p:txBody>
          <a:bodyPr/>
          <a:lstStyle/>
          <a:p>
            <a:fld id="{F3984B90-A634-4C5E-94FC-2E4986B7D917}" type="slidenum">
              <a:rPr lang="en-GB" smtClean="0"/>
              <a:t>5</a:t>
            </a:fld>
            <a:endParaRPr lang="en-GB"/>
          </a:p>
        </p:txBody>
      </p:sp>
    </p:spTree>
    <p:extLst>
      <p:ext uri="{BB962C8B-B14F-4D97-AF65-F5344CB8AC3E}">
        <p14:creationId xmlns:p14="http://schemas.microsoft.com/office/powerpoint/2010/main" val="1946668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US" b="1" dirty="0"/>
              <a:t>Constant state of change: </a:t>
            </a:r>
            <a:r>
              <a:rPr lang="en-US" b="0" dirty="0"/>
              <a:t>Coastal zone </a:t>
            </a:r>
            <a:r>
              <a:rPr lang="en-US" dirty="0"/>
              <a:t>is not in a steady state, but changes across time in response to forcing's on a daily, seasonal , annual and decadal scale (inter-glacial). </a:t>
            </a:r>
            <a:r>
              <a:rPr lang="en-GB" b="0" u="none" dirty="0"/>
              <a:t>Coastal areas </a:t>
            </a:r>
            <a:r>
              <a:rPr lang="en-GB" dirty="0"/>
              <a:t>are transitional areas between the land and sea characterized by a very high biodiversity and they include some of the richest and most fragile ecosystems on earth, like mangroves and coral reefs. </a:t>
            </a:r>
            <a:endParaRPr lang="en-US" dirty="0"/>
          </a:p>
          <a:p>
            <a:r>
              <a:rPr lang="en-US" b="1" dirty="0"/>
              <a:t>Transport: </a:t>
            </a:r>
            <a:r>
              <a:rPr lang="en-US" dirty="0"/>
              <a:t>95% of world trade moved by shipping. Port and infrastructure developments frequently require dredging, with associated </a:t>
            </a:r>
            <a:r>
              <a:rPr lang="en-US" dirty="0" err="1"/>
              <a:t>mobilisation</a:t>
            </a:r>
            <a:r>
              <a:rPr lang="en-US" dirty="0"/>
              <a:t> and distribution of sequestrated nutrients and contaminants, modification of estuaries and coastal shoreline from engineering structures and provide additional point sources for alien discharges including oil. </a:t>
            </a:r>
            <a:endParaRPr lang="en-GB" dirty="0">
              <a:hlinkClick r:id="rId3" tooltip="Coastal area"/>
            </a:endParaRPr>
          </a:p>
          <a:p>
            <a:endParaRPr lang="en-GB" dirty="0"/>
          </a:p>
          <a:p>
            <a:r>
              <a:rPr lang="en-US" b="1" u="sng" dirty="0"/>
              <a:t>Mining: </a:t>
            </a:r>
            <a:r>
              <a:rPr lang="en-US" dirty="0"/>
              <a:t>The coastal zone is a major focus for oil and gas extraction with inherent potential for ecosystem impacts. Sand mining for minerals, oil and gas extraction and dredging of sediments have a multitude of environmental consequences ranging from dispersal and resuspension of sediments, bathymetric changes, altered groundwater flows, loss of habitats and fisheries and impact on shoreline stability by alteration of natural sedimentation-erosion processes. Dredge materials account for 80 to 90 % by volume of materials dumped into the ocean </a:t>
            </a:r>
          </a:p>
          <a:p>
            <a:endParaRPr lang="en-US" dirty="0"/>
          </a:p>
          <a:p>
            <a:r>
              <a:rPr lang="en-US" b="1" u="sng" dirty="0"/>
              <a:t>Food:</a:t>
            </a:r>
            <a:r>
              <a:rPr lang="en-US" dirty="0"/>
              <a:t> Global fisheries have high socio-economic significance, providing more than 6 % of the protein consumed by humans, being especially important in developing country economies and food supplies. (see WRI 2000). </a:t>
            </a:r>
            <a:endParaRPr lang="en-GB" dirty="0"/>
          </a:p>
          <a:p>
            <a:endParaRPr lang="en-GB" dirty="0"/>
          </a:p>
          <a:p>
            <a:r>
              <a:rPr lang="en-GB" b="1" u="sng" dirty="0"/>
              <a:t>Population:</a:t>
            </a:r>
            <a:r>
              <a:rPr lang="en-GB" dirty="0"/>
              <a:t> At the same time, coasts are under very high population pressure due to rapid </a:t>
            </a:r>
            <a:r>
              <a:rPr lang="en-GB" dirty="0" err="1"/>
              <a:t>urbanizationprocesses</a:t>
            </a:r>
            <a:r>
              <a:rPr lang="en-GB" dirty="0"/>
              <a:t>. More than half of today’s world population live in coastal areas (within 60 km from the sea) and this number is on the rise.</a:t>
            </a:r>
          </a:p>
          <a:p>
            <a:r>
              <a:rPr lang="en-GB" dirty="0"/>
              <a:t>Additionally, among all different parts of the planet, coastal areas are those which are most visited by tourists and in many coastal areas </a:t>
            </a:r>
            <a:r>
              <a:rPr lang="en-GB" dirty="0">
                <a:hlinkClick r:id="rId4" tooltip="Tourism"/>
              </a:rPr>
              <a:t>tourism</a:t>
            </a:r>
            <a:r>
              <a:rPr lang="en-GB" dirty="0"/>
              <a:t> presents the most important economic activity.</a:t>
            </a:r>
          </a:p>
          <a:p>
            <a:endParaRPr lang="en-GB" dirty="0"/>
          </a:p>
          <a:p>
            <a:endParaRPr lang="en-GB" dirty="0"/>
          </a:p>
          <a:p>
            <a:r>
              <a:rPr lang="en-GB" dirty="0"/>
              <a:t>Major food source: 90% of global fisheries</a:t>
            </a:r>
          </a:p>
          <a:p>
            <a:r>
              <a:rPr lang="en-GB" dirty="0"/>
              <a:t>High population density: 70% of world’s cities in coastal zone</a:t>
            </a:r>
          </a:p>
          <a:p>
            <a:endParaRPr lang="en-GB" dirty="0"/>
          </a:p>
          <a:p>
            <a:r>
              <a:rPr lang="en-US" dirty="0"/>
              <a:t>Our awareness and scientific understanding of the dynamics in coastal ecosystems (the scales of variability and forcing) has increased over the last decades. Observations and measurements of elements of human forcing leading to change and loss of ecosystems have been increasingly documented</a:t>
            </a:r>
            <a:endParaRPr lang="en-GB" dirty="0"/>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6</a:t>
            </a:fld>
            <a:endParaRPr lang="en-GB"/>
          </a:p>
        </p:txBody>
      </p:sp>
    </p:spTree>
    <p:extLst>
      <p:ext uri="{BB962C8B-B14F-4D97-AF65-F5344CB8AC3E}">
        <p14:creationId xmlns:p14="http://schemas.microsoft.com/office/powerpoint/2010/main" val="4100868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a:p>
            <a:endParaRPr lang="en-US" sz="1200" b="1" i="0" kern="1200" dirty="0">
              <a:solidFill>
                <a:schemeClr val="tx1"/>
              </a:solidFill>
              <a:effectLst/>
              <a:latin typeface="+mn-lt"/>
              <a:ea typeface="+mn-ea"/>
              <a:cs typeface="+mn-cs"/>
            </a:endParaRPr>
          </a:p>
          <a:p>
            <a:r>
              <a:rPr lang="en-US" dirty="0"/>
              <a:t>Nearly 2.4 billion people (about 40 per cent of the world’s population) live within 100 km (60 miles) of the coast. </a:t>
            </a:r>
          </a:p>
          <a:p>
            <a:endParaRPr lang="en-US" dirty="0"/>
          </a:p>
          <a:p>
            <a:r>
              <a:rPr lang="en-US" dirty="0"/>
              <a:t>Oceans, coastal and marine resources are very important for people living in coastal communities, who represent 37 per cent of the global population in 2017</a:t>
            </a:r>
            <a:endParaRPr lang="en-US" sz="1200" b="1" i="0" kern="1200" dirty="0">
              <a:solidFill>
                <a:schemeClr val="tx1"/>
              </a:solidFill>
              <a:effectLst/>
              <a:latin typeface="+mn-lt"/>
              <a:ea typeface="+mn-ea"/>
              <a:cs typeface="+mn-cs"/>
            </a:endParaRP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Fisheries and Aquaculture:</a:t>
            </a:r>
            <a:r>
              <a:rPr lang="en-US" sz="1200" b="0" i="0" kern="1200" dirty="0">
                <a:solidFill>
                  <a:schemeClr val="tx1"/>
                </a:solidFill>
                <a:effectLst/>
                <a:latin typeface="+mn-lt"/>
                <a:ea typeface="+mn-ea"/>
                <a:cs typeface="+mn-cs"/>
              </a:rPr>
              <a:t> A new analysis of global fishing data has found the world's fishing fleet doubled in size over the 65 years to 2015, but for the amount of effort expended the catch fell more than 80 per cent. The study found the global fishing fleet grew from 1.7 million vessels in 1950 to 3.7 million in 2015. Yannick Rousseau, Reg A. Watson, Julia L. Blanchard, Elizabeth A. Fulton. </a:t>
            </a:r>
            <a:r>
              <a:rPr lang="en-US" sz="1200" b="1" i="0" kern="1200" dirty="0">
                <a:solidFill>
                  <a:schemeClr val="tx1"/>
                </a:solidFill>
                <a:effectLst/>
                <a:latin typeface="+mn-lt"/>
                <a:ea typeface="+mn-ea"/>
                <a:cs typeface="+mn-cs"/>
              </a:rPr>
              <a:t>Evolution of global marine fishing fleets and the response of fished resources</a:t>
            </a:r>
            <a:r>
              <a:rPr lang="en-US" sz="1200" b="0" i="0" kern="1200" dirty="0">
                <a:solidFill>
                  <a:schemeClr val="tx1"/>
                </a:solidFill>
                <a:effectLst/>
                <a:latin typeface="+mn-lt"/>
                <a:ea typeface="+mn-ea"/>
                <a:cs typeface="+mn-cs"/>
              </a:rPr>
              <a:t>. </a:t>
            </a:r>
            <a:r>
              <a:rPr lang="en-US" sz="1200" b="0" i="1" kern="1200" dirty="0">
                <a:solidFill>
                  <a:schemeClr val="tx1"/>
                </a:solidFill>
                <a:effectLst/>
                <a:latin typeface="+mn-lt"/>
                <a:ea typeface="+mn-ea"/>
                <a:cs typeface="+mn-cs"/>
              </a:rPr>
              <a:t>Proceedings of the National Academy of Sciences</a:t>
            </a:r>
            <a:r>
              <a:rPr lang="en-US" sz="1200" b="0" i="0" kern="1200" dirty="0">
                <a:solidFill>
                  <a:schemeClr val="tx1"/>
                </a:solidFill>
                <a:effectLst/>
                <a:latin typeface="+mn-lt"/>
                <a:ea typeface="+mn-ea"/>
                <a:cs typeface="+mn-cs"/>
              </a:rPr>
              <a:t>, 2019; 201820344 DOI: </a:t>
            </a:r>
            <a:r>
              <a:rPr lang="en-US" sz="1200" b="0" i="0" u="none" strike="noStrike" kern="1200" dirty="0">
                <a:solidFill>
                  <a:schemeClr val="tx1"/>
                </a:solidFill>
                <a:effectLst/>
                <a:latin typeface="+mn-lt"/>
                <a:ea typeface="+mn-ea"/>
                <a:cs typeface="+mn-cs"/>
                <a:hlinkClick r:id="rId3"/>
              </a:rPr>
              <a:t>10.1073/pnas.1820344116</a:t>
            </a:r>
            <a:endParaRPr lang="en-US" sz="1200" b="0" i="0" u="none" strike="noStrike"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dirty="0"/>
              <a:t>Shipping is responsible for more than 90 per cent of the trade between countries. The global </a:t>
            </a:r>
            <a:r>
              <a:rPr lang="en-US" dirty="0" err="1"/>
              <a:t>oceansbased</a:t>
            </a:r>
            <a:r>
              <a:rPr lang="en-US" dirty="0"/>
              <a:t> economy is estimated at $US3 trillion a year, which is around 5 per cent of global GDP. </a:t>
            </a:r>
          </a:p>
          <a:p>
            <a:endParaRPr lang="en-US" dirty="0"/>
          </a:p>
          <a:p>
            <a:r>
              <a:rPr lang="en-US" dirty="0"/>
              <a:t>Approximately 50 per cent of all international tourists travel to coastal areas. In some developing countries, notably Small Island Development States, tourism accounts for over 25 per cent of GDP</a:t>
            </a:r>
          </a:p>
          <a:p>
            <a:endParaRPr lang="en-US" sz="1200" b="1"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Coastal zones are increasingly threatened by climate change stressors — rising and warming seas, intensifying storms and droughts, and acidifying oceans. </a:t>
            </a:r>
          </a:p>
          <a:p>
            <a:r>
              <a:rPr lang="en-US" sz="1200" b="0" i="0" kern="1200" dirty="0">
                <a:solidFill>
                  <a:schemeClr val="tx1"/>
                </a:solidFill>
                <a:effectLst/>
                <a:latin typeface="+mn-lt"/>
                <a:ea typeface="+mn-ea"/>
                <a:cs typeface="+mn-cs"/>
              </a:rPr>
              <a:t>He, Q. and Silliman, B.R., 2019. </a:t>
            </a:r>
            <a:r>
              <a:rPr lang="en-US" sz="1200" b="0" i="1" kern="1200" dirty="0">
                <a:solidFill>
                  <a:schemeClr val="tx1"/>
                </a:solidFill>
                <a:effectLst/>
                <a:latin typeface="+mn-lt"/>
                <a:ea typeface="+mn-ea"/>
                <a:cs typeface="+mn-cs"/>
              </a:rPr>
              <a:t>Climate Change, Human Impacts, and Coastal Ecosystems in the Anthropocene, </a:t>
            </a:r>
            <a:r>
              <a:rPr lang="en-US" sz="1200" b="0" i="0" kern="1200" dirty="0">
                <a:solidFill>
                  <a:schemeClr val="tx1"/>
                </a:solidFill>
                <a:effectLst/>
                <a:latin typeface="+mn-lt"/>
                <a:ea typeface="+mn-ea"/>
                <a:cs typeface="+mn-cs"/>
              </a:rPr>
              <a:t>Current Biology, Vol 29, Issue 19, </a:t>
            </a:r>
            <a:r>
              <a:rPr lang="en-GB" sz="1200" b="0" i="0" kern="1200" dirty="0">
                <a:solidFill>
                  <a:schemeClr val="tx1"/>
                </a:solidFill>
                <a:effectLst/>
                <a:latin typeface="+mn-lt"/>
                <a:ea typeface="+mn-ea"/>
                <a:cs typeface="+mn-cs"/>
              </a:rPr>
              <a:t>7 October 2019, Pages R1021-R1035.</a:t>
            </a:r>
            <a:endParaRPr lang="en-US" sz="1200" b="0" i="0" kern="1200" dirty="0">
              <a:solidFill>
                <a:schemeClr val="tx1"/>
              </a:solidFill>
              <a:effectLst/>
              <a:latin typeface="+mn-lt"/>
              <a:ea typeface="+mn-ea"/>
              <a:cs typeface="+mn-cs"/>
            </a:endParaRPr>
          </a:p>
          <a:p>
            <a:endParaRPr lang="en-US" dirty="0"/>
          </a:p>
          <a:p>
            <a:r>
              <a:rPr lang="en-US" dirty="0"/>
              <a:t>Between 1901 and 2010, global sea level rise increased at an accelerating rate and recent sea level rise appears to have been the fastest in at least 2800 years. </a:t>
            </a:r>
          </a:p>
          <a:p>
            <a:r>
              <a:rPr lang="en-US" dirty="0"/>
              <a:t>During the last four decades, 75 per cent of the sea level rise can be attributed to glacier mass loss and ocean thermal expansion.</a:t>
            </a:r>
            <a:endParaRPr lang="en-US" sz="1200" b="1" i="0" kern="1200" dirty="0">
              <a:solidFill>
                <a:schemeClr val="tx1"/>
              </a:solidFill>
              <a:effectLst/>
              <a:latin typeface="+mn-lt"/>
              <a:ea typeface="+mn-ea"/>
              <a:cs typeface="+mn-cs"/>
            </a:endParaRPr>
          </a:p>
          <a:p>
            <a:r>
              <a:rPr lang="en-US" dirty="0"/>
              <a:t/>
            </a:r>
            <a:br>
              <a:rPr lang="en-US" dirty="0"/>
            </a:br>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7</a:t>
            </a:fld>
            <a:endParaRPr lang="en-GB"/>
          </a:p>
        </p:txBody>
      </p:sp>
    </p:spTree>
    <p:extLst>
      <p:ext uri="{BB962C8B-B14F-4D97-AF65-F5344CB8AC3E}">
        <p14:creationId xmlns:p14="http://schemas.microsoft.com/office/powerpoint/2010/main" val="4017861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environmental impacts of tourism are tremendous. Each year, the tourism industry consumes nearly as much energy as Japan, produces the same amount of solid waste as France, and consumes as much fresh water as is contained in Lake Superior. </a:t>
            </a:r>
            <a:r>
              <a:rPr lang="en-GB" dirty="0"/>
              <a:t>Coastal Zones: Ecosystems under Pressure </a:t>
            </a:r>
            <a:r>
              <a:rPr lang="en-GB" dirty="0" err="1"/>
              <a:t>C.J.Crossland</a:t>
            </a:r>
            <a:r>
              <a:rPr lang="en-GB" dirty="0"/>
              <a:t> and </a:t>
            </a:r>
            <a:r>
              <a:rPr lang="en-GB" dirty="0" err="1"/>
              <a:t>H.H.Kremer</a:t>
            </a:r>
            <a:r>
              <a:rPr lang="en-GB" dirty="0"/>
              <a:t>, </a:t>
            </a:r>
            <a:r>
              <a:rPr lang="en-GB" dirty="0">
                <a:hlinkClick r:id="rId3"/>
              </a:rPr>
              <a:t>http://www.invemar.org.co/redcostera1/invemar/docs/489paper.pdf</a:t>
            </a:r>
            <a:endParaRPr lang="en-US" dirty="0"/>
          </a:p>
          <a:p>
            <a:endParaRPr lang="en-US" dirty="0"/>
          </a:p>
          <a:p>
            <a:r>
              <a:rPr lang="en-US" b="1" dirty="0"/>
              <a:t>The most destructive elements of coastal resort tourism development is land clearance and habitat degradation.</a:t>
            </a:r>
          </a:p>
          <a:p>
            <a:r>
              <a:rPr lang="en-US" dirty="0" err="1"/>
              <a:t>Urbanisation</a:t>
            </a:r>
            <a:r>
              <a:rPr lang="en-US" dirty="0"/>
              <a:t> and land uses are resulting in degraded water and soils quality, pollution and contamination, eutrophication, overfishing, alienation of wetlands, habitat destruction and species extinction. Huge volumes of cruise passengers can damage coral reefs and other sensitive coastal habitat. Recreational activities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While the daily operations of resort facilities consume natural resources and pollute waterways.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Tourism development can put pressure on natural resources when it increases consumption in areas where resources are already scarce.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u="sng" dirty="0">
                <a:solidFill>
                  <a:srgbClr val="FF0000"/>
                </a:solidFill>
              </a:rPr>
              <a:t>Ex: </a:t>
            </a:r>
            <a:r>
              <a:rPr lang="en-US" dirty="0"/>
              <a:t>As tourists consume local resources, the water table can be drawn down and this can have negative effects on nearby communications, agriculture, protected areas, and other ecosystems. Water use by resorts for swimming pools, laundry, golf courses, showers, gardens, toilets and kitchens can be staggering. Inefficient small hotels in Belize were found by the Caribbean Alliance for Sustainable Tourism (CAST) to consume 265 gallons per guest per night.11 An average 18-hole golf course, for example, requires over 130 million gallons of water per year – about the same amount of water as 3200 people in the U.S. or up to 7,000 in Costa Rica.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Some resorts empty their sewage and other wastes directly into water surrounding coral reefs and other sensitive marine habitats.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r>
              <a:rPr lang="en-US" dirty="0"/>
              <a:t>Among the other impacts, visitors to coastal tourism destinations spur a demand for fresh seafood that can generate tremendous strains on already-stressed fisheries, leading to overfishing for supplying the demand.</a:t>
            </a:r>
          </a:p>
          <a:p>
            <a:endParaRPr lang="en-US" dirty="0"/>
          </a:p>
          <a:p>
            <a:r>
              <a:rPr lang="en-US" dirty="0"/>
              <a:t>In many areas, massive new tourist developments have been built - including airports, marinas, resorts, and golf courses. Overdevelopment for tourism has the same problems as other coastal developments, but often has a greater impact as the tourist developments are located at or near fragile marine ecosystems. </a:t>
            </a:r>
          </a:p>
          <a:p>
            <a:endParaRPr lang="en-US" dirty="0"/>
          </a:p>
          <a:p>
            <a:r>
              <a:rPr lang="en-US" dirty="0"/>
              <a:t>Ecosystem services: In many coastal areas around the world, urban growth occurs mainly to support tourism and results in loss of natural ecosystems and ecosystem services</a:t>
            </a:r>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8</a:t>
            </a:fld>
            <a:endParaRPr lang="en-GB"/>
          </a:p>
        </p:txBody>
      </p:sp>
    </p:spTree>
    <p:extLst>
      <p:ext uri="{BB962C8B-B14F-4D97-AF65-F5344CB8AC3E}">
        <p14:creationId xmlns:p14="http://schemas.microsoft.com/office/powerpoint/2010/main" val="648634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Coral reef damage: </a:t>
            </a:r>
            <a:r>
              <a:rPr lang="en-US" dirty="0"/>
              <a:t>Pollution increases temperature, sedimentation and toxicant/nutrient levels that kill coral communities. Recreational activities have a huge impact. For example, careless boating, diving, snorkeling, and fishing have substantially damaged coral reefs in many parts of the world, through people touching reefs, stirring up sediment, and dropping anchors.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Deforestation: significant tracts of forest continue to be lost in river basins in many parts of the world, diminishing watershed protection and increasing erosion that influences river transport, water quality and impacting on coastal ecosystems through increased sedimentation rates, and elevated nutrient inputs (</a:t>
            </a:r>
            <a:r>
              <a:rPr lang="en-US" dirty="0" err="1"/>
              <a:t>Scialabba</a:t>
            </a:r>
            <a:r>
              <a:rPr lang="en-US" dirty="0"/>
              <a:t> 1998).</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9</a:t>
            </a:fld>
            <a:endParaRPr lang="en-GB"/>
          </a:p>
        </p:txBody>
      </p:sp>
    </p:spTree>
    <p:extLst>
      <p:ext uri="{BB962C8B-B14F-4D97-AF65-F5344CB8AC3E}">
        <p14:creationId xmlns:p14="http://schemas.microsoft.com/office/powerpoint/2010/main" val="1078879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Valentino, M., 2020. </a:t>
            </a:r>
            <a:r>
              <a:rPr lang="en-US" sz="1200" b="0" i="1" kern="1200" dirty="0">
                <a:solidFill>
                  <a:schemeClr val="tx1"/>
                </a:solidFill>
                <a:effectLst/>
                <a:latin typeface="+mn-lt"/>
                <a:ea typeface="+mn-ea"/>
                <a:cs typeface="+mn-cs"/>
              </a:rPr>
              <a:t>World's beaches disappearing due to climate crisis – study, </a:t>
            </a:r>
            <a:r>
              <a:rPr lang="en-US" sz="1200" b="0" i="0" kern="1200" dirty="0">
                <a:solidFill>
                  <a:schemeClr val="tx1"/>
                </a:solidFill>
                <a:effectLst/>
                <a:latin typeface="+mn-lt"/>
                <a:ea typeface="+mn-ea"/>
                <a:cs typeface="+mn-cs"/>
              </a:rPr>
              <a:t>the guardian. 2.3.20. Available at: </a:t>
            </a:r>
            <a:r>
              <a:rPr lang="en-GB">
                <a:hlinkClick r:id="rId3"/>
              </a:rPr>
              <a:t>https://www.theguardian.com/environment/2020/mar/02/world-sandy-beaches-disappearing-due-to-climate-crisis-study</a:t>
            </a:r>
            <a:endParaRPr lang="en-US"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10</a:t>
            </a:fld>
            <a:endParaRPr lang="en-GB"/>
          </a:p>
        </p:txBody>
      </p:sp>
    </p:spTree>
    <p:extLst>
      <p:ext uri="{BB962C8B-B14F-4D97-AF65-F5344CB8AC3E}">
        <p14:creationId xmlns:p14="http://schemas.microsoft.com/office/powerpoint/2010/main" val="653159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1901 and 2010, global sea level rise increased at an accelerating rate and recent sea level rise appears to have been the fastest in at least 2800 years.</a:t>
            </a:r>
          </a:p>
          <a:p>
            <a:r>
              <a:rPr lang="en-US" dirty="0"/>
              <a:t> </a:t>
            </a:r>
          </a:p>
          <a:p>
            <a:r>
              <a:rPr lang="en-US" dirty="0"/>
              <a:t>During the last four decades, 75 per cent of the sea level rise can be attributed to glacier mass loss and ocean thermal expansion.</a:t>
            </a:r>
          </a:p>
          <a:p>
            <a:r>
              <a:rPr lang="en-US" dirty="0"/>
              <a:t>Sea level rise leads to coastal erosion, inundations, storm floods, tidal waters encroachment into estuaries and river systems, contamination of freshwater reserves and food crops, loss of nesting beaches, as well as displacement of coastal lowlands and wetlands. In particular, sea level rise poses a significant risk to coastal regions and communities. </a:t>
            </a:r>
          </a:p>
          <a:p>
            <a:endParaRPr lang="en-US" dirty="0"/>
          </a:p>
          <a:p>
            <a:r>
              <a:rPr lang="en-US" dirty="0"/>
              <a:t>About 93 per cent of the excess heat energy stored by the Earth over the last 50 years is found in the ocean more than three quarters of the total exchange of water between the atmosphere and the Earth’s surface through evaporation and precipitation takes place over the oceans. </a:t>
            </a:r>
            <a:endParaRPr lang="en-US" sz="1200" b="1" i="0" kern="1200" dirty="0">
              <a:solidFill>
                <a:schemeClr val="tx1"/>
              </a:solidFill>
              <a:effectLst/>
              <a:latin typeface="+mn-lt"/>
              <a:ea typeface="+mn-ea"/>
              <a:cs typeface="+mn-cs"/>
            </a:endParaRPr>
          </a:p>
          <a:p>
            <a:endParaRPr lang="en-GB" dirty="0"/>
          </a:p>
          <a:p>
            <a:r>
              <a:rPr lang="en-US" dirty="0"/>
              <a:t>It is estimated that at least 11 to 15 per cent of the population of Small Island Developing States live on land with an elevation of 5 meters or lower, and that a sea level rise of half a meter could displace 1.2 million people from low-lying islands in the Caribbean Sea and the Indian and Pacific Oceans; with that number almost doubling if the sea level rises by 2 </a:t>
            </a:r>
            <a:r>
              <a:rPr lang="en-US" dirty="0" err="1"/>
              <a:t>metres</a:t>
            </a:r>
            <a:r>
              <a:rPr lang="en-US" dirty="0"/>
              <a:t>. </a:t>
            </a:r>
          </a:p>
          <a:p>
            <a:endParaRPr lang="en-US" dirty="0"/>
          </a:p>
          <a:p>
            <a:r>
              <a:rPr lang="en-US" dirty="0"/>
              <a:t>It has been reported that an annual average of 21.5 million people have been forcibly internally displaced by sudden weather-related hazards since 2008. </a:t>
            </a:r>
          </a:p>
          <a:p>
            <a:endParaRPr lang="en-US" dirty="0"/>
          </a:p>
          <a:p>
            <a:r>
              <a:rPr lang="en-US" dirty="0"/>
              <a:t>Latest figures show that disasters—90 per cent of which are classed as climate related—now cost the world economy US$520 billion per year and push 26 million people into poverty every year. </a:t>
            </a:r>
          </a:p>
          <a:p>
            <a:r>
              <a:rPr lang="en-US" u="none" dirty="0"/>
              <a:t>United Nations, 2017. </a:t>
            </a:r>
            <a:r>
              <a:rPr lang="en-GB" i="1" dirty="0"/>
              <a:t>Factsheet: People and Oceans, </a:t>
            </a:r>
            <a:r>
              <a:rPr lang="en-GB" i="0" dirty="0"/>
              <a:t>Ocean Conference, New York. </a:t>
            </a:r>
            <a:r>
              <a:rPr lang="en-GB" dirty="0">
                <a:hlinkClick r:id="rId3"/>
              </a:rPr>
              <a:t>https://www.un.org/sustainabledevelopment/wp-content/uploads/2017/05/Ocean-fact-sheet-package.pdf</a:t>
            </a:r>
            <a:endParaRPr lang="en-GB" i="1" u="none" dirty="0"/>
          </a:p>
        </p:txBody>
      </p:sp>
      <p:sp>
        <p:nvSpPr>
          <p:cNvPr id="4" name="Slide Number Placeholder 3"/>
          <p:cNvSpPr>
            <a:spLocks noGrp="1"/>
          </p:cNvSpPr>
          <p:nvPr>
            <p:ph type="sldNum" sz="quarter" idx="5"/>
          </p:nvPr>
        </p:nvSpPr>
        <p:spPr/>
        <p:txBody>
          <a:bodyPr/>
          <a:lstStyle/>
          <a:p>
            <a:fld id="{F3984B90-A634-4C5E-94FC-2E4986B7D917}" type="slidenum">
              <a:rPr lang="en-GB" smtClean="0"/>
              <a:t>11</a:t>
            </a:fld>
            <a:endParaRPr lang="en-GB"/>
          </a:p>
        </p:txBody>
      </p:sp>
    </p:spTree>
    <p:extLst>
      <p:ext uri="{BB962C8B-B14F-4D97-AF65-F5344CB8AC3E}">
        <p14:creationId xmlns:p14="http://schemas.microsoft.com/office/powerpoint/2010/main" val="2020764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destruction of both natural and tourist environments through changing climate phenomena has no discrimination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Accounting for 70% of exports from the Least Developed Countries (LDCs). It is the principle foreign exchange earner for 83% of developing countries and in the 40 poorest countries, tourism and oil are the two top foreign exchange earners.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u="none" strike="noStrike" kern="1200" dirty="0">
                <a:solidFill>
                  <a:schemeClr val="tx1"/>
                </a:solidFill>
                <a:effectLst/>
                <a:latin typeface="+mn-lt"/>
                <a:ea typeface="+mn-ea"/>
                <a:cs typeface="+mn-cs"/>
                <a:hlinkClick r:id="rId3" tooltip="Mediterranean Sea and Region, including Adriatic Sea"/>
              </a:rPr>
              <a:t>Mediterranean region</a:t>
            </a:r>
            <a:r>
              <a:rPr lang="en-GB" sz="1200" kern="1200" dirty="0">
                <a:solidFill>
                  <a:schemeClr val="tx1"/>
                </a:solidFill>
                <a:effectLst/>
                <a:latin typeface="+mn-lt"/>
                <a:ea typeface="+mn-ea"/>
                <a:cs typeface="+mn-cs"/>
              </a:rPr>
              <a:t> for example, tourism is the first economic activity for islands like Cyprus, Malta, the Balearic Islands and Sicily.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SIDS: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Tobago-50% of GDP: Sustainable Tourism zone of </a:t>
            </a:r>
            <a:r>
              <a:rPr lang="en-GB" sz="1200" kern="1200" dirty="0" err="1">
                <a:solidFill>
                  <a:schemeClr val="tx1"/>
                </a:solidFill>
                <a:effectLst/>
                <a:latin typeface="+mn-lt"/>
                <a:ea typeface="+mn-ea"/>
                <a:cs typeface="+mn-cs"/>
              </a:rPr>
              <a:t>carib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assoc</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carib</a:t>
            </a:r>
            <a:r>
              <a:rPr lang="en-GB" sz="1200" kern="1200" dirty="0">
                <a:solidFill>
                  <a:schemeClr val="tx1"/>
                </a:solidFill>
                <a:effectLst/>
                <a:latin typeface="+mn-lt"/>
                <a:ea typeface="+mn-ea"/>
                <a:cs typeface="+mn-cs"/>
              </a:rPr>
              <a:t> state)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Transnational companies, foreign investors, and large-scale enclave tourism projects are the dominant form of tourism development in SIDS and do not often benefit the local population equitably.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islands, natural and climate events are more intense and the anthropic pressures caused by tourism exacerbate the environmental problems. The islands of the Caribbean, Western Indian Ocean and South Pacific are actually considered by UNWTO and UNEP19 as a “tourism vulnerability hotspot”, due to the high vulnerability to climate change and the high economic dependence on tourism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Cruise tourism accounts for over 60% of the total ITA in twelve SIDS and can even reach up to almost 90% of the total arrivals</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12</a:t>
            </a:fld>
            <a:endParaRPr lang="en-GB"/>
          </a:p>
        </p:txBody>
      </p:sp>
    </p:spTree>
    <p:extLst>
      <p:ext uri="{BB962C8B-B14F-4D97-AF65-F5344CB8AC3E}">
        <p14:creationId xmlns:p14="http://schemas.microsoft.com/office/powerpoint/2010/main" val="429561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Scott Corfe, Living on the edge: Britain’s coastal communities, p 4 (September 2017): http://www.smf. co.uk/wp-content/uploads/2017/09/Living-on-the-edge.pdf [accessed 21 March 2019]</a:t>
            </a:r>
          </a:p>
          <a:p>
            <a:r>
              <a:rPr lang="en-US" dirty="0"/>
              <a:t>HOUSE OF LORDS Select Committee on Regenerating Seaside Towns and Communities HL Paper 320 Report of Session 2017–19 The future of seaside towns</a:t>
            </a:r>
          </a:p>
          <a:p>
            <a:r>
              <a:rPr lang="en-GB" dirty="0">
                <a:hlinkClick r:id="rId3"/>
              </a:rPr>
              <a:t>Https://publications.parliament.uk/pa/ld201719/ldselect/ldseaside/320/320.pdf</a:t>
            </a:r>
            <a:endParaRPr lang="en-GB" dirty="0"/>
          </a:p>
          <a:p>
            <a:endParaRPr lang="en-GB" dirty="0"/>
          </a:p>
          <a:p>
            <a:r>
              <a:rPr lang="en-GB" dirty="0"/>
              <a:t>Jobs: 31% part-time or seasonal; higher than average number of SME’s not as resilient to economic or environmental impacts</a:t>
            </a:r>
          </a:p>
          <a:p>
            <a:endParaRPr lang="en-GB" dirty="0"/>
          </a:p>
          <a:p>
            <a:r>
              <a:rPr lang="en-GB" dirty="0"/>
              <a:t>Social Market Foundation report </a:t>
            </a:r>
            <a:r>
              <a:rPr lang="en-US" dirty="0"/>
              <a:t>identified “pockets of significant deprivation” in seaside towns with differences in GVA widening the gap between coastal and non-coastal communities in UK </a:t>
            </a:r>
          </a:p>
          <a:p>
            <a:endParaRPr lang="en-US" dirty="0"/>
          </a:p>
          <a:p>
            <a:r>
              <a:rPr lang="en-GB" sz="1200" kern="1200" dirty="0">
                <a:solidFill>
                  <a:schemeClr val="tx1"/>
                </a:solidFill>
                <a:effectLst/>
                <a:latin typeface="+mn-lt"/>
                <a:ea typeface="+mn-ea"/>
                <a:cs typeface="+mn-cs"/>
              </a:rPr>
              <a:t>Marine </a:t>
            </a:r>
            <a:r>
              <a:rPr lang="en-GB" sz="1200" kern="1200" dirty="0" err="1">
                <a:solidFill>
                  <a:schemeClr val="tx1"/>
                </a:solidFill>
                <a:effectLst/>
                <a:latin typeface="+mn-lt"/>
                <a:ea typeface="+mn-ea"/>
                <a:cs typeface="+mn-cs"/>
              </a:rPr>
              <a:t>Prot</a:t>
            </a:r>
            <a:r>
              <a:rPr lang="en-GB" sz="1200" kern="1200" dirty="0">
                <a:solidFill>
                  <a:schemeClr val="tx1"/>
                </a:solidFill>
                <a:effectLst/>
                <a:latin typeface="+mn-lt"/>
                <a:ea typeface="+mn-ea"/>
                <a:cs typeface="+mn-cs"/>
              </a:rPr>
              <a:t> Areas: ensure healthy and prod sea and support local economies add value to local economy by preserving environment: 355 in UK protecting 30% of seas</a:t>
            </a:r>
          </a:p>
          <a:p>
            <a:r>
              <a:rPr lang="en-US" dirty="0"/>
              <a:t>Marine Protected Areas (MPAs) are specially designated zones of the sea that are designed to restore marine ecosystem to the original state by excluding all detrimental human activities. While often imposed for purely conservation purposes, MPAs can also result in economic benefits to users of the marine environment</a:t>
            </a:r>
          </a:p>
          <a:p>
            <a:r>
              <a:rPr lang="en-US" dirty="0" err="1"/>
              <a:t>Chae</a:t>
            </a:r>
            <a:r>
              <a:rPr lang="en-US" dirty="0"/>
              <a:t>, D-R., Wattage, P., Pascoe, S., 2012. </a:t>
            </a:r>
            <a:r>
              <a:rPr lang="en-US" i="1" dirty="0"/>
              <a:t>Recreational benefits from a marine protected area: A travel cost analysis of Lundy, </a:t>
            </a:r>
            <a:r>
              <a:rPr lang="en-GB" dirty="0"/>
              <a:t>Tourism Management, 33, pp. 971-977.</a:t>
            </a:r>
            <a:endParaRPr lang="en-GB"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p>
          <a:p>
            <a:endParaRPr lang="en-US" dirty="0"/>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13</a:t>
            </a:fld>
            <a:endParaRPr lang="en-GB"/>
          </a:p>
        </p:txBody>
      </p:sp>
    </p:spTree>
    <p:extLst>
      <p:ext uri="{BB962C8B-B14F-4D97-AF65-F5344CB8AC3E}">
        <p14:creationId xmlns:p14="http://schemas.microsoft.com/office/powerpoint/2010/main" val="3865612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Valuing Wales’ seas and coasts , 2012, </a:t>
            </a:r>
            <a:r>
              <a:rPr lang="en-GB" dirty="0">
                <a:hlinkClick r:id="rId3"/>
              </a:rPr>
              <a:t>http://assets.wwf.org.uk/downloads/marine_survey_report_final.pdf</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Managing and adapting to climate change will be critical to the future of sustainable tourism in Wales as impacts such as increased storminess or changes in wildlife affect tourism.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Reduced resilience in poorer coastal areas to impacts of climate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key set of indicators and outcomes for their Sustainable Tourism Action Plan that align with wider Welsh Government sustainability objectives.</a:t>
            </a:r>
          </a:p>
          <a:p>
            <a:r>
              <a:rPr lang="en-GB" sz="1200" kern="1200" dirty="0">
                <a:solidFill>
                  <a:schemeClr val="tx1"/>
                </a:solidFill>
                <a:effectLst/>
                <a:latin typeface="+mn-lt"/>
                <a:ea typeface="+mn-ea"/>
                <a:cs typeface="+mn-cs"/>
              </a:rPr>
              <a:t>Update to Wales' Marine Evidence Report Welsh National Marine Plan November, 2019.</a:t>
            </a:r>
          </a:p>
          <a:p>
            <a:endParaRPr lang="en-US" dirty="0"/>
          </a:p>
          <a:p>
            <a:r>
              <a:rPr lang="en-US" dirty="0"/>
              <a:t>Woodward, S. (2015), Sustainable Tourism: A Framework for Wales Destination Management pp 1-4</a:t>
            </a:r>
          </a:p>
          <a:p>
            <a:r>
              <a:rPr lang="en-US" dirty="0"/>
              <a:t>scope and capacity around Wales to sustainably develop a wide range of coastal and marine tourism and recreation opportunities, particularly higher value, year-round and all-weather opportunities.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Future generations: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improving the social, economic, environmental and cultural well-being of Wales. It does so through seven well-being goals which public authorities have to apply when making their decisions and the establishment of Public Services Boards (PSBs) for each local authority area in Wales to carry out a well-being assessment and publish an annual local well-being plan.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US" dirty="0"/>
              <a:t>The Welsh marine plan area consists of around 32,000 km2 of sea, with 2,120 km of coastline. This Plan covers both the Welsh inshore region (from mean high water spring tides out to 12 nautical miles) and offshore region (beyond 12 nautical miles)3 in a single document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14</a:t>
            </a:fld>
            <a:endParaRPr lang="en-GB"/>
          </a:p>
        </p:txBody>
      </p:sp>
    </p:spTree>
    <p:extLst>
      <p:ext uri="{BB962C8B-B14F-4D97-AF65-F5344CB8AC3E}">
        <p14:creationId xmlns:p14="http://schemas.microsoft.com/office/powerpoint/2010/main" val="30518430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speculative nature of much coastal development has implications for the social and environmental impacts of this development. The fact that foreign ownership increasingly dominates coastal regions, that ownership both frequently changes hands and involves multiple layers of investors and managers, and that vacation goers and home buyers are only on site for brief periods, makes for a highly unstable situation, with little commitment to the long term well being of the region. It may be said that there are many owners at a mass tourism destination, but not enough of them truly take ownership. CESD: Global Trends in Coastal Tourism </a:t>
            </a:r>
          </a:p>
          <a:p>
            <a:endParaRPr lang="en-US" dirty="0"/>
          </a:p>
          <a:p>
            <a:r>
              <a:rPr lang="en-US" sz="1200" b="0" i="0" kern="1200" dirty="0">
                <a:solidFill>
                  <a:schemeClr val="tx1"/>
                </a:solidFill>
                <a:effectLst/>
                <a:latin typeface="+mn-lt"/>
                <a:ea typeface="+mn-ea"/>
                <a:cs typeface="+mn-cs"/>
              </a:rPr>
              <a:t>China’s rising wealth has resulted in a huge growth of tourism abroad, making Chinese people the world’s most abundant tourists. In 2017, Chinese tourists made 143m journeys abroad, Blackhall, M. 2019. </a:t>
            </a:r>
            <a:r>
              <a:rPr lang="en-US" sz="1200" b="0" i="1" kern="1200" dirty="0">
                <a:solidFill>
                  <a:schemeClr val="tx1"/>
                </a:solidFill>
                <a:effectLst/>
                <a:latin typeface="+mn-lt"/>
                <a:ea typeface="+mn-ea"/>
                <a:cs typeface="+mn-cs"/>
              </a:rPr>
              <a:t>Global tourism hits record highs - but who goes where on holiday? </a:t>
            </a:r>
            <a:r>
              <a:rPr lang="en-US" sz="1200" b="0" i="0" kern="1200" dirty="0">
                <a:solidFill>
                  <a:schemeClr val="tx1"/>
                </a:solidFill>
                <a:effectLst/>
                <a:latin typeface="+mn-lt"/>
                <a:ea typeface="+mn-ea"/>
                <a:cs typeface="+mn-cs"/>
              </a:rPr>
              <a:t>The guardian, 1.7.19. Available at: </a:t>
            </a:r>
            <a:r>
              <a:rPr lang="en-GB" dirty="0">
                <a:hlinkClick r:id="rId3"/>
              </a:rPr>
              <a:t>https://www.theguardian.com/news/2019/jul/01/global-tourism-hits-record-highs-but-who-goes-where-on-holiday</a:t>
            </a:r>
            <a:endParaRPr lang="en-US" i="1" dirty="0"/>
          </a:p>
          <a:p>
            <a:endParaRPr lang="en-US" dirty="0"/>
          </a:p>
          <a:p>
            <a:r>
              <a:rPr lang="en-US" sz="1200" b="0" i="0" kern="1200" dirty="0">
                <a:solidFill>
                  <a:schemeClr val="tx1"/>
                </a:solidFill>
                <a:effectLst/>
                <a:latin typeface="+mn-lt"/>
                <a:ea typeface="+mn-ea"/>
                <a:cs typeface="+mn-cs"/>
              </a:rPr>
              <a:t>Environmental impacts of cruise vessels on the host environment can be significant, and due to the growth of this sector, it is likely to increase.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absence of any international coordination of the industry at the region level leaves it open to exploitation, especially considering the lack of effective pollution control mechanisms in most States. </a:t>
            </a:r>
            <a:r>
              <a:rPr lang="en-US" sz="1200" b="0" i="0" kern="1200" dirty="0" err="1">
                <a:solidFill>
                  <a:schemeClr val="tx1"/>
                </a:solidFill>
                <a:effectLst/>
                <a:latin typeface="+mn-lt"/>
                <a:ea typeface="+mn-ea"/>
                <a:cs typeface="+mn-cs"/>
              </a:rPr>
              <a:t>Carik</a:t>
            </a:r>
            <a:r>
              <a:rPr lang="en-US" sz="1200" b="0" i="0" kern="1200" dirty="0">
                <a:solidFill>
                  <a:schemeClr val="tx1"/>
                </a:solidFill>
                <a:effectLst/>
                <a:latin typeface="+mn-lt"/>
                <a:ea typeface="+mn-ea"/>
                <a:cs typeface="+mn-cs"/>
              </a:rPr>
              <a:t>, H., </a:t>
            </a:r>
            <a:r>
              <a:rPr lang="en-US" sz="1200" b="0" i="0" kern="1200" dirty="0" err="1">
                <a:solidFill>
                  <a:schemeClr val="tx1"/>
                </a:solidFill>
                <a:effectLst/>
                <a:latin typeface="+mn-lt"/>
                <a:ea typeface="+mn-ea"/>
                <a:cs typeface="+mn-cs"/>
              </a:rPr>
              <a:t>Mackelworth</a:t>
            </a:r>
            <a:r>
              <a:rPr lang="en-US" sz="1200" b="0" i="0" kern="1200" dirty="0">
                <a:solidFill>
                  <a:schemeClr val="tx1"/>
                </a:solidFill>
                <a:effectLst/>
                <a:latin typeface="+mn-lt"/>
                <a:ea typeface="+mn-ea"/>
                <a:cs typeface="+mn-cs"/>
              </a:rPr>
              <a:t>, P., 2015. </a:t>
            </a:r>
            <a:r>
              <a:rPr lang="en-US" sz="1200" b="0" i="1" kern="1200" dirty="0">
                <a:solidFill>
                  <a:schemeClr val="tx1"/>
                </a:solidFill>
                <a:effectLst/>
                <a:latin typeface="+mn-lt"/>
                <a:ea typeface="+mn-ea"/>
                <a:cs typeface="+mn-cs"/>
              </a:rPr>
              <a:t>Cruise tourism environmental impacts – The perspective from the Adriatic Sea, </a:t>
            </a:r>
            <a:r>
              <a:rPr lang="en-US" sz="1200" b="0" i="0" kern="1200" dirty="0">
                <a:solidFill>
                  <a:schemeClr val="tx1"/>
                </a:solidFill>
                <a:effectLst/>
                <a:latin typeface="+mn-lt"/>
                <a:ea typeface="+mn-ea"/>
                <a:cs typeface="+mn-cs"/>
              </a:rPr>
              <a:t>Ocean &amp; Coastal Management 102:350-363 · October 2014 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increasing tourist demand for more responsible and environment friendly options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Western driven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15</a:t>
            </a:fld>
            <a:endParaRPr lang="en-GB"/>
          </a:p>
        </p:txBody>
      </p:sp>
    </p:spTree>
    <p:extLst>
      <p:ext uri="{BB962C8B-B14F-4D97-AF65-F5344CB8AC3E}">
        <p14:creationId xmlns:p14="http://schemas.microsoft.com/office/powerpoint/2010/main" val="24365810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Ecotourism is not prevalent in coastal regions. Instead, coastal and marine tourism is dominated by mass tourism, involving the movement of large numbers of people on nominally standardized packaged tour holidays</a:t>
            </a:r>
          </a:p>
          <a:p>
            <a:endParaRPr lang="en-US" dirty="0"/>
          </a:p>
          <a:p>
            <a:r>
              <a:rPr lang="en-US" sz="1200" b="0" i="0" kern="1200" dirty="0">
                <a:solidFill>
                  <a:schemeClr val="tx1"/>
                </a:solidFill>
                <a:effectLst/>
                <a:latin typeface="+mn-lt"/>
                <a:ea typeface="+mn-ea"/>
                <a:cs typeface="+mn-cs"/>
              </a:rPr>
              <a:t>All nature-based forms of tourism in which the main motivation of the </a:t>
            </a:r>
          </a:p>
          <a:p>
            <a:r>
              <a:rPr lang="en-US" sz="1200" b="0" i="0" kern="1200" dirty="0">
                <a:solidFill>
                  <a:schemeClr val="tx1"/>
                </a:solidFill>
                <a:effectLst/>
                <a:latin typeface="+mn-lt"/>
                <a:ea typeface="+mn-ea"/>
                <a:cs typeface="+mn-cs"/>
              </a:rPr>
              <a:t>tourists is the observation and appreciation of nature as well as the traditional </a:t>
            </a:r>
          </a:p>
          <a:p>
            <a:r>
              <a:rPr lang="en-US" sz="1200" b="0" i="0" kern="1200" dirty="0">
                <a:solidFill>
                  <a:schemeClr val="tx1"/>
                </a:solidFill>
                <a:effectLst/>
                <a:latin typeface="+mn-lt"/>
                <a:ea typeface="+mn-ea"/>
                <a:cs typeface="+mn-cs"/>
              </a:rPr>
              <a:t>cultures prevailing in natural areas. </a:t>
            </a:r>
          </a:p>
          <a:p>
            <a:r>
              <a:rPr lang="en-US" sz="1200" b="0" i="0" kern="1200" dirty="0">
                <a:solidFill>
                  <a:schemeClr val="tx1"/>
                </a:solidFill>
                <a:effectLst/>
                <a:latin typeface="+mn-lt"/>
                <a:ea typeface="+mn-ea"/>
                <a:cs typeface="+mn-cs"/>
              </a:rPr>
              <a:t>2-Minimizes negative impacts on natural &amp; socio-cultural environment </a:t>
            </a:r>
          </a:p>
          <a:p>
            <a:r>
              <a:rPr lang="en-US" sz="1200" b="0" i="0" kern="1200" dirty="0">
                <a:solidFill>
                  <a:schemeClr val="tx1"/>
                </a:solidFill>
                <a:effectLst/>
                <a:latin typeface="+mn-lt"/>
                <a:ea typeface="+mn-ea"/>
                <a:cs typeface="+mn-cs"/>
              </a:rPr>
              <a:t>3- Supports the protection of natural areas. </a:t>
            </a:r>
          </a:p>
          <a:p>
            <a:r>
              <a:rPr lang="en-US" sz="1200" b="0" i="0" kern="1200" dirty="0">
                <a:solidFill>
                  <a:schemeClr val="tx1"/>
                </a:solidFill>
                <a:effectLst/>
                <a:latin typeface="+mn-lt"/>
                <a:ea typeface="+mn-ea"/>
                <a:cs typeface="+mn-cs"/>
              </a:rPr>
              <a:t>4- Generates economic benefits for host communities, organizations and </a:t>
            </a:r>
          </a:p>
          <a:p>
            <a:r>
              <a:rPr lang="en-US" sz="1200" b="0" i="0" kern="1200" dirty="0">
                <a:solidFill>
                  <a:schemeClr val="tx1"/>
                </a:solidFill>
                <a:effectLst/>
                <a:latin typeface="+mn-lt"/>
                <a:ea typeface="+mn-ea"/>
                <a:cs typeface="+mn-cs"/>
              </a:rPr>
              <a:t>authorities managing natural areas with conservation purposes. </a:t>
            </a:r>
          </a:p>
          <a:p>
            <a:r>
              <a:rPr lang="en-US" sz="1200" b="0" i="0" kern="1200" dirty="0">
                <a:solidFill>
                  <a:schemeClr val="tx1"/>
                </a:solidFill>
                <a:effectLst/>
                <a:latin typeface="+mn-lt"/>
                <a:ea typeface="+mn-ea"/>
                <a:cs typeface="+mn-cs"/>
              </a:rPr>
              <a:t>5- Providing alternative employment and income opportunities for local </a:t>
            </a:r>
          </a:p>
          <a:p>
            <a:r>
              <a:rPr lang="en-US" sz="1200" b="0" i="0" kern="1200" dirty="0">
                <a:solidFill>
                  <a:schemeClr val="tx1"/>
                </a:solidFill>
                <a:effectLst/>
                <a:latin typeface="+mn-lt"/>
                <a:ea typeface="+mn-ea"/>
                <a:cs typeface="+mn-cs"/>
              </a:rPr>
              <a:t>community.</a:t>
            </a:r>
          </a:p>
          <a:p>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future success of maritime and coastal tourism depends therefore on the ability to develop sustainable and integrated value propositions that take account of its environmental impacts</a:t>
            </a:r>
          </a:p>
          <a:p>
            <a:r>
              <a:rPr lang="en-US" dirty="0"/>
              <a:t>1. Make optimal use of environmental resources that constitute a key element in tourism development, maintaining essential ecological processes and helping to conserve natural heritage and biodiversity. </a:t>
            </a:r>
          </a:p>
          <a:p>
            <a:r>
              <a:rPr lang="en-US" dirty="0"/>
              <a:t>2) Respect the socio-cultural authenticity of host communities, conserve their built and living cultural heritage and traditional values, and contribute to inter-cultural understanding and tolerance. </a:t>
            </a:r>
          </a:p>
          <a:p>
            <a:r>
              <a:rPr lang="en-US" dirty="0"/>
              <a:t>3) Ensure viable, long-term economic operations, providing socio-economic benefits to all stakeholders that are fairly distributed, including stable employment and income-earning opportunities and social services to host communities, and contributing to poverty alleviation.</a:t>
            </a:r>
          </a:p>
          <a:p>
            <a:r>
              <a:rPr lang="en-US" sz="1200" b="0" i="0" kern="1200" dirty="0">
                <a:solidFill>
                  <a:schemeClr val="tx1"/>
                </a:solidFill>
                <a:effectLst/>
                <a:latin typeface="+mn-lt"/>
                <a:ea typeface="+mn-ea"/>
                <a:cs typeface="+mn-cs"/>
              </a:rPr>
              <a:t>The concepts of integrated coastal management (ICM) and sustainable tourism development (STD) have been proposed as the way forward in dealing with such constraints and pressure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16</a:t>
            </a:fld>
            <a:endParaRPr lang="en-GB"/>
          </a:p>
        </p:txBody>
      </p:sp>
    </p:spTree>
    <p:extLst>
      <p:ext uri="{BB962C8B-B14F-4D97-AF65-F5344CB8AC3E}">
        <p14:creationId xmlns:p14="http://schemas.microsoft.com/office/powerpoint/2010/main" val="41235451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Benefits from the coastal zone are obvious both to society and nature, and are usually the seat of multiple-user conflicts at local and sometimes regional scales, resolution of which is usually addressed through integrated coastal management approaches (e.g., </a:t>
            </a:r>
            <a:r>
              <a:rPr lang="en-US" dirty="0" err="1"/>
              <a:t>Burbridge</a:t>
            </a:r>
            <a:r>
              <a:rPr lang="en-US" dirty="0"/>
              <a:t> 1999, Kremer and Kohn 2000).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ICZM approach creates a constructive dialogue between the interests of authorities and multiple user-groups. It also prepares government representatives and other relevant actors for developing effective environmental legislation within their jurisdictions.</a:t>
            </a:r>
            <a:endParaRPr lang="en-GB" dirty="0"/>
          </a:p>
          <a:p>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17</a:t>
            </a:fld>
            <a:endParaRPr lang="en-GB"/>
          </a:p>
        </p:txBody>
      </p:sp>
    </p:spTree>
    <p:extLst>
      <p:ext uri="{BB962C8B-B14F-4D97-AF65-F5344CB8AC3E}">
        <p14:creationId xmlns:p14="http://schemas.microsoft.com/office/powerpoint/2010/main" val="20172918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Experts in coastal management speak to the need to manage coastal and marine areas with appropriate scientific outputs and participatory processes (Jones and Phillips,  2017)</a:t>
            </a:r>
          </a:p>
          <a:p>
            <a:endParaRPr lang="en-GB" dirty="0"/>
          </a:p>
          <a:p>
            <a:r>
              <a:rPr lang="en-US" dirty="0"/>
              <a:t> Aim of 1</a:t>
            </a:r>
            <a:r>
              <a:rPr lang="en-US" baseline="30000" dirty="0"/>
              <a:t>st</a:t>
            </a:r>
            <a:r>
              <a:rPr lang="en-US" dirty="0"/>
              <a:t> ever National Marine Plan for Wales is for the sustainable development of our seas to support jobs and social equity while ensuring our natural assets can continue to provide the resources and environmental benefits upon which our well-being relies. Relevant authorities should coordinate work and collaborate on projects in order to </a:t>
            </a:r>
            <a:r>
              <a:rPr lang="en-US" dirty="0" err="1"/>
              <a:t>maximise</a:t>
            </a:r>
            <a:r>
              <a:rPr lang="en-US" dirty="0"/>
              <a:t> the economic, social and environmental benefit of marine-related tourism and recreation. Industry bodies and relevant public authorities are encouraged to identify and promote opportunities to share facilities and infrastructure with other sectors</a:t>
            </a:r>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18</a:t>
            </a:fld>
            <a:endParaRPr lang="en-GB"/>
          </a:p>
        </p:txBody>
      </p:sp>
    </p:spTree>
    <p:extLst>
      <p:ext uri="{BB962C8B-B14F-4D97-AF65-F5344CB8AC3E}">
        <p14:creationId xmlns:p14="http://schemas.microsoft.com/office/powerpoint/2010/main" val="14050986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PCF: Platform for stakeholder engagement</a:t>
            </a:r>
          </a:p>
          <a:p>
            <a:endParaRPr lang="en-GB"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Help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and communities to work better in the coastal environment, from communicating with key stakeholders on coastal interests to undertaking sustainable management of the coastal zone region.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Coastal Communities Adapting Together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PCF is a partner in new climate change collaboration between Wales and Ireland</a:t>
            </a:r>
          </a:p>
          <a:p>
            <a:endParaRPr lang="en-GB"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As part of the project, local people will be encouraged to observe, interpret and record data about their community and coastal environment, and to take an active role in adapting their communities and businesses.</a:t>
            </a:r>
            <a:endParaRPr lang="en-GB" dirty="0"/>
          </a:p>
        </p:txBody>
      </p:sp>
      <p:sp>
        <p:nvSpPr>
          <p:cNvPr id="4" name="Slide Number Placeholder 3"/>
          <p:cNvSpPr>
            <a:spLocks noGrp="1"/>
          </p:cNvSpPr>
          <p:nvPr>
            <p:ph type="sldNum" sz="quarter" idx="5"/>
          </p:nvPr>
        </p:nvSpPr>
        <p:spPr/>
        <p:txBody>
          <a:bodyPr/>
          <a:lstStyle/>
          <a:p>
            <a:fld id="{F3984B90-A634-4C5E-94FC-2E4986B7D917}" type="slidenum">
              <a:rPr lang="en-GB" smtClean="0"/>
              <a:t>19</a:t>
            </a:fld>
            <a:endParaRPr lang="en-GB"/>
          </a:p>
        </p:txBody>
      </p:sp>
    </p:spTree>
    <p:extLst>
      <p:ext uri="{BB962C8B-B14F-4D97-AF65-F5344CB8AC3E}">
        <p14:creationId xmlns:p14="http://schemas.microsoft.com/office/powerpoint/2010/main" val="5349096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Seven Welsh beaches with environmental designations were assessed, using an established beach rating checklist comprising 50 physical, biological and human use factors. Weightings were subsequently established in response to priorities of three tourism markets: surfing, eco-tourism and family. The methodology supports development of sustainable beach management strategies, based on local characteristics and different tourism markets.</a:t>
            </a:r>
          </a:p>
          <a:p>
            <a:endParaRPr lang="en-GB" dirty="0"/>
          </a:p>
          <a:p>
            <a:r>
              <a:rPr lang="en-US" sz="1200" b="0" i="0" kern="1200" dirty="0">
                <a:solidFill>
                  <a:schemeClr val="tx1"/>
                </a:solidFill>
                <a:effectLst/>
                <a:latin typeface="+mn-lt"/>
                <a:ea typeface="+mn-ea"/>
                <a:cs typeface="+mn-cs"/>
              </a:rPr>
              <a:t>the linkage between policymaking and the vulnerability of coastal destinations to climate change. </a:t>
            </a:r>
          </a:p>
        </p:txBody>
      </p:sp>
      <p:sp>
        <p:nvSpPr>
          <p:cNvPr id="4" name="Slide Number Placeholder 3"/>
          <p:cNvSpPr>
            <a:spLocks noGrp="1"/>
          </p:cNvSpPr>
          <p:nvPr>
            <p:ph type="sldNum" sz="quarter" idx="5"/>
          </p:nvPr>
        </p:nvSpPr>
        <p:spPr/>
        <p:txBody>
          <a:bodyPr/>
          <a:lstStyle/>
          <a:p>
            <a:fld id="{F3984B90-A634-4C5E-94FC-2E4986B7D917}" type="slidenum">
              <a:rPr lang="en-GB" smtClean="0"/>
              <a:t>21</a:t>
            </a:fld>
            <a:endParaRPr lang="en-GB"/>
          </a:p>
        </p:txBody>
      </p:sp>
    </p:spTree>
    <p:extLst>
      <p:ext uri="{BB962C8B-B14F-4D97-AF65-F5344CB8AC3E}">
        <p14:creationId xmlns:p14="http://schemas.microsoft.com/office/powerpoint/2010/main" val="379381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3/17/2020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10.jpeg"/><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nature.com/articles/s41558-020-0697-0"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www.frontiersin.org/articles/10.3389/fmars.2016.00048/full" TargetMode="External"/><Relationship Id="rId4" Type="http://schemas.openxmlformats.org/officeDocument/2006/relationships/hyperlink" Target="https://www.researchgate.net/publication/267204283_Beach_Management_Strategies_a_Comparative_Coastal_Stakeholder_Assessment_Gower_South_Wales_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300FD-3D76-434F-BA81-6FB9D79E3A3F}"/>
              </a:ext>
            </a:extLst>
          </p:cNvPr>
          <p:cNvSpPr>
            <a:spLocks noGrp="1"/>
          </p:cNvSpPr>
          <p:nvPr>
            <p:ph type="ctrTitle"/>
          </p:nvPr>
        </p:nvSpPr>
        <p:spPr/>
        <p:txBody>
          <a:bodyPr/>
          <a:lstStyle/>
          <a:p>
            <a:r>
              <a:rPr lang="en-GB" dirty="0"/>
              <a:t>Coastal Tourism</a:t>
            </a:r>
          </a:p>
        </p:txBody>
      </p:sp>
      <p:sp>
        <p:nvSpPr>
          <p:cNvPr id="3" name="Subtitle 2">
            <a:extLst>
              <a:ext uri="{FF2B5EF4-FFF2-40B4-BE49-F238E27FC236}">
                <a16:creationId xmlns:a16="http://schemas.microsoft.com/office/drawing/2014/main" id="{745732E8-11EF-4A3E-B7DD-16F385B58A2B}"/>
              </a:ext>
            </a:extLst>
          </p:cNvPr>
          <p:cNvSpPr>
            <a:spLocks noGrp="1"/>
          </p:cNvSpPr>
          <p:nvPr>
            <p:ph type="subTitle" idx="1"/>
          </p:nvPr>
        </p:nvSpPr>
        <p:spPr>
          <a:xfrm>
            <a:off x="4552607" y="3610209"/>
            <a:ext cx="3392303" cy="1515533"/>
          </a:xfrm>
        </p:spPr>
        <p:txBody>
          <a:bodyPr>
            <a:normAutofit fontScale="77500" lnSpcReduction="20000"/>
          </a:bodyPr>
          <a:lstStyle/>
          <a:p>
            <a:r>
              <a:rPr lang="en-GB" dirty="0"/>
              <a:t>BSc Environmental Conservation</a:t>
            </a:r>
          </a:p>
          <a:p>
            <a:r>
              <a:rPr lang="en-GB" dirty="0"/>
              <a:t>University of Wales Trinity St. David-Swansea Bay</a:t>
            </a:r>
          </a:p>
          <a:p>
            <a:r>
              <a:rPr lang="en-GB" dirty="0"/>
              <a:t>K. Denner</a:t>
            </a:r>
          </a:p>
          <a:p>
            <a:r>
              <a:rPr lang="en-GB" dirty="0"/>
              <a:t>6.3.20</a:t>
            </a:r>
          </a:p>
        </p:txBody>
      </p:sp>
      <p:pic>
        <p:nvPicPr>
          <p:cNvPr id="1026" name="Picture 2" descr="Image result for uwtsd images">
            <a:extLst>
              <a:ext uri="{FF2B5EF4-FFF2-40B4-BE49-F238E27FC236}">
                <a16:creationId xmlns:a16="http://schemas.microsoft.com/office/drawing/2014/main" id="{3F7AE920-23E2-4BBC-9A36-852CFCF62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1545" y="1871131"/>
            <a:ext cx="1848910" cy="611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5401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urists sunbathing on a beach used by loggerhead turtles (&lt;i&gt;Caretta caretta&lt;/i&gt;) for ... &#10;    © WWF / Michel GUNTHER">
            <a:extLst>
              <a:ext uri="{FF2B5EF4-FFF2-40B4-BE49-F238E27FC236}">
                <a16:creationId xmlns:a16="http://schemas.microsoft.com/office/drawing/2014/main" id="{8327D6C1-D845-422F-9187-7F85647686A5}"/>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3180" r="2318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creational snorkellers harassing a whale shark (&lt;i&gt;Rhincodon typus&lt;/i&gt;), Baja ... &#10;    © WWF / Erkki SIIRILÄ">
            <a:extLst>
              <a:ext uri="{FF2B5EF4-FFF2-40B4-BE49-F238E27FC236}">
                <a16:creationId xmlns:a16="http://schemas.microsoft.com/office/drawing/2014/main" id="{1D7E7F72-4B06-4743-A48D-2E97817496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3822" y="704049"/>
            <a:ext cx="2381250" cy="16859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091F431-5542-4E08-B3FB-89CF7754ECF5}"/>
              </a:ext>
            </a:extLst>
          </p:cNvPr>
          <p:cNvSpPr txBox="1"/>
          <p:nvPr/>
        </p:nvSpPr>
        <p:spPr>
          <a:xfrm>
            <a:off x="5638800" y="2976880"/>
            <a:ext cx="914400" cy="914400"/>
          </a:xfrm>
          <a:prstGeom prst="rect">
            <a:avLst/>
          </a:prstGeom>
          <a:noFill/>
        </p:spPr>
        <p:txBody>
          <a:bodyPr wrap="square" rtlCol="0">
            <a:spAutoFit/>
          </a:bodyPr>
          <a:lstStyle/>
          <a:p>
            <a:endParaRPr lang="en-GB" dirty="0"/>
          </a:p>
        </p:txBody>
      </p:sp>
      <p:pic>
        <p:nvPicPr>
          <p:cNvPr id="2" name="Picture 2" descr="Image result for images coastal tourism pollution">
            <a:extLst>
              <a:ext uri="{FF2B5EF4-FFF2-40B4-BE49-F238E27FC236}">
                <a16:creationId xmlns:a16="http://schemas.microsoft.com/office/drawing/2014/main" id="{09AEB29E-626F-410A-9627-4B8AB1BAB2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2928" y="1000760"/>
            <a:ext cx="3644046" cy="24282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D659A5D-4371-4D15-98AF-C46D2BA643FA}"/>
              </a:ext>
            </a:extLst>
          </p:cNvPr>
          <p:cNvSpPr txBox="1"/>
          <p:nvPr/>
        </p:nvSpPr>
        <p:spPr>
          <a:xfrm>
            <a:off x="1210082" y="3106963"/>
            <a:ext cx="6113934" cy="3046988"/>
          </a:xfrm>
          <a:prstGeom prst="rect">
            <a:avLst/>
          </a:prstGeom>
          <a:noFill/>
        </p:spPr>
        <p:txBody>
          <a:bodyPr wrap="square" rtlCol="0">
            <a:spAutoFit/>
          </a:bodyPr>
          <a:lstStyle/>
          <a:p>
            <a:r>
              <a:rPr lang="en-GB" sz="3200" dirty="0"/>
              <a:t>Pressures</a:t>
            </a:r>
          </a:p>
          <a:p>
            <a:r>
              <a:rPr lang="en-GB" sz="3200" dirty="0"/>
              <a:t>Impacts</a:t>
            </a:r>
          </a:p>
          <a:p>
            <a:r>
              <a:rPr lang="en-GB" sz="3200" dirty="0"/>
              <a:t>Drivers</a:t>
            </a:r>
          </a:p>
          <a:p>
            <a:r>
              <a:rPr lang="en-GB" sz="3200" dirty="0"/>
              <a:t>Importance of the sector</a:t>
            </a:r>
          </a:p>
          <a:p>
            <a:r>
              <a:rPr lang="en-GB" sz="3200" dirty="0"/>
              <a:t>Coastal Management</a:t>
            </a:r>
          </a:p>
          <a:p>
            <a:r>
              <a:rPr lang="en-GB" sz="3200" dirty="0"/>
              <a:t>Paper review</a:t>
            </a:r>
          </a:p>
        </p:txBody>
      </p:sp>
    </p:spTree>
    <p:extLst>
      <p:ext uri="{BB962C8B-B14F-4D97-AF65-F5344CB8AC3E}">
        <p14:creationId xmlns:p14="http://schemas.microsoft.com/office/powerpoint/2010/main" val="1121590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87906-0E89-46E2-A8C8-F1CBC1674538}"/>
              </a:ext>
            </a:extLst>
          </p:cNvPr>
          <p:cNvSpPr>
            <a:spLocks noGrp="1"/>
          </p:cNvSpPr>
          <p:nvPr>
            <p:ph type="title"/>
          </p:nvPr>
        </p:nvSpPr>
        <p:spPr>
          <a:xfrm>
            <a:off x="1295401" y="982132"/>
            <a:ext cx="9601196" cy="1303867"/>
          </a:xfrm>
        </p:spPr>
        <p:txBody>
          <a:bodyPr>
            <a:normAutofit fontScale="90000"/>
          </a:bodyPr>
          <a:lstStyle/>
          <a:p>
            <a:r>
              <a:rPr lang="en-GB" dirty="0"/>
              <a:t/>
            </a:r>
            <a:br>
              <a:rPr lang="en-GB" dirty="0"/>
            </a:br>
            <a:r>
              <a:rPr lang="en-GB" dirty="0"/>
              <a:t>Why is Coastal Tourism an Environmental Issue?</a:t>
            </a:r>
          </a:p>
        </p:txBody>
      </p:sp>
      <p:sp>
        <p:nvSpPr>
          <p:cNvPr id="3" name="Content Placeholder 2">
            <a:extLst>
              <a:ext uri="{FF2B5EF4-FFF2-40B4-BE49-F238E27FC236}">
                <a16:creationId xmlns:a16="http://schemas.microsoft.com/office/drawing/2014/main" id="{6F1091C1-78CB-4309-91BF-A8EC473D8FFE}"/>
              </a:ext>
            </a:extLst>
          </p:cNvPr>
          <p:cNvSpPr>
            <a:spLocks noGrp="1"/>
          </p:cNvSpPr>
          <p:nvPr>
            <p:ph idx="1"/>
          </p:nvPr>
        </p:nvSpPr>
        <p:spPr/>
        <p:txBody>
          <a:bodyPr>
            <a:normAutofit lnSpcReduction="10000"/>
          </a:bodyPr>
          <a:lstStyle/>
          <a:p>
            <a:pPr algn="ctr"/>
            <a:r>
              <a:rPr lang="en-GB" sz="2800" b="1" i="1" dirty="0"/>
              <a:t>Tourism is one of the key coastal environment protagonists” </a:t>
            </a:r>
          </a:p>
          <a:p>
            <a:pPr marL="0" indent="0">
              <a:buNone/>
            </a:pPr>
            <a:r>
              <a:rPr lang="en-GB" i="1" dirty="0"/>
              <a:t>					</a:t>
            </a:r>
            <a:r>
              <a:rPr lang="en-GB" sz="1800" dirty="0"/>
              <a:t>Benoit and Comeau, 2005</a:t>
            </a:r>
          </a:p>
          <a:p>
            <a:r>
              <a:rPr lang="en-US" dirty="0"/>
              <a:t>Massive influxes of tourists, often to a relatively small area, have a huge impact; adding to the pollution, waste, and water needs of the local population, putting local infrastructure and habitats under enormous pressure. </a:t>
            </a:r>
          </a:p>
          <a:p>
            <a:r>
              <a:rPr lang="en-US" dirty="0"/>
              <a:t>Tourism is the largest and fastest-growing economic sector in the world.</a:t>
            </a:r>
          </a:p>
          <a:p>
            <a:pPr lvl="1"/>
            <a:r>
              <a:rPr lang="en-GB" dirty="0"/>
              <a:t>Need for long-term, sustainable management plan for coastal tourism</a:t>
            </a:r>
          </a:p>
        </p:txBody>
      </p:sp>
    </p:spTree>
    <p:extLst>
      <p:ext uri="{BB962C8B-B14F-4D97-AF65-F5344CB8AC3E}">
        <p14:creationId xmlns:p14="http://schemas.microsoft.com/office/powerpoint/2010/main" val="392029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Image result for global stats and graphs coastal tourism">
            <a:extLst>
              <a:ext uri="{FF2B5EF4-FFF2-40B4-BE49-F238E27FC236}">
                <a16:creationId xmlns:a16="http://schemas.microsoft.com/office/drawing/2014/main" id="{4A354789-376A-431F-8389-391A00020B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9120" y="697089"/>
            <a:ext cx="8128000" cy="5463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3284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66A61-9BF6-4BF4-89D6-FE00915D726C}"/>
              </a:ext>
            </a:extLst>
          </p:cNvPr>
          <p:cNvSpPr>
            <a:spLocks noGrp="1"/>
          </p:cNvSpPr>
          <p:nvPr>
            <p:ph type="title"/>
          </p:nvPr>
        </p:nvSpPr>
        <p:spPr/>
        <p:txBody>
          <a:bodyPr/>
          <a:lstStyle/>
          <a:p>
            <a:r>
              <a:rPr lang="en-US" dirty="0"/>
              <a:t>Coastal Tourism</a:t>
            </a:r>
            <a:endParaRPr lang="en-GB" dirty="0"/>
          </a:p>
        </p:txBody>
      </p:sp>
      <p:sp>
        <p:nvSpPr>
          <p:cNvPr id="3" name="Content Placeholder 2">
            <a:extLst>
              <a:ext uri="{FF2B5EF4-FFF2-40B4-BE49-F238E27FC236}">
                <a16:creationId xmlns:a16="http://schemas.microsoft.com/office/drawing/2014/main" id="{8A7A37EB-C43B-42EA-A35A-8DA72300D1A8}"/>
              </a:ext>
            </a:extLst>
          </p:cNvPr>
          <p:cNvSpPr>
            <a:spLocks noGrp="1"/>
          </p:cNvSpPr>
          <p:nvPr>
            <p:ph idx="1"/>
          </p:nvPr>
        </p:nvSpPr>
        <p:spPr/>
        <p:txBody>
          <a:bodyPr>
            <a:normAutofit/>
          </a:bodyPr>
          <a:lstStyle/>
          <a:p>
            <a:r>
              <a:rPr lang="en-GB" sz="4000" dirty="0"/>
              <a:t>Importance of tourism</a:t>
            </a:r>
          </a:p>
          <a:p>
            <a:pPr lvl="1">
              <a:buFont typeface="Wingdings" panose="05000000000000000000" pitchFamily="2" charset="2"/>
              <a:buChar char="Ø"/>
            </a:pPr>
            <a:r>
              <a:rPr lang="en-GB" sz="4000" dirty="0"/>
              <a:t>Economic</a:t>
            </a:r>
          </a:p>
          <a:p>
            <a:pPr lvl="1">
              <a:buFont typeface="Wingdings" panose="05000000000000000000" pitchFamily="2" charset="2"/>
              <a:buChar char="Ø"/>
            </a:pPr>
            <a:r>
              <a:rPr lang="en-GB" sz="4000" dirty="0"/>
              <a:t>Social</a:t>
            </a:r>
          </a:p>
          <a:p>
            <a:pPr lvl="1">
              <a:buFont typeface="Wingdings" panose="05000000000000000000" pitchFamily="2" charset="2"/>
              <a:buChar char="Ø"/>
            </a:pPr>
            <a:r>
              <a:rPr lang="en-GB" sz="4000" dirty="0"/>
              <a:t>Environmental</a:t>
            </a:r>
          </a:p>
        </p:txBody>
      </p:sp>
    </p:spTree>
    <p:extLst>
      <p:ext uri="{BB962C8B-B14F-4D97-AF65-F5344CB8AC3E}">
        <p14:creationId xmlns:p14="http://schemas.microsoft.com/office/powerpoint/2010/main" val="1871361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086AC-83A8-444F-BA2C-1EB70872F0CF}"/>
              </a:ext>
            </a:extLst>
          </p:cNvPr>
          <p:cNvSpPr>
            <a:spLocks noGrp="1"/>
          </p:cNvSpPr>
          <p:nvPr>
            <p:ph type="title"/>
          </p:nvPr>
        </p:nvSpPr>
        <p:spPr/>
        <p:txBody>
          <a:bodyPr/>
          <a:lstStyle/>
          <a:p>
            <a:r>
              <a:rPr lang="en-GB" dirty="0"/>
              <a:t>Pressures in the Coastal Zone</a:t>
            </a:r>
          </a:p>
        </p:txBody>
      </p:sp>
      <p:sp>
        <p:nvSpPr>
          <p:cNvPr id="3" name="Content Placeholder 2">
            <a:extLst>
              <a:ext uri="{FF2B5EF4-FFF2-40B4-BE49-F238E27FC236}">
                <a16:creationId xmlns:a16="http://schemas.microsoft.com/office/drawing/2014/main" id="{37B9AE42-B523-4FF5-B06B-82EC2A6A4DA7}"/>
              </a:ext>
            </a:extLst>
          </p:cNvPr>
          <p:cNvSpPr>
            <a:spLocks noGrp="1"/>
          </p:cNvSpPr>
          <p:nvPr>
            <p:ph idx="1"/>
          </p:nvPr>
        </p:nvSpPr>
        <p:spPr/>
        <p:txBody>
          <a:bodyPr>
            <a:normAutofit fontScale="70000" lnSpcReduction="20000"/>
          </a:bodyPr>
          <a:lstStyle/>
          <a:p>
            <a:r>
              <a:rPr lang="en-GB" dirty="0"/>
              <a:t>Coastal Area fragility</a:t>
            </a:r>
          </a:p>
          <a:p>
            <a:r>
              <a:rPr lang="en-GB" dirty="0"/>
              <a:t>Focus of transport and industrial development</a:t>
            </a:r>
          </a:p>
          <a:p>
            <a:r>
              <a:rPr lang="en-US" dirty="0"/>
              <a:t>A source of minerals and geological products including oil and gas</a:t>
            </a:r>
          </a:p>
          <a:p>
            <a:r>
              <a:rPr lang="en-GB" dirty="0"/>
              <a:t>Major food source</a:t>
            </a:r>
          </a:p>
          <a:p>
            <a:r>
              <a:rPr lang="en-GB" dirty="0"/>
              <a:t>High population density</a:t>
            </a:r>
          </a:p>
          <a:p>
            <a:r>
              <a:rPr lang="en-GB" dirty="0"/>
              <a:t>Tourism</a:t>
            </a:r>
          </a:p>
          <a:p>
            <a:r>
              <a:rPr lang="en-GB" dirty="0"/>
              <a:t>Climate change</a:t>
            </a:r>
          </a:p>
          <a:p>
            <a:pPr marL="0" indent="0" algn="ctr">
              <a:buNone/>
            </a:pPr>
            <a:r>
              <a:rPr lang="en-GB" b="1" i="1" dirty="0"/>
              <a:t>Climatic drivers and non climatic drivers have direct impact on the social, economic and environmental aspects that make coastal zones so vulnerable </a:t>
            </a:r>
          </a:p>
          <a:p>
            <a:pPr marL="0" indent="0" algn="ctr">
              <a:buNone/>
            </a:pPr>
            <a:r>
              <a:rPr lang="en-GB" dirty="0"/>
              <a:t>(</a:t>
            </a:r>
            <a:r>
              <a:rPr lang="en-GB" dirty="0" err="1"/>
              <a:t>Poyet</a:t>
            </a:r>
            <a:r>
              <a:rPr lang="en-GB" dirty="0"/>
              <a:t>, 2017) </a:t>
            </a:r>
          </a:p>
          <a:p>
            <a:endParaRPr lang="en-GB" dirty="0"/>
          </a:p>
        </p:txBody>
      </p:sp>
    </p:spTree>
    <p:extLst>
      <p:ext uri="{BB962C8B-B14F-4D97-AF65-F5344CB8AC3E}">
        <p14:creationId xmlns:p14="http://schemas.microsoft.com/office/powerpoint/2010/main" val="627628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65ADB-C2C3-4517-8C63-FECF081572FD}"/>
              </a:ext>
            </a:extLst>
          </p:cNvPr>
          <p:cNvSpPr>
            <a:spLocks noGrp="1"/>
          </p:cNvSpPr>
          <p:nvPr>
            <p:ph type="title"/>
          </p:nvPr>
        </p:nvSpPr>
        <p:spPr/>
        <p:txBody>
          <a:bodyPr>
            <a:normAutofit fontScale="90000"/>
          </a:bodyPr>
          <a:lstStyle/>
          <a:p>
            <a:r>
              <a:rPr lang="en-GB" b="1" dirty="0"/>
              <a:t>Main sources of pressures in coastal zone</a:t>
            </a:r>
            <a:endParaRPr lang="en-GB" dirty="0"/>
          </a:p>
        </p:txBody>
      </p:sp>
      <p:sp>
        <p:nvSpPr>
          <p:cNvPr id="3" name="Content Placeholder 2">
            <a:extLst>
              <a:ext uri="{FF2B5EF4-FFF2-40B4-BE49-F238E27FC236}">
                <a16:creationId xmlns:a16="http://schemas.microsoft.com/office/drawing/2014/main" id="{3247823D-1750-4369-A262-E02495D10648}"/>
              </a:ext>
            </a:extLst>
          </p:cNvPr>
          <p:cNvSpPr>
            <a:spLocks noGrp="1"/>
          </p:cNvSpPr>
          <p:nvPr>
            <p:ph idx="1"/>
          </p:nvPr>
        </p:nvSpPr>
        <p:spPr/>
        <p:txBody>
          <a:bodyPr>
            <a:normAutofit fontScale="85000" lnSpcReduction="20000"/>
          </a:bodyPr>
          <a:lstStyle/>
          <a:p>
            <a:pPr lvl="0"/>
            <a:r>
              <a:rPr lang="en-GB" dirty="0">
                <a:solidFill>
                  <a:schemeClr val="tx1"/>
                </a:solidFill>
              </a:rPr>
              <a:t>Residence in the coastal zone</a:t>
            </a:r>
          </a:p>
          <a:p>
            <a:pPr lvl="0"/>
            <a:r>
              <a:rPr lang="en-GB" dirty="0">
                <a:solidFill>
                  <a:schemeClr val="tx1"/>
                </a:solidFill>
              </a:rPr>
              <a:t>Fisheries and aquaculture: Rousseau et al., 2015 </a:t>
            </a:r>
          </a:p>
          <a:p>
            <a:pPr lvl="0"/>
            <a:r>
              <a:rPr lang="en-GB" dirty="0">
                <a:solidFill>
                  <a:schemeClr val="tx1"/>
                </a:solidFill>
              </a:rPr>
              <a:t>Shipping</a:t>
            </a:r>
          </a:p>
          <a:p>
            <a:pPr lvl="0"/>
            <a:r>
              <a:rPr lang="en-GB" dirty="0">
                <a:solidFill>
                  <a:schemeClr val="tx1"/>
                </a:solidFill>
              </a:rPr>
              <a:t>Tourism</a:t>
            </a:r>
          </a:p>
          <a:p>
            <a:pPr lvl="0"/>
            <a:r>
              <a:rPr lang="en-GB" dirty="0">
                <a:solidFill>
                  <a:schemeClr val="tx1"/>
                </a:solidFill>
              </a:rPr>
              <a:t>Land-use practices (Agriculture, Industrial development)</a:t>
            </a:r>
          </a:p>
          <a:p>
            <a:r>
              <a:rPr lang="en-GB" dirty="0">
                <a:solidFill>
                  <a:schemeClr val="tx1"/>
                </a:solidFill>
              </a:rPr>
              <a:t>Climate Change</a:t>
            </a:r>
            <a:endParaRPr lang="en-GB" dirty="0"/>
          </a:p>
          <a:p>
            <a:pPr marL="0" indent="0" algn="ctr">
              <a:buNone/>
            </a:pPr>
            <a:r>
              <a:rPr lang="en-GB" b="1" u="sng" dirty="0"/>
              <a:t>What are the impacts of Coastal Tourism? </a:t>
            </a:r>
            <a:endParaRPr lang="en-GB" dirty="0"/>
          </a:p>
          <a:p>
            <a:pPr marL="0" indent="0" algn="ctr">
              <a:buNone/>
            </a:pPr>
            <a:r>
              <a:rPr lang="en-GB" dirty="0"/>
              <a:t>10 min activity</a:t>
            </a:r>
          </a:p>
          <a:p>
            <a:endParaRPr lang="en-GB" dirty="0">
              <a:solidFill>
                <a:schemeClr val="tx1"/>
              </a:solidFill>
            </a:endParaRPr>
          </a:p>
        </p:txBody>
      </p:sp>
    </p:spTree>
    <p:extLst>
      <p:ext uri="{BB962C8B-B14F-4D97-AF65-F5344CB8AC3E}">
        <p14:creationId xmlns:p14="http://schemas.microsoft.com/office/powerpoint/2010/main" val="3408769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B839-1352-4088-B104-A9DCDAB9A81C}"/>
              </a:ext>
            </a:extLst>
          </p:cNvPr>
          <p:cNvSpPr>
            <a:spLocks noGrp="1"/>
          </p:cNvSpPr>
          <p:nvPr>
            <p:ph type="title"/>
          </p:nvPr>
        </p:nvSpPr>
        <p:spPr/>
        <p:txBody>
          <a:bodyPr/>
          <a:lstStyle/>
          <a:p>
            <a:r>
              <a:rPr lang="en-US" dirty="0"/>
              <a:t>Environmental impacts of coastal tourism</a:t>
            </a:r>
            <a:endParaRPr lang="en-GB" dirty="0"/>
          </a:p>
        </p:txBody>
      </p:sp>
      <p:sp>
        <p:nvSpPr>
          <p:cNvPr id="3" name="Content Placeholder 2">
            <a:extLst>
              <a:ext uri="{FF2B5EF4-FFF2-40B4-BE49-F238E27FC236}">
                <a16:creationId xmlns:a16="http://schemas.microsoft.com/office/drawing/2014/main" id="{7E9746B3-96D6-44A5-87F1-5F013C611B38}"/>
              </a:ext>
            </a:extLst>
          </p:cNvPr>
          <p:cNvSpPr>
            <a:spLocks noGrp="1"/>
          </p:cNvSpPr>
          <p:nvPr>
            <p:ph idx="1"/>
          </p:nvPr>
        </p:nvSpPr>
        <p:spPr/>
        <p:txBody>
          <a:bodyPr>
            <a:normAutofit fontScale="92500" lnSpcReduction="10000"/>
          </a:bodyPr>
          <a:lstStyle/>
          <a:p>
            <a:r>
              <a:rPr lang="en-US" dirty="0"/>
              <a:t>Land clearance</a:t>
            </a:r>
          </a:p>
          <a:p>
            <a:r>
              <a:rPr lang="en-US" dirty="0"/>
              <a:t>Habitat destruction</a:t>
            </a:r>
          </a:p>
          <a:p>
            <a:r>
              <a:rPr lang="en-US" dirty="0"/>
              <a:t>Natural resource use</a:t>
            </a:r>
          </a:p>
          <a:p>
            <a:r>
              <a:rPr lang="en-US" dirty="0"/>
              <a:t>Pollution</a:t>
            </a:r>
          </a:p>
          <a:p>
            <a:r>
              <a:rPr lang="en-US" dirty="0"/>
              <a:t>Overfishing</a:t>
            </a:r>
          </a:p>
          <a:p>
            <a:r>
              <a:rPr lang="en-US" dirty="0"/>
              <a:t>Overdevelopment</a:t>
            </a:r>
          </a:p>
          <a:p>
            <a:r>
              <a:rPr lang="en-US" dirty="0"/>
              <a:t>Increases pressure on ecosystem services</a:t>
            </a:r>
          </a:p>
          <a:p>
            <a:endParaRPr lang="en-US" dirty="0"/>
          </a:p>
          <a:p>
            <a:endParaRPr lang="en-GB" dirty="0"/>
          </a:p>
        </p:txBody>
      </p:sp>
    </p:spTree>
    <p:extLst>
      <p:ext uri="{BB962C8B-B14F-4D97-AF65-F5344CB8AC3E}">
        <p14:creationId xmlns:p14="http://schemas.microsoft.com/office/powerpoint/2010/main" val="1746136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E11DE-BD49-4DF5-81BF-AD1E6822B677}"/>
              </a:ext>
            </a:extLst>
          </p:cNvPr>
          <p:cNvSpPr>
            <a:spLocks noGrp="1"/>
          </p:cNvSpPr>
          <p:nvPr>
            <p:ph type="title"/>
          </p:nvPr>
        </p:nvSpPr>
        <p:spPr>
          <a:xfrm>
            <a:off x="1295402" y="966893"/>
            <a:ext cx="9601196" cy="1303867"/>
          </a:xfrm>
        </p:spPr>
        <p:txBody>
          <a:bodyPr/>
          <a:lstStyle/>
          <a:p>
            <a:pPr algn="l"/>
            <a:r>
              <a:rPr lang="en-US" dirty="0"/>
              <a:t>Habitat destruction</a:t>
            </a:r>
            <a:endParaRPr lang="en-GB" dirty="0"/>
          </a:p>
        </p:txBody>
      </p:sp>
      <p:pic>
        <p:nvPicPr>
          <p:cNvPr id="5" name="Picture 4">
            <a:extLst>
              <a:ext uri="{FF2B5EF4-FFF2-40B4-BE49-F238E27FC236}">
                <a16:creationId xmlns:a16="http://schemas.microsoft.com/office/drawing/2014/main" id="{730B6A79-D849-4398-AFAC-64E6B7C8B7DB}"/>
              </a:ext>
            </a:extLst>
          </p:cNvPr>
          <p:cNvPicPr>
            <a:picLocks noChangeAspect="1"/>
          </p:cNvPicPr>
          <p:nvPr/>
        </p:nvPicPr>
        <p:blipFill>
          <a:blip r:embed="rId3"/>
          <a:stretch>
            <a:fillRect/>
          </a:stretch>
        </p:blipFill>
        <p:spPr>
          <a:xfrm>
            <a:off x="6766560" y="4099563"/>
            <a:ext cx="4594578" cy="2067560"/>
          </a:xfrm>
          <a:prstGeom prst="rect">
            <a:avLst/>
          </a:prstGeom>
          <a:blipFill dpi="0" rotWithShape="1">
            <a:blip r:embed="rId4">
              <a:alphaModFix amt="21000"/>
            </a:blip>
            <a:srcRect/>
            <a:tile tx="0" ty="0" sx="100000" sy="100000" flip="none" algn="tl"/>
          </a:blipFill>
          <a:ln>
            <a:noFill/>
          </a:ln>
          <a:effectLst>
            <a:softEdge rad="112500"/>
          </a:effectLst>
        </p:spPr>
      </p:pic>
      <p:sp>
        <p:nvSpPr>
          <p:cNvPr id="3" name="Content Placeholder 2">
            <a:extLst>
              <a:ext uri="{FF2B5EF4-FFF2-40B4-BE49-F238E27FC236}">
                <a16:creationId xmlns:a16="http://schemas.microsoft.com/office/drawing/2014/main" id="{4A971547-DA31-4938-B1EB-501FE8D71760}"/>
              </a:ext>
            </a:extLst>
          </p:cNvPr>
          <p:cNvSpPr>
            <a:spLocks noGrp="1"/>
          </p:cNvSpPr>
          <p:nvPr>
            <p:ph idx="1"/>
          </p:nvPr>
        </p:nvSpPr>
        <p:spPr>
          <a:xfrm>
            <a:off x="1295402" y="2637626"/>
            <a:ext cx="9601196" cy="2316480"/>
          </a:xfrm>
        </p:spPr>
        <p:txBody>
          <a:bodyPr/>
          <a:lstStyle/>
          <a:p>
            <a:r>
              <a:rPr lang="en-US" dirty="0"/>
              <a:t>Mangrove clearance</a:t>
            </a:r>
          </a:p>
          <a:p>
            <a:r>
              <a:rPr lang="en-US" dirty="0"/>
              <a:t>Development on traditional nesting and nursing grounds</a:t>
            </a:r>
          </a:p>
          <a:p>
            <a:r>
              <a:rPr lang="en-US" dirty="0"/>
              <a:t>Coral reef damage</a:t>
            </a:r>
          </a:p>
          <a:p>
            <a:r>
              <a:rPr lang="en-US" dirty="0"/>
              <a:t>Coastal dune and coastal forest clearance</a:t>
            </a:r>
          </a:p>
          <a:p>
            <a:endParaRPr lang="en-GB" dirty="0"/>
          </a:p>
        </p:txBody>
      </p:sp>
      <p:pic>
        <p:nvPicPr>
          <p:cNvPr id="7" name="Picture 2" descr="Image result for image  mangrove for coastal tourism construction">
            <a:extLst>
              <a:ext uri="{FF2B5EF4-FFF2-40B4-BE49-F238E27FC236}">
                <a16:creationId xmlns:a16="http://schemas.microsoft.com/office/drawing/2014/main" id="{3145C7A4-3D2B-4858-9982-D2BC753E7C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96388" y="1295953"/>
            <a:ext cx="3332480" cy="1949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5329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D9E6EB-3EA8-4CAB-9A44-80D363318046}"/>
              </a:ext>
            </a:extLst>
          </p:cNvPr>
          <p:cNvSpPr>
            <a:spLocks noGrp="1"/>
          </p:cNvSpPr>
          <p:nvPr>
            <p:ph idx="1"/>
          </p:nvPr>
        </p:nvSpPr>
        <p:spPr/>
        <p:txBody>
          <a:bodyPr>
            <a:normAutofit fontScale="85000" lnSpcReduction="20000"/>
          </a:bodyPr>
          <a:lstStyle/>
          <a:p>
            <a:r>
              <a:rPr lang="en-GB" dirty="0"/>
              <a:t>Almost half of the world’s sandy beaches will have retreated significantly by the end of the century as a result of climate-driven coastal flooding and human interference, according to new research.</a:t>
            </a:r>
          </a:p>
          <a:p>
            <a:r>
              <a:rPr lang="en-GB" dirty="0"/>
              <a:t>The sand erosion will endanger wildlife and could inflict a heavy toll on coastal settlements that will no longer have buffer zones to protect them from rising sea levels and storm surges. In addition, measures by governments to mitigate against the damage are predicted to become increasingly expensive and in some cases unsustainable.</a:t>
            </a:r>
          </a:p>
          <a:p>
            <a:r>
              <a:rPr lang="en-GB" dirty="0"/>
              <a:t>In 30 years, erosion will have destroyed 36,097km (22,430 miles) or 13.6% of sandy coastlines identified from satellite images by scientists for the Joint Research Centre (JRC) of the European commission. They predict the situation will worsen in the second half of the century, washing away a further 95,061km or 25.7% of Earth’s beaches (Valentino, 2020)</a:t>
            </a:r>
          </a:p>
          <a:p>
            <a:endParaRPr lang="en-GB" dirty="0"/>
          </a:p>
        </p:txBody>
      </p:sp>
      <p:sp>
        <p:nvSpPr>
          <p:cNvPr id="4" name="Title 3">
            <a:extLst>
              <a:ext uri="{FF2B5EF4-FFF2-40B4-BE49-F238E27FC236}">
                <a16:creationId xmlns:a16="http://schemas.microsoft.com/office/drawing/2014/main" id="{D4652436-7D82-41A1-9325-CB92B2BC2EA4}"/>
              </a:ext>
            </a:extLst>
          </p:cNvPr>
          <p:cNvSpPr>
            <a:spLocks noGrp="1"/>
          </p:cNvSpPr>
          <p:nvPr>
            <p:ph type="title"/>
          </p:nvPr>
        </p:nvSpPr>
        <p:spPr/>
        <p:txBody>
          <a:bodyPr/>
          <a:lstStyle/>
          <a:p>
            <a:r>
              <a:rPr lang="en-US" dirty="0"/>
              <a:t>Coastal erosion</a:t>
            </a:r>
            <a:endParaRPr lang="en-GB" dirty="0"/>
          </a:p>
        </p:txBody>
      </p:sp>
    </p:spTree>
    <p:extLst>
      <p:ext uri="{BB962C8B-B14F-4D97-AF65-F5344CB8AC3E}">
        <p14:creationId xmlns:p14="http://schemas.microsoft.com/office/powerpoint/2010/main" val="1434480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42103-4DBF-41F1-955B-E38B4F409C83}"/>
              </a:ext>
            </a:extLst>
          </p:cNvPr>
          <p:cNvSpPr>
            <a:spLocks noGrp="1"/>
          </p:cNvSpPr>
          <p:nvPr>
            <p:ph type="title"/>
          </p:nvPr>
        </p:nvSpPr>
        <p:spPr/>
        <p:txBody>
          <a:bodyPr/>
          <a:lstStyle/>
          <a:p>
            <a:r>
              <a:rPr lang="en-US" dirty="0"/>
              <a:t>Climate Change and coastal tourism</a:t>
            </a:r>
            <a:endParaRPr lang="en-GB" dirty="0"/>
          </a:p>
        </p:txBody>
      </p:sp>
      <p:sp>
        <p:nvSpPr>
          <p:cNvPr id="3" name="Content Placeholder 2">
            <a:extLst>
              <a:ext uri="{FF2B5EF4-FFF2-40B4-BE49-F238E27FC236}">
                <a16:creationId xmlns:a16="http://schemas.microsoft.com/office/drawing/2014/main" id="{FD39E878-6D3E-4018-9BED-2564EE7241A6}"/>
              </a:ext>
            </a:extLst>
          </p:cNvPr>
          <p:cNvSpPr>
            <a:spLocks noGrp="1"/>
          </p:cNvSpPr>
          <p:nvPr>
            <p:ph idx="1"/>
          </p:nvPr>
        </p:nvSpPr>
        <p:spPr/>
        <p:txBody>
          <a:bodyPr>
            <a:normAutofit fontScale="77500" lnSpcReduction="20000"/>
          </a:bodyPr>
          <a:lstStyle/>
          <a:p>
            <a:r>
              <a:rPr lang="en-GB" dirty="0"/>
              <a:t>Sea Level rise</a:t>
            </a:r>
          </a:p>
          <a:p>
            <a:pPr lvl="1"/>
            <a:r>
              <a:rPr lang="en-GB" dirty="0"/>
              <a:t>Fresh water contamination </a:t>
            </a:r>
          </a:p>
          <a:p>
            <a:pPr lvl="1"/>
            <a:r>
              <a:rPr lang="en-GB" dirty="0"/>
              <a:t>Coastal erosion</a:t>
            </a:r>
          </a:p>
          <a:p>
            <a:pPr lvl="1"/>
            <a:r>
              <a:rPr lang="en-GB" dirty="0"/>
              <a:t>Flooding</a:t>
            </a:r>
          </a:p>
          <a:p>
            <a:r>
              <a:rPr lang="en-GB" dirty="0"/>
              <a:t>Increased storm frequency and intensity in Coastal Zone</a:t>
            </a:r>
          </a:p>
          <a:p>
            <a:r>
              <a:rPr lang="en-GB" dirty="0"/>
              <a:t>Increasing temperatures</a:t>
            </a:r>
          </a:p>
          <a:p>
            <a:r>
              <a:rPr lang="en-GB" dirty="0"/>
              <a:t>Increase in tropical diseases</a:t>
            </a:r>
          </a:p>
          <a:p>
            <a:r>
              <a:rPr lang="en-GB" dirty="0"/>
              <a:t>Population displacement</a:t>
            </a:r>
          </a:p>
          <a:p>
            <a:r>
              <a:rPr lang="en-GB" dirty="0"/>
              <a:t>Economic losses</a:t>
            </a:r>
          </a:p>
          <a:p>
            <a:endParaRPr lang="en-GB" dirty="0"/>
          </a:p>
        </p:txBody>
      </p:sp>
    </p:spTree>
    <p:extLst>
      <p:ext uri="{BB962C8B-B14F-4D97-AF65-F5344CB8AC3E}">
        <p14:creationId xmlns:p14="http://schemas.microsoft.com/office/powerpoint/2010/main" val="460697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1BB8082-8350-42CB-8198-07980105DCA4}"/>
              </a:ext>
            </a:extLst>
          </p:cNvPr>
          <p:cNvPicPr>
            <a:picLocks noChangeAspect="1"/>
          </p:cNvPicPr>
          <p:nvPr/>
        </p:nvPicPr>
        <p:blipFill>
          <a:blip r:embed="rId3"/>
          <a:stretch>
            <a:fillRect/>
          </a:stretch>
        </p:blipFill>
        <p:spPr>
          <a:xfrm>
            <a:off x="1056638" y="553508"/>
            <a:ext cx="10078722" cy="57509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Content Placeholder 4">
            <a:extLst>
              <a:ext uri="{FF2B5EF4-FFF2-40B4-BE49-F238E27FC236}">
                <a16:creationId xmlns:a16="http://schemas.microsoft.com/office/drawing/2014/main" id="{3FD9FC44-9520-4CB2-A880-02F14E2945D6}"/>
              </a:ext>
            </a:extLst>
          </p:cNvPr>
          <p:cNvSpPr>
            <a:spLocks noGrp="1"/>
          </p:cNvSpPr>
          <p:nvPr>
            <p:ph sz="half" idx="4294967295"/>
          </p:nvPr>
        </p:nvSpPr>
        <p:spPr>
          <a:xfrm>
            <a:off x="1056640" y="1056958"/>
            <a:ext cx="4718050" cy="4734242"/>
          </a:xfrm>
        </p:spPr>
        <p:txBody>
          <a:bodyPr>
            <a:normAutofit/>
          </a:bodyPr>
          <a:lstStyle/>
          <a:p>
            <a:pPr marL="0" indent="0" algn="ctr">
              <a:buNone/>
            </a:pPr>
            <a:r>
              <a:rPr lang="en-GB" sz="3600" b="1" u="sng" dirty="0">
                <a:solidFill>
                  <a:schemeClr val="bg1"/>
                </a:solidFill>
              </a:rPr>
              <a:t>Developed economies</a:t>
            </a:r>
          </a:p>
          <a:p>
            <a:r>
              <a:rPr lang="en-GB" sz="3200" b="1" dirty="0">
                <a:solidFill>
                  <a:schemeClr val="bg1"/>
                </a:solidFill>
              </a:rPr>
              <a:t>Employment in rural and isolated regions</a:t>
            </a:r>
          </a:p>
          <a:p>
            <a:r>
              <a:rPr lang="en-GB" sz="3200" b="1" dirty="0">
                <a:solidFill>
                  <a:schemeClr val="bg1"/>
                </a:solidFill>
              </a:rPr>
              <a:t>Government investment: infrastructure v. conservation</a:t>
            </a:r>
          </a:p>
          <a:p>
            <a:r>
              <a:rPr lang="en-GB" sz="3200" b="1" dirty="0">
                <a:solidFill>
                  <a:schemeClr val="bg1"/>
                </a:solidFill>
              </a:rPr>
              <a:t>Seasonal employment</a:t>
            </a:r>
          </a:p>
        </p:txBody>
      </p:sp>
      <p:sp>
        <p:nvSpPr>
          <p:cNvPr id="6" name="Content Placeholder 5">
            <a:extLst>
              <a:ext uri="{FF2B5EF4-FFF2-40B4-BE49-F238E27FC236}">
                <a16:creationId xmlns:a16="http://schemas.microsoft.com/office/drawing/2014/main" id="{40B1C9B0-A519-418D-800F-787F8453BAF9}"/>
              </a:ext>
            </a:extLst>
          </p:cNvPr>
          <p:cNvSpPr>
            <a:spLocks noGrp="1"/>
          </p:cNvSpPr>
          <p:nvPr>
            <p:ph sz="half" idx="4294967295"/>
          </p:nvPr>
        </p:nvSpPr>
        <p:spPr>
          <a:xfrm>
            <a:off x="6417312" y="1056958"/>
            <a:ext cx="4718050" cy="4734242"/>
          </a:xfrm>
        </p:spPr>
        <p:txBody>
          <a:bodyPr>
            <a:normAutofit lnSpcReduction="10000"/>
          </a:bodyPr>
          <a:lstStyle/>
          <a:p>
            <a:pPr marL="0" indent="0" algn="ctr">
              <a:buNone/>
            </a:pPr>
            <a:r>
              <a:rPr lang="en-GB" sz="3600" b="1" u="sng" dirty="0">
                <a:solidFill>
                  <a:schemeClr val="bg1"/>
                </a:solidFill>
              </a:rPr>
              <a:t>Developing economies</a:t>
            </a:r>
          </a:p>
          <a:p>
            <a:r>
              <a:rPr lang="en-US" sz="3200" b="1" dirty="0">
                <a:solidFill>
                  <a:schemeClr val="bg1"/>
                </a:solidFill>
              </a:rPr>
              <a:t>Tourism has become increasingly important for developing countries</a:t>
            </a:r>
          </a:p>
          <a:p>
            <a:r>
              <a:rPr lang="en-US" sz="3200" b="1" dirty="0">
                <a:solidFill>
                  <a:schemeClr val="bg1"/>
                </a:solidFill>
              </a:rPr>
              <a:t>70% of exports</a:t>
            </a:r>
          </a:p>
          <a:p>
            <a:r>
              <a:rPr lang="en-US" sz="3200" b="1" dirty="0">
                <a:solidFill>
                  <a:schemeClr val="bg1"/>
                </a:solidFill>
              </a:rPr>
              <a:t>Source of employment</a:t>
            </a:r>
          </a:p>
          <a:p>
            <a:r>
              <a:rPr lang="en-US" sz="3200" b="1" dirty="0">
                <a:solidFill>
                  <a:schemeClr val="bg1"/>
                </a:solidFill>
              </a:rPr>
              <a:t>Small Island Developing States </a:t>
            </a:r>
            <a:endParaRPr lang="en-GB" sz="3200" b="1" dirty="0">
              <a:solidFill>
                <a:schemeClr val="bg1"/>
              </a:solidFill>
            </a:endParaRPr>
          </a:p>
        </p:txBody>
      </p:sp>
    </p:spTree>
    <p:extLst>
      <p:ext uri="{BB962C8B-B14F-4D97-AF65-F5344CB8AC3E}">
        <p14:creationId xmlns:p14="http://schemas.microsoft.com/office/powerpoint/2010/main" val="4235757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89DF0-6253-4554-A9AF-09E02C365038}"/>
              </a:ext>
            </a:extLst>
          </p:cNvPr>
          <p:cNvSpPr>
            <a:spLocks noGrp="1"/>
          </p:cNvSpPr>
          <p:nvPr>
            <p:ph type="title"/>
          </p:nvPr>
        </p:nvSpPr>
        <p:spPr/>
        <p:txBody>
          <a:bodyPr/>
          <a:lstStyle/>
          <a:p>
            <a:r>
              <a:rPr lang="en-US" dirty="0"/>
              <a:t>Coastal Tourism in the U.K.</a:t>
            </a:r>
            <a:endParaRPr lang="en-GB" dirty="0"/>
          </a:p>
        </p:txBody>
      </p:sp>
      <p:sp>
        <p:nvSpPr>
          <p:cNvPr id="3" name="Content Placeholder 2">
            <a:extLst>
              <a:ext uri="{FF2B5EF4-FFF2-40B4-BE49-F238E27FC236}">
                <a16:creationId xmlns:a16="http://schemas.microsoft.com/office/drawing/2014/main" id="{95080088-5E6A-45B7-8CDA-F5B3B130D5FF}"/>
              </a:ext>
            </a:extLst>
          </p:cNvPr>
          <p:cNvSpPr>
            <a:spLocks noGrp="1"/>
          </p:cNvSpPr>
          <p:nvPr>
            <p:ph idx="1"/>
          </p:nvPr>
        </p:nvSpPr>
        <p:spPr/>
        <p:txBody>
          <a:bodyPr>
            <a:normAutofit fontScale="77500" lnSpcReduction="20000"/>
          </a:bodyPr>
          <a:lstStyle/>
          <a:p>
            <a:r>
              <a:rPr lang="en-US" dirty="0"/>
              <a:t>In 2018, more than 1 in 3 domestic holidays taken were to the coast.</a:t>
            </a:r>
          </a:p>
          <a:p>
            <a:r>
              <a:rPr lang="en-US" dirty="0"/>
              <a:t>47% in the number of coastal trips taken since 2006.</a:t>
            </a:r>
          </a:p>
          <a:p>
            <a:r>
              <a:rPr lang="en-GB" dirty="0"/>
              <a:t>UK 210,000 jobs worth £3.6bn (Sheffield Hallam University 2014)</a:t>
            </a:r>
          </a:p>
          <a:p>
            <a:r>
              <a:rPr lang="en-US" dirty="0"/>
              <a:t>GVA (economic output) 26% lower in coastal communities (Social Market Foundation, 2017) </a:t>
            </a:r>
          </a:p>
          <a:p>
            <a:r>
              <a:rPr lang="en-US" dirty="0"/>
              <a:t>Shoreline Management Plans, 1999</a:t>
            </a:r>
          </a:p>
          <a:p>
            <a:r>
              <a:rPr lang="en-US" dirty="0"/>
              <a:t>Marine Protected Areas</a:t>
            </a:r>
          </a:p>
          <a:p>
            <a:pPr algn="ctr"/>
            <a:r>
              <a:rPr lang="en-US" dirty="0"/>
              <a:t>“The seaside should be viewed as a natural home and a host for visitors and residents where sustainable tourism can develop environmentally and economically” </a:t>
            </a:r>
          </a:p>
          <a:p>
            <a:pPr marL="0" indent="0" algn="ctr">
              <a:buNone/>
            </a:pPr>
            <a:r>
              <a:rPr lang="en-US" dirty="0"/>
              <a:t>U.K. House of Lords, 2017</a:t>
            </a:r>
          </a:p>
        </p:txBody>
      </p:sp>
    </p:spTree>
    <p:extLst>
      <p:ext uri="{BB962C8B-B14F-4D97-AF65-F5344CB8AC3E}">
        <p14:creationId xmlns:p14="http://schemas.microsoft.com/office/powerpoint/2010/main" val="1922751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DE439-9C3A-4A7D-B7F5-D89AFF8E51D9}"/>
              </a:ext>
            </a:extLst>
          </p:cNvPr>
          <p:cNvSpPr>
            <a:spLocks noGrp="1"/>
          </p:cNvSpPr>
          <p:nvPr>
            <p:ph type="title"/>
          </p:nvPr>
        </p:nvSpPr>
        <p:spPr>
          <a:xfrm>
            <a:off x="-1135073" y="1114605"/>
            <a:ext cx="14549927" cy="1171394"/>
          </a:xfrm>
        </p:spPr>
        <p:txBody>
          <a:bodyPr/>
          <a:lstStyle/>
          <a:p>
            <a:r>
              <a:rPr lang="en-US" dirty="0"/>
              <a:t>Coastal Tourism in Wales</a:t>
            </a:r>
            <a:endParaRPr lang="en-GB" dirty="0"/>
          </a:p>
        </p:txBody>
      </p:sp>
      <p:pic>
        <p:nvPicPr>
          <p:cNvPr id="4098" name="Picture 2" descr="Image result for image  wales coastal tourism">
            <a:extLst>
              <a:ext uri="{FF2B5EF4-FFF2-40B4-BE49-F238E27FC236}">
                <a16:creationId xmlns:a16="http://schemas.microsoft.com/office/drawing/2014/main" id="{C95D2AD0-7F11-446B-82B6-0654F75C1D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420" y="762000"/>
            <a:ext cx="10104120" cy="504825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ED774E1-6EA6-45A8-9940-8EEF7E70F49B}"/>
              </a:ext>
            </a:extLst>
          </p:cNvPr>
          <p:cNvSpPr>
            <a:spLocks noGrp="1"/>
          </p:cNvSpPr>
          <p:nvPr>
            <p:ph idx="1"/>
          </p:nvPr>
        </p:nvSpPr>
        <p:spPr>
          <a:xfrm>
            <a:off x="1295401" y="1047750"/>
            <a:ext cx="9601196" cy="4828118"/>
          </a:xfrm>
        </p:spPr>
        <p:txBody>
          <a:bodyPr>
            <a:normAutofit/>
          </a:bodyPr>
          <a:lstStyle/>
          <a:p>
            <a:r>
              <a:rPr lang="en-US" sz="4000" b="1" u="sng" dirty="0">
                <a:solidFill>
                  <a:schemeClr val="bg1"/>
                </a:solidFill>
              </a:rPr>
              <a:t>Coastal Tourism in Wales</a:t>
            </a:r>
            <a:endParaRPr lang="en-US" b="1" u="sng" dirty="0">
              <a:solidFill>
                <a:schemeClr val="bg1"/>
              </a:solidFill>
            </a:endParaRPr>
          </a:p>
          <a:p>
            <a:pPr>
              <a:buClr>
                <a:schemeClr val="bg1"/>
              </a:buClr>
            </a:pPr>
            <a:r>
              <a:rPr lang="en-US" b="1" dirty="0">
                <a:solidFill>
                  <a:schemeClr val="bg1"/>
                </a:solidFill>
              </a:rPr>
              <a:t>44% of all overnight trips in U.K. taken to south-west coast (</a:t>
            </a:r>
            <a:r>
              <a:rPr lang="en-GB" b="1" dirty="0">
                <a:solidFill>
                  <a:schemeClr val="bg1"/>
                </a:solidFill>
              </a:rPr>
              <a:t>National Coastal Tourism Academy, 2015) </a:t>
            </a:r>
          </a:p>
          <a:p>
            <a:pPr>
              <a:buClr>
                <a:schemeClr val="bg1"/>
              </a:buClr>
            </a:pPr>
            <a:r>
              <a:rPr lang="en-GB" b="1" dirty="0">
                <a:solidFill>
                  <a:schemeClr val="bg1"/>
                </a:solidFill>
              </a:rPr>
              <a:t>75% of people in Wales agree that the Welsh coast is an important part of their life (WWF Cymru, 2012)</a:t>
            </a:r>
          </a:p>
          <a:p>
            <a:pPr>
              <a:buClr>
                <a:schemeClr val="bg1"/>
              </a:buClr>
            </a:pPr>
            <a:r>
              <a:rPr lang="en-GB" b="1" dirty="0">
                <a:solidFill>
                  <a:schemeClr val="bg1"/>
                </a:solidFill>
              </a:rPr>
              <a:t>Tourism in total accounts for approximately 4.4% of Gross Value Added (GVA) for the Welsh economy and employs over 88,000 people (Woodward, 2015).</a:t>
            </a:r>
          </a:p>
          <a:p>
            <a:pPr>
              <a:buClr>
                <a:schemeClr val="bg1"/>
              </a:buClr>
            </a:pPr>
            <a:r>
              <a:rPr lang="en-GB" b="1" dirty="0">
                <a:solidFill>
                  <a:schemeClr val="bg1"/>
                </a:solidFill>
              </a:rPr>
              <a:t>Well-being of Future Generations (Wales) Act 2015</a:t>
            </a:r>
          </a:p>
          <a:p>
            <a:pPr>
              <a:buClr>
                <a:schemeClr val="bg1"/>
              </a:buClr>
            </a:pPr>
            <a:r>
              <a:rPr lang="en-GB" b="1" dirty="0">
                <a:solidFill>
                  <a:schemeClr val="bg1"/>
                </a:solidFill>
              </a:rPr>
              <a:t>Welsh National Marine Plan</a:t>
            </a:r>
          </a:p>
          <a:p>
            <a:endParaRPr lang="en-GB" dirty="0"/>
          </a:p>
        </p:txBody>
      </p:sp>
    </p:spTree>
    <p:extLst>
      <p:ext uri="{BB962C8B-B14F-4D97-AF65-F5344CB8AC3E}">
        <p14:creationId xmlns:p14="http://schemas.microsoft.com/office/powerpoint/2010/main" val="2386439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E3579-DDA0-4662-9B50-6269A88103BB}"/>
              </a:ext>
            </a:extLst>
          </p:cNvPr>
          <p:cNvSpPr>
            <a:spLocks noGrp="1"/>
          </p:cNvSpPr>
          <p:nvPr>
            <p:ph type="title"/>
          </p:nvPr>
        </p:nvSpPr>
        <p:spPr/>
        <p:txBody>
          <a:bodyPr/>
          <a:lstStyle/>
          <a:p>
            <a:r>
              <a:rPr lang="en-US" dirty="0"/>
              <a:t>Recent trends in coastal tourism</a:t>
            </a:r>
            <a:endParaRPr lang="en-GB" dirty="0"/>
          </a:p>
        </p:txBody>
      </p:sp>
      <p:sp>
        <p:nvSpPr>
          <p:cNvPr id="5" name="Content Placeholder 4">
            <a:extLst>
              <a:ext uri="{FF2B5EF4-FFF2-40B4-BE49-F238E27FC236}">
                <a16:creationId xmlns:a16="http://schemas.microsoft.com/office/drawing/2014/main" id="{92A24579-B06F-4A04-85FD-9B04EF858421}"/>
              </a:ext>
            </a:extLst>
          </p:cNvPr>
          <p:cNvSpPr>
            <a:spLocks noGrp="1"/>
          </p:cNvSpPr>
          <p:nvPr>
            <p:ph idx="1"/>
          </p:nvPr>
        </p:nvSpPr>
        <p:spPr/>
        <p:txBody>
          <a:bodyPr/>
          <a:lstStyle/>
          <a:p>
            <a:r>
              <a:rPr lang="en-US" dirty="0"/>
              <a:t>Coastal tourism numbers increasing</a:t>
            </a:r>
          </a:p>
          <a:p>
            <a:r>
              <a:rPr lang="en-US" dirty="0"/>
              <a:t>Second homes in coastal areas</a:t>
            </a:r>
          </a:p>
          <a:p>
            <a:r>
              <a:rPr lang="en-US" dirty="0"/>
              <a:t>Exponential growth of Chinese Tourism</a:t>
            </a:r>
          </a:p>
          <a:p>
            <a:r>
              <a:rPr lang="en-US" dirty="0"/>
              <a:t>Cruises</a:t>
            </a:r>
          </a:p>
          <a:p>
            <a:r>
              <a:rPr lang="en-US" dirty="0"/>
              <a:t>Ecotourism</a:t>
            </a:r>
            <a:endParaRPr lang="en-GB" dirty="0"/>
          </a:p>
        </p:txBody>
      </p:sp>
    </p:spTree>
    <p:extLst>
      <p:ext uri="{BB962C8B-B14F-4D97-AF65-F5344CB8AC3E}">
        <p14:creationId xmlns:p14="http://schemas.microsoft.com/office/powerpoint/2010/main" val="3891977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AC4C1-47B8-4601-A377-CAAF83C4622B}"/>
              </a:ext>
            </a:extLst>
          </p:cNvPr>
          <p:cNvSpPr>
            <a:spLocks noGrp="1"/>
          </p:cNvSpPr>
          <p:nvPr>
            <p:ph type="title"/>
          </p:nvPr>
        </p:nvSpPr>
        <p:spPr/>
        <p:txBody>
          <a:bodyPr>
            <a:normAutofit/>
          </a:bodyPr>
          <a:lstStyle/>
          <a:p>
            <a:r>
              <a:rPr lang="en-US" dirty="0"/>
              <a:t>Ecotourism and Sustainable Tourism</a:t>
            </a:r>
            <a:endParaRPr lang="en-GB" dirty="0"/>
          </a:p>
        </p:txBody>
      </p:sp>
      <p:sp>
        <p:nvSpPr>
          <p:cNvPr id="3" name="Content Placeholder 2">
            <a:extLst>
              <a:ext uri="{FF2B5EF4-FFF2-40B4-BE49-F238E27FC236}">
                <a16:creationId xmlns:a16="http://schemas.microsoft.com/office/drawing/2014/main" id="{BB378060-8793-4548-9D43-C3D8FE470A3D}"/>
              </a:ext>
            </a:extLst>
          </p:cNvPr>
          <p:cNvSpPr>
            <a:spLocks noGrp="1"/>
          </p:cNvSpPr>
          <p:nvPr>
            <p:ph idx="1"/>
          </p:nvPr>
        </p:nvSpPr>
        <p:spPr/>
        <p:txBody>
          <a:bodyPr>
            <a:normAutofit fontScale="92500" lnSpcReduction="10000"/>
          </a:bodyPr>
          <a:lstStyle/>
          <a:p>
            <a:r>
              <a:rPr lang="en-US" dirty="0"/>
              <a:t>Ecotourism: </a:t>
            </a:r>
          </a:p>
          <a:p>
            <a:pPr lvl="1"/>
            <a:r>
              <a:rPr lang="en-US" dirty="0"/>
              <a:t>small-scale  </a:t>
            </a:r>
          </a:p>
          <a:p>
            <a:pPr lvl="1"/>
            <a:r>
              <a:rPr lang="en-US" dirty="0"/>
              <a:t>low impact </a:t>
            </a:r>
          </a:p>
          <a:p>
            <a:pPr lvl="1"/>
            <a:r>
              <a:rPr lang="en-US" dirty="0"/>
              <a:t>aims to provide tangible benefits to communities and conservation</a:t>
            </a:r>
          </a:p>
          <a:p>
            <a:r>
              <a:rPr lang="en-US" dirty="0"/>
              <a:t>Sustainable tourism</a:t>
            </a:r>
          </a:p>
          <a:p>
            <a:pPr lvl="1"/>
            <a:r>
              <a:rPr lang="en-US" dirty="0"/>
              <a:t>Integrated Coastal Zone Management</a:t>
            </a:r>
          </a:p>
          <a:p>
            <a:pPr lvl="1"/>
            <a:r>
              <a:rPr lang="en-US" dirty="0"/>
              <a:t>Long-term</a:t>
            </a:r>
          </a:p>
          <a:p>
            <a:pPr lvl="1"/>
            <a:r>
              <a:rPr lang="en-US" dirty="0"/>
              <a:t>Socio-cultural impact on host communities</a:t>
            </a:r>
          </a:p>
          <a:p>
            <a:pPr lvl="1"/>
            <a:endParaRPr lang="en-US" dirty="0"/>
          </a:p>
          <a:p>
            <a:pPr lvl="1"/>
            <a:endParaRPr lang="en-GB" dirty="0"/>
          </a:p>
        </p:txBody>
      </p:sp>
    </p:spTree>
    <p:extLst>
      <p:ext uri="{BB962C8B-B14F-4D97-AF65-F5344CB8AC3E}">
        <p14:creationId xmlns:p14="http://schemas.microsoft.com/office/powerpoint/2010/main" val="2528652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57F95-3F6B-409B-BFD0-A2831EB5915D}"/>
              </a:ext>
            </a:extLst>
          </p:cNvPr>
          <p:cNvSpPr>
            <a:spLocks noGrp="1"/>
          </p:cNvSpPr>
          <p:nvPr>
            <p:ph type="title"/>
          </p:nvPr>
        </p:nvSpPr>
        <p:spPr/>
        <p:txBody>
          <a:bodyPr/>
          <a:lstStyle/>
          <a:p>
            <a:r>
              <a:rPr lang="en-US" dirty="0"/>
              <a:t>Integrated Coastal Zone Management</a:t>
            </a:r>
            <a:endParaRPr lang="en-GB" dirty="0"/>
          </a:p>
        </p:txBody>
      </p:sp>
      <p:sp>
        <p:nvSpPr>
          <p:cNvPr id="3" name="Content Placeholder 2">
            <a:extLst>
              <a:ext uri="{FF2B5EF4-FFF2-40B4-BE49-F238E27FC236}">
                <a16:creationId xmlns:a16="http://schemas.microsoft.com/office/drawing/2014/main" id="{2E5C0B69-B140-4246-B325-8175EB86DBC5}"/>
              </a:ext>
            </a:extLst>
          </p:cNvPr>
          <p:cNvSpPr>
            <a:spLocks noGrp="1"/>
          </p:cNvSpPr>
          <p:nvPr>
            <p:ph idx="1"/>
          </p:nvPr>
        </p:nvSpPr>
        <p:spPr/>
        <p:txBody>
          <a:bodyPr/>
          <a:lstStyle/>
          <a:p>
            <a:r>
              <a:rPr lang="en-US" dirty="0"/>
              <a:t>Ecosystems approach is required for coastal zone management (Wulff et al. 2001). </a:t>
            </a:r>
          </a:p>
          <a:p>
            <a:r>
              <a:rPr lang="en-US" dirty="0"/>
              <a:t>Multiple stakeholders</a:t>
            </a:r>
          </a:p>
          <a:p>
            <a:r>
              <a:rPr lang="en-US" dirty="0"/>
              <a:t>Myriad of users in CZ</a:t>
            </a:r>
          </a:p>
          <a:p>
            <a:r>
              <a:rPr lang="en-US" dirty="0"/>
              <a:t>Development of legislation and regulation in CZ that recognizes the needs of all involved parties.</a:t>
            </a:r>
          </a:p>
        </p:txBody>
      </p:sp>
    </p:spTree>
    <p:extLst>
      <p:ext uri="{BB962C8B-B14F-4D97-AF65-F5344CB8AC3E}">
        <p14:creationId xmlns:p14="http://schemas.microsoft.com/office/powerpoint/2010/main" val="1228109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A6FA4-C3C1-4966-8B48-E3A89BD80A29}"/>
              </a:ext>
            </a:extLst>
          </p:cNvPr>
          <p:cNvSpPr>
            <a:spLocks noGrp="1"/>
          </p:cNvSpPr>
          <p:nvPr>
            <p:ph type="title"/>
          </p:nvPr>
        </p:nvSpPr>
        <p:spPr/>
        <p:txBody>
          <a:bodyPr>
            <a:normAutofit fontScale="90000"/>
          </a:bodyPr>
          <a:lstStyle/>
          <a:p>
            <a:r>
              <a:rPr lang="en-GB" dirty="0"/>
              <a:t>Stakeholder engagement and Coastal Management Strategies</a:t>
            </a:r>
          </a:p>
        </p:txBody>
      </p:sp>
      <p:sp>
        <p:nvSpPr>
          <p:cNvPr id="3" name="Content Placeholder 2">
            <a:extLst>
              <a:ext uri="{FF2B5EF4-FFF2-40B4-BE49-F238E27FC236}">
                <a16:creationId xmlns:a16="http://schemas.microsoft.com/office/drawing/2014/main" id="{0C572CAE-A1A6-4C59-BBEF-71731E1D82A7}"/>
              </a:ext>
            </a:extLst>
          </p:cNvPr>
          <p:cNvSpPr>
            <a:spLocks noGrp="1"/>
          </p:cNvSpPr>
          <p:nvPr>
            <p:ph idx="1"/>
          </p:nvPr>
        </p:nvSpPr>
        <p:spPr/>
        <p:txBody>
          <a:bodyPr/>
          <a:lstStyle/>
          <a:p>
            <a:r>
              <a:rPr lang="en-GB" dirty="0"/>
              <a:t>Developing sustainable management plans</a:t>
            </a:r>
          </a:p>
          <a:p>
            <a:r>
              <a:rPr lang="en-GB" dirty="0"/>
              <a:t>Disappearing Destinations: Climate Change and Future Challenges for Coastal Tourism (eds Jones and Phillips, 2010 and 2017)</a:t>
            </a:r>
          </a:p>
          <a:p>
            <a:r>
              <a:rPr lang="en-US" dirty="0"/>
              <a:t>Welsh National Marine Plan, 2019,  “encourage early engagement across and between stakeholders”.</a:t>
            </a:r>
            <a:endParaRPr lang="en-GB" dirty="0"/>
          </a:p>
          <a:p>
            <a:r>
              <a:rPr lang="en-GB" dirty="0"/>
              <a:t>Case Study: Pembrokeshire Coastal Forum</a:t>
            </a:r>
          </a:p>
          <a:p>
            <a:endParaRPr lang="en-GB" dirty="0"/>
          </a:p>
        </p:txBody>
      </p:sp>
    </p:spTree>
    <p:extLst>
      <p:ext uri="{BB962C8B-B14F-4D97-AF65-F5344CB8AC3E}">
        <p14:creationId xmlns:p14="http://schemas.microsoft.com/office/powerpoint/2010/main" val="573619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BD2C-6C5E-4233-837D-FC9EB9CFB4C0}"/>
              </a:ext>
            </a:extLst>
          </p:cNvPr>
          <p:cNvSpPr>
            <a:spLocks noGrp="1"/>
          </p:cNvSpPr>
          <p:nvPr>
            <p:ph type="title"/>
          </p:nvPr>
        </p:nvSpPr>
        <p:spPr/>
        <p:txBody>
          <a:bodyPr/>
          <a:lstStyle/>
          <a:p>
            <a:r>
              <a:rPr lang="en-US" dirty="0" err="1"/>
              <a:t>Pembrokeshire</a:t>
            </a:r>
            <a:r>
              <a:rPr lang="en-US" dirty="0"/>
              <a:t> Coastal Forum</a:t>
            </a:r>
            <a:endParaRPr lang="en-GB" dirty="0"/>
          </a:p>
        </p:txBody>
      </p:sp>
      <p:sp>
        <p:nvSpPr>
          <p:cNvPr id="3" name="Content Placeholder 2">
            <a:extLst>
              <a:ext uri="{FF2B5EF4-FFF2-40B4-BE49-F238E27FC236}">
                <a16:creationId xmlns:a16="http://schemas.microsoft.com/office/drawing/2014/main" id="{8B9308B2-BE0B-42F6-802C-3471686339F1}"/>
              </a:ext>
            </a:extLst>
          </p:cNvPr>
          <p:cNvSpPr>
            <a:spLocks noGrp="1"/>
          </p:cNvSpPr>
          <p:nvPr>
            <p:ph idx="1"/>
          </p:nvPr>
        </p:nvSpPr>
        <p:spPr/>
        <p:txBody>
          <a:bodyPr>
            <a:normAutofit lnSpcReduction="10000"/>
          </a:bodyPr>
          <a:lstStyle/>
          <a:p>
            <a:r>
              <a:rPr lang="en-US" sz="2800" dirty="0"/>
              <a:t>Largest coastal partnership team in U.K.</a:t>
            </a:r>
          </a:p>
          <a:p>
            <a:r>
              <a:rPr lang="en-US" sz="2800" dirty="0"/>
              <a:t>Aim: “to achieve an integrated sustainable approach to coastal management requiring the involvement of a diverse range of stakeholders”</a:t>
            </a:r>
          </a:p>
          <a:p>
            <a:r>
              <a:rPr lang="en-US" sz="2800" dirty="0"/>
              <a:t>Create sustainable management plan</a:t>
            </a:r>
          </a:p>
          <a:p>
            <a:r>
              <a:rPr lang="en-US" sz="2800" dirty="0"/>
              <a:t>Education resources and information initiatives and activities for tourists</a:t>
            </a:r>
          </a:p>
        </p:txBody>
      </p:sp>
    </p:spTree>
    <p:extLst>
      <p:ext uri="{BB962C8B-B14F-4D97-AF65-F5344CB8AC3E}">
        <p14:creationId xmlns:p14="http://schemas.microsoft.com/office/powerpoint/2010/main" val="3801800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36714-40D3-4E38-9A28-3B3693524F2E}"/>
              </a:ext>
            </a:extLst>
          </p:cNvPr>
          <p:cNvSpPr>
            <a:spLocks noGrp="1"/>
          </p:cNvSpPr>
          <p:nvPr>
            <p:ph type="title"/>
          </p:nvPr>
        </p:nvSpPr>
        <p:spPr/>
        <p:txBody>
          <a:bodyPr>
            <a:normAutofit fontScale="90000"/>
          </a:bodyPr>
          <a:lstStyle/>
          <a:p>
            <a:r>
              <a:rPr lang="en-GB" dirty="0"/>
              <a:t>Implications for the future of coastal tourism</a:t>
            </a:r>
          </a:p>
        </p:txBody>
      </p:sp>
      <p:sp>
        <p:nvSpPr>
          <p:cNvPr id="3" name="Content Placeholder 2">
            <a:extLst>
              <a:ext uri="{FF2B5EF4-FFF2-40B4-BE49-F238E27FC236}">
                <a16:creationId xmlns:a16="http://schemas.microsoft.com/office/drawing/2014/main" id="{03B142C9-1E5F-4C6C-B5DD-536414EF03BC}"/>
              </a:ext>
            </a:extLst>
          </p:cNvPr>
          <p:cNvSpPr>
            <a:spLocks noGrp="1"/>
          </p:cNvSpPr>
          <p:nvPr>
            <p:ph idx="1"/>
          </p:nvPr>
        </p:nvSpPr>
        <p:spPr/>
        <p:txBody>
          <a:bodyPr/>
          <a:lstStyle/>
          <a:p>
            <a:r>
              <a:rPr lang="en-GB" dirty="0"/>
              <a:t>Climate change impacts will increasingly focus management decisions on addressing future costs and consequences. </a:t>
            </a:r>
          </a:p>
          <a:p>
            <a:r>
              <a:rPr lang="en-GB" dirty="0"/>
              <a:t>Politicians and communities will have to make difficult decisions as to how their coastal areas will be managed.</a:t>
            </a:r>
          </a:p>
          <a:p>
            <a:r>
              <a:rPr lang="en-GB" dirty="0"/>
              <a:t>Loss of coastal areas and tourist resorts</a:t>
            </a:r>
          </a:p>
          <a:p>
            <a:r>
              <a:rPr lang="en-GB" dirty="0"/>
              <a:t>Focus on sustainable and integrated management plans in coastal zone</a:t>
            </a:r>
          </a:p>
        </p:txBody>
      </p:sp>
    </p:spTree>
    <p:extLst>
      <p:ext uri="{BB962C8B-B14F-4D97-AF65-F5344CB8AC3E}">
        <p14:creationId xmlns:p14="http://schemas.microsoft.com/office/powerpoint/2010/main" val="230660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E7DCE-BB4C-4EFB-A996-5954D4256A9D}"/>
              </a:ext>
            </a:extLst>
          </p:cNvPr>
          <p:cNvSpPr>
            <a:spLocks noGrp="1"/>
          </p:cNvSpPr>
          <p:nvPr>
            <p:ph type="title"/>
          </p:nvPr>
        </p:nvSpPr>
        <p:spPr/>
        <p:txBody>
          <a:bodyPr>
            <a:normAutofit fontScale="90000"/>
          </a:bodyPr>
          <a:lstStyle/>
          <a:p>
            <a:r>
              <a:rPr lang="en-US" dirty="0"/>
              <a:t>For next week:</a:t>
            </a:r>
            <a:br>
              <a:rPr lang="en-US" dirty="0"/>
            </a:br>
            <a:r>
              <a:rPr lang="en-US" dirty="0"/>
              <a:t>Coastal Tourism Paper Review</a:t>
            </a:r>
            <a:endParaRPr lang="en-GB" dirty="0"/>
          </a:p>
        </p:txBody>
      </p:sp>
      <p:sp>
        <p:nvSpPr>
          <p:cNvPr id="3" name="Content Placeholder 2">
            <a:extLst>
              <a:ext uri="{FF2B5EF4-FFF2-40B4-BE49-F238E27FC236}">
                <a16:creationId xmlns:a16="http://schemas.microsoft.com/office/drawing/2014/main" id="{BC5FCED7-B34B-4C8C-8C9D-6D637D7C3FE5}"/>
              </a:ext>
            </a:extLst>
          </p:cNvPr>
          <p:cNvSpPr>
            <a:spLocks noGrp="1"/>
          </p:cNvSpPr>
          <p:nvPr>
            <p:ph idx="1"/>
          </p:nvPr>
        </p:nvSpPr>
        <p:spPr/>
        <p:txBody>
          <a:bodyPr>
            <a:normAutofit fontScale="40000" lnSpcReduction="20000"/>
          </a:bodyPr>
          <a:lstStyle/>
          <a:p>
            <a:pPr marL="0" indent="0" algn="ctr">
              <a:buNone/>
            </a:pPr>
            <a:r>
              <a:rPr lang="en-US" sz="3800" dirty="0"/>
              <a:t>Choose one of the papers.</a:t>
            </a:r>
          </a:p>
          <a:p>
            <a:pPr marL="0" indent="0" algn="ctr">
              <a:buNone/>
            </a:pPr>
            <a:r>
              <a:rPr lang="en-US" sz="3800" dirty="0"/>
              <a:t>Write 250 words on main points and relevancy to coastal tourism </a:t>
            </a:r>
          </a:p>
          <a:p>
            <a:endParaRPr lang="en-US" dirty="0"/>
          </a:p>
          <a:p>
            <a:r>
              <a:rPr lang="en-US" sz="2900" dirty="0"/>
              <a:t>Phillips, M.R. and House, C., 2009. An evaluation of priorities for beach tourism: Case studies from South Wales, UK, Tourism Management, V 30, Issue 2, April 2009, Pages 176-183</a:t>
            </a:r>
          </a:p>
          <a:p>
            <a:r>
              <a:rPr lang="en-GB" sz="2900" dirty="0" err="1"/>
              <a:t>Vousdoukas</a:t>
            </a:r>
            <a:r>
              <a:rPr lang="en-GB" sz="2900" dirty="0"/>
              <a:t>, M. I., Ranasinghe, R., </a:t>
            </a:r>
            <a:r>
              <a:rPr lang="en-GB" sz="2900" dirty="0" err="1"/>
              <a:t>Mentaschi</a:t>
            </a:r>
            <a:r>
              <a:rPr lang="en-GB" sz="2900" dirty="0"/>
              <a:t>, L., </a:t>
            </a:r>
            <a:r>
              <a:rPr lang="en-GB" sz="2900" dirty="0" err="1"/>
              <a:t>Plomaritis</a:t>
            </a:r>
            <a:r>
              <a:rPr lang="en-GB" sz="2900" dirty="0"/>
              <a:t>, T. A., </a:t>
            </a:r>
            <a:r>
              <a:rPr lang="en-GB" sz="2900" dirty="0" err="1"/>
              <a:t>Athanasiou</a:t>
            </a:r>
            <a:r>
              <a:rPr lang="en-GB" sz="2900" dirty="0"/>
              <a:t>, P., </a:t>
            </a:r>
            <a:r>
              <a:rPr lang="en-GB" sz="2900" dirty="0" err="1"/>
              <a:t>Luijendijk</a:t>
            </a:r>
            <a:r>
              <a:rPr lang="en-GB" sz="2900" dirty="0"/>
              <a:t>, A., &amp; </a:t>
            </a:r>
            <a:r>
              <a:rPr lang="en-GB" sz="2900" dirty="0" err="1"/>
              <a:t>Feyen</a:t>
            </a:r>
            <a:r>
              <a:rPr lang="en-GB" sz="2900" dirty="0"/>
              <a:t>, L. (2020). Sandy coastlines under threat of erosion. </a:t>
            </a:r>
            <a:r>
              <a:rPr lang="en-GB" sz="2900" i="1" dirty="0"/>
              <a:t>Nature climate change</a:t>
            </a:r>
            <a:r>
              <a:rPr lang="en-GB" sz="2900" dirty="0"/>
              <a:t>, </a:t>
            </a:r>
            <a:r>
              <a:rPr lang="en-GB" sz="2900" i="1" dirty="0"/>
              <a:t>10</a:t>
            </a:r>
            <a:r>
              <a:rPr lang="en-GB" sz="2900" dirty="0"/>
              <a:t>(3), 260-263. https://doi.org/10.1038/s41558-020-0697-0. Access: </a:t>
            </a:r>
            <a:r>
              <a:rPr lang="en-GB" sz="2900" dirty="0">
                <a:hlinkClick r:id="rId3"/>
              </a:rPr>
              <a:t>https://www.nature.com/articles/s41558-020-0697-0</a:t>
            </a:r>
            <a:endParaRPr lang="en-GB" sz="2900" dirty="0"/>
          </a:p>
          <a:p>
            <a:r>
              <a:rPr lang="en-US" sz="2900" dirty="0"/>
              <a:t>Phillips, Michael &amp; Rosser, G &amp; Jenkins, Rhian &amp; </a:t>
            </a:r>
            <a:r>
              <a:rPr lang="en-US" sz="2900" dirty="0" err="1"/>
              <a:t>Cullis</a:t>
            </a:r>
            <a:r>
              <a:rPr lang="en-US" sz="2900" dirty="0"/>
              <a:t>, Mike. (2011). Beach Management Strategies: a Comparative Coastal Stakeholder Assessment, Gower, South Wales, UK. Journal of Coastal Research. </a:t>
            </a:r>
            <a:r>
              <a:rPr lang="en-GB" sz="2900" dirty="0">
                <a:hlinkClick r:id="rId4"/>
              </a:rPr>
              <a:t>https://www.researchgate.net/publication/267204283_Beach_Management_Strategies_a_Comparative_Coastal_Stakeholder_Assessment_Gower_South_Wales_UK</a:t>
            </a:r>
            <a:endParaRPr lang="en-GB" sz="2900" dirty="0"/>
          </a:p>
          <a:p>
            <a:r>
              <a:rPr lang="en-GB" sz="2900" dirty="0" err="1">
                <a:solidFill>
                  <a:schemeClr val="tx1"/>
                </a:solidFill>
              </a:rPr>
              <a:t>Weatherdon</a:t>
            </a:r>
            <a:r>
              <a:rPr lang="en-GB" sz="2900" dirty="0">
                <a:solidFill>
                  <a:schemeClr val="tx1"/>
                </a:solidFill>
              </a:rPr>
              <a:t>, L.V., </a:t>
            </a:r>
            <a:r>
              <a:rPr lang="en-GB" sz="2900" dirty="0" err="1">
                <a:solidFill>
                  <a:schemeClr val="tx1"/>
                </a:solidFill>
              </a:rPr>
              <a:t>Magnan</a:t>
            </a:r>
            <a:r>
              <a:rPr lang="en-GB" sz="2900" dirty="0">
                <a:solidFill>
                  <a:schemeClr val="tx1"/>
                </a:solidFill>
              </a:rPr>
              <a:t>, A.K., Rogers, A.D., </a:t>
            </a:r>
            <a:r>
              <a:rPr lang="en-GB" sz="2900" dirty="0" err="1">
                <a:solidFill>
                  <a:schemeClr val="tx1"/>
                </a:solidFill>
              </a:rPr>
              <a:t>Sumaila</a:t>
            </a:r>
            <a:r>
              <a:rPr lang="en-GB" sz="2900" dirty="0">
                <a:solidFill>
                  <a:schemeClr val="tx1"/>
                </a:solidFill>
              </a:rPr>
              <a:t>, U.R., Cheung, W.W.L., 2016. </a:t>
            </a:r>
            <a:r>
              <a:rPr lang="en-US" sz="2900" i="1" dirty="0">
                <a:solidFill>
                  <a:schemeClr val="tx1"/>
                </a:solidFill>
              </a:rPr>
              <a:t>Observed and Projected Impacts of Climate Change on Marine Fisheries, Aquaculture, Coastal Tourism, and Human Health: An Update, Frontiers in Marine Science, 1, 9.4.16.</a:t>
            </a:r>
            <a:r>
              <a:rPr lang="en-GB" sz="2900" dirty="0">
                <a:hlinkClick r:id="rId5"/>
              </a:rPr>
              <a:t> https://www.frontiersin.org/articles/10.3389/fmars.2016.00048/full</a:t>
            </a:r>
            <a:endParaRPr lang="en-US" sz="2900" dirty="0"/>
          </a:p>
        </p:txBody>
      </p:sp>
    </p:spTree>
    <p:extLst>
      <p:ext uri="{BB962C8B-B14F-4D97-AF65-F5344CB8AC3E}">
        <p14:creationId xmlns:p14="http://schemas.microsoft.com/office/powerpoint/2010/main" val="224022508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2489</TotalTime>
  <Words>5491</Words>
  <Application>Microsoft Office PowerPoint</Application>
  <PresentationFormat>Widescreen</PresentationFormat>
  <Paragraphs>370</Paragraphs>
  <Slides>21</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Garamond</vt:lpstr>
      <vt:lpstr>Wingdings</vt:lpstr>
      <vt:lpstr>Organic</vt:lpstr>
      <vt:lpstr>Coastal Tourism</vt:lpstr>
      <vt:lpstr>PowerPoint Presentation</vt:lpstr>
      <vt:lpstr> Why is Coastal Tourism an Environmental Issue?</vt:lpstr>
      <vt:lpstr>PowerPoint Presentation</vt:lpstr>
      <vt:lpstr>Coastal Tourism</vt:lpstr>
      <vt:lpstr>Pressures in the Coastal Zone</vt:lpstr>
      <vt:lpstr>Main sources of pressures in coastal zone</vt:lpstr>
      <vt:lpstr>Environmental impacts of coastal tourism</vt:lpstr>
      <vt:lpstr>Habitat destruction</vt:lpstr>
      <vt:lpstr>Coastal erosion</vt:lpstr>
      <vt:lpstr>Climate Change and coastal tourism</vt:lpstr>
      <vt:lpstr>PowerPoint Presentation</vt:lpstr>
      <vt:lpstr>Coastal Tourism in the U.K.</vt:lpstr>
      <vt:lpstr>Coastal Tourism in Wales</vt:lpstr>
      <vt:lpstr>Recent trends in coastal tourism</vt:lpstr>
      <vt:lpstr>Ecotourism and Sustainable Tourism</vt:lpstr>
      <vt:lpstr>Integrated Coastal Zone Management</vt:lpstr>
      <vt:lpstr>Stakeholder engagement and Coastal Management Strategies</vt:lpstr>
      <vt:lpstr>Pembrokeshire Coastal Forum</vt:lpstr>
      <vt:lpstr>Implications for the future of coastal tourism</vt:lpstr>
      <vt:lpstr>For next week: Coastal Tourism Paper Review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Tourism</dc:title>
  <dc:creator>Kate at Down to Earth</dc:creator>
  <cp:lastModifiedBy>Rhian Jenkins</cp:lastModifiedBy>
  <cp:revision>59</cp:revision>
  <dcterms:created xsi:type="dcterms:W3CDTF">2020-03-08T10:56:01Z</dcterms:created>
  <dcterms:modified xsi:type="dcterms:W3CDTF">2020-03-17T11:31:58Z</dcterms:modified>
</cp:coreProperties>
</file>