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63" r:id="rId4"/>
    <p:sldId id="259" r:id="rId5"/>
    <p:sldId id="262" r:id="rId6"/>
    <p:sldId id="260" r:id="rId7"/>
    <p:sldId id="261" r:id="rId8"/>
    <p:sldId id="264" r:id="rId9"/>
    <p:sldId id="265" r:id="rId10"/>
    <p:sldId id="267"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3" d="100"/>
          <a:sy n="63" d="100"/>
        </p:scale>
        <p:origin x="10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8CE1E7-F349-4AC4-B35F-AC62AC8547C4}" type="datetimeFigureOut">
              <a:rPr lang="en-GB" smtClean="0"/>
              <a:t>08/05/2019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C60384-22E1-4C32-BD59-F6B6A831BCEC}" type="slidenum">
              <a:rPr lang="en-GB" smtClean="0"/>
              <a:t>‹#›</a:t>
            </a:fld>
            <a:endParaRPr lang="en-GB" dirty="0"/>
          </a:p>
        </p:txBody>
      </p:sp>
    </p:spTree>
    <p:extLst>
      <p:ext uri="{BB962C8B-B14F-4D97-AF65-F5344CB8AC3E}">
        <p14:creationId xmlns:p14="http://schemas.microsoft.com/office/powerpoint/2010/main" val="4260803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TO PRINT** (intro)</a:t>
            </a:r>
          </a:p>
        </p:txBody>
      </p:sp>
      <p:sp>
        <p:nvSpPr>
          <p:cNvPr id="4" name="Slide Number Placeholder 3"/>
          <p:cNvSpPr>
            <a:spLocks noGrp="1"/>
          </p:cNvSpPr>
          <p:nvPr>
            <p:ph type="sldNum" sz="quarter" idx="5"/>
          </p:nvPr>
        </p:nvSpPr>
        <p:spPr/>
        <p:txBody>
          <a:bodyPr/>
          <a:lstStyle/>
          <a:p>
            <a:fld id="{A2C60384-22E1-4C32-BD59-F6B6A831BCEC}" type="slidenum">
              <a:rPr lang="en-GB" smtClean="0"/>
              <a:t>4</a:t>
            </a:fld>
            <a:endParaRPr lang="en-GB" dirty="0"/>
          </a:p>
        </p:txBody>
      </p:sp>
    </p:spTree>
    <p:extLst>
      <p:ext uri="{BB962C8B-B14F-4D97-AF65-F5344CB8AC3E}">
        <p14:creationId xmlns:p14="http://schemas.microsoft.com/office/powerpoint/2010/main" val="1009199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C60384-22E1-4C32-BD59-F6B6A831BCEC}" type="slidenum">
              <a:rPr lang="en-GB" smtClean="0"/>
              <a:t>6</a:t>
            </a:fld>
            <a:endParaRPr lang="en-GB" dirty="0"/>
          </a:p>
        </p:txBody>
      </p:sp>
    </p:spTree>
    <p:extLst>
      <p:ext uri="{BB962C8B-B14F-4D97-AF65-F5344CB8AC3E}">
        <p14:creationId xmlns:p14="http://schemas.microsoft.com/office/powerpoint/2010/main" val="1167286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C60384-22E1-4C32-BD59-F6B6A831BCEC}" type="slidenum">
              <a:rPr lang="en-GB" smtClean="0"/>
              <a:t>7</a:t>
            </a:fld>
            <a:endParaRPr lang="en-GB" dirty="0"/>
          </a:p>
        </p:txBody>
      </p:sp>
    </p:spTree>
    <p:extLst>
      <p:ext uri="{BB962C8B-B14F-4D97-AF65-F5344CB8AC3E}">
        <p14:creationId xmlns:p14="http://schemas.microsoft.com/office/powerpoint/2010/main" val="3417213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5/8/2019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Image result for smoking">
            <a:extLst>
              <a:ext uri="{FF2B5EF4-FFF2-40B4-BE49-F238E27FC236}">
                <a16:creationId xmlns:a16="http://schemas.microsoft.com/office/drawing/2014/main" id="{A51C47B0-0224-4985-BA15-6852B236D9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97" r="17782" b="856"/>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C3D7F5-E498-4864-A99C-16F15A5E02E6}"/>
              </a:ext>
            </a:extLst>
          </p:cNvPr>
          <p:cNvSpPr>
            <a:spLocks noGrp="1"/>
          </p:cNvSpPr>
          <p:nvPr>
            <p:ph type="ctrTitle"/>
          </p:nvPr>
        </p:nvSpPr>
        <p:spPr>
          <a:xfrm>
            <a:off x="674126" y="1039706"/>
            <a:ext cx="4088190" cy="4770120"/>
          </a:xfrm>
        </p:spPr>
        <p:txBody>
          <a:bodyPr>
            <a:noAutofit/>
          </a:bodyPr>
          <a:lstStyle/>
          <a:p>
            <a:pPr>
              <a:lnSpc>
                <a:spcPct val="90000"/>
              </a:lnSpc>
            </a:pPr>
            <a:r>
              <a:rPr lang="en-GB" sz="4400" dirty="0">
                <a:effectLst>
                  <a:outerShdw blurRad="38100" dist="38100" dir="2700000" algn="tl">
                    <a:srgbClr val="000000">
                      <a:alpha val="43137"/>
                    </a:srgbClr>
                  </a:outerShdw>
                </a:effectLst>
              </a:rPr>
              <a:t>Attitudes towards smoking as a result of media influences.</a:t>
            </a:r>
            <a:br>
              <a:rPr lang="en-GB" sz="4400" dirty="0">
                <a:effectLst>
                  <a:outerShdw blurRad="38100" dist="38100" dir="2700000" algn="tl">
                    <a:srgbClr val="000000">
                      <a:alpha val="43137"/>
                    </a:srgbClr>
                  </a:outerShdw>
                </a:effectLst>
              </a:rPr>
            </a:br>
            <a:endParaRPr lang="en-GB" sz="4400" dirty="0">
              <a:effectLst>
                <a:outerShdw blurRad="38100" dist="38100" dir="2700000" algn="tl">
                  <a:srgbClr val="000000">
                    <a:alpha val="43137"/>
                  </a:srgbClr>
                </a:outerShdw>
              </a:effectLst>
            </a:endParaRPr>
          </a:p>
        </p:txBody>
      </p:sp>
      <p:cxnSp>
        <p:nvCxnSpPr>
          <p:cNvPr id="137" name="Straight Connector 136">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9" name="Straight Connector 138">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769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6223A2CF-282D-4D97-960D-435F2BA682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6" name="Straight Connector 135">
              <a:extLst>
                <a:ext uri="{FF2B5EF4-FFF2-40B4-BE49-F238E27FC236}">
                  <a16:creationId xmlns:a16="http://schemas.microsoft.com/office/drawing/2014/main" id="{FE704595-09C7-4F19-9C35-A1585DE5E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7" name="Straight Connector 136">
              <a:extLst>
                <a:ext uri="{FF2B5EF4-FFF2-40B4-BE49-F238E27FC236}">
                  <a16:creationId xmlns:a16="http://schemas.microsoft.com/office/drawing/2014/main" id="{7F5D3415-BEB8-49B5-A258-65A6DB069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8" name="Rectangle 23">
              <a:extLst>
                <a:ext uri="{FF2B5EF4-FFF2-40B4-BE49-F238E27FC236}">
                  <a16:creationId xmlns:a16="http://schemas.microsoft.com/office/drawing/2014/main" id="{4572FE66-7C7C-4ED1-BB96-D4E741F7E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25">
              <a:extLst>
                <a:ext uri="{FF2B5EF4-FFF2-40B4-BE49-F238E27FC236}">
                  <a16:creationId xmlns:a16="http://schemas.microsoft.com/office/drawing/2014/main" id="{27DAB653-28E4-473D-BFF3-5B553090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Isosceles Triangle 139">
              <a:extLst>
                <a:ext uri="{FF2B5EF4-FFF2-40B4-BE49-F238E27FC236}">
                  <a16:creationId xmlns:a16="http://schemas.microsoft.com/office/drawing/2014/main" id="{D42B9441-BD12-4ADD-98F9-146048C02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27">
              <a:extLst>
                <a:ext uri="{FF2B5EF4-FFF2-40B4-BE49-F238E27FC236}">
                  <a16:creationId xmlns:a16="http://schemas.microsoft.com/office/drawing/2014/main" id="{6849A7E1-FFE1-40FC-987C-B58FD2547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8">
              <a:extLst>
                <a:ext uri="{FF2B5EF4-FFF2-40B4-BE49-F238E27FC236}">
                  <a16:creationId xmlns:a16="http://schemas.microsoft.com/office/drawing/2014/main" id="{13A76386-AD1C-4954-82C0-0AA48165E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9">
              <a:extLst>
                <a:ext uri="{FF2B5EF4-FFF2-40B4-BE49-F238E27FC236}">
                  <a16:creationId xmlns:a16="http://schemas.microsoft.com/office/drawing/2014/main" id="{3276B172-4E18-465E-9AA3-FB122B17D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Isosceles Triangle 143">
              <a:extLst>
                <a:ext uri="{FF2B5EF4-FFF2-40B4-BE49-F238E27FC236}">
                  <a16:creationId xmlns:a16="http://schemas.microsoft.com/office/drawing/2014/main" id="{E4D72FB7-F5AA-4F4D-8EFD-1958081CB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144">
              <a:extLst>
                <a:ext uri="{FF2B5EF4-FFF2-40B4-BE49-F238E27FC236}">
                  <a16:creationId xmlns:a16="http://schemas.microsoft.com/office/drawing/2014/main" id="{811DE47E-CE10-46D2-9FA8-B489906954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DAF5D0D-2FD6-43D1-8FC8-8CE61A0DB946}"/>
              </a:ext>
            </a:extLst>
          </p:cNvPr>
          <p:cNvSpPr>
            <a:spLocks noGrp="1"/>
          </p:cNvSpPr>
          <p:nvPr>
            <p:ph type="title"/>
          </p:nvPr>
        </p:nvSpPr>
        <p:spPr>
          <a:xfrm>
            <a:off x="4691405" y="54429"/>
            <a:ext cx="3737268" cy="1320800"/>
          </a:xfrm>
        </p:spPr>
        <p:txBody>
          <a:bodyPr vert="horz" lIns="91440" tIns="45720" rIns="91440" bIns="45720" rtlCol="0" anchor="t">
            <a:normAutofit/>
          </a:bodyPr>
          <a:lstStyle/>
          <a:p>
            <a:r>
              <a:rPr lang="en-US" sz="4400" spc="-300" dirty="0">
                <a:effectLst>
                  <a:outerShdw blurRad="38100" dist="38100" dir="2700000" algn="tl">
                    <a:srgbClr val="000000">
                      <a:alpha val="43137"/>
                    </a:srgbClr>
                  </a:outerShdw>
                </a:effectLst>
              </a:rPr>
              <a:t>Introduction </a:t>
            </a:r>
          </a:p>
        </p:txBody>
      </p:sp>
      <p:sp>
        <p:nvSpPr>
          <p:cNvPr id="3" name="TextBox 2">
            <a:extLst>
              <a:ext uri="{FF2B5EF4-FFF2-40B4-BE49-F238E27FC236}">
                <a16:creationId xmlns:a16="http://schemas.microsoft.com/office/drawing/2014/main" id="{86FF972D-E57D-4E5E-B591-27B0B0DF6BD3}"/>
              </a:ext>
            </a:extLst>
          </p:cNvPr>
          <p:cNvSpPr txBox="1"/>
          <p:nvPr/>
        </p:nvSpPr>
        <p:spPr>
          <a:xfrm>
            <a:off x="4673868" y="859292"/>
            <a:ext cx="7152480" cy="5644242"/>
          </a:xfrm>
          <a:prstGeom prst="rect">
            <a:avLst/>
          </a:prstGeom>
        </p:spPr>
        <p:txBody>
          <a:bodyPr vert="horz" lIns="91440" tIns="45720" rIns="91440" bIns="45720" rtlCol="0">
            <a:normAutofit lnSpcReduction="10000"/>
          </a:bodyPr>
          <a:lstStyle/>
          <a:p>
            <a:pPr>
              <a:lnSpc>
                <a:spcPct val="160000"/>
              </a:lnSpc>
              <a:spcBef>
                <a:spcPts val="1000"/>
              </a:spcBef>
              <a:buClr>
                <a:schemeClr val="accent1">
                  <a:lumMod val="75000"/>
                </a:schemeClr>
              </a:buClr>
              <a:buSzPct val="80000"/>
            </a:pPr>
            <a:r>
              <a:rPr lang="en-US" dirty="0">
                <a:solidFill>
                  <a:schemeClr val="tx1">
                    <a:lumMod val="75000"/>
                    <a:lumOff val="25000"/>
                  </a:schemeClr>
                </a:solidFill>
                <a:effectLst>
                  <a:outerShdw blurRad="38100" dist="38100" dir="2700000" algn="tl">
                    <a:srgbClr val="000000">
                      <a:alpha val="43137"/>
                    </a:srgbClr>
                  </a:outerShdw>
                </a:effectLst>
              </a:rPr>
              <a:t>Almost all corners of people’s everyday lives are pervaded by types of Media. (Freeman, 2011)</a:t>
            </a:r>
          </a:p>
          <a:p>
            <a:pPr>
              <a:lnSpc>
                <a:spcPct val="160000"/>
              </a:lnSpc>
              <a:spcBef>
                <a:spcPts val="1000"/>
              </a:spcBef>
              <a:buClr>
                <a:schemeClr val="accent1">
                  <a:lumMod val="75000"/>
                </a:schemeClr>
              </a:buClr>
              <a:buSzPct val="80000"/>
            </a:pPr>
            <a:r>
              <a:rPr lang="en-US" dirty="0">
                <a:solidFill>
                  <a:schemeClr val="tx1">
                    <a:lumMod val="75000"/>
                    <a:lumOff val="25000"/>
                  </a:schemeClr>
                </a:solidFill>
                <a:effectLst>
                  <a:outerShdw blurRad="38100" dist="38100" dir="2700000" algn="tl">
                    <a:srgbClr val="000000">
                      <a:alpha val="43137"/>
                    </a:srgbClr>
                  </a:outerShdw>
                </a:effectLst>
              </a:rPr>
              <a:t>Media appears to grab peoples full attention whether they are listening to the radio, reading the tabloid or scrolling through their preferred social media/website page. (Freeman, 2011)</a:t>
            </a:r>
          </a:p>
          <a:p>
            <a:pPr>
              <a:lnSpc>
                <a:spcPct val="160000"/>
              </a:lnSpc>
              <a:spcBef>
                <a:spcPts val="1000"/>
              </a:spcBef>
              <a:buClr>
                <a:schemeClr val="accent1">
                  <a:lumMod val="75000"/>
                </a:schemeClr>
              </a:buClr>
              <a:buSzPct val="80000"/>
            </a:pPr>
            <a:r>
              <a:rPr lang="en-US" dirty="0">
                <a:solidFill>
                  <a:schemeClr val="tx1">
                    <a:lumMod val="75000"/>
                    <a:lumOff val="25000"/>
                  </a:schemeClr>
                </a:solidFill>
                <a:effectLst>
                  <a:outerShdw blurRad="38100" dist="38100" dir="2700000" algn="tl">
                    <a:srgbClr val="000000">
                      <a:alpha val="43137"/>
                    </a:srgbClr>
                  </a:outerShdw>
                </a:effectLst>
              </a:rPr>
              <a:t>Media is universal as it is portrayed in public buses, posters and promoters supplying free entertainment advertisements. (Freeman, 2011)</a:t>
            </a:r>
          </a:p>
          <a:p>
            <a:pPr>
              <a:lnSpc>
                <a:spcPct val="160000"/>
              </a:lnSpc>
              <a:spcBef>
                <a:spcPts val="1000"/>
              </a:spcBef>
              <a:buClr>
                <a:schemeClr val="accent1">
                  <a:lumMod val="75000"/>
                </a:schemeClr>
              </a:buClr>
              <a:buSzPct val="80000"/>
            </a:pPr>
            <a:r>
              <a:rPr lang="en-US" dirty="0">
                <a:solidFill>
                  <a:schemeClr val="tx1">
                    <a:lumMod val="75000"/>
                    <a:lumOff val="25000"/>
                  </a:schemeClr>
                </a:solidFill>
                <a:effectLst>
                  <a:outerShdw blurRad="38100" dist="38100" dir="2700000" algn="tl">
                    <a:srgbClr val="000000">
                      <a:alpha val="43137"/>
                    </a:srgbClr>
                  </a:outerShdw>
                </a:effectLst>
              </a:rPr>
              <a:t>According to Freeman (2011), “due to being constantly surrounded by media, it would be shocking to discover that media has not had a direct influence on people’s opinions, attitudes and behaviors in regards to smoking”.</a:t>
            </a:r>
          </a:p>
        </p:txBody>
      </p:sp>
      <p:pic>
        <p:nvPicPr>
          <p:cNvPr id="3074" name="Picture 2" descr="http://www.buscms.com/Rossendale/uploadedfiles/images/advertising-on-rosso-buses.jpg">
            <a:extLst>
              <a:ext uri="{FF2B5EF4-FFF2-40B4-BE49-F238E27FC236}">
                <a16:creationId xmlns:a16="http://schemas.microsoft.com/office/drawing/2014/main" id="{CE80D1FC-11FF-4B33-B8E9-06232D3642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67" r="10667"/>
          <a:stretch/>
        </p:blipFill>
        <p:spPr bwMode="auto">
          <a:xfrm>
            <a:off x="20" y="-1"/>
            <a:ext cx="4565347"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47" name="Isosceles Triangle 146">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47583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E7E8E-BF17-4681-9CC0-22BCE0A27B03}"/>
              </a:ext>
            </a:extLst>
          </p:cNvPr>
          <p:cNvSpPr>
            <a:spLocks noGrp="1"/>
          </p:cNvSpPr>
          <p:nvPr>
            <p:ph type="title"/>
          </p:nvPr>
        </p:nvSpPr>
        <p:spPr>
          <a:xfrm>
            <a:off x="293914" y="280556"/>
            <a:ext cx="8596668" cy="1320800"/>
          </a:xfrm>
        </p:spPr>
        <p:txBody>
          <a:bodyPr/>
          <a:lstStyle/>
          <a:p>
            <a:r>
              <a:rPr lang="en-GB" spc="-300" dirty="0">
                <a:effectLst>
                  <a:outerShdw blurRad="38100" dist="38100" dir="2700000" algn="tl">
                    <a:srgbClr val="000000">
                      <a:alpha val="43137"/>
                    </a:srgbClr>
                  </a:outerShdw>
                </a:effectLst>
              </a:rPr>
              <a:t>Introduction </a:t>
            </a:r>
            <a:endParaRPr lang="en-GB" dirty="0"/>
          </a:p>
        </p:txBody>
      </p:sp>
      <p:sp>
        <p:nvSpPr>
          <p:cNvPr id="3" name="Rectangle 2">
            <a:extLst>
              <a:ext uri="{FF2B5EF4-FFF2-40B4-BE49-F238E27FC236}">
                <a16:creationId xmlns:a16="http://schemas.microsoft.com/office/drawing/2014/main" id="{10906265-6955-485E-BE9A-F346F9E8447B}"/>
              </a:ext>
            </a:extLst>
          </p:cNvPr>
          <p:cNvSpPr/>
          <p:nvPr/>
        </p:nvSpPr>
        <p:spPr>
          <a:xfrm>
            <a:off x="489857" y="1103010"/>
            <a:ext cx="8596668" cy="5113644"/>
          </a:xfrm>
          <a:prstGeom prst="rect">
            <a:avLst/>
          </a:prstGeom>
        </p:spPr>
        <p:txBody>
          <a:bodyPr wrap="square">
            <a:spAutoFit/>
          </a:bodyPr>
          <a:lstStyle/>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According to Conrad, Flay and Hill, (1992) it has been approximated that 80% of adults began to smoke whilst they were children, and 30% of 11 year old children have already tried a cigarette. </a:t>
            </a:r>
          </a:p>
          <a:p>
            <a:pPr>
              <a:lnSpc>
                <a:spcPct val="150000"/>
              </a:lnSpc>
            </a:pPr>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 theory that provides a background for helping people understand the inconsistency between people’s behaviour of continuing to smoke even though it is bad for their health is called the Cognitive Dissonance theory (Festinger, 1954).</a:t>
            </a:r>
          </a:p>
          <a:p>
            <a:pPr>
              <a:lnSpc>
                <a:spcPct val="150000"/>
              </a:lnSpc>
            </a:pPr>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hypothesis for this study is that media has had an impact on peoples attitudes towards smoking.</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8CBEB1D-6AB1-4CBC-98CC-6806FE69B651}"/>
              </a:ext>
            </a:extLst>
          </p:cNvPr>
          <p:cNvPicPr>
            <a:picLocks noChangeAspect="1"/>
          </p:cNvPicPr>
          <p:nvPr/>
        </p:nvPicPr>
        <p:blipFill>
          <a:blip r:embed="rId2"/>
          <a:stretch>
            <a:fillRect/>
          </a:stretch>
        </p:blipFill>
        <p:spPr>
          <a:xfrm>
            <a:off x="8890582" y="273894"/>
            <a:ext cx="3009857" cy="315510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14528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C43192A-450B-4121-846B-12B37EE8AF76}"/>
              </a:ext>
            </a:extLst>
          </p:cNvPr>
          <p:cNvSpPr/>
          <p:nvPr/>
        </p:nvSpPr>
        <p:spPr>
          <a:xfrm>
            <a:off x="212271" y="179615"/>
            <a:ext cx="11797393" cy="6878806"/>
          </a:xfrm>
          <a:prstGeom prst="rect">
            <a:avLst/>
          </a:prstGeom>
        </p:spPr>
        <p:txBody>
          <a:bodyPr wrap="square">
            <a:spAutoFit/>
          </a:bodyPr>
          <a:lstStyle/>
          <a:p>
            <a:pPr>
              <a:lnSpc>
                <a:spcPct val="150000"/>
              </a:lnSpc>
            </a:pPr>
            <a:r>
              <a:rPr lang="en-GB"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NOTES FOR INTRO (1) – to print </a:t>
            </a:r>
          </a:p>
          <a:p>
            <a:pPr>
              <a:lnSpc>
                <a:spcPct val="150000"/>
              </a:lnSpc>
            </a:pP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When people partake in events that are contradictory with their views, an unpleasant emotional pressure is felt which is known as ‘dissonance’. People are motivated to try to remove or reduce this emotional pressure according to the Cognitive Dissonance Theory.  </a:t>
            </a:r>
          </a:p>
          <a:p>
            <a:pPr>
              <a:lnSpc>
                <a:spcPct val="150000"/>
              </a:lnSpc>
            </a:pP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 suggested by Festinger (1954), decrease in dissonance will lead to a path of resistance. He suggested that when an individual struggles to achieve a change in behaviour, such as stopping smoking, the Cognitive Dissonance theory would expect that people who smoke cigarettes are more probable to change their views to defend their behaviour, than they are to actually alter their smoking behaviour.  </a:t>
            </a:r>
          </a:p>
          <a:p>
            <a:pPr>
              <a:lnSpc>
                <a:spcPct val="150000"/>
              </a:lnSpc>
            </a:pP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According to Soutar &amp; Sweeney (2003), individuals tend to justify their behaviour to evade dissonance. For example, smokers may attempt to justify that smoking is worth the health risks since they enjoy it so much and that there are already enough health risks in the world, even If they do not smoke. By justifying their smoking behaviour with explanations people feel alleviated from the emotional discomfort they are experiencing. </a:t>
            </a:r>
          </a:p>
          <a:p>
            <a:endParaRPr lang="en-GB"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7364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0DF68A-9540-4175-B5B0-38E59A5971CD}"/>
              </a:ext>
            </a:extLst>
          </p:cNvPr>
          <p:cNvSpPr txBox="1"/>
          <p:nvPr/>
        </p:nvSpPr>
        <p:spPr>
          <a:xfrm>
            <a:off x="195943" y="261256"/>
            <a:ext cx="11828417" cy="6648487"/>
          </a:xfrm>
          <a:prstGeom prst="rect">
            <a:avLst/>
          </a:prstGeom>
          <a:noFill/>
        </p:spPr>
        <p:txBody>
          <a:bodyPr wrap="square" rtlCol="0">
            <a:spAutoFit/>
          </a:bodyPr>
          <a:lstStyle/>
          <a:p>
            <a:pPr>
              <a:lnSpc>
                <a:spcPct val="150000"/>
              </a:lnSpc>
            </a:pPr>
            <a:r>
              <a:rPr lang="en-GB"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Notes for intro (2) – to print </a:t>
            </a:r>
          </a:p>
          <a:p>
            <a:pPr>
              <a:lnSpc>
                <a:spcPct val="150000"/>
              </a:lnSpc>
            </a:pP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According to Knowles, Wanke, &amp; Kawachi (2004) there has been documented evidence that the internet is being used as a transportation device to possibly sell tobacco products. </a:t>
            </a:r>
          </a:p>
          <a:p>
            <a:pPr>
              <a:lnSpc>
                <a:spcPct val="150000"/>
              </a:lnSpc>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Also, in addition to the internet being used as a possible vehicle, numerous examples have been documented. For example, Camel cigarettes had an enormous amount of people participate in creating the new logo for their product through a webpage that was interactive. Another example, was the company called “Rizla” who created tobacco papers created interactable and shareable games on their website for people to engage with (Knowles, Wanke, &amp; Kawachi, 2004).</a:t>
            </a:r>
          </a:p>
          <a:p>
            <a:pPr>
              <a:lnSpc>
                <a:spcPct val="150000"/>
              </a:lnSpc>
            </a:pP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Finally, there is even an online app that is free to download on Apple products called ‘Ishisha’ which allows people to create their own Shisha and listen to music whilst they are creating it. it also states on their app that users have the choice which tobacco of out the four provided they would like and then learn the pros and cons of each one. This app is sending a message to users to help them discover their favourite tobacco to use in their Shisha (Knowles, Wanke, &amp; Kawachi, 2004). </a:t>
            </a:r>
          </a:p>
          <a:p>
            <a:pPr>
              <a:lnSpc>
                <a:spcPct val="150000"/>
              </a:lnSpc>
            </a:pPr>
            <a:endPar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9753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A0833-74C2-42DD-BCE9-B44FF3614A7C}"/>
              </a:ext>
            </a:extLst>
          </p:cNvPr>
          <p:cNvSpPr>
            <a:spLocks noGrp="1"/>
          </p:cNvSpPr>
          <p:nvPr>
            <p:ph type="title"/>
          </p:nvPr>
        </p:nvSpPr>
        <p:spPr>
          <a:xfrm>
            <a:off x="269120" y="201386"/>
            <a:ext cx="8596668" cy="1320800"/>
          </a:xfrm>
        </p:spPr>
        <p:txBody>
          <a:bodyPr>
            <a:normAutofit/>
          </a:bodyPr>
          <a:lstStyle/>
          <a:p>
            <a:r>
              <a:rPr lang="en-GB" sz="6600" u="sng" spc="-3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Method</a:t>
            </a:r>
          </a:p>
        </p:txBody>
      </p:sp>
      <p:sp>
        <p:nvSpPr>
          <p:cNvPr id="3" name="TextBox 2">
            <a:extLst>
              <a:ext uri="{FF2B5EF4-FFF2-40B4-BE49-F238E27FC236}">
                <a16:creationId xmlns:a16="http://schemas.microsoft.com/office/drawing/2014/main" id="{C321917A-469F-4C70-9CA8-5EF202FEECAA}"/>
              </a:ext>
            </a:extLst>
          </p:cNvPr>
          <p:cNvSpPr txBox="1"/>
          <p:nvPr/>
        </p:nvSpPr>
        <p:spPr>
          <a:xfrm>
            <a:off x="5165271" y="3877579"/>
            <a:ext cx="5826880" cy="2343655"/>
          </a:xfrm>
          <a:prstGeom prst="rect">
            <a:avLst/>
          </a:prstGeom>
          <a:noFill/>
        </p:spPr>
        <p:txBody>
          <a:bodyPr wrap="square" rtlCol="0">
            <a:spAutoFit/>
          </a:bodyPr>
          <a:lstStyle/>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30 participants were recruited and asked to complete an online survey that consisted of 7 questions that looked at peoples attitudes towards smoking. Age and gender questions were also added to the survey for demographic purposes. </a:t>
            </a:r>
          </a:p>
        </p:txBody>
      </p:sp>
      <p:sp>
        <p:nvSpPr>
          <p:cNvPr id="5" name="TextBox 4">
            <a:extLst>
              <a:ext uri="{FF2B5EF4-FFF2-40B4-BE49-F238E27FC236}">
                <a16:creationId xmlns:a16="http://schemas.microsoft.com/office/drawing/2014/main" id="{CBA588C9-F635-400E-A5AE-9755C9DA8637}"/>
              </a:ext>
            </a:extLst>
          </p:cNvPr>
          <p:cNvSpPr txBox="1"/>
          <p:nvPr/>
        </p:nvSpPr>
        <p:spPr>
          <a:xfrm>
            <a:off x="1365693" y="1522186"/>
            <a:ext cx="6403522" cy="2343655"/>
          </a:xfrm>
          <a:prstGeom prst="rect">
            <a:avLst/>
          </a:prstGeom>
          <a:noFill/>
        </p:spPr>
        <p:txBody>
          <a:bodyPr wrap="square" rtlCol="0">
            <a:spAutoFit/>
          </a:bodyPr>
          <a:lstStyle/>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scale that was used to create the survey was an attitude scale from an article called “Viewing tobacco use in movies: does it shape attitudes that mediate adolescent smoking?” by Sargent, Dalton, Beach, Mott, Tickle, Ahrens, &amp; Heatherton (2002)</a:t>
            </a:r>
          </a:p>
        </p:txBody>
      </p:sp>
      <p:sp>
        <p:nvSpPr>
          <p:cNvPr id="7" name="TextBox 6">
            <a:extLst>
              <a:ext uri="{FF2B5EF4-FFF2-40B4-BE49-F238E27FC236}">
                <a16:creationId xmlns:a16="http://schemas.microsoft.com/office/drawing/2014/main" id="{C5A8ECA8-FC9D-4182-8C2F-22EB10A70DB2}"/>
              </a:ext>
            </a:extLst>
          </p:cNvPr>
          <p:cNvSpPr txBox="1"/>
          <p:nvPr/>
        </p:nvSpPr>
        <p:spPr>
          <a:xfrm>
            <a:off x="612020" y="4541576"/>
            <a:ext cx="4274768" cy="1420325"/>
          </a:xfrm>
          <a:prstGeom prst="rect">
            <a:avLst/>
          </a:prstGeom>
          <a:noFill/>
        </p:spPr>
        <p:txBody>
          <a:bodyPr wrap="square" rtlCol="0">
            <a:spAutoFit/>
          </a:bodyPr>
          <a:lstStyle/>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Participants were both male and female and their ages ranged between 19 and 66 years of age. </a:t>
            </a:r>
          </a:p>
        </p:txBody>
      </p:sp>
    </p:spTree>
    <p:extLst>
      <p:ext uri="{BB962C8B-B14F-4D97-AF65-F5344CB8AC3E}">
        <p14:creationId xmlns:p14="http://schemas.microsoft.com/office/powerpoint/2010/main" val="1120998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A4BCCC-ACF6-4693-B281-1D35184A7EB4}"/>
              </a:ext>
            </a:extLst>
          </p:cNvPr>
          <p:cNvSpPr txBox="1"/>
          <p:nvPr/>
        </p:nvSpPr>
        <p:spPr>
          <a:xfrm>
            <a:off x="538842" y="424542"/>
            <a:ext cx="3984172" cy="461665"/>
          </a:xfrm>
          <a:prstGeom prst="rect">
            <a:avLst/>
          </a:prstGeom>
          <a:noFill/>
        </p:spPr>
        <p:txBody>
          <a:bodyPr wrap="square" rtlCol="0">
            <a:spAutoFit/>
          </a:bodyPr>
          <a:lstStyle/>
          <a:p>
            <a:r>
              <a:rPr lang="en-GB" sz="24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Notes for Method Section</a:t>
            </a:r>
          </a:p>
        </p:txBody>
      </p:sp>
      <p:sp>
        <p:nvSpPr>
          <p:cNvPr id="3" name="TextBox 2">
            <a:extLst>
              <a:ext uri="{FF2B5EF4-FFF2-40B4-BE49-F238E27FC236}">
                <a16:creationId xmlns:a16="http://schemas.microsoft.com/office/drawing/2014/main" id="{5A684173-F216-4405-9A44-7FB71EB86009}"/>
              </a:ext>
            </a:extLst>
          </p:cNvPr>
          <p:cNvSpPr txBox="1"/>
          <p:nvPr/>
        </p:nvSpPr>
        <p:spPr>
          <a:xfrm>
            <a:off x="342899" y="1077686"/>
            <a:ext cx="9225643" cy="4190314"/>
          </a:xfrm>
          <a:prstGeom prst="rect">
            <a:avLst/>
          </a:prstGeom>
          <a:noFill/>
        </p:spPr>
        <p:txBody>
          <a:bodyPr wrap="square" rtlCol="0">
            <a:spAutoFit/>
          </a:bodyPr>
          <a:lstStyle/>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equipment that was used in this survey was an attitude scale, a laptop, Kwiksurvey, a debrief and consent section within the survey.</a:t>
            </a:r>
          </a:p>
          <a:p>
            <a:pPr>
              <a:lnSpc>
                <a:spcPct val="150000"/>
              </a:lnSpc>
            </a:pPr>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dependent variable in this study is how attitudes may or may not have changed over recent years regarding attitudes towards smoking cigarettes. </a:t>
            </a:r>
          </a:p>
          <a:p>
            <a:pPr>
              <a:lnSpc>
                <a:spcPct val="150000"/>
              </a:lnSpc>
            </a:pPr>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independent variable in this study is attitudes and that may have an affect on the dependent variable in this study due to attitudes being influenced to change or stay the same. </a:t>
            </a:r>
          </a:p>
        </p:txBody>
      </p:sp>
    </p:spTree>
    <p:extLst>
      <p:ext uri="{BB962C8B-B14F-4D97-AF65-F5344CB8AC3E}">
        <p14:creationId xmlns:p14="http://schemas.microsoft.com/office/powerpoint/2010/main" val="3329732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60D4E-899C-4C5C-BE18-6869E43FE91A}"/>
              </a:ext>
            </a:extLst>
          </p:cNvPr>
          <p:cNvSpPr>
            <a:spLocks noGrp="1"/>
          </p:cNvSpPr>
          <p:nvPr>
            <p:ph type="title"/>
          </p:nvPr>
        </p:nvSpPr>
        <p:spPr>
          <a:xfrm>
            <a:off x="220133" y="234042"/>
            <a:ext cx="11340495" cy="1235529"/>
          </a:xfrm>
        </p:spPr>
        <p:txBody>
          <a:bodyPr>
            <a:normAutofit fontScale="90000"/>
          </a:bodyPr>
          <a:lstStyle/>
          <a:p>
            <a:pPr>
              <a:lnSpc>
                <a:spcPct val="150000"/>
              </a:lnSpc>
            </a:pPr>
            <a:r>
              <a:rPr lang="en-GB" b="1" u="sng" spc="-15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Results</a:t>
            </a:r>
            <a:br>
              <a:rPr lang="en-GB" sz="2400" spc="-150"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sz="2000" spc="-150" dirty="0">
              <a:solidFill>
                <a:schemeClr val="tx1"/>
              </a:solidFill>
            </a:endParaRPr>
          </a:p>
        </p:txBody>
      </p:sp>
      <p:sp>
        <p:nvSpPr>
          <p:cNvPr id="9" name="Rectangle 8">
            <a:extLst>
              <a:ext uri="{FF2B5EF4-FFF2-40B4-BE49-F238E27FC236}">
                <a16:creationId xmlns:a16="http://schemas.microsoft.com/office/drawing/2014/main" id="{24E5AB53-19FA-4862-BCDC-9290EA95871B}"/>
              </a:ext>
            </a:extLst>
          </p:cNvPr>
          <p:cNvSpPr/>
          <p:nvPr/>
        </p:nvSpPr>
        <p:spPr>
          <a:xfrm>
            <a:off x="220133" y="1045029"/>
            <a:ext cx="11971867" cy="959045"/>
          </a:xfrm>
          <a:prstGeom prst="rect">
            <a:avLst/>
          </a:prstGeom>
        </p:spPr>
        <p:txBody>
          <a:bodyPr wrap="square">
            <a:spAutoFit/>
          </a:bodyPr>
          <a:lstStyle/>
          <a:p>
            <a:pPr marL="285750" indent="-285750">
              <a:lnSpc>
                <a:spcPct val="150000"/>
              </a:lnSpc>
              <a:buFont typeface="Wingdings" panose="05000000000000000000" pitchFamily="2" charset="2"/>
              <a:buChar char="Ø"/>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This section will show the findings for the influence of media on Gender and smoking. </a:t>
            </a:r>
          </a:p>
          <a:p>
            <a:pPr marL="285750" indent="-285750">
              <a:lnSpc>
                <a:spcPct val="150000"/>
              </a:lnSpc>
              <a:buFont typeface="Wingdings" panose="05000000000000000000" pitchFamily="2" charset="2"/>
              <a:buChar char="Ø"/>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Table 1: Gender differences</a:t>
            </a:r>
            <a:endParaRPr lang="en-GB" sz="2000" dirty="0"/>
          </a:p>
        </p:txBody>
      </p:sp>
      <p:graphicFrame>
        <p:nvGraphicFramePr>
          <p:cNvPr id="10" name="Table 9">
            <a:extLst>
              <a:ext uri="{FF2B5EF4-FFF2-40B4-BE49-F238E27FC236}">
                <a16:creationId xmlns:a16="http://schemas.microsoft.com/office/drawing/2014/main" id="{0F5E1815-90FC-4D8B-9202-CF9913885A7F}"/>
              </a:ext>
            </a:extLst>
          </p:cNvPr>
          <p:cNvGraphicFramePr>
            <a:graphicFrameLocks noGrp="1"/>
          </p:cNvGraphicFramePr>
          <p:nvPr>
            <p:extLst>
              <p:ext uri="{D42A27DB-BD31-4B8C-83A1-F6EECF244321}">
                <p14:modId xmlns:p14="http://schemas.microsoft.com/office/powerpoint/2010/main" val="2461968374"/>
              </p:ext>
            </p:extLst>
          </p:nvPr>
        </p:nvGraphicFramePr>
        <p:xfrm>
          <a:off x="758976" y="2714851"/>
          <a:ext cx="9005510" cy="1428298"/>
        </p:xfrm>
        <a:graphic>
          <a:graphicData uri="http://schemas.openxmlformats.org/drawingml/2006/table">
            <a:tbl>
              <a:tblPr firstRow="1" bandRow="1">
                <a:tableStyleId>{5C22544A-7EE6-4342-B048-85BDC9FD1C3A}</a:tableStyleId>
              </a:tblPr>
              <a:tblGrid>
                <a:gridCol w="4502755">
                  <a:extLst>
                    <a:ext uri="{9D8B030D-6E8A-4147-A177-3AD203B41FA5}">
                      <a16:colId xmlns:a16="http://schemas.microsoft.com/office/drawing/2014/main" val="2304468032"/>
                    </a:ext>
                  </a:extLst>
                </a:gridCol>
                <a:gridCol w="4502755">
                  <a:extLst>
                    <a:ext uri="{9D8B030D-6E8A-4147-A177-3AD203B41FA5}">
                      <a16:colId xmlns:a16="http://schemas.microsoft.com/office/drawing/2014/main" val="322301126"/>
                    </a:ext>
                  </a:extLst>
                </a:gridCol>
              </a:tblGrid>
              <a:tr h="709224">
                <a:tc>
                  <a:txBody>
                    <a:bodyPr/>
                    <a:lstStyle/>
                    <a:p>
                      <a:pPr algn="ctr"/>
                      <a:r>
                        <a:rPr lang="en-GB" sz="2800" dirty="0">
                          <a:effectLst>
                            <a:outerShdw blurRad="38100" dist="38100" dir="2700000" algn="tl">
                              <a:srgbClr val="000000">
                                <a:alpha val="43137"/>
                              </a:srgbClr>
                            </a:outerShdw>
                          </a:effectLst>
                        </a:rPr>
                        <a:t>Males </a:t>
                      </a:r>
                    </a:p>
                  </a:txBody>
                  <a:tcPr/>
                </a:tc>
                <a:tc>
                  <a:txBody>
                    <a:bodyPr/>
                    <a:lstStyle/>
                    <a:p>
                      <a:pPr algn="ctr"/>
                      <a:r>
                        <a:rPr lang="en-GB" sz="2800" dirty="0">
                          <a:effectLst>
                            <a:outerShdw blurRad="38100" dist="38100" dir="2700000" algn="tl">
                              <a:srgbClr val="000000">
                                <a:alpha val="43137"/>
                              </a:srgbClr>
                            </a:outerShdw>
                          </a:effectLst>
                        </a:rPr>
                        <a:t>Females</a:t>
                      </a:r>
                    </a:p>
                  </a:txBody>
                  <a:tcPr/>
                </a:tc>
                <a:extLst>
                  <a:ext uri="{0D108BD9-81ED-4DB2-BD59-A6C34878D82A}">
                    <a16:rowId xmlns:a16="http://schemas.microsoft.com/office/drawing/2014/main" val="247186539"/>
                  </a:ext>
                </a:extLst>
              </a:tr>
              <a:tr h="719074">
                <a:tc>
                  <a:txBody>
                    <a:bodyPr/>
                    <a:lstStyle/>
                    <a:p>
                      <a:pPr algn="ctr"/>
                      <a:r>
                        <a:rPr lang="en-GB" sz="2400" dirty="0">
                          <a:effectLst>
                            <a:outerShdw blurRad="38100" dist="38100" dir="2700000" algn="tl">
                              <a:srgbClr val="000000">
                                <a:alpha val="43137"/>
                              </a:srgbClr>
                            </a:outerShdw>
                          </a:effectLst>
                        </a:rPr>
                        <a:t>33.5%</a:t>
                      </a:r>
                    </a:p>
                  </a:txBody>
                  <a:tcPr/>
                </a:tc>
                <a:tc>
                  <a:txBody>
                    <a:bodyPr/>
                    <a:lstStyle/>
                    <a:p>
                      <a:pPr algn="ctr"/>
                      <a:r>
                        <a:rPr lang="en-GB" sz="2400" dirty="0">
                          <a:effectLst>
                            <a:outerShdw blurRad="38100" dist="38100" dir="2700000" algn="tl">
                              <a:srgbClr val="000000">
                                <a:alpha val="43137"/>
                              </a:srgbClr>
                            </a:outerShdw>
                          </a:effectLst>
                        </a:rPr>
                        <a:t>29.7%</a:t>
                      </a:r>
                    </a:p>
                  </a:txBody>
                  <a:tcPr/>
                </a:tc>
                <a:extLst>
                  <a:ext uri="{0D108BD9-81ED-4DB2-BD59-A6C34878D82A}">
                    <a16:rowId xmlns:a16="http://schemas.microsoft.com/office/drawing/2014/main" val="2171512427"/>
                  </a:ext>
                </a:extLst>
              </a:tr>
            </a:tbl>
          </a:graphicData>
        </a:graphic>
      </p:graphicFrame>
      <p:sp>
        <p:nvSpPr>
          <p:cNvPr id="11" name="TextBox 10">
            <a:extLst>
              <a:ext uri="{FF2B5EF4-FFF2-40B4-BE49-F238E27FC236}">
                <a16:creationId xmlns:a16="http://schemas.microsoft.com/office/drawing/2014/main" id="{8F9B1EA7-E3DE-486C-B563-D83AB26BE382}"/>
              </a:ext>
            </a:extLst>
          </p:cNvPr>
          <p:cNvSpPr txBox="1"/>
          <p:nvPr/>
        </p:nvSpPr>
        <p:spPr>
          <a:xfrm>
            <a:off x="350761" y="4990785"/>
            <a:ext cx="10801653" cy="1569660"/>
          </a:xfrm>
          <a:prstGeom prst="rect">
            <a:avLst/>
          </a:prstGeom>
          <a:noFill/>
        </p:spPr>
        <p:txBody>
          <a:bodyPr wrap="square" rtlCol="0">
            <a:spAutoFit/>
          </a:bodyPr>
          <a:lstStyle/>
          <a:p>
            <a:r>
              <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Table 1 shows that the 13 men who completed the survey displayed a higher percentage (33.5%) of attitudes towards smoking compares to the 17 females who participated (29.7%) this shows that men had a more positive attitude towards smoking than females. </a:t>
            </a:r>
          </a:p>
        </p:txBody>
      </p:sp>
    </p:spTree>
    <p:extLst>
      <p:ext uri="{BB962C8B-B14F-4D97-AF65-F5344CB8AC3E}">
        <p14:creationId xmlns:p14="http://schemas.microsoft.com/office/powerpoint/2010/main" val="1507168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0697-0217-4126-9A0C-188CB21D4FD1}"/>
              </a:ext>
            </a:extLst>
          </p:cNvPr>
          <p:cNvSpPr>
            <a:spLocks noGrp="1"/>
          </p:cNvSpPr>
          <p:nvPr>
            <p:ph type="title"/>
          </p:nvPr>
        </p:nvSpPr>
        <p:spPr>
          <a:xfrm>
            <a:off x="236463" y="298088"/>
            <a:ext cx="8596668" cy="859971"/>
          </a:xfrm>
        </p:spPr>
        <p:txBody>
          <a:bodyPr>
            <a:normAutofit/>
          </a:bodyPr>
          <a:lstStyle/>
          <a:p>
            <a:r>
              <a:rPr lang="en-GB" sz="4400" b="1" u="sng" spc="-3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Findings </a:t>
            </a:r>
          </a:p>
        </p:txBody>
      </p:sp>
      <p:sp>
        <p:nvSpPr>
          <p:cNvPr id="5" name="TextBox 4">
            <a:extLst>
              <a:ext uri="{FF2B5EF4-FFF2-40B4-BE49-F238E27FC236}">
                <a16:creationId xmlns:a16="http://schemas.microsoft.com/office/drawing/2014/main" id="{CABC62D7-5C28-430E-91D8-19D30B435A39}"/>
              </a:ext>
            </a:extLst>
          </p:cNvPr>
          <p:cNvSpPr txBox="1"/>
          <p:nvPr/>
        </p:nvSpPr>
        <p:spPr>
          <a:xfrm>
            <a:off x="-232249" y="1439421"/>
            <a:ext cx="6164337" cy="1685846"/>
          </a:xfrm>
          <a:prstGeom prst="rect">
            <a:avLst/>
          </a:prstGeom>
          <a:noFill/>
        </p:spPr>
        <p:txBody>
          <a:bodyPr wrap="square" rtlCol="0">
            <a:spAutoFit/>
          </a:bodyPr>
          <a:lstStyle/>
          <a:p>
            <a:pPr algn="ctr">
              <a:lnSpc>
                <a:spcPct val="150000"/>
              </a:lnSpc>
            </a:pPr>
            <a:r>
              <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findings for this study displayed a mixture of results on the results on the  attitude scale. </a:t>
            </a:r>
          </a:p>
        </p:txBody>
      </p:sp>
      <p:sp>
        <p:nvSpPr>
          <p:cNvPr id="6" name="Rectangle 5">
            <a:extLst>
              <a:ext uri="{FF2B5EF4-FFF2-40B4-BE49-F238E27FC236}">
                <a16:creationId xmlns:a16="http://schemas.microsoft.com/office/drawing/2014/main" id="{828F10CB-DC4B-444E-B3F2-A9B85AAF547B}"/>
              </a:ext>
            </a:extLst>
          </p:cNvPr>
          <p:cNvSpPr/>
          <p:nvPr/>
        </p:nvSpPr>
        <p:spPr>
          <a:xfrm>
            <a:off x="5785131" y="488295"/>
            <a:ext cx="6096000" cy="3901837"/>
          </a:xfrm>
          <a:prstGeom prst="rect">
            <a:avLst/>
          </a:prstGeom>
        </p:spPr>
        <p:txBody>
          <a:bodyPr>
            <a:spAutoFit/>
          </a:bodyPr>
          <a:lstStyle/>
          <a:p>
            <a:pPr algn="ctr">
              <a:lnSpc>
                <a:spcPct val="150000"/>
              </a:lnSpc>
            </a:pPr>
            <a:r>
              <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findings however did support the theory of Cognitive Dissonance. The results show that people did have knowledge about the effects of smoking but did smoke for either stress related issues or to socialise and to fit in with their peers. </a:t>
            </a:r>
          </a:p>
          <a:p>
            <a:pPr algn="ctr">
              <a:lnSpc>
                <a:spcPct val="150000"/>
              </a:lnSpc>
            </a:pPr>
            <a:endPar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C05D96E1-05D0-45DC-B864-1C1AB0700BE7}"/>
              </a:ext>
            </a:extLst>
          </p:cNvPr>
          <p:cNvSpPr/>
          <p:nvPr/>
        </p:nvSpPr>
        <p:spPr>
          <a:xfrm>
            <a:off x="310869" y="3732734"/>
            <a:ext cx="6096000" cy="2239844"/>
          </a:xfrm>
          <a:prstGeom prst="rect">
            <a:avLst/>
          </a:prstGeom>
        </p:spPr>
        <p:txBody>
          <a:bodyPr>
            <a:spAutoFit/>
          </a:bodyPr>
          <a:lstStyle/>
          <a:p>
            <a:pPr algn="ctr">
              <a:lnSpc>
                <a:spcPct val="150000"/>
              </a:lnSpc>
            </a:pPr>
            <a:r>
              <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results also showed that men had a higher mean score than women on the attitude scale. This means that men had more of a mixed attitude towards smoking.</a:t>
            </a:r>
          </a:p>
        </p:txBody>
      </p:sp>
      <p:pic>
        <p:nvPicPr>
          <p:cNvPr id="1026" name="Picture 2" descr="Image result for findings">
            <a:extLst>
              <a:ext uri="{FF2B5EF4-FFF2-40B4-BE49-F238E27FC236}">
                <a16:creationId xmlns:a16="http://schemas.microsoft.com/office/drawing/2014/main" id="{965DD2BA-D06D-412B-9362-AF1CB8821D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1915" y="3868876"/>
            <a:ext cx="3648073" cy="273117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6159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5AD7B-B9E8-47E3-B671-98ACFFB66E07}"/>
              </a:ext>
            </a:extLst>
          </p:cNvPr>
          <p:cNvSpPr>
            <a:spLocks noGrp="1"/>
          </p:cNvSpPr>
          <p:nvPr>
            <p:ph type="title"/>
          </p:nvPr>
        </p:nvSpPr>
        <p:spPr>
          <a:xfrm>
            <a:off x="0" y="0"/>
            <a:ext cx="8596668" cy="1320800"/>
          </a:xfrm>
        </p:spPr>
        <p:txBody>
          <a:bodyPr>
            <a:normAutofit/>
          </a:bodyPr>
          <a:lstStyle/>
          <a:p>
            <a:r>
              <a:rPr lang="en-GB" sz="4000" dirty="0">
                <a:effectLst>
                  <a:outerShdw blurRad="38100" dist="38100" dir="2700000" algn="tl">
                    <a:srgbClr val="000000">
                      <a:alpha val="43137"/>
                    </a:srgbClr>
                  </a:outerShdw>
                </a:effectLst>
              </a:rPr>
              <a:t>Discussion</a:t>
            </a:r>
          </a:p>
        </p:txBody>
      </p:sp>
      <p:sp>
        <p:nvSpPr>
          <p:cNvPr id="3" name="TextBox 2">
            <a:extLst>
              <a:ext uri="{FF2B5EF4-FFF2-40B4-BE49-F238E27FC236}">
                <a16:creationId xmlns:a16="http://schemas.microsoft.com/office/drawing/2014/main" id="{C28C7A11-5237-4D9F-AB8A-A8583CEE10C0}"/>
              </a:ext>
            </a:extLst>
          </p:cNvPr>
          <p:cNvSpPr txBox="1"/>
          <p:nvPr/>
        </p:nvSpPr>
        <p:spPr>
          <a:xfrm>
            <a:off x="350521" y="660400"/>
            <a:ext cx="9372599" cy="5945154"/>
          </a:xfrm>
          <a:prstGeom prst="rect">
            <a:avLst/>
          </a:prstGeom>
          <a:noFill/>
        </p:spPr>
        <p:txBody>
          <a:bodyPr wrap="square" rtlCol="0">
            <a:spAutoFit/>
          </a:bodyPr>
          <a:lstStyle/>
          <a:p>
            <a:pPr>
              <a:lnSpc>
                <a:spcPct val="150000"/>
              </a:lnSpc>
            </a:pPr>
            <a:r>
              <a:rPr lang="en-GB" sz="2000" dirty="0">
                <a:effectLst>
                  <a:outerShdw blurRad="38100" dist="38100" dir="2700000" algn="tl">
                    <a:srgbClr val="000000">
                      <a:alpha val="43137"/>
                    </a:srgbClr>
                  </a:outerShdw>
                </a:effectLst>
              </a:rPr>
              <a:t>Overall, the attitudes of men seemed more mixed compare to women. The mean score for men was 33.5% and the score for women was 29.7.</a:t>
            </a:r>
          </a:p>
          <a:p>
            <a:pPr>
              <a:lnSpc>
                <a:spcPct val="150000"/>
              </a:lnSpc>
            </a:pPr>
            <a:endParaRPr lang="en-GB" sz="2000" dirty="0">
              <a:effectLst>
                <a:outerShdw blurRad="38100" dist="38100" dir="2700000" algn="tl">
                  <a:srgbClr val="000000">
                    <a:alpha val="43137"/>
                  </a:srgbClr>
                </a:outerShdw>
              </a:effectLst>
            </a:endParaRPr>
          </a:p>
          <a:p>
            <a:pPr>
              <a:lnSpc>
                <a:spcPct val="150000"/>
              </a:lnSpc>
            </a:pPr>
            <a:r>
              <a:rPr lang="en-GB" sz="2000" dirty="0">
                <a:effectLst>
                  <a:outerShdw blurRad="38100" dist="38100" dir="2700000" algn="tl">
                    <a:srgbClr val="000000">
                      <a:alpha val="43137"/>
                    </a:srgbClr>
                  </a:outerShdw>
                </a:effectLst>
              </a:rPr>
              <a:t>The theory did support the hypothesis due to attitudes changing towards smoking in recent years, compared to previous ones as suggested by the results. </a:t>
            </a:r>
          </a:p>
          <a:p>
            <a:pPr>
              <a:lnSpc>
                <a:spcPct val="150000"/>
              </a:lnSpc>
            </a:pPr>
            <a:endParaRPr lang="en-GB" sz="2000" dirty="0">
              <a:effectLst>
                <a:outerShdw blurRad="38100" dist="38100" dir="2700000" algn="tl">
                  <a:srgbClr val="000000">
                    <a:alpha val="43137"/>
                  </a:srgbClr>
                </a:outerShdw>
              </a:effectLst>
            </a:endParaRPr>
          </a:p>
          <a:p>
            <a:pPr>
              <a:lnSpc>
                <a:spcPct val="150000"/>
              </a:lnSpc>
            </a:pPr>
            <a:r>
              <a:rPr lang="en-GB" sz="2000" dirty="0">
                <a:effectLst>
                  <a:outerShdw blurRad="38100" dist="38100" dir="2700000" algn="tl">
                    <a:srgbClr val="000000">
                      <a:alpha val="43137"/>
                    </a:srgbClr>
                  </a:outerShdw>
                </a:effectLst>
              </a:rPr>
              <a:t>The findings of this study does relate to previous research as findings show that people do possess cognitive dissonance as people do understand the risks of smoking but do continue to smoke for many reasons. May they be social or emotional reasons. </a:t>
            </a:r>
          </a:p>
          <a:p>
            <a:pPr>
              <a:lnSpc>
                <a:spcPct val="150000"/>
              </a:lnSpc>
            </a:pPr>
            <a:endParaRPr lang="en-GB" sz="1600" dirty="0">
              <a:effectLst>
                <a:outerShdw blurRad="38100" dist="38100" dir="2700000" algn="tl">
                  <a:srgbClr val="000000">
                    <a:alpha val="43137"/>
                  </a:srgbClr>
                </a:outerShdw>
              </a:effectLst>
            </a:endParaRPr>
          </a:p>
          <a:p>
            <a:pPr>
              <a:lnSpc>
                <a:spcPct val="150000"/>
              </a:lnSpc>
            </a:pPr>
            <a:r>
              <a:rPr lang="en-GB" sz="2000" dirty="0">
                <a:effectLst>
                  <a:outerShdw blurRad="38100" dist="38100" dir="2700000" algn="tl">
                    <a:srgbClr val="000000">
                      <a:alpha val="43137"/>
                    </a:srgbClr>
                  </a:outerShdw>
                </a:effectLst>
              </a:rPr>
              <a:t>The implications of this study were that many attitudes towards smoking has changed over the years due to media influence. </a:t>
            </a:r>
            <a:endParaRPr lang="en-GB" sz="2000" dirty="0"/>
          </a:p>
        </p:txBody>
      </p:sp>
    </p:spTree>
    <p:extLst>
      <p:ext uri="{BB962C8B-B14F-4D97-AF65-F5344CB8AC3E}">
        <p14:creationId xmlns:p14="http://schemas.microsoft.com/office/powerpoint/2010/main" val="2064436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0C99-8650-467C-B15C-5E8A85675B08}"/>
              </a:ext>
            </a:extLst>
          </p:cNvPr>
          <p:cNvSpPr>
            <a:spLocks noGrp="1"/>
          </p:cNvSpPr>
          <p:nvPr>
            <p:ph type="title"/>
          </p:nvPr>
        </p:nvSpPr>
        <p:spPr>
          <a:xfrm>
            <a:off x="274320" y="274320"/>
            <a:ext cx="8596668" cy="1320800"/>
          </a:xfrm>
        </p:spPr>
        <p:txBody>
          <a:bodyPr>
            <a:normAutofit fontScale="90000"/>
          </a:bodyPr>
          <a:lstStyle/>
          <a:p>
            <a:r>
              <a:rPr lang="en-GB" sz="4900" u="sng" spc="-300" dirty="0"/>
              <a:t>Refences</a:t>
            </a:r>
            <a:br>
              <a:rPr lang="en-GB" u="sng" dirty="0"/>
            </a:br>
            <a:br>
              <a:rPr lang="en-GB" u="sng" dirty="0"/>
            </a:br>
            <a:endParaRPr lang="en-GB" u="sng" dirty="0"/>
          </a:p>
        </p:txBody>
      </p:sp>
      <p:sp>
        <p:nvSpPr>
          <p:cNvPr id="4" name="Rectangle 3">
            <a:extLst>
              <a:ext uri="{FF2B5EF4-FFF2-40B4-BE49-F238E27FC236}">
                <a16:creationId xmlns:a16="http://schemas.microsoft.com/office/drawing/2014/main" id="{7DF805E9-462A-435C-84FC-324BB96935F4}"/>
              </a:ext>
            </a:extLst>
          </p:cNvPr>
          <p:cNvSpPr/>
          <p:nvPr/>
        </p:nvSpPr>
        <p:spPr>
          <a:xfrm>
            <a:off x="274320" y="1153775"/>
            <a:ext cx="11643360" cy="5586658"/>
          </a:xfrm>
          <a:prstGeom prst="rect">
            <a:avLst/>
          </a:prstGeom>
        </p:spPr>
        <p:txBody>
          <a:bodyPr wrap="square">
            <a:spAutoFit/>
          </a:bodyPr>
          <a:lstStyle/>
          <a:p>
            <a:pPr>
              <a:lnSpc>
                <a:spcPct val="150000"/>
              </a:lnSpc>
            </a:pPr>
            <a:r>
              <a:rPr lang="en-GB" sz="1600" dirty="0">
                <a:latin typeface="Arial" panose="020B0604020202020204" pitchFamily="34" charset="0"/>
                <a:cs typeface="Arial" panose="020B0604020202020204" pitchFamily="34" charset="0"/>
              </a:rPr>
              <a:t>Conrad, K. M., Flay, B. R., &amp; Hill, D. (1992). Why children start smoking cigarettes: predictors of onset. </a:t>
            </a:r>
            <a:r>
              <a:rPr lang="en-GB" sz="1600" i="1" dirty="0">
                <a:latin typeface="Arial" panose="020B0604020202020204" pitchFamily="34" charset="0"/>
                <a:cs typeface="Arial" panose="020B0604020202020204" pitchFamily="34" charset="0"/>
              </a:rPr>
              <a:t>British journal of addiction</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87</a:t>
            </a:r>
            <a:r>
              <a:rPr lang="en-GB" sz="1600" dirty="0">
                <a:latin typeface="Arial" panose="020B0604020202020204" pitchFamily="34" charset="0"/>
                <a:cs typeface="Arial" panose="020B0604020202020204" pitchFamily="34" charset="0"/>
              </a:rPr>
              <a:t>(12), 1711-1724.</a:t>
            </a:r>
            <a:endParaRPr lang="en-GB" sz="1600" dirty="0">
              <a:solidFill>
                <a:srgbClr val="222222"/>
              </a:solidFill>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Malhotra, A. (2014), Use the power of Cognitive Dissonance to convince your audience. Retrieved from: http://blog.authorstream.com/2014/08/cognitive-dissonance-and-using-it-to-your-advantage.html</a:t>
            </a:r>
          </a:p>
          <a:p>
            <a:pPr>
              <a:lnSpc>
                <a:spcPct val="150000"/>
              </a:lnSpc>
            </a:pPr>
            <a:r>
              <a:rPr lang="en-GB" sz="1600" dirty="0">
                <a:latin typeface="Arial" panose="020B0604020202020204" pitchFamily="34" charset="0"/>
                <a:cs typeface="Arial" panose="020B0604020202020204" pitchFamily="34" charset="0"/>
              </a:rPr>
              <a:t>Fotuhi, O., Fong, G. T., Zanna, M. P., Borland, R., Yong, H. H., &amp; Cummings, K. M. (2013). Patterns of cognitive dissonance-reducing beliefs among smokers: a longitudinal analysis from the International Tobacco Control (ITC) Four Country Survey. </a:t>
            </a:r>
            <a:r>
              <a:rPr lang="en-GB" sz="1600" i="1" dirty="0">
                <a:latin typeface="Arial" panose="020B0604020202020204" pitchFamily="34" charset="0"/>
                <a:cs typeface="Arial" panose="020B0604020202020204" pitchFamily="34" charset="0"/>
              </a:rPr>
              <a:t>Tobacco control</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22</a:t>
            </a:r>
            <a:r>
              <a:rPr lang="en-GB" sz="1600" dirty="0">
                <a:latin typeface="Arial" panose="020B0604020202020204" pitchFamily="34" charset="0"/>
                <a:cs typeface="Arial" panose="020B0604020202020204" pitchFamily="34" charset="0"/>
              </a:rPr>
              <a:t>(1), 52-58.</a:t>
            </a:r>
          </a:p>
          <a:p>
            <a:pPr>
              <a:lnSpc>
                <a:spcPct val="150000"/>
              </a:lnSpc>
            </a:pPr>
            <a:r>
              <a:rPr lang="en-GB" sz="1600" dirty="0">
                <a:latin typeface="Arial" panose="020B0604020202020204" pitchFamily="34" charset="0"/>
                <a:cs typeface="Arial" panose="020B0604020202020204" pitchFamily="34" charset="0"/>
              </a:rPr>
              <a:t>Soutar, G. N., &amp; Sweeney, J. C. (2003). Are there cognitive dissonance segments?. </a:t>
            </a:r>
            <a:r>
              <a:rPr lang="en-GB" sz="1600" i="1" dirty="0">
                <a:latin typeface="Arial" panose="020B0604020202020204" pitchFamily="34" charset="0"/>
                <a:cs typeface="Arial" panose="020B0604020202020204" pitchFamily="34" charset="0"/>
              </a:rPr>
              <a:t>Australian Journal of Management</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28</a:t>
            </a:r>
            <a:r>
              <a:rPr lang="en-GB" sz="1600" dirty="0">
                <a:latin typeface="Arial" panose="020B0604020202020204" pitchFamily="34" charset="0"/>
                <a:cs typeface="Arial" panose="020B0604020202020204" pitchFamily="34" charset="0"/>
              </a:rPr>
              <a:t>(3), 227-249.</a:t>
            </a:r>
          </a:p>
          <a:p>
            <a:pPr>
              <a:lnSpc>
                <a:spcPct val="150000"/>
              </a:lnSpc>
            </a:pPr>
            <a:r>
              <a:rPr lang="en-GB" sz="1600" dirty="0">
                <a:latin typeface="Arial" panose="020B0604020202020204" pitchFamily="34" charset="0"/>
                <a:cs typeface="Arial" panose="020B0604020202020204" pitchFamily="34" charset="0"/>
              </a:rPr>
              <a:t>Freeman, B. (2012). New media and tobacco control. </a:t>
            </a:r>
            <a:r>
              <a:rPr lang="en-GB" sz="1600" i="1" dirty="0">
                <a:latin typeface="Arial" panose="020B0604020202020204" pitchFamily="34" charset="0"/>
                <a:cs typeface="Arial" panose="020B0604020202020204" pitchFamily="34" charset="0"/>
              </a:rPr>
              <a:t>Tobacco control</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21</a:t>
            </a:r>
            <a:r>
              <a:rPr lang="en-GB" sz="1600" dirty="0">
                <a:latin typeface="Arial" panose="020B0604020202020204" pitchFamily="34" charset="0"/>
                <a:cs typeface="Arial" panose="020B0604020202020204" pitchFamily="34" charset="0"/>
              </a:rPr>
              <a:t>(2), 139-144.</a:t>
            </a:r>
          </a:p>
          <a:p>
            <a:pPr>
              <a:lnSpc>
                <a:spcPct val="150000"/>
              </a:lnSpc>
            </a:pPr>
            <a:r>
              <a:rPr lang="en-GB" sz="1600" dirty="0">
                <a:latin typeface="Arial" panose="020B0604020202020204" pitchFamily="34" charset="0"/>
                <a:cs typeface="Arial" panose="020B0604020202020204" pitchFamily="34" charset="0"/>
              </a:rPr>
              <a:t>Rosso. (2013), for advertising on Rosso. Retrieved from: http://www.rossobus.com/advertising</a:t>
            </a:r>
          </a:p>
          <a:p>
            <a:pPr>
              <a:lnSpc>
                <a:spcPct val="150000"/>
              </a:lnSpc>
            </a:pPr>
            <a:r>
              <a:rPr lang="en-GB" sz="1600" dirty="0">
                <a:latin typeface="Arial" panose="020B0604020202020204" pitchFamily="34" charset="0"/>
                <a:cs typeface="Arial" panose="020B0604020202020204" pitchFamily="34" charset="0"/>
              </a:rPr>
              <a:t>Knowles, J. H., Wanke, K. L., &amp; Kawachi, I. (2004). Internet sales of tobacco: heading off the new E-pidemic. </a:t>
            </a:r>
            <a:r>
              <a:rPr lang="en-GB" sz="1600" i="1" dirty="0">
                <a:latin typeface="Arial" panose="020B0604020202020204" pitchFamily="34" charset="0"/>
                <a:cs typeface="Arial" panose="020B0604020202020204" pitchFamily="34" charset="0"/>
              </a:rPr>
              <a:t>Journal of public health policy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25</a:t>
            </a:r>
            <a:r>
              <a:rPr lang="en-GB" sz="1600" dirty="0">
                <a:latin typeface="Arial" panose="020B0604020202020204" pitchFamily="34" charset="0"/>
                <a:cs typeface="Arial" panose="020B0604020202020204" pitchFamily="34" charset="0"/>
              </a:rPr>
              <a:t>(2), 162-172.</a:t>
            </a:r>
          </a:p>
          <a:p>
            <a:pPr>
              <a:lnSpc>
                <a:spcPct val="150000"/>
              </a:lnSpc>
            </a:pPr>
            <a:r>
              <a:rPr lang="en-GB" sz="1600" dirty="0">
                <a:latin typeface="Arial" panose="020B0604020202020204" pitchFamily="34" charset="0"/>
                <a:cs typeface="Arial" panose="020B0604020202020204" pitchFamily="34" charset="0"/>
              </a:rPr>
              <a:t>Gallagher, D. (2014). the five elements of an audit finding part 5. retrieved from: https://denverauditorsoffice.wordpress.com/2014/12/29/the-five-elements-of-an-audit-finding-part-5/</a:t>
            </a:r>
            <a:endParaRPr lang="en-GB" sz="1600" cap="all"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42636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607</TotalTime>
  <Words>1178</Words>
  <Application>Microsoft Office PowerPoint</Application>
  <PresentationFormat>Widescreen</PresentationFormat>
  <Paragraphs>68</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Trebuchet MS</vt:lpstr>
      <vt:lpstr>Wingdings</vt:lpstr>
      <vt:lpstr>Wingdings 3</vt:lpstr>
      <vt:lpstr>Facet</vt:lpstr>
      <vt:lpstr>Attitudes towards smoking as a result of media influences. </vt:lpstr>
      <vt:lpstr>Introduction </vt:lpstr>
      <vt:lpstr>Introduction </vt:lpstr>
      <vt:lpstr>PowerPoint Presentation</vt:lpstr>
      <vt:lpstr>PowerPoint Presentation</vt:lpstr>
      <vt:lpstr>Method</vt:lpstr>
      <vt:lpstr>PowerPoint Presentation</vt:lpstr>
      <vt:lpstr>Results </vt:lpstr>
      <vt:lpstr>Findings </vt:lpstr>
      <vt:lpstr>Discussion</vt:lpstr>
      <vt:lpstr>Refences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towards smoking as a result of media influences. </dc:title>
  <dc:creator>Billie-jo Jay</dc:creator>
  <cp:lastModifiedBy>Billie-jo Jay</cp:lastModifiedBy>
  <cp:revision>28</cp:revision>
  <dcterms:created xsi:type="dcterms:W3CDTF">2019-05-06T20:40:28Z</dcterms:created>
  <dcterms:modified xsi:type="dcterms:W3CDTF">2019-05-08T19:17:11Z</dcterms:modified>
</cp:coreProperties>
</file>