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9" r:id="rId2"/>
    <p:sldId id="270" r:id="rId3"/>
    <p:sldId id="259" r:id="rId4"/>
    <p:sldId id="260" r:id="rId5"/>
    <p:sldId id="261" r:id="rId6"/>
    <p:sldId id="257" r:id="rId7"/>
    <p:sldId id="263" r:id="rId8"/>
    <p:sldId id="271" r:id="rId9"/>
    <p:sldId id="258" r:id="rId10"/>
    <p:sldId id="262" r:id="rId11"/>
    <p:sldId id="267" r:id="rId12"/>
    <p:sldId id="264" r:id="rId13"/>
    <p:sldId id="268" r:id="rId14"/>
    <p:sldId id="265" r:id="rId15"/>
    <p:sldId id="266" r:id="rId16"/>
    <p:sldId id="272" r:id="rId17"/>
  </p:sldIdLst>
  <p:sldSz cx="12192000" cy="6858000"/>
  <p:notesSz cx="7102475" cy="93884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EBCC9A-0044-49A8-94C8-61A1299F6015}">
          <p14:sldIdLst>
            <p14:sldId id="269"/>
            <p14:sldId id="270"/>
            <p14:sldId id="259"/>
            <p14:sldId id="260"/>
            <p14:sldId id="261"/>
            <p14:sldId id="257"/>
            <p14:sldId id="263"/>
            <p14:sldId id="271"/>
            <p14:sldId id="258"/>
            <p14:sldId id="262"/>
            <p14:sldId id="267"/>
            <p14:sldId id="264"/>
            <p14:sldId id="268"/>
            <p14:sldId id="265"/>
            <p14:sldId id="266"/>
            <p14:sldId id="27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8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2C1EEF0D-FFAC-409E-96D5-9FE5228ED5AD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5013" y="1173163"/>
            <a:ext cx="5632450" cy="31686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229" tIns="47114" rIns="94229" bIns="47114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248" y="4518204"/>
            <a:ext cx="5681980" cy="3696712"/>
          </a:xfrm>
          <a:prstGeom prst="rect">
            <a:avLst/>
          </a:prstGeom>
        </p:spPr>
        <p:txBody>
          <a:bodyPr vert="horz" lIns="94229" tIns="47114" rIns="94229" bIns="471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092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C52D436B-9854-464C-8247-2AC1C65925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014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237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90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179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181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594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727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94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81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211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21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94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3DA22-97D0-4C5B-942D-7FFC3C47745A}" type="datetimeFigureOut">
              <a:rPr lang="en-US" smtClean="0"/>
              <a:t>7/17/2020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01AC-96CA-40AC-A3AE-ADEF38930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764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B2C03981-B753-41D7-847B-3AE6833F6C5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94083087"/>
              </p:ext>
            </p:extLst>
          </p:nvPr>
        </p:nvGraphicFramePr>
        <p:xfrm>
          <a:off x="2559463" y="207962"/>
          <a:ext cx="6637545" cy="6442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Document" r:id="rId3" imgW="6331596" imgH="6441469" progId="Word.Document.12">
                  <p:embed/>
                </p:oleObj>
              </mc:Choice>
              <mc:Fallback>
                <p:oleObj name="Document" r:id="rId3" imgW="6331596" imgH="644146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9463" y="207962"/>
                        <a:ext cx="6637545" cy="64420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647671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43E085-9BCC-4BDE-9540-A920E37F8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2" r="1" b="1684"/>
          <a:stretch/>
        </p:blipFill>
        <p:spPr>
          <a:xfrm>
            <a:off x="196850" y="173518"/>
            <a:ext cx="11798300" cy="651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126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86F48-4FFA-4410-B65F-12E9F180C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are Sustainable Development Goals?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36F2C-74A0-4339-9D22-A4DFE030E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Nations Sustainable 30Agenda (17 Sustainable Goals “SDG”)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 the importance of Environment, Social, Governance (ESG)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this important for Businesses and Investors?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 term stable returns depend on ESG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Principles of Responsible Investment (PRI)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Finance (4 UN-SDG) drives companies to adopt a circular economy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005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68FF9-9699-442A-8C55-453200598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E82F6-B720-4CED-8C1D-6CEE13AE9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Question -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investment funds focused on short term financial gains rather than long term social and environmental considerations?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Question-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weighting do investment funds give to social and environmental benefits ?</a:t>
            </a:r>
          </a:p>
        </p:txBody>
      </p:sp>
    </p:spTree>
    <p:extLst>
      <p:ext uri="{BB962C8B-B14F-4D97-AF65-F5344CB8AC3E}">
        <p14:creationId xmlns:p14="http://schemas.microsoft.com/office/powerpoint/2010/main" val="3788409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28E86-02EF-41E8-AD71-7C23286E8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75A9B-4AA6-48D2-8EB8-F54D1447C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Synthesise SDG data from research literature of government, non-government and industry sources.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Critically evaluate primary data from investment funds.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Critically evaluate external factors which may impede SDG integration.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Compare and contrast primary and secondary data.</a:t>
            </a:r>
          </a:p>
        </p:txBody>
      </p:sp>
    </p:spTree>
    <p:extLst>
      <p:ext uri="{BB962C8B-B14F-4D97-AF65-F5344CB8AC3E}">
        <p14:creationId xmlns:p14="http://schemas.microsoft.com/office/powerpoint/2010/main" val="530288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Conceptual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Variables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DDABE9-2C68-47A0-A29B-DB10CAEFA630}"/>
              </a:ext>
            </a:extLst>
          </p:cNvPr>
          <p:cNvSpPr/>
          <p:nvPr/>
        </p:nvSpPr>
        <p:spPr>
          <a:xfrm>
            <a:off x="2239618" y="2584174"/>
            <a:ext cx="343231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Short Term Financial Gain</a:t>
            </a:r>
          </a:p>
          <a:p>
            <a:pPr algn="ctr"/>
            <a:r>
              <a:rPr lang="en-US" dirty="0"/>
              <a:t>Independent Variable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A88DE31-428F-49F4-93E4-739E1B271D3E}"/>
              </a:ext>
            </a:extLst>
          </p:cNvPr>
          <p:cNvSpPr/>
          <p:nvPr/>
        </p:nvSpPr>
        <p:spPr>
          <a:xfrm>
            <a:off x="2239618" y="3917466"/>
            <a:ext cx="3419060" cy="10071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Single accepted measurement model for SDG</a:t>
            </a:r>
          </a:p>
          <a:p>
            <a:pPr algn="ctr"/>
            <a:r>
              <a:rPr lang="en-US" dirty="0"/>
              <a:t>Independent Variable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676C02C-A78F-4D34-82F8-D7A4ADB2F536}"/>
              </a:ext>
            </a:extLst>
          </p:cNvPr>
          <p:cNvSpPr/>
          <p:nvPr/>
        </p:nvSpPr>
        <p:spPr>
          <a:xfrm>
            <a:off x="2239618" y="5262563"/>
            <a:ext cx="343231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Uncoordinated Regulatory Environment</a:t>
            </a:r>
          </a:p>
          <a:p>
            <a:pPr algn="ctr"/>
            <a:r>
              <a:rPr lang="en-US" dirty="0"/>
              <a:t>Independent Variable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8E97B41-3BB3-4BE4-A0E6-8803F8525E9B}"/>
              </a:ext>
            </a:extLst>
          </p:cNvPr>
          <p:cNvSpPr/>
          <p:nvPr/>
        </p:nvSpPr>
        <p:spPr>
          <a:xfrm>
            <a:off x="8070574" y="3988904"/>
            <a:ext cx="2994991" cy="108667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Integration of SDG </a:t>
            </a:r>
          </a:p>
          <a:p>
            <a:pPr algn="ctr"/>
            <a:r>
              <a:rPr lang="en-US" dirty="0"/>
              <a:t>Investment Criteria</a:t>
            </a:r>
          </a:p>
          <a:p>
            <a:pPr algn="ctr"/>
            <a:r>
              <a:rPr lang="en-US" dirty="0"/>
              <a:t>Dependent Variable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F843C4E-9D40-49BB-A812-35363163C53F}"/>
              </a:ext>
            </a:extLst>
          </p:cNvPr>
          <p:cNvCxnSpPr>
            <a:stCxn id="4" idx="3"/>
          </p:cNvCxnSpPr>
          <p:nvPr/>
        </p:nvCxnSpPr>
        <p:spPr>
          <a:xfrm>
            <a:off x="5671930" y="3041374"/>
            <a:ext cx="2398644" cy="13583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60D60AB-E308-4F76-9D57-E683DF0540E3}"/>
              </a:ext>
            </a:extLst>
          </p:cNvPr>
          <p:cNvCxnSpPr/>
          <p:nvPr/>
        </p:nvCxnSpPr>
        <p:spPr>
          <a:xfrm>
            <a:off x="5671930" y="4412974"/>
            <a:ext cx="2133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9C02FF8-23CB-41EB-9B06-59D81CB34429}"/>
              </a:ext>
            </a:extLst>
          </p:cNvPr>
          <p:cNvCxnSpPr/>
          <p:nvPr/>
        </p:nvCxnSpPr>
        <p:spPr>
          <a:xfrm flipV="1">
            <a:off x="5671930" y="4664765"/>
            <a:ext cx="2279374" cy="10601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38181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3CABB-D30F-4675-AA29-B9D03F0A7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Confounding Variables &amp; Externalities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7F6C2-BB24-4BA0-B29A-DC6BC4010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Government regulation (taxes) and commitment (incentives to adopt 17 SDG)</a:t>
            </a:r>
          </a:p>
          <a:p>
            <a:r>
              <a:rPr lang="en-US" dirty="0"/>
              <a:t>Regulatory environment </a:t>
            </a:r>
          </a:p>
          <a:p>
            <a:r>
              <a:rPr lang="en-US" dirty="0"/>
              <a:t>Developed verses Developing countries</a:t>
            </a:r>
          </a:p>
          <a:p>
            <a:r>
              <a:rPr lang="en-US" dirty="0"/>
              <a:t>Cultural differences</a:t>
            </a:r>
          </a:p>
          <a:p>
            <a:r>
              <a:rPr lang="en-US" dirty="0"/>
              <a:t>Availability of Resources (natural)</a:t>
            </a:r>
          </a:p>
          <a:p>
            <a:r>
              <a:rPr lang="en-US" dirty="0"/>
              <a:t>Capitalisation of Stock Exchanges</a:t>
            </a:r>
          </a:p>
          <a:p>
            <a:r>
              <a:rPr lang="en-US" dirty="0"/>
              <a:t>Liquidity of Public Listed Companies (PLC)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063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ABB61-5456-434A-92FD-40A366D41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Hypotheses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BA098-C61E-433B-B65C-3CE7B7CA9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Ho: Investment Fund managers are driven by short-term financial gain as remuneration is causally linked to short term performance.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H1: Investment Funds consider adoption of SDG responsibility of PLC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H2: Regulators do not standardise measurable ESG parameters leading to confusion for PLC and IF.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H3: Single universally accepted ESG Model would support analytical integration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4166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77002-3ABE-43AE-B433-0D1DD24D4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DF10F-ED33-40F5-9D61-5B1D52CEF0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Mixed Methodology </a:t>
            </a: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(Quantitative &amp; Qualitative)</a:t>
            </a:r>
          </a:p>
          <a:p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Survey of Investment Funds Primary Objectives 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primary investment motivation (short term profits?)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 importance of SDG on investment decisions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extent does the regulatory environment impact decision making?</a:t>
            </a:r>
          </a:p>
          <a:p>
            <a:pPr marL="0" indent="0">
              <a:buNone/>
            </a:pP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Interview Fund Mangers 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Open-ended questions to ascertain external factors affecting SDG integration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Investment Funds perceived as “good corporate citizens”?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Commitment to Social and Environment community benefits.</a:t>
            </a:r>
          </a:p>
          <a:p>
            <a:pPr lvl="1"/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Survey questions will be asked again.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354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47F95-9F4D-4CE1-9B76-A4ACFF379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E623A-D0D0-4DF0-ACB7-2C150F0D43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/ Sample Population</a:t>
            </a:r>
          </a:p>
          <a:p>
            <a:pPr marL="0" indent="0">
              <a:buNone/>
            </a:pP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Managers of international Investment Funds (IF) responsible for investment criteria 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must be physically located in Hong Kong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 in Public Listed Companies on global Stock Exchanges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 to the public 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include Pension, Infrastructure Funds 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Regulated by the SFC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Sample size  -Survey 50 individual responses, Interview 8 Fund Managers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Confidence Level of respondents 95%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654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DC471-55DF-4E04-A81C-D9014778E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E73355-0C80-4059-AD6B-955A83DC50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Survey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Likert Scale (psychometric scale 1 to 5 level of disagreement / agreement)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Interview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(8 fund managers completed survey)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Same 15 survey questions (Likert Scale)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Open-ended questions responses coded (Hierarchical Frame)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Automated coding using text analytics software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405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2734B-A1D9-490F-AE82-09157EF40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Processing &amp;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B1A39-02F3-437F-9D6A-393475DC4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Survey Data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Ordinal survey data obtained from Likert scale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Transfer data into a spreadsheet and then into SPSS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Summarise responses for each question  (bar charts)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Descriptive Statistics - Univariant Analysis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 of Central Tendency - Median (n = exactly in the middle of distribution)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 of Spread – Interquartile range (remove extremes)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541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0E6A3-2485-4D59-8D6F-66D770520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Processing &amp;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70C01-11C0-4E04-8D92-E2F1C24129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Interview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Univariant analysis on responses to 15 survey questions (Likert Scale)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Open-ended data analysed using a Hierarchical code frame. (Provides support to differences in sentiment) (specify specific theme)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Bivariant Analysis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(Survey &amp; Interview)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Crosstabulation for level of agreement between survey responses (median) and interview responses (survey questions).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Kappa provides insight into same group different environment.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Verification of survey results ?</a:t>
            </a:r>
          </a:p>
        </p:txBody>
      </p:sp>
    </p:spTree>
    <p:extLst>
      <p:ext uri="{BB962C8B-B14F-4D97-AF65-F5344CB8AC3E}">
        <p14:creationId xmlns:p14="http://schemas.microsoft.com/office/powerpoint/2010/main" val="1963519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F9E59-21E1-425F-876E-B6D16F5BD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Expected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3F94C-A64E-486B-9466-EA64E658B9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Absence of regulatory environment IF disregard SDG / ESG in their investment criteria.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Absence of universally accepted ESG model inhibit adoption of SDG.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Coordinated ESG regulation all stock exchanges by single entity necessary.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213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F0225-0502-4352-811F-52B08F762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&amp; Research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BA7B1-4C6E-479B-9A4D-15E586B109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(secondary research)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Coordinated mandatory rules for ESG - implemented by the Sustainable Stock Exchange (SSE)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Adoption of single universally accepted ESG model by all PLC whose listing exchanges are SSE member exchanges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ESG Model should be integrated into financial reporting (not separately)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 of Research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not consider individual Stock Exchange or government barriers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and Environmental differences between fund managers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Blanket approach to PLC and Stock Exchanges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7383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6BABC-B011-4948-8196-E9FC59FF5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4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2077030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728</Words>
  <Application>Microsoft Office PowerPoint</Application>
  <PresentationFormat>Widescreen</PresentationFormat>
  <Paragraphs>121</Paragraphs>
  <Slides>16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Document</vt:lpstr>
      <vt:lpstr>PowerPoint Presentation</vt:lpstr>
      <vt:lpstr>PowerPoint Presentation</vt:lpstr>
      <vt:lpstr>What are Sustainable Development Goals?</vt:lpstr>
      <vt:lpstr>Research Question</vt:lpstr>
      <vt:lpstr>Research Objectives</vt:lpstr>
      <vt:lpstr>Conceptual Framework</vt:lpstr>
      <vt:lpstr>Confounding Variables &amp; Externalities</vt:lpstr>
      <vt:lpstr>Hypotheses</vt:lpstr>
      <vt:lpstr>Research Method</vt:lpstr>
      <vt:lpstr>Sampling</vt:lpstr>
      <vt:lpstr>Measurement</vt:lpstr>
      <vt:lpstr>Data Processing &amp; Analysis </vt:lpstr>
      <vt:lpstr>Data Processing &amp; Analysis</vt:lpstr>
      <vt:lpstr>Expected Findings </vt:lpstr>
      <vt:lpstr>Recommendations &amp; Research Limitations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Burdett, Scott (PG)</dc:creator>
  <cp:lastModifiedBy>Burdett, Scott (PG)</cp:lastModifiedBy>
  <cp:revision>3</cp:revision>
  <cp:lastPrinted>2020-07-17T03:35:51Z</cp:lastPrinted>
  <dcterms:created xsi:type="dcterms:W3CDTF">2020-07-17T03:10:47Z</dcterms:created>
  <dcterms:modified xsi:type="dcterms:W3CDTF">2020-07-17T09:38:27Z</dcterms:modified>
</cp:coreProperties>
</file>