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0"/>
  </p:notesMasterIdLst>
  <p:handoutMasterIdLst>
    <p:handoutMasterId r:id="rId31"/>
  </p:handoutMasterIdLst>
  <p:sldIdLst>
    <p:sldId id="812" r:id="rId3"/>
    <p:sldId id="931" r:id="rId4"/>
    <p:sldId id="929" r:id="rId5"/>
    <p:sldId id="930" r:id="rId6"/>
    <p:sldId id="932" r:id="rId7"/>
    <p:sldId id="933" r:id="rId8"/>
    <p:sldId id="934" r:id="rId9"/>
    <p:sldId id="935" r:id="rId10"/>
    <p:sldId id="936" r:id="rId11"/>
    <p:sldId id="937" r:id="rId12"/>
    <p:sldId id="938" r:id="rId13"/>
    <p:sldId id="939" r:id="rId14"/>
    <p:sldId id="940" r:id="rId15"/>
    <p:sldId id="941" r:id="rId16"/>
    <p:sldId id="942" r:id="rId17"/>
    <p:sldId id="943" r:id="rId18"/>
    <p:sldId id="944" r:id="rId19"/>
    <p:sldId id="945" r:id="rId20"/>
    <p:sldId id="946" r:id="rId21"/>
    <p:sldId id="947" r:id="rId22"/>
    <p:sldId id="948" r:id="rId23"/>
    <p:sldId id="949" r:id="rId24"/>
    <p:sldId id="950" r:id="rId25"/>
    <p:sldId id="951" r:id="rId26"/>
    <p:sldId id="952" r:id="rId27"/>
    <p:sldId id="928" r:id="rId28"/>
    <p:sldId id="884" r:id="rId2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9" autoAdjust="0"/>
    <p:restoredTop sz="95706" autoAdjust="0"/>
  </p:normalViewPr>
  <p:slideViewPr>
    <p:cSldViewPr snapToGrid="0">
      <p:cViewPr varScale="1">
        <p:scale>
          <a:sx n="87" d="100"/>
          <a:sy n="87" d="100"/>
        </p:scale>
        <p:origin x="840" y="293"/>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ea typeface="+mn-lt"/>
                <a:cs typeface="Arial" panose="020B0604020202020204" pitchFamily="34" charset="0"/>
              </a:rPr>
              <a:t>A ‘threat domain’ is considered an area of control, authority, or protection that attackers can exploit to gain access to a system.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sz="1200" b="0" i="0" dirty="0">
                <a:effectLst/>
                <a:latin typeface="Arial" panose="020B0604020202020204" pitchFamily="34" charset="0"/>
                <a:ea typeface="+mn-lt"/>
                <a:cs typeface="Arial" panose="020B0604020202020204" pitchFamily="34" charset="0"/>
              </a:rPr>
              <a:t>Attackers can exploit systems within a domain through:</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Direct, physical access to systems and networks.</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Wireless networking extends beyond an organization’s boundaries.</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Bluetooth</a:t>
            </a:r>
            <a:r>
              <a:rPr lang="en-US" sz="1200" dirty="0">
                <a:latin typeface="Arial" panose="020B0604020202020204" pitchFamily="34" charset="0"/>
                <a:ea typeface="+mn-lt"/>
                <a:cs typeface="Arial" panose="020B0604020202020204" pitchFamily="34" charset="0"/>
              </a:rPr>
              <a:t> </a:t>
            </a:r>
            <a:r>
              <a:rPr lang="en-US" sz="1200" b="0" i="0" dirty="0">
                <a:effectLst/>
                <a:latin typeface="Arial" panose="020B0604020202020204" pitchFamily="34" charset="0"/>
                <a:ea typeface="+mn-lt"/>
                <a:cs typeface="Arial" panose="020B0604020202020204" pitchFamily="34" charset="0"/>
              </a:rPr>
              <a:t>or near-field communication (NFC) devices.</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Malicious email attachments.</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Less secure elements within an organization’s supply chain.</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An organization’s social media accounts.</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Removable media such as flash drives.</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Cloud-based applications.</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endParaRPr lang="en-GB" dirty="0"/>
          </a:p>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US" sz="1200" dirty="0">
                <a:latin typeface="Arial" panose="020B0604020202020204" pitchFamily="34" charset="0"/>
                <a:ea typeface="+mn-lt"/>
                <a:cs typeface="Arial" panose="020B0604020202020204" pitchFamily="34" charset="0"/>
              </a:rPr>
              <a:t>A user domain includes anyone accessing an organization’s information system, including employees, customers, and contract partners. </a:t>
            </a:r>
            <a:r>
              <a:rPr lang="en-US" sz="1200" b="0" i="0" dirty="0">
                <a:effectLst/>
                <a:latin typeface="Arial" panose="020B0604020202020204" pitchFamily="34" charset="0"/>
                <a:ea typeface="+mn-lt"/>
                <a:cs typeface="Arial" panose="020B0604020202020204" pitchFamily="34" charset="0"/>
              </a:rPr>
              <a:t>Users are the weakest link in information security systems, posing a significant threat to the confidentiality, integrity</a:t>
            </a:r>
            <a:r>
              <a:rPr lang="en-US" sz="1200" dirty="0">
                <a:latin typeface="Arial" panose="020B0604020202020204" pitchFamily="34" charset="0"/>
                <a:ea typeface="+mn-lt"/>
                <a:cs typeface="Arial" panose="020B0604020202020204" pitchFamily="34" charset="0"/>
              </a:rPr>
              <a:t>,</a:t>
            </a:r>
            <a:r>
              <a:rPr lang="en-US" sz="1200" b="0" i="0" dirty="0">
                <a:effectLst/>
                <a:latin typeface="Arial" panose="020B0604020202020204" pitchFamily="34" charset="0"/>
                <a:ea typeface="+mn-lt"/>
                <a:cs typeface="Arial" panose="020B0604020202020204" pitchFamily="34" charset="0"/>
              </a:rPr>
              <a:t> and availability of an organization’s data.</a:t>
            </a:r>
            <a:r>
              <a:rPr lang="en-US" sz="12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ts val="2000"/>
              </a:lnSpc>
              <a:buNone/>
            </a:pPr>
            <a:endParaRPr lang="en-US" sz="1200" dirty="0">
              <a:latin typeface="Arial"/>
              <a:ea typeface="+mn-lt"/>
              <a:cs typeface="Arial"/>
            </a:endParaRPr>
          </a:p>
          <a:p>
            <a:pPr marL="0" indent="0">
              <a:lnSpc>
                <a:spcPts val="2000"/>
              </a:lnSpc>
              <a:buNone/>
            </a:pPr>
            <a:r>
              <a:rPr lang="en-US" sz="1200" dirty="0">
                <a:latin typeface="Arial"/>
                <a:ea typeface="+mn-lt"/>
                <a:cs typeface="Arial"/>
              </a:rPr>
              <a:t>Examples of User Threats are:</a:t>
            </a:r>
            <a:endParaRPr lang="en-US" dirty="0"/>
          </a:p>
          <a:p>
            <a:pPr marL="285750" indent="-285750">
              <a:lnSpc>
                <a:spcPts val="2000"/>
              </a:lnSpc>
              <a:buFont typeface="Arial" panose="020B0604020202020204" pitchFamily="34" charset="0"/>
              <a:buChar char="•"/>
            </a:pPr>
            <a:r>
              <a:rPr lang="en-US" sz="1200" dirty="0">
                <a:latin typeface="Arial"/>
                <a:ea typeface="+mn-lt"/>
                <a:cs typeface="Arial"/>
              </a:rPr>
              <a:t>No awareness of security policies</a:t>
            </a:r>
            <a:endParaRPr lang="en-US" dirty="0"/>
          </a:p>
          <a:p>
            <a:pPr marL="285750" indent="-285750">
              <a:lnSpc>
                <a:spcPts val="2000"/>
              </a:lnSpc>
              <a:buFont typeface="Arial" panose="020B0604020202020204" pitchFamily="34" charset="0"/>
              <a:buChar char="•"/>
            </a:pPr>
            <a:r>
              <a:rPr lang="en-US" sz="1200" dirty="0">
                <a:latin typeface="Arial"/>
                <a:ea typeface="+mn-lt"/>
                <a:cs typeface="Arial"/>
              </a:rPr>
              <a:t>Poorly enforced security policies</a:t>
            </a:r>
            <a:endParaRPr lang="en-US" dirty="0"/>
          </a:p>
          <a:p>
            <a:pPr marL="285750" indent="-285750">
              <a:lnSpc>
                <a:spcPts val="2000"/>
              </a:lnSpc>
              <a:buFont typeface="Arial" panose="020B0604020202020204" pitchFamily="34" charset="0"/>
              <a:buChar char="•"/>
            </a:pPr>
            <a:r>
              <a:rPr lang="en-US" sz="1200" dirty="0">
                <a:latin typeface="Arial"/>
                <a:ea typeface="+mn-lt"/>
                <a:cs typeface="Arial"/>
              </a:rPr>
              <a:t>Data theft</a:t>
            </a:r>
            <a:endParaRPr lang="en-US" dirty="0"/>
          </a:p>
          <a:p>
            <a:pPr marL="285750" indent="-285750">
              <a:lnSpc>
                <a:spcPts val="2000"/>
              </a:lnSpc>
              <a:buFont typeface="Arial" panose="020B0604020202020204" pitchFamily="34" charset="0"/>
              <a:buChar char="•"/>
            </a:pPr>
            <a:r>
              <a:rPr lang="en-US" sz="1200" dirty="0">
                <a:latin typeface="Arial"/>
                <a:ea typeface="+mn-lt"/>
                <a:cs typeface="Arial"/>
              </a:rPr>
              <a:t>Unauthorized activity: downloads, media, VPNs, websites</a:t>
            </a:r>
            <a:endParaRPr lang="en-US" dirty="0"/>
          </a:p>
          <a:p>
            <a:pPr marL="285750" indent="-285750">
              <a:lnSpc>
                <a:spcPts val="2000"/>
              </a:lnSpc>
              <a:buFont typeface="Arial" panose="020B0604020202020204" pitchFamily="34" charset="0"/>
              <a:buChar char="•"/>
            </a:pPr>
            <a:r>
              <a:rPr lang="en-US" sz="1200" dirty="0">
                <a:latin typeface="Arial"/>
                <a:ea typeface="+mn-lt"/>
                <a:cs typeface="Arial"/>
              </a:rPr>
              <a:t>Destruction of systems, applications, or data</a:t>
            </a:r>
          </a:p>
          <a:p>
            <a:pPr marL="285750" indent="-285750">
              <a:lnSpc>
                <a:spcPts val="2000"/>
              </a:lnSpc>
              <a:buFont typeface="Arial" panose="020B0604020202020204" pitchFamily="34" charset="0"/>
              <a:buChar char="•"/>
            </a:pPr>
            <a:endParaRPr lang="en-US" sz="1200" dirty="0">
              <a:latin typeface="Arial"/>
              <a:ea typeface="+mn-lt"/>
              <a:cs typeface="Arial"/>
            </a:endParaRPr>
          </a:p>
          <a:p>
            <a:pPr marL="0" marR="0" lvl="0" indent="0" algn="l" defTabSz="1020763" rtl="0" eaLnBrk="0" fontAlgn="base" latinLnBrk="0" hangingPunct="0">
              <a:lnSpc>
                <a:spcPts val="2000"/>
              </a:lnSpc>
              <a:spcBef>
                <a:spcPct val="50000"/>
              </a:spcBef>
              <a:spcAft>
                <a:spcPct val="0"/>
              </a:spcAft>
              <a:buClrTx/>
              <a:buSzPct val="100000"/>
              <a:buFont typeface="Arial" panose="020B0604020202020204" pitchFamily="34" charset="0"/>
              <a:buNone/>
              <a:tabLst/>
              <a:defRPr/>
            </a:pPr>
            <a:r>
              <a:rPr lang="en-US" sz="1200" dirty="0">
                <a:solidFill>
                  <a:srgbClr val="024C69"/>
                </a:solidFill>
                <a:latin typeface="Arial" pitchFamily="34" charset="0"/>
                <a:ea typeface="Arial" pitchFamily="34" charset="-122"/>
                <a:cs typeface="Arial" pitchFamily="34" charset="-120"/>
              </a:rPr>
              <a:t>Threats to Devices</a:t>
            </a:r>
            <a:endParaRPr lang="en-US" sz="1200" dirty="0"/>
          </a:p>
          <a:p>
            <a:pPr marL="285750" indent="-285750">
              <a:buFont typeface="Arial"/>
              <a:buChar char="•"/>
            </a:pPr>
            <a:r>
              <a:rPr lang="en-US" sz="1200" dirty="0">
                <a:latin typeface="Arial" panose="020B0604020202020204" pitchFamily="34" charset="0"/>
                <a:ea typeface="+mn-lt"/>
                <a:cs typeface="Arial" panose="020B0604020202020204" pitchFamily="34" charset="0"/>
              </a:rPr>
              <a:t>Devices left powered on and unattended.</a:t>
            </a:r>
          </a:p>
          <a:p>
            <a:pPr marL="285750" indent="-285750">
              <a:buFont typeface="Arial"/>
              <a:buChar char="•"/>
            </a:pPr>
            <a:r>
              <a:rPr lang="en-US" sz="1200" dirty="0">
                <a:latin typeface="Arial" panose="020B0604020202020204" pitchFamily="34" charset="0"/>
                <a:ea typeface="+mn-lt"/>
                <a:cs typeface="Arial" panose="020B0604020202020204" pitchFamily="34" charset="0"/>
              </a:rPr>
              <a:t>Downloading files, photos, music or videos from unreliable sources.</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Software with vulnerabilities installed on an organization’s devices.</a:t>
            </a:r>
          </a:p>
          <a:p>
            <a:pPr marL="285750" indent="-285750">
              <a:buFont typeface="Arial"/>
              <a:buChar char="•"/>
            </a:pPr>
            <a:r>
              <a:rPr lang="en-US" sz="1200" dirty="0">
                <a:latin typeface="Arial" panose="020B0604020202020204" pitchFamily="34" charset="0"/>
                <a:ea typeface="+mn-lt"/>
                <a:cs typeface="Arial" panose="020B0604020202020204" pitchFamily="34" charset="0"/>
              </a:rPr>
              <a:t>New viruses, worms and other type of malware.</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Insertion of </a:t>
            </a:r>
            <a:r>
              <a:rPr lang="en-US" sz="1200" dirty="0">
                <a:latin typeface="Arial" panose="020B0604020202020204" pitchFamily="34" charset="0"/>
                <a:ea typeface="+mn-lt"/>
                <a:cs typeface="Arial" panose="020B0604020202020204" pitchFamily="34" charset="0"/>
              </a:rPr>
              <a:t>unauthorized USB drives, CDs or DVDs on networking devices.</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No policies </a:t>
            </a:r>
            <a:r>
              <a:rPr lang="en-US" sz="1200" dirty="0">
                <a:latin typeface="Arial" panose="020B0604020202020204" pitchFamily="34" charset="0"/>
                <a:ea typeface="+mn-lt"/>
                <a:cs typeface="Arial" panose="020B0604020202020204" pitchFamily="34" charset="0"/>
              </a:rPr>
              <a:t>in place to protect an organization’s IT infrastructure.</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Use of outdated hardware or software</a:t>
            </a:r>
            <a:endParaRPr lang="en-US" sz="1200" dirty="0">
              <a:latin typeface="Arial" panose="020B0604020202020204" pitchFamily="34" charset="0"/>
              <a:cs typeface="Arial" panose="020B0604020202020204" pitchFamily="34" charset="0"/>
            </a:endParaRPr>
          </a:p>
          <a:p>
            <a:pPr marL="0" indent="0">
              <a:lnSpc>
                <a:spcPts val="2000"/>
              </a:lnSpc>
              <a:buFont typeface="Arial" panose="020B0604020202020204" pitchFamily="34" charset="0"/>
              <a:buNone/>
            </a:pPr>
            <a:endParaRPr lang="en-US" dirty="0">
              <a:latin typeface="Arial"/>
              <a:cs typeface="Arial"/>
            </a:endParaRPr>
          </a:p>
          <a:p>
            <a:r>
              <a:rPr lang="en-US" sz="1200" b="0" i="0" dirty="0">
                <a:effectLst/>
                <a:latin typeface="Arial" panose="020B0604020202020204" pitchFamily="34" charset="0"/>
                <a:ea typeface="+mn-lt"/>
                <a:cs typeface="Arial" panose="020B0604020202020204" pitchFamily="34" charset="0"/>
              </a:rPr>
              <a:t>Examples of threats to the LAN include:</a:t>
            </a:r>
            <a:r>
              <a:rPr lang="en-US" sz="1200" dirty="0">
                <a:latin typeface="Arial" panose="020B0604020202020204" pitchFamily="34" charset="0"/>
                <a:ea typeface="+mn-lt"/>
                <a:cs typeface="Arial" panose="020B0604020202020204" pitchFamily="34" charset="0"/>
              </a:rPr>
              <a:t> </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Unauthorized access to wiring closets, data centers</a:t>
            </a:r>
            <a:r>
              <a:rPr lang="en-US" sz="1200" dirty="0">
                <a:latin typeface="Arial" panose="020B0604020202020204" pitchFamily="34" charset="0"/>
                <a:ea typeface="+mn-lt"/>
                <a:cs typeface="Arial" panose="020B0604020202020204" pitchFamily="34" charset="0"/>
              </a:rPr>
              <a:t>,</a:t>
            </a:r>
            <a:r>
              <a:rPr lang="en-US" sz="1200" b="0" i="0" dirty="0">
                <a:effectLst/>
                <a:latin typeface="Arial" panose="020B0604020202020204" pitchFamily="34" charset="0"/>
                <a:ea typeface="+mn-lt"/>
                <a:cs typeface="Arial" panose="020B0604020202020204" pitchFamily="34" charset="0"/>
              </a:rPr>
              <a:t> and computer rooms.</a:t>
            </a:r>
            <a:r>
              <a:rPr lang="en-US" sz="1200" dirty="0">
                <a:latin typeface="Arial" panose="020B0604020202020204" pitchFamily="34" charset="0"/>
                <a:ea typeface="+mn-lt"/>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Unauthorized access to systems, applications</a:t>
            </a:r>
            <a:r>
              <a:rPr lang="en-US" sz="1200" dirty="0">
                <a:latin typeface="Arial" panose="020B0604020202020204" pitchFamily="34" charset="0"/>
                <a:ea typeface="+mn-lt"/>
                <a:cs typeface="Arial" panose="020B0604020202020204" pitchFamily="34" charset="0"/>
              </a:rPr>
              <a:t>,</a:t>
            </a:r>
            <a:r>
              <a:rPr lang="en-US" sz="1200" b="0" i="0" dirty="0">
                <a:effectLst/>
                <a:latin typeface="Arial" panose="020B0604020202020204" pitchFamily="34" charset="0"/>
                <a:ea typeface="+mn-lt"/>
                <a:cs typeface="Arial" panose="020B0604020202020204" pitchFamily="34" charset="0"/>
              </a:rPr>
              <a:t> and data.</a:t>
            </a:r>
            <a:r>
              <a:rPr lang="en-US" sz="1200" dirty="0">
                <a:latin typeface="Arial" panose="020B0604020202020204" pitchFamily="34" charset="0"/>
                <a:ea typeface="+mn-lt"/>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Network operating system or software vulnerabilities and updates.</a:t>
            </a:r>
            <a:r>
              <a:rPr lang="en-US" sz="1200" dirty="0">
                <a:latin typeface="Arial" panose="020B0604020202020204" pitchFamily="34" charset="0"/>
                <a:ea typeface="+mn-lt"/>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Rogue users </a:t>
            </a:r>
            <a:r>
              <a:rPr lang="en-US" sz="1200" dirty="0">
                <a:latin typeface="Arial" panose="020B0604020202020204" pitchFamily="34" charset="0"/>
                <a:ea typeface="+mn-lt"/>
                <a:cs typeface="Arial" panose="020B0604020202020204" pitchFamily="34" charset="0"/>
              </a:rPr>
              <a:t>gain </a:t>
            </a:r>
            <a:r>
              <a:rPr lang="en-US" sz="1200" b="0" i="0" dirty="0">
                <a:effectLst/>
                <a:latin typeface="Arial" panose="020B0604020202020204" pitchFamily="34" charset="0"/>
                <a:ea typeface="+mn-lt"/>
                <a:cs typeface="Arial" panose="020B0604020202020204" pitchFamily="34" charset="0"/>
              </a:rPr>
              <a:t>unauthorized access to wireless networks.</a:t>
            </a:r>
            <a:r>
              <a:rPr lang="en-US" sz="1200" dirty="0">
                <a:latin typeface="Arial" panose="020B0604020202020204" pitchFamily="34" charset="0"/>
                <a:ea typeface="+mn-lt"/>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Exploits of data in transit.</a:t>
            </a:r>
            <a:r>
              <a:rPr lang="en-US" sz="1200" dirty="0">
                <a:latin typeface="Arial" panose="020B0604020202020204" pitchFamily="34" charset="0"/>
                <a:ea typeface="+mn-lt"/>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LAN</a:t>
            </a:r>
            <a:r>
              <a:rPr lang="en-US" sz="1200" b="0" i="0" dirty="0">
                <a:effectLst/>
                <a:latin typeface="Arial" panose="020B0604020202020204" pitchFamily="34" charset="0"/>
                <a:ea typeface="+mn-lt"/>
                <a:cs typeface="Arial" panose="020B0604020202020204" pitchFamily="34" charset="0"/>
              </a:rPr>
              <a:t> servers with </a:t>
            </a:r>
            <a:r>
              <a:rPr lang="en-US" sz="1200" dirty="0">
                <a:latin typeface="Arial" panose="020B0604020202020204" pitchFamily="34" charset="0"/>
                <a:ea typeface="+mn-lt"/>
                <a:cs typeface="Arial" panose="020B0604020202020204" pitchFamily="34" charset="0"/>
              </a:rPr>
              <a:t>different hardware or operating systems.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Unauthorized network probing and port scanning.</a:t>
            </a:r>
            <a:r>
              <a:rPr lang="en-US" sz="1200" dirty="0">
                <a:latin typeface="Arial" panose="020B0604020202020204" pitchFamily="34" charset="0"/>
                <a:ea typeface="+mn-lt"/>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b="0" i="0" dirty="0">
                <a:effectLst/>
                <a:latin typeface="Arial" panose="020B0604020202020204" pitchFamily="34" charset="0"/>
                <a:ea typeface="+mn-lt"/>
                <a:cs typeface="Arial" panose="020B0604020202020204" pitchFamily="34" charset="0"/>
              </a:rPr>
              <a:t>Misconfigured firewalls.</a:t>
            </a:r>
            <a:r>
              <a:rPr lang="en-US" sz="1200" dirty="0">
                <a:latin typeface="Arial" panose="020B0604020202020204" pitchFamily="34" charset="0"/>
                <a:ea typeface="+mn-lt"/>
                <a:cs typeface="Arial" panose="020B0604020202020204" pitchFamily="34" charset="0"/>
              </a:rPr>
              <a:t> </a:t>
            </a:r>
            <a:endParaRPr lang="en-US" sz="1200" dirty="0">
              <a:latin typeface="Arial" panose="020B0604020202020204" pitchFamily="34" charset="0"/>
              <a:cs typeface="Arial" panose="020B0604020202020204" pitchFamily="34" charset="0"/>
            </a:endParaRPr>
          </a:p>
          <a:p>
            <a:pPr marL="0" indent="0">
              <a:lnSpc>
                <a:spcPts val="2000"/>
              </a:lnSpc>
              <a:buFont typeface="Arial" panose="020B0604020202020204" pitchFamily="34" charset="0"/>
              <a:buNone/>
            </a:pPr>
            <a:endParaRPr lang="en-US" dirty="0">
              <a:latin typeface="Arial"/>
              <a:cs typeface="Arial"/>
            </a:endParaRPr>
          </a:p>
          <a:p>
            <a:pPr marL="0" indent="0">
              <a:lnSpc>
                <a:spcPts val="2000"/>
              </a:lnSpc>
              <a:buFont typeface="Arial" panose="020B0604020202020204" pitchFamily="34" charset="0"/>
              <a:buNone/>
            </a:pPr>
            <a:endParaRPr lang="en-US" dirty="0">
              <a:latin typeface="Arial"/>
              <a:cs typeface="Arial"/>
            </a:endParaRPr>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2</a:t>
            </a:fld>
            <a:endParaRPr lang="en-US"/>
          </a:p>
        </p:txBody>
      </p:sp>
    </p:spTree>
    <p:extLst>
      <p:ext uri="{BB962C8B-B14F-4D97-AF65-F5344CB8AC3E}">
        <p14:creationId xmlns:p14="http://schemas.microsoft.com/office/powerpoint/2010/main" val="3415768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threats</a:t>
            </a:r>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4</a:t>
            </a:fld>
            <a:endParaRPr lang="en-US"/>
          </a:p>
        </p:txBody>
      </p:sp>
    </p:spTree>
    <p:extLst>
      <p:ext uri="{BB962C8B-B14F-4D97-AF65-F5344CB8AC3E}">
        <p14:creationId xmlns:p14="http://schemas.microsoft.com/office/powerpoint/2010/main" val="3443275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latin typeface="Arial" panose="020B0604020202020204" pitchFamily="34" charset="0"/>
                <a:cs typeface="Arial" panose="020B0604020202020204" pitchFamily="34" charset="0"/>
              </a:rPr>
              <a:t>Internal threats</a:t>
            </a:r>
          </a:p>
          <a:p>
            <a:pPr marL="285750" indent="-285750">
              <a:lnSpc>
                <a:spcPts val="2000"/>
              </a:lnSpc>
              <a:buFont typeface="Arial"/>
              <a:buChar char="•"/>
            </a:pPr>
            <a:r>
              <a:rPr lang="en-US" sz="1200" dirty="0">
                <a:latin typeface="Arial" panose="020B0604020202020204" pitchFamily="34" charset="0"/>
                <a:cs typeface="Arial" panose="020B0604020202020204" pitchFamily="34" charset="0"/>
              </a:rPr>
              <a:t>Accidentally or intentionally carried out by current or former employees and other contract partners.</a:t>
            </a:r>
            <a:endParaRPr lang="en-US" dirty="0">
              <a:latin typeface="Arial" panose="020B0604020202020204" pitchFamily="34" charset="0"/>
              <a:cs typeface="Arial" panose="020B0604020202020204" pitchFamily="34" charset="0"/>
            </a:endParaRPr>
          </a:p>
          <a:p>
            <a:pPr indent="-285750">
              <a:lnSpc>
                <a:spcPts val="2000"/>
              </a:lnSpc>
              <a:buFont typeface="Arial" panose="020B0604020202020204" pitchFamily="34" charset="0"/>
              <a:buChar char="•"/>
            </a:pPr>
            <a:r>
              <a:rPr lang="en-US" sz="1200" dirty="0">
                <a:latin typeface="Arial" panose="020B0604020202020204" pitchFamily="34" charset="0"/>
                <a:cs typeface="Arial" panose="020B0604020202020204" pitchFamily="34" charset="0"/>
              </a:rPr>
              <a:t>Operation of servers or network infrastructure</a:t>
            </a:r>
          </a:p>
          <a:p>
            <a:pPr>
              <a:lnSpc>
                <a:spcPts val="2000"/>
              </a:lnSpc>
            </a:pPr>
            <a:r>
              <a:rPr lang="en-US" sz="1200" dirty="0">
                <a:latin typeface="Arial" panose="020B0604020202020204" pitchFamily="34" charset="0"/>
                <a:cs typeface="Arial" panose="020B0604020202020204" pitchFamily="34" charset="0"/>
              </a:rPr>
              <a:t>      devices are compromised by connecting infected </a:t>
            </a:r>
          </a:p>
          <a:p>
            <a:pPr>
              <a:lnSpc>
                <a:spcPts val="2000"/>
              </a:lnSpc>
            </a:pPr>
            <a:r>
              <a:rPr lang="en-US" sz="1200" dirty="0">
                <a:latin typeface="Arial" panose="020B0604020202020204" pitchFamily="34" charset="0"/>
                <a:cs typeface="Arial" panose="020B0604020202020204" pitchFamily="34" charset="0"/>
              </a:rPr>
              <a:t>      media or by accessing malicious emails or websites.</a:t>
            </a:r>
          </a:p>
          <a:p>
            <a:pPr>
              <a:lnSpc>
                <a:spcPts val="2000"/>
              </a:lnSpc>
            </a:pPr>
            <a:endParaRPr lang="en-US" sz="1200" dirty="0">
              <a:latin typeface="Arial" panose="020B0604020202020204" pitchFamily="34" charset="0"/>
              <a:cs typeface="Arial" panose="020B0604020202020204" pitchFamily="34" charset="0"/>
            </a:endParaRPr>
          </a:p>
          <a:p>
            <a:r>
              <a:rPr lang="en-US" sz="1200" b="1" dirty="0">
                <a:latin typeface="Arial" panose="020B0604020202020204" pitchFamily="34" charset="0"/>
                <a:cs typeface="Arial" panose="020B0604020202020204" pitchFamily="34" charset="0"/>
              </a:rPr>
              <a:t>External threats</a:t>
            </a:r>
          </a:p>
          <a:p>
            <a:pPr indent="-285750">
              <a:lnSpc>
                <a:spcPts val="2000"/>
              </a:lnSpc>
              <a:buFont typeface="Arial" panose="020B0604020202020204" pitchFamily="34" charset="0"/>
              <a:buChar char="•"/>
            </a:pPr>
            <a:r>
              <a:rPr lang="en-US" sz="1200" dirty="0">
                <a:latin typeface="Arial" panose="020B0604020202020204" pitchFamily="34" charset="0"/>
                <a:cs typeface="Arial" panose="020B0604020202020204" pitchFamily="34" charset="0"/>
              </a:rPr>
              <a:t>It usually comes from amateur or skilled attackers.</a:t>
            </a:r>
          </a:p>
          <a:p>
            <a:pPr indent="-285750">
              <a:lnSpc>
                <a:spcPts val="2000"/>
              </a:lnSpc>
              <a:buFont typeface="Arial" panose="020B0604020202020204" pitchFamily="34" charset="0"/>
              <a:buChar char="•"/>
            </a:pPr>
            <a:r>
              <a:rPr lang="en-US" sz="1200" dirty="0">
                <a:latin typeface="Arial" panose="020B0604020202020204" pitchFamily="34" charset="0"/>
                <a:cs typeface="Arial" panose="020B0604020202020204" pitchFamily="34" charset="0"/>
              </a:rPr>
              <a:t>Attacks can exploit vulnerabilities in networked</a:t>
            </a:r>
          </a:p>
          <a:p>
            <a:pPr>
              <a:lnSpc>
                <a:spcPts val="2000"/>
              </a:lnSpc>
            </a:pPr>
            <a:r>
              <a:rPr lang="en-US" sz="1200" dirty="0">
                <a:latin typeface="Arial" panose="020B0604020202020204" pitchFamily="34" charset="0"/>
                <a:cs typeface="Arial" panose="020B0604020202020204" pitchFamily="34" charset="0"/>
              </a:rPr>
              <a:t>      devices or can use social engineering techniques.</a:t>
            </a:r>
            <a:endParaRPr 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5</a:t>
            </a:fld>
            <a:endParaRPr lang="en-US"/>
          </a:p>
        </p:txBody>
      </p:sp>
    </p:spTree>
    <p:extLst>
      <p:ext uri="{BB962C8B-B14F-4D97-AF65-F5344CB8AC3E}">
        <p14:creationId xmlns:p14="http://schemas.microsoft.com/office/powerpoint/2010/main" val="1156033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ea typeface="+mn-lt"/>
                <a:cs typeface="Arial" panose="020B0604020202020204" pitchFamily="34" charset="0"/>
              </a:rPr>
              <a:t>Social engineering is a non-technical strategy that attempts to manipulate individuals into performing specific actions or divulging confidential information. </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Some common types of social engineering attacks are: </a:t>
            </a:r>
            <a:endParaRPr lang="en-US" sz="1200" dirty="0">
              <a:latin typeface="Arial" panose="020B0604020202020204" pitchFamily="34" charset="0"/>
              <a:cs typeface="Arial" panose="020B0604020202020204" pitchFamily="34" charset="0"/>
            </a:endParaRPr>
          </a:p>
          <a:p>
            <a:pPr marL="112713" indent="-112713"/>
            <a:r>
              <a:rPr lang="en-US" sz="1200" dirty="0">
                <a:latin typeface="Arial" panose="020B0604020202020204" pitchFamily="34" charset="0"/>
                <a:ea typeface="+mn-lt"/>
                <a:cs typeface="Arial" panose="020B0604020202020204" pitchFamily="34" charset="0"/>
              </a:rPr>
              <a:t>Pretexting: This occurs when an individual lies to gain access to confidential data. </a:t>
            </a:r>
          </a:p>
          <a:p>
            <a:pPr marL="112713" indent="-112713"/>
            <a:r>
              <a:rPr lang="en-US" sz="1200" dirty="0">
                <a:latin typeface="Arial" panose="020B0604020202020204" pitchFamily="34" charset="0"/>
                <a:ea typeface="+mn-lt"/>
                <a:cs typeface="Arial" panose="020B0604020202020204" pitchFamily="34" charset="0"/>
              </a:rPr>
              <a:t>Something for something (quid pro quo): Involves a request for personal information in exchange for something, like a gift.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Identity fraud: Uses a person’s stolen identity to obtain goods or services by deception. </a:t>
            </a:r>
          </a:p>
          <a:p>
            <a:pPr marL="285750" indent="-285750">
              <a:buFont typeface="Arial"/>
              <a:buChar char="•"/>
            </a:pPr>
            <a:endParaRPr lang="en-US" sz="1200" dirty="0">
              <a:latin typeface="Arial" panose="020B0604020202020204" pitchFamily="34" charset="0"/>
              <a:ea typeface="+mn-lt"/>
              <a:cs typeface="Arial" panose="020B0604020202020204" pitchFamily="34" charset="0"/>
            </a:endParaRPr>
          </a:p>
          <a:p>
            <a:pPr>
              <a:lnSpc>
                <a:spcPts val="2000"/>
              </a:lnSpc>
            </a:pPr>
            <a:r>
              <a:rPr lang="en-US" sz="1400" dirty="0">
                <a:latin typeface="Arial"/>
                <a:cs typeface="Arial"/>
              </a:rPr>
              <a:t>Cybercriminals rely on several social engineering tactics to gain access to sensitive information:</a:t>
            </a:r>
            <a:endParaRPr lang="pt-BR" sz="1400" dirty="0">
              <a:latin typeface="Arial"/>
              <a:cs typeface="Arial"/>
            </a:endParaRPr>
          </a:p>
          <a:p>
            <a:pPr marL="742950" lvl="1" indent="-285750">
              <a:buFont typeface="Arial"/>
              <a:buChar char="•"/>
            </a:pPr>
            <a:r>
              <a:rPr lang="en-US" sz="1400" dirty="0">
                <a:latin typeface="Arial"/>
                <a:cs typeface="Arial"/>
              </a:rPr>
              <a:t>Authority</a:t>
            </a:r>
          </a:p>
          <a:p>
            <a:pPr marL="742950" lvl="1" indent="-285750">
              <a:buFont typeface="Arial"/>
              <a:buChar char="•"/>
            </a:pPr>
            <a:r>
              <a:rPr lang="en-US" sz="1400" dirty="0">
                <a:latin typeface="Arial"/>
                <a:cs typeface="Arial"/>
              </a:rPr>
              <a:t>Intimidation</a:t>
            </a:r>
          </a:p>
          <a:p>
            <a:pPr marL="742950" lvl="1" indent="-285750">
              <a:buFont typeface="Arial"/>
              <a:buChar char="•"/>
            </a:pPr>
            <a:r>
              <a:rPr lang="en-US" sz="1400" dirty="0">
                <a:latin typeface="Arial"/>
                <a:cs typeface="Arial"/>
              </a:rPr>
              <a:t>Consensus</a:t>
            </a:r>
          </a:p>
          <a:p>
            <a:pPr marL="742950" lvl="1" indent="-285750">
              <a:buFont typeface="Arial"/>
              <a:buChar char="•"/>
            </a:pPr>
            <a:r>
              <a:rPr lang="en-US" sz="1400" dirty="0">
                <a:latin typeface="Arial"/>
                <a:cs typeface="Arial"/>
              </a:rPr>
              <a:t>Scarcity</a:t>
            </a:r>
          </a:p>
          <a:p>
            <a:pPr marL="742950" lvl="1" indent="-285750">
              <a:buFont typeface="Arial"/>
              <a:buChar char="•"/>
            </a:pPr>
            <a:r>
              <a:rPr lang="en-US" sz="1400" dirty="0">
                <a:latin typeface="Arial"/>
                <a:cs typeface="Arial"/>
              </a:rPr>
              <a:t>Urgency</a:t>
            </a:r>
          </a:p>
          <a:p>
            <a:pPr marL="742950" lvl="1" indent="-285750">
              <a:buFont typeface="Arial"/>
              <a:buChar char="•"/>
            </a:pPr>
            <a:r>
              <a:rPr lang="en-US" sz="1400" dirty="0">
                <a:latin typeface="Arial"/>
                <a:cs typeface="Arial"/>
              </a:rPr>
              <a:t>Familiarity</a:t>
            </a:r>
          </a:p>
          <a:p>
            <a:pPr marL="742950" lvl="1" indent="-285750">
              <a:lnSpc>
                <a:spcPts val="2000"/>
              </a:lnSpc>
              <a:buFont typeface="Arial"/>
              <a:buChar char="•"/>
            </a:pPr>
            <a:r>
              <a:rPr lang="en-US" sz="1400" dirty="0">
                <a:latin typeface="Arial"/>
                <a:cs typeface="Arial"/>
              </a:rPr>
              <a:t>Trust</a:t>
            </a:r>
            <a:endParaRPr lang="en-US" sz="1200" dirty="0">
              <a:latin typeface="Arial" panose="020B0604020202020204" pitchFamily="34" charset="0"/>
              <a:cs typeface="Arial" panose="020B0604020202020204" pitchFamily="34" charset="0"/>
            </a:endParaRPr>
          </a:p>
          <a:p>
            <a:endParaRPr lang="en-GB" dirty="0"/>
          </a:p>
          <a:p>
            <a:pPr marL="0" indent="0">
              <a:buNone/>
            </a:pPr>
            <a:r>
              <a:rPr lang="en-US" sz="1200" dirty="0">
                <a:latin typeface="Arial" panose="020B0604020202020204" pitchFamily="34" charset="0"/>
                <a:ea typeface="+mn-lt"/>
                <a:cs typeface="Arial" panose="020B0604020202020204" pitchFamily="34" charset="0"/>
              </a:rPr>
              <a:t>Shoulder Surfing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A simple attack involves observing or looking over a target's shoulder to gain valuable information such as PINs, access codes, or credit card details. </a:t>
            </a:r>
            <a:endParaRPr lang="pt-BR"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Criminals do not always have to be near their victim-to-shoulder surf — they can use binoculars or security cameras to obtain this information. </a:t>
            </a:r>
            <a:endParaRPr lang="pt-BR"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ea typeface="+mn-lt"/>
                <a:cs typeface="Arial" panose="020B0604020202020204" pitchFamily="34" charset="0"/>
              </a:rPr>
              <a:t>Dumpster Diving </a:t>
            </a: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The process of going through a target's trash to see discarded information. </a:t>
            </a:r>
          </a:p>
          <a:p>
            <a:pPr marL="285750" indent="-285750">
              <a:buFont typeface="Arial"/>
              <a:buChar char="•"/>
            </a:pPr>
            <a:r>
              <a:rPr lang="en-US" sz="1200" dirty="0">
                <a:latin typeface="Arial" panose="020B0604020202020204" pitchFamily="34" charset="0"/>
                <a:ea typeface="+mn-lt"/>
                <a:cs typeface="Arial" panose="020B0604020202020204" pitchFamily="34" charset="0"/>
              </a:rPr>
              <a:t>Documents containing sensitive information should be shredded or stored in burn bags until destroyed by fire after a certain period. </a:t>
            </a:r>
            <a:endParaRPr lang="en-US" sz="1200" dirty="0">
              <a:latin typeface="Arial" panose="020B0604020202020204" pitchFamily="34" charset="0"/>
              <a:cs typeface="Arial" panose="020B0604020202020204" pitchFamily="34" charset="0"/>
            </a:endParaRPr>
          </a:p>
          <a:p>
            <a:endParaRPr lang="en-GB" dirty="0"/>
          </a:p>
          <a:p>
            <a:pPr marL="0" indent="0">
              <a:lnSpc>
                <a:spcPts val="2000"/>
              </a:lnSpc>
              <a:buNone/>
            </a:pPr>
            <a:r>
              <a:rPr lang="en-US" sz="1200" dirty="0">
                <a:latin typeface="Arial"/>
                <a:cs typeface="Arial"/>
              </a:rPr>
              <a:t>Cybercriminals have many other deception techniques to help them succeed.</a:t>
            </a:r>
          </a:p>
          <a:p>
            <a:pPr marL="0" indent="0">
              <a:buNone/>
            </a:pPr>
            <a:endParaRPr lang="en-US" sz="1200" dirty="0">
              <a:latin typeface="Arial"/>
              <a:cs typeface="Arial"/>
            </a:endParaRPr>
          </a:p>
          <a:p>
            <a:pPr marL="0" indent="0">
              <a:buNone/>
            </a:pPr>
            <a:r>
              <a:rPr lang="en-US" sz="1200" dirty="0">
                <a:latin typeface="Arial"/>
                <a:cs typeface="Arial"/>
              </a:rPr>
              <a:t>Impersonation</a:t>
            </a:r>
          </a:p>
          <a:p>
            <a:pPr marL="285750" indent="-285750">
              <a:buFont typeface="Arial"/>
              <a:buChar char="•"/>
            </a:pPr>
            <a:r>
              <a:rPr lang="en-US" sz="1200" dirty="0">
                <a:latin typeface="Arial"/>
                <a:cs typeface="Arial"/>
              </a:rPr>
              <a:t>Act of tricking someone into doing something they would not ordinarily do by pretending to be someone else. </a:t>
            </a:r>
          </a:p>
          <a:p>
            <a:pPr marL="285750" indent="-285750">
              <a:buFont typeface="Arial"/>
              <a:buChar char="•"/>
            </a:pPr>
            <a:r>
              <a:rPr lang="en-US" sz="1200" dirty="0">
                <a:latin typeface="Arial"/>
                <a:cs typeface="Arial"/>
              </a:rPr>
              <a:t>Criminals can also use impersonation to attack others.</a:t>
            </a:r>
            <a:endParaRPr lang="en-US" dirty="0">
              <a:latin typeface="Calibri" panose="020F0502020204030204"/>
              <a:cs typeface="Calibri"/>
            </a:endParaRPr>
          </a:p>
          <a:p>
            <a:pPr marL="285750" indent="-285750">
              <a:buFont typeface="Arial"/>
              <a:buChar char="•"/>
            </a:pPr>
            <a:endParaRPr lang="en-US" dirty="0"/>
          </a:p>
          <a:p>
            <a:pPr marL="0" indent="0">
              <a:buNone/>
            </a:pPr>
            <a:r>
              <a:rPr lang="en-US" sz="1200" dirty="0">
                <a:latin typeface="Arial"/>
                <a:cs typeface="Arial"/>
              </a:rPr>
              <a:t>Hoax</a:t>
            </a:r>
          </a:p>
          <a:p>
            <a:pPr marL="285750" indent="-285750">
              <a:buFont typeface="Arial"/>
              <a:buChar char="•"/>
            </a:pPr>
            <a:r>
              <a:rPr lang="en-US" sz="1200" dirty="0">
                <a:latin typeface="Arial"/>
                <a:cs typeface="Arial"/>
              </a:rPr>
              <a:t>An act intended to deceive or trick someone can cause just as much disruption as an actual security breach. </a:t>
            </a:r>
          </a:p>
          <a:p>
            <a:endParaRPr lang="en-GB" dirty="0"/>
          </a:p>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US" sz="1200" dirty="0">
                <a:solidFill>
                  <a:srgbClr val="024C69"/>
                </a:solidFill>
                <a:latin typeface="Arial" pitchFamily="34" charset="0"/>
                <a:ea typeface="Arial" pitchFamily="34" charset="-122"/>
                <a:cs typeface="Arial" pitchFamily="34" charset="-120"/>
              </a:rPr>
              <a:t>Piggybacking and Tailgating</a:t>
            </a:r>
            <a:endParaRPr lang="en-US" sz="1200" dirty="0"/>
          </a:p>
          <a:p>
            <a:r>
              <a:rPr lang="en-US" sz="1200" dirty="0">
                <a:latin typeface="Arial"/>
                <a:cs typeface="Arial"/>
              </a:rPr>
              <a:t>They occur when a criminal follows an authorized person to gain physical entry into a secure location or a restricted area. </a:t>
            </a:r>
            <a:endParaRPr lang="pt-BR" sz="1200" dirty="0">
              <a:latin typeface="Arial"/>
              <a:cs typeface="Arial"/>
            </a:endParaRPr>
          </a:p>
          <a:p>
            <a:endParaRPr lang="en-US" sz="1200" dirty="0">
              <a:latin typeface="Arial"/>
              <a:cs typeface="Arial"/>
            </a:endParaRPr>
          </a:p>
          <a:p>
            <a:pPr marL="0" indent="0">
              <a:buNone/>
            </a:pPr>
            <a:r>
              <a:rPr lang="en-US" sz="1200" dirty="0">
                <a:latin typeface="Arial"/>
                <a:cs typeface="Arial"/>
              </a:rPr>
              <a:t>Criminals can achieve this by:</a:t>
            </a:r>
            <a:endParaRPr lang="pt-BR" sz="1200" dirty="0">
              <a:latin typeface="Arial"/>
              <a:cs typeface="Arial"/>
            </a:endParaRPr>
          </a:p>
          <a:p>
            <a:pPr marL="285750" indent="-285750">
              <a:buFont typeface="Arial"/>
              <a:buChar char="•"/>
            </a:pPr>
            <a:r>
              <a:rPr lang="en-US" sz="1200" dirty="0">
                <a:latin typeface="Arial"/>
                <a:cs typeface="Arial"/>
              </a:rPr>
              <a:t>Giving the appearance of being escorted into the facility by an authorized person.</a:t>
            </a:r>
          </a:p>
          <a:p>
            <a:pPr marL="285750" indent="-285750">
              <a:buFont typeface="Arial"/>
              <a:buChar char="•"/>
            </a:pPr>
            <a:r>
              <a:rPr lang="en-US" sz="1200" dirty="0">
                <a:latin typeface="Arial"/>
                <a:cs typeface="Arial"/>
              </a:rPr>
              <a:t>Joining and pretending to be part of a large crowd that enters the facility.</a:t>
            </a:r>
          </a:p>
          <a:p>
            <a:pPr marL="285750" indent="-285750">
              <a:buFont typeface="Arial"/>
              <a:buChar char="•"/>
            </a:pPr>
            <a:r>
              <a:rPr lang="en-US" sz="1200" dirty="0">
                <a:latin typeface="Arial"/>
                <a:cs typeface="Arial"/>
              </a:rPr>
              <a:t>Targeting an authorized person who is careless about the rules of the facility.</a:t>
            </a:r>
          </a:p>
          <a:p>
            <a:pPr marL="0" indent="0">
              <a:buNone/>
            </a:pPr>
            <a:r>
              <a:rPr lang="en-US" sz="1200" dirty="0">
                <a:latin typeface="Arial"/>
                <a:cs typeface="Arial"/>
              </a:rPr>
              <a:t>One way of preventing this is to use two sets of doors (mantrap) which means individuals enter through an outer door and must close before gaining access through an inner door.</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12</a:t>
            </a:fld>
            <a:endParaRPr lang="en-US"/>
          </a:p>
        </p:txBody>
      </p:sp>
    </p:spTree>
    <p:extLst>
      <p:ext uri="{BB962C8B-B14F-4D97-AF65-F5344CB8AC3E}">
        <p14:creationId xmlns:p14="http://schemas.microsoft.com/office/powerpoint/2010/main" val="1302830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Logic Bombs</a:t>
            </a:r>
          </a:p>
          <a:p>
            <a:pPr marL="285750" indent="-285750">
              <a:buFont typeface="Arial"/>
              <a:buChar char="•"/>
            </a:pPr>
            <a:r>
              <a:rPr lang="en-US" sz="1200" dirty="0">
                <a:latin typeface="Arial" panose="020B0604020202020204" pitchFamily="34" charset="0"/>
                <a:cs typeface="Arial" panose="020B0604020202020204" pitchFamily="34" charset="0"/>
              </a:rPr>
              <a:t>A malicious program that waits for a trigger, such as a specified date or database entry, to set off the malicious code. Until this trigger event happens, the logic bomb will remain inactive.</a:t>
            </a:r>
            <a:endParaRPr lang="pt-BR"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Once activated, it implements a malicious code that causes harm to a computer in various ways. It can sabotage database records, erase files and attack operating systems or applications. </a:t>
            </a:r>
          </a:p>
          <a:p>
            <a:pPr marL="285750" indent="-285750">
              <a:buFont typeface="Arial"/>
              <a:buChar char="•"/>
            </a:pPr>
            <a:r>
              <a:rPr lang="en-US" sz="1200" dirty="0">
                <a:latin typeface="Arial" panose="020B0604020202020204" pitchFamily="34" charset="0"/>
                <a:cs typeface="Arial" panose="020B0604020202020204" pitchFamily="34" charset="0"/>
              </a:rPr>
              <a:t>Logic bombs attack and destroy the hardware components in a device or server, including the cooling fans, CPU, memory, hard drives, and power supplies were recently discovered.</a:t>
            </a:r>
          </a:p>
          <a:p>
            <a:endParaRPr lang="en-GB" dirty="0"/>
          </a:p>
          <a:p>
            <a:pPr marL="0" indent="0">
              <a:buNone/>
            </a:pPr>
            <a:r>
              <a:rPr lang="en-GB" dirty="0"/>
              <a:t>Ransomware</a:t>
            </a:r>
          </a:p>
          <a:p>
            <a:pPr marL="285750" indent="-285750">
              <a:buFont typeface="Arial" panose="020B0604020202020204" pitchFamily="34" charset="0"/>
              <a:buChar char="•"/>
            </a:pPr>
            <a:r>
              <a:rPr lang="en-US" sz="1200" dirty="0">
                <a:latin typeface="Arial" panose="020B0604020202020204" pitchFamily="34" charset="0"/>
                <a:ea typeface="+mn-lt"/>
                <a:cs typeface="Arial" panose="020B0604020202020204" pitchFamily="34" charset="0"/>
              </a:rPr>
              <a:t>Designed to hold a computer system or the data it contains captive until completed payment. </a:t>
            </a:r>
            <a:endParaRPr lang="pt-BR"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latin typeface="Arial" panose="020B0604020202020204" pitchFamily="34" charset="0"/>
                <a:ea typeface="+mn-lt"/>
                <a:cs typeface="Arial" panose="020B0604020202020204" pitchFamily="34" charset="0"/>
              </a:rPr>
              <a:t>It usually works by encrypting data so the owner cannot access it. </a:t>
            </a:r>
            <a:endParaRPr lang="en-US"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US" sz="1200" dirty="0">
                <a:latin typeface="Arial" panose="020B0604020202020204" pitchFamily="34" charset="0"/>
                <a:ea typeface="+mn-lt"/>
                <a:cs typeface="Arial" panose="020B0604020202020204" pitchFamily="34" charset="0"/>
              </a:rPr>
              <a:t>A demanded ransom paid through an untraceable payment system, the cybercriminal provides a program that decrypts files or sends an unlock code – but many victims do not gain access to their data even after paying. </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latin typeface="Arial" panose="020B0604020202020204" pitchFamily="34" charset="0"/>
                <a:ea typeface="+mn-lt"/>
                <a:cs typeface="Arial" panose="020B0604020202020204" pitchFamily="34" charset="0"/>
              </a:rPr>
              <a:t>Some versions of ransomware can take advantage of specific system vulnerabilities to lock it down. </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latin typeface="Arial" panose="020B0604020202020204" pitchFamily="34" charset="0"/>
                <a:ea typeface="+mn-lt"/>
                <a:cs typeface="Arial" panose="020B0604020202020204" pitchFamily="34" charset="0"/>
              </a:rPr>
              <a:t>Spread through phishing emails that encourage downloading malicious attachments or a software vulnerability.</a:t>
            </a:r>
          </a:p>
          <a:p>
            <a:pPr marL="0" indent="0">
              <a:buFont typeface="Arial" panose="020B0604020202020204" pitchFamily="34" charset="0"/>
              <a:buNone/>
            </a:pPr>
            <a:endParaRPr lang="en-US" sz="1200" dirty="0">
              <a:latin typeface="Arial" panose="020B0604020202020204" pitchFamily="34" charset="0"/>
              <a:ea typeface="+mn-lt"/>
              <a:cs typeface="Arial" panose="020B0604020202020204" pitchFamily="34" charset="0"/>
            </a:endParaRPr>
          </a:p>
          <a:p>
            <a:pPr marL="0" indent="0">
              <a:buFont typeface="Arial" panose="020B0604020202020204" pitchFamily="34" charset="0"/>
              <a:buNone/>
            </a:pPr>
            <a:r>
              <a:rPr lang="en-US" sz="1200" dirty="0">
                <a:latin typeface="Arial" panose="020B0604020202020204" pitchFamily="34" charset="0"/>
                <a:ea typeface="+mn-lt"/>
                <a:cs typeface="Arial" panose="020B0604020202020204" pitchFamily="34" charset="0"/>
              </a:rPr>
              <a:t>Denial of Service Attacks</a:t>
            </a:r>
          </a:p>
          <a:p>
            <a:r>
              <a:rPr lang="en-US" sz="1200" dirty="0">
                <a:latin typeface="Arial" panose="020B0604020202020204" pitchFamily="34" charset="0"/>
                <a:ea typeface="+mn-lt"/>
                <a:cs typeface="Arial" panose="020B0604020202020204" pitchFamily="34" charset="0"/>
              </a:rPr>
              <a:t>The type of network attack is relatively simple to conduct, even for an unskilled attacker. They usually result in some interruption to network services, causing a significant loss of time and money. </a:t>
            </a:r>
            <a:endParaRPr lang="en-US" dirty="0">
              <a:latin typeface="Arial" panose="020B0604020202020204" pitchFamily="34" charset="0"/>
              <a:cs typeface="Arial" panose="020B0604020202020204" pitchFamily="34" charset="0"/>
            </a:endParaRPr>
          </a:p>
          <a:p>
            <a:r>
              <a:rPr lang="en-US" sz="1200" dirty="0">
                <a:latin typeface="Arial" panose="020B0604020202020204" pitchFamily="34" charset="0"/>
                <a:ea typeface="+mn-lt"/>
                <a:cs typeface="Arial" panose="020B0604020202020204" pitchFamily="34" charset="0"/>
              </a:rPr>
              <a:t>The two main types of DoS attacks are: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The overwhelming quantity of traffic: When a network, host, or application sends an enormous amount of data at a rate it cannot handle, it causes a slow transmission or response or causes the device or service to crash. </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Maliciously formatted packets: Sends a maliciously formatted packet, and the receiver will be unable to handle it. </a:t>
            </a:r>
          </a:p>
          <a:p>
            <a:pPr marL="285750" indent="-285750">
              <a:buFont typeface="Arial"/>
              <a:buChar char="•"/>
            </a:pPr>
            <a:endParaRPr lang="en-US" sz="1200" dirty="0">
              <a:latin typeface="Arial" panose="020B0604020202020204" pitchFamily="34" charset="0"/>
              <a:ea typeface="+mn-lt"/>
              <a:cs typeface="Arial" panose="020B0604020202020204" pitchFamily="34" charset="0"/>
            </a:endParaRPr>
          </a:p>
          <a:p>
            <a:pPr marL="0" indent="0">
              <a:buFont typeface="Arial"/>
              <a:buNone/>
            </a:pPr>
            <a:r>
              <a:rPr lang="en-US" sz="1200" dirty="0">
                <a:latin typeface="Arial" panose="020B0604020202020204" pitchFamily="34" charset="0"/>
                <a:ea typeface="+mn-lt"/>
                <a:cs typeface="Arial" panose="020B0604020202020204" pitchFamily="34" charset="0"/>
              </a:rPr>
              <a:t>Domain Name System</a:t>
            </a:r>
          </a:p>
          <a:p>
            <a:pPr marL="285750" indent="-285750">
              <a:buFont typeface="Arial"/>
              <a:buChar char="•"/>
            </a:pPr>
            <a:r>
              <a:rPr lang="en-US" sz="1200" dirty="0">
                <a:latin typeface="Arial"/>
                <a:ea typeface="+mn-lt"/>
                <a:cs typeface="+mn-lt"/>
              </a:rPr>
              <a:t>Many essential technical services are needed for a network to operate, such as routing, addressing, and domain naming. These are prime targets for attack. </a:t>
            </a:r>
            <a:endParaRPr lang="en-US" dirty="0">
              <a:latin typeface="Arial"/>
              <a:cs typeface="Arial"/>
            </a:endParaRPr>
          </a:p>
          <a:p>
            <a:pPr marL="285750" indent="-285750">
              <a:buFont typeface="Arial"/>
              <a:buChar char="•"/>
            </a:pPr>
            <a:r>
              <a:rPr lang="en-US" sz="1200" dirty="0">
                <a:latin typeface="Arial"/>
                <a:cs typeface="Arial"/>
              </a:rPr>
              <a:t>Cybercriminals can take advantage of vulnerabilities in DNS services to launch </a:t>
            </a:r>
            <a:r>
              <a:rPr lang="en-US" sz="1200" dirty="0">
                <a:latin typeface="Arial" panose="020B0604020202020204" pitchFamily="34" charset="0"/>
                <a:ea typeface="+mn-lt"/>
                <a:cs typeface="Arial" panose="020B0604020202020204" pitchFamily="34" charset="0"/>
              </a:rPr>
              <a:t>attacks</a:t>
            </a:r>
          </a:p>
          <a:p>
            <a:pPr marL="0" indent="0">
              <a:buFont typeface="Arial" panose="020B0604020202020204" pitchFamily="34" charset="0"/>
              <a:buNone/>
            </a:pPr>
            <a:endParaRPr lang="en-US"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US" dirty="0">
                <a:latin typeface="Arial" panose="020B0604020202020204" pitchFamily="34" charset="0"/>
                <a:cs typeface="Arial" panose="020B0604020202020204" pitchFamily="34" charset="0"/>
              </a:rPr>
              <a:t>Layer 2 Attacks</a:t>
            </a:r>
          </a:p>
          <a:p>
            <a:r>
              <a:rPr lang="en-US" sz="1200" dirty="0">
                <a:latin typeface="Arial" panose="020B0604020202020204" pitchFamily="34" charset="0"/>
                <a:ea typeface="+mn-lt"/>
                <a:cs typeface="Arial" panose="020B0604020202020204" pitchFamily="34" charset="0"/>
              </a:rPr>
              <a:t>Attackers often take advantage of vulnerabilities in layer two security. </a:t>
            </a:r>
            <a:endParaRPr lang="en-US" dirty="0">
              <a:latin typeface="Arial" panose="020B0604020202020204" pitchFamily="34" charset="0"/>
              <a:ea typeface="+mn-lt"/>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ea typeface="+mn-lt"/>
                <a:cs typeface="Arial" panose="020B0604020202020204" pitchFamily="34" charset="0"/>
              </a:rPr>
              <a:t>Some examples of attacks are: </a:t>
            </a:r>
            <a:endParaRPr lang="pt-BR"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Spoofing</a:t>
            </a:r>
          </a:p>
          <a:p>
            <a:pPr marL="285750" indent="-285750">
              <a:buFont typeface="Arial"/>
              <a:buChar char="•"/>
            </a:pPr>
            <a:r>
              <a:rPr lang="en-US" sz="1200" dirty="0">
                <a:latin typeface="Arial" panose="020B0604020202020204" pitchFamily="34" charset="0"/>
                <a:cs typeface="Arial" panose="020B0604020202020204" pitchFamily="34" charset="0"/>
              </a:rPr>
              <a:t>MAC address spoofing </a:t>
            </a:r>
          </a:p>
          <a:p>
            <a:pPr marL="285750" indent="-285750">
              <a:buFont typeface="Arial"/>
              <a:buChar char="•"/>
            </a:pPr>
            <a:r>
              <a:rPr lang="en-US" sz="1200" dirty="0">
                <a:latin typeface="Arial" panose="020B0604020202020204" pitchFamily="34" charset="0"/>
                <a:cs typeface="Arial" panose="020B0604020202020204" pitchFamily="34" charset="0"/>
              </a:rPr>
              <a:t>ARP spoofing</a:t>
            </a:r>
          </a:p>
          <a:p>
            <a:pPr marL="285750" indent="-285750">
              <a:buFont typeface="Arial"/>
              <a:buChar char="•"/>
            </a:pPr>
            <a:r>
              <a:rPr lang="en-US" sz="1200" dirty="0">
                <a:latin typeface="Arial" panose="020B0604020202020204" pitchFamily="34" charset="0"/>
                <a:cs typeface="Arial" panose="020B0604020202020204" pitchFamily="34" charset="0"/>
              </a:rPr>
              <a:t>IP spoofing</a:t>
            </a:r>
          </a:p>
          <a:p>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MAC Flooding</a:t>
            </a:r>
            <a:endParaRPr lang="en-US"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It compromises the data transmitted to a device. An attacker floods the network with fake MAC addresses, compromising the security of the network switch.</a:t>
            </a:r>
            <a:endParaRPr lang="en-US"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1200" dirty="0">
              <a:latin typeface="Arial" panose="020B0604020202020204" pitchFamily="34" charset="0"/>
              <a:cs typeface="Arial" panose="020B0604020202020204" pitchFamily="34" charset="0"/>
            </a:endParaRPr>
          </a:p>
          <a:p>
            <a:pPr marL="0" marR="0" lvl="0" indent="0" algn="l" defTabSz="1020763" rtl="0" eaLnBrk="0" fontAlgn="base" latinLnBrk="0" hangingPunct="0">
              <a:lnSpc>
                <a:spcPct val="90000"/>
              </a:lnSpc>
              <a:spcBef>
                <a:spcPct val="50000"/>
              </a:spcBef>
              <a:spcAft>
                <a:spcPct val="0"/>
              </a:spcAft>
              <a:buClrTx/>
              <a:buSzPct val="100000"/>
              <a:buFont typeface="Arial" panose="020B0604020202020204" pitchFamily="34" charset="0"/>
              <a:buNone/>
              <a:tabLst/>
              <a:defRPr/>
            </a:pPr>
            <a:r>
              <a:rPr lang="en-US" sz="1200" dirty="0">
                <a:solidFill>
                  <a:srgbClr val="024C69"/>
                </a:solidFill>
                <a:latin typeface="Arial" pitchFamily="34" charset="0"/>
                <a:ea typeface="Arial" pitchFamily="34" charset="-122"/>
                <a:cs typeface="Arial" pitchFamily="34" charset="-120"/>
              </a:rPr>
              <a:t>Man-in-the-Middle and Man-in-the-Mobile Attacks</a:t>
            </a:r>
            <a:endParaRPr lang="en-US" sz="1200" dirty="0"/>
          </a:p>
          <a:p>
            <a:r>
              <a:rPr lang="en-US" sz="1200" dirty="0">
                <a:latin typeface="Arial" panose="020B0604020202020204" pitchFamily="34" charset="0"/>
                <a:ea typeface="+mn-lt"/>
                <a:cs typeface="Arial" panose="020B0604020202020204" pitchFamily="34" charset="0"/>
              </a:rPr>
              <a:t>Attackers can intercept or modify communications between two devices to steal information from or impersonate one of the devices. </a:t>
            </a:r>
            <a:endParaRPr lang="en-US" dirty="0">
              <a:latin typeface="Arial" panose="020B0604020202020204" pitchFamily="34" charset="0"/>
              <a:ea typeface="+mn-lt"/>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ea typeface="+mn-lt"/>
                <a:cs typeface="Arial" panose="020B0604020202020204" pitchFamily="34" charset="0"/>
              </a:rPr>
              <a:t>MitM (Man-in-the-Middle) </a:t>
            </a:r>
            <a:endParaRPr lang="en-US" dirty="0">
              <a:latin typeface="Arial" panose="020B0604020202020204" pitchFamily="34" charset="0"/>
              <a:ea typeface="+mn-lt"/>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It happens when a cybercriminal takes control of a device without the user’s knowledge. </a:t>
            </a:r>
            <a:endParaRPr lang="en-US" dirty="0">
              <a:latin typeface="Arial" panose="020B0604020202020204" pitchFamily="34" charset="0"/>
              <a:ea typeface="+mn-lt"/>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With this level of access, an attacker can intercept, manipulate and relay false information between the sender and the intended destination. </a:t>
            </a:r>
            <a:endParaRPr lang="en-US" dirty="0">
              <a:latin typeface="Arial" panose="020B0604020202020204" pitchFamily="34" charset="0"/>
              <a:ea typeface="+mn-lt"/>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0" indent="0">
              <a:buNone/>
            </a:pPr>
            <a:r>
              <a:rPr lang="en-US" sz="1200" dirty="0" err="1">
                <a:latin typeface="Arial" panose="020B0604020202020204" pitchFamily="34" charset="0"/>
                <a:ea typeface="+mn-lt"/>
                <a:cs typeface="Arial" panose="020B0604020202020204" pitchFamily="34" charset="0"/>
              </a:rPr>
              <a:t>MitMO</a:t>
            </a:r>
            <a:r>
              <a:rPr lang="en-US" sz="1200" dirty="0">
                <a:latin typeface="Arial" panose="020B0604020202020204" pitchFamily="34" charset="0"/>
                <a:ea typeface="+mn-lt"/>
                <a:cs typeface="Arial" panose="020B0604020202020204" pitchFamily="34" charset="0"/>
              </a:rPr>
              <a:t> (Man-in-the-Mobile) </a:t>
            </a:r>
            <a:endParaRPr lang="en-US" dirty="0">
              <a:latin typeface="Arial" panose="020B0604020202020204" pitchFamily="34" charset="0"/>
              <a:ea typeface="+mn-lt"/>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A </a:t>
            </a:r>
            <a:r>
              <a:rPr lang="en-US" sz="1200" dirty="0" err="1">
                <a:latin typeface="Arial" panose="020B0604020202020204" pitchFamily="34" charset="0"/>
                <a:ea typeface="+mn-lt"/>
                <a:cs typeface="Arial" panose="020B0604020202020204" pitchFamily="34" charset="0"/>
              </a:rPr>
              <a:t>MitMO</a:t>
            </a:r>
            <a:r>
              <a:rPr lang="en-US" sz="1200" dirty="0">
                <a:latin typeface="Arial" panose="020B0604020202020204" pitchFamily="34" charset="0"/>
                <a:ea typeface="+mn-lt"/>
                <a:cs typeface="Arial" panose="020B0604020202020204" pitchFamily="34" charset="0"/>
              </a:rPr>
              <a:t> variation is a type of attack used to take control of a user’s mobile device. </a:t>
            </a:r>
            <a:endParaRPr lang="en-US" dirty="0">
              <a:latin typeface="Arial" panose="020B0604020202020204" pitchFamily="34" charset="0"/>
              <a:ea typeface="+mn-lt"/>
              <a:cs typeface="Arial" panose="020B0604020202020204" pitchFamily="34" charset="0"/>
            </a:endParaRPr>
          </a:p>
          <a:p>
            <a:pPr marL="285750" indent="-285750">
              <a:buFont typeface="Arial"/>
              <a:buChar char="•"/>
            </a:pPr>
            <a:r>
              <a:rPr lang="en-US" sz="1200" dirty="0">
                <a:latin typeface="Arial" panose="020B0604020202020204" pitchFamily="34" charset="0"/>
                <a:ea typeface="+mn-lt"/>
                <a:cs typeface="Arial" panose="020B0604020202020204" pitchFamily="34" charset="0"/>
              </a:rPr>
              <a:t>When infected, the mobile device instructs to exfiltrate user-sensitive information and send it to the attackers. </a:t>
            </a:r>
          </a:p>
          <a:p>
            <a:pPr marL="285750" indent="-285750">
              <a:buFont typeface="Arial"/>
              <a:buChar char="•"/>
            </a:pPr>
            <a:endParaRPr lang="en-US" sz="1200" dirty="0">
              <a:latin typeface="Arial" panose="020B0604020202020204" pitchFamily="34" charset="0"/>
              <a:ea typeface="+mn-lt"/>
              <a:cs typeface="Arial" panose="020B0604020202020204" pitchFamily="34" charset="0"/>
            </a:endParaRPr>
          </a:p>
          <a:p>
            <a:pPr marL="0" indent="0">
              <a:buFont typeface="Arial"/>
              <a:buNone/>
            </a:pPr>
            <a:r>
              <a:rPr lang="en-US" sz="1200" dirty="0">
                <a:latin typeface="Arial" panose="020B0604020202020204" pitchFamily="34" charset="0"/>
                <a:ea typeface="+mn-lt"/>
                <a:cs typeface="Arial" panose="020B0604020202020204" pitchFamily="34" charset="0"/>
              </a:rPr>
              <a:t>Zero-Day Attacks</a:t>
            </a:r>
          </a:p>
          <a:p>
            <a:pPr>
              <a:buFont typeface="Arial"/>
              <a:buChar char="•"/>
            </a:pPr>
            <a:r>
              <a:rPr lang="en-US" sz="1200" dirty="0">
                <a:latin typeface="Arial" panose="020B0604020202020204" pitchFamily="34" charset="0"/>
                <a:ea typeface="+mn-lt"/>
                <a:cs typeface="Arial" panose="020B0604020202020204" pitchFamily="34" charset="0"/>
              </a:rPr>
              <a:t>It exploits software vulnerabilities before they become known or before the software vendor discloses them. </a:t>
            </a:r>
            <a:endParaRPr lang="pt-BR" sz="1200" dirty="0">
              <a:latin typeface="Arial" panose="020B0604020202020204" pitchFamily="34" charset="0"/>
              <a:cs typeface="Arial" panose="020B0604020202020204" pitchFamily="34" charset="0"/>
            </a:endParaRPr>
          </a:p>
          <a:p>
            <a:pPr>
              <a:buFont typeface="Arial"/>
              <a:buChar char="•"/>
            </a:pPr>
            <a:r>
              <a:rPr lang="en-US" sz="1200" dirty="0">
                <a:latin typeface="Arial" panose="020B0604020202020204" pitchFamily="34" charset="0"/>
                <a:ea typeface="+mn-lt"/>
                <a:cs typeface="Arial" panose="020B0604020202020204" pitchFamily="34" charset="0"/>
              </a:rPr>
              <a:t>A network is highly vulnerable to attack between the time an exploit is discovered (zero hours) and the time it takes for the software vendor to develop and release a patch that fixes this exploit. </a:t>
            </a:r>
            <a:endParaRPr lang="en-US" dirty="0">
              <a:latin typeface="Arial" panose="020B0604020202020204" pitchFamily="34" charset="0"/>
              <a:cs typeface="Arial" panose="020B0604020202020204" pitchFamily="34" charset="0"/>
            </a:endParaRPr>
          </a:p>
          <a:p>
            <a:pPr>
              <a:buFont typeface="Arial"/>
              <a:buChar char="•"/>
            </a:pPr>
            <a:r>
              <a:rPr lang="en-US" sz="1200" dirty="0">
                <a:latin typeface="Arial" panose="020B0604020202020204" pitchFamily="34" charset="0"/>
                <a:ea typeface="+mn-lt"/>
                <a:cs typeface="Arial" panose="020B0604020202020204" pitchFamily="34" charset="0"/>
              </a:rPr>
              <a:t>Defending against such fast-moving attacks requires network security professionals to adopt a more sophisticated and holistic view of any network architecture. </a:t>
            </a:r>
            <a:endParaRPr lang="en-US" dirty="0">
              <a:latin typeface="Arial" panose="020B0604020202020204" pitchFamily="34" charset="0"/>
              <a:cs typeface="Arial" panose="020B0604020202020204" pitchFamily="34" charset="0"/>
            </a:endParaRPr>
          </a:p>
          <a:p>
            <a:pPr marL="0" indent="0">
              <a:buFont typeface="Arial"/>
              <a:buNone/>
            </a:pPr>
            <a:endParaRPr lang="en-US" sz="1200" dirty="0">
              <a:latin typeface="Arial" panose="020B0604020202020204" pitchFamily="34" charset="0"/>
              <a:ea typeface="+mn-lt"/>
              <a:cs typeface="Arial" panose="020B0604020202020204" pitchFamily="34" charset="0"/>
            </a:endParaRPr>
          </a:p>
          <a:p>
            <a:pPr marL="285750" indent="-285750">
              <a:buFont typeface="Arial"/>
              <a:buChar char="•"/>
            </a:pPr>
            <a:endParaRPr lang="en-US" dirty="0">
              <a:latin typeface="Arial" panose="020B0604020202020204" pitchFamily="34" charset="0"/>
              <a:ea typeface="+mn-lt"/>
              <a:cs typeface="Arial" panose="020B0604020202020204" pitchFamily="34" charset="0"/>
            </a:endParaRPr>
          </a:p>
          <a:p>
            <a:pPr marL="0" indent="0">
              <a:buFont typeface="Arial" panose="020B0604020202020204" pitchFamily="34" charset="0"/>
              <a:buNone/>
            </a:pPr>
            <a:endParaRPr lang="en-US" dirty="0">
              <a:latin typeface="Arial" panose="020B0604020202020204" pitchFamily="34" charset="0"/>
              <a:cs typeface="Arial" panose="020B0604020202020204" pitchFamily="34" charset="0"/>
            </a:endParaRPr>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15</a:t>
            </a:fld>
            <a:endParaRPr lang="en-US"/>
          </a:p>
        </p:txBody>
      </p:sp>
    </p:spTree>
    <p:extLst>
      <p:ext uri="{BB962C8B-B14F-4D97-AF65-F5344CB8AC3E}">
        <p14:creationId xmlns:p14="http://schemas.microsoft.com/office/powerpoint/2010/main" val="12994946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US" sz="1200" dirty="0">
                <a:solidFill>
                  <a:srgbClr val="024C69"/>
                </a:solidFill>
                <a:latin typeface="Arial" pitchFamily="34" charset="0"/>
                <a:ea typeface="Arial" pitchFamily="34" charset="-122"/>
                <a:cs typeface="Arial" pitchFamily="34" charset="-120"/>
              </a:rPr>
              <a:t>Grayware and Smishing</a:t>
            </a:r>
          </a:p>
          <a:p>
            <a:r>
              <a:rPr lang="en-US" sz="1200" dirty="0">
                <a:latin typeface="Arial"/>
                <a:cs typeface="Arial"/>
              </a:rPr>
              <a:t>Grayware</a:t>
            </a:r>
            <a:endParaRPr lang="pt-BR" sz="1200" dirty="0">
              <a:latin typeface="Arial"/>
              <a:cs typeface="Arial"/>
            </a:endParaRPr>
          </a:p>
          <a:p>
            <a:pPr marL="285750" indent="-285750">
              <a:buFont typeface="Arial"/>
              <a:buChar char="•"/>
            </a:pPr>
            <a:r>
              <a:rPr lang="en-US" sz="1200" dirty="0">
                <a:latin typeface="Arial"/>
                <a:cs typeface="Arial"/>
              </a:rPr>
              <a:t>Any unwanted application that behaves in an annoying or undesirable manner.</a:t>
            </a:r>
            <a:endParaRPr lang="pt-BR" sz="1200" dirty="0">
              <a:latin typeface="Arial"/>
              <a:cs typeface="Arial"/>
            </a:endParaRPr>
          </a:p>
          <a:p>
            <a:pPr marL="285750" indent="-285750">
              <a:buFont typeface="Arial"/>
              <a:buChar char="•"/>
            </a:pPr>
            <a:r>
              <a:rPr lang="en-US" sz="1200" dirty="0">
                <a:latin typeface="Arial"/>
                <a:cs typeface="Arial"/>
              </a:rPr>
              <a:t>And while grayware may not carry any recognizable malware, it may still pose a risk to the user by, for example, tracking your location or delivering unwanted advertising.</a:t>
            </a:r>
            <a:endParaRPr lang="pt-BR" sz="1200" dirty="0">
              <a:latin typeface="Arial"/>
              <a:cs typeface="Arial"/>
            </a:endParaRPr>
          </a:p>
          <a:p>
            <a:r>
              <a:rPr lang="en-US" sz="1200" dirty="0">
                <a:latin typeface="Arial"/>
                <a:cs typeface="Arial"/>
              </a:rPr>
              <a:t>Short message service phishing or </a:t>
            </a:r>
            <a:r>
              <a:rPr lang="en-US" sz="1200" dirty="0" err="1">
                <a:latin typeface="Arial"/>
                <a:cs typeface="Arial"/>
              </a:rPr>
              <a:t>SMiShing</a:t>
            </a:r>
            <a:endParaRPr lang="en-US" sz="1200" dirty="0">
              <a:latin typeface="Arial"/>
              <a:cs typeface="Arial"/>
            </a:endParaRPr>
          </a:p>
          <a:p>
            <a:pPr marL="285750" indent="-285750">
              <a:buFont typeface="Arial"/>
              <a:buChar char="•"/>
            </a:pPr>
            <a:r>
              <a:rPr lang="en-US" sz="1200" dirty="0">
                <a:latin typeface="Arial"/>
                <a:cs typeface="Arial"/>
              </a:rPr>
              <a:t>Another tactic used by attackers is to trick you. </a:t>
            </a:r>
            <a:endParaRPr lang="en-US" dirty="0">
              <a:latin typeface="Calibri" panose="020F0502020204030204"/>
              <a:cs typeface="Calibri" panose="020F0502020204030204"/>
            </a:endParaRPr>
          </a:p>
          <a:p>
            <a:pPr marL="285750" indent="-285750">
              <a:buFont typeface="Arial"/>
              <a:buChar char="•"/>
            </a:pPr>
            <a:r>
              <a:rPr lang="en-US" sz="1200" dirty="0">
                <a:latin typeface="Arial"/>
                <a:cs typeface="Arial"/>
              </a:rPr>
              <a:t>Fake text messages prompt you to visit a malicious website or call a fraudulent phone number, which may result in malware being downloaded onto your device or sharing personal information. </a:t>
            </a:r>
            <a:endParaRPr lang="en-US" dirty="0">
              <a:cs typeface="Calibri" panose="020F0502020204030204"/>
            </a:endParaRPr>
          </a:p>
          <a:p>
            <a:pPr marL="0" marR="0" lvl="0" indent="0" algn="l" defTabSz="1020763" rtl="0" eaLnBrk="0" fontAlgn="base" latinLnBrk="0" hangingPunct="0">
              <a:lnSpc>
                <a:spcPct val="90000"/>
              </a:lnSpc>
              <a:spcBef>
                <a:spcPct val="50000"/>
              </a:spcBef>
              <a:spcAft>
                <a:spcPct val="0"/>
              </a:spcAft>
              <a:buClrTx/>
              <a:buSzPct val="100000"/>
              <a:buFontTx/>
              <a:buNone/>
              <a:tabLst/>
              <a:defRPr/>
            </a:pPr>
            <a:endParaRPr lang="en-US" sz="1200" dirty="0"/>
          </a:p>
          <a:p>
            <a:pPr marL="0" indent="0">
              <a:lnSpc>
                <a:spcPts val="2000"/>
              </a:lnSpc>
              <a:buNone/>
            </a:pPr>
            <a:r>
              <a:rPr lang="en-US" sz="1200" dirty="0">
                <a:latin typeface="Arial"/>
                <a:cs typeface="Arial"/>
              </a:rPr>
              <a:t>A rogue access point is a wireless access point installed on a secure network without explicit authorization. </a:t>
            </a:r>
            <a:endParaRPr lang="pt-BR" dirty="0"/>
          </a:p>
          <a:p>
            <a:pPr>
              <a:lnSpc>
                <a:spcPts val="2000"/>
              </a:lnSpc>
            </a:pPr>
            <a:r>
              <a:rPr lang="en-US" sz="1200" dirty="0">
                <a:latin typeface="Arial"/>
                <a:cs typeface="Arial"/>
              </a:rPr>
              <a:t>Some ways of installing a rogue access point are:</a:t>
            </a:r>
            <a:endParaRPr lang="en-US" dirty="0">
              <a:cs typeface="Calibri"/>
            </a:endParaRPr>
          </a:p>
          <a:p>
            <a:pPr marL="285750" indent="-285750">
              <a:lnSpc>
                <a:spcPts val="2000"/>
              </a:lnSpc>
              <a:buFont typeface="Arial"/>
              <a:buChar char="•"/>
            </a:pPr>
            <a:r>
              <a:rPr lang="en-US" sz="1200" dirty="0">
                <a:latin typeface="Arial"/>
                <a:cs typeface="Arial"/>
              </a:rPr>
              <a:t>An attacker often uses social engineering tactics to gain physical access to an organization’s network infrastructure and install the rogue access point.</a:t>
            </a:r>
          </a:p>
          <a:p>
            <a:pPr marL="285750" indent="-285750">
              <a:buFont typeface="Arial"/>
              <a:buChar char="•"/>
            </a:pPr>
            <a:r>
              <a:rPr lang="en-US" sz="1200" dirty="0">
                <a:latin typeface="Arial"/>
                <a:cs typeface="Arial"/>
              </a:rPr>
              <a:t>The access point can be set up as a MitM device to capture your login information.</a:t>
            </a:r>
          </a:p>
          <a:p>
            <a:pPr marL="285750" indent="-285750">
              <a:lnSpc>
                <a:spcPts val="2000"/>
              </a:lnSpc>
              <a:buFont typeface="Arial"/>
              <a:buChar char="•"/>
            </a:pPr>
            <a:r>
              <a:rPr lang="en-US" sz="1200" dirty="0">
                <a:latin typeface="Arial"/>
                <a:cs typeface="Arial"/>
              </a:rPr>
              <a:t>An evil twin attack describes a situation where the attacker’s access point is set up to look like a better connection option. Once you connect to the evil access point, the attacker can analyze your network traffic and execute MitM attacks.</a:t>
            </a:r>
          </a:p>
          <a:p>
            <a:pPr marL="0" indent="0">
              <a:buNone/>
            </a:pPr>
            <a:endParaRPr lang="en-GB" dirty="0"/>
          </a:p>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US" sz="1200" dirty="0">
                <a:solidFill>
                  <a:srgbClr val="024C69"/>
                </a:solidFill>
                <a:latin typeface="Arial" pitchFamily="34" charset="0"/>
                <a:ea typeface="Arial" pitchFamily="34" charset="-122"/>
                <a:cs typeface="Arial" pitchFamily="34" charset="-120"/>
              </a:rPr>
              <a:t>Radio Frequency Jamming</a:t>
            </a:r>
            <a:endParaRPr lang="en-US" sz="1200" dirty="0"/>
          </a:p>
          <a:p>
            <a:pPr marL="285750" indent="-285750">
              <a:buFont typeface="Arial"/>
              <a:buChar char="•"/>
            </a:pPr>
            <a:r>
              <a:rPr lang="en-US" sz="1200" dirty="0">
                <a:latin typeface="Arial"/>
                <a:cs typeface="Arial"/>
              </a:rPr>
              <a:t>Wireless signals are susceptible to electromagnetic interference (EMI), radio frequency interference (RFI), and even lightning strikes or noise from fluorescent lights.</a:t>
            </a:r>
            <a:endParaRPr lang="pt-BR" sz="1200" dirty="0">
              <a:latin typeface="Arial"/>
              <a:cs typeface="Arial"/>
            </a:endParaRPr>
          </a:p>
          <a:p>
            <a:pPr marL="285750" indent="-285750">
              <a:buFont typeface="Arial"/>
              <a:buChar char="•"/>
            </a:pPr>
            <a:r>
              <a:rPr lang="en-US" sz="1200" dirty="0">
                <a:latin typeface="Arial"/>
                <a:cs typeface="Arial"/>
              </a:rPr>
              <a:t>Attackers can take advantage of this fact by deliberately jamming the transmission of a radio or satellite station to prevent a wireless signal from reaching the receiving station.</a:t>
            </a:r>
          </a:p>
          <a:p>
            <a:pPr marL="285750" indent="-285750">
              <a:buFont typeface="Arial"/>
              <a:buChar char="•"/>
            </a:pPr>
            <a:r>
              <a:rPr lang="en-US" sz="1200" dirty="0">
                <a:latin typeface="Arial"/>
                <a:cs typeface="Arial"/>
              </a:rPr>
              <a:t>In order to successfully jam the signal, the frequency, modulation, and power of the RF jammer need to be equal to that of the device that the attacker is seeking to disrupt.</a:t>
            </a:r>
          </a:p>
          <a:p>
            <a:pPr marL="0" indent="0">
              <a:buNone/>
            </a:pPr>
            <a:endParaRPr lang="en-GB" dirty="0"/>
          </a:p>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US" sz="1200" dirty="0">
                <a:solidFill>
                  <a:srgbClr val="024C69"/>
                </a:solidFill>
                <a:latin typeface="Arial" pitchFamily="34" charset="0"/>
                <a:ea typeface="Arial" pitchFamily="34" charset="-122"/>
                <a:cs typeface="Arial" pitchFamily="34" charset="-120"/>
              </a:rPr>
              <a:t>Bluejacking and </a:t>
            </a:r>
            <a:r>
              <a:rPr lang="en-US" sz="1200" dirty="0" err="1">
                <a:solidFill>
                  <a:srgbClr val="024C69"/>
                </a:solidFill>
                <a:latin typeface="Arial" pitchFamily="34" charset="0"/>
                <a:ea typeface="Arial" pitchFamily="34" charset="-122"/>
                <a:cs typeface="Arial" pitchFamily="34" charset="-120"/>
              </a:rPr>
              <a:t>Bluesnarfing</a:t>
            </a:r>
            <a:endParaRPr lang="en-US" sz="1200" dirty="0"/>
          </a:p>
          <a:p>
            <a:pPr>
              <a:lnSpc>
                <a:spcPts val="2000"/>
              </a:lnSpc>
            </a:pPr>
            <a:r>
              <a:rPr lang="en-US" sz="1200" dirty="0">
                <a:latin typeface="Arial"/>
                <a:cs typeface="Arial"/>
              </a:rPr>
              <a:t>Due to the limited range of Bluetooth, an attacker must be within range of their target. </a:t>
            </a:r>
            <a:endParaRPr lang="pt-BR" sz="1200" dirty="0">
              <a:latin typeface="Arial"/>
              <a:cs typeface="Arial"/>
            </a:endParaRPr>
          </a:p>
          <a:p>
            <a:pPr>
              <a:lnSpc>
                <a:spcPts val="2000"/>
              </a:lnSpc>
            </a:pPr>
            <a:r>
              <a:rPr lang="en-US" sz="1200" dirty="0">
                <a:latin typeface="Arial"/>
                <a:cs typeface="Arial"/>
              </a:rPr>
              <a:t>Some ways that they can exploit a target’s device without their knowledge are:</a:t>
            </a:r>
          </a:p>
          <a:p>
            <a:pPr marL="285750" indent="-285750">
              <a:lnSpc>
                <a:spcPts val="2000"/>
              </a:lnSpc>
              <a:buFont typeface="Arial"/>
              <a:buChar char="•"/>
            </a:pPr>
            <a:r>
              <a:rPr lang="en-US" sz="1200" dirty="0">
                <a:latin typeface="Arial"/>
                <a:cs typeface="Arial"/>
              </a:rPr>
              <a:t>Bluejacking uses wireless Bluetooth technology to send unauthorized messages or shocking images to another Bluetooth device.</a:t>
            </a:r>
          </a:p>
          <a:p>
            <a:pPr marL="285750" indent="-285750">
              <a:lnSpc>
                <a:spcPts val="2000"/>
              </a:lnSpc>
              <a:buFont typeface="Arial"/>
              <a:buChar char="•"/>
            </a:pPr>
            <a:r>
              <a:rPr lang="en-US" sz="1200" dirty="0" err="1">
                <a:latin typeface="Arial"/>
                <a:cs typeface="Arial"/>
              </a:rPr>
              <a:t>Bluesnarfing</a:t>
            </a:r>
            <a:r>
              <a:rPr lang="en-US" sz="1200" dirty="0">
                <a:latin typeface="Arial"/>
                <a:cs typeface="Arial"/>
              </a:rPr>
              <a:t> occurs when an attacker copies information, such as emails and contact lists, from a target’s device using a Bluetooth connection.</a:t>
            </a:r>
          </a:p>
          <a:p>
            <a:pPr marL="0" indent="0">
              <a:buNone/>
            </a:pPr>
            <a:endParaRPr lang="en-GB" dirty="0"/>
          </a:p>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US" sz="1200" dirty="0">
                <a:solidFill>
                  <a:srgbClr val="024C69"/>
                </a:solidFill>
                <a:latin typeface="Arial" pitchFamily="34" charset="0"/>
                <a:ea typeface="Arial" pitchFamily="34" charset="-122"/>
                <a:cs typeface="Arial" pitchFamily="34" charset="-120"/>
              </a:rPr>
              <a:t>Attacks Against Wi-Fi Protocols</a:t>
            </a:r>
            <a:endParaRPr lang="en-US" sz="1200" dirty="0"/>
          </a:p>
          <a:p>
            <a:pPr marL="0" indent="0">
              <a:buNone/>
            </a:pPr>
            <a:r>
              <a:rPr lang="en-US" sz="1200" dirty="0">
                <a:latin typeface="Arial"/>
                <a:cs typeface="Arial"/>
              </a:rPr>
              <a:t>Wired equivalent privacy (WEP) and Wi-Fi protected access (WPA) are security protocols designed to secure wireless networks.</a:t>
            </a:r>
            <a:endParaRPr lang="pt-BR" sz="1200" dirty="0">
              <a:latin typeface="Arial"/>
              <a:cs typeface="Arial"/>
            </a:endParaRPr>
          </a:p>
          <a:p>
            <a:pPr marL="285750" indent="-285750">
              <a:buFont typeface="Arial"/>
              <a:buChar char="•"/>
            </a:pPr>
            <a:r>
              <a:rPr lang="en-US" sz="1200" dirty="0">
                <a:latin typeface="Arial"/>
                <a:cs typeface="Arial"/>
              </a:rPr>
              <a:t>WEP was developed to provide a WLAN with a level of protection by encrypting the data</a:t>
            </a:r>
          </a:p>
          <a:p>
            <a:pPr marL="285750" indent="-285750">
              <a:buFont typeface="Arial"/>
              <a:buChar char="•"/>
            </a:pPr>
            <a:r>
              <a:rPr lang="en-US" sz="1200" dirty="0">
                <a:latin typeface="Arial"/>
                <a:cs typeface="Arial"/>
              </a:rPr>
              <a:t>WEP used a key for encryption, but WEP had no provision for key management giving criminals access to a large amount of traffic data.</a:t>
            </a:r>
          </a:p>
          <a:p>
            <a:pPr marL="285750" indent="-285750">
              <a:buFont typeface="Arial"/>
              <a:buChar char="•"/>
            </a:pPr>
            <a:r>
              <a:rPr lang="en-US" sz="1200" dirty="0">
                <a:latin typeface="Arial"/>
                <a:cs typeface="Arial"/>
              </a:rPr>
              <a:t>To address this and replace WEP, WPA and then WPA2 was developed as improved security protocols.</a:t>
            </a:r>
            <a:endParaRPr lang="en-US" dirty="0">
              <a:latin typeface="Calibri" panose="020F0502020204030204"/>
              <a:cs typeface="Calibri" panose="020F0502020204030204"/>
            </a:endParaRPr>
          </a:p>
          <a:p>
            <a:pPr marL="285750" indent="-285750">
              <a:buFont typeface="Arial"/>
              <a:buChar char="•"/>
            </a:pPr>
            <a:r>
              <a:rPr lang="en-US" sz="1200" dirty="0">
                <a:latin typeface="Arial"/>
                <a:cs typeface="Arial"/>
              </a:rPr>
              <a:t>Unlike with WEP, an attacker cannot recover WPA2’s encryption key by observing network traffic. </a:t>
            </a:r>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18</a:t>
            </a:fld>
            <a:endParaRPr lang="en-US"/>
          </a:p>
        </p:txBody>
      </p:sp>
    </p:spTree>
    <p:extLst>
      <p:ext uri="{BB962C8B-B14F-4D97-AF65-F5344CB8AC3E}">
        <p14:creationId xmlns:p14="http://schemas.microsoft.com/office/powerpoint/2010/main" val="200087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US" sz="1200" dirty="0">
                <a:solidFill>
                  <a:srgbClr val="024C69"/>
                </a:solidFill>
                <a:latin typeface="Arial" pitchFamily="34" charset="0"/>
                <a:ea typeface="Arial" pitchFamily="34" charset="-122"/>
                <a:cs typeface="Arial" pitchFamily="34" charset="-120"/>
              </a:rPr>
              <a:t>Cross-Site Scripting</a:t>
            </a:r>
            <a:endParaRPr lang="en-US" sz="1200" dirty="0"/>
          </a:p>
          <a:p>
            <a:pPr marL="0" indent="0">
              <a:buNone/>
            </a:pPr>
            <a:r>
              <a:rPr lang="en-US" sz="1200" dirty="0">
                <a:latin typeface="Arial"/>
                <a:cs typeface="Arial"/>
              </a:rPr>
              <a:t>Cross-site scripting (XSS) is a common vulnerability in many web applications. This is how it works:</a:t>
            </a:r>
            <a:endParaRPr lang="pt-BR" sz="1200" dirty="0">
              <a:latin typeface="Arial"/>
              <a:cs typeface="Arial"/>
            </a:endParaRPr>
          </a:p>
          <a:p>
            <a:pPr marL="285750" indent="-285750">
              <a:buFont typeface="Arial"/>
              <a:buChar char="•"/>
            </a:pPr>
            <a:r>
              <a:rPr lang="en-US" sz="1200" dirty="0">
                <a:latin typeface="Arial"/>
                <a:cs typeface="Arial"/>
              </a:rPr>
              <a:t>Cybercriminals exploit the XSS vulnerability by injecting scripts containing malicious code into a web page.</a:t>
            </a:r>
          </a:p>
          <a:p>
            <a:pPr marL="285750" indent="-285750">
              <a:buFont typeface="Arial"/>
              <a:buChar char="•"/>
            </a:pPr>
            <a:r>
              <a:rPr lang="en-US" sz="1200" dirty="0">
                <a:latin typeface="Arial"/>
                <a:cs typeface="Arial"/>
              </a:rPr>
              <a:t>The victim accesses the web page, and the malicious scripts unknowingly pass to their browser. </a:t>
            </a:r>
          </a:p>
          <a:p>
            <a:pPr marL="285750" indent="-285750">
              <a:buFont typeface="Arial"/>
              <a:buChar char="•"/>
            </a:pPr>
            <a:r>
              <a:rPr lang="en-US" sz="1200" dirty="0">
                <a:latin typeface="Arial"/>
                <a:cs typeface="Arial"/>
              </a:rPr>
              <a:t>The malicious script can access any cookies, session tokens, or other sensitive information about the user, which is sent back to the cybercriminal.</a:t>
            </a:r>
          </a:p>
          <a:p>
            <a:pPr marL="285750" indent="-285750">
              <a:buFont typeface="Arial"/>
              <a:buChar char="•"/>
            </a:pPr>
            <a:r>
              <a:rPr lang="en-US" sz="1200" dirty="0">
                <a:latin typeface="Arial"/>
                <a:cs typeface="Arial"/>
              </a:rPr>
              <a:t>Armed with this information, the cybercriminal can impersonate the user.</a:t>
            </a:r>
          </a:p>
          <a:p>
            <a:pPr marL="285750" indent="-285750">
              <a:buFont typeface="Arial"/>
              <a:buChar char="•"/>
            </a:pPr>
            <a:endParaRPr lang="en-US" sz="1200" dirty="0">
              <a:latin typeface="Arial"/>
              <a:cs typeface="Arial"/>
            </a:endParaRPr>
          </a:p>
          <a:p>
            <a:pPr marL="0" marR="0" lvl="0" indent="0" algn="l" defTabSz="1020763" rtl="0" eaLnBrk="0" fontAlgn="base" latinLnBrk="0" hangingPunct="0">
              <a:lnSpc>
                <a:spcPct val="90000"/>
              </a:lnSpc>
              <a:spcBef>
                <a:spcPct val="50000"/>
              </a:spcBef>
              <a:spcAft>
                <a:spcPct val="0"/>
              </a:spcAft>
              <a:buClrTx/>
              <a:buSzPct val="100000"/>
              <a:buFont typeface="Arial"/>
              <a:buNone/>
              <a:tabLst/>
              <a:defRPr/>
            </a:pPr>
            <a:r>
              <a:rPr lang="en-US" sz="1200" dirty="0">
                <a:solidFill>
                  <a:srgbClr val="024C69"/>
                </a:solidFill>
                <a:latin typeface="Arial" pitchFamily="34" charset="0"/>
                <a:ea typeface="Arial" pitchFamily="34" charset="-122"/>
                <a:cs typeface="Arial" pitchFamily="34" charset="-120"/>
              </a:rPr>
              <a:t>Code Injection</a:t>
            </a:r>
            <a:endParaRPr lang="en-US" sz="1200" dirty="0"/>
          </a:p>
          <a:p>
            <a:pPr marL="0" marR="0" lvl="0" indent="0" algn="l" defTabSz="1020763" rtl="0" eaLnBrk="0" fontAlgn="base" latinLnBrk="0" hangingPunct="0">
              <a:lnSpc>
                <a:spcPct val="90000"/>
              </a:lnSpc>
              <a:spcBef>
                <a:spcPct val="50000"/>
              </a:spcBef>
              <a:spcAft>
                <a:spcPct val="0"/>
              </a:spcAft>
              <a:buClrTx/>
              <a:buSzPct val="100000"/>
              <a:buFont typeface="Arial"/>
              <a:buNone/>
              <a:tabLst/>
              <a:defRPr/>
            </a:pPr>
            <a:r>
              <a:rPr lang="en-US" sz="1200" dirty="0">
                <a:latin typeface="Arial"/>
                <a:cs typeface="Arial"/>
              </a:rPr>
              <a:t>Injection attacks exploit weaknesses in databases such as Structured Query Language (SQL) or an Extensible Markup Language (XML) that modern websites use to store and manage data.</a:t>
            </a:r>
            <a:endParaRPr lang="pt-BR" sz="1200" dirty="0">
              <a:latin typeface="Arial"/>
              <a:cs typeface="Arial"/>
            </a:endParaRPr>
          </a:p>
          <a:p>
            <a:pPr marL="0" indent="0">
              <a:buFont typeface="Arial"/>
              <a:buNone/>
            </a:pPr>
            <a:endParaRPr lang="en-US" sz="1200" dirty="0">
              <a:latin typeface="Arial"/>
              <a:cs typeface="Arial"/>
            </a:endParaRPr>
          </a:p>
          <a:p>
            <a:pPr marL="0" marR="0" lvl="0" indent="0" algn="l" defTabSz="1020763" rtl="0" eaLnBrk="0" fontAlgn="base" latinLnBrk="0" hangingPunct="0">
              <a:lnSpc>
                <a:spcPct val="90000"/>
              </a:lnSpc>
              <a:spcBef>
                <a:spcPct val="50000"/>
              </a:spcBef>
              <a:spcAft>
                <a:spcPct val="0"/>
              </a:spcAft>
              <a:buClrTx/>
              <a:buSzPct val="100000"/>
              <a:buFont typeface="Arial"/>
              <a:buNone/>
              <a:tabLst/>
              <a:defRPr/>
            </a:pPr>
            <a:r>
              <a:rPr lang="en-US" sz="1200" dirty="0">
                <a:solidFill>
                  <a:srgbClr val="024C69"/>
                </a:solidFill>
                <a:latin typeface="Arial" pitchFamily="34" charset="0"/>
                <a:ea typeface="Arial" pitchFamily="34" charset="-122"/>
                <a:cs typeface="Arial" pitchFamily="34" charset="-120"/>
              </a:rPr>
              <a:t>Buffer Overflow</a:t>
            </a:r>
            <a:endParaRPr lang="en-US" sz="1200" dirty="0"/>
          </a:p>
          <a:p>
            <a:pPr marL="285750" indent="-285750">
              <a:buFont typeface="Arial"/>
              <a:buChar char="•"/>
            </a:pPr>
            <a:r>
              <a:rPr lang="en-US" sz="1200" dirty="0">
                <a:latin typeface="Arial"/>
                <a:cs typeface="Arial"/>
              </a:rPr>
              <a:t>Buffers are memory areas allocated to an application.</a:t>
            </a:r>
            <a:endParaRPr lang="pt-BR" sz="1200" dirty="0">
              <a:latin typeface="Arial"/>
              <a:cs typeface="Arial"/>
            </a:endParaRPr>
          </a:p>
          <a:p>
            <a:pPr marL="285750" indent="-285750">
              <a:buFont typeface="Arial"/>
              <a:buChar char="•"/>
            </a:pPr>
            <a:r>
              <a:rPr lang="en-US" sz="1200" dirty="0">
                <a:latin typeface="Arial"/>
                <a:cs typeface="Arial"/>
              </a:rPr>
              <a:t>A buffer overflow occurs when data is written beyond the limits of a buffer. By changing data beyond the boundaries of a buffer, the application can access memory allocated to other processes. </a:t>
            </a:r>
            <a:endParaRPr lang="pt-BR" sz="1200" dirty="0">
              <a:latin typeface="Arial"/>
              <a:cs typeface="Arial"/>
            </a:endParaRPr>
          </a:p>
          <a:p>
            <a:pPr marL="285750" indent="-285750">
              <a:buFont typeface="Arial"/>
              <a:buChar char="•"/>
            </a:pPr>
            <a:r>
              <a:rPr lang="en-US" sz="1200" dirty="0">
                <a:latin typeface="Arial"/>
                <a:cs typeface="Arial"/>
              </a:rPr>
              <a:t>This can lead to a system crash, data compromise, or provide escalation of privileges.</a:t>
            </a:r>
            <a:endParaRPr lang="pt-BR" sz="1200" dirty="0">
              <a:latin typeface="Arial"/>
              <a:cs typeface="Arial"/>
            </a:endParaRPr>
          </a:p>
          <a:p>
            <a:pPr marL="285750" indent="-285750">
              <a:buFont typeface="Arial"/>
              <a:buChar char="•"/>
            </a:pPr>
            <a:r>
              <a:rPr lang="en-US" sz="1200" dirty="0">
                <a:latin typeface="Arial"/>
                <a:cs typeface="Arial"/>
              </a:rPr>
              <a:t>These memory flaws can also give attackers complete control over a target’s device. </a:t>
            </a:r>
          </a:p>
          <a:p>
            <a:pPr marL="0" indent="0">
              <a:buFont typeface="Arial"/>
              <a:buNone/>
            </a:pPr>
            <a:endParaRPr lang="en-US" sz="1200" dirty="0">
              <a:latin typeface="Arial"/>
              <a:cs typeface="Arial"/>
            </a:endParaRPr>
          </a:p>
          <a:p>
            <a:pPr marL="0" marR="0" lvl="0" indent="0" algn="l" defTabSz="1020763" rtl="0" eaLnBrk="0" fontAlgn="base" latinLnBrk="0" hangingPunct="0">
              <a:lnSpc>
                <a:spcPct val="90000"/>
              </a:lnSpc>
              <a:spcBef>
                <a:spcPct val="50000"/>
              </a:spcBef>
              <a:spcAft>
                <a:spcPct val="0"/>
              </a:spcAft>
              <a:buClrTx/>
              <a:buSzPct val="100000"/>
              <a:buFont typeface="Arial"/>
              <a:buNone/>
              <a:tabLst/>
              <a:defRPr/>
            </a:pPr>
            <a:r>
              <a:rPr lang="en-US" sz="1200" dirty="0">
                <a:solidFill>
                  <a:srgbClr val="024C69"/>
                </a:solidFill>
                <a:latin typeface="Arial" pitchFamily="34" charset="0"/>
                <a:ea typeface="Arial" pitchFamily="34" charset="-122"/>
                <a:cs typeface="Arial" pitchFamily="34" charset="-120"/>
              </a:rPr>
              <a:t>Remote Code Executions</a:t>
            </a:r>
            <a:endParaRPr lang="en-US" sz="1200" dirty="0"/>
          </a:p>
          <a:p>
            <a:pPr marL="285750" indent="-285750">
              <a:buFont typeface="Arial"/>
              <a:buChar char="•"/>
            </a:pPr>
            <a:r>
              <a:rPr lang="en-US" sz="1200" dirty="0">
                <a:latin typeface="Arial"/>
                <a:cs typeface="Arial"/>
              </a:rPr>
              <a:t>Remote code execution allows a cybercriminal to take advantage of application vulnerabilities to execute any command with the privileges of the user running the application on the target device.</a:t>
            </a:r>
            <a:endParaRPr lang="pt-BR" sz="1200" dirty="0">
              <a:latin typeface="Arial"/>
              <a:cs typeface="Arial"/>
            </a:endParaRPr>
          </a:p>
          <a:p>
            <a:pPr marL="285750" indent="-285750">
              <a:buFont typeface="Arial"/>
              <a:buChar char="•"/>
            </a:pPr>
            <a:r>
              <a:rPr lang="en-US" sz="1200" dirty="0">
                <a:latin typeface="Arial"/>
                <a:cs typeface="Arial"/>
              </a:rPr>
              <a:t>Privilege escalation exploits a bug, design flaw, or misconfiguration in an operating system or software application to access usually restricted resources.</a:t>
            </a:r>
          </a:p>
          <a:p>
            <a:pPr marL="285750" indent="-285750">
              <a:buFont typeface="Arial"/>
              <a:buChar char="•"/>
            </a:pPr>
            <a:r>
              <a:rPr lang="en-US" sz="1200" dirty="0">
                <a:latin typeface="Arial"/>
                <a:cs typeface="Arial"/>
              </a:rPr>
              <a:t>The Metasploit Project is a computer security project that provides information about security vulnerabilities and aids penetration testing. </a:t>
            </a:r>
          </a:p>
          <a:p>
            <a:pPr marL="285750" indent="-285750">
              <a:buFont typeface="Arial"/>
              <a:buChar char="•"/>
            </a:pPr>
            <a:r>
              <a:rPr lang="en-US" sz="1200" dirty="0">
                <a:latin typeface="Arial"/>
                <a:cs typeface="Arial"/>
              </a:rPr>
              <a:t>Among the tools, they developed the Metasploit Framework, which can be used to create and execute exploit code against a remote target.</a:t>
            </a:r>
            <a:endParaRPr lang="en-US" dirty="0">
              <a:cs typeface="Calibri"/>
            </a:endParaRPr>
          </a:p>
          <a:p>
            <a:pPr marL="0" indent="0">
              <a:buFont typeface="Arial"/>
              <a:buNone/>
            </a:pPr>
            <a:endParaRPr lang="en-US" sz="1200" dirty="0">
              <a:latin typeface="Arial"/>
              <a:cs typeface="Arial"/>
            </a:endParaRPr>
          </a:p>
          <a:p>
            <a:pPr marL="0" indent="0">
              <a:buFont typeface="Arial"/>
              <a:buNone/>
            </a:pPr>
            <a:endParaRPr lang="en-US" sz="1200" dirty="0">
              <a:latin typeface="Arial"/>
              <a:cs typeface="Arial"/>
            </a:endParaRPr>
          </a:p>
          <a:p>
            <a:pPr marL="0" indent="0">
              <a:buFont typeface="Arial"/>
              <a:buNone/>
            </a:pPr>
            <a:endParaRPr lang="en-US" sz="1200" dirty="0">
              <a:latin typeface="Arial"/>
              <a:cs typeface="Arial"/>
            </a:endParaRPr>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20</a:t>
            </a:fld>
            <a:endParaRPr lang="en-US"/>
          </a:p>
        </p:txBody>
      </p:sp>
    </p:spTree>
    <p:extLst>
      <p:ext uri="{BB962C8B-B14F-4D97-AF65-F5344CB8AC3E}">
        <p14:creationId xmlns:p14="http://schemas.microsoft.com/office/powerpoint/2010/main" val="3485078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sz="1200" dirty="0">
                <a:latin typeface="Arial"/>
                <a:cs typeface="Arial"/>
              </a:rPr>
              <a:t>Spam (junk mail) is unsolicited email and, in most cases, is an advertising method. </a:t>
            </a:r>
            <a:endParaRPr lang="pt-BR" sz="1200" dirty="0">
              <a:latin typeface="Arial"/>
              <a:cs typeface="Arial"/>
            </a:endParaRPr>
          </a:p>
          <a:p>
            <a:pPr marL="285750" indent="-285750">
              <a:buFont typeface="Arial"/>
              <a:buChar char="•"/>
            </a:pPr>
            <a:r>
              <a:rPr lang="en-US" sz="1200" dirty="0">
                <a:latin typeface="Arial"/>
                <a:cs typeface="Arial"/>
              </a:rPr>
              <a:t>A lot of spam is sent in bulk by computers infected by viruses or worms — and often contains malicious links, malware, or deceptive content that aims to trick recipients into disclosing sensitive information.</a:t>
            </a:r>
            <a:endParaRPr lang="pt-BR" sz="1200" dirty="0">
              <a:latin typeface="Arial"/>
              <a:cs typeface="Arial"/>
            </a:endParaRPr>
          </a:p>
          <a:p>
            <a:pPr marL="285750" indent="-285750">
              <a:buFont typeface="Arial"/>
              <a:buChar char="•"/>
            </a:pPr>
            <a:r>
              <a:rPr lang="en-US" sz="1200" dirty="0">
                <a:latin typeface="Arial"/>
                <a:cs typeface="Arial"/>
              </a:rPr>
              <a:t>Almost all email providers filter spam, but it still consumes bandwidth. And even if you have implemented security features, some spam might get through to you. </a:t>
            </a:r>
          </a:p>
          <a:p>
            <a:pPr marL="0" indent="0">
              <a:buNone/>
            </a:pPr>
            <a:r>
              <a:rPr lang="en-US" sz="1200" dirty="0">
                <a:latin typeface="Arial"/>
                <a:cs typeface="Arial"/>
              </a:rPr>
              <a:t>Some indicators of spam:</a:t>
            </a:r>
            <a:endParaRPr lang="pt-BR" sz="1200" dirty="0">
              <a:latin typeface="Arial"/>
              <a:cs typeface="Arial"/>
            </a:endParaRPr>
          </a:p>
          <a:p>
            <a:pPr marL="285750" indent="-285750">
              <a:buFont typeface="Arial"/>
              <a:buChar char="•"/>
            </a:pPr>
            <a:r>
              <a:rPr lang="en-US" sz="1200" dirty="0">
                <a:latin typeface="Arial"/>
                <a:cs typeface="Arial"/>
              </a:rPr>
              <a:t>The email has no subject line.</a:t>
            </a:r>
          </a:p>
          <a:p>
            <a:pPr marL="285750" indent="-285750">
              <a:buFont typeface="Arial"/>
              <a:buChar char="•"/>
            </a:pPr>
            <a:r>
              <a:rPr lang="en-US" sz="1200" dirty="0">
                <a:latin typeface="Arial"/>
                <a:cs typeface="Arial"/>
              </a:rPr>
              <a:t>The email asks you to update your account details.</a:t>
            </a:r>
          </a:p>
          <a:p>
            <a:pPr marL="285750" indent="-285750">
              <a:buFont typeface="Arial"/>
              <a:buChar char="•"/>
            </a:pPr>
            <a:r>
              <a:rPr lang="en-US" sz="1200" dirty="0">
                <a:latin typeface="Arial"/>
                <a:cs typeface="Arial"/>
              </a:rPr>
              <a:t>The email text contains misspelled words or strange punctuation.</a:t>
            </a:r>
          </a:p>
          <a:p>
            <a:pPr marL="285750" indent="-285750">
              <a:buFont typeface="Arial"/>
              <a:buChar char="•"/>
            </a:pPr>
            <a:r>
              <a:rPr lang="en-US" sz="1200" dirty="0">
                <a:latin typeface="Arial"/>
                <a:cs typeface="Arial"/>
              </a:rPr>
              <a:t>Links within the email are long and cryptic.</a:t>
            </a:r>
          </a:p>
          <a:p>
            <a:pPr marL="285750" indent="-285750">
              <a:buFont typeface="Arial"/>
              <a:buChar char="•"/>
            </a:pPr>
            <a:r>
              <a:rPr lang="en-US" sz="1200" dirty="0">
                <a:latin typeface="Arial"/>
                <a:cs typeface="Arial"/>
              </a:rPr>
              <a:t>The email looks like correspondence from a legitimate business, but there are tiny differences — or it contains information that does not seem relevant to you.</a:t>
            </a:r>
          </a:p>
          <a:p>
            <a:pPr marL="285750" indent="-285750">
              <a:buFont typeface="Arial"/>
              <a:buChar char="•"/>
            </a:pPr>
            <a:r>
              <a:rPr lang="en-US" sz="1200" dirty="0">
                <a:latin typeface="Arial"/>
                <a:cs typeface="Arial"/>
              </a:rPr>
              <a:t>The email asks you to open an attachment, often urgently.</a:t>
            </a:r>
          </a:p>
          <a:p>
            <a:endParaRPr lang="en-US" sz="1200" dirty="0">
              <a:latin typeface="Arial"/>
              <a:cs typeface="Arial"/>
            </a:endParaRPr>
          </a:p>
          <a:p>
            <a:pPr marL="0" indent="0">
              <a:buNone/>
            </a:pPr>
            <a:r>
              <a:rPr lang="en-US" sz="1200" dirty="0">
                <a:latin typeface="Arial"/>
                <a:cs typeface="Arial"/>
              </a:rPr>
              <a:t>If you receive an email containing one or more indicators, you should not open the email or any attachments. </a:t>
            </a:r>
          </a:p>
          <a:p>
            <a:pPr marL="0" indent="0">
              <a:buNone/>
            </a:pPr>
            <a:r>
              <a:rPr lang="en-US" sz="1200" dirty="0">
                <a:latin typeface="Arial"/>
                <a:cs typeface="Arial"/>
              </a:rPr>
              <a:t>Many organizations have an email policy that requires employees to report receipt of this type of email to their cybersecurity team for further investigation. If in doubt, always write. </a:t>
            </a:r>
            <a:endParaRPr lang="en-US" dirty="0">
              <a:cs typeface="Calibri"/>
            </a:endParaRPr>
          </a:p>
          <a:p>
            <a:endParaRPr lang="en-GB" dirty="0"/>
          </a:p>
          <a:p>
            <a:pPr marL="0" indent="0">
              <a:lnSpc>
                <a:spcPts val="2000"/>
              </a:lnSpc>
              <a:buNone/>
            </a:pPr>
            <a:r>
              <a:rPr lang="en-US" sz="1200" dirty="0">
                <a:latin typeface="Arial"/>
                <a:cs typeface="Arial"/>
              </a:rPr>
              <a:t>Phishing is a form of fraudulent activity often used to steal personal information.</a:t>
            </a:r>
          </a:p>
          <a:p>
            <a:pPr marL="0" indent="0">
              <a:buNone/>
            </a:pPr>
            <a:r>
              <a:rPr lang="en-US" sz="1200" dirty="0">
                <a:latin typeface="Arial"/>
                <a:cs typeface="Arial"/>
              </a:rPr>
              <a:t>Phishing</a:t>
            </a:r>
          </a:p>
          <a:p>
            <a:pPr marL="285750" indent="-285750">
              <a:buFont typeface="Arial"/>
              <a:buChar char="•"/>
            </a:pPr>
            <a:r>
              <a:rPr lang="en-US" sz="1200" dirty="0">
                <a:latin typeface="Arial"/>
                <a:cs typeface="Arial"/>
              </a:rPr>
              <a:t>It occurs when a user is contacted by email or instant message — or in any other way — by someone masquerading as a legitimate person or organization. </a:t>
            </a:r>
          </a:p>
          <a:p>
            <a:pPr marL="285750" indent="-285750">
              <a:buFont typeface="Arial"/>
              <a:buChar char="•"/>
            </a:pPr>
            <a:r>
              <a:rPr lang="en-US" sz="1200" dirty="0">
                <a:latin typeface="Arial"/>
                <a:cs typeface="Arial"/>
              </a:rPr>
              <a:t>The intent is to trick the recipient into installing malware on their device or into sharing personal information, such as login credentials or financial information.</a:t>
            </a:r>
            <a:endParaRPr lang="en-US" dirty="0">
              <a:cs typeface="Calibri" panose="020F0502020204030204"/>
            </a:endParaRPr>
          </a:p>
          <a:p>
            <a:r>
              <a:rPr lang="en-US" sz="1200" dirty="0">
                <a:latin typeface="Arial"/>
                <a:cs typeface="Arial"/>
              </a:rPr>
              <a:t>Spear phishing</a:t>
            </a:r>
          </a:p>
          <a:p>
            <a:pPr marL="285750" indent="-285750">
              <a:buFont typeface="Arial"/>
              <a:buChar char="•"/>
            </a:pPr>
            <a:r>
              <a:rPr lang="en-US" sz="1200" dirty="0">
                <a:latin typeface="Arial"/>
                <a:cs typeface="Arial"/>
              </a:rPr>
              <a:t>A highly targeted attack, spear phishing sends customized emails to a specific person based on information the attacker knows about them — which could be their interests, preferences, activities, and work projects.</a:t>
            </a:r>
          </a:p>
          <a:p>
            <a:pPr marL="0" indent="0">
              <a:buNone/>
            </a:pPr>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22</a:t>
            </a:fld>
            <a:endParaRPr lang="en-US"/>
          </a:p>
        </p:txBody>
      </p:sp>
    </p:spTree>
    <p:extLst>
      <p:ext uri="{BB962C8B-B14F-4D97-AF65-F5344CB8AC3E}">
        <p14:creationId xmlns:p14="http://schemas.microsoft.com/office/powerpoint/2010/main" val="299551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23</a:t>
            </a:fld>
            <a:endParaRPr lang="en-US"/>
          </a:p>
        </p:txBody>
      </p:sp>
    </p:spTree>
    <p:extLst>
      <p:ext uri="{BB962C8B-B14F-4D97-AF65-F5344CB8AC3E}">
        <p14:creationId xmlns:p14="http://schemas.microsoft.com/office/powerpoint/2010/main" val="2548042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a:defRPr/>
            </a:pPr>
            <a:r>
              <a:rPr lang="en-US" sz="2400" kern="0" dirty="0">
                <a:solidFill>
                  <a:srgbClr val="0F3661"/>
                </a:solidFill>
                <a:latin typeface="Times New Roman"/>
                <a:cs typeface="Times New Roman"/>
              </a:rPr>
              <a:t>Cyber Security Essentials</a:t>
            </a:r>
          </a:p>
        </p:txBody>
      </p:sp>
      <p:sp>
        <p:nvSpPr>
          <p:cNvPr id="2" name="Rectangle 1"/>
          <p:cNvSpPr/>
          <p:nvPr/>
        </p:nvSpPr>
        <p:spPr>
          <a:xfrm>
            <a:off x="3795185" y="1796746"/>
            <a:ext cx="1553630" cy="424732"/>
          </a:xfrm>
          <a:prstGeom prst="rect">
            <a:avLst/>
          </a:prstGeom>
        </p:spPr>
        <p:txBody>
          <a:bodyPr wrap="none">
            <a:spAutoFit/>
          </a:bodyPr>
          <a:lstStyle/>
          <a:p>
            <a:r>
              <a:rPr lang="en-US" b="1" dirty="0"/>
              <a:t>Lecture 2</a:t>
            </a:r>
            <a:endParaRPr lang="en-GB" dirty="0"/>
          </a:p>
        </p:txBody>
      </p:sp>
      <p:sp>
        <p:nvSpPr>
          <p:cNvPr id="3" name="Rectangle 2"/>
          <p:cNvSpPr/>
          <p:nvPr/>
        </p:nvSpPr>
        <p:spPr>
          <a:xfrm>
            <a:off x="711621" y="2895449"/>
            <a:ext cx="7720758" cy="424732"/>
          </a:xfrm>
          <a:prstGeom prst="rect">
            <a:avLst/>
          </a:prstGeom>
        </p:spPr>
        <p:txBody>
          <a:bodyPr wrap="square">
            <a:spAutoFit/>
          </a:bodyPr>
          <a:lstStyle/>
          <a:p>
            <a:r>
              <a:rPr lang="en-US" dirty="0"/>
              <a:t>Cybersecurity Threats, Vulnerabilities, and Attacks</a:t>
            </a:r>
            <a:endParaRPr lang="en-GB" dirty="0"/>
          </a:p>
        </p:txBody>
      </p:sp>
      <p:sp>
        <p:nvSpPr>
          <p:cNvPr id="4" name="TextBox 6">
            <a:extLst>
              <a:ext uri="{FF2B5EF4-FFF2-40B4-BE49-F238E27FC236}">
                <a16:creationId xmlns:a16="http://schemas.microsoft.com/office/drawing/2014/main" id="{6F6DEADF-48CB-7605-1BA7-EF33D2E614AE}"/>
              </a:ext>
            </a:extLst>
          </p:cNvPr>
          <p:cNvSpPr txBox="1">
            <a:spLocks noChangeArrowheads="1"/>
          </p:cNvSpPr>
          <p:nvPr/>
        </p:nvSpPr>
        <p:spPr bwMode="auto">
          <a:xfrm>
            <a:off x="1068492" y="4122957"/>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solidFill>
                  <a:srgbClr val="00B050"/>
                </a:solidFill>
                <a:hlinkClick r:id="rId3">
                  <a:extLst>
                    <a:ext uri="{A12FA001-AC4F-418D-AE19-62706E023703}">
                      <ahyp:hlinkClr xmlns:ahyp="http://schemas.microsoft.com/office/drawing/2018/hyperlinkcolor" val="tx"/>
                    </a:ext>
                  </a:extLst>
                </a:hlinkClick>
              </a:rPr>
              <a:t>carlene.campbell@uwtsd.ac.uk</a:t>
            </a:r>
            <a:r>
              <a:rPr lang="en-US" dirty="0">
                <a:solidFill>
                  <a:srgbClr val="00B050"/>
                </a:solidFill>
              </a:rPr>
              <a:t> </a:t>
            </a:r>
          </a:p>
          <a:p>
            <a:pPr marL="0" indent="0">
              <a:buNone/>
            </a:pPr>
            <a:r>
              <a:rPr lang="en-US" sz="2000" dirty="0">
                <a:solidFill>
                  <a:srgbClr val="00B050"/>
                </a:solidFill>
                <a:hlinkClick r:id="rId4">
                  <a:extLst>
                    <a:ext uri="{A12FA001-AC4F-418D-AE19-62706E023703}">
                      <ahyp:hlinkClr xmlns:ahyp="http://schemas.microsoft.com/office/drawing/2018/hyperlinkcolor" val="tx"/>
                    </a:ext>
                  </a:extLst>
                </a:hlinkClick>
              </a:rPr>
              <a:t>Website: https://www.knowledgewithprofit.com</a:t>
            </a:r>
            <a:r>
              <a:rPr lang="en-US" sz="2000" dirty="0">
                <a:solidFill>
                  <a:srgbClr val="00B050"/>
                </a:solidFill>
              </a:rPr>
              <a:t> </a:t>
            </a:r>
          </a:p>
        </p:txBody>
      </p:sp>
    </p:spTree>
    <p:extLst>
      <p:ext uri="{BB962C8B-B14F-4D97-AF65-F5344CB8AC3E}">
        <p14:creationId xmlns:p14="http://schemas.microsoft.com/office/powerpoint/2010/main" val="2515264652"/>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CB1B277-9885-9D47-CD97-F9D382321D5A}"/>
              </a:ext>
            </a:extLst>
          </p:cNvPr>
          <p:cNvSpPr>
            <a:spLocks noGrp="1"/>
          </p:cNvSpPr>
          <p:nvPr>
            <p:ph type="body" sz="quarter" idx="10"/>
          </p:nvPr>
        </p:nvSpPr>
        <p:spPr>
          <a:xfrm>
            <a:off x="282574" y="731520"/>
            <a:ext cx="8578850" cy="5394960"/>
          </a:xfrm>
        </p:spPr>
        <p:txBody>
          <a:bodyPr/>
          <a:lstStyle/>
          <a:p>
            <a:r>
              <a:rPr lang="en-US" sz="2200" dirty="0">
                <a:solidFill>
                  <a:srgbClr val="024C69"/>
                </a:solidFill>
                <a:latin typeface="Arial" pitchFamily="34" charset="0"/>
                <a:ea typeface="Arial" pitchFamily="34" charset="-122"/>
                <a:cs typeface="Arial" pitchFamily="34" charset="-120"/>
              </a:rPr>
              <a:t>Threat Domains</a:t>
            </a:r>
          </a:p>
          <a:p>
            <a:r>
              <a:rPr lang="en-GB" dirty="0"/>
              <a:t>Internal vs External Threats</a:t>
            </a:r>
          </a:p>
          <a:p>
            <a:r>
              <a:rPr lang="en-GB" dirty="0"/>
              <a:t>User Threats and Vulnerabilities</a:t>
            </a:r>
          </a:p>
          <a:p>
            <a:r>
              <a:rPr lang="en-GB" dirty="0"/>
              <a:t>Threats to Devices</a:t>
            </a:r>
          </a:p>
          <a:p>
            <a:r>
              <a:rPr lang="en-US" dirty="0"/>
              <a:t>Threats to the Local Area Network</a:t>
            </a:r>
          </a:p>
          <a:p>
            <a:r>
              <a:rPr lang="en-US" dirty="0"/>
              <a:t>Threats to the Private Cloud</a:t>
            </a:r>
          </a:p>
          <a:p>
            <a:r>
              <a:rPr lang="en-US" dirty="0"/>
              <a:t>Threats to the Public Cloud</a:t>
            </a:r>
          </a:p>
          <a:p>
            <a:r>
              <a:rPr lang="en-US" dirty="0"/>
              <a:t>Threats to Applications</a:t>
            </a:r>
          </a:p>
          <a:p>
            <a:r>
              <a:rPr lang="en-US" dirty="0"/>
              <a:t>Backdoors and Rootkits</a:t>
            </a:r>
          </a:p>
          <a:p>
            <a:r>
              <a:rPr lang="en-US" dirty="0"/>
              <a:t>Threat Intelligence and Research Sources</a:t>
            </a:r>
          </a:p>
          <a:p>
            <a:endParaRPr lang="en-US" dirty="0"/>
          </a:p>
          <a:p>
            <a:endParaRPr lang="en-GB" dirty="0"/>
          </a:p>
        </p:txBody>
      </p:sp>
      <p:sp>
        <p:nvSpPr>
          <p:cNvPr id="3" name="Title 2">
            <a:extLst>
              <a:ext uri="{FF2B5EF4-FFF2-40B4-BE49-F238E27FC236}">
                <a16:creationId xmlns:a16="http://schemas.microsoft.com/office/drawing/2014/main" id="{3EAF1AA2-5C2D-8C56-582D-85D019B4F3F0}"/>
              </a:ext>
            </a:extLst>
          </p:cNvPr>
          <p:cNvSpPr>
            <a:spLocks noGrp="1"/>
          </p:cNvSpPr>
          <p:nvPr>
            <p:ph type="title"/>
          </p:nvPr>
        </p:nvSpPr>
        <p:spPr>
          <a:xfrm>
            <a:off x="185921" y="129540"/>
            <a:ext cx="8772157" cy="560925"/>
          </a:xfrm>
        </p:spPr>
        <p:txBody>
          <a:bodyPr/>
          <a:lstStyle/>
          <a:p>
            <a:r>
              <a:rPr lang="en-GB" dirty="0"/>
              <a:t>Common Threats</a:t>
            </a:r>
          </a:p>
        </p:txBody>
      </p:sp>
    </p:spTree>
    <p:extLst>
      <p:ext uri="{BB962C8B-B14F-4D97-AF65-F5344CB8AC3E}">
        <p14:creationId xmlns:p14="http://schemas.microsoft.com/office/powerpoint/2010/main" val="271844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C6A8B5C-D3E7-1331-B0BA-9E35960CD676}"/>
              </a:ext>
            </a:extLst>
          </p:cNvPr>
          <p:cNvSpPr>
            <a:spLocks noGrp="1"/>
          </p:cNvSpPr>
          <p:nvPr>
            <p:ph type="body" sz="quarter" idx="10"/>
          </p:nvPr>
        </p:nvSpPr>
        <p:spPr>
          <a:xfrm>
            <a:off x="193868" y="1223800"/>
            <a:ext cx="8772157" cy="5076768"/>
          </a:xfrm>
        </p:spPr>
        <p:txBody>
          <a:bodyPr/>
          <a:lstStyle/>
          <a:p>
            <a:pPr marL="0" indent="0">
              <a:buNone/>
            </a:pPr>
            <a:r>
              <a:rPr lang="en-US" dirty="0"/>
              <a:t>A ‘threat domain’ is considered an area of control, authority, or protection that attackers can exploit to gain access to a system. </a:t>
            </a:r>
          </a:p>
          <a:p>
            <a:pPr marL="0" indent="0">
              <a:buNone/>
            </a:pPr>
            <a:r>
              <a:rPr lang="en-US" dirty="0"/>
              <a:t>Attackers can exploit systems within a domain through: </a:t>
            </a:r>
          </a:p>
          <a:p>
            <a:pPr marL="800100" lvl="1" indent="-342900">
              <a:buFont typeface="Arial" panose="020B0604020202020204" pitchFamily="34" charset="0"/>
              <a:buChar char="•"/>
            </a:pPr>
            <a:r>
              <a:rPr lang="en-US" dirty="0"/>
              <a:t>Direct, physical access to systems and networks. </a:t>
            </a:r>
          </a:p>
          <a:p>
            <a:pPr marL="800100" lvl="1" indent="-342900">
              <a:buFont typeface="Arial" panose="020B0604020202020204" pitchFamily="34" charset="0"/>
              <a:buChar char="•"/>
            </a:pPr>
            <a:r>
              <a:rPr lang="en-US" dirty="0"/>
              <a:t>Wireless networking extends beyond an organization’s boundaries. </a:t>
            </a:r>
          </a:p>
          <a:p>
            <a:pPr marL="800100" lvl="1" indent="-342900">
              <a:buFont typeface="Arial" panose="020B0604020202020204" pitchFamily="34" charset="0"/>
              <a:buChar char="•"/>
            </a:pPr>
            <a:r>
              <a:rPr lang="en-US" dirty="0"/>
              <a:t>Bluetooth or near-field communication (NFC) devices. </a:t>
            </a:r>
          </a:p>
          <a:p>
            <a:pPr marL="800100" lvl="1" indent="-342900">
              <a:buFont typeface="Arial" panose="020B0604020202020204" pitchFamily="34" charset="0"/>
              <a:buChar char="•"/>
            </a:pPr>
            <a:r>
              <a:rPr lang="en-US" dirty="0"/>
              <a:t>Malicious email attachments. </a:t>
            </a:r>
          </a:p>
          <a:p>
            <a:pPr marL="800100" lvl="1" indent="-342900">
              <a:buFont typeface="Arial" panose="020B0604020202020204" pitchFamily="34" charset="0"/>
              <a:buChar char="•"/>
            </a:pPr>
            <a:r>
              <a:rPr lang="en-US" dirty="0"/>
              <a:t>Less secure elements within an organization’s supply chain. </a:t>
            </a:r>
          </a:p>
          <a:p>
            <a:pPr marL="800100" lvl="1" indent="-342900">
              <a:buFont typeface="Arial" panose="020B0604020202020204" pitchFamily="34" charset="0"/>
              <a:buChar char="•"/>
            </a:pPr>
            <a:r>
              <a:rPr lang="en-US" dirty="0"/>
              <a:t>An organization’s social media accounts. </a:t>
            </a:r>
          </a:p>
          <a:p>
            <a:pPr marL="800100" lvl="1" indent="-342900">
              <a:buFont typeface="Arial" panose="020B0604020202020204" pitchFamily="34" charset="0"/>
              <a:buChar char="•"/>
            </a:pPr>
            <a:r>
              <a:rPr lang="en-US" dirty="0"/>
              <a:t>Removable media such as flash drives. </a:t>
            </a:r>
          </a:p>
          <a:p>
            <a:pPr marL="800100" lvl="1" indent="-342900">
              <a:buFont typeface="Arial" panose="020B0604020202020204" pitchFamily="34" charset="0"/>
              <a:buChar char="•"/>
            </a:pPr>
            <a:r>
              <a:rPr lang="en-US" dirty="0"/>
              <a:t>Cloud-based applications. </a:t>
            </a:r>
          </a:p>
          <a:p>
            <a:endParaRPr lang="en-GB" dirty="0"/>
          </a:p>
        </p:txBody>
      </p:sp>
      <p:sp>
        <p:nvSpPr>
          <p:cNvPr id="3" name="Title 2">
            <a:extLst>
              <a:ext uri="{FF2B5EF4-FFF2-40B4-BE49-F238E27FC236}">
                <a16:creationId xmlns:a16="http://schemas.microsoft.com/office/drawing/2014/main" id="{3A12EBA5-82F1-CCE9-4746-FA2F513D3840}"/>
              </a:ext>
            </a:extLst>
          </p:cNvPr>
          <p:cNvSpPr>
            <a:spLocks noGrp="1"/>
          </p:cNvSpPr>
          <p:nvPr>
            <p:ph type="title"/>
          </p:nvPr>
        </p:nvSpPr>
        <p:spPr>
          <a:xfrm>
            <a:off x="193868" y="394392"/>
            <a:ext cx="8772157" cy="529244"/>
          </a:xfrm>
        </p:spPr>
        <p:txBody>
          <a:bodyPr/>
          <a:lstStyle/>
          <a:p>
            <a:r>
              <a:rPr lang="en-US" sz="3200" dirty="0">
                <a:solidFill>
                  <a:srgbClr val="024C69"/>
                </a:solidFill>
                <a:latin typeface="Arial" pitchFamily="34" charset="0"/>
                <a:ea typeface="Arial" pitchFamily="34" charset="-122"/>
                <a:cs typeface="Arial" pitchFamily="34" charset="-120"/>
              </a:rPr>
              <a:t>Threat Domains</a:t>
            </a:r>
            <a:endParaRPr lang="en-GB" dirty="0"/>
          </a:p>
        </p:txBody>
      </p:sp>
    </p:spTree>
    <p:extLst>
      <p:ext uri="{BB962C8B-B14F-4D97-AF65-F5344CB8AC3E}">
        <p14:creationId xmlns:p14="http://schemas.microsoft.com/office/powerpoint/2010/main" val="3980220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2BC2F3-C077-29E1-BB65-1CCCB2A41483}"/>
              </a:ext>
            </a:extLst>
          </p:cNvPr>
          <p:cNvSpPr>
            <a:spLocks noGrp="1"/>
          </p:cNvSpPr>
          <p:nvPr>
            <p:ph type="title"/>
          </p:nvPr>
        </p:nvSpPr>
        <p:spPr>
          <a:xfrm>
            <a:off x="239713" y="145009"/>
            <a:ext cx="8772157" cy="520009"/>
          </a:xfrm>
        </p:spPr>
        <p:txBody>
          <a:bodyPr/>
          <a:lstStyle/>
          <a:p>
            <a:r>
              <a:rPr lang="en-US" sz="3200" dirty="0">
                <a:solidFill>
                  <a:srgbClr val="024C69"/>
                </a:solidFill>
                <a:latin typeface="Arial" pitchFamily="34" charset="0"/>
                <a:ea typeface="Arial" pitchFamily="34" charset="-122"/>
                <a:cs typeface="Arial" pitchFamily="34" charset="-120"/>
              </a:rPr>
              <a:t>Types of Cyber Threats</a:t>
            </a:r>
            <a:endParaRPr lang="en-GB" dirty="0"/>
          </a:p>
        </p:txBody>
      </p:sp>
      <p:graphicFrame>
        <p:nvGraphicFramePr>
          <p:cNvPr id="4" name="Table 7">
            <a:extLst>
              <a:ext uri="{FF2B5EF4-FFF2-40B4-BE49-F238E27FC236}">
                <a16:creationId xmlns:a16="http://schemas.microsoft.com/office/drawing/2014/main" id="{A7225F74-C773-EA1E-C62D-43874FF6B2FF}"/>
              </a:ext>
            </a:extLst>
          </p:cNvPr>
          <p:cNvGraphicFramePr>
            <a:graphicFrameLocks noGrp="1"/>
          </p:cNvGraphicFramePr>
          <p:nvPr>
            <p:extLst>
              <p:ext uri="{D42A27DB-BD31-4B8C-83A1-F6EECF244321}">
                <p14:modId xmlns:p14="http://schemas.microsoft.com/office/powerpoint/2010/main" val="1160083083"/>
              </p:ext>
            </p:extLst>
          </p:nvPr>
        </p:nvGraphicFramePr>
        <p:xfrm>
          <a:off x="198678" y="1037064"/>
          <a:ext cx="8660920" cy="4600442"/>
        </p:xfrm>
        <a:graphic>
          <a:graphicData uri="http://schemas.openxmlformats.org/drawingml/2006/table">
            <a:tbl>
              <a:tblPr firstRow="1" bandRow="1">
                <a:tableStyleId>{5C22544A-7EE6-4342-B048-85BDC9FD1C3A}</a:tableStyleId>
              </a:tblPr>
              <a:tblGrid>
                <a:gridCol w="2197913">
                  <a:extLst>
                    <a:ext uri="{9D8B030D-6E8A-4147-A177-3AD203B41FA5}">
                      <a16:colId xmlns:a16="http://schemas.microsoft.com/office/drawing/2014/main" val="2696861426"/>
                    </a:ext>
                  </a:extLst>
                </a:gridCol>
                <a:gridCol w="6463007">
                  <a:extLst>
                    <a:ext uri="{9D8B030D-6E8A-4147-A177-3AD203B41FA5}">
                      <a16:colId xmlns:a16="http://schemas.microsoft.com/office/drawing/2014/main" val="898974973"/>
                    </a:ext>
                  </a:extLst>
                </a:gridCol>
              </a:tblGrid>
              <a:tr h="472989">
                <a:tc>
                  <a:txBody>
                    <a:bodyPr/>
                    <a:lstStyle/>
                    <a:p>
                      <a:r>
                        <a:rPr lang="en-US" sz="1300">
                          <a:latin typeface="Arial" panose="020B0604020202020204" pitchFamily="34" charset="0"/>
                          <a:cs typeface="Arial" panose="020B0604020202020204" pitchFamily="34" charset="0"/>
                        </a:rPr>
                        <a:t>Category</a:t>
                      </a:r>
                    </a:p>
                  </a:txBody>
                  <a:tcPr/>
                </a:tc>
                <a:tc>
                  <a:txBody>
                    <a:bodyPr/>
                    <a:lstStyle/>
                    <a:p>
                      <a:r>
                        <a:rPr lang="en-US" sz="1300" dirty="0">
                          <a:latin typeface="Arial" panose="020B0604020202020204" pitchFamily="34" charset="0"/>
                          <a:cs typeface="Arial" panose="020B0604020202020204" pitchFamily="34" charset="0"/>
                        </a:rPr>
                        <a:t>Types of Cyber Threats</a:t>
                      </a:r>
                    </a:p>
                  </a:txBody>
                  <a:tcPr/>
                </a:tc>
                <a:extLst>
                  <a:ext uri="{0D108BD9-81ED-4DB2-BD59-A6C34878D82A}">
                    <a16:rowId xmlns:a16="http://schemas.microsoft.com/office/drawing/2014/main" val="65444359"/>
                  </a:ext>
                </a:extLst>
              </a:tr>
              <a:tr h="423773">
                <a:tc>
                  <a:txBody>
                    <a:bodyPr/>
                    <a:lstStyle/>
                    <a:p>
                      <a:r>
                        <a:rPr lang="en-US" sz="1300">
                          <a:latin typeface="Arial" panose="020B0604020202020204" pitchFamily="34" charset="0"/>
                          <a:cs typeface="Arial" panose="020B0604020202020204" pitchFamily="34" charset="0"/>
                        </a:rPr>
                        <a:t>Software Attacks</a:t>
                      </a:r>
                    </a:p>
                  </a:txBody>
                  <a:tcPr/>
                </a:tc>
                <a:tc>
                  <a:txBody>
                    <a:bodyPr/>
                    <a:lstStyle/>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A successful denial-of-service (DoS attack).</a:t>
                      </a:r>
                    </a:p>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A computer virus.</a:t>
                      </a:r>
                    </a:p>
                  </a:txBody>
                  <a:tcPr/>
                </a:tc>
                <a:extLst>
                  <a:ext uri="{0D108BD9-81ED-4DB2-BD59-A6C34878D82A}">
                    <a16:rowId xmlns:a16="http://schemas.microsoft.com/office/drawing/2014/main" val="268281481"/>
                  </a:ext>
                </a:extLst>
              </a:tr>
              <a:tr h="423773">
                <a:tc>
                  <a:txBody>
                    <a:bodyPr/>
                    <a:lstStyle/>
                    <a:p>
                      <a:r>
                        <a:rPr lang="en-US" sz="1300">
                          <a:latin typeface="Arial" panose="020B0604020202020204" pitchFamily="34" charset="0"/>
                          <a:cs typeface="Arial" panose="020B0604020202020204" pitchFamily="34" charset="0"/>
                        </a:rPr>
                        <a:t>Software Errors</a:t>
                      </a:r>
                    </a:p>
                  </a:txBody>
                  <a:tcPr/>
                </a:tc>
                <a:tc>
                  <a:txBody>
                    <a:bodyPr/>
                    <a:lstStyle/>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A software bug.</a:t>
                      </a:r>
                    </a:p>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An application going offline.</a:t>
                      </a:r>
                    </a:p>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A cross-site script or illegal file server share.</a:t>
                      </a:r>
                    </a:p>
                  </a:txBody>
                  <a:tcPr/>
                </a:tc>
                <a:extLst>
                  <a:ext uri="{0D108BD9-81ED-4DB2-BD59-A6C34878D82A}">
                    <a16:rowId xmlns:a16="http://schemas.microsoft.com/office/drawing/2014/main" val="4019590664"/>
                  </a:ext>
                </a:extLst>
              </a:tr>
              <a:tr h="423773">
                <a:tc>
                  <a:txBody>
                    <a:bodyPr/>
                    <a:lstStyle/>
                    <a:p>
                      <a:r>
                        <a:rPr lang="en-US" sz="1300">
                          <a:latin typeface="Arial" panose="020B0604020202020204" pitchFamily="34" charset="0"/>
                          <a:cs typeface="Arial" panose="020B0604020202020204" pitchFamily="34" charset="0"/>
                        </a:rPr>
                        <a:t>Sabotage</a:t>
                      </a:r>
                    </a:p>
                  </a:txBody>
                  <a:tcPr/>
                </a:tc>
                <a:tc>
                  <a:txBody>
                    <a:bodyPr/>
                    <a:lstStyle/>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An authorized user compromising an organization’s primary database.</a:t>
                      </a:r>
                    </a:p>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The defacement of an organization’s website.</a:t>
                      </a:r>
                    </a:p>
                  </a:txBody>
                  <a:tcPr/>
                </a:tc>
                <a:extLst>
                  <a:ext uri="{0D108BD9-81ED-4DB2-BD59-A6C34878D82A}">
                    <a16:rowId xmlns:a16="http://schemas.microsoft.com/office/drawing/2014/main" val="3907103025"/>
                  </a:ext>
                </a:extLst>
              </a:tr>
              <a:tr h="423773">
                <a:tc>
                  <a:txBody>
                    <a:bodyPr/>
                    <a:lstStyle/>
                    <a:p>
                      <a:r>
                        <a:rPr lang="en-US" sz="1300">
                          <a:latin typeface="Arial" panose="020B0604020202020204" pitchFamily="34" charset="0"/>
                          <a:cs typeface="Arial" panose="020B0604020202020204" pitchFamily="34" charset="0"/>
                        </a:rPr>
                        <a:t>Human Error</a:t>
                      </a:r>
                    </a:p>
                  </a:txBody>
                  <a:tcPr/>
                </a:tc>
                <a:tc>
                  <a:txBody>
                    <a:bodyPr/>
                    <a:lstStyle/>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Inadvertent data entry errors.</a:t>
                      </a:r>
                    </a:p>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A firewall misconfiguration.</a:t>
                      </a:r>
                    </a:p>
                  </a:txBody>
                  <a:tcPr/>
                </a:tc>
                <a:extLst>
                  <a:ext uri="{0D108BD9-81ED-4DB2-BD59-A6C34878D82A}">
                    <a16:rowId xmlns:a16="http://schemas.microsoft.com/office/drawing/2014/main" val="2117811689"/>
                  </a:ext>
                </a:extLst>
              </a:tr>
              <a:tr h="313715">
                <a:tc>
                  <a:txBody>
                    <a:bodyPr/>
                    <a:lstStyle/>
                    <a:p>
                      <a:r>
                        <a:rPr lang="en-US" sz="1300">
                          <a:latin typeface="Arial" panose="020B0604020202020204" pitchFamily="34" charset="0"/>
                          <a:cs typeface="Arial" panose="020B0604020202020204" pitchFamily="34" charset="0"/>
                        </a:rPr>
                        <a:t>Theft</a:t>
                      </a:r>
                    </a:p>
                  </a:txBody>
                  <a:tcPr/>
                </a:tc>
                <a:tc>
                  <a:txBody>
                    <a:bodyPr/>
                    <a:lstStyle/>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Laptops or equipment being stolen from an unlocked room.</a:t>
                      </a:r>
                    </a:p>
                  </a:txBody>
                  <a:tcPr/>
                </a:tc>
                <a:extLst>
                  <a:ext uri="{0D108BD9-81ED-4DB2-BD59-A6C34878D82A}">
                    <a16:rowId xmlns:a16="http://schemas.microsoft.com/office/drawing/2014/main" val="4247073244"/>
                  </a:ext>
                </a:extLst>
              </a:tr>
              <a:tr h="293298">
                <a:tc>
                  <a:txBody>
                    <a:bodyPr/>
                    <a:lstStyle/>
                    <a:p>
                      <a:r>
                        <a:rPr lang="en-US" sz="1300">
                          <a:latin typeface="Arial" panose="020B0604020202020204" pitchFamily="34" charset="0"/>
                          <a:cs typeface="Arial" panose="020B0604020202020204" pitchFamily="34" charset="0"/>
                        </a:rPr>
                        <a:t>Hardware Failures</a:t>
                      </a:r>
                    </a:p>
                  </a:txBody>
                  <a:tcPr/>
                </a:tc>
                <a:tc>
                  <a:txBody>
                    <a:bodyPr/>
                    <a:lstStyle/>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Hard drive crashes</a:t>
                      </a:r>
                    </a:p>
                  </a:txBody>
                  <a:tcPr/>
                </a:tc>
                <a:extLst>
                  <a:ext uri="{0D108BD9-81ED-4DB2-BD59-A6C34878D82A}">
                    <a16:rowId xmlns:a16="http://schemas.microsoft.com/office/drawing/2014/main" val="2845526064"/>
                  </a:ext>
                </a:extLst>
              </a:tr>
              <a:tr h="423773">
                <a:tc>
                  <a:txBody>
                    <a:bodyPr/>
                    <a:lstStyle/>
                    <a:p>
                      <a:r>
                        <a:rPr lang="en-US" sz="1300">
                          <a:latin typeface="Arial" panose="020B0604020202020204" pitchFamily="34" charset="0"/>
                          <a:cs typeface="Arial" panose="020B0604020202020204" pitchFamily="34" charset="0"/>
                        </a:rPr>
                        <a:t>Utility Interruption</a:t>
                      </a:r>
                    </a:p>
                  </a:txBody>
                  <a:tcPr/>
                </a:tc>
                <a:tc>
                  <a:txBody>
                    <a:bodyPr/>
                    <a:lstStyle/>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Electrical power outages.</a:t>
                      </a:r>
                    </a:p>
                    <a:p>
                      <a:pPr marL="285750" indent="-285750">
                        <a:buFont typeface="Arial" panose="020B0604020202020204" pitchFamily="34" charset="0"/>
                        <a:buChar char="•"/>
                      </a:pPr>
                      <a:r>
                        <a:rPr lang="en-US" sz="1300">
                          <a:latin typeface="Arial" panose="020B0604020202020204" pitchFamily="34" charset="0"/>
                          <a:cs typeface="Arial" panose="020B0604020202020204" pitchFamily="34" charset="0"/>
                        </a:rPr>
                        <a:t>Water damage resulting from sprinkler failure.</a:t>
                      </a:r>
                    </a:p>
                  </a:txBody>
                  <a:tcPr/>
                </a:tc>
                <a:extLst>
                  <a:ext uri="{0D108BD9-81ED-4DB2-BD59-A6C34878D82A}">
                    <a16:rowId xmlns:a16="http://schemas.microsoft.com/office/drawing/2014/main" val="2775153364"/>
                  </a:ext>
                </a:extLst>
              </a:tr>
              <a:tr h="423773">
                <a:tc>
                  <a:txBody>
                    <a:bodyPr/>
                    <a:lstStyle/>
                    <a:p>
                      <a:r>
                        <a:rPr lang="en-US" sz="1300">
                          <a:latin typeface="Arial" panose="020B0604020202020204" pitchFamily="34" charset="0"/>
                          <a:cs typeface="Arial" panose="020B0604020202020204" pitchFamily="34" charset="0"/>
                        </a:rPr>
                        <a:t>Natural Disasters</a:t>
                      </a:r>
                    </a:p>
                  </a:txBody>
                  <a:tcPr/>
                </a:tc>
                <a:tc>
                  <a:txBody>
                    <a:bodyPr/>
                    <a:lstStyle/>
                    <a:p>
                      <a:pPr marL="285750" indent="-285750">
                        <a:buFont typeface="Arial" panose="020B0604020202020204" pitchFamily="34" charset="0"/>
                        <a:buChar char="•"/>
                      </a:pPr>
                      <a:r>
                        <a:rPr lang="en-US" sz="1300" dirty="0">
                          <a:latin typeface="Arial" panose="020B0604020202020204" pitchFamily="34" charset="0"/>
                          <a:cs typeface="Arial" panose="020B0604020202020204" pitchFamily="34" charset="0"/>
                        </a:rPr>
                        <a:t>Severe storms such as hurricanes or tornados.</a:t>
                      </a:r>
                    </a:p>
                    <a:p>
                      <a:pPr marL="285750" indent="-285750">
                        <a:buFont typeface="Arial" panose="020B0604020202020204" pitchFamily="34" charset="0"/>
                        <a:buChar char="•"/>
                      </a:pPr>
                      <a:r>
                        <a:rPr lang="en-US" sz="1300" dirty="0">
                          <a:latin typeface="Arial" panose="020B0604020202020204" pitchFamily="34" charset="0"/>
                          <a:cs typeface="Arial" panose="020B0604020202020204" pitchFamily="34" charset="0"/>
                        </a:rPr>
                        <a:t>Earthquakes.</a:t>
                      </a:r>
                    </a:p>
                    <a:p>
                      <a:pPr marL="285750" indent="-285750">
                        <a:buFont typeface="Arial" panose="020B0604020202020204" pitchFamily="34" charset="0"/>
                        <a:buChar char="•"/>
                      </a:pPr>
                      <a:r>
                        <a:rPr lang="en-US" sz="1300" dirty="0">
                          <a:latin typeface="Arial" panose="020B0604020202020204" pitchFamily="34" charset="0"/>
                          <a:cs typeface="Arial" panose="020B0604020202020204" pitchFamily="34" charset="0"/>
                        </a:rPr>
                        <a:t>Floods.</a:t>
                      </a:r>
                    </a:p>
                    <a:p>
                      <a:pPr marL="285750" indent="-285750">
                        <a:buFont typeface="Arial" panose="020B0604020202020204" pitchFamily="34" charset="0"/>
                        <a:buChar char="•"/>
                      </a:pPr>
                      <a:r>
                        <a:rPr lang="en-US" sz="1300" dirty="0">
                          <a:latin typeface="Arial" panose="020B0604020202020204" pitchFamily="34" charset="0"/>
                          <a:cs typeface="Arial" panose="020B0604020202020204" pitchFamily="34" charset="0"/>
                        </a:rPr>
                        <a:t>Fires.</a:t>
                      </a:r>
                    </a:p>
                  </a:txBody>
                  <a:tcPr/>
                </a:tc>
                <a:extLst>
                  <a:ext uri="{0D108BD9-81ED-4DB2-BD59-A6C34878D82A}">
                    <a16:rowId xmlns:a16="http://schemas.microsoft.com/office/drawing/2014/main" val="488391351"/>
                  </a:ext>
                </a:extLst>
              </a:tr>
            </a:tbl>
          </a:graphicData>
        </a:graphic>
      </p:graphicFrame>
    </p:spTree>
    <p:extLst>
      <p:ext uri="{BB962C8B-B14F-4D97-AF65-F5344CB8AC3E}">
        <p14:creationId xmlns:p14="http://schemas.microsoft.com/office/powerpoint/2010/main" val="1946106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28AAA55-5049-A019-0F1B-E51206535122}"/>
              </a:ext>
            </a:extLst>
          </p:cNvPr>
          <p:cNvSpPr>
            <a:spLocks noGrp="1"/>
          </p:cNvSpPr>
          <p:nvPr>
            <p:ph type="body" sz="quarter" idx="10"/>
          </p:nvPr>
        </p:nvSpPr>
        <p:spPr>
          <a:xfrm>
            <a:off x="149290" y="914400"/>
            <a:ext cx="8862579" cy="677008"/>
          </a:xfrm>
        </p:spPr>
        <p:txBody>
          <a:bodyPr/>
          <a:lstStyle/>
          <a:p>
            <a:r>
              <a:rPr lang="en-US" dirty="0">
                <a:latin typeface="Arial" panose="020B0604020202020204" pitchFamily="34" charset="0"/>
                <a:ea typeface="+mn-lt"/>
                <a:cs typeface="Arial" panose="020B0604020202020204" pitchFamily="34" charset="0"/>
              </a:rPr>
              <a:t>Valuable, sensitive information is personnel records, intellectual property, and financial data. </a:t>
            </a:r>
            <a:endParaRPr lang="en-US" dirty="0">
              <a:latin typeface="Arial" panose="020B0604020202020204" pitchFamily="34" charset="0"/>
              <a:cs typeface="Arial" panose="020B0604020202020204" pitchFamily="34" charset="0"/>
            </a:endParaRPr>
          </a:p>
          <a:p>
            <a:endParaRPr lang="en-GB" dirty="0"/>
          </a:p>
        </p:txBody>
      </p:sp>
      <p:sp>
        <p:nvSpPr>
          <p:cNvPr id="3" name="Title 2">
            <a:extLst>
              <a:ext uri="{FF2B5EF4-FFF2-40B4-BE49-F238E27FC236}">
                <a16:creationId xmlns:a16="http://schemas.microsoft.com/office/drawing/2014/main" id="{E0CBC9E7-A848-CF78-0077-EBA052844626}"/>
              </a:ext>
            </a:extLst>
          </p:cNvPr>
          <p:cNvSpPr>
            <a:spLocks noGrp="1"/>
          </p:cNvSpPr>
          <p:nvPr>
            <p:ph type="title"/>
          </p:nvPr>
        </p:nvSpPr>
        <p:spPr>
          <a:xfrm>
            <a:off x="239713" y="204845"/>
            <a:ext cx="8772157" cy="520008"/>
          </a:xfrm>
        </p:spPr>
        <p:txBody>
          <a:bodyPr/>
          <a:lstStyle/>
          <a:p>
            <a:r>
              <a:rPr lang="en-US" sz="3200" dirty="0">
                <a:solidFill>
                  <a:srgbClr val="024C69"/>
                </a:solidFill>
                <a:latin typeface="Arial" pitchFamily="34" charset="0"/>
                <a:ea typeface="Arial" pitchFamily="34" charset="-122"/>
                <a:cs typeface="Arial" pitchFamily="34" charset="-120"/>
              </a:rPr>
              <a:t>Internal vs External Threats</a:t>
            </a:r>
            <a:endParaRPr lang="en-GB" dirty="0"/>
          </a:p>
        </p:txBody>
      </p:sp>
      <p:pic>
        <p:nvPicPr>
          <p:cNvPr id="4" name="Picture 3">
            <a:extLst>
              <a:ext uri="{FF2B5EF4-FFF2-40B4-BE49-F238E27FC236}">
                <a16:creationId xmlns:a16="http://schemas.microsoft.com/office/drawing/2014/main" id="{F61C5E36-89B0-C359-0882-961636F72256}"/>
              </a:ext>
            </a:extLst>
          </p:cNvPr>
          <p:cNvPicPr>
            <a:picLocks noChangeAspect="1"/>
          </p:cNvPicPr>
          <p:nvPr/>
        </p:nvPicPr>
        <p:blipFill>
          <a:blip r:embed="rId3"/>
          <a:stretch>
            <a:fillRect/>
          </a:stretch>
        </p:blipFill>
        <p:spPr>
          <a:xfrm>
            <a:off x="1472123" y="1752600"/>
            <a:ext cx="4247542" cy="4005495"/>
          </a:xfrm>
          <a:prstGeom prst="rect">
            <a:avLst/>
          </a:prstGeom>
        </p:spPr>
      </p:pic>
    </p:spTree>
    <p:extLst>
      <p:ext uri="{BB962C8B-B14F-4D97-AF65-F5344CB8AC3E}">
        <p14:creationId xmlns:p14="http://schemas.microsoft.com/office/powerpoint/2010/main" val="286495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8F849A1-1BEE-D48D-9C1F-27B93099E0C0}"/>
              </a:ext>
            </a:extLst>
          </p:cNvPr>
          <p:cNvSpPr>
            <a:spLocks noGrp="1"/>
          </p:cNvSpPr>
          <p:nvPr>
            <p:ph type="body" sz="quarter" idx="10"/>
          </p:nvPr>
        </p:nvSpPr>
        <p:spPr/>
        <p:txBody>
          <a:bodyPr/>
          <a:lstStyle/>
          <a:p>
            <a:pPr marL="0" indent="0" algn="just">
              <a:buNone/>
            </a:pPr>
            <a:r>
              <a:rPr lang="en-US" sz="2400" dirty="0">
                <a:latin typeface="Arial" panose="020B0604020202020204" pitchFamily="34" charset="0"/>
                <a:cs typeface="Arial" panose="020B0604020202020204" pitchFamily="34" charset="0"/>
              </a:rPr>
              <a:t>T</a:t>
            </a:r>
            <a:r>
              <a:rPr lang="en-US" sz="2400" dirty="0">
                <a:latin typeface="Arial" panose="020B0604020202020204" pitchFamily="34" charset="0"/>
                <a:ea typeface="+mn-lt"/>
                <a:cs typeface="Arial" panose="020B0604020202020204" pitchFamily="34" charset="0"/>
              </a:rPr>
              <a:t>he private cloud domain includes any private servers, resources, and IT infrastructure available to members of a single organization via the Internet. </a:t>
            </a:r>
            <a:endParaRPr lang="pt-BR" sz="2400" dirty="0">
              <a:latin typeface="Arial" panose="020B0604020202020204" pitchFamily="34" charset="0"/>
              <a:cs typeface="Arial" panose="020B0604020202020204" pitchFamily="34" charset="0"/>
            </a:endParaRPr>
          </a:p>
          <a:p>
            <a:r>
              <a:rPr lang="en-US" sz="2000" b="0" i="0" dirty="0">
                <a:effectLst/>
                <a:latin typeface="Arial" panose="020B0604020202020204" pitchFamily="34" charset="0"/>
                <a:ea typeface="+mn-lt"/>
                <a:cs typeface="Arial" panose="020B0604020202020204" pitchFamily="34" charset="0"/>
              </a:rPr>
              <a:t>Threats to the private cloud domain include:</a:t>
            </a:r>
            <a:r>
              <a:rPr lang="en-US" sz="2000" dirty="0">
                <a:latin typeface="Arial" panose="020B0604020202020204" pitchFamily="34" charset="0"/>
                <a:ea typeface="+mn-lt"/>
                <a:cs typeface="Arial" panose="020B0604020202020204" pitchFamily="34" charset="0"/>
              </a:rPr>
              <a:t> </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Unauthorized network probing and port scanning. </a:t>
            </a:r>
            <a:endParaRPr lang="en-US" sz="2000" dirty="0">
              <a:latin typeface="Arial" panose="020B0604020202020204" pitchFamily="34" charset="0"/>
              <a:cs typeface="Arial" panose="020B0604020202020204" pitchFamily="34" charset="0"/>
            </a:endParaRPr>
          </a:p>
          <a:p>
            <a:r>
              <a:rPr lang="en-US" sz="2000" b="0" i="0" dirty="0">
                <a:effectLst/>
                <a:latin typeface="Arial" panose="020B0604020202020204" pitchFamily="34" charset="0"/>
                <a:ea typeface="+mn-lt"/>
                <a:cs typeface="Arial" panose="020B0604020202020204" pitchFamily="34" charset="0"/>
              </a:rPr>
              <a:t>Unauthorized access to resources.</a:t>
            </a:r>
            <a:r>
              <a:rPr lang="en-US" sz="2000" dirty="0">
                <a:latin typeface="Arial" panose="020B0604020202020204" pitchFamily="34" charset="0"/>
                <a:ea typeface="+mn-lt"/>
                <a:cs typeface="Arial" panose="020B0604020202020204" pitchFamily="34" charset="0"/>
              </a:rPr>
              <a:t> </a:t>
            </a:r>
            <a:endParaRPr lang="en-US" sz="2000" dirty="0">
              <a:latin typeface="Arial" panose="020B0604020202020204" pitchFamily="34" charset="0"/>
              <a:cs typeface="Arial" panose="020B0604020202020204" pitchFamily="34" charset="0"/>
            </a:endParaRPr>
          </a:p>
          <a:p>
            <a:r>
              <a:rPr lang="en-US" sz="2000" b="0" i="0" dirty="0">
                <a:effectLst/>
                <a:latin typeface="Arial" panose="020B0604020202020204" pitchFamily="34" charset="0"/>
                <a:ea typeface="+mn-lt"/>
                <a:cs typeface="Arial" panose="020B0604020202020204" pitchFamily="34" charset="0"/>
              </a:rPr>
              <a:t>Router, firewall</a:t>
            </a:r>
            <a:r>
              <a:rPr lang="en-US" sz="2000" dirty="0">
                <a:latin typeface="Arial" panose="020B0604020202020204" pitchFamily="34" charset="0"/>
                <a:ea typeface="+mn-lt"/>
                <a:cs typeface="Arial" panose="020B0604020202020204" pitchFamily="34" charset="0"/>
              </a:rPr>
              <a:t>,</a:t>
            </a:r>
            <a:r>
              <a:rPr lang="en-US" sz="2000" b="0" i="0" dirty="0">
                <a:effectLst/>
                <a:latin typeface="Arial" panose="020B0604020202020204" pitchFamily="34" charset="0"/>
                <a:ea typeface="+mn-lt"/>
                <a:cs typeface="Arial" panose="020B0604020202020204" pitchFamily="34" charset="0"/>
              </a:rPr>
              <a:t> or network device operating system or software vulnerabilities.</a:t>
            </a:r>
            <a:r>
              <a:rPr lang="en-US" sz="2000" dirty="0">
                <a:latin typeface="Arial" panose="020B0604020202020204" pitchFamily="34" charset="0"/>
                <a:ea typeface="+mn-lt"/>
                <a:cs typeface="Arial" panose="020B0604020202020204" pitchFamily="34" charset="0"/>
              </a:rPr>
              <a:t> </a:t>
            </a:r>
            <a:endParaRPr lang="en-US" sz="2000" dirty="0">
              <a:latin typeface="Arial" panose="020B0604020202020204" pitchFamily="34" charset="0"/>
              <a:cs typeface="Arial" panose="020B0604020202020204" pitchFamily="34" charset="0"/>
            </a:endParaRPr>
          </a:p>
          <a:p>
            <a:r>
              <a:rPr lang="en-US" sz="2000" b="0" i="0" dirty="0">
                <a:effectLst/>
                <a:latin typeface="Arial" panose="020B0604020202020204" pitchFamily="34" charset="0"/>
                <a:ea typeface="+mn-lt"/>
                <a:cs typeface="Arial" panose="020B0604020202020204" pitchFamily="34" charset="0"/>
              </a:rPr>
              <a:t>Router, firewall</a:t>
            </a:r>
            <a:r>
              <a:rPr lang="en-US" sz="2000" dirty="0">
                <a:latin typeface="Arial" panose="020B0604020202020204" pitchFamily="34" charset="0"/>
                <a:ea typeface="+mn-lt"/>
                <a:cs typeface="Arial" panose="020B0604020202020204" pitchFamily="34" charset="0"/>
              </a:rPr>
              <a:t>,</a:t>
            </a:r>
            <a:r>
              <a:rPr lang="en-US" sz="2000" b="0" i="0" dirty="0">
                <a:effectLst/>
                <a:latin typeface="Arial" panose="020B0604020202020204" pitchFamily="34" charset="0"/>
                <a:ea typeface="+mn-lt"/>
                <a:cs typeface="Arial" panose="020B0604020202020204" pitchFamily="34" charset="0"/>
              </a:rPr>
              <a:t> or network device configuration errors.</a:t>
            </a:r>
            <a:r>
              <a:rPr lang="en-US" sz="2000" dirty="0">
                <a:latin typeface="Arial" panose="020B0604020202020204" pitchFamily="34" charset="0"/>
                <a:ea typeface="+mn-lt"/>
                <a:cs typeface="Arial" panose="020B0604020202020204" pitchFamily="34" charset="0"/>
              </a:rPr>
              <a:t> </a:t>
            </a:r>
            <a:endParaRPr lang="en-US" sz="2000" dirty="0">
              <a:latin typeface="Arial" panose="020B0604020202020204" pitchFamily="34" charset="0"/>
              <a:cs typeface="Arial" panose="020B0604020202020204" pitchFamily="34" charset="0"/>
            </a:endParaRPr>
          </a:p>
          <a:p>
            <a:r>
              <a:rPr lang="en-US" sz="2000" b="0" i="0" dirty="0">
                <a:effectLst/>
                <a:latin typeface="Arial" panose="020B0604020202020204" pitchFamily="34" charset="0"/>
                <a:ea typeface="+mn-lt"/>
                <a:cs typeface="Arial" panose="020B0604020202020204" pitchFamily="34" charset="0"/>
              </a:rPr>
              <a:t>Remote users </a:t>
            </a:r>
            <a:r>
              <a:rPr lang="en-US" sz="2000" dirty="0">
                <a:latin typeface="Arial" panose="020B0604020202020204" pitchFamily="34" charset="0"/>
                <a:ea typeface="+mn-lt"/>
                <a:cs typeface="Arial" panose="020B0604020202020204" pitchFamily="34" charset="0"/>
              </a:rPr>
              <a:t>access </a:t>
            </a:r>
            <a:r>
              <a:rPr lang="en-US" sz="2000" b="0" i="0" dirty="0">
                <a:effectLst/>
                <a:latin typeface="Arial" panose="020B0604020202020204" pitchFamily="34" charset="0"/>
                <a:ea typeface="+mn-lt"/>
                <a:cs typeface="Arial" panose="020B0604020202020204" pitchFamily="34" charset="0"/>
              </a:rPr>
              <a:t>an organization’s infrastructure and </a:t>
            </a:r>
            <a:r>
              <a:rPr lang="en-US" sz="2000" dirty="0">
                <a:latin typeface="Arial" panose="020B0604020202020204" pitchFamily="34" charset="0"/>
                <a:ea typeface="+mn-lt"/>
                <a:cs typeface="Arial" panose="020B0604020202020204" pitchFamily="34" charset="0"/>
              </a:rPr>
              <a:t>download </a:t>
            </a:r>
            <a:r>
              <a:rPr lang="en-US" sz="2000" b="0" i="0" dirty="0">
                <a:effectLst/>
                <a:latin typeface="Arial" panose="020B0604020202020204" pitchFamily="34" charset="0"/>
                <a:ea typeface="+mn-lt"/>
                <a:cs typeface="Arial" panose="020B0604020202020204" pitchFamily="34" charset="0"/>
              </a:rPr>
              <a:t>sensitive data.</a:t>
            </a:r>
            <a:r>
              <a:rPr lang="en-US" sz="2000" dirty="0">
                <a:latin typeface="Arial" panose="020B0604020202020204" pitchFamily="34" charset="0"/>
                <a:ea typeface="+mn-lt"/>
                <a:cs typeface="Arial" panose="020B0604020202020204" pitchFamily="34" charset="0"/>
              </a:rPr>
              <a:t> </a:t>
            </a:r>
            <a:endParaRPr lang="en-US" sz="2000" dirty="0">
              <a:latin typeface="Arial" panose="020B0604020202020204" pitchFamily="34" charset="0"/>
              <a:cs typeface="Arial" panose="020B0604020202020204" pitchFamily="34" charset="0"/>
            </a:endParaRPr>
          </a:p>
          <a:p>
            <a:endParaRPr lang="en-GB" dirty="0"/>
          </a:p>
        </p:txBody>
      </p:sp>
      <p:sp>
        <p:nvSpPr>
          <p:cNvPr id="3" name="Title 2">
            <a:extLst>
              <a:ext uri="{FF2B5EF4-FFF2-40B4-BE49-F238E27FC236}">
                <a16:creationId xmlns:a16="http://schemas.microsoft.com/office/drawing/2014/main" id="{53341B72-1518-10F4-416E-C101A1A2892D}"/>
              </a:ext>
            </a:extLst>
          </p:cNvPr>
          <p:cNvSpPr>
            <a:spLocks noGrp="1"/>
          </p:cNvSpPr>
          <p:nvPr>
            <p:ph type="title"/>
          </p:nvPr>
        </p:nvSpPr>
        <p:spPr>
          <a:xfrm>
            <a:off x="185921" y="137962"/>
            <a:ext cx="8772157" cy="410678"/>
          </a:xfrm>
        </p:spPr>
        <p:txBody>
          <a:bodyPr/>
          <a:lstStyle/>
          <a:p>
            <a:r>
              <a:rPr lang="en-US" sz="3200" dirty="0">
                <a:solidFill>
                  <a:srgbClr val="024C69"/>
                </a:solidFill>
                <a:latin typeface="Arial" pitchFamily="34" charset="0"/>
                <a:ea typeface="Arial" pitchFamily="34" charset="-122"/>
                <a:cs typeface="Arial" pitchFamily="34" charset="-120"/>
              </a:rPr>
              <a:t>Threats to the Private Cloud</a:t>
            </a:r>
            <a:endParaRPr lang="en-GB" dirty="0"/>
          </a:p>
        </p:txBody>
      </p:sp>
    </p:spTree>
    <p:extLst>
      <p:ext uri="{BB962C8B-B14F-4D97-AF65-F5344CB8AC3E}">
        <p14:creationId xmlns:p14="http://schemas.microsoft.com/office/powerpoint/2010/main" val="468113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C2924708-904C-C51A-6152-C91990F7FDB3}"/>
              </a:ext>
            </a:extLst>
          </p:cNvPr>
          <p:cNvSpPr>
            <a:spLocks noGrp="1"/>
          </p:cNvSpPr>
          <p:nvPr>
            <p:ph type="body" sz="quarter" idx="10"/>
          </p:nvPr>
        </p:nvSpPr>
        <p:spPr/>
        <p:txBody>
          <a:bodyPr/>
          <a:lstStyle/>
          <a:p>
            <a:pPr marL="0" indent="0" algn="just">
              <a:buNone/>
            </a:pPr>
            <a:r>
              <a:rPr lang="en-US" sz="2000" dirty="0">
                <a:latin typeface="Arial" panose="020B0604020202020204" pitchFamily="34" charset="0"/>
                <a:ea typeface="+mn-lt"/>
                <a:cs typeface="Arial" panose="020B0604020202020204" pitchFamily="34" charset="0"/>
              </a:rPr>
              <a:t>The public cloud domain is the entire computing services hosted by a cloud, service, or Internet provider that are available to the public and shared across organizations. </a:t>
            </a:r>
            <a:endParaRPr lang="en-US" sz="2000"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ea typeface="+mn-lt"/>
                <a:cs typeface="Arial" panose="020B0604020202020204" pitchFamily="34" charset="0"/>
              </a:rPr>
              <a:t>Three subscription-based models of public cloud services that organizations may choose to use: </a:t>
            </a:r>
            <a:endParaRPr lang="en-US" sz="2000" dirty="0">
              <a:latin typeface="Arial" panose="020B0604020202020204" pitchFamily="34" charset="0"/>
              <a:cs typeface="Arial" panose="020B0604020202020204" pitchFamily="34" charset="0"/>
            </a:endParaRPr>
          </a:p>
          <a:p>
            <a:pPr marL="285750" indent="-285750" algn="just">
              <a:buFont typeface="Arial"/>
              <a:buChar char="•"/>
            </a:pPr>
            <a:r>
              <a:rPr lang="en-US" sz="2000" dirty="0">
                <a:latin typeface="Arial" panose="020B0604020202020204" pitchFamily="34" charset="0"/>
                <a:ea typeface="+mn-lt"/>
                <a:cs typeface="Arial" panose="020B0604020202020204" pitchFamily="34" charset="0"/>
              </a:rPr>
              <a:t>Software as a Service (SaaS): provides organizations with software (stored in the cloud) that is centrally hosted and accessed by users via a web browser, app, or other software. </a:t>
            </a:r>
            <a:endParaRPr lang="en-US" sz="2000" dirty="0">
              <a:latin typeface="Arial" panose="020B0604020202020204" pitchFamily="34" charset="0"/>
              <a:cs typeface="Arial" panose="020B0604020202020204" pitchFamily="34" charset="0"/>
            </a:endParaRPr>
          </a:p>
          <a:p>
            <a:pPr marL="285750" indent="-285750" algn="just">
              <a:buFont typeface="Arial"/>
              <a:buChar char="•"/>
            </a:pPr>
            <a:r>
              <a:rPr lang="en-US" sz="2000" dirty="0">
                <a:latin typeface="Arial" panose="020B0604020202020204" pitchFamily="34" charset="0"/>
                <a:ea typeface="+mn-lt"/>
                <a:cs typeface="Arial" panose="020B0604020202020204" pitchFamily="34" charset="0"/>
              </a:rPr>
              <a:t>Platform as a Service (PaaS): It allows an organization to develop, run and manage its applications on the service's hardware using its tools. </a:t>
            </a:r>
            <a:endParaRPr lang="en-US" sz="2000" dirty="0">
              <a:latin typeface="Arial" panose="020B0604020202020204" pitchFamily="34" charset="0"/>
              <a:cs typeface="Arial" panose="020B0604020202020204" pitchFamily="34" charset="0"/>
            </a:endParaRPr>
          </a:p>
          <a:p>
            <a:pPr marL="285750" indent="-285750" algn="just">
              <a:buFont typeface="Arial"/>
              <a:buChar char="•"/>
            </a:pPr>
            <a:r>
              <a:rPr lang="en-US" sz="2000" dirty="0">
                <a:latin typeface="Arial" panose="020B0604020202020204" pitchFamily="34" charset="0"/>
                <a:ea typeface="+mn-lt"/>
                <a:cs typeface="Arial" panose="020B0604020202020204" pitchFamily="34" charset="0"/>
              </a:rPr>
              <a:t>Infrastructure as a Service (IaaS): provides virtual computing resources such as hardware, software, servers, storage, and other infrastructure components. An organization will buy access to them.  </a:t>
            </a:r>
            <a:endParaRPr lang="pt-BR" sz="2000" dirty="0">
              <a:latin typeface="Arial" panose="020B0604020202020204" pitchFamily="34" charset="0"/>
              <a:cs typeface="Arial" panose="020B0604020202020204" pitchFamily="34" charset="0"/>
            </a:endParaRPr>
          </a:p>
          <a:p>
            <a:endParaRPr lang="en-GB" dirty="0"/>
          </a:p>
        </p:txBody>
      </p:sp>
      <p:sp>
        <p:nvSpPr>
          <p:cNvPr id="3" name="Title 2">
            <a:extLst>
              <a:ext uri="{FF2B5EF4-FFF2-40B4-BE49-F238E27FC236}">
                <a16:creationId xmlns:a16="http://schemas.microsoft.com/office/drawing/2014/main" id="{0553845D-8709-EA24-ABA6-10DFC6376605}"/>
              </a:ext>
            </a:extLst>
          </p:cNvPr>
          <p:cNvSpPr>
            <a:spLocks noGrp="1"/>
          </p:cNvSpPr>
          <p:nvPr>
            <p:ph type="title"/>
          </p:nvPr>
        </p:nvSpPr>
        <p:spPr>
          <a:xfrm>
            <a:off x="185921" y="175731"/>
            <a:ext cx="8772157" cy="520008"/>
          </a:xfrm>
        </p:spPr>
        <p:txBody>
          <a:bodyPr/>
          <a:lstStyle/>
          <a:p>
            <a:r>
              <a:rPr lang="en-US" sz="3200" dirty="0">
                <a:solidFill>
                  <a:srgbClr val="024C69"/>
                </a:solidFill>
                <a:latin typeface="Arial" pitchFamily="34" charset="0"/>
                <a:ea typeface="Arial" pitchFamily="34" charset="-122"/>
                <a:cs typeface="Arial" pitchFamily="34" charset="-120"/>
              </a:rPr>
              <a:t>Threats to the Public Cloud</a:t>
            </a:r>
            <a:endParaRPr lang="en-GB" dirty="0"/>
          </a:p>
        </p:txBody>
      </p:sp>
    </p:spTree>
    <p:extLst>
      <p:ext uri="{BB962C8B-B14F-4D97-AF65-F5344CB8AC3E}">
        <p14:creationId xmlns:p14="http://schemas.microsoft.com/office/powerpoint/2010/main" val="2216345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B097974-1A78-4D64-B647-BBE0242E9586}"/>
              </a:ext>
            </a:extLst>
          </p:cNvPr>
          <p:cNvSpPr>
            <a:spLocks noGrp="1"/>
          </p:cNvSpPr>
          <p:nvPr>
            <p:ph type="body" sz="quarter" idx="10"/>
          </p:nvPr>
        </p:nvSpPr>
        <p:spPr/>
        <p:txBody>
          <a:bodyPr/>
          <a:lstStyle/>
          <a:p>
            <a:pPr marL="0" indent="0">
              <a:buNone/>
            </a:pPr>
            <a:r>
              <a:rPr lang="en-US" sz="2400" dirty="0">
                <a:latin typeface="Arial"/>
                <a:cs typeface="Arial"/>
              </a:rPr>
              <a:t>The application domain includes all the critical systems, applications, and data used by an organization to support operations.</a:t>
            </a:r>
          </a:p>
          <a:p>
            <a:r>
              <a:rPr lang="en-US" sz="2400" dirty="0">
                <a:latin typeface="Arial"/>
                <a:cs typeface="Arial"/>
              </a:rPr>
              <a:t>Common threats to applications include:</a:t>
            </a:r>
          </a:p>
          <a:p>
            <a:pPr lvl="1">
              <a:buFont typeface="Arial" panose="020B0604020202020204" pitchFamily="34" charset="0"/>
              <a:buChar char="•"/>
            </a:pPr>
            <a:r>
              <a:rPr lang="en-US" sz="2200" dirty="0">
                <a:latin typeface="Arial"/>
                <a:cs typeface="Arial"/>
              </a:rPr>
              <a:t>Someone gaining unauthorized access to data centers, computer rooms, wiring closets or systems.</a:t>
            </a:r>
          </a:p>
          <a:p>
            <a:pPr lvl="1">
              <a:buFont typeface="Arial" panose="020B0604020202020204" pitchFamily="34" charset="0"/>
              <a:buChar char="•"/>
            </a:pPr>
            <a:r>
              <a:rPr lang="en-US" sz="2200" dirty="0">
                <a:latin typeface="Arial"/>
                <a:cs typeface="Arial"/>
              </a:rPr>
              <a:t>Server downtime during maintenance periods.</a:t>
            </a:r>
          </a:p>
          <a:p>
            <a:pPr lvl="1">
              <a:buFont typeface="Arial" panose="020B0604020202020204" pitchFamily="34" charset="0"/>
              <a:buChar char="•"/>
            </a:pPr>
            <a:r>
              <a:rPr lang="en-US" sz="2200" dirty="0">
                <a:latin typeface="Arial"/>
                <a:cs typeface="Arial"/>
              </a:rPr>
              <a:t>Network operating system software vulnerabilities.</a:t>
            </a:r>
          </a:p>
          <a:p>
            <a:pPr lvl="1">
              <a:buFont typeface="Arial" panose="020B0604020202020204" pitchFamily="34" charset="0"/>
              <a:buChar char="•"/>
            </a:pPr>
            <a:r>
              <a:rPr lang="en-US" sz="2200" dirty="0">
                <a:latin typeface="Arial"/>
                <a:cs typeface="Arial"/>
              </a:rPr>
              <a:t>Data loss.</a:t>
            </a:r>
          </a:p>
          <a:p>
            <a:pPr lvl="1">
              <a:buFont typeface="Arial" panose="020B0604020202020204" pitchFamily="34" charset="0"/>
              <a:buChar char="•"/>
            </a:pPr>
            <a:r>
              <a:rPr lang="en-US" sz="2200" dirty="0">
                <a:latin typeface="Arial"/>
                <a:cs typeface="Arial"/>
              </a:rPr>
              <a:t>Client-server or web application development vulnerabilities.</a:t>
            </a:r>
          </a:p>
          <a:p>
            <a:endParaRPr lang="en-GB" dirty="0"/>
          </a:p>
        </p:txBody>
      </p:sp>
      <p:sp>
        <p:nvSpPr>
          <p:cNvPr id="3" name="Title 2">
            <a:extLst>
              <a:ext uri="{FF2B5EF4-FFF2-40B4-BE49-F238E27FC236}">
                <a16:creationId xmlns:a16="http://schemas.microsoft.com/office/drawing/2014/main" id="{FA1871D3-A0A3-99D6-DF5C-9B16F2863FEE}"/>
              </a:ext>
            </a:extLst>
          </p:cNvPr>
          <p:cNvSpPr>
            <a:spLocks noGrp="1"/>
          </p:cNvSpPr>
          <p:nvPr>
            <p:ph type="title"/>
          </p:nvPr>
        </p:nvSpPr>
        <p:spPr>
          <a:xfrm>
            <a:off x="185921" y="165792"/>
            <a:ext cx="8772157" cy="520008"/>
          </a:xfrm>
        </p:spPr>
        <p:txBody>
          <a:bodyPr/>
          <a:lstStyle/>
          <a:p>
            <a:r>
              <a:rPr lang="en-US" dirty="0">
                <a:latin typeface="Arial"/>
                <a:cs typeface="Arial"/>
              </a:rPr>
              <a:t>Threats to Applications</a:t>
            </a:r>
            <a:endParaRPr lang="en-GB" dirty="0"/>
          </a:p>
        </p:txBody>
      </p:sp>
    </p:spTree>
    <p:extLst>
      <p:ext uri="{BB962C8B-B14F-4D97-AF65-F5344CB8AC3E}">
        <p14:creationId xmlns:p14="http://schemas.microsoft.com/office/powerpoint/2010/main" val="324505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CAE89F5-6259-8422-2514-9AFF306396AB}"/>
              </a:ext>
            </a:extLst>
          </p:cNvPr>
          <p:cNvSpPr>
            <a:spLocks noGrp="1"/>
          </p:cNvSpPr>
          <p:nvPr>
            <p:ph type="body" sz="quarter" idx="10"/>
          </p:nvPr>
        </p:nvSpPr>
        <p:spPr/>
        <p:txBody>
          <a:bodyPr/>
          <a:lstStyle/>
          <a:p>
            <a:pPr marL="0" indent="0" algn="just">
              <a:buNone/>
            </a:pPr>
            <a:r>
              <a:rPr lang="en-US" sz="2400" dirty="0">
                <a:latin typeface="Arial" panose="020B0604020202020204" pitchFamily="34" charset="0"/>
                <a:ea typeface="+mn-lt"/>
                <a:cs typeface="Arial" panose="020B0604020202020204" pitchFamily="34" charset="0"/>
              </a:rPr>
              <a:t>Software vulnerabilities occur because of programming mistakes, protocol vulnerabilities, or system misconfigurations. </a:t>
            </a:r>
            <a:endParaRPr lang="en-US"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ea typeface="+mn-lt"/>
                <a:cs typeface="Arial" panose="020B0604020202020204" pitchFamily="34" charset="0"/>
              </a:rPr>
              <a:t>Some of the attack methods by cybercriminals are: </a:t>
            </a:r>
            <a:endParaRPr lang="en-US" dirty="0">
              <a:latin typeface="Arial" panose="020B0604020202020204" pitchFamily="34" charset="0"/>
              <a:cs typeface="Arial" panose="020B0604020202020204" pitchFamily="34" charset="0"/>
            </a:endParaRPr>
          </a:p>
          <a:p>
            <a:pPr marL="285750" indent="-285750" algn="just">
              <a:buFont typeface="Arial"/>
              <a:buChar char="•"/>
            </a:pPr>
            <a:r>
              <a:rPr lang="en-US" sz="2400" dirty="0">
                <a:latin typeface="Arial" panose="020B0604020202020204" pitchFamily="34" charset="0"/>
                <a:ea typeface="+mn-lt"/>
                <a:cs typeface="Arial" panose="020B0604020202020204" pitchFamily="34" charset="0"/>
              </a:rPr>
              <a:t>Advanced persistent threat (APT): a continuous attack that uses elaborate espionage tactics involving multiple actors and sophisticated malware. </a:t>
            </a:r>
            <a:endParaRPr lang="en-US" dirty="0">
              <a:latin typeface="Arial" panose="020B0604020202020204" pitchFamily="34" charset="0"/>
              <a:cs typeface="Arial" panose="020B0604020202020204" pitchFamily="34" charset="0"/>
            </a:endParaRPr>
          </a:p>
          <a:p>
            <a:pPr marL="285750" indent="-285750" algn="just">
              <a:buFont typeface="Arial"/>
              <a:buChar char="•"/>
            </a:pPr>
            <a:r>
              <a:rPr lang="en-US" sz="2400" dirty="0">
                <a:latin typeface="Arial" panose="020B0604020202020204" pitchFamily="34" charset="0"/>
                <a:ea typeface="+mn-lt"/>
                <a:cs typeface="Arial" panose="020B0604020202020204" pitchFamily="34" charset="0"/>
              </a:rPr>
              <a:t>Algorithm attacks: take advantage of algorithms in a piece of legitimate software to generate unintended behaviors. </a:t>
            </a:r>
            <a:endParaRPr lang="en-US" dirty="0">
              <a:latin typeface="Arial" panose="020B0604020202020204" pitchFamily="34" charset="0"/>
              <a:cs typeface="Arial" panose="020B0604020202020204" pitchFamily="34" charset="0"/>
            </a:endParaRPr>
          </a:p>
          <a:p>
            <a:endParaRPr lang="en-GB" dirty="0"/>
          </a:p>
        </p:txBody>
      </p:sp>
      <p:sp>
        <p:nvSpPr>
          <p:cNvPr id="3" name="Title 2">
            <a:extLst>
              <a:ext uri="{FF2B5EF4-FFF2-40B4-BE49-F238E27FC236}">
                <a16:creationId xmlns:a16="http://schemas.microsoft.com/office/drawing/2014/main" id="{BAA2EFAA-2150-9F03-C311-2405F94A75D8}"/>
              </a:ext>
            </a:extLst>
          </p:cNvPr>
          <p:cNvSpPr>
            <a:spLocks noGrp="1"/>
          </p:cNvSpPr>
          <p:nvPr>
            <p:ph type="title"/>
          </p:nvPr>
        </p:nvSpPr>
        <p:spPr>
          <a:xfrm>
            <a:off x="185921" y="116096"/>
            <a:ext cx="8772157" cy="520008"/>
          </a:xfrm>
        </p:spPr>
        <p:txBody>
          <a:bodyPr/>
          <a:lstStyle/>
          <a:p>
            <a:r>
              <a:rPr lang="en-US" dirty="0">
                <a:latin typeface="Arial"/>
                <a:cs typeface="Arial"/>
              </a:rPr>
              <a:t>Threat Complexity</a:t>
            </a:r>
            <a:endParaRPr lang="en-GB" dirty="0"/>
          </a:p>
        </p:txBody>
      </p:sp>
    </p:spTree>
    <p:extLst>
      <p:ext uri="{BB962C8B-B14F-4D97-AF65-F5344CB8AC3E}">
        <p14:creationId xmlns:p14="http://schemas.microsoft.com/office/powerpoint/2010/main" val="160171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704C2E2-3353-9EE4-DEDC-29B3D862331E}"/>
              </a:ext>
            </a:extLst>
          </p:cNvPr>
          <p:cNvSpPr>
            <a:spLocks noGrp="1"/>
          </p:cNvSpPr>
          <p:nvPr>
            <p:ph type="body" sz="quarter" idx="10"/>
          </p:nvPr>
        </p:nvSpPr>
        <p:spPr/>
        <p:txBody>
          <a:bodyPr/>
          <a:lstStyle/>
          <a:p>
            <a:pPr marL="0" indent="0" algn="just">
              <a:buNone/>
            </a:pPr>
            <a:r>
              <a:rPr lang="en-US" sz="2000" dirty="0">
                <a:latin typeface="Arial" panose="020B0604020202020204" pitchFamily="34" charset="0"/>
                <a:ea typeface="+mn-lt"/>
                <a:cs typeface="Arial" panose="020B0604020202020204" pitchFamily="34" charset="0"/>
              </a:rPr>
              <a:t>Cybercriminals also use many different types of malware to carry out their attacks. Some common types are: </a:t>
            </a:r>
            <a:endParaRPr lang="en-US" sz="2000"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ea typeface="+mn-lt"/>
                <a:cs typeface="Arial" panose="020B0604020202020204" pitchFamily="34" charset="0"/>
              </a:rPr>
              <a:t>Backdoors </a:t>
            </a:r>
            <a:endParaRPr lang="en-US" sz="2000" dirty="0">
              <a:latin typeface="Arial" panose="020B0604020202020204" pitchFamily="34" charset="0"/>
              <a:cs typeface="Arial" panose="020B0604020202020204" pitchFamily="34" charset="0"/>
            </a:endParaRPr>
          </a:p>
          <a:p>
            <a:pPr marL="623887" lvl="1" indent="-285750" algn="just">
              <a:buFont typeface="Arial"/>
              <a:buChar char="•"/>
            </a:pPr>
            <a:r>
              <a:rPr lang="en-US" dirty="0">
                <a:latin typeface="Arial" panose="020B0604020202020204" pitchFamily="34" charset="0"/>
                <a:ea typeface="+mn-lt"/>
                <a:cs typeface="Arial" panose="020B0604020202020204" pitchFamily="34" charset="0"/>
              </a:rPr>
              <a:t>Cybercriminals use programs to gain unauthorized access to a system by bypassing the standard authentication procedures. </a:t>
            </a:r>
            <a:endParaRPr lang="en-US" dirty="0">
              <a:latin typeface="Arial" panose="020B0604020202020204" pitchFamily="34" charset="0"/>
              <a:cs typeface="Arial" panose="020B0604020202020204" pitchFamily="34" charset="0"/>
            </a:endParaRPr>
          </a:p>
          <a:p>
            <a:pPr marL="623887" lvl="1" indent="-285750" algn="just">
              <a:buFont typeface="Arial"/>
              <a:buChar char="•"/>
            </a:pPr>
            <a:r>
              <a:rPr lang="en-US" dirty="0">
                <a:latin typeface="Arial" panose="020B0604020202020204" pitchFamily="34" charset="0"/>
                <a:ea typeface="+mn-lt"/>
                <a:cs typeface="Arial" panose="020B0604020202020204" pitchFamily="34" charset="0"/>
              </a:rPr>
              <a:t>A remote administrative tool (RAT) program runs on the user's machine to install a backdoor to provide administrative control over a target computer. </a:t>
            </a:r>
            <a:endParaRPr lang="en-US"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ea typeface="+mn-lt"/>
                <a:cs typeface="Arial" panose="020B0604020202020204" pitchFamily="34" charset="0"/>
              </a:rPr>
              <a:t>Rootkits </a:t>
            </a:r>
            <a:endParaRPr lang="en-US" sz="2000" dirty="0">
              <a:latin typeface="Arial" panose="020B0604020202020204" pitchFamily="34" charset="0"/>
              <a:cs typeface="Arial" panose="020B0604020202020204" pitchFamily="34" charset="0"/>
            </a:endParaRPr>
          </a:p>
          <a:p>
            <a:pPr marL="623887" lvl="1" indent="-285750" algn="just">
              <a:buFont typeface="Arial"/>
              <a:buChar char="•"/>
            </a:pPr>
            <a:r>
              <a:rPr lang="en-US" dirty="0">
                <a:latin typeface="Arial" panose="020B0604020202020204" pitchFamily="34" charset="0"/>
                <a:ea typeface="+mn-lt"/>
                <a:cs typeface="Arial" panose="020B0604020202020204" pitchFamily="34" charset="0"/>
              </a:rPr>
              <a:t>Modify the operating system to create a backdoor, which attackers can use to access the computer remotely. </a:t>
            </a:r>
            <a:endParaRPr lang="en-US" dirty="0">
              <a:latin typeface="Arial" panose="020B0604020202020204" pitchFamily="34" charset="0"/>
              <a:cs typeface="Arial" panose="020B0604020202020204" pitchFamily="34" charset="0"/>
            </a:endParaRPr>
          </a:p>
          <a:p>
            <a:pPr marL="623887" lvl="1" indent="-285750" algn="just">
              <a:buFont typeface="Arial"/>
              <a:buChar char="•"/>
            </a:pPr>
            <a:r>
              <a:rPr lang="en-US" dirty="0">
                <a:latin typeface="Arial" panose="020B0604020202020204" pitchFamily="34" charset="0"/>
                <a:ea typeface="+mn-lt"/>
                <a:cs typeface="Arial" panose="020B0604020202020204" pitchFamily="34" charset="0"/>
              </a:rPr>
              <a:t>Most use software vulnerabilities to access resources that should not be accessible (privilege escalation) and modify system files. </a:t>
            </a:r>
            <a:endParaRPr lang="en-US" dirty="0">
              <a:latin typeface="Arial" panose="020B0604020202020204" pitchFamily="34" charset="0"/>
              <a:cs typeface="Arial" panose="020B0604020202020204" pitchFamily="34" charset="0"/>
            </a:endParaRPr>
          </a:p>
          <a:p>
            <a:endParaRPr lang="en-GB" dirty="0"/>
          </a:p>
        </p:txBody>
      </p:sp>
      <p:sp>
        <p:nvSpPr>
          <p:cNvPr id="3" name="Title 2">
            <a:extLst>
              <a:ext uri="{FF2B5EF4-FFF2-40B4-BE49-F238E27FC236}">
                <a16:creationId xmlns:a16="http://schemas.microsoft.com/office/drawing/2014/main" id="{13E512B2-8004-3356-FD30-D3DC5AA06581}"/>
              </a:ext>
            </a:extLst>
          </p:cNvPr>
          <p:cNvSpPr>
            <a:spLocks noGrp="1"/>
          </p:cNvSpPr>
          <p:nvPr>
            <p:ph type="title"/>
          </p:nvPr>
        </p:nvSpPr>
        <p:spPr>
          <a:xfrm>
            <a:off x="239713" y="205548"/>
            <a:ext cx="8772157" cy="440495"/>
          </a:xfrm>
        </p:spPr>
        <p:txBody>
          <a:bodyPr/>
          <a:lstStyle/>
          <a:p>
            <a:r>
              <a:rPr lang="en-US" dirty="0">
                <a:latin typeface="Arial"/>
                <a:cs typeface="Arial"/>
              </a:rPr>
              <a:t>Backdoors and Rootkits Threats</a:t>
            </a:r>
            <a:endParaRPr lang="en-GB" dirty="0"/>
          </a:p>
        </p:txBody>
      </p:sp>
    </p:spTree>
    <p:extLst>
      <p:ext uri="{BB962C8B-B14F-4D97-AF65-F5344CB8AC3E}">
        <p14:creationId xmlns:p14="http://schemas.microsoft.com/office/powerpoint/2010/main" val="77253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95A0770-0968-AA89-1520-3D43FFAFFA74}"/>
              </a:ext>
            </a:extLst>
          </p:cNvPr>
          <p:cNvSpPr>
            <a:spLocks noGrp="1"/>
          </p:cNvSpPr>
          <p:nvPr>
            <p:ph type="body" sz="quarter" idx="10"/>
          </p:nvPr>
        </p:nvSpPr>
        <p:spPr/>
        <p:txBody>
          <a:bodyPr/>
          <a:lstStyle/>
          <a:p>
            <a:pPr marL="0" indent="0" algn="just">
              <a:lnSpc>
                <a:spcPts val="2000"/>
              </a:lnSpc>
              <a:buNone/>
            </a:pPr>
            <a:r>
              <a:rPr lang="en-US" sz="2000" dirty="0">
                <a:latin typeface="Arial" panose="020B0604020202020204" pitchFamily="34" charset="0"/>
                <a:cs typeface="Arial" panose="020B0604020202020204" pitchFamily="34" charset="0"/>
              </a:rPr>
              <a:t>The United States Computer Emergency Readiness Team (US-CERT) and the U.S. Department of Homeland Security sponsored a dictionary of common vulnerabilities and exposures (CVE). </a:t>
            </a:r>
          </a:p>
          <a:p>
            <a:pPr marL="0" indent="0" algn="just">
              <a:lnSpc>
                <a:spcPts val="2000"/>
              </a:lnSpc>
              <a:buNone/>
            </a:pPr>
            <a:r>
              <a:rPr lang="en-US" sz="2000" dirty="0">
                <a:latin typeface="Arial" panose="020B0604020202020204" pitchFamily="34" charset="0"/>
                <a:cs typeface="Arial" panose="020B0604020202020204" pitchFamily="34" charset="0"/>
              </a:rPr>
              <a:t>Some other threat intelligence sources are:</a:t>
            </a:r>
            <a:endParaRPr lang="pt-BR" sz="2000" dirty="0">
              <a:latin typeface="Arial" panose="020B0604020202020204" pitchFamily="34" charset="0"/>
              <a:cs typeface="Arial" panose="020B0604020202020204" pitchFamily="34" charset="0"/>
            </a:endParaRPr>
          </a:p>
          <a:p>
            <a:pPr marL="285750" indent="-285750" algn="just">
              <a:lnSpc>
                <a:spcPts val="2000"/>
              </a:lnSpc>
              <a:buFont typeface="Arial"/>
              <a:buChar char="•"/>
            </a:pPr>
            <a:r>
              <a:rPr lang="en-US" sz="2000" dirty="0">
                <a:latin typeface="Arial" panose="020B0604020202020204" pitchFamily="34" charset="0"/>
                <a:ea typeface="+mn-lt"/>
                <a:cs typeface="Arial" panose="020B0604020202020204" pitchFamily="34" charset="0"/>
              </a:rPr>
              <a:t>The dark web: An encrypted web content that requires specific software, authorization, or configurations to access, which is not indexed by conventional search engines.</a:t>
            </a:r>
          </a:p>
          <a:p>
            <a:pPr marL="285750" indent="-285750" algn="just">
              <a:lnSpc>
                <a:spcPts val="2000"/>
              </a:lnSpc>
              <a:buFont typeface="Arial"/>
              <a:buChar char="•"/>
            </a:pPr>
            <a:r>
              <a:rPr lang="en-US" sz="2000" dirty="0">
                <a:latin typeface="Arial" panose="020B0604020202020204" pitchFamily="34" charset="0"/>
                <a:cs typeface="Arial" panose="020B0604020202020204" pitchFamily="34" charset="0"/>
              </a:rPr>
              <a:t>Indicator of compromise (IOC): IOCs such as malware signatures or domain names provide evidence of security breaches and details about them.</a:t>
            </a:r>
          </a:p>
          <a:p>
            <a:pPr marL="285750" indent="-285750" algn="just">
              <a:lnSpc>
                <a:spcPts val="2000"/>
              </a:lnSpc>
              <a:buFont typeface="Arial"/>
              <a:buChar char="•"/>
            </a:pPr>
            <a:r>
              <a:rPr lang="en-US" sz="2000" dirty="0">
                <a:latin typeface="Arial" panose="020B0604020202020204" pitchFamily="34" charset="0"/>
                <a:cs typeface="Arial" panose="020B0604020202020204" pitchFamily="34" charset="0"/>
              </a:rPr>
              <a:t>Automated Indicator Sharing (AIS): Cybersecurity and Infrastructure Security Agency (CISA) capability enable the real-time exchange of cybersecurity threat indicators using a standardized and structured language called STIX and TAXII.</a:t>
            </a:r>
          </a:p>
          <a:p>
            <a:endParaRPr lang="en-GB" dirty="0"/>
          </a:p>
        </p:txBody>
      </p:sp>
      <p:sp>
        <p:nvSpPr>
          <p:cNvPr id="3" name="Title 2">
            <a:extLst>
              <a:ext uri="{FF2B5EF4-FFF2-40B4-BE49-F238E27FC236}">
                <a16:creationId xmlns:a16="http://schemas.microsoft.com/office/drawing/2014/main" id="{B33BE3A7-B0E5-BA4F-CEC8-759D6FF7C221}"/>
              </a:ext>
            </a:extLst>
          </p:cNvPr>
          <p:cNvSpPr>
            <a:spLocks noGrp="1"/>
          </p:cNvSpPr>
          <p:nvPr>
            <p:ph type="title"/>
          </p:nvPr>
        </p:nvSpPr>
        <p:spPr>
          <a:xfrm>
            <a:off x="239713" y="145914"/>
            <a:ext cx="8772157" cy="520008"/>
          </a:xfrm>
        </p:spPr>
        <p:txBody>
          <a:bodyPr/>
          <a:lstStyle/>
          <a:p>
            <a:r>
              <a:rPr lang="en-US" sz="3200" dirty="0">
                <a:solidFill>
                  <a:srgbClr val="024C69"/>
                </a:solidFill>
                <a:latin typeface="Arial" pitchFamily="34" charset="0"/>
                <a:ea typeface="Arial" pitchFamily="34" charset="-122"/>
                <a:cs typeface="Arial" pitchFamily="34" charset="-120"/>
              </a:rPr>
              <a:t>Threat Intelligence and Research Sources</a:t>
            </a:r>
            <a:endParaRPr lang="en-GB" dirty="0"/>
          </a:p>
        </p:txBody>
      </p:sp>
    </p:spTree>
    <p:extLst>
      <p:ext uri="{BB962C8B-B14F-4D97-AF65-F5344CB8AC3E}">
        <p14:creationId xmlns:p14="http://schemas.microsoft.com/office/powerpoint/2010/main" val="1994390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FB776DD-B465-8145-68BA-AD8A4F03840C}"/>
              </a:ext>
            </a:extLst>
          </p:cNvPr>
          <p:cNvSpPr>
            <a:spLocks noGrp="1"/>
          </p:cNvSpPr>
          <p:nvPr>
            <p:ph type="body" sz="quarter" idx="10"/>
          </p:nvPr>
        </p:nvSpPr>
        <p:spPr>
          <a:xfrm>
            <a:off x="282574" y="731520"/>
            <a:ext cx="8578850" cy="5059680"/>
          </a:xfrm>
        </p:spPr>
        <p:txBody>
          <a:bodyPr/>
          <a:lstStyle/>
          <a:p>
            <a:r>
              <a:rPr lang="en-US" sz="2000" dirty="0">
                <a:solidFill>
                  <a:schemeClr val="tx1"/>
                </a:solidFill>
                <a:latin typeface="Arial" pitchFamily="34" charset="0"/>
                <a:ea typeface="Arial" pitchFamily="34" charset="-122"/>
                <a:cs typeface="Arial" pitchFamily="34" charset="-120"/>
              </a:rPr>
              <a:t>Social Engineering</a:t>
            </a:r>
          </a:p>
          <a:p>
            <a:r>
              <a:rPr lang="en-US" sz="2000" dirty="0">
                <a:solidFill>
                  <a:schemeClr val="tx1"/>
                </a:solidFill>
                <a:latin typeface="Arial" pitchFamily="34" charset="0"/>
                <a:ea typeface="Arial" pitchFamily="34" charset="-122"/>
                <a:cs typeface="Arial" pitchFamily="34" charset="-120"/>
              </a:rPr>
              <a:t>Social Engineering Tactics</a:t>
            </a:r>
            <a:endParaRPr lang="en-US" sz="2000" dirty="0">
              <a:solidFill>
                <a:schemeClr val="tx1"/>
              </a:solidFill>
            </a:endParaRPr>
          </a:p>
          <a:p>
            <a:r>
              <a:rPr lang="en-US" sz="2000" dirty="0">
                <a:solidFill>
                  <a:schemeClr val="tx1"/>
                </a:solidFill>
                <a:latin typeface="Arial" pitchFamily="34" charset="0"/>
                <a:ea typeface="Arial" pitchFamily="34" charset="-122"/>
                <a:cs typeface="Arial" pitchFamily="34" charset="-120"/>
              </a:rPr>
              <a:t>Shoulder Surfing and Dumpster Diving</a:t>
            </a:r>
          </a:p>
          <a:p>
            <a:r>
              <a:rPr lang="en-US" sz="2000" dirty="0">
                <a:solidFill>
                  <a:schemeClr val="tx1"/>
                </a:solidFill>
                <a:latin typeface="Arial" pitchFamily="34" charset="0"/>
                <a:ea typeface="Arial" pitchFamily="34" charset="-122"/>
                <a:cs typeface="Arial" pitchFamily="34" charset="-120"/>
              </a:rPr>
              <a:t>Impersonation and Hoaxes</a:t>
            </a:r>
            <a:endParaRPr lang="en-US" sz="2000" dirty="0">
              <a:solidFill>
                <a:schemeClr val="tx1"/>
              </a:solidFill>
            </a:endParaRPr>
          </a:p>
          <a:p>
            <a:r>
              <a:rPr lang="en-US" sz="2000" dirty="0">
                <a:solidFill>
                  <a:schemeClr val="tx1"/>
                </a:solidFill>
                <a:latin typeface="Arial" pitchFamily="34" charset="0"/>
                <a:ea typeface="Arial" pitchFamily="34" charset="-122"/>
                <a:cs typeface="Arial" pitchFamily="34" charset="-120"/>
              </a:rPr>
              <a:t>Piggybacking and Tailgating</a:t>
            </a:r>
            <a:endParaRPr lang="en-US" sz="2000" dirty="0">
              <a:solidFill>
                <a:schemeClr val="tx1"/>
              </a:solidFill>
            </a:endParaRPr>
          </a:p>
          <a:p>
            <a:r>
              <a:rPr lang="en-US" sz="2000" dirty="0">
                <a:solidFill>
                  <a:schemeClr val="tx1"/>
                </a:solidFill>
                <a:latin typeface="Arial" pitchFamily="34" charset="0"/>
                <a:ea typeface="Arial" pitchFamily="34" charset="-122"/>
                <a:cs typeface="Arial" pitchFamily="34" charset="-120"/>
              </a:rPr>
              <a:t>Other Methods of Deception</a:t>
            </a:r>
          </a:p>
          <a:p>
            <a:pPr marL="0" indent="0">
              <a:buNone/>
            </a:pPr>
            <a:r>
              <a:rPr lang="en-US" sz="1200" dirty="0">
                <a:latin typeface="Arial"/>
                <a:cs typeface="Arial"/>
              </a:rPr>
              <a:t>Be aware that attackers have many more tricks up their sleeve to deceive their victims. </a:t>
            </a:r>
            <a:endParaRPr lang="pt-BR" dirty="0"/>
          </a:p>
          <a:p>
            <a:pPr lvl="1">
              <a:lnSpc>
                <a:spcPts val="2000"/>
              </a:lnSpc>
            </a:pPr>
            <a:r>
              <a:rPr lang="en-US" sz="1200" dirty="0">
                <a:latin typeface="Arial"/>
                <a:cs typeface="Arial"/>
              </a:rPr>
              <a:t>Some of these methods are:</a:t>
            </a:r>
            <a:endParaRPr lang="en-US" dirty="0">
              <a:cs typeface="Calibri"/>
            </a:endParaRPr>
          </a:p>
          <a:p>
            <a:pPr marL="1082675" lvl="2" indent="-285750">
              <a:buFont typeface="Arial"/>
              <a:buChar char="•"/>
            </a:pPr>
            <a:r>
              <a:rPr lang="en-US" sz="1400" dirty="0">
                <a:latin typeface="Arial"/>
                <a:cs typeface="Arial"/>
              </a:rPr>
              <a:t>Invoice scam</a:t>
            </a:r>
          </a:p>
          <a:p>
            <a:pPr marL="1082675" lvl="2" indent="-285750">
              <a:buFont typeface="Arial"/>
              <a:buChar char="•"/>
            </a:pPr>
            <a:r>
              <a:rPr lang="en-US" sz="1400" dirty="0">
                <a:latin typeface="Arial"/>
                <a:cs typeface="Arial"/>
              </a:rPr>
              <a:t>Watering hole attack</a:t>
            </a:r>
          </a:p>
          <a:p>
            <a:pPr marL="1082675" lvl="2" indent="-285750">
              <a:buFont typeface="Arial"/>
              <a:buChar char="•"/>
            </a:pPr>
            <a:r>
              <a:rPr lang="en-US" sz="1400" dirty="0" err="1">
                <a:latin typeface="Arial"/>
                <a:cs typeface="Arial"/>
              </a:rPr>
              <a:t>Typosquatting</a:t>
            </a:r>
            <a:endParaRPr lang="en-US" sz="1400" dirty="0">
              <a:latin typeface="Arial"/>
              <a:cs typeface="Arial"/>
            </a:endParaRPr>
          </a:p>
          <a:p>
            <a:pPr marL="1082675" lvl="2" indent="-285750">
              <a:buFont typeface="Arial"/>
              <a:buChar char="•"/>
            </a:pPr>
            <a:r>
              <a:rPr lang="en-US" sz="1400" dirty="0">
                <a:latin typeface="Arial"/>
                <a:cs typeface="Arial"/>
              </a:rPr>
              <a:t>Prepending</a:t>
            </a:r>
          </a:p>
          <a:p>
            <a:pPr marL="1082675" lvl="2" indent="-285750">
              <a:lnSpc>
                <a:spcPts val="2000"/>
              </a:lnSpc>
              <a:buFont typeface="Arial"/>
              <a:buChar char="•"/>
            </a:pPr>
            <a:r>
              <a:rPr lang="en-US" sz="1400" dirty="0">
                <a:latin typeface="Arial"/>
                <a:cs typeface="Arial"/>
              </a:rPr>
              <a:t>Influence campaigns</a:t>
            </a:r>
          </a:p>
          <a:p>
            <a:pPr lvl="1"/>
            <a:endParaRPr lang="en-US" dirty="0"/>
          </a:p>
          <a:p>
            <a:pPr lvl="1"/>
            <a:endParaRPr lang="en-US" dirty="0"/>
          </a:p>
          <a:p>
            <a:endParaRPr lang="en-US" sz="2200" dirty="0"/>
          </a:p>
          <a:p>
            <a:endParaRPr lang="en-GB" dirty="0"/>
          </a:p>
        </p:txBody>
      </p:sp>
      <p:sp>
        <p:nvSpPr>
          <p:cNvPr id="3" name="Title 2">
            <a:extLst>
              <a:ext uri="{FF2B5EF4-FFF2-40B4-BE49-F238E27FC236}">
                <a16:creationId xmlns:a16="http://schemas.microsoft.com/office/drawing/2014/main" id="{3A3B2628-5E0B-4F0C-5579-3E7292640968}"/>
              </a:ext>
            </a:extLst>
          </p:cNvPr>
          <p:cNvSpPr>
            <a:spLocks noGrp="1"/>
          </p:cNvSpPr>
          <p:nvPr>
            <p:ph type="title"/>
          </p:nvPr>
        </p:nvSpPr>
        <p:spPr>
          <a:xfrm>
            <a:off x="185920" y="0"/>
            <a:ext cx="8772157" cy="520008"/>
          </a:xfrm>
        </p:spPr>
        <p:txBody>
          <a:bodyPr/>
          <a:lstStyle/>
          <a:p>
            <a:r>
              <a:rPr lang="en-GB" dirty="0"/>
              <a:t>Deception</a:t>
            </a:r>
          </a:p>
        </p:txBody>
      </p:sp>
    </p:spTree>
    <p:extLst>
      <p:ext uri="{BB962C8B-B14F-4D97-AF65-F5344CB8AC3E}">
        <p14:creationId xmlns:p14="http://schemas.microsoft.com/office/powerpoint/2010/main" val="13182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xEl>
                                              <p:pRg st="7" end="7"/>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
                                            <p:txEl>
                                              <p:pRg st="11" end="11"/>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3008202-E573-381B-E177-2D1ED2A6AA0D}"/>
              </a:ext>
            </a:extLst>
          </p:cNvPr>
          <p:cNvSpPr>
            <a:spLocks noGrp="1"/>
          </p:cNvSpPr>
          <p:nvPr>
            <p:ph type="body" sz="quarter" idx="10"/>
          </p:nvPr>
        </p:nvSpPr>
        <p:spPr/>
        <p:txBody>
          <a:bodyPr/>
          <a:lstStyle/>
          <a:p>
            <a:pPr marL="0" indent="0" algn="just">
              <a:buNone/>
            </a:pPr>
            <a:r>
              <a:rPr lang="en-US" dirty="0">
                <a:latin typeface="Arial"/>
                <a:cs typeface="Arial"/>
              </a:rPr>
              <a:t>Organizations must promote awareness of social engineering tactics and adequately educate employees on prevention measures. Here are some top tips:</a:t>
            </a:r>
            <a:endParaRPr lang="pt-BR" dirty="0">
              <a:latin typeface="Arial"/>
              <a:cs typeface="Arial"/>
            </a:endParaRPr>
          </a:p>
          <a:p>
            <a:pPr marL="285750" indent="-285750" algn="just">
              <a:buFont typeface="Arial"/>
              <a:buChar char="•"/>
            </a:pPr>
            <a:r>
              <a:rPr lang="en-US" dirty="0">
                <a:latin typeface="Arial"/>
                <a:cs typeface="Arial"/>
              </a:rPr>
              <a:t>Never disclose confidential information or credentials via email, chat, text messages, in-person, or phone to unknown parties.</a:t>
            </a:r>
          </a:p>
          <a:p>
            <a:pPr marL="285750" indent="-285750" algn="just">
              <a:buFont typeface="Arial"/>
              <a:buChar char="•"/>
            </a:pPr>
            <a:r>
              <a:rPr lang="en-US" dirty="0">
                <a:latin typeface="Arial"/>
                <a:cs typeface="Arial"/>
              </a:rPr>
              <a:t>Resist the urge to click on enticing emails and web links.</a:t>
            </a:r>
          </a:p>
          <a:p>
            <a:pPr marL="285750" indent="-285750" algn="just">
              <a:buFont typeface="Arial"/>
              <a:buChar char="•"/>
            </a:pPr>
            <a:r>
              <a:rPr lang="en-US" dirty="0">
                <a:latin typeface="Arial"/>
                <a:cs typeface="Arial"/>
              </a:rPr>
              <a:t>Be wary of uninitiated or automatic downloads.</a:t>
            </a:r>
          </a:p>
          <a:p>
            <a:pPr marL="285750" indent="-285750" algn="just">
              <a:buFont typeface="Arial"/>
              <a:buChar char="•"/>
            </a:pPr>
            <a:r>
              <a:rPr lang="en-US" dirty="0">
                <a:latin typeface="Arial"/>
                <a:cs typeface="Arial"/>
              </a:rPr>
              <a:t>Establish and educate employees on key security policies.</a:t>
            </a:r>
          </a:p>
          <a:p>
            <a:pPr marL="285750" indent="-285750" algn="just">
              <a:buFont typeface="Arial"/>
              <a:buChar char="•"/>
            </a:pPr>
            <a:r>
              <a:rPr lang="en-US" dirty="0">
                <a:latin typeface="Arial"/>
                <a:cs typeface="Arial"/>
              </a:rPr>
              <a:t>Encourage employees to take ownership of security issues.</a:t>
            </a:r>
          </a:p>
          <a:p>
            <a:pPr marL="285750" indent="-285750" algn="just">
              <a:buFont typeface="Arial"/>
              <a:buChar char="•"/>
            </a:pPr>
            <a:r>
              <a:rPr lang="en-US" dirty="0">
                <a:latin typeface="Arial"/>
                <a:cs typeface="Arial"/>
              </a:rPr>
              <a:t>Do not give in to pressure from unknown individuals.</a:t>
            </a:r>
          </a:p>
          <a:p>
            <a:endParaRPr lang="en-GB" dirty="0"/>
          </a:p>
        </p:txBody>
      </p:sp>
      <p:sp>
        <p:nvSpPr>
          <p:cNvPr id="3" name="Title 2">
            <a:extLst>
              <a:ext uri="{FF2B5EF4-FFF2-40B4-BE49-F238E27FC236}">
                <a16:creationId xmlns:a16="http://schemas.microsoft.com/office/drawing/2014/main" id="{B0CC2310-97AE-D268-6A7D-E8C62C3C79D4}"/>
              </a:ext>
            </a:extLst>
          </p:cNvPr>
          <p:cNvSpPr>
            <a:spLocks noGrp="1"/>
          </p:cNvSpPr>
          <p:nvPr>
            <p:ph type="title"/>
          </p:nvPr>
        </p:nvSpPr>
        <p:spPr>
          <a:xfrm>
            <a:off x="185921" y="182357"/>
            <a:ext cx="8772157" cy="520008"/>
          </a:xfrm>
        </p:spPr>
        <p:txBody>
          <a:bodyPr/>
          <a:lstStyle/>
          <a:p>
            <a:r>
              <a:rPr lang="en-US" sz="3200" dirty="0">
                <a:solidFill>
                  <a:srgbClr val="024C69"/>
                </a:solidFill>
                <a:latin typeface="Arial" pitchFamily="34" charset="0"/>
                <a:ea typeface="Arial" pitchFamily="34" charset="-122"/>
                <a:cs typeface="Arial" pitchFamily="34" charset="-120"/>
              </a:rPr>
              <a:t>Defending Against Deception</a:t>
            </a:r>
            <a:endParaRPr lang="en-GB" dirty="0"/>
          </a:p>
        </p:txBody>
      </p:sp>
    </p:spTree>
    <p:extLst>
      <p:ext uri="{BB962C8B-B14F-4D97-AF65-F5344CB8AC3E}">
        <p14:creationId xmlns:p14="http://schemas.microsoft.com/office/powerpoint/2010/main" val="4036772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3B1A7B5-2CDD-9B20-3604-C1C1CFDDBF54}"/>
              </a:ext>
            </a:extLst>
          </p:cNvPr>
          <p:cNvSpPr>
            <a:spLocks noGrp="1"/>
          </p:cNvSpPr>
          <p:nvPr>
            <p:ph type="body" sz="quarter" idx="10"/>
          </p:nvPr>
        </p:nvSpPr>
        <p:spPr/>
        <p:txBody>
          <a:bodyPr/>
          <a:lstStyle/>
          <a:p>
            <a:pPr marL="0" indent="0" algn="just">
              <a:buNone/>
            </a:pPr>
            <a:r>
              <a:rPr lang="en-US" sz="2000" dirty="0">
                <a:latin typeface="Arial"/>
                <a:cs typeface="Arial"/>
              </a:rPr>
              <a:t>Cybercriminals use many different types of malware to carry out attacks. </a:t>
            </a:r>
            <a:endParaRPr lang="pt-BR" sz="2000" dirty="0">
              <a:latin typeface="Calibri" panose="020F0502020204030204"/>
              <a:cs typeface="Calibri" panose="020F0502020204030204"/>
            </a:endParaRPr>
          </a:p>
          <a:p>
            <a:pPr marL="0" indent="0" algn="just">
              <a:buNone/>
            </a:pPr>
            <a:r>
              <a:rPr lang="en-US" sz="2000" dirty="0">
                <a:latin typeface="Arial"/>
                <a:cs typeface="Arial"/>
              </a:rPr>
              <a:t>The three most common types of malware are:</a:t>
            </a:r>
            <a:endParaRPr lang="pt-BR" sz="2000" dirty="0">
              <a:cs typeface="Calibri"/>
            </a:endParaRPr>
          </a:p>
          <a:p>
            <a:pPr algn="just"/>
            <a:r>
              <a:rPr lang="en-US" sz="2000" dirty="0">
                <a:latin typeface="Arial"/>
                <a:cs typeface="Arial"/>
              </a:rPr>
              <a:t>Virus</a:t>
            </a:r>
            <a:endParaRPr lang="en-US" sz="2000" dirty="0"/>
          </a:p>
          <a:p>
            <a:pPr marL="623887" lvl="1" indent="-285750" algn="just">
              <a:buFont typeface="Arial"/>
              <a:buChar char="•"/>
            </a:pPr>
            <a:r>
              <a:rPr lang="en-US" dirty="0">
                <a:latin typeface="Arial"/>
                <a:cs typeface="Arial"/>
              </a:rPr>
              <a:t>Type of computer program that, when executed, replicates and attaches itself to other files, such as a legitimate program, by inserting its code into it. </a:t>
            </a:r>
            <a:endParaRPr lang="en-US" dirty="0">
              <a:latin typeface="Calibri" panose="020F0502020204030204"/>
              <a:cs typeface="Calibri" panose="020F0502020204030204"/>
            </a:endParaRPr>
          </a:p>
          <a:p>
            <a:pPr algn="just"/>
            <a:r>
              <a:rPr lang="en-US" sz="2000" dirty="0">
                <a:latin typeface="Arial"/>
                <a:cs typeface="Arial"/>
              </a:rPr>
              <a:t>Worms</a:t>
            </a:r>
          </a:p>
          <a:p>
            <a:pPr marL="623887" lvl="1" indent="-285750" algn="just">
              <a:buFont typeface="Arial"/>
              <a:buChar char="•"/>
            </a:pPr>
            <a:r>
              <a:rPr lang="en-US" dirty="0">
                <a:latin typeface="Arial"/>
                <a:cs typeface="Arial"/>
              </a:rPr>
              <a:t>It replicates by independently exploiting vulnerabilities in networks.</a:t>
            </a:r>
          </a:p>
          <a:p>
            <a:pPr algn="just"/>
            <a:r>
              <a:rPr lang="en-US" sz="2000" dirty="0">
                <a:latin typeface="Arial"/>
                <a:cs typeface="Arial"/>
              </a:rPr>
              <a:t>Trojan horse</a:t>
            </a:r>
          </a:p>
          <a:p>
            <a:pPr marL="623887" lvl="1" indent="-285750" algn="just">
              <a:buFont typeface="Arial"/>
              <a:buChar char="•"/>
            </a:pPr>
            <a:r>
              <a:rPr lang="en-US" dirty="0">
                <a:latin typeface="Arial"/>
                <a:cs typeface="Arial"/>
              </a:rPr>
              <a:t>It carries out malicious operations by masking its true intent. It might appear legitimate but is, in fact, very dangerous. </a:t>
            </a:r>
            <a:br>
              <a:rPr lang="en-US" dirty="0"/>
            </a:br>
            <a:endParaRPr lang="en-US" dirty="0">
              <a:cs typeface="Calibri"/>
            </a:endParaRPr>
          </a:p>
          <a:p>
            <a:endParaRPr lang="en-GB" dirty="0"/>
          </a:p>
        </p:txBody>
      </p:sp>
      <p:sp>
        <p:nvSpPr>
          <p:cNvPr id="3" name="Title 2">
            <a:extLst>
              <a:ext uri="{FF2B5EF4-FFF2-40B4-BE49-F238E27FC236}">
                <a16:creationId xmlns:a16="http://schemas.microsoft.com/office/drawing/2014/main" id="{EC476F69-9FBA-87C1-AB83-B5BD79AF70E0}"/>
              </a:ext>
            </a:extLst>
          </p:cNvPr>
          <p:cNvSpPr>
            <a:spLocks noGrp="1"/>
          </p:cNvSpPr>
          <p:nvPr>
            <p:ph type="title"/>
          </p:nvPr>
        </p:nvSpPr>
        <p:spPr>
          <a:xfrm>
            <a:off x="185921" y="288636"/>
            <a:ext cx="8772157" cy="520008"/>
          </a:xfrm>
        </p:spPr>
        <p:txBody>
          <a:bodyPr/>
          <a:lstStyle/>
          <a:p>
            <a:r>
              <a:rPr lang="en-GB"/>
              <a:t>Cyber Attacks</a:t>
            </a:r>
            <a:endParaRPr lang="en-GB" dirty="0"/>
          </a:p>
        </p:txBody>
      </p:sp>
    </p:spTree>
    <p:extLst>
      <p:ext uri="{BB962C8B-B14F-4D97-AF65-F5344CB8AC3E}">
        <p14:creationId xmlns:p14="http://schemas.microsoft.com/office/powerpoint/2010/main" val="64218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D6BC7EE-1D22-C327-10B4-BBBE7D5DC83D}"/>
              </a:ext>
            </a:extLst>
          </p:cNvPr>
          <p:cNvSpPr>
            <a:spLocks noGrp="1"/>
          </p:cNvSpPr>
          <p:nvPr>
            <p:ph type="body" sz="quarter" idx="10"/>
          </p:nvPr>
        </p:nvSpPr>
        <p:spPr>
          <a:xfrm>
            <a:off x="239713" y="914400"/>
            <a:ext cx="8578850" cy="4837043"/>
          </a:xfrm>
        </p:spPr>
        <p:txBody>
          <a:bodyPr/>
          <a:lstStyle/>
          <a:p>
            <a:r>
              <a:rPr lang="en-GB" dirty="0"/>
              <a:t>Logic Bombs</a:t>
            </a:r>
          </a:p>
          <a:p>
            <a:r>
              <a:rPr lang="en-GB" dirty="0"/>
              <a:t>Ransomware</a:t>
            </a:r>
          </a:p>
          <a:p>
            <a:r>
              <a:rPr lang="en-GB" dirty="0"/>
              <a:t>Denial of Service Attacks</a:t>
            </a:r>
          </a:p>
          <a:p>
            <a:r>
              <a:rPr lang="en-GB" dirty="0"/>
              <a:t>Domain Name System</a:t>
            </a:r>
          </a:p>
          <a:p>
            <a:r>
              <a:rPr lang="en-GB" dirty="0"/>
              <a:t>Layer 2 Attacks</a:t>
            </a:r>
          </a:p>
          <a:p>
            <a:r>
              <a:rPr lang="en-GB" dirty="0"/>
              <a:t>Man-in-the-Middle and Man-in-the-Mobile Attacks</a:t>
            </a:r>
          </a:p>
          <a:p>
            <a:r>
              <a:rPr lang="en-GB" dirty="0"/>
              <a:t>Zero-Day Attacks</a:t>
            </a:r>
          </a:p>
          <a:p>
            <a:r>
              <a:rPr lang="en-GB" dirty="0"/>
              <a:t>Keyboard Logging</a:t>
            </a:r>
          </a:p>
        </p:txBody>
      </p:sp>
      <p:sp>
        <p:nvSpPr>
          <p:cNvPr id="3" name="Title 2">
            <a:extLst>
              <a:ext uri="{FF2B5EF4-FFF2-40B4-BE49-F238E27FC236}">
                <a16:creationId xmlns:a16="http://schemas.microsoft.com/office/drawing/2014/main" id="{85B7FE0B-8B38-FB8D-BEDF-75C9F2D27386}"/>
              </a:ext>
            </a:extLst>
          </p:cNvPr>
          <p:cNvSpPr>
            <a:spLocks noGrp="1"/>
          </p:cNvSpPr>
          <p:nvPr>
            <p:ph type="title"/>
          </p:nvPr>
        </p:nvSpPr>
        <p:spPr>
          <a:xfrm>
            <a:off x="185921" y="142601"/>
            <a:ext cx="8772157" cy="520008"/>
          </a:xfrm>
        </p:spPr>
        <p:txBody>
          <a:bodyPr/>
          <a:lstStyle/>
          <a:p>
            <a:r>
              <a:rPr lang="en-GB" dirty="0"/>
              <a:t>Types of Cyber Attacks</a:t>
            </a:r>
          </a:p>
        </p:txBody>
      </p:sp>
    </p:spTree>
    <p:extLst>
      <p:ext uri="{BB962C8B-B14F-4D97-AF65-F5344CB8AC3E}">
        <p14:creationId xmlns:p14="http://schemas.microsoft.com/office/powerpoint/2010/main" val="319923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BFE0A78-A529-11DD-75C6-451EDAB2ACDC}"/>
              </a:ext>
            </a:extLst>
          </p:cNvPr>
          <p:cNvSpPr>
            <a:spLocks noGrp="1"/>
          </p:cNvSpPr>
          <p:nvPr>
            <p:ph type="body" sz="quarter" idx="10"/>
          </p:nvPr>
        </p:nvSpPr>
        <p:spPr>
          <a:xfrm>
            <a:off x="176082" y="755374"/>
            <a:ext cx="8941189" cy="1676400"/>
          </a:xfrm>
        </p:spPr>
        <p:txBody>
          <a:bodyPr/>
          <a:lstStyle/>
          <a:p>
            <a:pPr marL="285750" indent="-285750" algn="just">
              <a:buFont typeface="Arial"/>
              <a:buChar char="•"/>
            </a:pPr>
            <a:r>
              <a:rPr lang="en-US" sz="2000" dirty="0">
                <a:latin typeface="Arial"/>
                <a:ea typeface="+mn-lt"/>
                <a:cs typeface="+mn-lt"/>
              </a:rPr>
              <a:t>Many essential technical services are needed for a network to operate, such as routing, addressing, and domain naming. These are prime targets for attack. </a:t>
            </a:r>
            <a:endParaRPr lang="en-US" sz="2000" dirty="0">
              <a:latin typeface="Arial"/>
              <a:cs typeface="Arial"/>
            </a:endParaRPr>
          </a:p>
          <a:p>
            <a:pPr marL="285750" indent="-285750" algn="just">
              <a:buFont typeface="Arial"/>
              <a:buChar char="•"/>
            </a:pPr>
            <a:r>
              <a:rPr lang="en-US" sz="2000" dirty="0">
                <a:latin typeface="Arial"/>
                <a:cs typeface="Arial"/>
              </a:rPr>
              <a:t>Cybercriminals can take advantage of vulnerabilities in DNS services to launch the following attacks:</a:t>
            </a:r>
          </a:p>
          <a:p>
            <a:endParaRPr lang="en-GB" dirty="0"/>
          </a:p>
        </p:txBody>
      </p:sp>
      <p:sp>
        <p:nvSpPr>
          <p:cNvPr id="3" name="Title 2">
            <a:extLst>
              <a:ext uri="{FF2B5EF4-FFF2-40B4-BE49-F238E27FC236}">
                <a16:creationId xmlns:a16="http://schemas.microsoft.com/office/drawing/2014/main" id="{E7105078-18AF-8969-D999-55FC7EEA45B3}"/>
              </a:ext>
            </a:extLst>
          </p:cNvPr>
          <p:cNvSpPr>
            <a:spLocks noGrp="1"/>
          </p:cNvSpPr>
          <p:nvPr>
            <p:ph type="title"/>
          </p:nvPr>
        </p:nvSpPr>
        <p:spPr>
          <a:xfrm>
            <a:off x="185921" y="129349"/>
            <a:ext cx="8772157" cy="626025"/>
          </a:xfrm>
        </p:spPr>
        <p:txBody>
          <a:bodyPr/>
          <a:lstStyle/>
          <a:p>
            <a:r>
              <a:rPr lang="en-GB"/>
              <a:t>Domain Name System</a:t>
            </a:r>
            <a:endParaRPr lang="en-GB" dirty="0"/>
          </a:p>
        </p:txBody>
      </p:sp>
      <p:graphicFrame>
        <p:nvGraphicFramePr>
          <p:cNvPr id="4" name="Tabela 5">
            <a:extLst>
              <a:ext uri="{FF2B5EF4-FFF2-40B4-BE49-F238E27FC236}">
                <a16:creationId xmlns:a16="http://schemas.microsoft.com/office/drawing/2014/main" id="{BFD186AA-1F79-1F1C-C9A5-DDCC44C20A93}"/>
              </a:ext>
            </a:extLst>
          </p:cNvPr>
          <p:cNvGraphicFramePr>
            <a:graphicFrameLocks noGrp="1"/>
          </p:cNvGraphicFramePr>
          <p:nvPr>
            <p:extLst>
              <p:ext uri="{D42A27DB-BD31-4B8C-83A1-F6EECF244321}">
                <p14:modId xmlns:p14="http://schemas.microsoft.com/office/powerpoint/2010/main" val="838446443"/>
              </p:ext>
            </p:extLst>
          </p:nvPr>
        </p:nvGraphicFramePr>
        <p:xfrm>
          <a:off x="26728" y="2431774"/>
          <a:ext cx="9117271" cy="3352800"/>
        </p:xfrm>
        <a:graphic>
          <a:graphicData uri="http://schemas.openxmlformats.org/drawingml/2006/table">
            <a:tbl>
              <a:tblPr firstRow="1" bandRow="1">
                <a:tableStyleId>{5C22544A-7EE6-4342-B048-85BDC9FD1C3A}</a:tableStyleId>
              </a:tblPr>
              <a:tblGrid>
                <a:gridCol w="2409867">
                  <a:extLst>
                    <a:ext uri="{9D8B030D-6E8A-4147-A177-3AD203B41FA5}">
                      <a16:colId xmlns:a16="http://schemas.microsoft.com/office/drawing/2014/main" val="3967108169"/>
                    </a:ext>
                  </a:extLst>
                </a:gridCol>
                <a:gridCol w="6707404">
                  <a:extLst>
                    <a:ext uri="{9D8B030D-6E8A-4147-A177-3AD203B41FA5}">
                      <a16:colId xmlns:a16="http://schemas.microsoft.com/office/drawing/2014/main" val="731349523"/>
                    </a:ext>
                  </a:extLst>
                </a:gridCol>
              </a:tblGrid>
              <a:tr h="370840">
                <a:tc>
                  <a:txBody>
                    <a:bodyPr/>
                    <a:lstStyle/>
                    <a:p>
                      <a:r>
                        <a:rPr lang="en-US" sz="1400" b="0" noProof="0" dirty="0">
                          <a:solidFill>
                            <a:schemeClr val="tx1"/>
                          </a:solidFill>
                          <a:latin typeface="Arial"/>
                        </a:rPr>
                        <a:t>Domain reputation</a:t>
                      </a:r>
                    </a:p>
                  </a:txBody>
                  <a:tcPr>
                    <a:noFill/>
                  </a:tcPr>
                </a:tc>
                <a:tc>
                  <a:txBody>
                    <a:bodyPr/>
                    <a:lstStyle/>
                    <a:p>
                      <a:pPr lvl="0" algn="l">
                        <a:lnSpc>
                          <a:spcPct val="100000"/>
                        </a:lnSpc>
                        <a:spcBef>
                          <a:spcPts val="0"/>
                        </a:spcBef>
                        <a:spcAft>
                          <a:spcPts val="0"/>
                        </a:spcAft>
                        <a:buNone/>
                      </a:pPr>
                      <a:r>
                        <a:rPr lang="en-US" sz="1400" b="0" i="0" u="none" strike="noStrike" noProof="0" dirty="0">
                          <a:solidFill>
                            <a:schemeClr val="tx1"/>
                          </a:solidFill>
                          <a:latin typeface="Arial"/>
                        </a:rPr>
                        <a:t>The DNS is used by DNS servers to translate a domain name into a numerical IP address so that computers can understand it. If a DNS server does not know an IP address, it will ask another DNS server. An organization needs to monitor its domain reputation, including its IP address, to help protect against malicious external domains.</a:t>
                      </a:r>
                      <a:endParaRPr lang="en-US" sz="1400" dirty="0">
                        <a:solidFill>
                          <a:schemeClr val="tx1"/>
                        </a:solidFill>
                        <a:latin typeface="Arial"/>
                      </a:endParaRPr>
                    </a:p>
                  </a:txBody>
                  <a:tcPr>
                    <a:noFill/>
                  </a:tcPr>
                </a:tc>
                <a:extLst>
                  <a:ext uri="{0D108BD9-81ED-4DB2-BD59-A6C34878D82A}">
                    <a16:rowId xmlns:a16="http://schemas.microsoft.com/office/drawing/2014/main" val="1282686397"/>
                  </a:ext>
                </a:extLst>
              </a:tr>
              <a:tr h="370840">
                <a:tc>
                  <a:txBody>
                    <a:bodyPr/>
                    <a:lstStyle/>
                    <a:p>
                      <a:r>
                        <a:rPr lang="en-US" sz="1400" noProof="0" dirty="0">
                          <a:solidFill>
                            <a:schemeClr val="tx1"/>
                          </a:solidFill>
                          <a:latin typeface="Arial"/>
                        </a:rPr>
                        <a:t>DNS spoofing (DNS cache poisoning)</a:t>
                      </a:r>
                    </a:p>
                  </a:txBody>
                  <a:tcPr/>
                </a:tc>
                <a:tc>
                  <a:txBody>
                    <a:bodyPr/>
                    <a:lstStyle/>
                    <a:p>
                      <a:pPr lvl="0" algn="l">
                        <a:lnSpc>
                          <a:spcPct val="100000"/>
                        </a:lnSpc>
                        <a:spcBef>
                          <a:spcPts val="0"/>
                        </a:spcBef>
                        <a:spcAft>
                          <a:spcPts val="0"/>
                        </a:spcAft>
                        <a:buNone/>
                      </a:pPr>
                      <a:r>
                        <a:rPr lang="en-US" sz="1400" b="0" i="0" u="none" strike="noStrike" kern="1200" noProof="0" dirty="0">
                          <a:solidFill>
                            <a:schemeClr val="tx1"/>
                          </a:solidFill>
                          <a:latin typeface="Arial"/>
                          <a:ea typeface="+mn-ea"/>
                          <a:cs typeface="+mn-cs"/>
                        </a:rPr>
                        <a:t>Attack in which false data is introduced into a DNS resolver cache — the temporary database on a computer’s operating system that records recent visits to websites and other Internet domains. These poison attacks exploit a weakness in the DNS software that causes the DNS servers to redirect traffic for a specific domain to the attacker’s computer.</a:t>
                      </a:r>
                      <a:endParaRPr lang="en-US" sz="1400" b="0" i="0" u="none" strike="noStrike" kern="1200" dirty="0">
                        <a:solidFill>
                          <a:schemeClr val="tx1"/>
                        </a:solidFill>
                        <a:latin typeface="Arial"/>
                        <a:ea typeface="+mn-ea"/>
                        <a:cs typeface="+mn-cs"/>
                      </a:endParaRPr>
                    </a:p>
                  </a:txBody>
                  <a:tcPr/>
                </a:tc>
                <a:extLst>
                  <a:ext uri="{0D108BD9-81ED-4DB2-BD59-A6C34878D82A}">
                    <a16:rowId xmlns:a16="http://schemas.microsoft.com/office/drawing/2014/main" val="1347722933"/>
                  </a:ext>
                </a:extLst>
              </a:tr>
              <a:tr h="370840">
                <a:tc>
                  <a:txBody>
                    <a:bodyPr/>
                    <a:lstStyle/>
                    <a:p>
                      <a:r>
                        <a:rPr lang="en-US" sz="1400" noProof="0" dirty="0">
                          <a:solidFill>
                            <a:schemeClr val="tx1"/>
                          </a:solidFill>
                          <a:latin typeface="Arial"/>
                        </a:rPr>
                        <a:t>Domain hijacking</a:t>
                      </a:r>
                    </a:p>
                  </a:txBody>
                  <a:tcPr/>
                </a:tc>
                <a:tc>
                  <a:txBody>
                    <a:bodyPr/>
                    <a:lstStyle/>
                    <a:p>
                      <a:pPr lvl="0" algn="l">
                        <a:lnSpc>
                          <a:spcPct val="100000"/>
                        </a:lnSpc>
                        <a:spcBef>
                          <a:spcPts val="0"/>
                        </a:spcBef>
                        <a:spcAft>
                          <a:spcPts val="0"/>
                        </a:spcAft>
                        <a:buNone/>
                      </a:pPr>
                      <a:r>
                        <a:rPr lang="en-US" sz="1400" b="0" i="0" u="none" strike="noStrike" kern="1200" noProof="0" dirty="0">
                          <a:solidFill>
                            <a:schemeClr val="tx1"/>
                          </a:solidFill>
                          <a:latin typeface="Arial"/>
                          <a:ea typeface="+mn-ea"/>
                          <a:cs typeface="+mn-cs"/>
                        </a:rPr>
                        <a:t>When an attacker wrongfully gains control of a target’s DNS information, they can make unauthorized changes to it. </a:t>
                      </a:r>
                    </a:p>
                  </a:txBody>
                  <a:tcPr/>
                </a:tc>
                <a:extLst>
                  <a:ext uri="{0D108BD9-81ED-4DB2-BD59-A6C34878D82A}">
                    <a16:rowId xmlns:a16="http://schemas.microsoft.com/office/drawing/2014/main" val="583689867"/>
                  </a:ext>
                </a:extLst>
              </a:tr>
              <a:tr h="370840">
                <a:tc>
                  <a:txBody>
                    <a:bodyPr/>
                    <a:lstStyle/>
                    <a:p>
                      <a:r>
                        <a:rPr lang="en-US" sz="1400" noProof="0" dirty="0">
                          <a:solidFill>
                            <a:schemeClr val="tx1"/>
                          </a:solidFill>
                          <a:latin typeface="Arial"/>
                        </a:rPr>
                        <a:t>Uniform resource location (URL)</a:t>
                      </a:r>
                    </a:p>
                  </a:txBody>
                  <a:tcPr/>
                </a:tc>
                <a:tc>
                  <a:txBody>
                    <a:bodyPr/>
                    <a:lstStyle/>
                    <a:p>
                      <a:pPr lvl="0" algn="l">
                        <a:lnSpc>
                          <a:spcPct val="100000"/>
                        </a:lnSpc>
                        <a:spcBef>
                          <a:spcPts val="0"/>
                        </a:spcBef>
                        <a:spcAft>
                          <a:spcPts val="0"/>
                        </a:spcAft>
                        <a:buNone/>
                      </a:pPr>
                      <a:r>
                        <a:rPr lang="en-US" sz="1400" b="0" i="0" u="none" strike="noStrike" kern="1200" noProof="0" dirty="0">
                          <a:solidFill>
                            <a:schemeClr val="tx1"/>
                          </a:solidFill>
                          <a:latin typeface="Arial"/>
                          <a:ea typeface="+mn-ea"/>
                          <a:cs typeface="+mn-cs"/>
                        </a:rPr>
                        <a:t>A unique identifier for finding a specific resource on the Internet. Redirecting a URL commonly happens for legitimate purposes.</a:t>
                      </a:r>
                      <a:endParaRPr lang="en-US" sz="1400" b="0" i="0" u="none" strike="noStrike" kern="1200" dirty="0">
                        <a:solidFill>
                          <a:schemeClr val="tx1"/>
                        </a:solidFill>
                        <a:latin typeface="Arial"/>
                        <a:ea typeface="+mn-ea"/>
                        <a:cs typeface="+mn-cs"/>
                      </a:endParaRPr>
                    </a:p>
                  </a:txBody>
                  <a:tcPr/>
                </a:tc>
                <a:extLst>
                  <a:ext uri="{0D108BD9-81ED-4DB2-BD59-A6C34878D82A}">
                    <a16:rowId xmlns:a16="http://schemas.microsoft.com/office/drawing/2014/main" val="514310135"/>
                  </a:ext>
                </a:extLst>
              </a:tr>
            </a:tbl>
          </a:graphicData>
        </a:graphic>
      </p:graphicFrame>
    </p:spTree>
    <p:extLst>
      <p:ext uri="{BB962C8B-B14F-4D97-AF65-F5344CB8AC3E}">
        <p14:creationId xmlns:p14="http://schemas.microsoft.com/office/powerpoint/2010/main" val="292564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864A628-7EE9-8AC7-0166-939630CBE04F}"/>
              </a:ext>
            </a:extLst>
          </p:cNvPr>
          <p:cNvSpPr>
            <a:spLocks noGrp="1"/>
          </p:cNvSpPr>
          <p:nvPr>
            <p:ph type="body" sz="quarter" idx="10"/>
          </p:nvPr>
        </p:nvSpPr>
        <p:spPr>
          <a:xfrm>
            <a:off x="239713" y="914400"/>
            <a:ext cx="8726312" cy="5394960"/>
          </a:xfrm>
        </p:spPr>
        <p:txBody>
          <a:bodyPr/>
          <a:lstStyle/>
          <a:p>
            <a:pPr marL="0" indent="0" algn="just">
              <a:buNone/>
            </a:pPr>
            <a:r>
              <a:rPr lang="en-US" sz="2400" dirty="0">
                <a:latin typeface="Arial"/>
                <a:cs typeface="Arial"/>
              </a:rPr>
              <a:t>Organizations can take several steps to defend against various attacks. These include:</a:t>
            </a:r>
            <a:endParaRPr lang="pt-BR" sz="2400" dirty="0">
              <a:latin typeface="Arial"/>
              <a:cs typeface="Arial"/>
            </a:endParaRPr>
          </a:p>
          <a:p>
            <a:pPr marL="285750" indent="-285750" algn="just">
              <a:buFont typeface="Arial"/>
              <a:buChar char="•"/>
            </a:pPr>
            <a:r>
              <a:rPr lang="en-US" sz="2400" dirty="0">
                <a:latin typeface="Arial"/>
                <a:cs typeface="Arial"/>
              </a:rPr>
              <a:t>Configure firewalls to remove any packets from outside the network with addresses indicating that they originated inside the network. </a:t>
            </a:r>
          </a:p>
          <a:p>
            <a:pPr marL="285750" indent="-285750" algn="just">
              <a:buFont typeface="Arial"/>
              <a:buChar char="•"/>
            </a:pPr>
            <a:r>
              <a:rPr lang="en-US" sz="2400" dirty="0">
                <a:latin typeface="Arial"/>
                <a:cs typeface="Arial"/>
              </a:rPr>
              <a:t>Ensure patches and upgrades are current.</a:t>
            </a:r>
          </a:p>
          <a:p>
            <a:pPr marL="285750" indent="-285750" algn="just">
              <a:buFont typeface="Arial"/>
              <a:buChar char="•"/>
            </a:pPr>
            <a:r>
              <a:rPr lang="en-US" sz="2400" dirty="0">
                <a:latin typeface="Arial"/>
                <a:cs typeface="Arial"/>
              </a:rPr>
              <a:t>Distribute the workload across server systems.</a:t>
            </a:r>
          </a:p>
          <a:p>
            <a:pPr marL="285750" indent="-285750" algn="just">
              <a:buFont typeface="Arial"/>
              <a:buChar char="•"/>
            </a:pPr>
            <a:r>
              <a:rPr lang="en-US" sz="2400" dirty="0">
                <a:latin typeface="Arial" panose="020B0604020202020204" pitchFamily="34" charset="0"/>
                <a:cs typeface="Arial" panose="020B0604020202020204" pitchFamily="34" charset="0"/>
              </a:rPr>
              <a:t>Network devices use ICMP packets to send error and control messages. </a:t>
            </a:r>
            <a:r>
              <a:rPr lang="en-US" sz="2400" dirty="0">
                <a:latin typeface="Arial" panose="020B0604020202020204" pitchFamily="34" charset="0"/>
                <a:ea typeface="+mn-lt"/>
                <a:cs typeface="Arial" panose="020B0604020202020204" pitchFamily="34" charset="0"/>
              </a:rPr>
              <a:t>Organizations can block external ICMP packets with their firewalls to prevent DoS and DDoS attacks. </a:t>
            </a:r>
          </a:p>
          <a:p>
            <a:endParaRPr lang="en-GB" dirty="0"/>
          </a:p>
        </p:txBody>
      </p:sp>
      <p:sp>
        <p:nvSpPr>
          <p:cNvPr id="3" name="Title 2">
            <a:extLst>
              <a:ext uri="{FF2B5EF4-FFF2-40B4-BE49-F238E27FC236}">
                <a16:creationId xmlns:a16="http://schemas.microsoft.com/office/drawing/2014/main" id="{295E84F1-55CF-87A1-D556-CBAB298FBE06}"/>
              </a:ext>
            </a:extLst>
          </p:cNvPr>
          <p:cNvSpPr>
            <a:spLocks noGrp="1"/>
          </p:cNvSpPr>
          <p:nvPr>
            <p:ph type="title"/>
          </p:nvPr>
        </p:nvSpPr>
        <p:spPr>
          <a:xfrm>
            <a:off x="193868" y="394392"/>
            <a:ext cx="8772157" cy="374234"/>
          </a:xfrm>
        </p:spPr>
        <p:txBody>
          <a:bodyPr/>
          <a:lstStyle/>
          <a:p>
            <a:r>
              <a:rPr lang="en-US" sz="3200" dirty="0">
                <a:solidFill>
                  <a:srgbClr val="024C69"/>
                </a:solidFill>
                <a:latin typeface="Arial" pitchFamily="34" charset="0"/>
                <a:ea typeface="Arial" pitchFamily="34" charset="-122"/>
                <a:cs typeface="Arial" pitchFamily="34" charset="-120"/>
              </a:rPr>
              <a:t>Defending Against Attacks</a:t>
            </a:r>
            <a:endParaRPr lang="en-GB" dirty="0"/>
          </a:p>
        </p:txBody>
      </p:sp>
    </p:spTree>
    <p:extLst>
      <p:ext uri="{BB962C8B-B14F-4D97-AF65-F5344CB8AC3E}">
        <p14:creationId xmlns:p14="http://schemas.microsoft.com/office/powerpoint/2010/main" val="276302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6DB3935-82E4-7D3D-9F68-384C43B09B97}"/>
              </a:ext>
            </a:extLst>
          </p:cNvPr>
          <p:cNvSpPr>
            <a:spLocks noGrp="1"/>
          </p:cNvSpPr>
          <p:nvPr>
            <p:ph type="body" sz="quarter" idx="10"/>
          </p:nvPr>
        </p:nvSpPr>
        <p:spPr/>
        <p:txBody>
          <a:bodyPr/>
          <a:lstStyle/>
          <a:p>
            <a:r>
              <a:rPr lang="en-US" sz="2200" dirty="0">
                <a:solidFill>
                  <a:schemeClr val="tx1"/>
                </a:solidFill>
                <a:latin typeface="Arial" pitchFamily="34" charset="0"/>
                <a:ea typeface="Arial" pitchFamily="34" charset="-122"/>
                <a:cs typeface="Arial" pitchFamily="34" charset="-120"/>
              </a:rPr>
              <a:t>Grayware and Smishing</a:t>
            </a:r>
          </a:p>
          <a:p>
            <a:r>
              <a:rPr lang="en-US" dirty="0">
                <a:solidFill>
                  <a:schemeClr val="tx1"/>
                </a:solidFill>
                <a:latin typeface="Arial" pitchFamily="34" charset="0"/>
                <a:cs typeface="Arial" pitchFamily="34" charset="-120"/>
              </a:rPr>
              <a:t>Rogue Access Points</a:t>
            </a:r>
          </a:p>
          <a:p>
            <a:r>
              <a:rPr lang="en-US" sz="2200" dirty="0">
                <a:solidFill>
                  <a:schemeClr val="tx1"/>
                </a:solidFill>
                <a:latin typeface="Arial" pitchFamily="34" charset="0"/>
                <a:ea typeface="Arial" pitchFamily="34" charset="-122"/>
                <a:cs typeface="Arial" pitchFamily="34" charset="-120"/>
              </a:rPr>
              <a:t>Radio Frequency Jamming</a:t>
            </a:r>
            <a:endParaRPr lang="en-US" sz="2200" dirty="0">
              <a:solidFill>
                <a:schemeClr val="tx1"/>
              </a:solidFill>
            </a:endParaRPr>
          </a:p>
          <a:p>
            <a:r>
              <a:rPr lang="en-US" sz="2200" dirty="0">
                <a:solidFill>
                  <a:schemeClr val="tx1"/>
                </a:solidFill>
                <a:latin typeface="Arial" pitchFamily="34" charset="0"/>
                <a:ea typeface="Arial" pitchFamily="34" charset="-122"/>
                <a:cs typeface="Arial" pitchFamily="34" charset="-120"/>
              </a:rPr>
              <a:t>Bluejacking and </a:t>
            </a:r>
            <a:r>
              <a:rPr lang="en-US" sz="2200" dirty="0" err="1">
                <a:solidFill>
                  <a:schemeClr val="tx1"/>
                </a:solidFill>
                <a:latin typeface="Arial" pitchFamily="34" charset="0"/>
                <a:ea typeface="Arial" pitchFamily="34" charset="-122"/>
                <a:cs typeface="Arial" pitchFamily="34" charset="-120"/>
              </a:rPr>
              <a:t>Bluesnarfing</a:t>
            </a:r>
            <a:endParaRPr lang="en-US" sz="2200" dirty="0">
              <a:solidFill>
                <a:schemeClr val="tx1"/>
              </a:solidFill>
            </a:endParaRPr>
          </a:p>
          <a:p>
            <a:r>
              <a:rPr lang="en-US" sz="2200" dirty="0">
                <a:solidFill>
                  <a:schemeClr val="tx1"/>
                </a:solidFill>
                <a:latin typeface="Arial" pitchFamily="34" charset="0"/>
                <a:ea typeface="Arial" pitchFamily="34" charset="-122"/>
                <a:cs typeface="Arial" pitchFamily="34" charset="-120"/>
              </a:rPr>
              <a:t>Attacks Against Wi-Fi Protocols</a:t>
            </a:r>
            <a:endParaRPr lang="en-US" sz="2200" dirty="0">
              <a:solidFill>
                <a:schemeClr val="tx1"/>
              </a:solidFill>
            </a:endParaRPr>
          </a:p>
          <a:p>
            <a:endParaRPr lang="en-GB" dirty="0"/>
          </a:p>
        </p:txBody>
      </p:sp>
      <p:sp>
        <p:nvSpPr>
          <p:cNvPr id="3" name="Title 2">
            <a:extLst>
              <a:ext uri="{FF2B5EF4-FFF2-40B4-BE49-F238E27FC236}">
                <a16:creationId xmlns:a16="http://schemas.microsoft.com/office/drawing/2014/main" id="{DEF2A8F3-0306-9F20-B813-B8BFABBD9A12}"/>
              </a:ext>
            </a:extLst>
          </p:cNvPr>
          <p:cNvSpPr>
            <a:spLocks noGrp="1"/>
          </p:cNvSpPr>
          <p:nvPr>
            <p:ph type="title"/>
          </p:nvPr>
        </p:nvSpPr>
        <p:spPr>
          <a:xfrm>
            <a:off x="185921" y="129348"/>
            <a:ext cx="8772157" cy="520008"/>
          </a:xfrm>
        </p:spPr>
        <p:txBody>
          <a:bodyPr/>
          <a:lstStyle/>
          <a:p>
            <a:r>
              <a:rPr lang="en-US" dirty="0"/>
              <a:t>Wireless and Mobile Device Attacks</a:t>
            </a:r>
            <a:endParaRPr lang="en-GB" dirty="0"/>
          </a:p>
        </p:txBody>
      </p:sp>
    </p:spTree>
    <p:extLst>
      <p:ext uri="{BB962C8B-B14F-4D97-AF65-F5344CB8AC3E}">
        <p14:creationId xmlns:p14="http://schemas.microsoft.com/office/powerpoint/2010/main" val="1123277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6B89C72-97AB-E818-651A-D91D7D388BA0}"/>
              </a:ext>
            </a:extLst>
          </p:cNvPr>
          <p:cNvSpPr>
            <a:spLocks noGrp="1"/>
          </p:cNvSpPr>
          <p:nvPr>
            <p:ph type="body" sz="quarter" idx="10"/>
          </p:nvPr>
        </p:nvSpPr>
        <p:spPr/>
        <p:txBody>
          <a:bodyPr/>
          <a:lstStyle/>
          <a:p>
            <a:pPr marL="0" indent="0" algn="just">
              <a:buNone/>
            </a:pPr>
            <a:r>
              <a:rPr lang="en-US" sz="2000" dirty="0">
                <a:latin typeface="Arial"/>
                <a:cs typeface="Arial"/>
              </a:rPr>
              <a:t>There are several steps that organizations and users need to take to defend against wireless and mobile device attacks:</a:t>
            </a:r>
            <a:endParaRPr lang="pt-BR" sz="2000" dirty="0">
              <a:latin typeface="Arial"/>
              <a:cs typeface="Arial"/>
            </a:endParaRPr>
          </a:p>
          <a:p>
            <a:pPr marL="285750" indent="-285750" algn="just">
              <a:buFont typeface="Arial"/>
              <a:buChar char="•"/>
            </a:pPr>
            <a:r>
              <a:rPr lang="en-US" sz="2000" dirty="0">
                <a:latin typeface="Arial"/>
                <a:cs typeface="Arial"/>
              </a:rPr>
              <a:t>Take advantage of basic wireless security features such as authentication and encryption by changing the default configuration settings.</a:t>
            </a:r>
          </a:p>
          <a:p>
            <a:pPr marL="285750" indent="-285750" algn="just">
              <a:buFont typeface="Arial"/>
              <a:buChar char="•"/>
            </a:pPr>
            <a:r>
              <a:rPr lang="en-US" sz="2000" dirty="0">
                <a:latin typeface="Arial"/>
                <a:cs typeface="Arial"/>
              </a:rPr>
              <a:t>Restrict access point placement by placing these devices outside the firewall or within a demilitarized zone — a perimeter network that protects an organization’s LAN from untrusted devices.</a:t>
            </a:r>
          </a:p>
          <a:p>
            <a:pPr marL="285750" indent="-285750" algn="just">
              <a:buFont typeface="Arial"/>
              <a:buChar char="•"/>
            </a:pPr>
            <a:r>
              <a:rPr lang="en-US" sz="2000" dirty="0">
                <a:latin typeface="Arial"/>
                <a:cs typeface="Arial"/>
              </a:rPr>
              <a:t>Use WLAN tools such as </a:t>
            </a:r>
            <a:r>
              <a:rPr lang="en-US" sz="2000" dirty="0" err="1">
                <a:latin typeface="Arial"/>
                <a:cs typeface="Arial"/>
              </a:rPr>
              <a:t>NetStumbler</a:t>
            </a:r>
            <a:r>
              <a:rPr lang="en-US" sz="2000" dirty="0">
                <a:latin typeface="Arial"/>
                <a:cs typeface="Arial"/>
              </a:rPr>
              <a:t> to detect rogue access points or unauthorized workstations. </a:t>
            </a:r>
          </a:p>
          <a:p>
            <a:pPr marL="285750" indent="-285750" algn="just">
              <a:buFont typeface="Arial"/>
              <a:buChar char="•"/>
            </a:pPr>
            <a:r>
              <a:rPr lang="en-US" sz="2000" dirty="0">
                <a:latin typeface="Arial"/>
                <a:cs typeface="Arial"/>
              </a:rPr>
              <a:t>Develop a policy for guest access to an organization’s Wi-Fi network.</a:t>
            </a:r>
          </a:p>
          <a:p>
            <a:pPr marL="285750" indent="-285750" algn="just">
              <a:buFont typeface="Arial"/>
              <a:buChar char="•"/>
            </a:pPr>
            <a:r>
              <a:rPr lang="en-US" sz="2000" dirty="0">
                <a:latin typeface="Arial"/>
                <a:cs typeface="Arial"/>
              </a:rPr>
              <a:t>Employees in an organization should use a remote access VPN for WLAN access.</a:t>
            </a:r>
          </a:p>
          <a:p>
            <a:endParaRPr lang="en-GB" dirty="0"/>
          </a:p>
        </p:txBody>
      </p:sp>
      <p:sp>
        <p:nvSpPr>
          <p:cNvPr id="3" name="Title 2">
            <a:extLst>
              <a:ext uri="{FF2B5EF4-FFF2-40B4-BE49-F238E27FC236}">
                <a16:creationId xmlns:a16="http://schemas.microsoft.com/office/drawing/2014/main" id="{952B54DD-85BC-D698-3157-1D6D9D302E08}"/>
              </a:ext>
            </a:extLst>
          </p:cNvPr>
          <p:cNvSpPr>
            <a:spLocks noGrp="1"/>
          </p:cNvSpPr>
          <p:nvPr>
            <p:ph type="title"/>
          </p:nvPr>
        </p:nvSpPr>
        <p:spPr>
          <a:xfrm>
            <a:off x="185921" y="169105"/>
            <a:ext cx="8772157" cy="520008"/>
          </a:xfrm>
        </p:spPr>
        <p:txBody>
          <a:bodyPr/>
          <a:lstStyle/>
          <a:p>
            <a:r>
              <a:rPr lang="en-US" sz="3200" dirty="0">
                <a:solidFill>
                  <a:srgbClr val="024C69"/>
                </a:solidFill>
                <a:latin typeface="Arial" pitchFamily="34" charset="0"/>
                <a:ea typeface="Arial" pitchFamily="34" charset="-122"/>
                <a:cs typeface="Arial" pitchFamily="34" charset="-120"/>
              </a:rPr>
              <a:t>Wi-Fi and Mobile Defense</a:t>
            </a:r>
            <a:endParaRPr lang="en-GB" dirty="0"/>
          </a:p>
        </p:txBody>
      </p:sp>
    </p:spTree>
    <p:extLst>
      <p:ext uri="{BB962C8B-B14F-4D97-AF65-F5344CB8AC3E}">
        <p14:creationId xmlns:p14="http://schemas.microsoft.com/office/powerpoint/2010/main" val="1342817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6B82F93-3612-B39C-4BBA-2788DC1ECFAB}"/>
              </a:ext>
            </a:extLst>
          </p:cNvPr>
          <p:cNvSpPr>
            <a:spLocks noGrp="1"/>
          </p:cNvSpPr>
          <p:nvPr>
            <p:ph type="body" sz="quarter" idx="10"/>
          </p:nvPr>
        </p:nvSpPr>
        <p:spPr/>
        <p:txBody>
          <a:bodyPr/>
          <a:lstStyle/>
          <a:p>
            <a:r>
              <a:rPr lang="en-GB" dirty="0">
                <a:solidFill>
                  <a:schemeClr val="tx1"/>
                </a:solidFill>
              </a:rPr>
              <a:t>Cross-Site Scripting</a:t>
            </a:r>
          </a:p>
          <a:p>
            <a:r>
              <a:rPr lang="en-US" sz="2200" dirty="0">
                <a:solidFill>
                  <a:schemeClr val="tx1"/>
                </a:solidFill>
                <a:latin typeface="Arial" pitchFamily="34" charset="0"/>
                <a:ea typeface="Arial" pitchFamily="34" charset="-122"/>
                <a:cs typeface="Arial" pitchFamily="34" charset="-120"/>
              </a:rPr>
              <a:t>Code Injection</a:t>
            </a:r>
          </a:p>
          <a:p>
            <a:r>
              <a:rPr lang="en-US" sz="2200" dirty="0">
                <a:solidFill>
                  <a:schemeClr val="tx1"/>
                </a:solidFill>
                <a:latin typeface="Arial" pitchFamily="34" charset="0"/>
                <a:ea typeface="Arial" pitchFamily="34" charset="-122"/>
                <a:cs typeface="Arial" pitchFamily="34" charset="-120"/>
              </a:rPr>
              <a:t>Buffer Overflow</a:t>
            </a:r>
          </a:p>
          <a:p>
            <a:r>
              <a:rPr lang="en-US" sz="2200" dirty="0">
                <a:solidFill>
                  <a:schemeClr val="tx1"/>
                </a:solidFill>
                <a:latin typeface="Arial" pitchFamily="34" charset="0"/>
                <a:ea typeface="Arial" pitchFamily="34" charset="-122"/>
                <a:cs typeface="Arial" pitchFamily="34" charset="-120"/>
              </a:rPr>
              <a:t>Remote Code Executions</a:t>
            </a:r>
          </a:p>
          <a:p>
            <a:r>
              <a:rPr lang="en-US" dirty="0">
                <a:solidFill>
                  <a:schemeClr val="tx1"/>
                </a:solidFill>
                <a:latin typeface="Arial" pitchFamily="34" charset="0"/>
                <a:cs typeface="Arial" pitchFamily="34" charset="-120"/>
              </a:rPr>
              <a:t>Other Application Attacks</a:t>
            </a:r>
          </a:p>
          <a:p>
            <a:pPr marL="800100" lvl="1" indent="-342900">
              <a:buFont typeface="Arial" panose="020B0604020202020204" pitchFamily="34" charset="0"/>
              <a:buChar char="•"/>
            </a:pPr>
            <a:r>
              <a:rPr lang="en-US" sz="2000" b="0" noProof="0" dirty="0">
                <a:solidFill>
                  <a:schemeClr val="tx1"/>
                </a:solidFill>
                <a:latin typeface="Arial"/>
              </a:rPr>
              <a:t>Cross-site request forgery (CSRF)</a:t>
            </a:r>
          </a:p>
          <a:p>
            <a:pPr marL="800100" lvl="1" indent="-342900">
              <a:buFont typeface="Arial" panose="020B0604020202020204" pitchFamily="34" charset="0"/>
              <a:buChar char="•"/>
            </a:pPr>
            <a:r>
              <a:rPr lang="en-US" sz="2000" noProof="0" dirty="0">
                <a:latin typeface="Arial"/>
              </a:rPr>
              <a:t>Race condition attack (time of check – TOC or time of use - TOU)</a:t>
            </a:r>
          </a:p>
          <a:p>
            <a:pPr marL="800100" lvl="1" indent="-342900">
              <a:buFont typeface="Arial" panose="020B0604020202020204" pitchFamily="34" charset="0"/>
              <a:buChar char="•"/>
            </a:pPr>
            <a:r>
              <a:rPr lang="en-US" sz="2000" b="0" noProof="0" dirty="0">
                <a:solidFill>
                  <a:schemeClr val="tx1"/>
                </a:solidFill>
                <a:latin typeface="Arial"/>
              </a:rPr>
              <a:t>Application programming interface (API) attack</a:t>
            </a:r>
          </a:p>
          <a:p>
            <a:pPr marL="800100" lvl="1" indent="-342900">
              <a:buFont typeface="Arial" panose="020B0604020202020204" pitchFamily="34" charset="0"/>
              <a:buChar char="•"/>
            </a:pPr>
            <a:r>
              <a:rPr lang="en-US" sz="2000" noProof="0" dirty="0">
                <a:latin typeface="Arial"/>
              </a:rPr>
              <a:t>Replay attack</a:t>
            </a:r>
          </a:p>
          <a:p>
            <a:pPr marL="800100" lvl="1" indent="-342900">
              <a:buFont typeface="Arial" panose="020B0604020202020204" pitchFamily="34" charset="0"/>
              <a:buChar char="•"/>
            </a:pPr>
            <a:r>
              <a:rPr lang="en-US" sz="2000" noProof="0" dirty="0">
                <a:latin typeface="Arial"/>
              </a:rPr>
              <a:t>Directory traversal attack</a:t>
            </a:r>
          </a:p>
          <a:p>
            <a:pPr marL="800100" lvl="1" indent="-342900">
              <a:buFont typeface="Arial" panose="020B0604020202020204" pitchFamily="34" charset="0"/>
              <a:buChar char="•"/>
            </a:pPr>
            <a:r>
              <a:rPr lang="en-US" sz="2000" noProof="0" dirty="0">
                <a:latin typeface="Arial"/>
              </a:rPr>
              <a:t>Resource exhaustion attacks</a:t>
            </a:r>
          </a:p>
          <a:p>
            <a:pPr lvl="1"/>
            <a:endParaRPr lang="en-US" dirty="0"/>
          </a:p>
          <a:p>
            <a:pPr lvl="1"/>
            <a:endParaRPr lang="en-US" dirty="0"/>
          </a:p>
          <a:p>
            <a:endParaRPr lang="en-US" sz="2200" dirty="0"/>
          </a:p>
          <a:p>
            <a:endParaRPr lang="en-US" sz="2200" dirty="0"/>
          </a:p>
          <a:p>
            <a:endParaRPr lang="en-GB" dirty="0"/>
          </a:p>
        </p:txBody>
      </p:sp>
      <p:sp>
        <p:nvSpPr>
          <p:cNvPr id="3" name="Title 2">
            <a:extLst>
              <a:ext uri="{FF2B5EF4-FFF2-40B4-BE49-F238E27FC236}">
                <a16:creationId xmlns:a16="http://schemas.microsoft.com/office/drawing/2014/main" id="{B1329295-826C-974F-98C7-CA4A7EA54186}"/>
              </a:ext>
            </a:extLst>
          </p:cNvPr>
          <p:cNvSpPr>
            <a:spLocks noGrp="1"/>
          </p:cNvSpPr>
          <p:nvPr>
            <p:ph type="title"/>
          </p:nvPr>
        </p:nvSpPr>
        <p:spPr>
          <a:xfrm>
            <a:off x="185921" y="28632"/>
            <a:ext cx="8772157" cy="520008"/>
          </a:xfrm>
        </p:spPr>
        <p:txBody>
          <a:bodyPr/>
          <a:lstStyle/>
          <a:p>
            <a:r>
              <a:rPr lang="en-GB" dirty="0"/>
              <a:t>Application Attacks</a:t>
            </a:r>
          </a:p>
        </p:txBody>
      </p:sp>
    </p:spTree>
    <p:extLst>
      <p:ext uri="{BB962C8B-B14F-4D97-AF65-F5344CB8AC3E}">
        <p14:creationId xmlns:p14="http://schemas.microsoft.com/office/powerpoint/2010/main" val="1084707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B9A307B-DC46-855D-683A-AA770A42B337}"/>
              </a:ext>
            </a:extLst>
          </p:cNvPr>
          <p:cNvSpPr>
            <a:spLocks noGrp="1"/>
          </p:cNvSpPr>
          <p:nvPr>
            <p:ph type="body" sz="quarter" idx="10"/>
          </p:nvPr>
        </p:nvSpPr>
        <p:spPr>
          <a:xfrm>
            <a:off x="239713" y="1258956"/>
            <a:ext cx="8578850" cy="5050403"/>
          </a:xfrm>
        </p:spPr>
        <p:txBody>
          <a:bodyPr/>
          <a:lstStyle/>
          <a:p>
            <a:pPr marL="0" indent="0" algn="just">
              <a:buNone/>
            </a:pPr>
            <a:r>
              <a:rPr lang="en-US" sz="2400" dirty="0">
                <a:latin typeface="Arial"/>
                <a:cs typeface="Arial"/>
              </a:rPr>
              <a:t>You can take several actions to defend against an application attack.</a:t>
            </a:r>
            <a:endParaRPr lang="pt-BR" sz="2400" dirty="0">
              <a:latin typeface="Arial"/>
              <a:cs typeface="Arial"/>
            </a:endParaRPr>
          </a:p>
          <a:p>
            <a:pPr algn="just"/>
            <a:r>
              <a:rPr lang="en-US" sz="2400" dirty="0">
                <a:latin typeface="Arial"/>
                <a:cs typeface="Arial"/>
              </a:rPr>
              <a:t> Some of them are:</a:t>
            </a:r>
            <a:endParaRPr lang="pt-BR" sz="2400" dirty="0">
              <a:latin typeface="Arial"/>
              <a:cs typeface="Arial"/>
            </a:endParaRPr>
          </a:p>
          <a:p>
            <a:pPr marL="623887" lvl="1" indent="-285750" algn="just">
              <a:buFont typeface="Arial"/>
              <a:buChar char="•"/>
            </a:pPr>
            <a:r>
              <a:rPr lang="en-US" sz="2200" dirty="0">
                <a:latin typeface="Arial"/>
                <a:cs typeface="Arial"/>
              </a:rPr>
              <a:t>The first defense against an application attack is to write solid code.</a:t>
            </a:r>
          </a:p>
          <a:p>
            <a:pPr marL="623887" lvl="1" indent="-285750" algn="just">
              <a:buFont typeface="Arial"/>
              <a:buChar char="•"/>
            </a:pPr>
            <a:r>
              <a:rPr lang="en-US" sz="2200" dirty="0">
                <a:latin typeface="Arial"/>
                <a:cs typeface="Arial"/>
              </a:rPr>
              <a:t>Prudent programming practice involves treating and validating all input from outside of a function as if it is hostile.</a:t>
            </a:r>
          </a:p>
          <a:p>
            <a:pPr marL="623887" lvl="1" indent="-285750" algn="just">
              <a:buFont typeface="Arial"/>
              <a:buChar char="•"/>
            </a:pPr>
            <a:r>
              <a:rPr lang="en-US" sz="2200" dirty="0">
                <a:latin typeface="Arial"/>
                <a:cs typeface="Arial"/>
              </a:rPr>
              <a:t>Keep all software, including operating systems and applications, up to date, and do not ignore update prompts. Remember that not all programs update automatically.</a:t>
            </a:r>
          </a:p>
          <a:p>
            <a:pPr algn="just"/>
            <a:endParaRPr lang="en-US" sz="2400" dirty="0">
              <a:latin typeface="Arial"/>
              <a:cs typeface="Arial"/>
            </a:endParaRPr>
          </a:p>
          <a:p>
            <a:pPr marL="0" indent="0">
              <a:buNone/>
            </a:pPr>
            <a:endParaRPr lang="en-GB" dirty="0"/>
          </a:p>
        </p:txBody>
      </p:sp>
      <p:sp>
        <p:nvSpPr>
          <p:cNvPr id="3" name="Title 2">
            <a:extLst>
              <a:ext uri="{FF2B5EF4-FFF2-40B4-BE49-F238E27FC236}">
                <a16:creationId xmlns:a16="http://schemas.microsoft.com/office/drawing/2014/main" id="{B7E0CDC4-3232-C6BD-B037-80F4EC1D9DD9}"/>
              </a:ext>
            </a:extLst>
          </p:cNvPr>
          <p:cNvSpPr>
            <a:spLocks noGrp="1"/>
          </p:cNvSpPr>
          <p:nvPr>
            <p:ph type="title"/>
          </p:nvPr>
        </p:nvSpPr>
        <p:spPr>
          <a:xfrm>
            <a:off x="193868" y="394392"/>
            <a:ext cx="8772157" cy="281469"/>
          </a:xfrm>
        </p:spPr>
        <p:txBody>
          <a:bodyPr/>
          <a:lstStyle/>
          <a:p>
            <a:r>
              <a:rPr lang="en-US" sz="3200" dirty="0">
                <a:solidFill>
                  <a:srgbClr val="024C69"/>
                </a:solidFill>
                <a:latin typeface="Arial" pitchFamily="34" charset="0"/>
                <a:ea typeface="Arial" pitchFamily="34" charset="-122"/>
                <a:cs typeface="Arial" pitchFamily="34" charset="-120"/>
              </a:rPr>
              <a:t>Defending Against Application Attacks</a:t>
            </a:r>
            <a:endParaRPr lang="en-GB" dirty="0"/>
          </a:p>
        </p:txBody>
      </p:sp>
    </p:spTree>
    <p:extLst>
      <p:ext uri="{BB962C8B-B14F-4D97-AF65-F5344CB8AC3E}">
        <p14:creationId xmlns:p14="http://schemas.microsoft.com/office/powerpoint/2010/main" val="1722300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4447F6D-6DDB-1CC4-F7F5-7E59254E207F}"/>
              </a:ext>
            </a:extLst>
          </p:cNvPr>
          <p:cNvSpPr>
            <a:spLocks noGrp="1"/>
          </p:cNvSpPr>
          <p:nvPr>
            <p:ph type="body" sz="quarter" idx="10"/>
          </p:nvPr>
        </p:nvSpPr>
        <p:spPr>
          <a:xfrm>
            <a:off x="239713" y="914400"/>
            <a:ext cx="8772156" cy="4678017"/>
          </a:xfrm>
        </p:spPr>
        <p:txBody>
          <a:bodyPr/>
          <a:lstStyle/>
          <a:p>
            <a:r>
              <a:rPr lang="en-GB" dirty="0"/>
              <a:t>Spam</a:t>
            </a:r>
          </a:p>
          <a:p>
            <a:r>
              <a:rPr lang="en-GB" dirty="0"/>
              <a:t>Phishing</a:t>
            </a:r>
          </a:p>
          <a:p>
            <a:r>
              <a:rPr lang="en-GB" dirty="0"/>
              <a:t>Vishing, Pharming and Whaling</a:t>
            </a:r>
          </a:p>
          <a:p>
            <a:pPr marL="742950" lvl="1" indent="-285750" algn="just">
              <a:buFont typeface="Arial" panose="020B0604020202020204" pitchFamily="34" charset="0"/>
              <a:buChar char="•"/>
            </a:pPr>
            <a:r>
              <a:rPr lang="en-US" sz="1800" dirty="0">
                <a:latin typeface="Arial"/>
                <a:cs typeface="Arial"/>
              </a:rPr>
              <a:t>Criminals make use of a wide range of techniques to try to gain access to your personal information.</a:t>
            </a:r>
            <a:endParaRPr lang="pt-BR" sz="1800" dirty="0">
              <a:latin typeface="Arial"/>
              <a:cs typeface="Arial"/>
            </a:endParaRPr>
          </a:p>
          <a:p>
            <a:pPr marL="742950" lvl="1" indent="-285750" algn="just">
              <a:buFont typeface="Arial" panose="020B0604020202020204" pitchFamily="34" charset="0"/>
              <a:buChar char="•"/>
            </a:pPr>
            <a:r>
              <a:rPr lang="en-US" sz="1800" dirty="0">
                <a:latin typeface="Arial"/>
                <a:cs typeface="Arial"/>
              </a:rPr>
              <a:t>Some of their common scams are:</a:t>
            </a:r>
            <a:endParaRPr lang="en-US" dirty="0"/>
          </a:p>
          <a:p>
            <a:pPr marL="963612" lvl="2" indent="-285750" algn="just">
              <a:buFont typeface="Courier New" panose="02070309020205020404" pitchFamily="49" charset="0"/>
              <a:buChar char="o"/>
            </a:pPr>
            <a:r>
              <a:rPr lang="en-US" sz="1800" dirty="0">
                <a:latin typeface="Arial"/>
                <a:cs typeface="Arial"/>
              </a:rPr>
              <a:t>Vishing: This type of attack sees criminals use voice communication technology to encourage users to divulge information, such as credit card details.</a:t>
            </a:r>
          </a:p>
          <a:p>
            <a:pPr marL="963612" lvl="2" indent="-285750" algn="just">
              <a:buFont typeface="Courier New" panose="02070309020205020404" pitchFamily="49" charset="0"/>
              <a:buChar char="o"/>
            </a:pPr>
            <a:r>
              <a:rPr lang="en-US" sz="1800" dirty="0">
                <a:latin typeface="Arial"/>
                <a:cs typeface="Arial"/>
              </a:rPr>
              <a:t>Farming: This attack deliberately misdirects users to a fake version of an official website.</a:t>
            </a:r>
          </a:p>
          <a:p>
            <a:pPr marL="963612" lvl="2" indent="-285750" algn="just">
              <a:buFont typeface="Courier New" panose="02070309020205020404" pitchFamily="49" charset="0"/>
              <a:buChar char="o"/>
            </a:pPr>
            <a:r>
              <a:rPr lang="en-US" sz="1800" dirty="0">
                <a:latin typeface="Arial"/>
                <a:cs typeface="Arial"/>
              </a:rPr>
              <a:t>Whaling: A phishing attack targets high-profile individuals, such as senior executives within an organization, politicians, and celebrities.</a:t>
            </a:r>
          </a:p>
          <a:p>
            <a:pPr lvl="1"/>
            <a:endParaRPr lang="en-GB" dirty="0"/>
          </a:p>
        </p:txBody>
      </p:sp>
      <p:sp>
        <p:nvSpPr>
          <p:cNvPr id="3" name="Title 2">
            <a:extLst>
              <a:ext uri="{FF2B5EF4-FFF2-40B4-BE49-F238E27FC236}">
                <a16:creationId xmlns:a16="http://schemas.microsoft.com/office/drawing/2014/main" id="{A64CA012-25B5-7D5F-6CE5-970389742D74}"/>
              </a:ext>
            </a:extLst>
          </p:cNvPr>
          <p:cNvSpPr>
            <a:spLocks noGrp="1"/>
          </p:cNvSpPr>
          <p:nvPr>
            <p:ph type="title"/>
          </p:nvPr>
        </p:nvSpPr>
        <p:spPr>
          <a:xfrm>
            <a:off x="185921" y="142601"/>
            <a:ext cx="8772157" cy="520008"/>
          </a:xfrm>
        </p:spPr>
        <p:txBody>
          <a:bodyPr/>
          <a:lstStyle/>
          <a:p>
            <a:r>
              <a:rPr lang="en-US" sz="3200" dirty="0">
                <a:solidFill>
                  <a:srgbClr val="024C69"/>
                </a:solidFill>
                <a:latin typeface="Arial" pitchFamily="34" charset="0"/>
                <a:ea typeface="Arial" pitchFamily="34" charset="-122"/>
                <a:cs typeface="Arial" pitchFamily="34" charset="-120"/>
              </a:rPr>
              <a:t>Application Attacks</a:t>
            </a:r>
            <a:endParaRPr lang="en-GB" dirty="0"/>
          </a:p>
        </p:txBody>
      </p:sp>
    </p:spTree>
    <p:extLst>
      <p:ext uri="{BB962C8B-B14F-4D97-AF65-F5344CB8AC3E}">
        <p14:creationId xmlns:p14="http://schemas.microsoft.com/office/powerpoint/2010/main" val="392890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00F96FA-7242-6408-86FA-A29C0D1AFFBF}"/>
              </a:ext>
            </a:extLst>
          </p:cNvPr>
          <p:cNvSpPr>
            <a:spLocks noGrp="1"/>
          </p:cNvSpPr>
          <p:nvPr>
            <p:ph type="body" sz="quarter" idx="10"/>
          </p:nvPr>
        </p:nvSpPr>
        <p:spPr>
          <a:xfrm>
            <a:off x="185922" y="914400"/>
            <a:ext cx="8825948" cy="662609"/>
          </a:xfrm>
        </p:spPr>
        <p:txBody>
          <a:bodyPr/>
          <a:lstStyle/>
          <a:p>
            <a:pPr marL="285750" indent="-285750">
              <a:lnSpc>
                <a:spcPts val="2000"/>
              </a:lnSpc>
              <a:buFont typeface="Arial"/>
              <a:buChar char="•"/>
            </a:pPr>
            <a:r>
              <a:rPr lang="en-US" sz="2400" dirty="0">
                <a:latin typeface="Arial"/>
                <a:cs typeface="Arial"/>
              </a:rPr>
              <a:t>Some other common attacks that cybercriminals can launch are:</a:t>
            </a:r>
            <a:endParaRPr lang="pt-BR" dirty="0"/>
          </a:p>
          <a:p>
            <a:pPr>
              <a:lnSpc>
                <a:spcPts val="2000"/>
              </a:lnSpc>
            </a:pPr>
            <a:endParaRPr lang="en-US" sz="2400" dirty="0">
              <a:latin typeface="Arial"/>
              <a:cs typeface="Arial"/>
            </a:endParaRPr>
          </a:p>
          <a:p>
            <a:endParaRPr lang="en-GB" dirty="0"/>
          </a:p>
        </p:txBody>
      </p:sp>
      <p:sp>
        <p:nvSpPr>
          <p:cNvPr id="3" name="Title 2">
            <a:extLst>
              <a:ext uri="{FF2B5EF4-FFF2-40B4-BE49-F238E27FC236}">
                <a16:creationId xmlns:a16="http://schemas.microsoft.com/office/drawing/2014/main" id="{D61BAE2A-E83C-C02A-BD01-5391B9B8B3A9}"/>
              </a:ext>
            </a:extLst>
          </p:cNvPr>
          <p:cNvSpPr>
            <a:spLocks noGrp="1"/>
          </p:cNvSpPr>
          <p:nvPr>
            <p:ph type="title"/>
          </p:nvPr>
        </p:nvSpPr>
        <p:spPr>
          <a:xfrm>
            <a:off x="185921" y="129348"/>
            <a:ext cx="8772157" cy="520008"/>
          </a:xfrm>
        </p:spPr>
        <p:txBody>
          <a:bodyPr/>
          <a:lstStyle/>
          <a:p>
            <a:r>
              <a:rPr lang="en-US" sz="3200" dirty="0">
                <a:solidFill>
                  <a:srgbClr val="024C69"/>
                </a:solidFill>
                <a:latin typeface="Arial" pitchFamily="34" charset="0"/>
                <a:ea typeface="Arial" pitchFamily="34" charset="-122"/>
                <a:cs typeface="Arial" pitchFamily="34" charset="-120"/>
              </a:rPr>
              <a:t>There's More… Application Attacks</a:t>
            </a:r>
            <a:endParaRPr lang="en-GB" dirty="0"/>
          </a:p>
        </p:txBody>
      </p:sp>
      <p:graphicFrame>
        <p:nvGraphicFramePr>
          <p:cNvPr id="4" name="Tabela 5">
            <a:extLst>
              <a:ext uri="{FF2B5EF4-FFF2-40B4-BE49-F238E27FC236}">
                <a16:creationId xmlns:a16="http://schemas.microsoft.com/office/drawing/2014/main" id="{25AB68FD-54AE-C6F8-F2EA-DC78585CC26C}"/>
              </a:ext>
            </a:extLst>
          </p:cNvPr>
          <p:cNvGraphicFramePr>
            <a:graphicFrameLocks noGrp="1"/>
          </p:cNvGraphicFramePr>
          <p:nvPr>
            <p:extLst>
              <p:ext uri="{D42A27DB-BD31-4B8C-83A1-F6EECF244321}">
                <p14:modId xmlns:p14="http://schemas.microsoft.com/office/powerpoint/2010/main" val="3853415973"/>
              </p:ext>
            </p:extLst>
          </p:nvPr>
        </p:nvGraphicFramePr>
        <p:xfrm>
          <a:off x="1" y="1709530"/>
          <a:ext cx="8958078" cy="3912043"/>
        </p:xfrm>
        <a:graphic>
          <a:graphicData uri="http://schemas.openxmlformats.org/drawingml/2006/table">
            <a:tbl>
              <a:tblPr firstRow="1" bandRow="1">
                <a:tableStyleId>{5C22544A-7EE6-4342-B048-85BDC9FD1C3A}</a:tableStyleId>
              </a:tblPr>
              <a:tblGrid>
                <a:gridCol w="1811812">
                  <a:extLst>
                    <a:ext uri="{9D8B030D-6E8A-4147-A177-3AD203B41FA5}">
                      <a16:colId xmlns:a16="http://schemas.microsoft.com/office/drawing/2014/main" val="4102437707"/>
                    </a:ext>
                  </a:extLst>
                </a:gridCol>
                <a:gridCol w="7146266">
                  <a:extLst>
                    <a:ext uri="{9D8B030D-6E8A-4147-A177-3AD203B41FA5}">
                      <a16:colId xmlns:a16="http://schemas.microsoft.com/office/drawing/2014/main" val="1929160489"/>
                    </a:ext>
                  </a:extLst>
                </a:gridCol>
              </a:tblGrid>
              <a:tr h="536328">
                <a:tc>
                  <a:txBody>
                    <a:bodyPr/>
                    <a:lstStyle/>
                    <a:p>
                      <a:r>
                        <a:rPr lang="en-US" sz="1400" b="0" noProof="0" dirty="0">
                          <a:solidFill>
                            <a:schemeClr val="tx1"/>
                          </a:solidFill>
                          <a:latin typeface="Arial"/>
                        </a:rPr>
                        <a:t>Physical attacks</a:t>
                      </a:r>
                    </a:p>
                  </a:txBody>
                  <a:tcPr>
                    <a:noFill/>
                  </a:tcPr>
                </a:tc>
                <a:tc>
                  <a:txBody>
                    <a:bodyPr/>
                    <a:lstStyle/>
                    <a:p>
                      <a:pPr lvl="0" algn="l">
                        <a:lnSpc>
                          <a:spcPct val="100000"/>
                        </a:lnSpc>
                        <a:spcBef>
                          <a:spcPts val="0"/>
                        </a:spcBef>
                        <a:spcAft>
                          <a:spcPts val="0"/>
                        </a:spcAft>
                        <a:buNone/>
                      </a:pPr>
                      <a:r>
                        <a:rPr lang="en-US" sz="1400" b="0" i="0" u="none" strike="noStrike" noProof="0" dirty="0">
                          <a:solidFill>
                            <a:schemeClr val="tx1"/>
                          </a:solidFill>
                          <a:latin typeface="Arial"/>
                        </a:rPr>
                        <a:t>They are intentional, offensive actions used to destroy, expose, alter, disable, steal or gain unauthorized access to an organization’s infrastructure or hardware.</a:t>
                      </a:r>
                      <a:endParaRPr lang="en-US" sz="1400" dirty="0">
                        <a:solidFill>
                          <a:schemeClr val="tx1"/>
                        </a:solidFill>
                        <a:latin typeface="Arial"/>
                      </a:endParaRPr>
                    </a:p>
                  </a:txBody>
                  <a:tcPr>
                    <a:noFill/>
                  </a:tcPr>
                </a:tc>
                <a:extLst>
                  <a:ext uri="{0D108BD9-81ED-4DB2-BD59-A6C34878D82A}">
                    <a16:rowId xmlns:a16="http://schemas.microsoft.com/office/drawing/2014/main" val="3683372249"/>
                  </a:ext>
                </a:extLst>
              </a:tr>
              <a:tr h="1419693">
                <a:tc>
                  <a:txBody>
                    <a:bodyPr/>
                    <a:lstStyle/>
                    <a:p>
                      <a:r>
                        <a:rPr lang="en-US" sz="1400" noProof="0" dirty="0">
                          <a:latin typeface="Arial"/>
                        </a:rPr>
                        <a:t>Adversarial artificial intelligence attacks</a:t>
                      </a:r>
                    </a:p>
                  </a:txBody>
                  <a:tcPr/>
                </a:tc>
                <a:tc>
                  <a:txBody>
                    <a:bodyPr/>
                    <a:lstStyle/>
                    <a:p>
                      <a:pPr lvl="0" algn="l">
                        <a:lnSpc>
                          <a:spcPct val="100000"/>
                        </a:lnSpc>
                        <a:spcBef>
                          <a:spcPts val="0"/>
                        </a:spcBef>
                        <a:spcAft>
                          <a:spcPts val="0"/>
                        </a:spcAft>
                        <a:buNone/>
                      </a:pPr>
                      <a:r>
                        <a:rPr lang="en-US" sz="1400" b="0" i="0" u="none" strike="noStrike" noProof="0" dirty="0">
                          <a:latin typeface="Arial"/>
                        </a:rPr>
                        <a:t>Machine learning is a method of automation that allows devices to carry out analysis and perform tasks without specifically being programmed to do so. It uses mathematical models to predict outcomes. However, these models are dependent on the data that is inputted. If the data is tainted, it can have a negative impact on the predicted outcome. Attackers can take advantage of this to perpetrate attacks against machine learning algorithms. </a:t>
                      </a:r>
                    </a:p>
                  </a:txBody>
                  <a:tcPr/>
                </a:tc>
                <a:extLst>
                  <a:ext uri="{0D108BD9-81ED-4DB2-BD59-A6C34878D82A}">
                    <a16:rowId xmlns:a16="http://schemas.microsoft.com/office/drawing/2014/main" val="2356563557"/>
                  </a:ext>
                </a:extLst>
              </a:tr>
              <a:tr h="978011">
                <a:tc>
                  <a:txBody>
                    <a:bodyPr/>
                    <a:lstStyle/>
                    <a:p>
                      <a:r>
                        <a:rPr lang="en-US" sz="1400" noProof="0" dirty="0">
                          <a:latin typeface="Arial"/>
                        </a:rPr>
                        <a:t>Supply chain attacks</a:t>
                      </a:r>
                    </a:p>
                  </a:txBody>
                  <a:tcPr/>
                </a:tc>
                <a:tc>
                  <a:txBody>
                    <a:bodyPr/>
                    <a:lstStyle/>
                    <a:p>
                      <a:pPr lvl="0" algn="l">
                        <a:lnSpc>
                          <a:spcPct val="100000"/>
                        </a:lnSpc>
                        <a:spcBef>
                          <a:spcPts val="0"/>
                        </a:spcBef>
                        <a:spcAft>
                          <a:spcPts val="0"/>
                        </a:spcAft>
                        <a:buNone/>
                      </a:pPr>
                      <a:r>
                        <a:rPr lang="en-US" sz="1400" b="0" i="0" u="none" strike="noStrike" kern="1200" noProof="0" dirty="0">
                          <a:solidFill>
                            <a:schemeClr val="dk1"/>
                          </a:solidFill>
                          <a:latin typeface="Arial"/>
                          <a:ea typeface="+mn-ea"/>
                          <a:cs typeface="+mn-cs"/>
                        </a:rPr>
                        <a:t>Many organizations interface with a third party for their systems management or to purchase components and software. Organizations may even rely on parts or components from a foreign source. Attackers often find ways to intercept these supply chains. </a:t>
                      </a:r>
                    </a:p>
                  </a:txBody>
                  <a:tcPr/>
                </a:tc>
                <a:extLst>
                  <a:ext uri="{0D108BD9-81ED-4DB2-BD59-A6C34878D82A}">
                    <a16:rowId xmlns:a16="http://schemas.microsoft.com/office/drawing/2014/main" val="3674074642"/>
                  </a:ext>
                </a:extLst>
              </a:tr>
              <a:tr h="978011">
                <a:tc>
                  <a:txBody>
                    <a:bodyPr/>
                    <a:lstStyle/>
                    <a:p>
                      <a:r>
                        <a:rPr lang="en-US" sz="1400" noProof="0" dirty="0">
                          <a:latin typeface="Arial"/>
                        </a:rPr>
                        <a:t>Cloud-based attacks</a:t>
                      </a:r>
                    </a:p>
                  </a:txBody>
                  <a:tcPr/>
                </a:tc>
                <a:tc>
                  <a:txBody>
                    <a:bodyPr/>
                    <a:lstStyle/>
                    <a:p>
                      <a:pPr lvl="0" algn="l">
                        <a:lnSpc>
                          <a:spcPct val="100000"/>
                        </a:lnSpc>
                        <a:spcBef>
                          <a:spcPts val="0"/>
                        </a:spcBef>
                        <a:spcAft>
                          <a:spcPts val="0"/>
                        </a:spcAft>
                        <a:buNone/>
                      </a:pPr>
                      <a:r>
                        <a:rPr lang="en-US" sz="1400" b="0" i="0" u="none" strike="noStrike" kern="1200" noProof="0" dirty="0">
                          <a:solidFill>
                            <a:schemeClr val="dk1"/>
                          </a:solidFill>
                          <a:latin typeface="Arial"/>
                          <a:ea typeface="+mn-ea"/>
                          <a:cs typeface="+mn-cs"/>
                        </a:rPr>
                        <a:t>Rather than developing systems on their own premises, more and more organizations are making the move toward cloud-based computing. Attackers are constantly leveraging ways to exploit sensitive data stored on the cloud, as well as applications, platforms and infrastructure that is cloud-based, as we saw with SaaS, PaaS and IaaS.</a:t>
                      </a:r>
                      <a:endParaRPr lang="en-US" sz="1400" b="0" i="0" u="none" strike="noStrike" kern="1200" dirty="0">
                        <a:solidFill>
                          <a:schemeClr val="dk1"/>
                        </a:solidFill>
                        <a:latin typeface="Arial"/>
                        <a:ea typeface="+mn-ea"/>
                        <a:cs typeface="+mn-cs"/>
                      </a:endParaRPr>
                    </a:p>
                  </a:txBody>
                  <a:tcPr/>
                </a:tc>
                <a:extLst>
                  <a:ext uri="{0D108BD9-81ED-4DB2-BD59-A6C34878D82A}">
                    <a16:rowId xmlns:a16="http://schemas.microsoft.com/office/drawing/2014/main" val="3406380633"/>
                  </a:ext>
                </a:extLst>
              </a:tr>
            </a:tbl>
          </a:graphicData>
        </a:graphic>
      </p:graphicFrame>
    </p:spTree>
    <p:extLst>
      <p:ext uri="{BB962C8B-B14F-4D97-AF65-F5344CB8AC3E}">
        <p14:creationId xmlns:p14="http://schemas.microsoft.com/office/powerpoint/2010/main" val="266467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BA77060-AA3D-67E2-A7D2-9367F298BCBC}"/>
              </a:ext>
            </a:extLst>
          </p:cNvPr>
          <p:cNvSpPr>
            <a:spLocks noGrp="1"/>
          </p:cNvSpPr>
          <p:nvPr>
            <p:ph type="body" sz="quarter" idx="10"/>
          </p:nvPr>
        </p:nvSpPr>
        <p:spPr>
          <a:xfrm>
            <a:off x="132130" y="596348"/>
            <a:ext cx="8866095" cy="5128591"/>
          </a:xfrm>
        </p:spPr>
        <p:txBody>
          <a:bodyPr/>
          <a:lstStyle/>
          <a:p>
            <a:pPr marL="285750" indent="-285750" algn="just">
              <a:buFont typeface="Arial"/>
              <a:buChar char="•"/>
            </a:pPr>
            <a:r>
              <a:rPr lang="en-US" sz="1800" dirty="0">
                <a:latin typeface="Arial"/>
                <a:cs typeface="Arial"/>
              </a:rPr>
              <a:t>A threat domain is an area of control, authority, or protection that attackers can exploit to gain access to a system.</a:t>
            </a:r>
            <a:endParaRPr lang="pt-BR" sz="1800" dirty="0">
              <a:cs typeface="Calibri" panose="020F0502020204030204"/>
            </a:endParaRPr>
          </a:p>
          <a:p>
            <a:pPr marL="285750" indent="-285750" algn="just">
              <a:buFont typeface="Arial"/>
              <a:buChar char="•"/>
            </a:pPr>
            <a:r>
              <a:rPr lang="en-US" sz="1800" dirty="0">
                <a:latin typeface="Arial"/>
                <a:cs typeface="Arial"/>
              </a:rPr>
              <a:t>Cyber threats are classified as internal and external threats. It includes software attacks and errors, sabotage, human error, theft, hardware failures, utility interruption, and natural disasters.</a:t>
            </a:r>
          </a:p>
          <a:p>
            <a:pPr marL="285750" indent="-285750" algn="just">
              <a:buFont typeface="Arial"/>
              <a:buChar char="•"/>
            </a:pPr>
            <a:r>
              <a:rPr lang="en-US" sz="1800" dirty="0">
                <a:latin typeface="Arial"/>
                <a:cs typeface="Arial"/>
              </a:rPr>
              <a:t>Social engineering is a non-technical strategy that attempts to manipulate individuals into performing specific actions or divulging confidential information.</a:t>
            </a:r>
          </a:p>
          <a:p>
            <a:pPr marL="285750" indent="-285750" algn="just">
              <a:buFont typeface="Arial"/>
              <a:buChar char="•"/>
            </a:pPr>
            <a:r>
              <a:rPr lang="en-US" sz="1800" dirty="0">
                <a:latin typeface="Arial"/>
                <a:cs typeface="Arial"/>
              </a:rPr>
              <a:t>Malware is any code that can be used to steal data, bypass access controls, or cause harm to or compromise a system. </a:t>
            </a:r>
          </a:p>
          <a:p>
            <a:pPr marL="285750" indent="-285750" algn="just">
              <a:buFont typeface="Arial"/>
              <a:buChar char="•"/>
            </a:pPr>
            <a:r>
              <a:rPr lang="en-US" sz="1800" dirty="0">
                <a:latin typeface="Arial"/>
                <a:cs typeface="Arial"/>
              </a:rPr>
              <a:t>Grayware is an unwanted application that behaves in an annoying or undesirable manner. To defend against wireless and mobile device attacks: change default configurations.</a:t>
            </a:r>
          </a:p>
          <a:p>
            <a:pPr marL="285750" indent="-285750" algn="just">
              <a:buFont typeface="Arial"/>
              <a:buChar char="•"/>
            </a:pPr>
            <a:r>
              <a:rPr lang="en-US" sz="1800" dirty="0">
                <a:latin typeface="Arial"/>
                <a:cs typeface="Arial"/>
              </a:rPr>
              <a:t>Code Injection attacks include XML, SQL, DLL, and LDAP. Write solid code to defend against an application attack.</a:t>
            </a:r>
          </a:p>
          <a:p>
            <a:pPr marL="285750" indent="-285750">
              <a:buFont typeface="Arial"/>
              <a:buChar char="•"/>
            </a:pPr>
            <a:r>
              <a:rPr lang="en-US" sz="1800" dirty="0">
                <a:latin typeface="Arial"/>
                <a:cs typeface="Arial"/>
              </a:rPr>
              <a:t>Use antivirus software to defend against email and browser attacks.</a:t>
            </a:r>
          </a:p>
          <a:p>
            <a:endParaRPr lang="en-GB" dirty="0"/>
          </a:p>
        </p:txBody>
      </p:sp>
      <p:sp>
        <p:nvSpPr>
          <p:cNvPr id="3" name="Title 2">
            <a:extLst>
              <a:ext uri="{FF2B5EF4-FFF2-40B4-BE49-F238E27FC236}">
                <a16:creationId xmlns:a16="http://schemas.microsoft.com/office/drawing/2014/main" id="{13D7B1B3-A3C2-BD98-A4F3-FA37ABDF40DD}"/>
              </a:ext>
            </a:extLst>
          </p:cNvPr>
          <p:cNvSpPr>
            <a:spLocks noGrp="1"/>
          </p:cNvSpPr>
          <p:nvPr>
            <p:ph type="title"/>
          </p:nvPr>
        </p:nvSpPr>
        <p:spPr>
          <a:xfrm>
            <a:off x="239713" y="169105"/>
            <a:ext cx="8772157" cy="520008"/>
          </a:xfrm>
        </p:spPr>
        <p:txBody>
          <a:bodyPr/>
          <a:lstStyle/>
          <a:p>
            <a:r>
              <a:rPr lang="en-GB" dirty="0"/>
              <a:t>Summary</a:t>
            </a:r>
          </a:p>
        </p:txBody>
      </p:sp>
    </p:spTree>
    <p:extLst>
      <p:ext uri="{BB962C8B-B14F-4D97-AF65-F5344CB8AC3E}">
        <p14:creationId xmlns:p14="http://schemas.microsoft.com/office/powerpoint/2010/main" val="5754409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137E614-E3FC-09F3-C4D0-738D78FFB2E4}"/>
              </a:ext>
            </a:extLst>
          </p:cNvPr>
          <p:cNvSpPr>
            <a:spLocks noGrp="1"/>
          </p:cNvSpPr>
          <p:nvPr>
            <p:ph type="body" sz="quarter" idx="10"/>
          </p:nvPr>
        </p:nvSpPr>
        <p:spPr>
          <a:xfrm>
            <a:off x="0" y="739471"/>
            <a:ext cx="4850296" cy="5033176"/>
          </a:xfrm>
        </p:spPr>
        <p:txBody>
          <a:bodyPr/>
          <a:lstStyle/>
          <a:p>
            <a:pPr marL="285750" indent="-285750">
              <a:buFont typeface="Arial"/>
              <a:buChar char="•"/>
            </a:pPr>
            <a:r>
              <a:rPr lang="en-US" sz="2300" dirty="0">
                <a:latin typeface="Arial"/>
                <a:cs typeface="Arial"/>
              </a:rPr>
              <a:t>Cross-site scripting (XSS)</a:t>
            </a:r>
          </a:p>
          <a:p>
            <a:pPr marL="285750" indent="-285750">
              <a:buFont typeface="Arial"/>
              <a:buChar char="•"/>
            </a:pPr>
            <a:r>
              <a:rPr lang="en-US" sz="2300" dirty="0">
                <a:latin typeface="Arial"/>
                <a:cs typeface="Arial"/>
              </a:rPr>
              <a:t>Software as a Service (SaaS)</a:t>
            </a:r>
            <a:endParaRPr lang="pt-BR" sz="2300" dirty="0">
              <a:latin typeface="Arial"/>
              <a:cs typeface="Arial"/>
            </a:endParaRPr>
          </a:p>
          <a:p>
            <a:pPr marL="285750" indent="-285750">
              <a:buFont typeface="Arial"/>
              <a:buChar char="•"/>
            </a:pPr>
            <a:r>
              <a:rPr lang="en-US" sz="2300" dirty="0">
                <a:latin typeface="Arial"/>
                <a:cs typeface="Arial"/>
              </a:rPr>
              <a:t>Platform as a Service (PaaS)</a:t>
            </a:r>
          </a:p>
          <a:p>
            <a:pPr marL="285750" indent="-285750">
              <a:buFont typeface="Arial"/>
              <a:buChar char="•"/>
            </a:pPr>
            <a:r>
              <a:rPr lang="en-US" sz="2300" dirty="0">
                <a:latin typeface="Arial"/>
                <a:cs typeface="Arial"/>
              </a:rPr>
              <a:t>Infrastructure as a Service (IaaS)</a:t>
            </a:r>
          </a:p>
          <a:p>
            <a:pPr marL="285750" indent="-285750">
              <a:buFont typeface="Arial"/>
              <a:buChar char="•"/>
            </a:pPr>
            <a:r>
              <a:rPr lang="en-US" sz="2300" dirty="0">
                <a:latin typeface="Arial"/>
                <a:cs typeface="Arial"/>
              </a:rPr>
              <a:t>Advanced persistent threat (APT)</a:t>
            </a:r>
          </a:p>
          <a:p>
            <a:pPr marL="285750" indent="-285750">
              <a:buFont typeface="Arial"/>
              <a:buChar char="•"/>
            </a:pPr>
            <a:r>
              <a:rPr lang="en-US" sz="2300" dirty="0">
                <a:latin typeface="Arial"/>
                <a:cs typeface="Arial"/>
              </a:rPr>
              <a:t>Remote administrative tool program (RAT)</a:t>
            </a:r>
          </a:p>
          <a:p>
            <a:pPr marL="285750" indent="-285750">
              <a:buFont typeface="Arial"/>
              <a:buChar char="•"/>
            </a:pPr>
            <a:r>
              <a:rPr lang="en-US" sz="2300" dirty="0">
                <a:latin typeface="Arial"/>
                <a:cs typeface="Arial"/>
              </a:rPr>
              <a:t>Common vulnerabilities and exposures (CVE)</a:t>
            </a:r>
          </a:p>
          <a:p>
            <a:endParaRPr lang="en-GB" dirty="0"/>
          </a:p>
        </p:txBody>
      </p:sp>
      <p:sp>
        <p:nvSpPr>
          <p:cNvPr id="3" name="Title 2">
            <a:extLst>
              <a:ext uri="{FF2B5EF4-FFF2-40B4-BE49-F238E27FC236}">
                <a16:creationId xmlns:a16="http://schemas.microsoft.com/office/drawing/2014/main" id="{4F5181F2-07E3-E468-1161-EB7D01E4287D}"/>
              </a:ext>
            </a:extLst>
          </p:cNvPr>
          <p:cNvSpPr>
            <a:spLocks noGrp="1"/>
          </p:cNvSpPr>
          <p:nvPr>
            <p:ph type="title"/>
          </p:nvPr>
        </p:nvSpPr>
        <p:spPr>
          <a:xfrm>
            <a:off x="239713" y="142601"/>
            <a:ext cx="8772157" cy="520008"/>
          </a:xfrm>
        </p:spPr>
        <p:txBody>
          <a:bodyPr/>
          <a:lstStyle/>
          <a:p>
            <a:r>
              <a:rPr lang="en-US" sz="3200" dirty="0">
                <a:solidFill>
                  <a:srgbClr val="024C69"/>
                </a:solidFill>
                <a:latin typeface="Arial" pitchFamily="34" charset="0"/>
                <a:ea typeface="Arial" pitchFamily="34" charset="-122"/>
                <a:cs typeface="Arial" pitchFamily="34" charset="-120"/>
              </a:rPr>
              <a:t>Terms and Commands</a:t>
            </a:r>
            <a:endParaRPr lang="en-GB" dirty="0"/>
          </a:p>
        </p:txBody>
      </p:sp>
      <p:sp>
        <p:nvSpPr>
          <p:cNvPr id="4" name="Text Placeholder 1">
            <a:extLst>
              <a:ext uri="{FF2B5EF4-FFF2-40B4-BE49-F238E27FC236}">
                <a16:creationId xmlns:a16="http://schemas.microsoft.com/office/drawing/2014/main" id="{945166B7-D474-E049-2943-38AABE5D2E59}"/>
              </a:ext>
            </a:extLst>
          </p:cNvPr>
          <p:cNvSpPr txBox="1">
            <a:spLocks/>
          </p:cNvSpPr>
          <p:nvPr/>
        </p:nvSpPr>
        <p:spPr bwMode="auto">
          <a:xfrm>
            <a:off x="4850297" y="739471"/>
            <a:ext cx="4293704" cy="5033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ts val="1480"/>
              </a:spcBef>
              <a:spcAft>
                <a:spcPct val="0"/>
              </a:spcAft>
              <a:buClr>
                <a:srgbClr val="708CA1"/>
              </a:buClr>
              <a:buFont typeface="Wingdings" charset="0"/>
              <a:buChar char="§"/>
              <a:defRPr sz="2200">
                <a:solidFill>
                  <a:srgbClr val="000000"/>
                </a:solidFill>
                <a:latin typeface="+mj-lt"/>
                <a:ea typeface="ＭＳ Ｐゴシック" charset="0"/>
                <a:cs typeface="ＭＳ Ｐゴシック" charset="0"/>
              </a:defRPr>
            </a:lvl1pPr>
            <a:lvl2pPr marL="574675" indent="-117475" algn="l" defTabSz="814388" rtl="0" eaLnBrk="0" fontAlgn="base" hangingPunct="0">
              <a:lnSpc>
                <a:spcPct val="95000"/>
              </a:lnSpc>
              <a:spcBef>
                <a:spcPts val="600"/>
              </a:spcBef>
              <a:spcAft>
                <a:spcPct val="0"/>
              </a:spcAft>
              <a:buClr>
                <a:srgbClr val="708CA1"/>
              </a:buClr>
              <a:defRPr sz="2000">
                <a:solidFill>
                  <a:srgbClr val="000000"/>
                </a:solidFill>
                <a:latin typeface="+mj-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rgbClr val="000000"/>
                </a:solidFill>
                <a:latin typeface="+mj-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rgbClr val="000000"/>
                </a:solidFill>
                <a:latin typeface="+mj-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rgbClr val="000000"/>
                </a:solidFill>
                <a:latin typeface="+mj-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285750" indent="-285750">
              <a:buFont typeface="Arial"/>
              <a:buChar char="•"/>
            </a:pPr>
            <a:r>
              <a:rPr lang="en-US" sz="2300" dirty="0">
                <a:latin typeface="Arial"/>
                <a:cs typeface="Arial"/>
              </a:rPr>
              <a:t>Indicator of compromise (IOC)</a:t>
            </a:r>
          </a:p>
          <a:p>
            <a:pPr marL="285750" indent="-285750">
              <a:buFont typeface="Arial"/>
              <a:buChar char="•"/>
            </a:pPr>
            <a:r>
              <a:rPr lang="en-US" sz="2300" dirty="0">
                <a:latin typeface="Arial"/>
                <a:cs typeface="Arial"/>
              </a:rPr>
              <a:t>Dark web</a:t>
            </a:r>
          </a:p>
          <a:p>
            <a:pPr marL="285750" indent="-285750">
              <a:buFont typeface="Arial"/>
              <a:buChar char="•"/>
            </a:pPr>
            <a:r>
              <a:rPr lang="en-US" sz="2300" dirty="0">
                <a:latin typeface="Arial"/>
                <a:cs typeface="Arial"/>
              </a:rPr>
              <a:t>Structured Threat Information Expression (STIX)</a:t>
            </a:r>
          </a:p>
          <a:p>
            <a:pPr marL="285750" indent="-285750">
              <a:buFont typeface="Arial"/>
              <a:buChar char="•"/>
            </a:pPr>
            <a:r>
              <a:rPr lang="en-US" sz="2300" dirty="0">
                <a:latin typeface="Arial"/>
                <a:cs typeface="Arial"/>
              </a:rPr>
              <a:t>Trusted Automated Exchange of Intelligence Information (TAXII)</a:t>
            </a:r>
          </a:p>
          <a:p>
            <a:pPr marL="285750" indent="-285750">
              <a:buFont typeface="Arial"/>
              <a:buChar char="•"/>
            </a:pPr>
            <a:r>
              <a:rPr lang="en-US" sz="2300" dirty="0">
                <a:latin typeface="Arial"/>
                <a:cs typeface="Arial"/>
              </a:rPr>
              <a:t>Zero-day attack</a:t>
            </a:r>
          </a:p>
          <a:p>
            <a:pPr marL="285750" indent="-285750">
              <a:buFont typeface="Arial"/>
              <a:buChar char="•"/>
            </a:pPr>
            <a:r>
              <a:rPr lang="en-US" sz="2300" dirty="0">
                <a:latin typeface="Arial"/>
                <a:cs typeface="Arial"/>
              </a:rPr>
              <a:t>Malware</a:t>
            </a:r>
          </a:p>
          <a:p>
            <a:pPr marL="285750" indent="-285750">
              <a:buFont typeface="Arial"/>
              <a:buChar char="•"/>
            </a:pPr>
            <a:r>
              <a:rPr lang="en-US" sz="2300" dirty="0">
                <a:latin typeface="Arial"/>
                <a:cs typeface="Arial"/>
              </a:rPr>
              <a:t>Grayware</a:t>
            </a:r>
          </a:p>
          <a:p>
            <a:endParaRPr lang="en-GB" kern="0" dirty="0"/>
          </a:p>
        </p:txBody>
      </p:sp>
    </p:spTree>
    <p:extLst>
      <p:ext uri="{BB962C8B-B14F-4D97-AF65-F5344CB8AC3E}">
        <p14:creationId xmlns:p14="http://schemas.microsoft.com/office/powerpoint/2010/main" val="2272829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31903</TotalTime>
  <Pages>28</Pages>
  <Words>4805</Words>
  <Application>Microsoft Office PowerPoint</Application>
  <PresentationFormat>On-screen Show (4:3)</PresentationFormat>
  <Paragraphs>463</Paragraphs>
  <Slides>27</Slides>
  <Notes>10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Arial</vt:lpstr>
      <vt:lpstr>Calibri</vt:lpstr>
      <vt:lpstr>Courier New</vt:lpstr>
      <vt:lpstr>Times New Roman</vt:lpstr>
      <vt:lpstr>Wingdings</vt:lpstr>
      <vt:lpstr>PPT-TMPLT-WHT_C</vt:lpstr>
      <vt:lpstr>NetAcad-4F_PPT-WHT_060408</vt:lpstr>
      <vt:lpstr>Instructor Materials lecture 2: The Cybersecurity Sorcery Cube</vt:lpstr>
      <vt:lpstr>Common Threats</vt:lpstr>
      <vt:lpstr>Threat Domains</vt:lpstr>
      <vt:lpstr>Types of Cyber Threats</vt:lpstr>
      <vt:lpstr>Internal vs External Threats</vt:lpstr>
      <vt:lpstr>Threats to the Private Cloud</vt:lpstr>
      <vt:lpstr>Threats to the Public Cloud</vt:lpstr>
      <vt:lpstr>Threats to Applications</vt:lpstr>
      <vt:lpstr>Threat Complexity</vt:lpstr>
      <vt:lpstr>Backdoors and Rootkits Threats</vt:lpstr>
      <vt:lpstr>Threat Intelligence and Research Sources</vt:lpstr>
      <vt:lpstr>Deception</vt:lpstr>
      <vt:lpstr>Defending Against Deception</vt:lpstr>
      <vt:lpstr>Cyber Attacks</vt:lpstr>
      <vt:lpstr>Types of Cyber Attacks</vt:lpstr>
      <vt:lpstr>Domain Name System</vt:lpstr>
      <vt:lpstr>Defending Against Attacks</vt:lpstr>
      <vt:lpstr>Wireless and Mobile Device Attacks</vt:lpstr>
      <vt:lpstr>Wi-Fi and Mobile Defense</vt:lpstr>
      <vt:lpstr>Application Attacks</vt:lpstr>
      <vt:lpstr>Defending Against Application Attacks</vt:lpstr>
      <vt:lpstr>Application Attacks</vt:lpstr>
      <vt:lpstr>There's More… Application Attacks</vt:lpstr>
      <vt:lpstr>Summary</vt:lpstr>
      <vt:lpstr>Terms and Commands</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cp:lastModifiedBy>
  <cp:revision>930</cp:revision>
  <cp:lastPrinted>1999-01-27T00:54:54Z</cp:lastPrinted>
  <dcterms:created xsi:type="dcterms:W3CDTF">2006-10-23T15:07:30Z</dcterms:created>
  <dcterms:modified xsi:type="dcterms:W3CDTF">2025-02-03T22:31:25Z</dcterms:modified>
</cp:coreProperties>
</file>