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2"/>
  </p:notesMasterIdLst>
  <p:sldIdLst>
    <p:sldId id="722" r:id="rId2"/>
    <p:sldId id="721" r:id="rId3"/>
    <p:sldId id="609" r:id="rId4"/>
    <p:sldId id="267" r:id="rId5"/>
    <p:sldId id="289" r:id="rId6"/>
    <p:sldId id="725" r:id="rId7"/>
    <p:sldId id="301" r:id="rId8"/>
    <p:sldId id="290" r:id="rId9"/>
    <p:sldId id="287" r:id="rId10"/>
    <p:sldId id="71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491"/>
    <p:restoredTop sz="96786"/>
  </p:normalViewPr>
  <p:slideViewPr>
    <p:cSldViewPr snapToGrid="0" snapToObjects="1">
      <p:cViewPr varScale="1">
        <p:scale>
          <a:sx n="119" d="100"/>
          <a:sy n="119" d="100"/>
        </p:scale>
        <p:origin x="216" y="288"/>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47738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are now operating in more complex competitive and challenging environments. Many of these challenges directly target the human side of business with the resulting implications for the HR function.  These organisations must retain and optimise talent, that talent is often viewed as both the number one expense and asset of the business and the goal is to have the right person in the right job at the right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Successfully managing organisational change is a key requirement for business when you consider all the alliances, joint ventures, acquisitions and divesture's that occur and require strategy change.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requirement placed upon HR functions and for those working within them have change significantly.</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For an HR function to operate strategically some members within the department will need to work in the role of strategic business partners. Specifically these are partners will be required to</a:t>
            </a:r>
          </a:p>
          <a:p>
            <a:r>
              <a:rPr lang="en-GB" sz="1200" kern="1200" dirty="0">
                <a:solidFill>
                  <a:schemeClr val="tx1"/>
                </a:solidFill>
                <a:effectLst/>
                <a:latin typeface="+mn-lt"/>
                <a:ea typeface="+mn-ea"/>
                <a:cs typeface="+mn-cs"/>
              </a:rPr>
              <a:t>partner with middle and senior level managers, developing deep knowledge of the business requirements and challenges. They will develop access, credibility and trust with these leaders., identify and partner with clients to support strategic projects that directly address one or more business needs of the organisation.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performing the first two accountabilities effectively some strategic business partners earn the right to consult with clients, in this accountability they are focusing not on specific projects but also on the needs of the entire organisation over a period of time. In this sense the strategic business partners contribute to the formation of business strategies, integrating and executing people initiatives in support of the organisations business plan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Strategic business partner: aligning people strategies with business goals by Dana Gaines Robinson, James Robinson 2005</a:t>
            </a:r>
          </a:p>
          <a:p>
            <a:endParaRPr lang="en-GB" sz="1200" b="1"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Tom Grundy (1998) defines organisational effectiveness as “the capacity of the organisation to adapt rapidly to its external environment and to meet market and other external demands and with good results in business performance”.  Grundy (1998) argues that integrating corporate strategy and HR matters into an organisation and people strategy fully reflects the focus on organising effectiveness and may prove more successful at building business performance over time.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dirty="0"/>
              <a:t>Key to building organizational effectiveness is a skilful blend of HRM practices, organizational design and development to suit a specific organization in its particular context.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29788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10</a:t>
            </a:fld>
            <a:endParaRPr lang="en-US"/>
          </a:p>
        </p:txBody>
      </p:sp>
    </p:spTree>
    <p:extLst>
      <p:ext uri="{BB962C8B-B14F-4D97-AF65-F5344CB8AC3E}">
        <p14:creationId xmlns:p14="http://schemas.microsoft.com/office/powerpoint/2010/main" val="616675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75937"/>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289482"/>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03/08/2023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03/08/2023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03/08/2023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03/08/2023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03/08/2023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03/08/2023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03/08/2023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03/08/2023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03/08/2023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(Hons) Applied Leadership &amp; Management in the Workplace</a:t>
            </a:r>
            <a:br>
              <a:rPr lang="en-US" dirty="0"/>
            </a:br>
            <a:r>
              <a:rPr lang="en-US" dirty="0"/>
              <a:t>BMSK5010</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1717288" y="3945337"/>
            <a:ext cx="9557336" cy="1627485"/>
          </a:xfrm>
        </p:spPr>
        <p:txBody>
          <a:bodyPr>
            <a:normAutofit/>
          </a:bodyPr>
          <a:lstStyle/>
          <a:p>
            <a:r>
              <a:rPr lang="en-GB" b="1" dirty="0"/>
              <a:t>Developing the Learning Organisation</a:t>
            </a:r>
            <a:endParaRPr lang="en-GB" dirty="0"/>
          </a:p>
          <a:p>
            <a:endParaRPr lang="en-US" dirty="0">
              <a:solidFill>
                <a:schemeClr val="bg1"/>
              </a:solidFill>
            </a:endParaRPr>
          </a:p>
        </p:txBody>
      </p:sp>
    </p:spTree>
    <p:extLst>
      <p:ext uri="{BB962C8B-B14F-4D97-AF65-F5344CB8AC3E}">
        <p14:creationId xmlns:p14="http://schemas.microsoft.com/office/powerpoint/2010/main" val="1866952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normAutofit/>
          </a:bodyPr>
          <a:lstStyle/>
          <a:p>
            <a:pPr algn="ctr"/>
            <a:r>
              <a:rPr lang="en-GB" altLang="en-US" sz="3600" b="1" dirty="0"/>
              <a:t>Introduction to the module</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pPr marL="0" indent="0">
              <a:buFontTx/>
              <a:buNone/>
              <a:defRPr/>
            </a:pPr>
            <a:r>
              <a:rPr lang="en-GB" b="1" dirty="0">
                <a:latin typeface="Arial" panose="020B0604020202020204" pitchFamily="34" charset="0"/>
                <a:cs typeface="Arial" panose="020B0604020202020204" pitchFamily="34" charset="0"/>
              </a:rPr>
              <a:t>Aims</a:t>
            </a:r>
          </a:p>
          <a:p>
            <a:pPr marL="0" indent="0">
              <a:buFontTx/>
              <a:buNone/>
              <a:defRPr/>
            </a:pPr>
            <a:endParaRPr lang="en-GB" b="1" dirty="0">
              <a:latin typeface="Arial" panose="020B0604020202020204" pitchFamily="34" charset="0"/>
              <a:cs typeface="Arial" panose="020B0604020202020204" pitchFamily="34" charset="0"/>
            </a:endParaRPr>
          </a:p>
          <a:p>
            <a:pPr marL="342900" lvl="1" indent="-342900">
              <a:buFont typeface="Arial" pitchFamily="34" charset="0"/>
              <a:buChar char="•"/>
              <a:defRPr/>
            </a:pPr>
            <a:r>
              <a:rPr lang="en-GB" sz="2800" dirty="0">
                <a:latin typeface="Arial" panose="020B0604020202020204" pitchFamily="34" charset="0"/>
                <a:cs typeface="Arial" panose="020B0604020202020204" pitchFamily="34" charset="0"/>
              </a:rPr>
              <a:t>To develop strategies for the personal and career development of individuals</a:t>
            </a:r>
          </a:p>
          <a:p>
            <a:pPr marL="0" indent="0">
              <a:buNone/>
              <a:defRPr/>
            </a:pPr>
            <a:endParaRPr lang="en-GB" dirty="0">
              <a:solidFill>
                <a:srgbClr val="FF0000"/>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a:t>
            </a:fld>
            <a:endParaRPr lang="en-GB"/>
          </a:p>
        </p:txBody>
      </p:sp>
    </p:spTree>
    <p:extLst>
      <p:ext uri="{BB962C8B-B14F-4D97-AF65-F5344CB8AC3E}">
        <p14:creationId xmlns:p14="http://schemas.microsoft.com/office/powerpoint/2010/main" val="3064708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562189" cy="757688"/>
          </a:xfrm>
        </p:spPr>
        <p:txBody>
          <a:bodyPr/>
          <a:lstStyle/>
          <a:p>
            <a:r>
              <a:rPr lang="en-US" sz="3200" b="1" dirty="0"/>
              <a:t>BMSK5002 – </a:t>
            </a:r>
            <a:r>
              <a:rPr lang="en-GB" sz="3200" b="1" dirty="0"/>
              <a:t>Developing Relationships and Workplace Achievement</a:t>
            </a:r>
            <a:r>
              <a:rPr lang="en-GB" sz="3200" dirty="0"/>
              <a:t> </a:t>
            </a:r>
            <a:br>
              <a:rPr lang="en-GB" sz="3200" dirty="0"/>
            </a:br>
            <a:endParaRPr lang="en-US" sz="3200" b="1" dirty="0"/>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1"/>
            <a:ext cx="5473691" cy="4082003"/>
          </a:xfrm>
        </p:spPr>
        <p:txBody>
          <a:bodyPr>
            <a:normAutofit fontScale="92500" lnSpcReduction="20000"/>
          </a:bodyPr>
          <a:lstStyle/>
          <a:p>
            <a:pPr marL="457200" indent="-457200">
              <a:buFont typeface="+mj-lt"/>
              <a:buAutoNum type="arabicPeriod"/>
            </a:pPr>
            <a:r>
              <a:rPr lang="en-US" sz="2000" dirty="0"/>
              <a:t>Critically assess the potential benefits to the </a:t>
            </a:r>
            <a:r>
              <a:rPr lang="en-US" sz="2000" dirty="0" err="1"/>
              <a:t>organisation</a:t>
            </a:r>
            <a:r>
              <a:rPr lang="en-US" sz="2000" dirty="0"/>
              <a:t> and the individual of personally developing individuals in the workplace                                                 </a:t>
            </a:r>
            <a:endParaRPr lang="en-GB" altLang="en-US" sz="2000" b="1" dirty="0"/>
          </a:p>
          <a:p>
            <a:pPr marL="457200" indent="-457200">
              <a:buFont typeface="+mj-lt"/>
              <a:buAutoNum type="arabicPeriod"/>
            </a:pPr>
            <a:endParaRPr lang="en-GB" sz="2000" dirty="0"/>
          </a:p>
          <a:p>
            <a:pPr marL="457200" indent="-457200">
              <a:buFont typeface="+mj-lt"/>
              <a:buAutoNum type="arabicPeriod"/>
            </a:pPr>
            <a:r>
              <a:rPr lang="en-GB" sz="2000" dirty="0"/>
              <a:t>Manage the individual's expectations in respect of personal development</a:t>
            </a:r>
          </a:p>
          <a:p>
            <a:pPr marL="457200" indent="-457200">
              <a:buFont typeface="+mj-lt"/>
              <a:buAutoNum type="arabicPeriod"/>
            </a:pPr>
            <a:endParaRPr lang="en-GB" sz="2000" dirty="0"/>
          </a:p>
          <a:p>
            <a:pPr marL="457200" indent="-457200">
              <a:buFont typeface="+mj-lt"/>
              <a:buAutoNum type="arabicPeriod"/>
            </a:pPr>
            <a:r>
              <a:rPr lang="en-GB" sz="2000" dirty="0"/>
              <a:t>Critically evaluate  development vehicles available to an organisation appropriate to the development needs of the individual</a:t>
            </a:r>
          </a:p>
          <a:p>
            <a:pPr marL="457200" indent="-457200">
              <a:buFont typeface="+mj-lt"/>
              <a:buAutoNum type="arabicPeriod"/>
            </a:pPr>
            <a:endParaRPr lang="en-GB" sz="2000" dirty="0"/>
          </a:p>
          <a:p>
            <a:pPr marL="457200" indent="-457200">
              <a:buFont typeface="+mj-lt"/>
              <a:buAutoNum type="arabicPeriod"/>
            </a:pPr>
            <a:r>
              <a:rPr lang="en-GB" sz="2000" dirty="0"/>
              <a:t>Generate a detailed plan to meet the development  needs of the individual in the workplace </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94400" y="1588703"/>
            <a:ext cx="6446440"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93479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fontScale="90000"/>
          </a:bodyPr>
          <a:lstStyle/>
          <a:p>
            <a:r>
              <a:rPr lang="en-GB" dirty="0"/>
              <a:t>Aligning people development with business strategy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89971" y="723347"/>
            <a:ext cx="8930901" cy="4924859"/>
          </a:xfrm>
        </p:spPr>
      </p:pic>
    </p:spTree>
    <p:extLst>
      <p:ext uri="{BB962C8B-B14F-4D97-AF65-F5344CB8AC3E}">
        <p14:creationId xmlns:p14="http://schemas.microsoft.com/office/powerpoint/2010/main" val="4018751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A30D66-545C-40EA-A51C-5DEFC1592B6D}"/>
              </a:ext>
            </a:extLst>
          </p:cNvPr>
          <p:cNvSpPr>
            <a:spLocks noGrp="1"/>
          </p:cNvSpPr>
          <p:nvPr>
            <p:ph idx="1"/>
          </p:nvPr>
        </p:nvSpPr>
        <p:spPr>
          <a:xfrm>
            <a:off x="608485" y="1470818"/>
            <a:ext cx="8229600" cy="3916363"/>
          </a:xfrm>
        </p:spPr>
        <p:txBody>
          <a:bodyPr rtlCol="0">
            <a:normAutofit fontScale="92500" lnSpcReduction="20000"/>
          </a:bodyPr>
          <a:lstStyle/>
          <a:p>
            <a:pPr>
              <a:lnSpc>
                <a:spcPct val="150000"/>
              </a:lnSpc>
              <a:defRPr/>
            </a:pPr>
            <a:r>
              <a:rPr lang="en-GB" altLang="en-US" dirty="0"/>
              <a:t>What is Critically Assess?</a:t>
            </a:r>
          </a:p>
          <a:p>
            <a:pPr>
              <a:lnSpc>
                <a:spcPct val="150000"/>
              </a:lnSpc>
              <a:defRPr/>
            </a:pPr>
            <a:r>
              <a:rPr lang="en-GB" altLang="en-US" dirty="0"/>
              <a:t>Who are the individuals in the Workplace?</a:t>
            </a:r>
          </a:p>
          <a:p>
            <a:pPr>
              <a:lnSpc>
                <a:spcPct val="150000"/>
              </a:lnSpc>
              <a:defRPr/>
            </a:pPr>
            <a:r>
              <a:rPr lang="en-GB" altLang="en-US" dirty="0"/>
              <a:t>What is Personal Development? Reference?</a:t>
            </a:r>
          </a:p>
          <a:p>
            <a:pPr>
              <a:lnSpc>
                <a:spcPct val="150000"/>
              </a:lnSpc>
              <a:defRPr/>
            </a:pPr>
            <a:r>
              <a:rPr lang="en-GB" altLang="en-US" dirty="0"/>
              <a:t>What are the potential benefits? Who Said?</a:t>
            </a:r>
          </a:p>
          <a:p>
            <a:pPr>
              <a:lnSpc>
                <a:spcPct val="150000"/>
              </a:lnSpc>
              <a:defRPr/>
            </a:pPr>
            <a:r>
              <a:rPr lang="en-GB" altLang="en-US" dirty="0"/>
              <a:t>How would the Organisation Benefit? Case studies?</a:t>
            </a:r>
          </a:p>
          <a:p>
            <a:pPr>
              <a:lnSpc>
                <a:spcPct val="150000"/>
              </a:lnSpc>
              <a:defRPr/>
            </a:pPr>
            <a:r>
              <a:rPr lang="en-GB" altLang="en-US" dirty="0"/>
              <a:t>How would the Individual Benefit? Case studies?</a:t>
            </a:r>
          </a:p>
          <a:p>
            <a:pPr marL="0" indent="0">
              <a:buNone/>
              <a:defRPr/>
            </a:pPr>
            <a:endParaRPr lang="en-GB" dirty="0"/>
          </a:p>
        </p:txBody>
      </p:sp>
      <p:sp>
        <p:nvSpPr>
          <p:cNvPr id="4" name="Slide Number Placeholder 3">
            <a:extLst>
              <a:ext uri="{FF2B5EF4-FFF2-40B4-BE49-F238E27FC236}">
                <a16:creationId xmlns:a16="http://schemas.microsoft.com/office/drawing/2014/main" id="{72BBBCED-8DDF-4442-8118-F157275F1DBE}"/>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5</a:t>
            </a:fld>
            <a:endParaRPr lang="en-GB" altLang="en-US"/>
          </a:p>
        </p:txBody>
      </p:sp>
      <p:pic>
        <p:nvPicPr>
          <p:cNvPr id="6" name="Picture 5">
            <a:extLst>
              <a:ext uri="{FF2B5EF4-FFF2-40B4-BE49-F238E27FC236}">
                <a16:creationId xmlns:a16="http://schemas.microsoft.com/office/drawing/2014/main" id="{9306F7D3-7551-6642-99E3-A3095B7B7F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9870" y="2562758"/>
            <a:ext cx="3530528" cy="2824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a:extLst>
              <a:ext uri="{FF2B5EF4-FFF2-40B4-BE49-F238E27FC236}">
                <a16:creationId xmlns:a16="http://schemas.microsoft.com/office/drawing/2014/main" id="{58E07F66-255B-C048-BD8C-310255A15F47}"/>
              </a:ext>
            </a:extLst>
          </p:cNvPr>
          <p:cNvSpPr txBox="1">
            <a:spLocks/>
          </p:cNvSpPr>
          <p:nvPr/>
        </p:nvSpPr>
        <p:spPr>
          <a:xfrm>
            <a:off x="608485" y="172048"/>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Critically assess the potential benefits to the </a:t>
            </a:r>
            <a:r>
              <a:rPr lang="en-US" sz="3200" dirty="0" err="1"/>
              <a:t>organisation</a:t>
            </a:r>
            <a:r>
              <a:rPr lang="en-US" sz="3200" dirty="0"/>
              <a:t> and the individual of personally developing individuals in the workplace                                                 </a:t>
            </a:r>
            <a:endParaRPr lang="en-GB" altLang="en-US" sz="3200" b="1" dirty="0"/>
          </a:p>
          <a:p>
            <a:br>
              <a:rPr lang="en-GB" sz="3200" dirty="0"/>
            </a:br>
            <a:endParaRPr lang="en-US" sz="3200" b="1" dirty="0"/>
          </a:p>
        </p:txBody>
      </p:sp>
    </p:spTree>
    <p:extLst>
      <p:ext uri="{BB962C8B-B14F-4D97-AF65-F5344CB8AC3E}">
        <p14:creationId xmlns:p14="http://schemas.microsoft.com/office/powerpoint/2010/main" val="24887141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629811" y="1614899"/>
            <a:ext cx="8229600" cy="3916363"/>
          </a:xfrm>
        </p:spPr>
        <p:txBody>
          <a:bodyPr rtlCol="0">
            <a:normAutofit/>
          </a:bodyPr>
          <a:lstStyle/>
          <a:p>
            <a:pPr>
              <a:lnSpc>
                <a:spcPct val="150000"/>
              </a:lnSpc>
              <a:defRPr/>
            </a:pPr>
            <a:r>
              <a:rPr lang="en-GB" altLang="en-US" dirty="0"/>
              <a:t>What sort of expectation would you expect and individual have?</a:t>
            </a:r>
          </a:p>
          <a:p>
            <a:pPr>
              <a:lnSpc>
                <a:spcPct val="150000"/>
              </a:lnSpc>
              <a:defRPr/>
            </a:pPr>
            <a:r>
              <a:rPr lang="en-GB" altLang="en-US" dirty="0"/>
              <a:t>How do you identify individuals expectation ? </a:t>
            </a:r>
          </a:p>
          <a:p>
            <a:pPr>
              <a:lnSpc>
                <a:spcPct val="150000"/>
              </a:lnSpc>
              <a:defRPr/>
            </a:pPr>
            <a:r>
              <a:rPr lang="en-GB" altLang="en-US" dirty="0"/>
              <a:t>How could you manage the expectation?</a:t>
            </a:r>
          </a:p>
          <a:p>
            <a:pPr marL="0" indent="0">
              <a:lnSpc>
                <a:spcPct val="150000"/>
              </a:lnSpc>
              <a:buNone/>
              <a:defRPr/>
            </a:pPr>
            <a:endParaRPr lang="en-GB" altLang="en-US" dirty="0"/>
          </a:p>
          <a:p>
            <a:pPr>
              <a:defRPr/>
            </a:pPr>
            <a:endParaRPr lang="en-GB"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6</a:t>
            </a:fld>
            <a:endParaRPr lang="en-GB" altLang="en-US"/>
          </a:p>
        </p:txBody>
      </p:sp>
      <p:sp>
        <p:nvSpPr>
          <p:cNvPr id="7" name="Title 1">
            <a:extLst>
              <a:ext uri="{FF2B5EF4-FFF2-40B4-BE49-F238E27FC236}">
                <a16:creationId xmlns:a16="http://schemas.microsoft.com/office/drawing/2014/main" id="{29087749-C1E3-8948-9505-1D90285561B1}"/>
              </a:ext>
            </a:extLst>
          </p:cNvPr>
          <p:cNvSpPr txBox="1">
            <a:spLocks/>
          </p:cNvSpPr>
          <p:nvPr/>
        </p:nvSpPr>
        <p:spPr>
          <a:xfrm>
            <a:off x="629811" y="239032"/>
            <a:ext cx="11562189" cy="87442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t>Manage the individual's expectations in respect of personal development</a:t>
            </a:r>
          </a:p>
          <a:p>
            <a:br>
              <a:rPr lang="en-GB" sz="3200" dirty="0"/>
            </a:br>
            <a:endParaRPr lang="en-US" sz="3200" b="1" dirty="0"/>
          </a:p>
        </p:txBody>
      </p:sp>
    </p:spTree>
    <p:extLst>
      <p:ext uri="{BB962C8B-B14F-4D97-AF65-F5344CB8AC3E}">
        <p14:creationId xmlns:p14="http://schemas.microsoft.com/office/powerpoint/2010/main" val="3772375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629811" y="1623693"/>
            <a:ext cx="8229600" cy="3916363"/>
          </a:xfrm>
        </p:spPr>
        <p:txBody>
          <a:bodyPr rtlCol="0">
            <a:normAutofit fontScale="92500"/>
          </a:bodyPr>
          <a:lstStyle/>
          <a:p>
            <a:pPr>
              <a:lnSpc>
                <a:spcPct val="150000"/>
              </a:lnSpc>
              <a:defRPr/>
            </a:pPr>
            <a:r>
              <a:rPr lang="en-GB" altLang="en-US" dirty="0"/>
              <a:t>What is Critical Evaluation?</a:t>
            </a:r>
          </a:p>
          <a:p>
            <a:pPr>
              <a:lnSpc>
                <a:spcPct val="150000"/>
              </a:lnSpc>
              <a:defRPr/>
            </a:pPr>
            <a:r>
              <a:rPr lang="en-GB" altLang="en-US" dirty="0"/>
              <a:t>What is a  development vehicle? </a:t>
            </a:r>
          </a:p>
          <a:p>
            <a:pPr>
              <a:lnSpc>
                <a:spcPct val="150000"/>
              </a:lnSpc>
              <a:defRPr/>
            </a:pPr>
            <a:r>
              <a:rPr lang="en-GB" altLang="en-US" dirty="0"/>
              <a:t>What sorts of development vehicles do companies use?</a:t>
            </a:r>
          </a:p>
          <a:p>
            <a:pPr>
              <a:lnSpc>
                <a:spcPct val="150000"/>
              </a:lnSpc>
              <a:defRPr/>
            </a:pPr>
            <a:r>
              <a:rPr lang="en-GB" altLang="en-US" dirty="0"/>
              <a:t>How do you determine the appropriate vehicle?</a:t>
            </a:r>
          </a:p>
          <a:p>
            <a:pPr>
              <a:lnSpc>
                <a:spcPct val="150000"/>
              </a:lnSpc>
              <a:defRPr/>
            </a:pPr>
            <a:r>
              <a:rPr lang="en-GB" altLang="en-US" dirty="0"/>
              <a:t>What does your organisation use?</a:t>
            </a:r>
          </a:p>
          <a:p>
            <a:pPr>
              <a:defRPr/>
            </a:pPr>
            <a:endParaRPr lang="en-GB"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7</a:t>
            </a:fld>
            <a:endParaRPr lang="en-GB" altLang="en-US"/>
          </a:p>
        </p:txBody>
      </p:sp>
      <p:sp>
        <p:nvSpPr>
          <p:cNvPr id="7" name="Title 1">
            <a:extLst>
              <a:ext uri="{FF2B5EF4-FFF2-40B4-BE49-F238E27FC236}">
                <a16:creationId xmlns:a16="http://schemas.microsoft.com/office/drawing/2014/main" id="{29087749-C1E3-8948-9505-1D90285561B1}"/>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Critically evaluate development vehicles available to an </a:t>
            </a:r>
            <a:r>
              <a:rPr lang="en-US" sz="3200" dirty="0" err="1"/>
              <a:t>organisation</a:t>
            </a:r>
            <a:r>
              <a:rPr lang="en-US" sz="3200" dirty="0"/>
              <a:t> appropriate to the development needs of the individual.</a:t>
            </a:r>
            <a:r>
              <a:rPr lang="en-GB" altLang="en-US" sz="3200" dirty="0">
                <a:solidFill>
                  <a:srgbClr val="0070C0"/>
                </a:solidFill>
              </a:rPr>
              <a:t> </a:t>
            </a:r>
            <a:endParaRPr lang="en-GB" altLang="en-US" sz="3200" dirty="0">
              <a:solidFill>
                <a:srgbClr val="0070C0"/>
              </a:solidFill>
              <a:latin typeface="Tahoma" panose="020B0604030504040204" pitchFamily="34" charset="0"/>
              <a:cs typeface="Times New Roman" panose="02020603050405020304" pitchFamily="18" charset="0"/>
            </a:endParaRPr>
          </a:p>
          <a:p>
            <a:br>
              <a:rPr lang="en-GB" sz="3200" dirty="0"/>
            </a:br>
            <a:endParaRPr lang="en-US" sz="3200" b="1" dirty="0"/>
          </a:p>
        </p:txBody>
      </p:sp>
    </p:spTree>
    <p:extLst>
      <p:ext uri="{BB962C8B-B14F-4D97-AF65-F5344CB8AC3E}">
        <p14:creationId xmlns:p14="http://schemas.microsoft.com/office/powerpoint/2010/main" val="36366049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629811" y="1470818"/>
            <a:ext cx="9372600" cy="3916363"/>
          </a:xfrm>
        </p:spPr>
        <p:txBody>
          <a:bodyPr rtlCol="0">
            <a:normAutofit fontScale="92500" lnSpcReduction="20000"/>
          </a:bodyPr>
          <a:lstStyle/>
          <a:p>
            <a:pPr>
              <a:lnSpc>
                <a:spcPct val="150000"/>
              </a:lnSpc>
              <a:defRPr/>
            </a:pPr>
            <a:r>
              <a:rPr lang="en-GB" altLang="en-US" dirty="0"/>
              <a:t>How do you identify the needs?</a:t>
            </a:r>
          </a:p>
          <a:p>
            <a:pPr>
              <a:lnSpc>
                <a:spcPct val="150000"/>
              </a:lnSpc>
              <a:defRPr/>
            </a:pPr>
            <a:r>
              <a:rPr lang="en-GB" altLang="en-US" dirty="0"/>
              <a:t>What information do you need?</a:t>
            </a:r>
          </a:p>
          <a:p>
            <a:pPr>
              <a:lnSpc>
                <a:spcPct val="150000"/>
              </a:lnSpc>
              <a:defRPr/>
            </a:pPr>
            <a:r>
              <a:rPr lang="en-GB" altLang="en-US" dirty="0"/>
              <a:t>How is it Captured?</a:t>
            </a:r>
          </a:p>
          <a:p>
            <a:pPr>
              <a:lnSpc>
                <a:spcPct val="150000"/>
              </a:lnSpc>
              <a:defRPr/>
            </a:pPr>
            <a:r>
              <a:rPr lang="en-GB" altLang="en-US" dirty="0"/>
              <a:t>How is the plan presented?</a:t>
            </a:r>
          </a:p>
          <a:p>
            <a:pPr>
              <a:lnSpc>
                <a:spcPct val="150000"/>
              </a:lnSpc>
              <a:defRPr/>
            </a:pPr>
            <a:r>
              <a:rPr lang="en-GB" altLang="en-US" dirty="0"/>
              <a:t>How is the plan implemented and monitored?</a:t>
            </a:r>
          </a:p>
          <a:p>
            <a:pPr>
              <a:lnSpc>
                <a:spcPct val="150000"/>
              </a:lnSpc>
              <a:defRPr/>
            </a:pPr>
            <a:r>
              <a:rPr lang="en-GB" altLang="en-US" dirty="0"/>
              <a:t>How is the effectiveness evaluated?</a:t>
            </a:r>
          </a:p>
          <a:p>
            <a:pPr marL="0" indent="0">
              <a:buNone/>
              <a:defRPr/>
            </a:pPr>
            <a:endParaRPr lang="en-GB"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8</a:t>
            </a:fld>
            <a:endParaRPr lang="en-GB" altLang="en-US"/>
          </a:p>
        </p:txBody>
      </p:sp>
      <p:sp>
        <p:nvSpPr>
          <p:cNvPr id="7" name="Title 1">
            <a:extLst>
              <a:ext uri="{FF2B5EF4-FFF2-40B4-BE49-F238E27FC236}">
                <a16:creationId xmlns:a16="http://schemas.microsoft.com/office/drawing/2014/main" id="{CCCB495A-AA51-8D40-BC9D-5437DF104AA7}"/>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Develop a plan to meet the identified development needs and expectations of an individual.</a:t>
            </a:r>
            <a:r>
              <a:rPr lang="en-GB" altLang="en-US" sz="3200" dirty="0">
                <a:solidFill>
                  <a:srgbClr val="0070C0"/>
                </a:solidFill>
              </a:rPr>
              <a:t> </a:t>
            </a:r>
            <a:endParaRPr lang="en-GB" altLang="en-US" sz="3200" dirty="0">
              <a:solidFill>
                <a:srgbClr val="0070C0"/>
              </a:solidFill>
              <a:latin typeface="Tahoma" panose="020B0604030504040204" pitchFamily="34" charset="0"/>
              <a:cs typeface="Times New Roman" panose="02020603050405020304" pitchFamily="18" charset="0"/>
            </a:endParaRPr>
          </a:p>
          <a:p>
            <a:br>
              <a:rPr lang="en-GB" sz="3200" dirty="0"/>
            </a:br>
            <a:endParaRPr lang="en-US" sz="3200" b="1" dirty="0"/>
          </a:p>
        </p:txBody>
      </p:sp>
    </p:spTree>
    <p:extLst>
      <p:ext uri="{BB962C8B-B14F-4D97-AF65-F5344CB8AC3E}">
        <p14:creationId xmlns:p14="http://schemas.microsoft.com/office/powerpoint/2010/main" val="26497334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AF81543-E2FF-6947-8995-F810AC23937D}"/>
              </a:ext>
            </a:extLst>
          </p:cNvPr>
          <p:cNvSpPr>
            <a:spLocks noGrp="1" noChangeArrowheads="1"/>
          </p:cNvSpPr>
          <p:nvPr>
            <p:ph type="title"/>
          </p:nvPr>
        </p:nvSpPr>
        <p:spPr>
          <a:xfrm>
            <a:off x="838200" y="365126"/>
            <a:ext cx="10515600" cy="838993"/>
          </a:xfrm>
        </p:spPr>
        <p:txBody>
          <a:bodyPr/>
          <a:lstStyle/>
          <a:p>
            <a:pPr eaLnBrk="1" hangingPunct="1"/>
            <a:r>
              <a:rPr lang="en-GB" altLang="en-US" dirty="0"/>
              <a:t>The Assignment – Mind Map</a:t>
            </a:r>
          </a:p>
        </p:txBody>
      </p:sp>
      <p:sp>
        <p:nvSpPr>
          <p:cNvPr id="3" name="Content Placeholder 2">
            <a:extLst>
              <a:ext uri="{FF2B5EF4-FFF2-40B4-BE49-F238E27FC236}">
                <a16:creationId xmlns:a16="http://schemas.microsoft.com/office/drawing/2014/main" id="{DF013D27-A5F1-43F3-A924-6845BF2B7C9C}"/>
              </a:ext>
            </a:extLst>
          </p:cNvPr>
          <p:cNvSpPr>
            <a:spLocks noGrp="1"/>
          </p:cNvSpPr>
          <p:nvPr>
            <p:ph idx="1"/>
          </p:nvPr>
        </p:nvSpPr>
        <p:spPr>
          <a:xfrm>
            <a:off x="926433" y="1232581"/>
            <a:ext cx="7135216" cy="3916362"/>
          </a:xfrm>
        </p:spPr>
        <p:txBody>
          <a:bodyPr rtlCol="0">
            <a:normAutofit/>
          </a:bodyPr>
          <a:lstStyle/>
          <a:p>
            <a:pPr marL="0" indent="0">
              <a:buNone/>
              <a:defRPr/>
            </a:pPr>
            <a:r>
              <a:rPr lang="en-GB" dirty="0">
                <a:solidFill>
                  <a:srgbClr val="FF0000"/>
                </a:solidFill>
              </a:rPr>
              <a:t>Begin creating a Mind Map to help you identify</a:t>
            </a:r>
          </a:p>
          <a:p>
            <a:pPr marL="0" indent="0">
              <a:buNone/>
              <a:defRPr/>
            </a:pPr>
            <a:endParaRPr lang="en-GB" dirty="0"/>
          </a:p>
          <a:p>
            <a:pPr>
              <a:defRPr/>
            </a:pPr>
            <a:r>
              <a:rPr lang="en-GB" dirty="0"/>
              <a:t>What you already know about this topic </a:t>
            </a:r>
          </a:p>
          <a:p>
            <a:pPr>
              <a:defRPr/>
            </a:pPr>
            <a:endParaRPr lang="en-GB" dirty="0"/>
          </a:p>
          <a:p>
            <a:pPr>
              <a:defRPr/>
            </a:pPr>
            <a:r>
              <a:rPr lang="en-GB" dirty="0"/>
              <a:t>The key areas you will need to address to complete the assignment to a high standard………&gt;72%</a:t>
            </a:r>
          </a:p>
        </p:txBody>
      </p:sp>
      <p:sp>
        <p:nvSpPr>
          <p:cNvPr id="4" name="Slide Number Placeholder 3">
            <a:extLst>
              <a:ext uri="{FF2B5EF4-FFF2-40B4-BE49-F238E27FC236}">
                <a16:creationId xmlns:a16="http://schemas.microsoft.com/office/drawing/2014/main" id="{B7A134CC-BF64-443E-B782-44E9F43EF64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9</a:t>
            </a:fld>
            <a:endParaRPr lang="en-GB" altLang="en-US" dirty="0"/>
          </a:p>
        </p:txBody>
      </p:sp>
      <p:pic>
        <p:nvPicPr>
          <p:cNvPr id="22533" name="Picture 5" descr="A picture containing text, map&#10;&#10;Description generated with very high confidence">
            <a:extLst>
              <a:ext uri="{FF2B5EF4-FFF2-40B4-BE49-F238E27FC236}">
                <a16:creationId xmlns:a16="http://schemas.microsoft.com/office/drawing/2014/main" id="{A6052620-A86B-184B-9938-FE21A33264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95706" y="1976928"/>
            <a:ext cx="3472833" cy="249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0430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289205638"/>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SK5010 - Session 1-Introduction" id="{88E2BFDC-BA1D-664A-BE99-4655806CDFA5}" vid="{94A39879-2A6F-E14C-87C6-E7845C0DA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Custom Design</Template>
  <TotalTime>17</TotalTime>
  <Words>811</Words>
  <Application>Microsoft Macintosh PowerPoint</Application>
  <PresentationFormat>Widescreen</PresentationFormat>
  <Paragraphs>80</Paragraphs>
  <Slides>10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Tahoma</vt:lpstr>
      <vt:lpstr>Custom Design</vt:lpstr>
      <vt:lpstr>BA (Hons) Applied Leadership &amp; Management in the Workplace BMSK5010</vt:lpstr>
      <vt:lpstr>Introduction to the module</vt:lpstr>
      <vt:lpstr>BMSK5002 – Developing Relationships and Workplace Achievement  </vt:lpstr>
      <vt:lpstr>Aligning people development with business strategy</vt:lpstr>
      <vt:lpstr>PowerPoint Presentation</vt:lpstr>
      <vt:lpstr>PowerPoint Presentation</vt:lpstr>
      <vt:lpstr>PowerPoint Presentation</vt:lpstr>
      <vt:lpstr>PowerPoint Presentation</vt:lpstr>
      <vt:lpstr>The Assignment – Mind Map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Applied Leadership &amp; Management in the Workplace BMSK5010</dc:title>
  <dc:creator>Brian Taylor</dc:creator>
  <cp:lastModifiedBy>Brian Taylor</cp:lastModifiedBy>
  <cp:revision>4</cp:revision>
  <dcterms:created xsi:type="dcterms:W3CDTF">2023-08-03T18:46:02Z</dcterms:created>
  <dcterms:modified xsi:type="dcterms:W3CDTF">2023-08-03T19:03:16Z</dcterms:modified>
</cp:coreProperties>
</file>