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1"/>
  </p:notesMasterIdLst>
  <p:sldIdLst>
    <p:sldId id="256" r:id="rId2"/>
    <p:sldId id="283" r:id="rId3"/>
    <p:sldId id="311" r:id="rId4"/>
    <p:sldId id="312" r:id="rId5"/>
    <p:sldId id="313" r:id="rId6"/>
    <p:sldId id="284" r:id="rId7"/>
    <p:sldId id="285" r:id="rId8"/>
    <p:sldId id="286" r:id="rId9"/>
    <p:sldId id="287" r:id="rId10"/>
    <p:sldId id="310" r:id="rId11"/>
    <p:sldId id="288" r:id="rId12"/>
    <p:sldId id="314" r:id="rId13"/>
    <p:sldId id="289" r:id="rId14"/>
    <p:sldId id="315" r:id="rId15"/>
    <p:sldId id="290" r:id="rId16"/>
    <p:sldId id="291" r:id="rId17"/>
    <p:sldId id="292" r:id="rId18"/>
    <p:sldId id="293" r:id="rId19"/>
    <p:sldId id="316" r:id="rId20"/>
    <p:sldId id="317" r:id="rId21"/>
    <p:sldId id="318" r:id="rId22"/>
    <p:sldId id="319" r:id="rId23"/>
    <p:sldId id="320" r:id="rId24"/>
    <p:sldId id="321" r:id="rId25"/>
    <p:sldId id="295" r:id="rId26"/>
    <p:sldId id="296" r:id="rId27"/>
    <p:sldId id="297" r:id="rId28"/>
    <p:sldId id="298" r:id="rId29"/>
    <p:sldId id="299" r:id="rId30"/>
    <p:sldId id="300" r:id="rId31"/>
    <p:sldId id="301" r:id="rId32"/>
    <p:sldId id="302" r:id="rId33"/>
    <p:sldId id="303" r:id="rId34"/>
    <p:sldId id="305" r:id="rId35"/>
    <p:sldId id="306" r:id="rId36"/>
    <p:sldId id="307" r:id="rId37"/>
    <p:sldId id="308" r:id="rId38"/>
    <p:sldId id="309" r:id="rId39"/>
    <p:sldId id="282"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045" autoAdjust="0"/>
  </p:normalViewPr>
  <p:slideViewPr>
    <p:cSldViewPr snapToGrid="0" snapToObjects="1">
      <p:cViewPr varScale="1">
        <p:scale>
          <a:sx n="74" d="100"/>
          <a:sy n="74" d="100"/>
        </p:scale>
        <p:origin x="88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B9A329-9A3F-024D-B743-962DBFE9B63A}" type="datetimeFigureOut">
              <a:rPr lang="en-US" smtClean="0"/>
              <a:t>10/13/2016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65E286-7DC1-F448-8B8E-EAB26C1A6882}" type="slidenum">
              <a:rPr lang="en-US" smtClean="0"/>
              <a:t>‹#›</a:t>
            </a:fld>
            <a:endParaRPr lang="en-US"/>
          </a:p>
        </p:txBody>
      </p:sp>
    </p:spTree>
    <p:extLst>
      <p:ext uri="{BB962C8B-B14F-4D97-AF65-F5344CB8AC3E}">
        <p14:creationId xmlns:p14="http://schemas.microsoft.com/office/powerpoint/2010/main" val="37854283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3</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marL="236538" indent="-244475">
              <a:lnSpc>
                <a:spcPct val="100000"/>
              </a:lnSpc>
              <a:spcBef>
                <a:spcPts val="0"/>
              </a:spcBef>
              <a:spcAft>
                <a:spcPts val="600"/>
              </a:spcAft>
            </a:pP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385049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p:spPr>
        <p:txBody>
          <a:bodyPr/>
          <a:lstStyle/>
          <a:p>
            <a:fld id="{37549710-DC87-43B2-91FF-5F30F857836B}" type="slidenum">
              <a:rPr lang="en-US" smtClean="0"/>
              <a:pPr/>
              <a:t>4</a:t>
            </a:fld>
            <a:endParaRPr lang="en-US" dirty="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r>
              <a:rPr lang="en-US" sz="1200" b="0" i="0" u="none" strike="noStrike" kern="1200" baseline="0" dirty="0">
                <a:solidFill>
                  <a:schemeClr val="tx1"/>
                </a:solidFill>
                <a:latin typeface="Arial" charset="0"/>
                <a:ea typeface="+mn-ea"/>
                <a:cs typeface="+mn-cs"/>
              </a:rPr>
              <a:t>Each routing protocol also implements additional protocol-specific features to improve the overall scalability. OSPF, for example, supports the use of hierarchical areas that divide one large network into several subdomains. EIGRP, on the other hand, supports the configuration of stub routers to optimize information exchange process and improve scalability.</a:t>
            </a:r>
            <a:endParaRPr lang="en-US" sz="1100" kern="1200" dirty="0">
              <a:solidFill>
                <a:schemeClr val="tx1"/>
              </a:solidFill>
              <a:latin typeface="Arial" charset="0"/>
              <a:ea typeface="+mn-ea"/>
              <a:cs typeface="+mn-cs"/>
            </a:endParaRPr>
          </a:p>
        </p:txBody>
      </p:sp>
    </p:spTree>
    <p:extLst>
      <p:ext uri="{BB962C8B-B14F-4D97-AF65-F5344CB8AC3E}">
        <p14:creationId xmlns:p14="http://schemas.microsoft.com/office/powerpoint/2010/main" val="1403974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099150-1D00-924D-A5F0-961FF4855AD2}" type="slidenum">
              <a:rPr lang="en-US" sz="800"/>
              <a:pPr/>
              <a:t>6</a:t>
            </a:fld>
            <a:endParaRPr lang="en-US" sz="8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a:t>Switches interconnected using </a:t>
            </a:r>
            <a:r>
              <a:rPr lang="en-US" dirty="0" err="1"/>
              <a:t>spl</a:t>
            </a:r>
            <a:r>
              <a:rPr lang="en-US" dirty="0"/>
              <a:t> black plane cable. Cisco introduces </a:t>
            </a:r>
            <a:r>
              <a:rPr lang="en-US" dirty="0" err="1"/>
              <a:t>stackwise</a:t>
            </a:r>
            <a:r>
              <a:rPr lang="en-US" dirty="0"/>
              <a:t> tech -- Uses </a:t>
            </a:r>
            <a:r>
              <a:rPr lang="en-US" dirty="0" err="1"/>
              <a:t>spl</a:t>
            </a:r>
            <a:r>
              <a:rPr lang="en-US" dirty="0"/>
              <a:t> ports for interconnection so line speed is faster</a:t>
            </a:r>
          </a:p>
          <a:p>
            <a:endParaRPr lang="en-US" dirty="0"/>
          </a:p>
        </p:txBody>
      </p:sp>
    </p:spTree>
    <p:extLst>
      <p:ext uri="{BB962C8B-B14F-4D97-AF65-F5344CB8AC3E}">
        <p14:creationId xmlns:p14="http://schemas.microsoft.com/office/powerpoint/2010/main" val="39892230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A099150-1D00-924D-A5F0-961FF4855AD2}" type="slidenum">
              <a:rPr lang="en-US" sz="800"/>
              <a:pPr/>
              <a:t>7</a:t>
            </a:fld>
            <a:endParaRPr lang="en-US" sz="8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961874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B60A4A-A0C0-3944-9BF3-F3BC702BD8B9}" type="slidenum">
              <a:rPr lang="en-US" sz="800"/>
              <a:pPr/>
              <a:t>8</a:t>
            </a:fld>
            <a:endParaRPr lang="en-US" sz="8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309242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7291B89-5B53-A043-8A05-83FE1A69E8B0}" type="slidenum">
              <a:rPr lang="en-US" sz="800"/>
              <a:pPr/>
              <a:t>9</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2241963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2984379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E7291B89-5B53-A043-8A05-83FE1A69E8B0}" type="slidenum">
              <a:rPr lang="en-US" sz="800"/>
              <a:pPr/>
              <a:t>11</a:t>
            </a:fld>
            <a:endParaRPr lang="en-US" sz="80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6924500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B86174C-1CEB-0F47-ACE0-5235D5FECB00}" type="slidenum">
              <a:rPr lang="en-US" sz="800"/>
              <a:pPr/>
              <a:t>13</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686873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4E05313-81E8-4B47-AF11-28D7346180D6}" type="slidenum">
              <a:rPr lang="en-US" sz="800"/>
              <a:pPr/>
              <a:t>15</a:t>
            </a:fld>
            <a:endParaRPr lang="en-US" sz="80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4096486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6A99A10-84DD-3E44-87D3-7AC113F743D3}" type="slidenum">
              <a:rPr lang="en-US" sz="800"/>
              <a:pPr/>
              <a:t>16</a:t>
            </a:fld>
            <a:endParaRPr lang="en-US" sz="8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196287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98F30EC8-FC0A-594F-BE5F-C88BBAE58B61}" type="slidenum">
              <a:rPr lang="en-US" sz="800"/>
              <a:pPr/>
              <a:t>17</a:t>
            </a:fld>
            <a:endParaRPr lang="en-US" sz="8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713854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5AF1CFC-CC85-3849-81A1-09B6309A3A76}" type="slidenum">
              <a:rPr lang="en-US" sz="800"/>
              <a:pPr/>
              <a:t>18</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8253163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9148244-5BEC-A84F-AC07-EF11FC8C923E}" type="slidenum">
              <a:rPr lang="en-US" sz="800"/>
              <a:pPr/>
              <a:t>23</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006600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403F0C6D-F59B-3A44-A469-68034C4CF3A7}" type="slidenum">
              <a:rPr lang="en-US" sz="800"/>
              <a:pPr/>
              <a:t>25</a:t>
            </a:fld>
            <a:endParaRPr lang="en-US" sz="80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40490871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1063">
              <a:defRPr sz="2400">
                <a:solidFill>
                  <a:schemeClr val="tx1"/>
                </a:solidFill>
                <a:latin typeface="Arial" charset="0"/>
                <a:ea typeface="ＭＳ Ｐゴシック" charset="0"/>
              </a:defRPr>
            </a:lvl1pPr>
            <a:lvl2pPr marL="742950" indent="-285750" defTabSz="881063">
              <a:defRPr sz="2400">
                <a:solidFill>
                  <a:schemeClr val="tx1"/>
                </a:solidFill>
                <a:latin typeface="Arial" charset="0"/>
                <a:ea typeface="ＭＳ Ｐゴシック" charset="0"/>
              </a:defRPr>
            </a:lvl2pPr>
            <a:lvl3pPr marL="1143000" indent="-228600" defTabSz="881063">
              <a:defRPr sz="2400">
                <a:solidFill>
                  <a:schemeClr val="tx1"/>
                </a:solidFill>
                <a:latin typeface="Arial" charset="0"/>
                <a:ea typeface="ＭＳ Ｐゴシック" charset="0"/>
              </a:defRPr>
            </a:lvl3pPr>
            <a:lvl4pPr marL="1600200" indent="-228600" defTabSz="881063">
              <a:defRPr sz="2400">
                <a:solidFill>
                  <a:schemeClr val="tx1"/>
                </a:solidFill>
                <a:latin typeface="Arial" charset="0"/>
                <a:ea typeface="ＭＳ Ｐゴシック" charset="0"/>
              </a:defRPr>
            </a:lvl4pPr>
            <a:lvl5pPr marL="2057400" indent="-228600" defTabSz="881063">
              <a:defRPr sz="2400">
                <a:solidFill>
                  <a:schemeClr val="tx1"/>
                </a:solidFill>
                <a:latin typeface="Arial" charset="0"/>
                <a:ea typeface="ＭＳ Ｐゴシック" charset="0"/>
              </a:defRPr>
            </a:lvl5pPr>
            <a:lvl6pPr marL="25146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881063"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81BB0CE-8CEC-774A-8F26-CC853EFE318C}" type="slidenum">
              <a:rPr lang="en-US" sz="800"/>
              <a:pPr/>
              <a:t>26</a:t>
            </a:fld>
            <a:endParaRPr lang="en-US" sz="80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2288259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a:p>
            <a:pPr>
              <a:buFontTx/>
              <a:buNone/>
            </a:pPr>
            <a:endParaRPr lang="en-US" b="1" dirty="0"/>
          </a:p>
        </p:txBody>
      </p:sp>
    </p:spTree>
    <p:extLst>
      <p:ext uri="{BB962C8B-B14F-4D97-AF65-F5344CB8AC3E}">
        <p14:creationId xmlns:p14="http://schemas.microsoft.com/office/powerpoint/2010/main" val="41198530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14827810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27209553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1661511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78875129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2432456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3164319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42506369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35337857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2484127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37</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14066650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38</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latin typeface="Arial" charset="0"/>
            </a:endParaRPr>
          </a:p>
        </p:txBody>
      </p:sp>
    </p:spTree>
    <p:extLst>
      <p:ext uri="{BB962C8B-B14F-4D97-AF65-F5344CB8AC3E}">
        <p14:creationId xmlns:p14="http://schemas.microsoft.com/office/powerpoint/2010/main" val="27592068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39</a:t>
            </a:fld>
            <a:endParaRPr lang="en-US" dirty="0"/>
          </a:p>
        </p:txBody>
      </p:sp>
    </p:spTree>
    <p:extLst>
      <p:ext uri="{BB962C8B-B14F-4D97-AF65-F5344CB8AC3E}">
        <p14:creationId xmlns:p14="http://schemas.microsoft.com/office/powerpoint/2010/main" val="2702385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10/13/2016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10/13/2016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10/13/2016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10/13/2016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10/13/2016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10/13/2016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10/13/2016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10" name="TextBox 9"/>
          <p:cNvSpPr txBox="1"/>
          <p:nvPr userDrawn="1"/>
        </p:nvSpPr>
        <p:spPr>
          <a:xfrm>
            <a:off x="4296386" y="6111817"/>
            <a:ext cx="4800498" cy="646331"/>
          </a:xfrm>
          <a:prstGeom prst="rect">
            <a:avLst/>
          </a:prstGeom>
          <a:noFill/>
        </p:spPr>
        <p:txBody>
          <a:bodyPr wrap="square" rtlCol="0">
            <a:spAutoFit/>
          </a:bodyPr>
          <a:lstStyle/>
          <a:p>
            <a:pPr algn="r"/>
            <a:r>
              <a:rPr lang="en-US" b="0" dirty="0">
                <a:solidFill>
                  <a:schemeClr val="tx2">
                    <a:lumMod val="90000"/>
                    <a:lumOff val="10000"/>
                  </a:schemeClr>
                </a:solidFill>
                <a:latin typeface="Times New Roman" panose="02020603050405020304" pitchFamily="18" charset="0"/>
                <a:cs typeface="Times New Roman" panose="02020603050405020304" pitchFamily="18" charset="0"/>
              </a:rPr>
              <a:t>Switching</a:t>
            </a:r>
            <a:endParaRPr lang="en-US" b="0" baseline="0" dirty="0">
              <a:solidFill>
                <a:schemeClr val="tx2">
                  <a:lumMod val="90000"/>
                  <a:lumOff val="10000"/>
                </a:schemeClr>
              </a:solidFill>
              <a:latin typeface="Times New Roman" panose="02020603050405020304" pitchFamily="18" charset="0"/>
              <a:cs typeface="Times New Roman" panose="02020603050405020304" pitchFamily="18" charset="0"/>
            </a:endParaRPr>
          </a:p>
          <a:p>
            <a:pPr algn="r"/>
            <a:r>
              <a:rPr lang="en-US" b="0" baseline="0" dirty="0">
                <a:solidFill>
                  <a:schemeClr val="tx2">
                    <a:lumMod val="90000"/>
                    <a:lumOff val="10000"/>
                  </a:schemeClr>
                </a:solidFill>
                <a:latin typeface="Times New Roman" panose="02020603050405020304" pitchFamily="18" charset="0"/>
                <a:cs typeface="Times New Roman" panose="02020603050405020304" pitchFamily="18" charset="0"/>
              </a:rPr>
              <a:t>Lecture 1</a:t>
            </a:r>
            <a:endParaRPr lang="en-US" b="0" dirty="0">
              <a:solidFill>
                <a:schemeClr val="tx2">
                  <a:lumMod val="90000"/>
                  <a:lumOff val="10000"/>
                </a:schemeClr>
              </a:solidFill>
              <a:latin typeface="Times New Roman" panose="02020603050405020304" pitchFamily="18" charset="0"/>
              <a:cs typeface="Times New Roman" panose="02020603050405020304" pitchFamily="18" charset="0"/>
            </a:endParaRPr>
          </a:p>
        </p:txBody>
      </p:sp>
      <p:pic>
        <p:nvPicPr>
          <p:cNvPr id="11" name="Picture 10"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857093" y="0"/>
            <a:ext cx="2405380" cy="8636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0" y="0"/>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7733"/>
            <a:ext cx="6498158" cy="672494"/>
          </a:xfrm>
        </p:spPr>
        <p:txBody>
          <a:bodyPr/>
          <a:lstStyle/>
          <a:p>
            <a:r>
              <a:rPr lang="en-US" sz="4800" dirty="0">
                <a:latin typeface="Times New Roman"/>
                <a:cs typeface="Times New Roman"/>
              </a:rPr>
              <a:t>Switching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Layer 2</a:t>
            </a:r>
          </a:p>
        </p:txBody>
      </p:sp>
      <p:pic>
        <p:nvPicPr>
          <p:cNvPr id="4" name="Content Placeholder 4"/>
          <p:cNvPicPr>
            <a:picLocks noGrp="1" noChangeAspect="1"/>
          </p:cNvPicPr>
          <p:nvPr>
            <p:ph idx="1"/>
          </p:nvPr>
        </p:nvPicPr>
        <p:blipFill>
          <a:blip r:embed="rId2" cstate="email">
            <a:extLst>
              <a:ext uri="{28A0092B-C50C-407E-A947-70E740481C1C}">
                <a14:useLocalDpi xmlns:a14="http://schemas.microsoft.com/office/drawing/2010/main" val="0"/>
              </a:ext>
            </a:extLst>
          </a:blip>
          <a:srcRect l="-22461" r="-22461"/>
          <a:stretch>
            <a:fillRect/>
          </a:stretch>
        </p:blipFill>
        <p:spPr>
          <a:xfrm>
            <a:off x="-788746" y="1600200"/>
            <a:ext cx="8016243" cy="4343400"/>
          </a:xfrm>
        </p:spPr>
      </p:pic>
      <p:sp>
        <p:nvSpPr>
          <p:cNvPr id="5" name="Right Arrow 4"/>
          <p:cNvSpPr/>
          <p:nvPr/>
        </p:nvSpPr>
        <p:spPr>
          <a:xfrm rot="10800000">
            <a:off x="6007998" y="4962711"/>
            <a:ext cx="1094369" cy="50689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TextBox 5"/>
          <p:cNvSpPr txBox="1"/>
          <p:nvPr/>
        </p:nvSpPr>
        <p:spPr>
          <a:xfrm>
            <a:off x="7102367" y="4764120"/>
            <a:ext cx="1862730" cy="1015663"/>
          </a:xfrm>
          <a:prstGeom prst="rect">
            <a:avLst/>
          </a:prstGeom>
          <a:noFill/>
        </p:spPr>
        <p:txBody>
          <a:bodyPr wrap="square" rtlCol="0">
            <a:spAutoFit/>
          </a:bodyPr>
          <a:lstStyle/>
          <a:p>
            <a:r>
              <a:rPr lang="en-GB" sz="2000" dirty="0"/>
              <a:t>Layer 2 frame</a:t>
            </a:r>
          </a:p>
          <a:p>
            <a:r>
              <a:rPr lang="en-GB" sz="2000" dirty="0"/>
              <a:t>MAC address</a:t>
            </a:r>
          </a:p>
          <a:p>
            <a:r>
              <a:rPr lang="en-GB" sz="2000" dirty="0"/>
              <a:t>Switches</a:t>
            </a:r>
          </a:p>
        </p:txBody>
      </p:sp>
    </p:spTree>
    <p:extLst>
      <p:ext uri="{BB962C8B-B14F-4D97-AF65-F5344CB8AC3E}">
        <p14:creationId xmlns:p14="http://schemas.microsoft.com/office/powerpoint/2010/main" val="1642339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r>
              <a:rPr lang="pt-PT" sz="3600" dirty="0" err="1"/>
              <a:t>Hubs</a:t>
            </a:r>
            <a:r>
              <a:rPr lang="pt-PT" sz="3600" dirty="0"/>
              <a:t> </a:t>
            </a:r>
            <a:r>
              <a:rPr lang="pt-PT" sz="3600" dirty="0" err="1"/>
              <a:t>and</a:t>
            </a:r>
            <a:r>
              <a:rPr lang="pt-PT" sz="3600" dirty="0"/>
              <a:t> </a:t>
            </a:r>
            <a:r>
              <a:rPr lang="pt-PT" sz="3600" dirty="0" err="1"/>
              <a:t>Switches</a:t>
            </a:r>
            <a:endParaRPr lang="en-US" sz="3600" dirty="0"/>
          </a:p>
        </p:txBody>
      </p:sp>
      <p:sp>
        <p:nvSpPr>
          <p:cNvPr id="6" name="Content Placeholder 5"/>
          <p:cNvSpPr>
            <a:spLocks noGrp="1"/>
          </p:cNvSpPr>
          <p:nvPr>
            <p:ph idx="1"/>
          </p:nvPr>
        </p:nvSpPr>
        <p:spPr/>
        <p:txBody>
          <a:bodyPr>
            <a:noAutofit/>
          </a:bodyPr>
          <a:lstStyle/>
          <a:p>
            <a:r>
              <a:rPr lang="en-US" sz="1800" dirty="0">
                <a:solidFill>
                  <a:schemeClr val="tx1"/>
                </a:solidFill>
              </a:rPr>
              <a:t>Hubs are archaic, and the terminology should be avoided. Even the simplest multiport Ethernet devices for the home are switches.</a:t>
            </a:r>
          </a:p>
          <a:p>
            <a:r>
              <a:rPr lang="en-US" sz="1800" dirty="0">
                <a:solidFill>
                  <a:schemeClr val="tx1"/>
                </a:solidFill>
              </a:rPr>
              <a:t>In review, hubs died off as a product because they are shared-bandwidth devices. </a:t>
            </a:r>
          </a:p>
          <a:p>
            <a:r>
              <a:rPr lang="en-US" sz="1800" dirty="0">
                <a:solidFill>
                  <a:schemeClr val="tx1"/>
                </a:solidFill>
              </a:rPr>
              <a:t>Switches introduced dedicated bandwidth. A hub allows multiple devices to be connected to the same network segment. The devices on that segment share the bandwidth with each other.</a:t>
            </a:r>
          </a:p>
          <a:p>
            <a:r>
              <a:rPr lang="en-US" sz="1800" dirty="0">
                <a:solidFill>
                  <a:schemeClr val="tx1"/>
                </a:solidFill>
              </a:rPr>
              <a:t>A switch allows multiple devices to be connected to the same network, just like a hub does, but this is where the similarity ends. </a:t>
            </a:r>
          </a:p>
          <a:p>
            <a:r>
              <a:rPr lang="en-US" sz="1800" dirty="0">
                <a:solidFill>
                  <a:schemeClr val="tx1"/>
                </a:solidFill>
              </a:rPr>
              <a:t>A switch allows each connected device to have dedicated bandwidth instead of shared bandwidth. </a:t>
            </a:r>
          </a:p>
          <a:p>
            <a:r>
              <a:rPr lang="en-US" sz="1800" dirty="0">
                <a:solidFill>
                  <a:schemeClr val="tx1"/>
                </a:solidFill>
              </a:rPr>
              <a:t>Switches also support additional capabilities beyond what hubs support.</a:t>
            </a:r>
          </a:p>
        </p:txBody>
      </p:sp>
    </p:spTree>
    <p:extLst>
      <p:ext uri="{BB962C8B-B14F-4D97-AF65-F5344CB8AC3E}">
        <p14:creationId xmlns:p14="http://schemas.microsoft.com/office/powerpoint/2010/main" val="2392168420"/>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49442"/>
            <a:ext cx="8042276" cy="1120860"/>
          </a:xfrm>
        </p:spPr>
        <p:txBody>
          <a:bodyPr>
            <a:normAutofit/>
          </a:bodyPr>
          <a:lstStyle/>
          <a:p>
            <a:r>
              <a:rPr lang="pt-PT" sz="3600" dirty="0"/>
              <a:t>Bridges </a:t>
            </a:r>
            <a:r>
              <a:rPr lang="pt-PT" sz="3600" dirty="0" err="1"/>
              <a:t>and</a:t>
            </a:r>
            <a:r>
              <a:rPr lang="pt-PT" sz="3600" dirty="0"/>
              <a:t> </a:t>
            </a:r>
            <a:r>
              <a:rPr lang="pt-PT" sz="3600" dirty="0" err="1"/>
              <a:t>Switches</a:t>
            </a:r>
            <a:endParaRPr lang="en-US" sz="1800" dirty="0"/>
          </a:p>
        </p:txBody>
      </p:sp>
      <p:sp>
        <p:nvSpPr>
          <p:cNvPr id="6" name="Content Placeholder 5"/>
          <p:cNvSpPr>
            <a:spLocks noGrp="1"/>
          </p:cNvSpPr>
          <p:nvPr>
            <p:ph idx="1"/>
          </p:nvPr>
        </p:nvSpPr>
        <p:spPr>
          <a:xfrm>
            <a:off x="279401" y="1269046"/>
            <a:ext cx="8421254" cy="5156534"/>
          </a:xfrm>
        </p:spPr>
        <p:txBody>
          <a:bodyPr>
            <a:normAutofit lnSpcReduction="10000"/>
          </a:bodyPr>
          <a:lstStyle/>
          <a:p>
            <a:r>
              <a:rPr lang="en-US" sz="2000" dirty="0">
                <a:solidFill>
                  <a:schemeClr val="tx1"/>
                </a:solidFill>
              </a:rPr>
              <a:t>A basic switch is considered a Layer 2 device. When we use the word </a:t>
            </a:r>
            <a:r>
              <a:rPr lang="en-US" sz="2000" i="1" dirty="0">
                <a:solidFill>
                  <a:schemeClr val="tx1"/>
                </a:solidFill>
              </a:rPr>
              <a:t>layer </a:t>
            </a:r>
            <a:r>
              <a:rPr lang="en-US" sz="2000" dirty="0">
                <a:solidFill>
                  <a:schemeClr val="tx1"/>
                </a:solidFill>
              </a:rPr>
              <a:t>, we are referring to the seven-layer OSI reference model. </a:t>
            </a:r>
          </a:p>
          <a:p>
            <a:r>
              <a:rPr lang="en-US" sz="2000" dirty="0">
                <a:solidFill>
                  <a:schemeClr val="tx1"/>
                </a:solidFill>
              </a:rPr>
              <a:t>A switch does not just pass electrical signals along, like a hub does; instead, it assembles the signals into a frame (Layer 2), and then decides what to do with the frame. </a:t>
            </a:r>
          </a:p>
          <a:p>
            <a:r>
              <a:rPr lang="en-US" sz="2000" dirty="0">
                <a:solidFill>
                  <a:schemeClr val="tx1"/>
                </a:solidFill>
              </a:rPr>
              <a:t>A switch determines what to do with a frame by borrowing an algorithm from a previously common networking device: a transparent bridge. </a:t>
            </a:r>
          </a:p>
          <a:p>
            <a:r>
              <a:rPr lang="en-US" sz="2000" dirty="0">
                <a:solidFill>
                  <a:schemeClr val="tx1"/>
                </a:solidFill>
              </a:rPr>
              <a:t>Logically, a switch acts just like a transparent bridge would, but it can handle frames much faster than a transparent bridge could </a:t>
            </a:r>
          </a:p>
          <a:p>
            <a:r>
              <a:rPr lang="en-US" sz="2000" dirty="0">
                <a:solidFill>
                  <a:schemeClr val="tx1"/>
                </a:solidFill>
              </a:rPr>
              <a:t>Once a switch decides where the frame should be sent, it passes the frame out the appropriate port (or ports). You can think of a switch as a device creating instantaneous connections between various ports, on a frame-by-frame basis.</a:t>
            </a:r>
            <a:endParaRPr lang="en-US" sz="2000" b="1" dirty="0">
              <a:solidFill>
                <a:schemeClr val="tx1"/>
              </a:solidFill>
            </a:endParaRPr>
          </a:p>
        </p:txBody>
      </p:sp>
    </p:spTree>
    <p:extLst>
      <p:ext uri="{BB962C8B-B14F-4D97-AF65-F5344CB8AC3E}">
        <p14:creationId xmlns:p14="http://schemas.microsoft.com/office/powerpoint/2010/main" val="4173288157"/>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32570"/>
            <a:ext cx="8042276" cy="1336956"/>
          </a:xfrm>
        </p:spPr>
        <p:txBody>
          <a:bodyPr/>
          <a:lstStyle/>
          <a:p>
            <a:r>
              <a:rPr lang="pt-PT" sz="3600" dirty="0" err="1"/>
              <a:t>Switches</a:t>
            </a:r>
            <a:r>
              <a:rPr lang="pt-PT" sz="3600" dirty="0"/>
              <a:t> </a:t>
            </a:r>
            <a:r>
              <a:rPr lang="pt-PT" sz="3600" dirty="0" err="1"/>
              <a:t>of</a:t>
            </a:r>
            <a:r>
              <a:rPr lang="pt-PT" sz="3600" dirty="0"/>
              <a:t> </a:t>
            </a:r>
            <a:r>
              <a:rPr lang="pt-PT" sz="3600" dirty="0" err="1"/>
              <a:t>Today</a:t>
            </a:r>
            <a:endParaRPr lang="pt-PT" sz="3600" dirty="0"/>
          </a:p>
        </p:txBody>
      </p:sp>
      <p:sp>
        <p:nvSpPr>
          <p:cNvPr id="3" name="Content Placeholder 2"/>
          <p:cNvSpPr>
            <a:spLocks noGrp="1"/>
          </p:cNvSpPr>
          <p:nvPr>
            <p:ph idx="1"/>
          </p:nvPr>
        </p:nvSpPr>
        <p:spPr>
          <a:xfrm>
            <a:off x="304800" y="1283855"/>
            <a:ext cx="8286751" cy="4659746"/>
          </a:xfrm>
        </p:spPr>
        <p:txBody>
          <a:bodyPr>
            <a:noAutofit/>
          </a:bodyPr>
          <a:lstStyle/>
          <a:p>
            <a:pPr marL="0" indent="0">
              <a:buNone/>
            </a:pPr>
            <a:r>
              <a:rPr lang="en-US" sz="1400" dirty="0">
                <a:solidFill>
                  <a:schemeClr val="tx1"/>
                </a:solidFill>
              </a:rPr>
              <a:t>Today’s switches have evolved beyond just switching frames. Most modern switches can actually route traffic. In addition, switches can prioritize traffic, support no downtime through redundancy, and provide convergence services around IP telephony and wireless </a:t>
            </a:r>
            <a:r>
              <a:rPr lang="pt-PT" sz="1400" dirty="0">
                <a:solidFill>
                  <a:schemeClr val="tx1"/>
                </a:solidFill>
              </a:rPr>
              <a:t>networks.</a:t>
            </a:r>
          </a:p>
          <a:p>
            <a:r>
              <a:rPr lang="en-US" sz="1400" b="1" dirty="0">
                <a:solidFill>
                  <a:schemeClr val="tx1"/>
                </a:solidFill>
              </a:rPr>
              <a:t>Application intelligence</a:t>
            </a:r>
          </a:p>
          <a:p>
            <a:pPr lvl="1"/>
            <a:r>
              <a:rPr lang="en-US" sz="1200" dirty="0">
                <a:solidFill>
                  <a:schemeClr val="tx1"/>
                </a:solidFill>
              </a:rPr>
              <a:t>This helps networks recognize many types of applications and secure and prioritize those applications to provide the best user experience.</a:t>
            </a:r>
          </a:p>
          <a:p>
            <a:r>
              <a:rPr lang="en-US" sz="1400" b="1" dirty="0">
                <a:solidFill>
                  <a:schemeClr val="tx1"/>
                </a:solidFill>
              </a:rPr>
              <a:t>Unified network services</a:t>
            </a:r>
          </a:p>
          <a:p>
            <a:pPr lvl="1"/>
            <a:r>
              <a:rPr lang="en-US" sz="1200" dirty="0">
                <a:solidFill>
                  <a:schemeClr val="tx1"/>
                </a:solidFill>
              </a:rPr>
              <a:t>Combining the best elements of wireless and wired networking allows you to consistently connect to any resource or person with any device. 10 Gigabit Ethernet technology and Power over Ethernet (</a:t>
            </a:r>
            <a:r>
              <a:rPr lang="en-US" sz="1200" dirty="0" err="1">
                <a:solidFill>
                  <a:schemeClr val="tx1"/>
                </a:solidFill>
              </a:rPr>
              <a:t>PoE</a:t>
            </a:r>
            <a:r>
              <a:rPr lang="en-US" sz="1200" dirty="0">
                <a:solidFill>
                  <a:schemeClr val="tx1"/>
                </a:solidFill>
              </a:rPr>
              <a:t>) technology support new applications and devices.</a:t>
            </a:r>
          </a:p>
          <a:p>
            <a:r>
              <a:rPr lang="en-US" sz="1400" b="1" dirty="0">
                <a:solidFill>
                  <a:schemeClr val="tx1"/>
                </a:solidFill>
              </a:rPr>
              <a:t>Nonstop communications</a:t>
            </a:r>
          </a:p>
          <a:p>
            <a:pPr lvl="1"/>
            <a:r>
              <a:rPr lang="en-US" sz="1200" dirty="0">
                <a:solidFill>
                  <a:schemeClr val="tx1"/>
                </a:solidFill>
              </a:rPr>
              <a:t>Features such as redundant hardware, and nonstop forwarding and </a:t>
            </a:r>
            <a:r>
              <a:rPr lang="en-US" sz="1200" dirty="0" err="1">
                <a:solidFill>
                  <a:schemeClr val="tx1"/>
                </a:solidFill>
              </a:rPr>
              <a:t>stateful</a:t>
            </a:r>
            <a:r>
              <a:rPr lang="en-US" sz="1200" dirty="0">
                <a:solidFill>
                  <a:schemeClr val="tx1"/>
                </a:solidFill>
              </a:rPr>
              <a:t> switchover (NSF/SSO) technology support more-reliable connections.</a:t>
            </a:r>
          </a:p>
          <a:p>
            <a:r>
              <a:rPr lang="en-US" sz="1400" b="1" dirty="0">
                <a:solidFill>
                  <a:schemeClr val="tx1"/>
                </a:solidFill>
              </a:rPr>
              <a:t>Integrated security</a:t>
            </a:r>
          </a:p>
          <a:p>
            <a:pPr lvl="1"/>
            <a:r>
              <a:rPr lang="en-US" sz="1200" dirty="0">
                <a:solidFill>
                  <a:schemeClr val="tx1"/>
                </a:solidFill>
              </a:rPr>
              <a:t>LAN switches provide the first line of defense against internal network attacks and prevent unauthorized intrusion.</a:t>
            </a:r>
          </a:p>
          <a:p>
            <a:r>
              <a:rPr lang="en-US" sz="1400" b="1" dirty="0">
                <a:solidFill>
                  <a:schemeClr val="tx1"/>
                </a:solidFill>
              </a:rPr>
              <a:t>Operational manageability</a:t>
            </a:r>
          </a:p>
          <a:p>
            <a:pPr lvl="1"/>
            <a:r>
              <a:rPr lang="en-US" sz="1200" dirty="0">
                <a:solidFill>
                  <a:schemeClr val="tx1"/>
                </a:solidFill>
              </a:rPr>
              <a:t>To more easily manage the network, IT staff must be able to remotely configure and monitor network devices from a central location.</a:t>
            </a:r>
            <a:endParaRPr lang="pt-PT" sz="1200" dirty="0">
              <a:solidFill>
                <a:schemeClr val="tx1"/>
              </a:solidFill>
            </a:endParaRPr>
          </a:p>
        </p:txBody>
      </p:sp>
    </p:spTree>
    <p:extLst>
      <p:ext uri="{BB962C8B-B14F-4D97-AF65-F5344CB8AC3E}">
        <p14:creationId xmlns:p14="http://schemas.microsoft.com/office/powerpoint/2010/main" val="3662612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76225" y="420688"/>
            <a:ext cx="8488363" cy="838200"/>
          </a:xfrm>
        </p:spPr>
        <p:txBody>
          <a:bodyPr/>
          <a:lstStyle/>
          <a:p>
            <a:pPr eaLnBrk="1" hangingPunct="1"/>
            <a:r>
              <a:rPr lang="en-US" altLang="ja-JP" sz="3600" dirty="0">
                <a:latin typeface="Arial" charset="0"/>
                <a:cs typeface="ＭＳ Ｐゴシック" charset="0"/>
              </a:rPr>
              <a:t>Switch Features</a:t>
            </a:r>
            <a:endParaRPr lang="en-US" sz="4000" dirty="0">
              <a:latin typeface="Arial" charset="0"/>
            </a:endParaRPr>
          </a:p>
        </p:txBody>
      </p:sp>
      <p:sp>
        <p:nvSpPr>
          <p:cNvPr id="9219" name="Rectangle 3"/>
          <p:cNvSpPr>
            <a:spLocks noGrp="1" noChangeArrowheads="1"/>
          </p:cNvSpPr>
          <p:nvPr>
            <p:ph type="body" idx="1"/>
          </p:nvPr>
        </p:nvSpPr>
        <p:spPr>
          <a:xfrm>
            <a:off x="655638" y="1851025"/>
            <a:ext cx="7940675" cy="4618038"/>
          </a:xfrm>
        </p:spPr>
        <p:txBody>
          <a:bodyPr/>
          <a:lstStyle/>
          <a:p>
            <a:endParaRPr lang="en-US">
              <a:latin typeface="Arial" charset="0"/>
            </a:endParaRPr>
          </a:p>
          <a:p>
            <a:pPr>
              <a:buFont typeface="Symbol" charset="0"/>
              <a:buChar char=""/>
            </a:pPr>
            <a:endParaRPr lang="en-US">
              <a:latin typeface="Arial" charset="0"/>
            </a:endParaRPr>
          </a:p>
        </p:txBody>
      </p:sp>
      <p:pic>
        <p:nvPicPr>
          <p:cNvPr id="9220"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984250" y="1535112"/>
            <a:ext cx="7032625" cy="471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90691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76225" y="420688"/>
            <a:ext cx="8488363" cy="838200"/>
          </a:xfrm>
        </p:spPr>
        <p:txBody>
          <a:bodyPr/>
          <a:lstStyle/>
          <a:p>
            <a:pPr eaLnBrk="1" hangingPunct="1"/>
            <a:r>
              <a:rPr lang="en-US" altLang="ja-JP" sz="3600" dirty="0">
                <a:latin typeface="Arial" charset="0"/>
                <a:cs typeface="ＭＳ Ｐゴシック" charset="0"/>
              </a:rPr>
              <a:t>Switch Features</a:t>
            </a:r>
            <a:endParaRPr lang="en-US" sz="4000" dirty="0">
              <a:latin typeface="Arial" charset="0"/>
            </a:endParaRPr>
          </a:p>
        </p:txBody>
      </p:sp>
      <p:sp>
        <p:nvSpPr>
          <p:cNvPr id="9219" name="Rectangle 3"/>
          <p:cNvSpPr>
            <a:spLocks noGrp="1" noChangeArrowheads="1"/>
          </p:cNvSpPr>
          <p:nvPr>
            <p:ph type="body" idx="1"/>
          </p:nvPr>
        </p:nvSpPr>
        <p:spPr>
          <a:xfrm>
            <a:off x="655638" y="1851025"/>
            <a:ext cx="7940675" cy="4618038"/>
          </a:xfrm>
        </p:spPr>
        <p:txBody>
          <a:bodyPr/>
          <a:lstStyle/>
          <a:p>
            <a:endParaRPr lang="en-US">
              <a:latin typeface="Arial" charset="0"/>
            </a:endParaRPr>
          </a:p>
          <a:p>
            <a:pPr>
              <a:buFont typeface="Symbol" charset="0"/>
              <a:buChar char=""/>
            </a:pPr>
            <a:endParaRPr lang="en-US">
              <a:latin typeface="Arial" charset="0"/>
            </a:endParaRPr>
          </a:p>
        </p:txBody>
      </p:sp>
      <p:sp>
        <p:nvSpPr>
          <p:cNvPr id="2" name="Rectangle 1"/>
          <p:cNvSpPr/>
          <p:nvPr/>
        </p:nvSpPr>
        <p:spPr>
          <a:xfrm>
            <a:off x="444668" y="1431767"/>
            <a:ext cx="8319920" cy="4708981"/>
          </a:xfrm>
          <a:prstGeom prst="rect">
            <a:avLst/>
          </a:prstGeom>
        </p:spPr>
        <p:txBody>
          <a:bodyPr wrap="square">
            <a:spAutoFit/>
          </a:bodyPr>
          <a:lstStyle/>
          <a:p>
            <a:r>
              <a:rPr lang="en-US" sz="2000" dirty="0"/>
              <a:t>After design consider proper switches.</a:t>
            </a:r>
          </a:p>
          <a:p>
            <a:pPr>
              <a:buFontTx/>
              <a:buNone/>
            </a:pPr>
            <a:endParaRPr lang="en-US" sz="2000" dirty="0"/>
          </a:p>
          <a:p>
            <a:pPr marL="742950" lvl="1" indent="-285750">
              <a:buFont typeface="Arial" pitchFamily="34" charset="0"/>
              <a:buChar char="•"/>
            </a:pPr>
            <a:r>
              <a:rPr lang="en-US" sz="2000" dirty="0"/>
              <a:t>Traffic flow analysis </a:t>
            </a:r>
          </a:p>
          <a:p>
            <a:pPr marL="1200150" lvl="2" indent="-285750">
              <a:buFont typeface="Arial" pitchFamily="34" charset="0"/>
              <a:buChar char="•"/>
            </a:pPr>
            <a:endParaRPr lang="en-US" sz="2000" dirty="0"/>
          </a:p>
          <a:p>
            <a:pPr marL="742950" lvl="1" indent="-285750">
              <a:buFont typeface="Arial" pitchFamily="34" charset="0"/>
              <a:buChar char="•"/>
            </a:pPr>
            <a:r>
              <a:rPr lang="en-US" sz="2000" dirty="0"/>
              <a:t>User communities </a:t>
            </a:r>
          </a:p>
          <a:p>
            <a:pPr marL="1200150" lvl="2" indent="-285750">
              <a:buFont typeface="Arial" pitchFamily="34" charset="0"/>
              <a:buChar char="•"/>
            </a:pPr>
            <a:endParaRPr lang="en-US" sz="2000" dirty="0"/>
          </a:p>
          <a:p>
            <a:pPr marL="742950" lvl="1" indent="-285750">
              <a:buFont typeface="Arial" pitchFamily="34" charset="0"/>
              <a:buChar char="•"/>
            </a:pPr>
            <a:r>
              <a:rPr lang="en-US" sz="2000" dirty="0"/>
              <a:t>Future growth</a:t>
            </a:r>
          </a:p>
          <a:p>
            <a:pPr marL="1200150" lvl="2" indent="-285750">
              <a:buFont typeface="Arial" pitchFamily="34" charset="0"/>
              <a:buChar char="•"/>
            </a:pPr>
            <a:endParaRPr lang="en-US" sz="2000" dirty="0"/>
          </a:p>
          <a:p>
            <a:pPr marL="742950" lvl="1" indent="-285750">
              <a:buFont typeface="Arial" pitchFamily="34" charset="0"/>
              <a:buChar char="•"/>
            </a:pPr>
            <a:r>
              <a:rPr lang="en-US" sz="2000" dirty="0"/>
              <a:t>Data store &amp; Data server analysis – </a:t>
            </a:r>
            <a:r>
              <a:rPr lang="en-GB" sz="2000" dirty="0"/>
              <a:t>When analysing traffic on a network, consider where the data stores and servers are located so that you can determine the impact of traffic on the network. -- Storage area networks (SANs), network-attached storage (NAS), tape backup units, or any other device </a:t>
            </a:r>
            <a:endParaRPr lang="en-US" sz="2000" dirty="0"/>
          </a:p>
          <a:p>
            <a:pPr marL="1200150" lvl="2" indent="-285750">
              <a:buFont typeface="Arial" pitchFamily="34" charset="0"/>
              <a:buChar char="•"/>
            </a:pPr>
            <a:endParaRPr lang="en-US" sz="2000" dirty="0"/>
          </a:p>
          <a:p>
            <a:pPr marL="742950" lvl="1" indent="-285750">
              <a:buFont typeface="Arial" pitchFamily="34" charset="0"/>
              <a:buChar char="•"/>
            </a:pPr>
            <a:r>
              <a:rPr lang="en-US" sz="2000" dirty="0"/>
              <a:t>Topology diagram</a:t>
            </a:r>
          </a:p>
        </p:txBody>
      </p:sp>
    </p:spTree>
    <p:extLst>
      <p:ext uri="{BB962C8B-B14F-4D97-AF65-F5344CB8AC3E}">
        <p14:creationId xmlns:p14="http://schemas.microsoft.com/office/powerpoint/2010/main" val="4127751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2682081" y="607053"/>
            <a:ext cx="3916363" cy="373062"/>
          </a:xfrm>
        </p:spPr>
        <p:txBody>
          <a:bodyPr/>
          <a:lstStyle/>
          <a:p>
            <a:pPr eaLnBrk="1" hangingPunct="1"/>
            <a:r>
              <a:rPr lang="en-US" altLang="ja-JP" sz="3600" dirty="0">
                <a:latin typeface="Arial" charset="0"/>
                <a:cs typeface="ＭＳ Ｐゴシック" charset="0"/>
              </a:rPr>
              <a:t>Switch Features</a:t>
            </a:r>
            <a:endParaRPr lang="en-US" sz="4000" dirty="0">
              <a:latin typeface="Arial" charset="0"/>
            </a:endParaRPr>
          </a:p>
        </p:txBody>
      </p:sp>
      <p:pic>
        <p:nvPicPr>
          <p:cNvPr id="1024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1635391"/>
            <a:ext cx="2683999" cy="2140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44"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0" y="4290677"/>
            <a:ext cx="2443005" cy="17240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2682081" y="1236674"/>
            <a:ext cx="6330462" cy="5078313"/>
          </a:xfrm>
          <a:prstGeom prst="rect">
            <a:avLst/>
          </a:prstGeom>
        </p:spPr>
        <p:txBody>
          <a:bodyPr wrap="square">
            <a:spAutoFit/>
          </a:bodyPr>
          <a:lstStyle/>
          <a:p>
            <a:r>
              <a:rPr lang="en-US" dirty="0"/>
              <a:t>Performance – support port density, forwarding rate, link aggregation for the network</a:t>
            </a:r>
          </a:p>
          <a:p>
            <a:pPr>
              <a:buFontTx/>
              <a:buNone/>
            </a:pPr>
            <a:endParaRPr lang="en-US" dirty="0"/>
          </a:p>
          <a:p>
            <a:r>
              <a:rPr lang="en-US" dirty="0"/>
              <a:t>Port density - </a:t>
            </a:r>
            <a:r>
              <a:rPr lang="en-GB" dirty="0"/>
              <a:t>number of ports available on a single switch</a:t>
            </a:r>
          </a:p>
          <a:p>
            <a:pPr>
              <a:buFontTx/>
              <a:buNone/>
            </a:pPr>
            <a:endParaRPr lang="en-US" dirty="0"/>
          </a:p>
          <a:p>
            <a:r>
              <a:rPr lang="en-US" dirty="0"/>
              <a:t>Link Aggregation - </a:t>
            </a:r>
            <a:r>
              <a:rPr lang="en-GB" dirty="0"/>
              <a:t>you should determine if there are enough ports on a switch to aggregate to support the required bandwidth – between </a:t>
            </a:r>
            <a:r>
              <a:rPr lang="en-GB" dirty="0" err="1"/>
              <a:t>dist</a:t>
            </a:r>
            <a:r>
              <a:rPr lang="en-GB" dirty="0"/>
              <a:t> &amp; core – reduce bottleneck of traffic </a:t>
            </a:r>
          </a:p>
          <a:p>
            <a:pPr>
              <a:buFontTx/>
              <a:buNone/>
            </a:pPr>
            <a:endParaRPr lang="en-US" dirty="0"/>
          </a:p>
          <a:p>
            <a:r>
              <a:rPr lang="en-US" dirty="0"/>
              <a:t>Forwarding Rates - </a:t>
            </a:r>
            <a:r>
              <a:rPr lang="en-GB" dirty="0"/>
              <a:t>processing capabilities of a switch by rating how much data the switch can process per second (24 ports – 24Gbps)</a:t>
            </a:r>
          </a:p>
          <a:p>
            <a:pPr>
              <a:buFontTx/>
              <a:buNone/>
            </a:pPr>
            <a:endParaRPr lang="en-US" dirty="0"/>
          </a:p>
          <a:p>
            <a:r>
              <a:rPr lang="en-GB" dirty="0" err="1"/>
              <a:t>PoE</a:t>
            </a:r>
            <a:r>
              <a:rPr lang="en-GB" dirty="0"/>
              <a:t> -  deliver power to a device over the existing Ethernet cabling.</a:t>
            </a:r>
          </a:p>
          <a:p>
            <a:endParaRPr lang="en-GB" dirty="0"/>
          </a:p>
          <a:p>
            <a:r>
              <a:rPr lang="en-GB" dirty="0"/>
              <a:t>Layer 3 Functionality </a:t>
            </a:r>
            <a:endParaRPr lang="en-US" dirty="0"/>
          </a:p>
        </p:txBody>
      </p:sp>
    </p:spTree>
    <p:extLst>
      <p:ext uri="{BB962C8B-B14F-4D97-AF65-F5344CB8AC3E}">
        <p14:creationId xmlns:p14="http://schemas.microsoft.com/office/powerpoint/2010/main" val="3402833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54025" y="524328"/>
            <a:ext cx="8145463" cy="838200"/>
          </a:xfrm>
        </p:spPr>
        <p:txBody>
          <a:bodyPr/>
          <a:lstStyle/>
          <a:p>
            <a:pPr eaLnBrk="1" hangingPunct="1"/>
            <a:r>
              <a:rPr lang="en-GB" sz="2800" dirty="0">
                <a:latin typeface="Arial" charset="0"/>
                <a:cs typeface="ＭＳ Ｐゴシック" charset="0"/>
              </a:rPr>
              <a:t>Communications in a switched LAN network </a:t>
            </a:r>
            <a:endParaRPr lang="en-US" sz="2800" dirty="0">
              <a:latin typeface="Arial" charset="0"/>
              <a:cs typeface="ＭＳ Ｐゴシック" charset="0"/>
            </a:endParaRPr>
          </a:p>
        </p:txBody>
      </p:sp>
      <p:pic>
        <p:nvPicPr>
          <p:cNvPr id="7171"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8912" y="1512926"/>
            <a:ext cx="4992688" cy="357765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7172"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335588" y="1680912"/>
            <a:ext cx="3427412" cy="4285971"/>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73732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ea typeface="ＭＳ Ｐゴシック" pitchFamily="34" charset="-128"/>
              </a:rPr>
              <a:t/>
            </a:r>
            <a:br>
              <a:rPr lang="en-US" sz="3600" dirty="0">
                <a:ea typeface="ＭＳ Ｐゴシック" pitchFamily="34" charset="-128"/>
              </a:rPr>
            </a:br>
            <a:r>
              <a:rPr lang="en-US" sz="3600" dirty="0"/>
              <a:t>Duplex Communication</a:t>
            </a:r>
            <a:endParaRPr lang="en-US" sz="36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30513" y="1670416"/>
            <a:ext cx="6720840" cy="4378212"/>
          </a:xfrm>
        </p:spPr>
      </p:pic>
    </p:spTree>
    <p:extLst>
      <p:ext uri="{BB962C8B-B14F-4D97-AF65-F5344CB8AC3E}">
        <p14:creationId xmlns:p14="http://schemas.microsoft.com/office/powerpoint/2010/main" val="2056735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77825" y="379788"/>
            <a:ext cx="8145463" cy="838200"/>
          </a:xfrm>
        </p:spPr>
        <p:txBody>
          <a:bodyPr/>
          <a:lstStyle/>
          <a:p>
            <a:pPr eaLnBrk="1" hangingPunct="1"/>
            <a:r>
              <a:rPr lang="en-GB" sz="2400" dirty="0">
                <a:latin typeface="Arial" charset="0"/>
                <a:cs typeface="ＭＳ Ｐゴシック" charset="0"/>
              </a:rPr>
              <a:t>Communications in a switched LAN network </a:t>
            </a:r>
            <a:endParaRPr lang="en-US" sz="2400" dirty="0">
              <a:latin typeface="Arial" charset="0"/>
              <a:cs typeface="ＭＳ Ｐゴシック" charset="0"/>
            </a:endParaRPr>
          </a:p>
        </p:txBody>
      </p:sp>
      <p:pic>
        <p:nvPicPr>
          <p:cNvPr id="71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6200" y="1255118"/>
            <a:ext cx="6394751" cy="485818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1141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pt-PT" sz="3600" dirty="0"/>
              <a:t>MAC </a:t>
            </a:r>
            <a:r>
              <a:rPr lang="pt-PT" sz="3600" dirty="0" err="1"/>
              <a:t>Addresses</a:t>
            </a:r>
            <a:endParaRPr lang="pt-PT" sz="3600" dirty="0"/>
          </a:p>
        </p:txBody>
      </p:sp>
      <p:sp>
        <p:nvSpPr>
          <p:cNvPr id="3" name="Content Placeholder 2"/>
          <p:cNvSpPr>
            <a:spLocks noGrp="1"/>
          </p:cNvSpPr>
          <p:nvPr>
            <p:ph idx="1"/>
          </p:nvPr>
        </p:nvSpPr>
        <p:spPr/>
        <p:txBody>
          <a:bodyPr>
            <a:normAutofit/>
          </a:bodyPr>
          <a:lstStyle/>
          <a:p>
            <a:r>
              <a:rPr lang="en-US" dirty="0">
                <a:solidFill>
                  <a:schemeClr val="tx1"/>
                </a:solidFill>
              </a:rPr>
              <a:t>MAC addresses are standardized data link layer addresses that are required for every port or device that connects to a LAN. </a:t>
            </a:r>
          </a:p>
          <a:p>
            <a:r>
              <a:rPr lang="en-US" dirty="0">
                <a:solidFill>
                  <a:schemeClr val="tx1"/>
                </a:solidFill>
              </a:rPr>
              <a:t>Other devices in the network use these addresses to locate specific ports in the network and to create and update routing tables and data structures. </a:t>
            </a:r>
          </a:p>
          <a:p>
            <a:r>
              <a:rPr lang="en-US" dirty="0">
                <a:solidFill>
                  <a:schemeClr val="tx1"/>
                </a:solidFill>
              </a:rPr>
              <a:t>MAC addresses are 6 bytes long and are controlled by the IEEE. </a:t>
            </a:r>
          </a:p>
        </p:txBody>
      </p:sp>
    </p:spTree>
    <p:extLst>
      <p:ext uri="{BB962C8B-B14F-4D97-AF65-F5344CB8AC3E}">
        <p14:creationId xmlns:p14="http://schemas.microsoft.com/office/powerpoint/2010/main" val="8994219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88156" y="602342"/>
            <a:ext cx="8145463" cy="838200"/>
          </a:xfrm>
        </p:spPr>
        <p:txBody>
          <a:bodyPr/>
          <a:lstStyle/>
          <a:p>
            <a:pPr eaLnBrk="1" hangingPunct="1"/>
            <a:r>
              <a:rPr lang="en-CA" altLang="ja-JP" sz="2800" dirty="0">
                <a:latin typeface="Arial" charset="0"/>
                <a:cs typeface="ＭＳ Ｐゴシック" charset="0"/>
              </a:rPr>
              <a:t>Design Consideration of Ethernet/802.3</a:t>
            </a:r>
            <a:endParaRPr lang="en-US" sz="2800" dirty="0">
              <a:latin typeface="Arial" charset="0"/>
              <a:cs typeface="ＭＳ Ｐゴシック" charset="0"/>
            </a:endParaRPr>
          </a:p>
        </p:txBody>
      </p:sp>
      <p:pic>
        <p:nvPicPr>
          <p:cNvPr id="819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38150" y="2145167"/>
            <a:ext cx="4122738" cy="263366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8196"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778601" y="2538639"/>
            <a:ext cx="4225925" cy="26320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8197" name="TextBox 4"/>
          <p:cNvSpPr txBox="1">
            <a:spLocks noChangeArrowheads="1"/>
          </p:cNvSpPr>
          <p:nvPr/>
        </p:nvSpPr>
        <p:spPr bwMode="auto">
          <a:xfrm>
            <a:off x="5606597" y="1783444"/>
            <a:ext cx="2732088" cy="2587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200" b="1"/>
              <a:t>Collision and Broadcast Domains</a:t>
            </a:r>
          </a:p>
        </p:txBody>
      </p:sp>
    </p:spTree>
    <p:extLst>
      <p:ext uri="{BB962C8B-B14F-4D97-AF65-F5344CB8AC3E}">
        <p14:creationId xmlns:p14="http://schemas.microsoft.com/office/powerpoint/2010/main" val="7420091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63245"/>
            <a:ext cx="8042276" cy="1336956"/>
          </a:xfrm>
        </p:spPr>
        <p:txBody>
          <a:bodyPr/>
          <a:lstStyle/>
          <a:p>
            <a:r>
              <a:rPr lang="pt-PT" sz="3600" dirty="0" err="1"/>
              <a:t>Broadcast</a:t>
            </a:r>
            <a:r>
              <a:rPr lang="pt-PT" sz="3600" dirty="0"/>
              <a:t> </a:t>
            </a:r>
            <a:r>
              <a:rPr lang="pt-PT" sz="3600" dirty="0" err="1"/>
              <a:t>Domains</a:t>
            </a:r>
            <a:endParaRPr lang="pt-PT" sz="3600" dirty="0"/>
          </a:p>
        </p:txBody>
      </p:sp>
      <p:sp>
        <p:nvSpPr>
          <p:cNvPr id="3" name="Content Placeholder 2"/>
          <p:cNvSpPr>
            <a:spLocks noGrp="1"/>
          </p:cNvSpPr>
          <p:nvPr>
            <p:ph idx="1"/>
          </p:nvPr>
        </p:nvSpPr>
        <p:spPr/>
        <p:txBody>
          <a:bodyPr/>
          <a:lstStyle/>
          <a:p>
            <a:r>
              <a:rPr lang="en-US" dirty="0">
                <a:solidFill>
                  <a:schemeClr val="tx1"/>
                </a:solidFill>
              </a:rPr>
              <a:t>A broadcast domain is a set of network devices that receive broadcast frames originating from any device within the group. </a:t>
            </a:r>
          </a:p>
          <a:p>
            <a:r>
              <a:rPr lang="en-US" dirty="0">
                <a:solidFill>
                  <a:schemeClr val="tx1"/>
                </a:solidFill>
              </a:rPr>
              <a:t>Routers typically bound broadcast domains because routers do not forward broadcast frames. </a:t>
            </a:r>
          </a:p>
          <a:p>
            <a:r>
              <a:rPr lang="en-US" dirty="0">
                <a:solidFill>
                  <a:schemeClr val="tx1"/>
                </a:solidFill>
              </a:rPr>
              <a:t>VLANs are an example of broadcast domain. </a:t>
            </a:r>
          </a:p>
          <a:p>
            <a:r>
              <a:rPr lang="en-US" dirty="0">
                <a:solidFill>
                  <a:schemeClr val="tx1"/>
                </a:solidFill>
              </a:rPr>
              <a:t>Broadcast domains are generally limited to a specific Layer 2 segment that contains a single IP subnet. </a:t>
            </a:r>
            <a:endParaRPr lang="pt-PT" dirty="0">
              <a:solidFill>
                <a:schemeClr val="tx1"/>
              </a:solidFill>
            </a:endParaRPr>
          </a:p>
        </p:txBody>
      </p:sp>
    </p:spTree>
    <p:extLst>
      <p:ext uri="{BB962C8B-B14F-4D97-AF65-F5344CB8AC3E}">
        <p14:creationId xmlns:p14="http://schemas.microsoft.com/office/powerpoint/2010/main" val="2330836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CA" altLang="ja-JP" sz="2800">
                <a:latin typeface="Arial" charset="0"/>
                <a:cs typeface="ＭＳ Ｐゴシック" charset="0"/>
              </a:rPr>
              <a:t>LAN design Consideration</a:t>
            </a:r>
            <a:br>
              <a:rPr lang="en-CA" altLang="ja-JP" sz="2800">
                <a:latin typeface="Arial" charset="0"/>
                <a:cs typeface="ＭＳ Ｐゴシック" charset="0"/>
              </a:rPr>
            </a:br>
            <a:endParaRPr lang="en-US" sz="2800">
              <a:latin typeface="Arial" charset="0"/>
              <a:cs typeface="ＭＳ Ｐゴシック" charset="0"/>
            </a:endParaRPr>
          </a:p>
        </p:txBody>
      </p:sp>
      <p:pic>
        <p:nvPicPr>
          <p:cNvPr id="921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8534" y="4140200"/>
            <a:ext cx="4391554" cy="24892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9220"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693863" y="1382713"/>
            <a:ext cx="5719762" cy="25685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9221" name="TextBox 4"/>
          <p:cNvSpPr txBox="1">
            <a:spLocks noChangeArrowheads="1"/>
          </p:cNvSpPr>
          <p:nvPr/>
        </p:nvSpPr>
        <p:spPr bwMode="auto">
          <a:xfrm>
            <a:off x="3897313" y="1143000"/>
            <a:ext cx="1447800" cy="2444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100" b="1"/>
              <a:t>LAN Segmentation</a:t>
            </a:r>
          </a:p>
        </p:txBody>
      </p:sp>
      <p:pic>
        <p:nvPicPr>
          <p:cNvPr id="9222"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621213" y="4337050"/>
            <a:ext cx="4452937" cy="20955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71370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5"/>
          <p:cNvSpPr>
            <a:spLocks noGrp="1" noChangeArrowheads="1"/>
          </p:cNvSpPr>
          <p:nvPr>
            <p:ph type="title"/>
          </p:nvPr>
        </p:nvSpPr>
        <p:spPr>
          <a:noFill/>
        </p:spPr>
        <p:txBody>
          <a:bodyPr/>
          <a:lstStyle/>
          <a:p>
            <a:pPr eaLnBrk="1" hangingPunct="1"/>
            <a:r>
              <a:rPr lang="en-CA" altLang="ja-JP" sz="3600" dirty="0">
                <a:latin typeface="Arial" charset="0"/>
                <a:cs typeface="ＭＳ Ｐゴシック" charset="0"/>
              </a:rPr>
              <a:t>Switch forwarding methods</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1937" y="1748270"/>
            <a:ext cx="6705600" cy="302895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6310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60401" y="521759"/>
            <a:ext cx="8145463" cy="838200"/>
          </a:xfrm>
        </p:spPr>
        <p:txBody>
          <a:bodyPr/>
          <a:lstStyle/>
          <a:p>
            <a:pPr eaLnBrk="1" hangingPunct="1"/>
            <a:r>
              <a:rPr lang="en-CA" altLang="ja-JP" sz="3200" dirty="0">
                <a:latin typeface="Arial" charset="0"/>
                <a:cs typeface="ＭＳ Ｐゴシック" charset="0"/>
              </a:rPr>
              <a:t>Symmetric and Asymmetric Switching</a:t>
            </a:r>
            <a:r>
              <a:rPr lang="en-US" altLang="ja-JP" sz="3200" dirty="0">
                <a:latin typeface="Arial" charset="0"/>
                <a:cs typeface="ＭＳ Ｐゴシック" charset="0"/>
              </a:rPr>
              <a:t> </a:t>
            </a:r>
            <a:endParaRPr lang="en-US" sz="3200" dirty="0">
              <a:latin typeface="Arial" charset="0"/>
              <a:cs typeface="ＭＳ Ｐゴシック"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7687" y="1472436"/>
            <a:ext cx="8048625" cy="4953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6106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CA" altLang="ja-JP" sz="3600" dirty="0">
                <a:latin typeface="Arial" charset="0"/>
                <a:cs typeface="ＭＳ Ｐゴシック" charset="0"/>
              </a:rPr>
              <a:t>Memory Buffering</a:t>
            </a:r>
            <a:endParaRPr lang="en-US" sz="3600" dirty="0">
              <a:latin typeface="Arial" charset="0"/>
              <a:cs typeface="ＭＳ Ｐゴシック"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429" y="1837028"/>
            <a:ext cx="7487516" cy="309540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1990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09176"/>
            <a:ext cx="8042276" cy="1336956"/>
          </a:xfrm>
        </p:spPr>
        <p:txBody>
          <a:bodyPr/>
          <a:lstStyle/>
          <a:p>
            <a:r>
              <a:rPr lang="en-US" sz="3600" dirty="0"/>
              <a:t>The Basic Ethernet Frame Format</a:t>
            </a:r>
            <a:endParaRPr lang="pt-PT" sz="3600" dirty="0"/>
          </a:p>
        </p:txBody>
      </p:sp>
      <p:pic>
        <p:nvPicPr>
          <p:cNvPr id="5" name="Content Placeholder 4"/>
          <p:cNvPicPr>
            <a:picLocks noGrp="1" noChangeAspect="1"/>
          </p:cNvPicPr>
          <p:nvPr>
            <p:ph idx="1"/>
          </p:nvPr>
        </p:nvPicPr>
        <p:blipFill>
          <a:blip r:embed="rId2"/>
          <a:stretch>
            <a:fillRect/>
          </a:stretch>
        </p:blipFill>
        <p:spPr>
          <a:xfrm>
            <a:off x="374784" y="1905401"/>
            <a:ext cx="7984125" cy="4528261"/>
          </a:xfrm>
          <a:prstGeom prst="rect">
            <a:avLst/>
          </a:prstGeom>
        </p:spPr>
      </p:pic>
    </p:spTree>
    <p:extLst>
      <p:ext uri="{BB962C8B-B14F-4D97-AF65-F5344CB8AC3E}">
        <p14:creationId xmlns:p14="http://schemas.microsoft.com/office/powerpoint/2010/main" val="3398846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81464"/>
            <a:ext cx="8042276" cy="1336956"/>
          </a:xfrm>
        </p:spPr>
        <p:txBody>
          <a:bodyPr/>
          <a:lstStyle/>
          <a:p>
            <a:r>
              <a:rPr lang="en-US" sz="3600" dirty="0"/>
              <a:t>The Basic Ethernet Frame Format</a:t>
            </a:r>
            <a:endParaRPr lang="pt-PT" sz="3600" dirty="0"/>
          </a:p>
        </p:txBody>
      </p:sp>
      <p:sp>
        <p:nvSpPr>
          <p:cNvPr id="3" name="Content Placeholder 2"/>
          <p:cNvSpPr>
            <a:spLocks noGrp="1"/>
          </p:cNvSpPr>
          <p:nvPr>
            <p:ph idx="1"/>
          </p:nvPr>
        </p:nvSpPr>
        <p:spPr>
          <a:xfrm>
            <a:off x="549275" y="1831110"/>
            <a:ext cx="8042276" cy="4343400"/>
          </a:xfrm>
        </p:spPr>
        <p:txBody>
          <a:bodyPr>
            <a:normAutofit fontScale="85000" lnSpcReduction="20000"/>
          </a:bodyPr>
          <a:lstStyle/>
          <a:p>
            <a:r>
              <a:rPr lang="en-US" b="1" dirty="0">
                <a:solidFill>
                  <a:schemeClr val="tx1"/>
                </a:solidFill>
              </a:rPr>
              <a:t>Preamble (PRE)</a:t>
            </a:r>
          </a:p>
          <a:p>
            <a:pPr lvl="1"/>
            <a:r>
              <a:rPr lang="en-US" dirty="0">
                <a:solidFill>
                  <a:schemeClr val="tx1"/>
                </a:solidFill>
              </a:rPr>
              <a:t>Consists of 7 bytes. The PRE is an alternating pattern of 1s and 0s that tells receiving stations that a frame is coming, and that provides a means of synchronization </a:t>
            </a:r>
          </a:p>
          <a:p>
            <a:r>
              <a:rPr lang="en-US" b="1" dirty="0">
                <a:solidFill>
                  <a:schemeClr val="tx1"/>
                </a:solidFill>
              </a:rPr>
              <a:t>Start-of-frame delimiter (SOF)</a:t>
            </a:r>
          </a:p>
          <a:p>
            <a:pPr lvl="1"/>
            <a:r>
              <a:rPr lang="en-US" dirty="0">
                <a:solidFill>
                  <a:schemeClr val="tx1"/>
                </a:solidFill>
              </a:rPr>
              <a:t>Consists of 1 byte. The SOF is an alternating pattern of 1s and 0s, ending with two consecutive 1 bits, indicating that the next bit is the leftmost bit in the leftmost byte of the destination address.</a:t>
            </a:r>
            <a:endParaRPr lang="pt-PT" dirty="0">
              <a:solidFill>
                <a:schemeClr val="tx1"/>
              </a:solidFill>
            </a:endParaRPr>
          </a:p>
          <a:p>
            <a:r>
              <a:rPr lang="en-US" b="1" dirty="0">
                <a:solidFill>
                  <a:schemeClr val="tx1"/>
                </a:solidFill>
              </a:rPr>
              <a:t> Destination address (DA)</a:t>
            </a:r>
          </a:p>
          <a:p>
            <a:pPr lvl="1"/>
            <a:r>
              <a:rPr lang="en-US" dirty="0">
                <a:solidFill>
                  <a:schemeClr val="tx1"/>
                </a:solidFill>
              </a:rPr>
              <a:t>Consists of 6 bytes. The DA field identifies which station(s) should receive the frame. </a:t>
            </a:r>
          </a:p>
          <a:p>
            <a:r>
              <a:rPr lang="en-US" b="1" dirty="0">
                <a:solidFill>
                  <a:schemeClr val="tx1"/>
                </a:solidFill>
              </a:rPr>
              <a:t>Source addresses (SA)</a:t>
            </a:r>
          </a:p>
          <a:p>
            <a:pPr lvl="1"/>
            <a:r>
              <a:rPr lang="en-US" dirty="0">
                <a:solidFill>
                  <a:schemeClr val="tx1"/>
                </a:solidFill>
              </a:rPr>
              <a:t>Consists of 6 bytes. The SA field identifies the sending station.</a:t>
            </a:r>
          </a:p>
        </p:txBody>
      </p:sp>
    </p:spTree>
    <p:extLst>
      <p:ext uri="{BB962C8B-B14F-4D97-AF65-F5344CB8AC3E}">
        <p14:creationId xmlns:p14="http://schemas.microsoft.com/office/powerpoint/2010/main" val="2937931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20012"/>
            <a:ext cx="8042276" cy="1336956"/>
          </a:xfrm>
        </p:spPr>
        <p:txBody>
          <a:bodyPr/>
          <a:lstStyle/>
          <a:p>
            <a:r>
              <a:rPr lang="en-US" sz="3600" dirty="0"/>
              <a:t>The Basic Ethernet Frame Format</a:t>
            </a:r>
            <a:endParaRPr lang="pt-PT" sz="3600" dirty="0"/>
          </a:p>
        </p:txBody>
      </p:sp>
      <p:sp>
        <p:nvSpPr>
          <p:cNvPr id="3" name="Content Placeholder 2"/>
          <p:cNvSpPr>
            <a:spLocks noGrp="1"/>
          </p:cNvSpPr>
          <p:nvPr>
            <p:ph idx="1"/>
          </p:nvPr>
        </p:nvSpPr>
        <p:spPr>
          <a:xfrm>
            <a:off x="549275" y="1812637"/>
            <a:ext cx="8042276" cy="4343400"/>
          </a:xfrm>
        </p:spPr>
        <p:txBody>
          <a:bodyPr>
            <a:normAutofit fontScale="77500" lnSpcReduction="20000"/>
          </a:bodyPr>
          <a:lstStyle/>
          <a:p>
            <a:r>
              <a:rPr lang="en-US" b="1" dirty="0">
                <a:solidFill>
                  <a:schemeClr val="tx1"/>
                </a:solidFill>
              </a:rPr>
              <a:t>Length/Type</a:t>
            </a:r>
          </a:p>
          <a:p>
            <a:pPr lvl="1"/>
            <a:r>
              <a:rPr lang="en-US" dirty="0">
                <a:solidFill>
                  <a:schemeClr val="tx1"/>
                </a:solidFill>
              </a:rPr>
              <a:t>Consists of 2 bytes. This field indicates either the number of MAC-client data bytes that are contained in the data field of the frame, or the frame type ID if the frame is assembled using an optional format. </a:t>
            </a:r>
          </a:p>
          <a:p>
            <a:r>
              <a:rPr lang="en-US" b="1" dirty="0">
                <a:solidFill>
                  <a:schemeClr val="tx1"/>
                </a:solidFill>
              </a:rPr>
              <a:t>Data</a:t>
            </a:r>
          </a:p>
          <a:p>
            <a:pPr lvl="1"/>
            <a:r>
              <a:rPr lang="en-US" dirty="0">
                <a:solidFill>
                  <a:schemeClr val="tx1"/>
                </a:solidFill>
              </a:rPr>
              <a:t>Is a sequence of </a:t>
            </a:r>
            <a:r>
              <a:rPr lang="en-US" i="1" dirty="0">
                <a:solidFill>
                  <a:schemeClr val="tx1"/>
                </a:solidFill>
              </a:rPr>
              <a:t>n </a:t>
            </a:r>
            <a:r>
              <a:rPr lang="en-US" dirty="0">
                <a:solidFill>
                  <a:schemeClr val="tx1"/>
                </a:solidFill>
              </a:rPr>
              <a:t>bytes of any value, where </a:t>
            </a:r>
            <a:r>
              <a:rPr lang="en-US" i="1" dirty="0">
                <a:solidFill>
                  <a:schemeClr val="tx1"/>
                </a:solidFill>
              </a:rPr>
              <a:t>n </a:t>
            </a:r>
            <a:r>
              <a:rPr lang="en-US" dirty="0">
                <a:solidFill>
                  <a:schemeClr val="tx1"/>
                </a:solidFill>
              </a:rPr>
              <a:t>is less than or equal to 1500. </a:t>
            </a:r>
          </a:p>
          <a:p>
            <a:pPr lvl="1"/>
            <a:r>
              <a:rPr lang="en-US" dirty="0">
                <a:solidFill>
                  <a:schemeClr val="tx1"/>
                </a:solidFill>
              </a:rPr>
              <a:t>Note that jumbo frames up to 9000 bytes are supported on the current-generation </a:t>
            </a:r>
            <a:r>
              <a:rPr lang="pt-PT" dirty="0">
                <a:solidFill>
                  <a:schemeClr val="tx1"/>
                </a:solidFill>
              </a:rPr>
              <a:t>Cisco </a:t>
            </a:r>
            <a:r>
              <a:rPr lang="pt-PT" dirty="0" err="1">
                <a:solidFill>
                  <a:schemeClr val="tx1"/>
                </a:solidFill>
              </a:rPr>
              <a:t>Catalyst</a:t>
            </a:r>
            <a:r>
              <a:rPr lang="pt-PT" dirty="0">
                <a:solidFill>
                  <a:schemeClr val="tx1"/>
                </a:solidFill>
              </a:rPr>
              <a:t> </a:t>
            </a:r>
            <a:r>
              <a:rPr lang="pt-PT" dirty="0" err="1">
                <a:solidFill>
                  <a:schemeClr val="tx1"/>
                </a:solidFill>
              </a:rPr>
              <a:t>switches</a:t>
            </a:r>
            <a:r>
              <a:rPr lang="pt-PT" dirty="0">
                <a:solidFill>
                  <a:schemeClr val="tx1"/>
                </a:solidFill>
              </a:rPr>
              <a:t>.</a:t>
            </a:r>
          </a:p>
          <a:p>
            <a:r>
              <a:rPr lang="en-US" b="1" dirty="0">
                <a:solidFill>
                  <a:schemeClr val="tx1"/>
                </a:solidFill>
              </a:rPr>
              <a:t>Frame check sequence (FCS)</a:t>
            </a:r>
          </a:p>
          <a:p>
            <a:pPr lvl="1"/>
            <a:r>
              <a:rPr lang="en-US" dirty="0">
                <a:solidFill>
                  <a:schemeClr val="tx1"/>
                </a:solidFill>
              </a:rPr>
              <a:t>Consists of 4 bytes. This sequence contains a 32-bit cyclic redundancy check (CRC) value, which is created by the sending MAC and is recalculated by the receiving MAC to check for damaged frames. The FCS is generated over the DA, SA, Length/Type, and Data fields.</a:t>
            </a:r>
            <a:endParaRPr lang="pt-PT" dirty="0">
              <a:solidFill>
                <a:schemeClr val="tx1"/>
              </a:solidFill>
            </a:endParaRPr>
          </a:p>
        </p:txBody>
      </p:sp>
    </p:spTree>
    <p:extLst>
      <p:ext uri="{BB962C8B-B14F-4D97-AF65-F5344CB8AC3E}">
        <p14:creationId xmlns:p14="http://schemas.microsoft.com/office/powerpoint/2010/main" val="1208816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a:t>Basic </a:t>
            </a:r>
            <a:r>
              <a:rPr lang="pt-PT" sz="3600" dirty="0" err="1"/>
              <a:t>Switching</a:t>
            </a:r>
            <a:r>
              <a:rPr lang="pt-PT" sz="3600" dirty="0"/>
              <a:t> </a:t>
            </a:r>
            <a:r>
              <a:rPr lang="pt-PT" sz="3600" dirty="0" err="1"/>
              <a:t>Function</a:t>
            </a:r>
            <a:endParaRPr lang="pt-PT" sz="3600" dirty="0"/>
          </a:p>
        </p:txBody>
      </p:sp>
      <p:sp>
        <p:nvSpPr>
          <p:cNvPr id="3" name="Content Placeholder 2"/>
          <p:cNvSpPr>
            <a:spLocks noGrp="1"/>
          </p:cNvSpPr>
          <p:nvPr>
            <p:ph idx="1"/>
          </p:nvPr>
        </p:nvSpPr>
        <p:spPr>
          <a:xfrm>
            <a:off x="549275" y="1778002"/>
            <a:ext cx="8042276" cy="4343400"/>
          </a:xfrm>
        </p:spPr>
        <p:txBody>
          <a:bodyPr>
            <a:noAutofit/>
          </a:bodyPr>
          <a:lstStyle/>
          <a:p>
            <a:r>
              <a:rPr lang="en-US" sz="1800" dirty="0">
                <a:solidFill>
                  <a:schemeClr val="tx1"/>
                </a:solidFill>
              </a:rPr>
              <a:t>In brief, the basic switching function at Layer 2 adheres to these rules for determining forwarding responsibility:</a:t>
            </a:r>
          </a:p>
          <a:p>
            <a:pPr lvl="1"/>
            <a:r>
              <a:rPr lang="en-US" sz="1600" dirty="0">
                <a:solidFill>
                  <a:schemeClr val="tx1"/>
                </a:solidFill>
              </a:rPr>
              <a:t>If the destination MAC address is found in the CAM table, the switch sends the frame out the port that is associated with that destination MAC address in the CAM table. This process is called </a:t>
            </a:r>
            <a:r>
              <a:rPr lang="en-US" sz="1600" b="1" i="1" dirty="0">
                <a:solidFill>
                  <a:schemeClr val="tx1"/>
                </a:solidFill>
              </a:rPr>
              <a:t>forwarding</a:t>
            </a:r>
            <a:r>
              <a:rPr lang="en-US" sz="1600" i="1" dirty="0">
                <a:solidFill>
                  <a:schemeClr val="tx1"/>
                </a:solidFill>
              </a:rPr>
              <a:t> </a:t>
            </a:r>
            <a:r>
              <a:rPr lang="en-US" sz="1600" dirty="0">
                <a:solidFill>
                  <a:schemeClr val="tx1"/>
                </a:solidFill>
              </a:rPr>
              <a:t>.</a:t>
            </a:r>
          </a:p>
          <a:p>
            <a:pPr lvl="1"/>
            <a:r>
              <a:rPr lang="en-US" sz="1600" dirty="0">
                <a:solidFill>
                  <a:schemeClr val="tx1"/>
                </a:solidFill>
              </a:rPr>
              <a:t>If the associated port to send the frame out is the same port that the frame originally came in on, there is no need to send the frame back out that same port, and the frame is ignored. This process is called </a:t>
            </a:r>
            <a:r>
              <a:rPr lang="en-US" sz="1600" b="1" i="1" dirty="0">
                <a:solidFill>
                  <a:schemeClr val="tx1"/>
                </a:solidFill>
              </a:rPr>
              <a:t>filtering</a:t>
            </a:r>
            <a:r>
              <a:rPr lang="en-US" sz="1600" i="1" dirty="0">
                <a:solidFill>
                  <a:schemeClr val="tx1"/>
                </a:solidFill>
              </a:rPr>
              <a:t> </a:t>
            </a:r>
            <a:r>
              <a:rPr lang="en-US" sz="1600" dirty="0">
                <a:solidFill>
                  <a:schemeClr val="tx1"/>
                </a:solidFill>
              </a:rPr>
              <a:t>.</a:t>
            </a:r>
          </a:p>
          <a:p>
            <a:pPr lvl="1"/>
            <a:r>
              <a:rPr lang="en-US" sz="1600" dirty="0">
                <a:solidFill>
                  <a:schemeClr val="tx1"/>
                </a:solidFill>
              </a:rPr>
              <a:t>If the destination MAC address is not in the CAM table (that is, unknown unicast), the switch sends the frame out all other ports that are in the same VLAN as the received frame. This is called </a:t>
            </a:r>
            <a:r>
              <a:rPr lang="en-US" sz="1600" b="1" i="1" dirty="0">
                <a:solidFill>
                  <a:schemeClr val="tx1"/>
                </a:solidFill>
              </a:rPr>
              <a:t>flooding</a:t>
            </a:r>
            <a:r>
              <a:rPr lang="en-US" sz="1600" i="1" dirty="0">
                <a:solidFill>
                  <a:schemeClr val="tx1"/>
                </a:solidFill>
              </a:rPr>
              <a:t> </a:t>
            </a:r>
            <a:r>
              <a:rPr lang="en-US" sz="1600" dirty="0">
                <a:solidFill>
                  <a:schemeClr val="tx1"/>
                </a:solidFill>
              </a:rPr>
              <a:t>. It does not flood the frame out the same port on which the frame was received.</a:t>
            </a:r>
          </a:p>
          <a:p>
            <a:pPr lvl="1"/>
            <a:r>
              <a:rPr lang="en-US" sz="1600" dirty="0">
                <a:solidFill>
                  <a:schemeClr val="tx1"/>
                </a:solidFill>
              </a:rPr>
              <a:t>If the destination MAC address of the received frame is the broadcast address (FFFF.FFFF.FFFF), the frame is sent out all ports that are in the same VLAN as the received frame. This is also called </a:t>
            </a:r>
            <a:r>
              <a:rPr lang="en-US" sz="1600" b="1" i="1" dirty="0">
                <a:solidFill>
                  <a:schemeClr val="tx1"/>
                </a:solidFill>
              </a:rPr>
              <a:t>flooding</a:t>
            </a:r>
            <a:r>
              <a:rPr lang="en-US" sz="1600" i="1" dirty="0">
                <a:solidFill>
                  <a:schemeClr val="tx1"/>
                </a:solidFill>
              </a:rPr>
              <a:t> </a:t>
            </a:r>
            <a:r>
              <a:rPr lang="en-US" sz="1600" dirty="0">
                <a:solidFill>
                  <a:schemeClr val="tx1"/>
                </a:solidFill>
              </a:rPr>
              <a:t>. </a:t>
            </a:r>
            <a:endParaRPr lang="pt-PT" sz="1600" dirty="0">
              <a:solidFill>
                <a:schemeClr val="tx1"/>
              </a:solidFill>
            </a:endParaRPr>
          </a:p>
        </p:txBody>
      </p:sp>
    </p:spTree>
    <p:extLst>
      <p:ext uri="{BB962C8B-B14F-4D97-AF65-F5344CB8AC3E}">
        <p14:creationId xmlns:p14="http://schemas.microsoft.com/office/powerpoint/2010/main" val="3922895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549275" y="192245"/>
            <a:ext cx="8042276" cy="1336956"/>
          </a:xfrm>
        </p:spPr>
        <p:txBody>
          <a:bodyPr/>
          <a:lstStyle/>
          <a:p>
            <a:pPr eaLnBrk="1" hangingPunct="1"/>
            <a:r>
              <a:rPr lang="en-CA" altLang="ja-JP" sz="3600" dirty="0">
                <a:latin typeface="Arial" charset="0"/>
                <a:cs typeface="ＭＳ Ｐゴシック" charset="0"/>
              </a:rPr>
              <a:t>Layer 2 with Layer 3 switching</a:t>
            </a:r>
            <a:endParaRPr lang="en-US" sz="3600" dirty="0">
              <a:latin typeface="Arial" charset="0"/>
              <a:cs typeface="ＭＳ Ｐゴシック"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2402" y="2353924"/>
            <a:ext cx="8168698" cy="327859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5814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t-PT" sz="3600" dirty="0" err="1"/>
              <a:t>Multilayer</a:t>
            </a:r>
            <a:r>
              <a:rPr lang="pt-PT" sz="3600" dirty="0"/>
              <a:t> </a:t>
            </a:r>
            <a:r>
              <a:rPr lang="pt-PT" sz="3600" dirty="0" err="1"/>
              <a:t>Switching</a:t>
            </a:r>
            <a:endParaRPr lang="pt-PT" sz="3600" dirty="0"/>
          </a:p>
        </p:txBody>
      </p:sp>
      <p:sp>
        <p:nvSpPr>
          <p:cNvPr id="3" name="Content Placeholder 2"/>
          <p:cNvSpPr>
            <a:spLocks noGrp="1"/>
          </p:cNvSpPr>
          <p:nvPr>
            <p:ph idx="1"/>
          </p:nvPr>
        </p:nvSpPr>
        <p:spPr/>
        <p:txBody>
          <a:bodyPr>
            <a:normAutofit lnSpcReduction="10000"/>
          </a:bodyPr>
          <a:lstStyle/>
          <a:p>
            <a:r>
              <a:rPr lang="en-US" dirty="0">
                <a:solidFill>
                  <a:schemeClr val="tx1"/>
                </a:solidFill>
              </a:rPr>
              <a:t>Multilayer switching (MLS) is the ability of a switch to forward frames based on information in the Layer 3 and sometimes Layer 4 header. Almost all Cisco Catalyst switches model 3500 or later support MLS. MLS is becoming a legacy term due to the wide support.</a:t>
            </a:r>
          </a:p>
          <a:p>
            <a:r>
              <a:rPr lang="en-US" dirty="0">
                <a:solidFill>
                  <a:schemeClr val="tx1"/>
                </a:solidFill>
              </a:rPr>
              <a:t>The most important aspect to MLS is recognizing that switches can route or switch frames at wire-rate speeds using specialized hardware. This effectively bundles the routing function into the switch and is specifically useful for routing between VLANs in the core of the network. </a:t>
            </a:r>
            <a:endParaRPr lang="pt-PT" dirty="0">
              <a:solidFill>
                <a:schemeClr val="tx1"/>
              </a:solidFill>
            </a:endParaRPr>
          </a:p>
        </p:txBody>
      </p:sp>
    </p:spTree>
    <p:extLst>
      <p:ext uri="{BB962C8B-B14F-4D97-AF65-F5344CB8AC3E}">
        <p14:creationId xmlns:p14="http://schemas.microsoft.com/office/powerpoint/2010/main" val="1133708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549275" y="116812"/>
            <a:ext cx="8042276" cy="1336956"/>
          </a:xfrm>
        </p:spPr>
        <p:txBody>
          <a:bodyPr/>
          <a:lstStyle/>
          <a:p>
            <a:pPr eaLnBrk="1" hangingPunct="1"/>
            <a:r>
              <a:rPr lang="en-CA" altLang="ja-JP" sz="3200" dirty="0">
                <a:latin typeface="Arial" charset="0"/>
                <a:cs typeface="ＭＳ Ｐゴシック" charset="0"/>
              </a:rPr>
              <a:t>Boot Sequence of a Cisco switch</a:t>
            </a:r>
            <a:endParaRPr lang="en-US" sz="3200" dirty="0">
              <a:latin typeface="Arial" charset="0"/>
              <a:cs typeface="ＭＳ Ｐゴシック" charset="0"/>
            </a:endParaRPr>
          </a:p>
        </p:txBody>
      </p:sp>
      <p:sp>
        <p:nvSpPr>
          <p:cNvPr id="16387" name="Rectangle 3"/>
          <p:cNvSpPr>
            <a:spLocks noGrp="1" noChangeArrowheads="1"/>
          </p:cNvSpPr>
          <p:nvPr>
            <p:ph type="body" idx="1"/>
          </p:nvPr>
        </p:nvSpPr>
        <p:spPr>
          <a:xfrm>
            <a:off x="655638" y="1392238"/>
            <a:ext cx="7940675" cy="5076825"/>
          </a:xfrm>
        </p:spPr>
        <p:txBody>
          <a:bodyPr/>
          <a:lstStyle/>
          <a:p>
            <a:pPr>
              <a:buFont typeface="Wingdings" charset="0"/>
              <a:buNone/>
            </a:pPr>
            <a:endParaRPr lang="en-US" dirty="0">
              <a:latin typeface="Arial" charset="0"/>
            </a:endParaRPr>
          </a:p>
          <a:p>
            <a:pPr>
              <a:buFont typeface="Symbol" charset="0"/>
              <a:buChar char=""/>
            </a:pPr>
            <a:endParaRPr lang="en-US"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777" y="1809244"/>
            <a:ext cx="8205271" cy="424281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4413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549275" y="162992"/>
            <a:ext cx="8042276" cy="1336956"/>
          </a:xfrm>
        </p:spPr>
        <p:txBody>
          <a:bodyPr/>
          <a:lstStyle/>
          <a:p>
            <a:pPr eaLnBrk="1" hangingPunct="1"/>
            <a:r>
              <a:rPr lang="en-CA" altLang="ja-JP" sz="3600" dirty="0">
                <a:latin typeface="Arial" charset="0"/>
                <a:cs typeface="ＭＳ Ｐゴシック" charset="0"/>
              </a:rPr>
              <a:t>Prepare to Configure a Switch </a:t>
            </a:r>
            <a:endParaRPr lang="en-US" sz="3600" dirty="0">
              <a:latin typeface="Arial" charset="0"/>
              <a:cs typeface="ＭＳ Ｐゴシック" charset="0"/>
            </a:endParaRPr>
          </a:p>
        </p:txBody>
      </p:sp>
      <p:pic>
        <p:nvPicPr>
          <p:cNvPr id="1741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84313" y="2043979"/>
            <a:ext cx="5694362" cy="369887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25352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33578"/>
            <a:ext cx="8145462" cy="838200"/>
          </a:xfrm>
        </p:spPr>
        <p:txBody>
          <a:bodyPr/>
          <a:lstStyle/>
          <a:p>
            <a:pPr eaLnBrk="1" hangingPunct="1"/>
            <a:r>
              <a:rPr lang="en-US" sz="3600" dirty="0">
                <a:ea typeface="ＭＳ Ｐゴシック" pitchFamily="34" charset="-128"/>
              </a:rPr>
              <a:t>Switch Boot Sequence</a:t>
            </a:r>
          </a:p>
        </p:txBody>
      </p:sp>
      <p:sp>
        <p:nvSpPr>
          <p:cNvPr id="2" name="Content Placeholder 1"/>
          <p:cNvSpPr>
            <a:spLocks noGrp="1"/>
          </p:cNvSpPr>
          <p:nvPr>
            <p:ph idx="1"/>
          </p:nvPr>
        </p:nvSpPr>
        <p:spPr>
          <a:xfrm>
            <a:off x="655638" y="1817943"/>
            <a:ext cx="7940675" cy="3571875"/>
          </a:xfrm>
        </p:spPr>
        <p:txBody>
          <a:bodyPr>
            <a:normAutofit lnSpcReduction="10000"/>
          </a:bodyPr>
          <a:lstStyle/>
          <a:p>
            <a:pPr marL="457200" indent="-457200">
              <a:buFont typeface="+mj-lt"/>
              <a:buAutoNum type="arabicPeriod"/>
            </a:pPr>
            <a:r>
              <a:rPr lang="en-US" dirty="0">
                <a:solidFill>
                  <a:schemeClr val="tx1"/>
                </a:solidFill>
              </a:rPr>
              <a:t>POST</a:t>
            </a:r>
          </a:p>
          <a:p>
            <a:pPr marL="457200" indent="-457200">
              <a:buFont typeface="+mj-lt"/>
              <a:buAutoNum type="arabicPeriod"/>
            </a:pPr>
            <a:r>
              <a:rPr lang="en-US" dirty="0">
                <a:solidFill>
                  <a:schemeClr val="tx1"/>
                </a:solidFill>
              </a:rPr>
              <a:t>Run boot loader software</a:t>
            </a:r>
          </a:p>
          <a:p>
            <a:pPr marL="457200" indent="-457200">
              <a:buFont typeface="+mj-lt"/>
              <a:buAutoNum type="arabicPeriod"/>
            </a:pPr>
            <a:r>
              <a:rPr lang="en-US" dirty="0">
                <a:solidFill>
                  <a:schemeClr val="tx1"/>
                </a:solidFill>
              </a:rPr>
              <a:t>Boot loader does low-level CPU initialization</a:t>
            </a:r>
          </a:p>
          <a:p>
            <a:pPr marL="457200" indent="-457200">
              <a:buFont typeface="+mj-lt"/>
              <a:buAutoNum type="arabicPeriod"/>
            </a:pPr>
            <a:r>
              <a:rPr lang="en-US" dirty="0">
                <a:solidFill>
                  <a:schemeClr val="tx1"/>
                </a:solidFill>
              </a:rPr>
              <a:t>Boot loader initializes the flash </a:t>
            </a:r>
            <a:r>
              <a:rPr lang="en-US" dirty="0" err="1">
                <a:solidFill>
                  <a:schemeClr val="tx1"/>
                </a:solidFill>
              </a:rPr>
              <a:t>filesystem</a:t>
            </a:r>
            <a:endParaRPr lang="en-US" dirty="0">
              <a:solidFill>
                <a:schemeClr val="tx1"/>
              </a:solidFill>
            </a:endParaRPr>
          </a:p>
          <a:p>
            <a:pPr marL="457200" indent="-457200">
              <a:buFont typeface="+mj-lt"/>
              <a:buAutoNum type="arabicPeriod"/>
            </a:pPr>
            <a:r>
              <a:rPr lang="en-US" dirty="0">
                <a:solidFill>
                  <a:schemeClr val="tx1"/>
                </a:solidFill>
              </a:rPr>
              <a:t>Boot loader locates and loads a default </a:t>
            </a:r>
            <a:r>
              <a:rPr lang="en-US" dirty="0" err="1">
                <a:solidFill>
                  <a:schemeClr val="tx1"/>
                </a:solidFill>
              </a:rPr>
              <a:t>IOS</a:t>
            </a:r>
            <a:r>
              <a:rPr lang="en-US" dirty="0">
                <a:solidFill>
                  <a:schemeClr val="tx1"/>
                </a:solidFill>
              </a:rPr>
              <a:t> operating system software image into memory and hands control of the switch over to the </a:t>
            </a:r>
            <a:r>
              <a:rPr lang="en-US" dirty="0" err="1">
                <a:solidFill>
                  <a:schemeClr val="tx1"/>
                </a:solidFill>
              </a:rPr>
              <a:t>IOS</a:t>
            </a:r>
            <a:r>
              <a:rPr lang="en-US" dirty="0">
                <a:solidFill>
                  <a:schemeClr val="tx1"/>
                </a:solidFill>
              </a:rPr>
              <a:t>.</a:t>
            </a:r>
          </a:p>
        </p:txBody>
      </p:sp>
    </p:spTree>
    <p:extLst>
      <p:ext uri="{BB962C8B-B14F-4D97-AF65-F5344CB8AC3E}">
        <p14:creationId xmlns:p14="http://schemas.microsoft.com/office/powerpoint/2010/main" val="8074701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ea typeface="ＭＳ Ｐゴシック" pitchFamily="34" charset="-128"/>
              </a:rPr>
              <a:t>Switch Boot Sequence</a:t>
            </a:r>
          </a:p>
        </p:txBody>
      </p:sp>
      <p:sp>
        <p:nvSpPr>
          <p:cNvPr id="2" name="Content Placeholder 1"/>
          <p:cNvSpPr>
            <a:spLocks noGrp="1"/>
          </p:cNvSpPr>
          <p:nvPr>
            <p:ph idx="1"/>
          </p:nvPr>
        </p:nvSpPr>
        <p:spPr>
          <a:xfrm>
            <a:off x="655638" y="1419464"/>
            <a:ext cx="7940675" cy="3571875"/>
          </a:xfrm>
        </p:spPr>
        <p:txBody>
          <a:bodyPr>
            <a:noAutofit/>
          </a:bodyPr>
          <a:lstStyle/>
          <a:p>
            <a:pPr marL="0" indent="0">
              <a:buNone/>
            </a:pPr>
            <a:r>
              <a:rPr lang="en-US" sz="2000" dirty="0">
                <a:solidFill>
                  <a:schemeClr val="tx1"/>
                </a:solidFill>
              </a:rPr>
              <a:t>In order to find a suitable </a:t>
            </a:r>
            <a:r>
              <a:rPr lang="en-US" sz="2000" dirty="0" err="1">
                <a:solidFill>
                  <a:schemeClr val="tx1"/>
                </a:solidFill>
              </a:rPr>
              <a:t>IOS</a:t>
            </a:r>
            <a:r>
              <a:rPr lang="en-US" sz="2000" dirty="0">
                <a:solidFill>
                  <a:schemeClr val="tx1"/>
                </a:solidFill>
              </a:rPr>
              <a:t> image, the switch goes through the following steps:</a:t>
            </a:r>
          </a:p>
          <a:p>
            <a:pPr marL="457200" indent="-457200">
              <a:buFont typeface="+mj-lt"/>
              <a:buAutoNum type="arabicPeriod"/>
            </a:pPr>
            <a:r>
              <a:rPr lang="en-US" sz="2000" dirty="0">
                <a:solidFill>
                  <a:schemeClr val="tx1"/>
                </a:solidFill>
              </a:rPr>
              <a:t>It attempts to automatically boot by using information in the BOOT environment variable</a:t>
            </a:r>
          </a:p>
          <a:p>
            <a:pPr marL="457200" indent="-457200">
              <a:buFont typeface="+mj-lt"/>
              <a:buAutoNum type="arabicPeriod"/>
            </a:pPr>
            <a:r>
              <a:rPr lang="en-US" sz="2000" dirty="0">
                <a:solidFill>
                  <a:schemeClr val="tx1"/>
                </a:solidFill>
              </a:rPr>
              <a:t>If this variable is not set, the switch performs a top-to-bottom search through the flash file system. It will load and execute the first executable file, if it can.</a:t>
            </a:r>
          </a:p>
          <a:p>
            <a:pPr marL="457200" indent="-457200">
              <a:buFont typeface="+mj-lt"/>
              <a:buAutoNum type="arabicPeriod"/>
            </a:pPr>
            <a:r>
              <a:rPr lang="en-US" sz="2000" dirty="0">
                <a:solidFill>
                  <a:schemeClr val="tx1"/>
                </a:solidFill>
              </a:rPr>
              <a:t>The </a:t>
            </a:r>
            <a:r>
              <a:rPr lang="en-US" sz="2000" dirty="0" err="1">
                <a:solidFill>
                  <a:schemeClr val="tx1"/>
                </a:solidFill>
              </a:rPr>
              <a:t>IOS</a:t>
            </a:r>
            <a:r>
              <a:rPr lang="en-US" sz="2000" dirty="0">
                <a:solidFill>
                  <a:schemeClr val="tx1"/>
                </a:solidFill>
              </a:rPr>
              <a:t> operating system then initializes the interfaces using the Cisco </a:t>
            </a:r>
            <a:r>
              <a:rPr lang="en-US" sz="2000" dirty="0" err="1">
                <a:solidFill>
                  <a:schemeClr val="tx1"/>
                </a:solidFill>
              </a:rPr>
              <a:t>IOS</a:t>
            </a:r>
            <a:r>
              <a:rPr lang="en-US" sz="2000" dirty="0">
                <a:solidFill>
                  <a:schemeClr val="tx1"/>
                </a:solidFill>
              </a:rPr>
              <a:t> commands found in the configuration file, startup configuration, which is stored in </a:t>
            </a:r>
            <a:r>
              <a:rPr lang="en-US" sz="2000" dirty="0" err="1">
                <a:solidFill>
                  <a:schemeClr val="tx1"/>
                </a:solidFill>
              </a:rPr>
              <a:t>NVRAM</a:t>
            </a:r>
            <a:r>
              <a:rPr lang="en-US" sz="2000" dirty="0">
                <a:solidFill>
                  <a:schemeClr val="tx1"/>
                </a:solidFill>
              </a:rPr>
              <a:t>.</a:t>
            </a:r>
          </a:p>
          <a:p>
            <a:pPr marL="0" indent="0">
              <a:buNone/>
            </a:pPr>
            <a:r>
              <a:rPr lang="en-US" sz="2000" b="1" dirty="0">
                <a:solidFill>
                  <a:schemeClr val="tx1"/>
                </a:solidFill>
              </a:rPr>
              <a:t>Note:</a:t>
            </a:r>
            <a:r>
              <a:rPr lang="en-US" sz="2000" dirty="0">
                <a:solidFill>
                  <a:schemeClr val="tx1"/>
                </a:solidFill>
              </a:rPr>
              <a:t> the command </a:t>
            </a:r>
            <a:r>
              <a:rPr lang="en-US" sz="2000" b="1" dirty="0">
                <a:solidFill>
                  <a:schemeClr val="tx1"/>
                </a:solidFill>
              </a:rPr>
              <a:t>boot system</a:t>
            </a:r>
            <a:r>
              <a:rPr lang="en-US" sz="2000" dirty="0">
                <a:solidFill>
                  <a:schemeClr val="tx1"/>
                </a:solidFill>
              </a:rPr>
              <a:t> can be used to set the BOOT environment variable.</a:t>
            </a:r>
          </a:p>
        </p:txBody>
      </p:sp>
    </p:spTree>
    <p:extLst>
      <p:ext uri="{BB962C8B-B14F-4D97-AF65-F5344CB8AC3E}">
        <p14:creationId xmlns:p14="http://schemas.microsoft.com/office/powerpoint/2010/main" val="33483654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50561"/>
            <a:ext cx="8145462" cy="838200"/>
          </a:xfrm>
        </p:spPr>
        <p:txBody>
          <a:bodyPr/>
          <a:lstStyle/>
          <a:p>
            <a:pPr eaLnBrk="1" hangingPunct="1"/>
            <a:r>
              <a:rPr lang="en-US" sz="3600" dirty="0">
                <a:ea typeface="ＭＳ Ｐゴシック" pitchFamily="34" charset="-128"/>
              </a:rPr>
              <a:t>Recovering From a System Crash</a:t>
            </a:r>
          </a:p>
        </p:txBody>
      </p:sp>
      <p:sp>
        <p:nvSpPr>
          <p:cNvPr id="2" name="Content Placeholder 1"/>
          <p:cNvSpPr>
            <a:spLocks noGrp="1"/>
          </p:cNvSpPr>
          <p:nvPr>
            <p:ph idx="1"/>
          </p:nvPr>
        </p:nvSpPr>
        <p:spPr>
          <a:xfrm>
            <a:off x="655638" y="1911077"/>
            <a:ext cx="7940675" cy="3571875"/>
          </a:xfrm>
        </p:spPr>
        <p:txBody>
          <a:bodyPr>
            <a:noAutofit/>
          </a:bodyPr>
          <a:lstStyle/>
          <a:p>
            <a:r>
              <a:rPr lang="en-US" sz="2000" dirty="0">
                <a:solidFill>
                  <a:schemeClr val="tx1"/>
                </a:solidFill>
              </a:rPr>
              <a:t>The boot loader can also be used to manage the switch if the </a:t>
            </a:r>
            <a:r>
              <a:rPr lang="en-US" sz="2000" dirty="0" err="1">
                <a:solidFill>
                  <a:schemeClr val="tx1"/>
                </a:solidFill>
              </a:rPr>
              <a:t>IOS</a:t>
            </a:r>
            <a:r>
              <a:rPr lang="en-US" sz="2000" dirty="0">
                <a:solidFill>
                  <a:schemeClr val="tx1"/>
                </a:solidFill>
              </a:rPr>
              <a:t> can’t be loaded.</a:t>
            </a:r>
          </a:p>
          <a:p>
            <a:r>
              <a:rPr lang="en-US" sz="2000" dirty="0">
                <a:solidFill>
                  <a:schemeClr val="tx1"/>
                </a:solidFill>
              </a:rPr>
              <a:t>The boot loader can be accessed through a console connection by:</a:t>
            </a:r>
          </a:p>
          <a:p>
            <a:pPr marL="795337" lvl="1" indent="-457200">
              <a:buFont typeface="+mj-lt"/>
              <a:buAutoNum type="arabicPeriod"/>
            </a:pPr>
            <a:r>
              <a:rPr lang="en-US" sz="1800" dirty="0">
                <a:solidFill>
                  <a:schemeClr val="tx1"/>
                </a:solidFill>
              </a:rPr>
              <a:t>Connect a PC by console cable to the switch console port. Unplug the switch power cord.</a:t>
            </a:r>
          </a:p>
          <a:p>
            <a:pPr marL="795337" lvl="1" indent="-457200">
              <a:buFont typeface="+mj-lt"/>
              <a:buAutoNum type="arabicPeriod"/>
            </a:pPr>
            <a:r>
              <a:rPr lang="en-US" sz="1800" dirty="0">
                <a:solidFill>
                  <a:schemeClr val="tx1"/>
                </a:solidFill>
              </a:rPr>
              <a:t>Reconnect the power cord to the switch and press and hold down the </a:t>
            </a:r>
            <a:r>
              <a:rPr lang="en-US" sz="1800" b="1" dirty="0">
                <a:solidFill>
                  <a:schemeClr val="tx1"/>
                </a:solidFill>
              </a:rPr>
              <a:t>Mode</a:t>
            </a:r>
            <a:r>
              <a:rPr lang="en-US" sz="1800" dirty="0">
                <a:solidFill>
                  <a:schemeClr val="tx1"/>
                </a:solidFill>
              </a:rPr>
              <a:t> button.</a:t>
            </a:r>
          </a:p>
          <a:p>
            <a:pPr marL="795337" lvl="1" indent="-457200">
              <a:buFont typeface="+mj-lt"/>
              <a:buAutoNum type="arabicPeriod"/>
            </a:pPr>
            <a:r>
              <a:rPr lang="en-US" sz="1800" dirty="0">
                <a:solidFill>
                  <a:schemeClr val="tx1"/>
                </a:solidFill>
              </a:rPr>
              <a:t>The System LED turns briefly amber and then solid green. Release the </a:t>
            </a:r>
            <a:r>
              <a:rPr lang="en-US" sz="1800" b="1" dirty="0">
                <a:solidFill>
                  <a:schemeClr val="tx1"/>
                </a:solidFill>
              </a:rPr>
              <a:t>Mode</a:t>
            </a:r>
            <a:r>
              <a:rPr lang="en-US" sz="1800" dirty="0">
                <a:solidFill>
                  <a:schemeClr val="tx1"/>
                </a:solidFill>
              </a:rPr>
              <a:t> button.</a:t>
            </a:r>
          </a:p>
          <a:p>
            <a:r>
              <a:rPr lang="en-US" sz="2000" dirty="0">
                <a:solidFill>
                  <a:schemeClr val="tx1"/>
                </a:solidFill>
              </a:rPr>
              <a:t>The boot loader </a:t>
            </a:r>
            <a:r>
              <a:rPr lang="en-US" sz="2000" b="1" dirty="0">
                <a:solidFill>
                  <a:schemeClr val="tx1"/>
                </a:solidFill>
              </a:rPr>
              <a:t>switch: </a:t>
            </a:r>
            <a:r>
              <a:rPr lang="en-US" sz="2000" dirty="0">
                <a:solidFill>
                  <a:schemeClr val="tx1"/>
                </a:solidFill>
              </a:rPr>
              <a:t>prompt appears in the terminal emulation software on the PC.</a:t>
            </a:r>
          </a:p>
        </p:txBody>
      </p:sp>
    </p:spTree>
    <p:extLst>
      <p:ext uri="{BB962C8B-B14F-4D97-AF65-F5344CB8AC3E}">
        <p14:creationId xmlns:p14="http://schemas.microsoft.com/office/powerpoint/2010/main" val="35919035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ea typeface="ＭＳ Ｐゴシック" pitchFamily="34" charset="-128"/>
              </a:rPr>
              <a:t/>
            </a:r>
            <a:br>
              <a:rPr lang="en-US" sz="3600" dirty="0">
                <a:ea typeface="ＭＳ Ｐゴシック" pitchFamily="34" charset="-128"/>
              </a:rPr>
            </a:br>
            <a:r>
              <a:rPr lang="en-US" sz="3600" dirty="0">
                <a:ea typeface="ＭＳ Ｐゴシック" pitchFamily="34" charset="-128"/>
              </a:rPr>
              <a:t>Switch LED Indicators</a:t>
            </a:r>
          </a:p>
        </p:txBody>
      </p:sp>
      <p:sp>
        <p:nvSpPr>
          <p:cNvPr id="2" name="Content Placeholder 1"/>
          <p:cNvSpPr>
            <a:spLocks noGrp="1"/>
          </p:cNvSpPr>
          <p:nvPr>
            <p:ph idx="1"/>
          </p:nvPr>
        </p:nvSpPr>
        <p:spPr>
          <a:xfrm>
            <a:off x="655638" y="1478456"/>
            <a:ext cx="7940675" cy="3571875"/>
          </a:xfrm>
        </p:spPr>
        <p:txBody>
          <a:bodyPr>
            <a:noAutofit/>
          </a:bodyPr>
          <a:lstStyle/>
          <a:p>
            <a:r>
              <a:rPr lang="en-US" sz="2000" dirty="0">
                <a:solidFill>
                  <a:schemeClr val="tx1"/>
                </a:solidFill>
              </a:rPr>
              <a:t>Each port on Cisco Catalyst switches have status LED indicator lights. </a:t>
            </a:r>
          </a:p>
          <a:p>
            <a:r>
              <a:rPr lang="en-US" sz="2000" dirty="0">
                <a:solidFill>
                  <a:schemeClr val="tx1"/>
                </a:solidFill>
              </a:rPr>
              <a:t>By default these LED lights reflect port activity but they can also provide other information about the switch through the </a:t>
            </a:r>
            <a:r>
              <a:rPr lang="en-US" sz="2000" b="1" dirty="0">
                <a:solidFill>
                  <a:schemeClr val="tx1"/>
                </a:solidFill>
              </a:rPr>
              <a:t>Mode </a:t>
            </a:r>
            <a:r>
              <a:rPr lang="en-US" sz="2000" dirty="0">
                <a:solidFill>
                  <a:schemeClr val="tx1"/>
                </a:solidFill>
              </a:rPr>
              <a:t>button</a:t>
            </a:r>
          </a:p>
          <a:p>
            <a:r>
              <a:rPr lang="en-US" sz="2000" dirty="0">
                <a:solidFill>
                  <a:schemeClr val="tx1"/>
                </a:solidFill>
              </a:rPr>
              <a:t>The following modes are available on Cisco Catalyst 2960 switches:</a:t>
            </a:r>
          </a:p>
          <a:p>
            <a:pPr lvl="1"/>
            <a:r>
              <a:rPr lang="en-US" sz="1800" dirty="0">
                <a:solidFill>
                  <a:schemeClr val="tx1"/>
                </a:solidFill>
              </a:rPr>
              <a:t>System LED</a:t>
            </a:r>
          </a:p>
          <a:p>
            <a:pPr lvl="1"/>
            <a:r>
              <a:rPr lang="en-US" sz="1800" dirty="0">
                <a:solidFill>
                  <a:schemeClr val="tx1"/>
                </a:solidFill>
              </a:rPr>
              <a:t>Redundant Power System (</a:t>
            </a:r>
            <a:r>
              <a:rPr lang="en-US" sz="1800" dirty="0" err="1">
                <a:solidFill>
                  <a:schemeClr val="tx1"/>
                </a:solidFill>
              </a:rPr>
              <a:t>RPS</a:t>
            </a:r>
            <a:r>
              <a:rPr lang="en-US" sz="1800" dirty="0">
                <a:solidFill>
                  <a:schemeClr val="tx1"/>
                </a:solidFill>
              </a:rPr>
              <a:t>) LED</a:t>
            </a:r>
          </a:p>
          <a:p>
            <a:pPr lvl="1"/>
            <a:r>
              <a:rPr lang="en-US" sz="1800" dirty="0">
                <a:solidFill>
                  <a:schemeClr val="tx1"/>
                </a:solidFill>
              </a:rPr>
              <a:t>Port Status LED</a:t>
            </a:r>
          </a:p>
          <a:p>
            <a:pPr lvl="1"/>
            <a:r>
              <a:rPr lang="en-US" sz="1800" dirty="0">
                <a:solidFill>
                  <a:schemeClr val="tx1"/>
                </a:solidFill>
              </a:rPr>
              <a:t>Port Duplex LED</a:t>
            </a:r>
          </a:p>
          <a:p>
            <a:pPr lvl="1"/>
            <a:r>
              <a:rPr lang="en-US" sz="1800" dirty="0">
                <a:solidFill>
                  <a:schemeClr val="tx1"/>
                </a:solidFill>
              </a:rPr>
              <a:t>Port Speed LED</a:t>
            </a:r>
          </a:p>
          <a:p>
            <a:pPr lvl="1"/>
            <a:r>
              <a:rPr lang="en-US" sz="1800" dirty="0">
                <a:solidFill>
                  <a:schemeClr val="tx1"/>
                </a:solidFill>
              </a:rPr>
              <a:t>Power over Ethernet (</a:t>
            </a:r>
            <a:r>
              <a:rPr lang="en-US" sz="1800" dirty="0" err="1">
                <a:solidFill>
                  <a:schemeClr val="tx1"/>
                </a:solidFill>
              </a:rPr>
              <a:t>PoE</a:t>
            </a:r>
            <a:r>
              <a:rPr lang="en-US" sz="1800" dirty="0">
                <a:solidFill>
                  <a:schemeClr val="tx1"/>
                </a:solidFill>
              </a:rPr>
              <a:t>) Mode LED</a:t>
            </a:r>
          </a:p>
        </p:txBody>
      </p:sp>
    </p:spTree>
    <p:extLst>
      <p:ext uri="{BB962C8B-B14F-4D97-AF65-F5344CB8AC3E}">
        <p14:creationId xmlns:p14="http://schemas.microsoft.com/office/powerpoint/2010/main" val="27787985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1400" dirty="0">
                <a:ea typeface="ＭＳ Ｐゴシック" pitchFamily="34" charset="-128"/>
              </a:rPr>
              <a:t>Basic Switch Configuration</a:t>
            </a:r>
            <a:br>
              <a:rPr lang="en-US" sz="1400" dirty="0">
                <a:ea typeface="ＭＳ Ｐゴシック" pitchFamily="34" charset="-128"/>
              </a:rPr>
            </a:br>
            <a:r>
              <a:rPr lang="en-US" sz="4000" dirty="0">
                <a:ea typeface="ＭＳ Ｐゴシック" pitchFamily="34" charset="-128"/>
              </a:rPr>
              <a:t>Switch LED Indicators</a:t>
            </a:r>
          </a:p>
        </p:txBody>
      </p:sp>
      <p:sp>
        <p:nvSpPr>
          <p:cNvPr id="2" name="Content Placeholder 1"/>
          <p:cNvSpPr>
            <a:spLocks noGrp="1"/>
          </p:cNvSpPr>
          <p:nvPr>
            <p:ph idx="1"/>
          </p:nvPr>
        </p:nvSpPr>
        <p:spPr>
          <a:xfrm>
            <a:off x="655638" y="1419464"/>
            <a:ext cx="7940675" cy="3571875"/>
          </a:xfrm>
        </p:spPr>
        <p:txBody>
          <a:bodyPr/>
          <a:lstStyle/>
          <a:p>
            <a:r>
              <a:rPr lang="en-US" dirty="0"/>
              <a:t>Cisco Catalyst 2960 switch modes</a:t>
            </a:r>
          </a:p>
        </p:txBody>
      </p:sp>
      <p:pic>
        <p:nvPicPr>
          <p:cNvPr id="3" name="Picture 2"/>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7953" y="2027622"/>
            <a:ext cx="6288794" cy="4550641"/>
          </a:xfrm>
          <a:prstGeom prst="rect">
            <a:avLst/>
          </a:prstGeom>
        </p:spPr>
      </p:pic>
    </p:spTree>
    <p:extLst>
      <p:ext uri="{BB962C8B-B14F-4D97-AF65-F5344CB8AC3E}">
        <p14:creationId xmlns:p14="http://schemas.microsoft.com/office/powerpoint/2010/main" val="22931721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1020766"/>
            <a:ext cx="8145462" cy="838200"/>
          </a:xfrm>
        </p:spPr>
        <p:txBody>
          <a:bodyPr/>
          <a:lstStyle/>
          <a:p>
            <a:pPr eaLnBrk="1" hangingPunct="1"/>
            <a:r>
              <a:rPr lang="en-US" sz="3600" dirty="0"/>
              <a:t>Preparing for Basic Switch Management</a:t>
            </a:r>
            <a:endParaRPr lang="en-US" sz="3600" dirty="0">
              <a:ea typeface="ＭＳ Ｐゴシック" pitchFamily="34" charset="-128"/>
            </a:endParaRPr>
          </a:p>
        </p:txBody>
      </p:sp>
      <p:sp>
        <p:nvSpPr>
          <p:cNvPr id="2" name="Content Placeholder 1"/>
          <p:cNvSpPr>
            <a:spLocks noGrp="1"/>
          </p:cNvSpPr>
          <p:nvPr>
            <p:ph idx="1"/>
          </p:nvPr>
        </p:nvSpPr>
        <p:spPr>
          <a:xfrm>
            <a:off x="289152" y="1859638"/>
            <a:ext cx="8307161" cy="4674430"/>
          </a:xfrm>
        </p:spPr>
        <p:txBody>
          <a:bodyPr>
            <a:normAutofit/>
          </a:bodyPr>
          <a:lstStyle/>
          <a:p>
            <a:r>
              <a:rPr lang="en-US" sz="2200" dirty="0">
                <a:solidFill>
                  <a:schemeClr val="tx1"/>
                </a:solidFill>
              </a:rPr>
              <a:t>In order to remotely manage a Cisco switch, it needs to be configured to access the network</a:t>
            </a:r>
          </a:p>
          <a:p>
            <a:r>
              <a:rPr lang="en-US" sz="2200" dirty="0">
                <a:solidFill>
                  <a:schemeClr val="tx1"/>
                </a:solidFill>
              </a:rPr>
              <a:t>An IP address and a subnet mask must be configured</a:t>
            </a:r>
          </a:p>
          <a:p>
            <a:r>
              <a:rPr lang="en-US" sz="2200" dirty="0">
                <a:solidFill>
                  <a:schemeClr val="tx1"/>
                </a:solidFill>
              </a:rPr>
              <a:t>If managing the switch from a remote network, a default gateway must also be configured</a:t>
            </a:r>
          </a:p>
          <a:p>
            <a:r>
              <a:rPr lang="en-US" sz="2200" dirty="0">
                <a:solidFill>
                  <a:schemeClr val="tx1"/>
                </a:solidFill>
              </a:rPr>
              <a:t>The IP information (address, subnet mask, gateway) is to be assigned to a switch </a:t>
            </a:r>
            <a:r>
              <a:rPr lang="en-US" sz="2200" dirty="0" err="1">
                <a:solidFill>
                  <a:schemeClr val="tx1"/>
                </a:solidFill>
              </a:rPr>
              <a:t>SVI</a:t>
            </a:r>
            <a:r>
              <a:rPr lang="en-US" sz="2200" dirty="0">
                <a:solidFill>
                  <a:schemeClr val="tx1"/>
                </a:solidFill>
              </a:rPr>
              <a:t> (switch virtual interface)</a:t>
            </a:r>
          </a:p>
          <a:p>
            <a:r>
              <a:rPr lang="en-US" sz="2200" dirty="0">
                <a:solidFill>
                  <a:schemeClr val="tx1"/>
                </a:solidFill>
              </a:rPr>
              <a:t>Although these IP settings allow remote management and remote access to the switch, they do not allow the switch to route Layer 3 packets.</a:t>
            </a:r>
          </a:p>
        </p:txBody>
      </p:sp>
    </p:spTree>
    <p:extLst>
      <p:ext uri="{BB962C8B-B14F-4D97-AF65-F5344CB8AC3E}">
        <p14:creationId xmlns:p14="http://schemas.microsoft.com/office/powerpoint/2010/main" val="22847268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6133" y="522741"/>
            <a:ext cx="8145462" cy="838200"/>
          </a:xfrm>
        </p:spPr>
        <p:txBody>
          <a:bodyPr/>
          <a:lstStyle/>
          <a:p>
            <a:pPr eaLnBrk="1" hangingPunct="1"/>
            <a:r>
              <a:rPr lang="en-US" sz="3200" dirty="0"/>
              <a:t>Preparing for Basic Switch Management</a:t>
            </a:r>
            <a:endParaRPr lang="en-US" sz="32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348365" y="4704751"/>
            <a:ext cx="6711293" cy="2153249"/>
          </a:xfr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8406" y="1601378"/>
            <a:ext cx="6836006" cy="2916559"/>
          </a:xfrm>
          <a:prstGeom prst="rect">
            <a:avLst/>
          </a:prstGeom>
        </p:spPr>
      </p:pic>
    </p:spTree>
    <p:extLst>
      <p:ext uri="{BB962C8B-B14F-4D97-AF65-F5344CB8AC3E}">
        <p14:creationId xmlns:p14="http://schemas.microsoft.com/office/powerpoint/2010/main" val="16075936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2800" dirty="0">
                <a:ea typeface="ＭＳ Ｐゴシック" pitchFamily="34" charset="-128"/>
              </a:rPr>
              <a:t/>
            </a:r>
            <a:br>
              <a:rPr lang="en-US" sz="2800" dirty="0">
                <a:ea typeface="ＭＳ Ｐゴシック" pitchFamily="34" charset="-128"/>
              </a:rPr>
            </a:br>
            <a:r>
              <a:rPr lang="en-US" sz="2800" dirty="0"/>
              <a:t>Configure Switch Ports at the Physical Layer</a:t>
            </a:r>
            <a:endParaRPr lang="en-US" sz="28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7236" y="1508179"/>
            <a:ext cx="8285019" cy="5066448"/>
          </a:xfrm>
        </p:spPr>
      </p:pic>
    </p:spTree>
    <p:extLst>
      <p:ext uri="{BB962C8B-B14F-4D97-AF65-F5344CB8AC3E}">
        <p14:creationId xmlns:p14="http://schemas.microsoft.com/office/powerpoint/2010/main" val="23926009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ea typeface="ＭＳ Ｐゴシック" pitchFamily="34" charset="-128"/>
              </a:rPr>
              <a:t/>
            </a:r>
            <a:br>
              <a:rPr lang="en-US" sz="3600" dirty="0">
                <a:ea typeface="ＭＳ Ｐゴシック" pitchFamily="34" charset="-128"/>
              </a:rPr>
            </a:br>
            <a:r>
              <a:rPr lang="en-US" sz="3600" dirty="0"/>
              <a:t>MDIX Auto Feature</a:t>
            </a:r>
            <a:endParaRPr lang="en-US" sz="3600" dirty="0">
              <a:ea typeface="ＭＳ Ｐゴシック" pitchFamily="34" charset="-128"/>
            </a:endParaRPr>
          </a:p>
        </p:txBody>
      </p:sp>
      <p:sp>
        <p:nvSpPr>
          <p:cNvPr id="2" name="Content Placeholder 1"/>
          <p:cNvSpPr>
            <a:spLocks noGrp="1"/>
          </p:cNvSpPr>
          <p:nvPr>
            <p:ph idx="1"/>
          </p:nvPr>
        </p:nvSpPr>
        <p:spPr>
          <a:xfrm>
            <a:off x="510496" y="1497302"/>
            <a:ext cx="7940675" cy="4879748"/>
          </a:xfrm>
        </p:spPr>
        <p:txBody>
          <a:bodyPr/>
          <a:lstStyle/>
          <a:p>
            <a:r>
              <a:rPr lang="en-US" dirty="0">
                <a:solidFill>
                  <a:schemeClr val="tx1"/>
                </a:solidFill>
              </a:rPr>
              <a:t>Certain cable types (straight-through or crossover) were required when connecting devices</a:t>
            </a:r>
          </a:p>
          <a:p>
            <a:r>
              <a:rPr lang="en-US" dirty="0">
                <a:solidFill>
                  <a:schemeClr val="tx1"/>
                </a:solidFill>
              </a:rPr>
              <a:t> The automatic medium-dependent interface crossover (auto-MDIX) feature eliminates this problem</a:t>
            </a:r>
          </a:p>
          <a:p>
            <a:r>
              <a:rPr lang="en-US" dirty="0">
                <a:solidFill>
                  <a:schemeClr val="tx1"/>
                </a:solidFill>
              </a:rPr>
              <a:t>When auto-MDIX is enabled, the interface automatically detects and configures the connection appropriately</a:t>
            </a:r>
          </a:p>
          <a:p>
            <a:r>
              <a:rPr lang="en-US" dirty="0">
                <a:solidFill>
                  <a:schemeClr val="tx1"/>
                </a:solidFill>
              </a:rPr>
              <a:t>When using auto-MDIX on an interface, the interface speed and duplex must be set to </a:t>
            </a:r>
            <a:r>
              <a:rPr lang="en-US" b="1" dirty="0">
                <a:solidFill>
                  <a:schemeClr val="tx1"/>
                </a:solidFill>
              </a:rPr>
              <a:t>auto</a:t>
            </a:r>
            <a:endParaRPr lang="en-US" dirty="0">
              <a:solidFill>
                <a:schemeClr val="tx1"/>
              </a:solidFill>
            </a:endParaRPr>
          </a:p>
        </p:txBody>
      </p:sp>
    </p:spTree>
    <p:extLst>
      <p:ext uri="{BB962C8B-B14F-4D97-AF65-F5344CB8AC3E}">
        <p14:creationId xmlns:p14="http://schemas.microsoft.com/office/powerpoint/2010/main" val="5394792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t>MDIX Auto Feature</a:t>
            </a:r>
            <a:endParaRPr lang="en-US" sz="36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8143" y="1378177"/>
            <a:ext cx="7826738" cy="4933496"/>
          </a:xfrm>
        </p:spPr>
      </p:pic>
    </p:spTree>
    <p:extLst>
      <p:ext uri="{BB962C8B-B14F-4D97-AF65-F5344CB8AC3E}">
        <p14:creationId xmlns:p14="http://schemas.microsoft.com/office/powerpoint/2010/main" val="279531219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22741"/>
            <a:ext cx="8145462" cy="838200"/>
          </a:xfrm>
        </p:spPr>
        <p:txBody>
          <a:bodyPr/>
          <a:lstStyle/>
          <a:p>
            <a:pPr eaLnBrk="1" hangingPunct="1"/>
            <a:r>
              <a:rPr lang="en-US" sz="3600" dirty="0"/>
              <a:t>MDIX Auto Feature</a:t>
            </a:r>
            <a:endParaRPr lang="en-US" sz="36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68143" y="2466814"/>
            <a:ext cx="7826738" cy="2756221"/>
          </a:xfrm>
        </p:spPr>
      </p:pic>
    </p:spTree>
    <p:extLst>
      <p:ext uri="{BB962C8B-B14F-4D97-AF65-F5344CB8AC3E}">
        <p14:creationId xmlns:p14="http://schemas.microsoft.com/office/powerpoint/2010/main" val="22963602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546495"/>
            <a:ext cx="8145462" cy="838200"/>
          </a:xfrm>
        </p:spPr>
        <p:txBody>
          <a:bodyPr/>
          <a:lstStyle/>
          <a:p>
            <a:pPr eaLnBrk="1" hangingPunct="1"/>
            <a:r>
              <a:rPr lang="en-US" sz="3600" dirty="0"/>
              <a:t>Verifying Switch Port Configuration</a:t>
            </a:r>
            <a:endParaRPr lang="en-US" sz="3600" dirty="0">
              <a:ea typeface="ＭＳ Ｐゴシック" pitchFamily="34" charset="-128"/>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278" y="1455174"/>
            <a:ext cx="8936467" cy="4958977"/>
          </a:xfrm>
        </p:spPr>
      </p:pic>
    </p:spTree>
    <p:extLst>
      <p:ext uri="{BB962C8B-B14F-4D97-AF65-F5344CB8AC3E}">
        <p14:creationId xmlns:p14="http://schemas.microsoft.com/office/powerpoint/2010/main" val="28029398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226" y="1209347"/>
            <a:ext cx="8042276" cy="2922586"/>
          </a:xfrm>
        </p:spPr>
        <p:txBody>
          <a:bodyPr>
            <a:normAutofit/>
          </a:bodyPr>
          <a:lstStyle/>
          <a:p>
            <a:r>
              <a:rPr lang="en-US" dirty="0"/>
              <a:t>Summary</a:t>
            </a:r>
            <a:br>
              <a:rPr lang="en-US" dirty="0"/>
            </a:br>
            <a:r>
              <a:rPr lang="en-US" dirty="0"/>
              <a:t>&amp;</a:t>
            </a:r>
            <a:br>
              <a:rPr lang="en-US" dirty="0"/>
            </a:br>
            <a:r>
              <a:rPr lang="en-US" dirty="0"/>
              <a:t>Questions</a:t>
            </a:r>
          </a:p>
        </p:txBody>
      </p:sp>
    </p:spTree>
    <p:extLst>
      <p:ext uri="{BB962C8B-B14F-4D97-AF65-F5344CB8AC3E}">
        <p14:creationId xmlns:p14="http://schemas.microsoft.com/office/powerpoint/2010/main" val="27020508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1692</TotalTime>
  <Words>1943</Words>
  <Application>Microsoft Office PowerPoint</Application>
  <PresentationFormat>On-screen Show (4:3)</PresentationFormat>
  <Paragraphs>183</Paragraphs>
  <Slides>39</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39</vt:i4>
      </vt:variant>
    </vt:vector>
  </HeadingPairs>
  <TitlesOfParts>
    <vt:vector size="48" baseType="lpstr">
      <vt:lpstr>ＭＳ Ｐゴシック</vt:lpstr>
      <vt:lpstr>Arial</vt:lpstr>
      <vt:lpstr>Calibri</vt:lpstr>
      <vt:lpstr>News Gothic MT</vt:lpstr>
      <vt:lpstr>Symbol</vt:lpstr>
      <vt:lpstr>Times New Roman</vt:lpstr>
      <vt:lpstr>Wingdings</vt:lpstr>
      <vt:lpstr>Wingdings 2</vt:lpstr>
      <vt:lpstr>Breeze</vt:lpstr>
      <vt:lpstr>Switching </vt:lpstr>
      <vt:lpstr>Layer 2</vt:lpstr>
      <vt:lpstr>Hubs and Switches</vt:lpstr>
      <vt:lpstr>Bridges and Switches</vt:lpstr>
      <vt:lpstr>Switches of Today</vt:lpstr>
      <vt:lpstr>Switch Features</vt:lpstr>
      <vt:lpstr>Switch Features</vt:lpstr>
      <vt:lpstr>Switch Features</vt:lpstr>
      <vt:lpstr>Communications in a switched LAN network </vt:lpstr>
      <vt:lpstr> Duplex Communication</vt:lpstr>
      <vt:lpstr>Communications in a switched LAN network </vt:lpstr>
      <vt:lpstr>MAC Addresses</vt:lpstr>
      <vt:lpstr>Design Consideration of Ethernet/802.3</vt:lpstr>
      <vt:lpstr>Broadcast Domains</vt:lpstr>
      <vt:lpstr>LAN design Consideration </vt:lpstr>
      <vt:lpstr>Switch forwarding methods</vt:lpstr>
      <vt:lpstr>Symmetric and Asymmetric Switching </vt:lpstr>
      <vt:lpstr>Memory Buffering</vt:lpstr>
      <vt:lpstr>The Basic Ethernet Frame Format</vt:lpstr>
      <vt:lpstr>The Basic Ethernet Frame Format</vt:lpstr>
      <vt:lpstr>The Basic Ethernet Frame Format</vt:lpstr>
      <vt:lpstr>Basic Switching Function</vt:lpstr>
      <vt:lpstr>Layer 2 with Layer 3 switching</vt:lpstr>
      <vt:lpstr>Multilayer Switching</vt:lpstr>
      <vt:lpstr>Boot Sequence of a Cisco switch</vt:lpstr>
      <vt:lpstr>Prepare to Configure a Switch </vt:lpstr>
      <vt:lpstr>Switch Boot Sequence</vt:lpstr>
      <vt:lpstr>Switch Boot Sequence</vt:lpstr>
      <vt:lpstr>Recovering From a System Crash</vt:lpstr>
      <vt:lpstr> Switch LED Indicators</vt:lpstr>
      <vt:lpstr>Basic Switch Configuration Switch LED Indicators</vt:lpstr>
      <vt:lpstr>Preparing for Basic Switch Management</vt:lpstr>
      <vt:lpstr>Preparing for Basic Switch Management</vt:lpstr>
      <vt:lpstr> Configure Switch Ports at the Physical Layer</vt:lpstr>
      <vt:lpstr> MDIX Auto Feature</vt:lpstr>
      <vt:lpstr>MDIX Auto Feature</vt:lpstr>
      <vt:lpstr>MDIX Auto Feature</vt:lpstr>
      <vt:lpstr>Verifying Switch Port Configuration</vt:lpstr>
      <vt:lpstr>Summary &amp; 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Radhakrishnan, Kapilan</cp:lastModifiedBy>
  <cp:revision>138</cp:revision>
  <dcterms:created xsi:type="dcterms:W3CDTF">2011-10-03T10:20:59Z</dcterms:created>
  <dcterms:modified xsi:type="dcterms:W3CDTF">2016-10-13T09:22:10Z</dcterms:modified>
</cp:coreProperties>
</file>