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17"/>
  </p:notesMasterIdLst>
  <p:sldIdLst>
    <p:sldId id="257" r:id="rId5"/>
    <p:sldId id="300" r:id="rId6"/>
    <p:sldId id="299" r:id="rId7"/>
    <p:sldId id="292" r:id="rId8"/>
    <p:sldId id="295" r:id="rId9"/>
    <p:sldId id="296" r:id="rId10"/>
    <p:sldId id="297" r:id="rId11"/>
    <p:sldId id="298" r:id="rId12"/>
    <p:sldId id="293" r:id="rId13"/>
    <p:sldId id="276" r:id="rId14"/>
    <p:sldId id="261"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108" d="100"/>
          <a:sy n="108" d="100"/>
        </p:scale>
        <p:origin x="630" y="102"/>
      </p:cViewPr>
      <p:guideLst/>
    </p:cSldViewPr>
  </p:slideViewPr>
  <p:notesTextViewPr>
    <p:cViewPr>
      <p:scale>
        <a:sx n="1" d="1"/>
        <a:sy n="1" d="1"/>
      </p:scale>
      <p:origin x="0" y="0"/>
    </p:cViewPr>
  </p:notesTextViewPr>
  <p:notesViewPr>
    <p:cSldViewPr snapToGrid="0">
      <p:cViewPr varScale="1">
        <p:scale>
          <a:sx n="50" d="100"/>
          <a:sy n="50" d="100"/>
        </p:scale>
        <p:origin x="288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F67224-ADDD-40E7-8431-5F9A82E4918A}"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9C1EC001-FE96-4526-8518-1D6E6556E48A}">
      <dgm:prSet/>
      <dgm:spPr/>
      <dgm:t>
        <a:bodyPr/>
        <a:lstStyle/>
        <a:p>
          <a:pPr>
            <a:defRPr cap="all"/>
          </a:pPr>
          <a:r>
            <a:rPr lang="en-GB"/>
            <a:t>Writing an Abstract</a:t>
          </a:r>
          <a:endParaRPr lang="en-US"/>
        </a:p>
      </dgm:t>
    </dgm:pt>
    <dgm:pt modelId="{F05C2FBA-18EE-4DE7-A4D8-F950AD3A6791}" type="parTrans" cxnId="{6B84EE5F-16DD-4FD4-BD9E-65CEB68E2448}">
      <dgm:prSet/>
      <dgm:spPr/>
      <dgm:t>
        <a:bodyPr/>
        <a:lstStyle/>
        <a:p>
          <a:endParaRPr lang="en-US"/>
        </a:p>
      </dgm:t>
    </dgm:pt>
    <dgm:pt modelId="{CA1E7EB8-6434-482F-A343-98BAD754AC46}" type="sibTrans" cxnId="{6B84EE5F-16DD-4FD4-BD9E-65CEB68E2448}">
      <dgm:prSet/>
      <dgm:spPr/>
      <dgm:t>
        <a:bodyPr/>
        <a:lstStyle/>
        <a:p>
          <a:endParaRPr lang="en-US"/>
        </a:p>
      </dgm:t>
    </dgm:pt>
    <dgm:pt modelId="{1D2C6AAA-B97A-4A75-B931-936BAE4F6DFE}">
      <dgm:prSet/>
      <dgm:spPr/>
      <dgm:t>
        <a:bodyPr/>
        <a:lstStyle/>
        <a:p>
          <a:pPr>
            <a:defRPr cap="all"/>
          </a:pPr>
          <a:r>
            <a:rPr lang="en-GB" dirty="0"/>
            <a:t>Starting to formulate your dissertation structure</a:t>
          </a:r>
          <a:endParaRPr lang="en-US" dirty="0"/>
        </a:p>
      </dgm:t>
    </dgm:pt>
    <dgm:pt modelId="{33231300-B832-46F0-BF05-9068B375233A}" type="parTrans" cxnId="{DA0C7F97-893A-4D64-96E5-A109629B2C2D}">
      <dgm:prSet/>
      <dgm:spPr/>
      <dgm:t>
        <a:bodyPr/>
        <a:lstStyle/>
        <a:p>
          <a:endParaRPr lang="en-US"/>
        </a:p>
      </dgm:t>
    </dgm:pt>
    <dgm:pt modelId="{17535F95-088D-4425-BD59-CD39554445F5}" type="sibTrans" cxnId="{DA0C7F97-893A-4D64-96E5-A109629B2C2D}">
      <dgm:prSet/>
      <dgm:spPr/>
      <dgm:t>
        <a:bodyPr/>
        <a:lstStyle/>
        <a:p>
          <a:endParaRPr lang="en-US"/>
        </a:p>
      </dgm:t>
    </dgm:pt>
    <dgm:pt modelId="{D9962BED-426F-43ED-89BE-40EF9E341CC9}" type="pres">
      <dgm:prSet presAssocID="{98F67224-ADDD-40E7-8431-5F9A82E4918A}" presName="root" presStyleCnt="0">
        <dgm:presLayoutVars>
          <dgm:dir/>
          <dgm:resizeHandles val="exact"/>
        </dgm:presLayoutVars>
      </dgm:prSet>
      <dgm:spPr/>
    </dgm:pt>
    <dgm:pt modelId="{9B9F2FC8-0BE8-4884-B638-017DD3B7ED1C}" type="pres">
      <dgm:prSet presAssocID="{9C1EC001-FE96-4526-8518-1D6E6556E48A}" presName="compNode" presStyleCnt="0"/>
      <dgm:spPr/>
    </dgm:pt>
    <dgm:pt modelId="{C895A7B5-9D48-45BC-AC9D-185730581979}" type="pres">
      <dgm:prSet presAssocID="{9C1EC001-FE96-4526-8518-1D6E6556E48A}" presName="iconBgRect" presStyleLbl="bgShp" presStyleIdx="0" presStyleCnt="2"/>
      <dgm:spPr/>
    </dgm:pt>
    <dgm:pt modelId="{155ED9AB-019A-44B9-BE94-C934B1A4D610}" type="pres">
      <dgm:prSet presAssocID="{9C1EC001-FE96-4526-8518-1D6E6556E4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F0A81072-AE41-4169-B963-AD2F50A4ACE6}" type="pres">
      <dgm:prSet presAssocID="{9C1EC001-FE96-4526-8518-1D6E6556E48A}" presName="spaceRect" presStyleCnt="0"/>
      <dgm:spPr/>
    </dgm:pt>
    <dgm:pt modelId="{08103979-B9D9-48AE-8747-2072BC91F91F}" type="pres">
      <dgm:prSet presAssocID="{9C1EC001-FE96-4526-8518-1D6E6556E48A}" presName="textRect" presStyleLbl="revTx" presStyleIdx="0" presStyleCnt="2">
        <dgm:presLayoutVars>
          <dgm:chMax val="1"/>
          <dgm:chPref val="1"/>
        </dgm:presLayoutVars>
      </dgm:prSet>
      <dgm:spPr/>
    </dgm:pt>
    <dgm:pt modelId="{FEC8CE38-D091-4BED-9B98-D14B45F656AF}" type="pres">
      <dgm:prSet presAssocID="{CA1E7EB8-6434-482F-A343-98BAD754AC46}" presName="sibTrans" presStyleCnt="0"/>
      <dgm:spPr/>
    </dgm:pt>
    <dgm:pt modelId="{C46F9E74-BEB8-4D6F-AB2B-FC7A15E726DA}" type="pres">
      <dgm:prSet presAssocID="{1D2C6AAA-B97A-4A75-B931-936BAE4F6DFE}" presName="compNode" presStyleCnt="0"/>
      <dgm:spPr/>
    </dgm:pt>
    <dgm:pt modelId="{6A56E393-6D4A-4C64-A843-560D80307EF3}" type="pres">
      <dgm:prSet presAssocID="{1D2C6AAA-B97A-4A75-B931-936BAE4F6DFE}" presName="iconBgRect" presStyleLbl="bgShp" presStyleIdx="1" presStyleCnt="2"/>
      <dgm:spPr/>
    </dgm:pt>
    <dgm:pt modelId="{5536C622-1893-48B7-A9BC-A604CEA697BD}" type="pres">
      <dgm:prSet presAssocID="{1D2C6AAA-B97A-4A75-B931-936BAE4F6DF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54EA86B4-8231-46D7-8077-507B88F1FEB3}" type="pres">
      <dgm:prSet presAssocID="{1D2C6AAA-B97A-4A75-B931-936BAE4F6DFE}" presName="spaceRect" presStyleCnt="0"/>
      <dgm:spPr/>
    </dgm:pt>
    <dgm:pt modelId="{F5A57738-FA9C-4212-860F-7FD1A4CA0861}" type="pres">
      <dgm:prSet presAssocID="{1D2C6AAA-B97A-4A75-B931-936BAE4F6DFE}" presName="textRect" presStyleLbl="revTx" presStyleIdx="1" presStyleCnt="2">
        <dgm:presLayoutVars>
          <dgm:chMax val="1"/>
          <dgm:chPref val="1"/>
        </dgm:presLayoutVars>
      </dgm:prSet>
      <dgm:spPr/>
    </dgm:pt>
  </dgm:ptLst>
  <dgm:cxnLst>
    <dgm:cxn modelId="{3C6DA604-C8EB-4D39-9BA9-0B3B66C0E3BE}" type="presOf" srcId="{1D2C6AAA-B97A-4A75-B931-936BAE4F6DFE}" destId="{F5A57738-FA9C-4212-860F-7FD1A4CA0861}" srcOrd="0" destOrd="0" presId="urn:microsoft.com/office/officeart/2018/5/layout/IconCircleLabelList"/>
    <dgm:cxn modelId="{6B84EE5F-16DD-4FD4-BD9E-65CEB68E2448}" srcId="{98F67224-ADDD-40E7-8431-5F9A82E4918A}" destId="{9C1EC001-FE96-4526-8518-1D6E6556E48A}" srcOrd="0" destOrd="0" parTransId="{F05C2FBA-18EE-4DE7-A4D8-F950AD3A6791}" sibTransId="{CA1E7EB8-6434-482F-A343-98BAD754AC46}"/>
    <dgm:cxn modelId="{37C42748-C643-4D9E-BFFB-B01D97F4828F}" type="presOf" srcId="{9C1EC001-FE96-4526-8518-1D6E6556E48A}" destId="{08103979-B9D9-48AE-8747-2072BC91F91F}" srcOrd="0" destOrd="0" presId="urn:microsoft.com/office/officeart/2018/5/layout/IconCircleLabelList"/>
    <dgm:cxn modelId="{DA0C7F97-893A-4D64-96E5-A109629B2C2D}" srcId="{98F67224-ADDD-40E7-8431-5F9A82E4918A}" destId="{1D2C6AAA-B97A-4A75-B931-936BAE4F6DFE}" srcOrd="1" destOrd="0" parTransId="{33231300-B832-46F0-BF05-9068B375233A}" sibTransId="{17535F95-088D-4425-BD59-CD39554445F5}"/>
    <dgm:cxn modelId="{F9ECFFA1-992B-4D06-AE7E-3361860E5E6B}" type="presOf" srcId="{98F67224-ADDD-40E7-8431-5F9A82E4918A}" destId="{D9962BED-426F-43ED-89BE-40EF9E341CC9}" srcOrd="0" destOrd="0" presId="urn:microsoft.com/office/officeart/2018/5/layout/IconCircleLabelList"/>
    <dgm:cxn modelId="{163C070A-C1AC-4776-BB4B-AC0B6F29CFBB}" type="presParOf" srcId="{D9962BED-426F-43ED-89BE-40EF9E341CC9}" destId="{9B9F2FC8-0BE8-4884-B638-017DD3B7ED1C}" srcOrd="0" destOrd="0" presId="urn:microsoft.com/office/officeart/2018/5/layout/IconCircleLabelList"/>
    <dgm:cxn modelId="{9140ADAD-9772-4849-8A82-82CC58D9AEED}" type="presParOf" srcId="{9B9F2FC8-0BE8-4884-B638-017DD3B7ED1C}" destId="{C895A7B5-9D48-45BC-AC9D-185730581979}" srcOrd="0" destOrd="0" presId="urn:microsoft.com/office/officeart/2018/5/layout/IconCircleLabelList"/>
    <dgm:cxn modelId="{D04365C5-1398-44DE-88AE-DAC119CD0716}" type="presParOf" srcId="{9B9F2FC8-0BE8-4884-B638-017DD3B7ED1C}" destId="{155ED9AB-019A-44B9-BE94-C934B1A4D610}" srcOrd="1" destOrd="0" presId="urn:microsoft.com/office/officeart/2018/5/layout/IconCircleLabelList"/>
    <dgm:cxn modelId="{64260AFC-56AA-4E5D-94B5-9D2D8C25AF21}" type="presParOf" srcId="{9B9F2FC8-0BE8-4884-B638-017DD3B7ED1C}" destId="{F0A81072-AE41-4169-B963-AD2F50A4ACE6}" srcOrd="2" destOrd="0" presId="urn:microsoft.com/office/officeart/2018/5/layout/IconCircleLabelList"/>
    <dgm:cxn modelId="{504BD653-71D8-408B-A2EE-99EBF3088E3B}" type="presParOf" srcId="{9B9F2FC8-0BE8-4884-B638-017DD3B7ED1C}" destId="{08103979-B9D9-48AE-8747-2072BC91F91F}" srcOrd="3" destOrd="0" presId="urn:microsoft.com/office/officeart/2018/5/layout/IconCircleLabelList"/>
    <dgm:cxn modelId="{9766598F-C097-40AA-A6F1-24F5E9F2AF19}" type="presParOf" srcId="{D9962BED-426F-43ED-89BE-40EF9E341CC9}" destId="{FEC8CE38-D091-4BED-9B98-D14B45F656AF}" srcOrd="1" destOrd="0" presId="urn:microsoft.com/office/officeart/2018/5/layout/IconCircleLabelList"/>
    <dgm:cxn modelId="{B29064B1-D5EC-4901-8E9F-1D1AE57D2118}" type="presParOf" srcId="{D9962BED-426F-43ED-89BE-40EF9E341CC9}" destId="{C46F9E74-BEB8-4D6F-AB2B-FC7A15E726DA}" srcOrd="2" destOrd="0" presId="urn:microsoft.com/office/officeart/2018/5/layout/IconCircleLabelList"/>
    <dgm:cxn modelId="{145A4E08-E3BB-4A4D-BAEA-84BF5D6F3B7B}" type="presParOf" srcId="{C46F9E74-BEB8-4D6F-AB2B-FC7A15E726DA}" destId="{6A56E393-6D4A-4C64-A843-560D80307EF3}" srcOrd="0" destOrd="0" presId="urn:microsoft.com/office/officeart/2018/5/layout/IconCircleLabelList"/>
    <dgm:cxn modelId="{801447F0-82E4-46A5-A9B8-AA26AD4372DA}" type="presParOf" srcId="{C46F9E74-BEB8-4D6F-AB2B-FC7A15E726DA}" destId="{5536C622-1893-48B7-A9BC-A604CEA697BD}" srcOrd="1" destOrd="0" presId="urn:microsoft.com/office/officeart/2018/5/layout/IconCircleLabelList"/>
    <dgm:cxn modelId="{346DCCDD-9E27-4D32-839B-D8680402802E}" type="presParOf" srcId="{C46F9E74-BEB8-4D6F-AB2B-FC7A15E726DA}" destId="{54EA86B4-8231-46D7-8077-507B88F1FEB3}" srcOrd="2" destOrd="0" presId="urn:microsoft.com/office/officeart/2018/5/layout/IconCircleLabelList"/>
    <dgm:cxn modelId="{8DAA517D-914B-49F7-BE69-184F2063662A}" type="presParOf" srcId="{C46F9E74-BEB8-4D6F-AB2B-FC7A15E726DA}" destId="{F5A57738-FA9C-4212-860F-7FD1A4CA086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CEF95-DC46-4AFB-ACB2-6DF10FB0CBC1}"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US"/>
        </a:p>
      </dgm:t>
    </dgm:pt>
    <dgm:pt modelId="{85D174C8-14EC-41DE-8821-DF8B0123AA43}">
      <dgm:prSet/>
      <dgm:spPr/>
      <dgm:t>
        <a:bodyPr/>
        <a:lstStyle/>
        <a:p>
          <a:r>
            <a:rPr lang="en-GB" dirty="0"/>
            <a:t> Let’s make a plan of our dissertation</a:t>
          </a:r>
          <a:endParaRPr lang="en-US" dirty="0"/>
        </a:p>
      </dgm:t>
    </dgm:pt>
    <dgm:pt modelId="{86EC533C-F449-415F-849A-E2685A191336}" type="parTrans" cxnId="{56F4CA49-0AA6-4271-91A5-AB529CAF398A}">
      <dgm:prSet/>
      <dgm:spPr/>
      <dgm:t>
        <a:bodyPr/>
        <a:lstStyle/>
        <a:p>
          <a:endParaRPr lang="en-US"/>
        </a:p>
      </dgm:t>
    </dgm:pt>
    <dgm:pt modelId="{AEE8F7C7-683F-47A8-BAB3-6B320DA8DAC9}" type="sibTrans" cxnId="{56F4CA49-0AA6-4271-91A5-AB529CAF398A}">
      <dgm:prSet/>
      <dgm:spPr/>
      <dgm:t>
        <a:bodyPr/>
        <a:lstStyle/>
        <a:p>
          <a:endParaRPr lang="en-US"/>
        </a:p>
      </dgm:t>
    </dgm:pt>
    <dgm:pt modelId="{D27F3217-6D06-4126-93B3-584390B3746A}">
      <dgm:prSet/>
      <dgm:spPr/>
      <dgm:t>
        <a:bodyPr/>
        <a:lstStyle/>
        <a:p>
          <a:r>
            <a:rPr lang="en-GB" dirty="0"/>
            <a:t> Where might we start?</a:t>
          </a:r>
          <a:endParaRPr lang="en-US" dirty="0"/>
        </a:p>
      </dgm:t>
    </dgm:pt>
    <dgm:pt modelId="{79AD285F-E417-4123-A2D8-C77C0372F7F0}" type="parTrans" cxnId="{C43A9FD0-8241-423F-9E76-690D93830CF3}">
      <dgm:prSet/>
      <dgm:spPr/>
      <dgm:t>
        <a:bodyPr/>
        <a:lstStyle/>
        <a:p>
          <a:endParaRPr lang="en-US"/>
        </a:p>
      </dgm:t>
    </dgm:pt>
    <dgm:pt modelId="{D1ED070D-BCDB-4FB6-86D3-4D818F28A4DB}" type="sibTrans" cxnId="{C43A9FD0-8241-423F-9E76-690D93830CF3}">
      <dgm:prSet/>
      <dgm:spPr/>
      <dgm:t>
        <a:bodyPr/>
        <a:lstStyle/>
        <a:p>
          <a:endParaRPr lang="en-US"/>
        </a:p>
      </dgm:t>
    </dgm:pt>
    <dgm:pt modelId="{E3B4740A-25F4-4DC1-AAEF-E1CA817B4348}">
      <dgm:prSet/>
      <dgm:spPr/>
      <dgm:t>
        <a:bodyPr/>
        <a:lstStyle/>
        <a:p>
          <a:r>
            <a:rPr lang="en-GB" dirty="0"/>
            <a:t>Free writing</a:t>
          </a:r>
        </a:p>
      </dgm:t>
    </dgm:pt>
    <dgm:pt modelId="{A31D574C-9B0F-4359-AC48-AC4753CC5C29}" type="parTrans" cxnId="{96A6330F-CCC0-484E-8302-06A0C8F3916C}">
      <dgm:prSet/>
      <dgm:spPr/>
      <dgm:t>
        <a:bodyPr/>
        <a:lstStyle/>
        <a:p>
          <a:endParaRPr lang="en-GB"/>
        </a:p>
      </dgm:t>
    </dgm:pt>
    <dgm:pt modelId="{69B2A277-1CA6-4904-8CCD-E0A6B878F2EF}" type="sibTrans" cxnId="{96A6330F-CCC0-484E-8302-06A0C8F3916C}">
      <dgm:prSet/>
      <dgm:spPr/>
      <dgm:t>
        <a:bodyPr/>
        <a:lstStyle/>
        <a:p>
          <a:endParaRPr lang="en-GB"/>
        </a:p>
      </dgm:t>
    </dgm:pt>
    <dgm:pt modelId="{9E72B566-8C42-4C34-8A09-DAB5777C8AD1}">
      <dgm:prSet/>
      <dgm:spPr/>
      <dgm:t>
        <a:bodyPr/>
        <a:lstStyle/>
        <a:p>
          <a:r>
            <a:rPr lang="en-GB" dirty="0"/>
            <a:t>How can Supervision help?</a:t>
          </a:r>
        </a:p>
      </dgm:t>
    </dgm:pt>
    <dgm:pt modelId="{5E6DCA80-B01F-4B77-8A99-3450C5FA66CF}" type="parTrans" cxnId="{7372B87C-3FC2-4847-844F-37226C7BCAC4}">
      <dgm:prSet/>
      <dgm:spPr/>
      <dgm:t>
        <a:bodyPr/>
        <a:lstStyle/>
        <a:p>
          <a:endParaRPr lang="en-GB"/>
        </a:p>
      </dgm:t>
    </dgm:pt>
    <dgm:pt modelId="{FDAAE276-FDE2-4469-88B4-6E6C2499E72F}" type="sibTrans" cxnId="{7372B87C-3FC2-4847-844F-37226C7BCAC4}">
      <dgm:prSet/>
      <dgm:spPr/>
      <dgm:t>
        <a:bodyPr/>
        <a:lstStyle/>
        <a:p>
          <a:endParaRPr lang="en-GB"/>
        </a:p>
      </dgm:t>
    </dgm:pt>
    <dgm:pt modelId="{629C2022-9A61-42E1-B356-711D5B951E3D}" type="pres">
      <dgm:prSet presAssocID="{489CEF95-DC46-4AFB-ACB2-6DF10FB0CBC1}" presName="matrix" presStyleCnt="0">
        <dgm:presLayoutVars>
          <dgm:chMax val="1"/>
          <dgm:dir/>
          <dgm:resizeHandles val="exact"/>
        </dgm:presLayoutVars>
      </dgm:prSet>
      <dgm:spPr/>
    </dgm:pt>
    <dgm:pt modelId="{2C5E2159-3E6A-4133-B217-8C49211CE1F2}" type="pres">
      <dgm:prSet presAssocID="{489CEF95-DC46-4AFB-ACB2-6DF10FB0CBC1}" presName="axisShape" presStyleLbl="bgShp" presStyleIdx="0" presStyleCnt="1"/>
      <dgm:spPr/>
    </dgm:pt>
    <dgm:pt modelId="{6D2F7950-6B8F-4BB2-A65E-9953341034F6}" type="pres">
      <dgm:prSet presAssocID="{489CEF95-DC46-4AFB-ACB2-6DF10FB0CBC1}" presName="rect1" presStyleLbl="node1" presStyleIdx="0" presStyleCnt="4">
        <dgm:presLayoutVars>
          <dgm:chMax val="0"/>
          <dgm:chPref val="0"/>
          <dgm:bulletEnabled val="1"/>
        </dgm:presLayoutVars>
      </dgm:prSet>
      <dgm:spPr/>
    </dgm:pt>
    <dgm:pt modelId="{E51E4719-EE3B-4D41-A231-25A16819C6D6}" type="pres">
      <dgm:prSet presAssocID="{489CEF95-DC46-4AFB-ACB2-6DF10FB0CBC1}" presName="rect2" presStyleLbl="node1" presStyleIdx="1" presStyleCnt="4">
        <dgm:presLayoutVars>
          <dgm:chMax val="0"/>
          <dgm:chPref val="0"/>
          <dgm:bulletEnabled val="1"/>
        </dgm:presLayoutVars>
      </dgm:prSet>
      <dgm:spPr/>
    </dgm:pt>
    <dgm:pt modelId="{15B97168-F2CD-49D8-81C2-4E1E06A1B9AC}" type="pres">
      <dgm:prSet presAssocID="{489CEF95-DC46-4AFB-ACB2-6DF10FB0CBC1}" presName="rect3" presStyleLbl="node1" presStyleIdx="2" presStyleCnt="4">
        <dgm:presLayoutVars>
          <dgm:chMax val="0"/>
          <dgm:chPref val="0"/>
          <dgm:bulletEnabled val="1"/>
        </dgm:presLayoutVars>
      </dgm:prSet>
      <dgm:spPr/>
    </dgm:pt>
    <dgm:pt modelId="{EB399B5F-34ED-42BC-8F10-1E36EAFFD3F4}" type="pres">
      <dgm:prSet presAssocID="{489CEF95-DC46-4AFB-ACB2-6DF10FB0CBC1}" presName="rect4" presStyleLbl="node1" presStyleIdx="3" presStyleCnt="4">
        <dgm:presLayoutVars>
          <dgm:chMax val="0"/>
          <dgm:chPref val="0"/>
          <dgm:bulletEnabled val="1"/>
        </dgm:presLayoutVars>
      </dgm:prSet>
      <dgm:spPr/>
    </dgm:pt>
  </dgm:ptLst>
  <dgm:cxnLst>
    <dgm:cxn modelId="{96A6330F-CCC0-484E-8302-06A0C8F3916C}" srcId="{489CEF95-DC46-4AFB-ACB2-6DF10FB0CBC1}" destId="{E3B4740A-25F4-4DC1-AAEF-E1CA817B4348}" srcOrd="2" destOrd="0" parTransId="{A31D574C-9B0F-4359-AC48-AC4753CC5C29}" sibTransId="{69B2A277-1CA6-4904-8CCD-E0A6B878F2EF}"/>
    <dgm:cxn modelId="{AFE5AE12-7A16-4C8C-AEC3-179957AF2B97}" type="presOf" srcId="{9E72B566-8C42-4C34-8A09-DAB5777C8AD1}" destId="{EB399B5F-34ED-42BC-8F10-1E36EAFFD3F4}" srcOrd="0" destOrd="0" presId="urn:microsoft.com/office/officeart/2005/8/layout/matrix2"/>
    <dgm:cxn modelId="{56F4CA49-0AA6-4271-91A5-AB529CAF398A}" srcId="{489CEF95-DC46-4AFB-ACB2-6DF10FB0CBC1}" destId="{85D174C8-14EC-41DE-8821-DF8B0123AA43}" srcOrd="0" destOrd="0" parTransId="{86EC533C-F449-415F-849A-E2685A191336}" sibTransId="{AEE8F7C7-683F-47A8-BAB3-6B320DA8DAC9}"/>
    <dgm:cxn modelId="{4A23D36A-0D89-4C8A-89D2-5FDAC492BE0E}" type="presOf" srcId="{489CEF95-DC46-4AFB-ACB2-6DF10FB0CBC1}" destId="{629C2022-9A61-42E1-B356-711D5B951E3D}" srcOrd="0" destOrd="0" presId="urn:microsoft.com/office/officeart/2005/8/layout/matrix2"/>
    <dgm:cxn modelId="{7372B87C-3FC2-4847-844F-37226C7BCAC4}" srcId="{489CEF95-DC46-4AFB-ACB2-6DF10FB0CBC1}" destId="{9E72B566-8C42-4C34-8A09-DAB5777C8AD1}" srcOrd="3" destOrd="0" parTransId="{5E6DCA80-B01F-4B77-8A99-3450C5FA66CF}" sibTransId="{FDAAE276-FDE2-4469-88B4-6E6C2499E72F}"/>
    <dgm:cxn modelId="{4359DDAD-214A-4958-AE1B-1C40DB644B7F}" type="presOf" srcId="{E3B4740A-25F4-4DC1-AAEF-E1CA817B4348}" destId="{15B97168-F2CD-49D8-81C2-4E1E06A1B9AC}" srcOrd="0" destOrd="0" presId="urn:microsoft.com/office/officeart/2005/8/layout/matrix2"/>
    <dgm:cxn modelId="{C43A9FD0-8241-423F-9E76-690D93830CF3}" srcId="{489CEF95-DC46-4AFB-ACB2-6DF10FB0CBC1}" destId="{D27F3217-6D06-4126-93B3-584390B3746A}" srcOrd="1" destOrd="0" parTransId="{79AD285F-E417-4123-A2D8-C77C0372F7F0}" sibTransId="{D1ED070D-BCDB-4FB6-86D3-4D818F28A4DB}"/>
    <dgm:cxn modelId="{93A0A5E4-0B4E-4BE5-BF52-8BABF5E7027A}" type="presOf" srcId="{85D174C8-14EC-41DE-8821-DF8B0123AA43}" destId="{6D2F7950-6B8F-4BB2-A65E-9953341034F6}" srcOrd="0" destOrd="0" presId="urn:microsoft.com/office/officeart/2005/8/layout/matrix2"/>
    <dgm:cxn modelId="{263A05E5-D207-44FF-BB00-443D712C410F}" type="presOf" srcId="{D27F3217-6D06-4126-93B3-584390B3746A}" destId="{E51E4719-EE3B-4D41-A231-25A16819C6D6}" srcOrd="0" destOrd="0" presId="urn:microsoft.com/office/officeart/2005/8/layout/matrix2"/>
    <dgm:cxn modelId="{CD77BD69-1F7C-43AA-A09F-D1417F8FE122}" type="presParOf" srcId="{629C2022-9A61-42E1-B356-711D5B951E3D}" destId="{2C5E2159-3E6A-4133-B217-8C49211CE1F2}" srcOrd="0" destOrd="0" presId="urn:microsoft.com/office/officeart/2005/8/layout/matrix2"/>
    <dgm:cxn modelId="{F6F2DFF9-092A-471D-A59D-04497C98E0D9}" type="presParOf" srcId="{629C2022-9A61-42E1-B356-711D5B951E3D}" destId="{6D2F7950-6B8F-4BB2-A65E-9953341034F6}" srcOrd="1" destOrd="0" presId="urn:microsoft.com/office/officeart/2005/8/layout/matrix2"/>
    <dgm:cxn modelId="{930AF005-2961-4828-99B6-3A4CEF11F1A0}" type="presParOf" srcId="{629C2022-9A61-42E1-B356-711D5B951E3D}" destId="{E51E4719-EE3B-4D41-A231-25A16819C6D6}" srcOrd="2" destOrd="0" presId="urn:microsoft.com/office/officeart/2005/8/layout/matrix2"/>
    <dgm:cxn modelId="{B0E4AC80-8163-4207-B9AB-9A16496BA902}" type="presParOf" srcId="{629C2022-9A61-42E1-B356-711D5B951E3D}" destId="{15B97168-F2CD-49D8-81C2-4E1E06A1B9AC}" srcOrd="3" destOrd="0" presId="urn:microsoft.com/office/officeart/2005/8/layout/matrix2"/>
    <dgm:cxn modelId="{032FEC95-4F16-4CEB-8E24-AE5B8800C64F}" type="presParOf" srcId="{629C2022-9A61-42E1-B356-711D5B951E3D}" destId="{EB399B5F-34ED-42BC-8F10-1E36EAFFD3F4}"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custT="1"/>
      <dgm:spPr/>
      <dgm:t>
        <a:bodyPr/>
        <a:lstStyle/>
        <a:p>
          <a:pPr>
            <a:lnSpc>
              <a:spcPct val="100000"/>
            </a:lnSpc>
            <a:defRPr cap="all"/>
          </a:pPr>
          <a:r>
            <a:rPr lang="en-US" sz="2000" dirty="0"/>
            <a:t>Are you clearer about possible structures for your dissertation?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Do you know MORE ABOUT writing An Abstract?</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Are you confident in discussing these concepts at our workshop ?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custScaleX="105116" custLinFactNeighborX="-12176" custLinFactNeighborY="-112">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5A7B5-9D48-45BC-AC9D-185730581979}">
      <dsp:nvSpPr>
        <dsp:cNvPr id="0" name=""/>
        <dsp:cNvSpPr/>
      </dsp:nvSpPr>
      <dsp:spPr>
        <a:xfrm>
          <a:off x="1816199" y="124811"/>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D9AB-019A-44B9-BE94-C934B1A4D610}">
      <dsp:nvSpPr>
        <dsp:cNvPr id="0" name=""/>
        <dsp:cNvSpPr/>
      </dsp:nvSpPr>
      <dsp:spPr>
        <a:xfrm>
          <a:off x="2284199" y="5928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103979-B9D9-48AE-8747-2072BC91F91F}">
      <dsp:nvSpPr>
        <dsp:cNvPr id="0" name=""/>
        <dsp:cNvSpPr/>
      </dsp:nvSpPr>
      <dsp:spPr>
        <a:xfrm>
          <a:off x="1114199" y="30048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Writing an Abstract</a:t>
          </a:r>
          <a:endParaRPr lang="en-US" sz="1800" kern="1200"/>
        </a:p>
      </dsp:txBody>
      <dsp:txXfrm>
        <a:off x="1114199" y="3004812"/>
        <a:ext cx="3600000" cy="720000"/>
      </dsp:txXfrm>
    </dsp:sp>
    <dsp:sp modelId="{6A56E393-6D4A-4C64-A843-560D80307EF3}">
      <dsp:nvSpPr>
        <dsp:cNvPr id="0" name=""/>
        <dsp:cNvSpPr/>
      </dsp:nvSpPr>
      <dsp:spPr>
        <a:xfrm>
          <a:off x="6046199" y="124811"/>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6C622-1893-48B7-A9BC-A604CEA697BD}">
      <dsp:nvSpPr>
        <dsp:cNvPr id="0" name=""/>
        <dsp:cNvSpPr/>
      </dsp:nvSpPr>
      <dsp:spPr>
        <a:xfrm>
          <a:off x="6514199" y="5928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A57738-FA9C-4212-860F-7FD1A4CA0861}">
      <dsp:nvSpPr>
        <dsp:cNvPr id="0" name=""/>
        <dsp:cNvSpPr/>
      </dsp:nvSpPr>
      <dsp:spPr>
        <a:xfrm>
          <a:off x="5344199" y="300481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Starting to formulate your dissertation structure</a:t>
          </a:r>
          <a:endParaRPr lang="en-US" sz="1800" kern="1200" dirty="0"/>
        </a:p>
      </dsp:txBody>
      <dsp:txXfrm>
        <a:off x="5344199" y="3004812"/>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E2159-3E6A-4133-B217-8C49211CE1F2}">
      <dsp:nvSpPr>
        <dsp:cNvPr id="0" name=""/>
        <dsp:cNvSpPr/>
      </dsp:nvSpPr>
      <dsp:spPr>
        <a:xfrm>
          <a:off x="0" y="233355"/>
          <a:ext cx="5430033" cy="5430033"/>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F7950-6B8F-4BB2-A65E-9953341034F6}">
      <dsp:nvSpPr>
        <dsp:cNvPr id="0" name=""/>
        <dsp:cNvSpPr/>
      </dsp:nvSpPr>
      <dsp:spPr>
        <a:xfrm>
          <a:off x="352952" y="586307"/>
          <a:ext cx="2172013" cy="21720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 Let’s make a plan of our dissertation</a:t>
          </a:r>
          <a:endParaRPr lang="en-US" sz="2500" kern="1200" dirty="0"/>
        </a:p>
      </dsp:txBody>
      <dsp:txXfrm>
        <a:off x="458981" y="692336"/>
        <a:ext cx="1959955" cy="1959955"/>
      </dsp:txXfrm>
    </dsp:sp>
    <dsp:sp modelId="{E51E4719-EE3B-4D41-A231-25A16819C6D6}">
      <dsp:nvSpPr>
        <dsp:cNvPr id="0" name=""/>
        <dsp:cNvSpPr/>
      </dsp:nvSpPr>
      <dsp:spPr>
        <a:xfrm>
          <a:off x="2905067" y="586307"/>
          <a:ext cx="2172013" cy="217201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 Where might we start?</a:t>
          </a:r>
          <a:endParaRPr lang="en-US" sz="2500" kern="1200" dirty="0"/>
        </a:p>
      </dsp:txBody>
      <dsp:txXfrm>
        <a:off x="3011096" y="692336"/>
        <a:ext cx="1959955" cy="1959955"/>
      </dsp:txXfrm>
    </dsp:sp>
    <dsp:sp modelId="{15B97168-F2CD-49D8-81C2-4E1E06A1B9AC}">
      <dsp:nvSpPr>
        <dsp:cNvPr id="0" name=""/>
        <dsp:cNvSpPr/>
      </dsp:nvSpPr>
      <dsp:spPr>
        <a:xfrm>
          <a:off x="352952" y="3138422"/>
          <a:ext cx="2172013" cy="217201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Free writing</a:t>
          </a:r>
        </a:p>
      </dsp:txBody>
      <dsp:txXfrm>
        <a:off x="458981" y="3244451"/>
        <a:ext cx="1959955" cy="1959955"/>
      </dsp:txXfrm>
    </dsp:sp>
    <dsp:sp modelId="{EB399B5F-34ED-42BC-8F10-1E36EAFFD3F4}">
      <dsp:nvSpPr>
        <dsp:cNvPr id="0" name=""/>
        <dsp:cNvSpPr/>
      </dsp:nvSpPr>
      <dsp:spPr>
        <a:xfrm>
          <a:off x="2905067" y="3138422"/>
          <a:ext cx="2172013" cy="21720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How can Supervision help?</a:t>
          </a:r>
        </a:p>
      </dsp:txBody>
      <dsp:txXfrm>
        <a:off x="3011096" y="3244451"/>
        <a:ext cx="1959955" cy="1959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700199" y="62805"/>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80449" y="443055"/>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0" y="2401394"/>
          <a:ext cx="3074643"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Are you clearer about possible structures for your dissertation?</a:t>
          </a:r>
        </a:p>
      </dsp:txBody>
      <dsp:txXfrm>
        <a:off x="0" y="2401394"/>
        <a:ext cx="3074643" cy="1260000"/>
      </dsp:txXfrm>
    </dsp:sp>
    <dsp:sp modelId="{BCD8CDD9-0C56-4401-ADB1-8B48DAB2C96F}">
      <dsp:nvSpPr>
        <dsp:cNvPr id="0" name=""/>
        <dsp:cNvSpPr/>
      </dsp:nvSpPr>
      <dsp:spPr>
        <a:xfrm>
          <a:off x="4211896" y="62805"/>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92146" y="443055"/>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641521" y="2402806"/>
          <a:ext cx="2925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Do you know MORE ABOUT writing An Abstract?</a:t>
          </a:r>
        </a:p>
      </dsp:txBody>
      <dsp:txXfrm>
        <a:off x="3641521" y="2402806"/>
        <a:ext cx="2925000" cy="1260000"/>
      </dsp:txXfrm>
    </dsp:sp>
    <dsp:sp modelId="{FF93E135-77D6-48A0-8871-9BC93D705D06}">
      <dsp:nvSpPr>
        <dsp:cNvPr id="0" name=""/>
        <dsp:cNvSpPr/>
      </dsp:nvSpPr>
      <dsp:spPr>
        <a:xfrm>
          <a:off x="7648771" y="62805"/>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29021" y="443055"/>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78396" y="2402806"/>
          <a:ext cx="2925000" cy="126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Are you confident in discussing these concepts at our workshop ?  </a:t>
          </a:r>
        </a:p>
      </dsp:txBody>
      <dsp:txXfrm>
        <a:off x="7078396" y="2402806"/>
        <a:ext cx="2925000" cy="126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0DB35-F736-48D6-B04C-30F8F63CCE07}"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2CC17-A732-4105-A164-42B9A6FA0991}" type="slidenum">
              <a:rPr lang="en-GB" smtClean="0"/>
              <a:t>‹#›</a:t>
            </a:fld>
            <a:endParaRPr lang="en-GB"/>
          </a:p>
        </p:txBody>
      </p:sp>
    </p:spTree>
    <p:extLst>
      <p:ext uri="{BB962C8B-B14F-4D97-AF65-F5344CB8AC3E}">
        <p14:creationId xmlns:p14="http://schemas.microsoft.com/office/powerpoint/2010/main" val="2322464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3</a:t>
            </a:fld>
            <a:endParaRPr lang="en-GB"/>
          </a:p>
        </p:txBody>
      </p:sp>
    </p:spTree>
    <p:extLst>
      <p:ext uri="{BB962C8B-B14F-4D97-AF65-F5344CB8AC3E}">
        <p14:creationId xmlns:p14="http://schemas.microsoft.com/office/powerpoint/2010/main" val="158168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5</a:t>
            </a:fld>
            <a:endParaRPr lang="en-GB"/>
          </a:p>
        </p:txBody>
      </p:sp>
    </p:spTree>
    <p:extLst>
      <p:ext uri="{BB962C8B-B14F-4D97-AF65-F5344CB8AC3E}">
        <p14:creationId xmlns:p14="http://schemas.microsoft.com/office/powerpoint/2010/main" val="297278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7</a:t>
            </a:fld>
            <a:endParaRPr lang="en-GB"/>
          </a:p>
        </p:txBody>
      </p:sp>
    </p:spTree>
    <p:extLst>
      <p:ext uri="{BB962C8B-B14F-4D97-AF65-F5344CB8AC3E}">
        <p14:creationId xmlns:p14="http://schemas.microsoft.com/office/powerpoint/2010/main" val="2369923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8</a:t>
            </a:fld>
            <a:endParaRPr lang="en-GB"/>
          </a:p>
        </p:txBody>
      </p:sp>
    </p:spTree>
    <p:extLst>
      <p:ext uri="{BB962C8B-B14F-4D97-AF65-F5344CB8AC3E}">
        <p14:creationId xmlns:p14="http://schemas.microsoft.com/office/powerpoint/2010/main" val="2627375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10</a:t>
            </a:fld>
            <a:endParaRPr lang="en-GB"/>
          </a:p>
        </p:txBody>
      </p:sp>
    </p:spTree>
    <p:extLst>
      <p:ext uri="{BB962C8B-B14F-4D97-AF65-F5344CB8AC3E}">
        <p14:creationId xmlns:p14="http://schemas.microsoft.com/office/powerpoint/2010/main" val="3185359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11</a:t>
            </a:fld>
            <a:endParaRPr lang="en-GB"/>
          </a:p>
        </p:txBody>
      </p:sp>
    </p:spTree>
    <p:extLst>
      <p:ext uri="{BB962C8B-B14F-4D97-AF65-F5344CB8AC3E}">
        <p14:creationId xmlns:p14="http://schemas.microsoft.com/office/powerpoint/2010/main" val="4197710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10/2/2024</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10/2/2024</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10/2/2024</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10/2/2024</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youtu.be/yuqgp62P6ec?t=6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p:/r/personal/beverly_cole_uwtsd_ac_uk/Documents/A%20Teaching%20September,%202022/MA%20RESEARCH%20WORKSHOP%202A%20The%20structure%20of%20a%20dissertation%2019%20mins%20(2).pptx?d=w014cea3330904504a19798ef0b7dc5cc&amp;csf=1&amp;web=1&amp;e=QBibPW" TargetMode="External"/><Relationship Id="rId2" Type="http://schemas.openxmlformats.org/officeDocument/2006/relationships/hyperlink" Target="https://moodle.uwtsd.ac.uk/mod/resource/view.php?id=456824" TargetMode="Externa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WRYchBAdllk" TargetMode="External"/><Relationship Id="rId2" Type="http://schemas.openxmlformats.org/officeDocument/2006/relationships/hyperlink" Target="https://uowtsd-my.sharepoint.com/:p:/r/personal/beverly_cole_uwtsd_ac_uk/Documents/A%20Teaching%20September,%202022/MA%20RESEARCH%20WORKSHOP%202B%20Writing%20an%20abstract%20(2).pptx?d=w5d8238bf58834df1b25c5d162ccdd66d&amp;csf=1&amp;web=1&amp;e=iB01md"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355" y="58708"/>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695067" y="2355458"/>
            <a:ext cx="5286584" cy="1630907"/>
          </a:xfrm>
        </p:spPr>
        <p:txBody>
          <a:bodyPr>
            <a:normAutofit fontScale="90000"/>
          </a:bodyPr>
          <a:lstStyle/>
          <a:p>
            <a:r>
              <a:rPr lang="en-US" sz="4400" dirty="0">
                <a:solidFill>
                  <a:schemeClr val="tx1"/>
                </a:solidFill>
              </a:rPr>
              <a:t>MA IN PSYCHOTHERAPEUTIC PRACTICE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WORKSHOP </a:t>
            </a:r>
          </a:p>
          <a:p>
            <a:pPr>
              <a:spcAft>
                <a:spcPts val="600"/>
              </a:spcAft>
            </a:pPr>
            <a:endParaRPr lang="en-US" dirty="0">
              <a:solidFill>
                <a:schemeClr val="tx1"/>
              </a:solidFill>
            </a:endParaRP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3DD73-C80F-2497-919D-C477CF76F96B}"/>
              </a:ext>
            </a:extLst>
          </p:cNvPr>
          <p:cNvSpPr>
            <a:spLocks noGrp="1"/>
          </p:cNvSpPr>
          <p:nvPr>
            <p:ph type="title"/>
          </p:nvPr>
        </p:nvSpPr>
        <p:spPr>
          <a:xfrm>
            <a:off x="1066800" y="642594"/>
            <a:ext cx="10058400" cy="1371600"/>
          </a:xfrm>
        </p:spPr>
        <p:txBody>
          <a:bodyPr anchor="ctr">
            <a:normAutofit/>
          </a:bodyPr>
          <a:lstStyle/>
          <a:p>
            <a:r>
              <a:rPr lang="en-GB" dirty="0"/>
              <a:t>Lesson aims:</a:t>
            </a:r>
          </a:p>
        </p:txBody>
      </p:sp>
      <p:graphicFrame>
        <p:nvGraphicFramePr>
          <p:cNvPr id="5" name="Content Placeholder 2">
            <a:extLst>
              <a:ext uri="{FF2B5EF4-FFF2-40B4-BE49-F238E27FC236}">
                <a16:creationId xmlns:a16="http://schemas.microsoft.com/office/drawing/2014/main" id="{81392E27-402D-711E-A5CF-440D7C02B3D9}"/>
              </a:ext>
            </a:extLst>
          </p:cNvPr>
          <p:cNvGraphicFramePr>
            <a:graphicFrameLocks noGrp="1"/>
          </p:cNvGraphicFramePr>
          <p:nvPr>
            <p:ph idx="1"/>
            <p:extLst>
              <p:ext uri="{D42A27DB-BD31-4B8C-83A1-F6EECF244321}">
                <p14:modId xmlns:p14="http://schemas.microsoft.com/office/powerpoint/2010/main" val="3923121529"/>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8703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8E375-CC45-48E2-D2FD-431A6D91A308}"/>
              </a:ext>
            </a:extLst>
          </p:cNvPr>
          <p:cNvSpPr>
            <a:spLocks noGrp="1"/>
          </p:cNvSpPr>
          <p:nvPr>
            <p:ph type="title"/>
          </p:nvPr>
        </p:nvSpPr>
        <p:spPr>
          <a:xfrm>
            <a:off x="2004061" y="325370"/>
            <a:ext cx="3276451" cy="1956841"/>
          </a:xfrm>
        </p:spPr>
        <p:txBody>
          <a:bodyPr anchor="b">
            <a:normAutofit/>
          </a:bodyPr>
          <a:lstStyle/>
          <a:p>
            <a:r>
              <a:rPr lang="en-GB" sz="3300" dirty="0"/>
              <a:t>Writing a dissertation : A  short video clip  [7 mins] …</a:t>
            </a:r>
          </a:p>
        </p:txBody>
      </p:sp>
      <p:sp>
        <p:nvSpPr>
          <p:cNvPr id="3" name="Content Placeholder 2">
            <a:extLst>
              <a:ext uri="{FF2B5EF4-FFF2-40B4-BE49-F238E27FC236}">
                <a16:creationId xmlns:a16="http://schemas.microsoft.com/office/drawing/2014/main" id="{E6B351AA-C315-903C-7B98-3A60BD33B414}"/>
              </a:ext>
            </a:extLst>
          </p:cNvPr>
          <p:cNvSpPr>
            <a:spLocks noGrp="1"/>
          </p:cNvSpPr>
          <p:nvPr>
            <p:ph idx="1"/>
          </p:nvPr>
        </p:nvSpPr>
        <p:spPr>
          <a:xfrm>
            <a:off x="2004061" y="2872899"/>
            <a:ext cx="3182691" cy="3320668"/>
          </a:xfrm>
        </p:spPr>
        <p:txBody>
          <a:bodyPr>
            <a:normAutofit/>
          </a:bodyPr>
          <a:lstStyle/>
          <a:p>
            <a:r>
              <a:rPr lang="en-GB" sz="1900" dirty="0"/>
              <a:t>Here’s one view on how to write a dissertation, </a:t>
            </a:r>
          </a:p>
          <a:p>
            <a:endParaRPr lang="en-GB" sz="1900" dirty="0">
              <a:hlinkClick r:id="rId3"/>
            </a:endParaRPr>
          </a:p>
          <a:p>
            <a:endParaRPr lang="en-GB" sz="1900" dirty="0">
              <a:hlinkClick r:id="rId3"/>
            </a:endParaRPr>
          </a:p>
          <a:p>
            <a:r>
              <a:rPr lang="en-GB" sz="1900" dirty="0">
                <a:hlinkClick r:id="rId3"/>
              </a:rPr>
              <a:t>Writing a dissertation</a:t>
            </a:r>
            <a:endParaRPr lang="en-GB" sz="1900" dirty="0"/>
          </a:p>
        </p:txBody>
      </p:sp>
      <p:pic>
        <p:nvPicPr>
          <p:cNvPr id="1028" name="Picture 4" descr="Free Person Holding Blue Ballpoint Pen Writing in Notebook Stock Photo">
            <a:extLst>
              <a:ext uri="{FF2B5EF4-FFF2-40B4-BE49-F238E27FC236}">
                <a16:creationId xmlns:a16="http://schemas.microsoft.com/office/drawing/2014/main" id="{6AB38683-BA9A-AF96-D5D7-B54994AD0F3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3542" r="36243" b="-1"/>
          <a:stretch/>
        </p:blipFill>
        <p:spPr bwMode="auto">
          <a:xfrm>
            <a:off x="5507777" y="325370"/>
            <a:ext cx="6321366" cy="610445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455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F11F-E5D3-C48C-AB49-3F28CD208C52}"/>
              </a:ext>
            </a:extLst>
          </p:cNvPr>
          <p:cNvSpPr>
            <a:spLocks noGrp="1"/>
          </p:cNvSpPr>
          <p:nvPr>
            <p:ph type="title"/>
          </p:nvPr>
        </p:nvSpPr>
        <p:spPr/>
        <p:txBody>
          <a:bodyPr/>
          <a:lstStyle/>
          <a:p>
            <a:r>
              <a:rPr lang="en-GB" dirty="0"/>
              <a:t>More on the structure of a dissertation [19 mins] …</a:t>
            </a:r>
          </a:p>
        </p:txBody>
      </p:sp>
      <p:sp>
        <p:nvSpPr>
          <p:cNvPr id="3" name="Content Placeholder 2">
            <a:extLst>
              <a:ext uri="{FF2B5EF4-FFF2-40B4-BE49-F238E27FC236}">
                <a16:creationId xmlns:a16="http://schemas.microsoft.com/office/drawing/2014/main" id="{CC7DA1A8-D097-E7B3-D491-CB6E31CBE6C9}"/>
              </a:ext>
            </a:extLst>
          </p:cNvPr>
          <p:cNvSpPr>
            <a:spLocks noGrp="1"/>
          </p:cNvSpPr>
          <p:nvPr>
            <p:ph idx="1"/>
          </p:nvPr>
        </p:nvSpPr>
        <p:spPr/>
        <p:txBody>
          <a:bodyPr/>
          <a:lstStyle/>
          <a:p>
            <a:endParaRPr lang="en-GB" dirty="0">
              <a:solidFill>
                <a:srgbClr val="B2B2B2"/>
              </a:solidFill>
              <a:hlinkClick r:id="rId2">
                <a:extLst>
                  <a:ext uri="{A12FA001-AC4F-418D-AE19-62706E023703}">
                    <ahyp:hlinkClr xmlns:ahyp="http://schemas.microsoft.com/office/drawing/2018/hyperlinkcolor" val="tx"/>
                  </a:ext>
                </a:extLst>
              </a:hlinkClick>
            </a:endParaRPr>
          </a:p>
          <a:p>
            <a:endParaRPr lang="en-GB" dirty="0">
              <a:solidFill>
                <a:srgbClr val="B2B2B2"/>
              </a:solidFill>
              <a:hlinkClick r:id="rId2">
                <a:extLst>
                  <a:ext uri="{A12FA001-AC4F-418D-AE19-62706E023703}">
                    <ahyp:hlinkClr xmlns:ahyp="http://schemas.microsoft.com/office/drawing/2018/hyperlinkcolor" val="tx"/>
                  </a:ext>
                </a:extLst>
              </a:hlinkClick>
            </a:endParaRPr>
          </a:p>
          <a:p>
            <a:r>
              <a:rPr lang="en-GB" dirty="0">
                <a:solidFill>
                  <a:srgbClr val="0070C0"/>
                </a:solidFill>
              </a:rPr>
              <a:t> </a:t>
            </a:r>
            <a:r>
              <a:rPr lang="en-GB" dirty="0">
                <a:solidFill>
                  <a:srgbClr val="0070C0"/>
                </a:solidFill>
                <a:hlinkClick r:id="rId3"/>
              </a:rPr>
              <a:t> The Format and Structure of a Dissertation</a:t>
            </a:r>
            <a:endParaRPr lang="en-GB" dirty="0">
              <a:solidFill>
                <a:srgbClr val="0070C0"/>
              </a:solidFill>
            </a:endParaRPr>
          </a:p>
          <a:p>
            <a:endParaRPr lang="en-GB" dirty="0">
              <a:solidFill>
                <a:srgbClr val="0070C0"/>
              </a:solidFill>
            </a:endParaRPr>
          </a:p>
          <a:p>
            <a:r>
              <a:rPr lang="en-GB" sz="1600" dirty="0"/>
              <a:t>We will look more into the format</a:t>
            </a:r>
          </a:p>
          <a:p>
            <a:pPr marL="0" indent="0">
              <a:buNone/>
            </a:pPr>
            <a:r>
              <a:rPr lang="en-GB" sz="1600" dirty="0"/>
              <a:t>   and structure of dissertations as we </a:t>
            </a:r>
          </a:p>
          <a:p>
            <a:pPr marL="0" indent="0">
              <a:buNone/>
            </a:pPr>
            <a:r>
              <a:rPr lang="en-GB" sz="1600" dirty="0"/>
              <a:t>   work through the module</a:t>
            </a:r>
            <a:endParaRPr lang="en-GB" dirty="0">
              <a:solidFill>
                <a:srgbClr val="0070C0"/>
              </a:solidFill>
            </a:endParaRPr>
          </a:p>
        </p:txBody>
      </p:sp>
      <p:pic>
        <p:nvPicPr>
          <p:cNvPr id="1026" name="Picture 2" descr="See the source image">
            <a:extLst>
              <a:ext uri="{FF2B5EF4-FFF2-40B4-BE49-F238E27FC236}">
                <a16:creationId xmlns:a16="http://schemas.microsoft.com/office/drawing/2014/main" id="{A448AEDA-8065-5F0D-A4AC-C385D3230B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3143" y="1480458"/>
            <a:ext cx="4828268" cy="4180114"/>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1D29E8F1-C856-36BC-DCBF-FAA155214E6A}"/>
              </a:ext>
            </a:extLst>
          </p:cNvPr>
          <p:cNvSpPr/>
          <p:nvPr/>
        </p:nvSpPr>
        <p:spPr>
          <a:xfrm>
            <a:off x="10925174" y="5400674"/>
            <a:ext cx="916781" cy="9167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4071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12BD8-4FDC-4CB9-9F43-B99822F5F421}"/>
              </a:ext>
            </a:extLst>
          </p:cNvPr>
          <p:cNvSpPr>
            <a:spLocks noGrp="1"/>
          </p:cNvSpPr>
          <p:nvPr>
            <p:ph type="title"/>
          </p:nvPr>
        </p:nvSpPr>
        <p:spPr>
          <a:xfrm>
            <a:off x="1969769" y="637126"/>
            <a:ext cx="2940955" cy="5256371"/>
          </a:xfrm>
        </p:spPr>
        <p:txBody>
          <a:bodyPr>
            <a:normAutofit fontScale="90000"/>
          </a:bodyPr>
          <a:lstStyle/>
          <a:p>
            <a:r>
              <a:rPr lang="en-GB" sz="3400" dirty="0"/>
              <a:t>Following on from the recordings on writing a dissertation, and the work undertake in our last workshop, try the following exercise:</a:t>
            </a:r>
          </a:p>
        </p:txBody>
      </p:sp>
      <p:graphicFrame>
        <p:nvGraphicFramePr>
          <p:cNvPr id="5" name="Content Placeholder 2">
            <a:extLst>
              <a:ext uri="{FF2B5EF4-FFF2-40B4-BE49-F238E27FC236}">
                <a16:creationId xmlns:a16="http://schemas.microsoft.com/office/drawing/2014/main" id="{436750F3-9E77-4FB8-A2CD-9A92B3C858A3}"/>
              </a:ext>
            </a:extLst>
          </p:cNvPr>
          <p:cNvGraphicFramePr>
            <a:graphicFrameLocks noGrp="1"/>
          </p:cNvGraphicFramePr>
          <p:nvPr>
            <p:ph idx="1"/>
            <p:extLst>
              <p:ext uri="{D42A27DB-BD31-4B8C-83A1-F6EECF244321}">
                <p14:modId xmlns:p14="http://schemas.microsoft.com/office/powerpoint/2010/main" val="2332205250"/>
              </p:ext>
            </p:extLst>
          </p:nvPr>
        </p:nvGraphicFramePr>
        <p:xfrm>
          <a:off x="4910725" y="303592"/>
          <a:ext cx="543003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7502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524F-B1CC-7A0D-3918-DCC39DB0F32B}"/>
              </a:ext>
            </a:extLst>
          </p:cNvPr>
          <p:cNvSpPr>
            <a:spLocks noGrp="1"/>
          </p:cNvSpPr>
          <p:nvPr>
            <p:ph type="title"/>
          </p:nvPr>
        </p:nvSpPr>
        <p:spPr/>
        <p:txBody>
          <a:bodyPr/>
          <a:lstStyle/>
          <a:p>
            <a:r>
              <a:rPr lang="en-GB" dirty="0"/>
              <a:t>Making a research plan … … …</a:t>
            </a:r>
          </a:p>
        </p:txBody>
      </p:sp>
      <p:sp>
        <p:nvSpPr>
          <p:cNvPr id="3" name="Content Placeholder 2">
            <a:extLst>
              <a:ext uri="{FF2B5EF4-FFF2-40B4-BE49-F238E27FC236}">
                <a16:creationId xmlns:a16="http://schemas.microsoft.com/office/drawing/2014/main" id="{37291C52-7FEE-FECF-5D3A-A126263BAEA8}"/>
              </a:ext>
            </a:extLst>
          </p:cNvPr>
          <p:cNvSpPr>
            <a:spLocks noGrp="1"/>
          </p:cNvSpPr>
          <p:nvPr>
            <p:ph idx="1"/>
          </p:nvPr>
        </p:nvSpPr>
        <p:spPr/>
        <p:txBody>
          <a:bodyPr vert="horz" lIns="91440" tIns="45720" rIns="91440" bIns="45720" rtlCol="0" anchor="t">
            <a:normAutofit/>
          </a:bodyPr>
          <a:lstStyle/>
          <a:p>
            <a:endParaRPr lang="en-GB" b="0" i="0" dirty="0">
              <a:effectLst/>
              <a:latin typeface="-apple-system"/>
            </a:endParaRPr>
          </a:p>
          <a:p>
            <a:r>
              <a:rPr lang="en-GB" sz="4000" dirty="0">
                <a:latin typeface="-apple-system"/>
              </a:rPr>
              <a:t>Consider the links between the advice on the recordings, our workshop, your reading, and the following headings of research designs, then consider the relevance of each heading for your own research</a:t>
            </a:r>
            <a:r>
              <a:rPr lang="en-GB" b="0" i="0" dirty="0">
                <a:effectLst/>
                <a:latin typeface="-apple-system"/>
              </a:rPr>
              <a:t>:</a:t>
            </a:r>
            <a:r>
              <a:rPr lang="en-GB" dirty="0">
                <a:latin typeface="-apple-system"/>
                <a:ea typeface="+mn-lt"/>
                <a:cs typeface="+mn-lt"/>
              </a:rPr>
              <a:t>                                                                                                                    </a:t>
            </a:r>
            <a:endParaRPr lang="en-GB" sz="2000" dirty="0"/>
          </a:p>
        </p:txBody>
      </p:sp>
    </p:spTree>
    <p:extLst>
      <p:ext uri="{BB962C8B-B14F-4D97-AF65-F5344CB8AC3E}">
        <p14:creationId xmlns:p14="http://schemas.microsoft.com/office/powerpoint/2010/main" val="3009063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4E14537-5FD0-359B-1A58-F8FAD25EACD2}"/>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t="12467" r="1" b="1"/>
          <a:stretch/>
        </p:blipFill>
        <p:spPr bwMode="auto">
          <a:xfrm>
            <a:off x="0" y="0"/>
            <a:ext cx="119452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5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ourglass model of research">
            <a:extLst>
              <a:ext uri="{FF2B5EF4-FFF2-40B4-BE49-F238E27FC236}">
                <a16:creationId xmlns:a16="http://schemas.microsoft.com/office/drawing/2014/main" id="{5C434116-60A6-9C4B-CEB1-1CC15CF84989}"/>
              </a:ext>
            </a:extLst>
          </p:cNvPr>
          <p:cNvPicPr>
            <a:picLocks noChangeAspect="1" noChangeArrowheads="1"/>
          </p:cNvPicPr>
          <p:nvPr/>
        </p:nvPicPr>
        <p:blipFill>
          <a:blip r:embed="rId3" cstate="print"/>
          <a:srcRect/>
          <a:stretch>
            <a:fillRect/>
          </a:stretch>
        </p:blipFill>
        <p:spPr bwMode="auto">
          <a:xfrm>
            <a:off x="203200" y="0"/>
            <a:ext cx="11771086" cy="6858000"/>
          </a:xfrm>
          <a:prstGeom prst="rect">
            <a:avLst/>
          </a:prstGeom>
          <a:noFill/>
        </p:spPr>
      </p:pic>
    </p:spTree>
    <p:extLst>
      <p:ext uri="{BB962C8B-B14F-4D97-AF65-F5344CB8AC3E}">
        <p14:creationId xmlns:p14="http://schemas.microsoft.com/office/powerpoint/2010/main" val="149913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2A811B-2F5F-9BAA-0E4C-B34F31590745}"/>
              </a:ext>
            </a:extLst>
          </p:cNvPr>
          <p:cNvSpPr>
            <a:spLocks noGrp="1"/>
          </p:cNvSpPr>
          <p:nvPr>
            <p:ph type="title"/>
          </p:nvPr>
        </p:nvSpPr>
        <p:spPr/>
        <p:txBody>
          <a:bodyPr/>
          <a:lstStyle/>
          <a:p>
            <a:r>
              <a:rPr lang="en-GB" dirty="0"/>
              <a:t>The Abstract …</a:t>
            </a:r>
          </a:p>
        </p:txBody>
      </p:sp>
      <p:sp>
        <p:nvSpPr>
          <p:cNvPr id="5" name="Text Placeholder 4">
            <a:extLst>
              <a:ext uri="{FF2B5EF4-FFF2-40B4-BE49-F238E27FC236}">
                <a16:creationId xmlns:a16="http://schemas.microsoft.com/office/drawing/2014/main" id="{E6E904B6-8FFA-CCD0-DD2B-2FCF812A8F3F}"/>
              </a:ext>
            </a:extLst>
          </p:cNvPr>
          <p:cNvSpPr>
            <a:spLocks noGrp="1"/>
          </p:cNvSpPr>
          <p:nvPr>
            <p:ph type="body" idx="1"/>
          </p:nvPr>
        </p:nvSpPr>
        <p:spPr/>
        <p:txBody>
          <a:bodyPr/>
          <a:lstStyle/>
          <a:p>
            <a:r>
              <a:rPr lang="en-GB" dirty="0"/>
              <a:t>Writing an abstract [BC]</a:t>
            </a:r>
          </a:p>
        </p:txBody>
      </p:sp>
      <p:sp>
        <p:nvSpPr>
          <p:cNvPr id="6" name="Content Placeholder 5">
            <a:extLst>
              <a:ext uri="{FF2B5EF4-FFF2-40B4-BE49-F238E27FC236}">
                <a16:creationId xmlns:a16="http://schemas.microsoft.com/office/drawing/2014/main" id="{E229ABDF-745E-CE93-CEDE-4EA0AFA0FC5B}"/>
              </a:ext>
            </a:extLst>
          </p:cNvPr>
          <p:cNvSpPr>
            <a:spLocks noGrp="1"/>
          </p:cNvSpPr>
          <p:nvPr>
            <p:ph sz="half" idx="2"/>
          </p:nvPr>
        </p:nvSpPr>
        <p:spPr/>
        <p:txBody>
          <a:bodyPr/>
          <a:lstStyle/>
          <a:p>
            <a:endParaRPr lang="en-GB" dirty="0"/>
          </a:p>
          <a:p>
            <a:endParaRPr lang="en-GB" dirty="0"/>
          </a:p>
          <a:p>
            <a:endParaRPr lang="en-GB" dirty="0"/>
          </a:p>
          <a:p>
            <a:r>
              <a:rPr lang="en-GB" dirty="0">
                <a:solidFill>
                  <a:srgbClr val="0070C0"/>
                </a:solidFill>
              </a:rPr>
              <a:t> </a:t>
            </a:r>
            <a:r>
              <a:rPr lang="en-GB" dirty="0">
                <a:solidFill>
                  <a:schemeClr val="accent3"/>
                </a:solidFill>
                <a:hlinkClick r:id="rId2">
                  <a:extLst>
                    <a:ext uri="{A12FA001-AC4F-418D-AE19-62706E023703}">
                      <ahyp:hlinkClr xmlns:ahyp="http://schemas.microsoft.com/office/drawing/2018/hyperlinkcolor" val="tx"/>
                    </a:ext>
                  </a:extLst>
                </a:hlinkClick>
              </a:rPr>
              <a:t>Writing an Abstract</a:t>
            </a:r>
            <a:r>
              <a:rPr lang="en-GB" dirty="0">
                <a:solidFill>
                  <a:schemeClr val="accent3"/>
                </a:solidFill>
              </a:rPr>
              <a:t> </a:t>
            </a:r>
            <a:r>
              <a:rPr lang="en-GB" dirty="0">
                <a:solidFill>
                  <a:srgbClr val="0070C0"/>
                </a:solidFill>
              </a:rPr>
              <a:t>[5 Mins]</a:t>
            </a:r>
          </a:p>
        </p:txBody>
      </p:sp>
      <p:sp>
        <p:nvSpPr>
          <p:cNvPr id="7" name="Text Placeholder 6">
            <a:extLst>
              <a:ext uri="{FF2B5EF4-FFF2-40B4-BE49-F238E27FC236}">
                <a16:creationId xmlns:a16="http://schemas.microsoft.com/office/drawing/2014/main" id="{152488A3-B613-E790-C7F0-AA71D3D46FDD}"/>
              </a:ext>
            </a:extLst>
          </p:cNvPr>
          <p:cNvSpPr>
            <a:spLocks noGrp="1"/>
          </p:cNvSpPr>
          <p:nvPr>
            <p:ph type="body" sz="quarter" idx="3"/>
          </p:nvPr>
        </p:nvSpPr>
        <p:spPr/>
        <p:txBody>
          <a:bodyPr/>
          <a:lstStyle/>
          <a:p>
            <a:r>
              <a:rPr lang="en-GB" dirty="0"/>
              <a:t>Writing an abstract [YouTube]</a:t>
            </a:r>
          </a:p>
        </p:txBody>
      </p:sp>
      <p:sp>
        <p:nvSpPr>
          <p:cNvPr id="8" name="Content Placeholder 7">
            <a:extLst>
              <a:ext uri="{FF2B5EF4-FFF2-40B4-BE49-F238E27FC236}">
                <a16:creationId xmlns:a16="http://schemas.microsoft.com/office/drawing/2014/main" id="{7BE3B500-27DE-1A02-ABEF-F9C93827E306}"/>
              </a:ext>
            </a:extLst>
          </p:cNvPr>
          <p:cNvSpPr>
            <a:spLocks noGrp="1"/>
          </p:cNvSpPr>
          <p:nvPr>
            <p:ph sz="quarter" idx="4"/>
          </p:nvPr>
        </p:nvSpPr>
        <p:spPr/>
        <p:txBody>
          <a:bodyPr/>
          <a:lstStyle/>
          <a:p>
            <a:endParaRPr lang="en-GB" dirty="0">
              <a:solidFill>
                <a:srgbClr val="B2B2B2"/>
              </a:solidFill>
              <a:hlinkClick r:id="rId3">
                <a:extLst>
                  <a:ext uri="{A12FA001-AC4F-418D-AE19-62706E023703}">
                    <ahyp:hlinkClr xmlns:ahyp="http://schemas.microsoft.com/office/drawing/2018/hyperlinkcolor" val="tx"/>
                  </a:ext>
                </a:extLst>
              </a:hlinkClick>
            </a:endParaRPr>
          </a:p>
          <a:p>
            <a:endParaRPr lang="en-GB" dirty="0">
              <a:solidFill>
                <a:srgbClr val="B2B2B2"/>
              </a:solidFill>
              <a:hlinkClick r:id="rId3">
                <a:extLst>
                  <a:ext uri="{A12FA001-AC4F-418D-AE19-62706E023703}">
                    <ahyp:hlinkClr xmlns:ahyp="http://schemas.microsoft.com/office/drawing/2018/hyperlinkcolor" val="tx"/>
                  </a:ext>
                </a:extLst>
              </a:hlinkClick>
            </a:endParaRPr>
          </a:p>
          <a:p>
            <a:endParaRPr lang="en-GB" dirty="0">
              <a:solidFill>
                <a:srgbClr val="B2B2B2"/>
              </a:solidFill>
              <a:hlinkClick r:id="rId3">
                <a:extLst>
                  <a:ext uri="{A12FA001-AC4F-418D-AE19-62706E023703}">
                    <ahyp:hlinkClr xmlns:ahyp="http://schemas.microsoft.com/office/drawing/2018/hyperlinkcolor" val="tx"/>
                  </a:ext>
                </a:extLst>
              </a:hlinkClick>
            </a:endParaRPr>
          </a:p>
          <a:p>
            <a:r>
              <a:rPr lang="en-GB" dirty="0">
                <a:solidFill>
                  <a:srgbClr val="B2B2B2"/>
                </a:solidFill>
                <a:hlinkClick r:id="rId3">
                  <a:extLst>
                    <a:ext uri="{A12FA001-AC4F-418D-AE19-62706E023703}">
                      <ahyp:hlinkClr xmlns:ahyp="http://schemas.microsoft.com/office/drawing/2018/hyperlinkcolor" val="tx"/>
                    </a:ext>
                  </a:extLst>
                </a:hlinkClick>
              </a:rPr>
              <a:t> </a:t>
            </a:r>
            <a:r>
              <a:rPr lang="en-GB" dirty="0">
                <a:solidFill>
                  <a:srgbClr val="0070C0"/>
                </a:solidFill>
                <a:hlinkClick r:id="rId3">
                  <a:extLst>
                    <a:ext uri="{A12FA001-AC4F-418D-AE19-62706E023703}">
                      <ahyp:hlinkClr xmlns:ahyp="http://schemas.microsoft.com/office/drawing/2018/hyperlinkcolor" val="tx"/>
                    </a:ext>
                  </a:extLst>
                </a:hlinkClick>
              </a:rPr>
              <a:t>Writing an Abstract [9 mins]</a:t>
            </a:r>
            <a:endParaRPr lang="en-GB" dirty="0">
              <a:solidFill>
                <a:srgbClr val="0070C0"/>
              </a:solidFill>
            </a:endParaRPr>
          </a:p>
        </p:txBody>
      </p:sp>
      <p:sp>
        <p:nvSpPr>
          <p:cNvPr id="3" name="Oval 2">
            <a:extLst>
              <a:ext uri="{FF2B5EF4-FFF2-40B4-BE49-F238E27FC236}">
                <a16:creationId xmlns:a16="http://schemas.microsoft.com/office/drawing/2014/main" id="{5FFE22E8-673F-4F53-59DE-DBA9E2A9F8AC}"/>
              </a:ext>
            </a:extLst>
          </p:cNvPr>
          <p:cNvSpPr/>
          <p:nvPr/>
        </p:nvSpPr>
        <p:spPr>
          <a:xfrm>
            <a:off x="10413205" y="4983955"/>
            <a:ext cx="916781" cy="9167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5124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265BDBA-A76B-412B-B811-B07C4A1F43FF}"/>
              </a:ext>
            </a:extLst>
          </p:cNvPr>
          <p:cNvSpPr>
            <a:spLocks noGrp="1"/>
          </p:cNvSpPr>
          <p:nvPr>
            <p:ph type="title"/>
          </p:nvPr>
        </p:nvSpPr>
        <p:spPr>
          <a:xfrm>
            <a:off x="1066800" y="642594"/>
            <a:ext cx="10058400" cy="1371600"/>
          </a:xfrm>
        </p:spPr>
        <p:txBody>
          <a:bodyPr/>
          <a:lstStyle/>
          <a:p>
            <a:r>
              <a:rPr lang="en-US" dirty="0"/>
              <a:t>Any questions:</a:t>
            </a:r>
          </a:p>
        </p:txBody>
      </p:sp>
      <p:sp>
        <p:nvSpPr>
          <p:cNvPr id="3" name="Content Placeholder 2">
            <a:extLst>
              <a:ext uri="{FF2B5EF4-FFF2-40B4-BE49-F238E27FC236}">
                <a16:creationId xmlns:a16="http://schemas.microsoft.com/office/drawing/2014/main" id="{D3B84EC2-BB36-48C8-972D-0FA98601D903}"/>
              </a:ext>
            </a:extLst>
          </p:cNvPr>
          <p:cNvSpPr>
            <a:spLocks noGrp="1"/>
          </p:cNvSpPr>
          <p:nvPr>
            <p:ph sz="half" idx="1"/>
          </p:nvPr>
        </p:nvSpPr>
        <p:spPr>
          <a:xfrm>
            <a:off x="1066800" y="2103120"/>
            <a:ext cx="4663440" cy="3749040"/>
          </a:xfrm>
        </p:spPr>
        <p:txBody>
          <a:bodyPr>
            <a:normAutofit fontScale="92500" lnSpcReduction="20000"/>
          </a:bodyPr>
          <a:lstStyle/>
          <a:p>
            <a:r>
              <a:rPr lang="en-GB" sz="4400" dirty="0"/>
              <a:t>Questions on the writing of a dissertation and an abstract: Bring them to our workshop!</a:t>
            </a:r>
          </a:p>
        </p:txBody>
      </p:sp>
      <p:pic>
        <p:nvPicPr>
          <p:cNvPr id="5" name="Picture 4" descr="Questions, Demand, Doubts, Psychology">
            <a:extLst>
              <a:ext uri="{FF2B5EF4-FFF2-40B4-BE49-F238E27FC236}">
                <a16:creationId xmlns:a16="http://schemas.microsoft.com/office/drawing/2014/main" id="{A1F9F941-2000-4E86-82AC-9D1877A0E013}"/>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6918960" y="2103120"/>
            <a:ext cx="3749040" cy="3749040"/>
          </a:xfrm>
          <a:prstGeom prst="rect">
            <a:avLst/>
          </a:prstGeom>
          <a:noFill/>
          <a:ln>
            <a:noFill/>
          </a:ln>
        </p:spPr>
      </p:pic>
    </p:spTree>
    <p:extLst>
      <p:ext uri="{BB962C8B-B14F-4D97-AF65-F5344CB8AC3E}">
        <p14:creationId xmlns:p14="http://schemas.microsoft.com/office/powerpoint/2010/main" val="2473679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Have we met the aims of this lesson?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354602602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43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Paper, Messy, Notes, Abstract, Paperwork, Documents">
            <a:extLst>
              <a:ext uri="{FF2B5EF4-FFF2-40B4-BE49-F238E27FC236}">
                <a16:creationId xmlns:a16="http://schemas.microsoft.com/office/drawing/2014/main" id="{4E7231A3-4E08-4735-B82E-4DB0E2F7BBE6}"/>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2953" r="19220" b="1"/>
          <a:stretch/>
        </p:blipFill>
        <p:spPr bwMode="auto">
          <a:xfrm>
            <a:off x="228599" y="237744"/>
            <a:ext cx="7696201" cy="6382512"/>
          </a:xfrm>
          <a:prstGeom prst="rect">
            <a:avLst/>
          </a:prstGeom>
          <a:noFill/>
        </p:spPr>
      </p:pic>
      <p:sp>
        <p:nvSpPr>
          <p:cNvPr id="2" name="Title 1">
            <a:extLst>
              <a:ext uri="{FF2B5EF4-FFF2-40B4-BE49-F238E27FC236}">
                <a16:creationId xmlns:a16="http://schemas.microsoft.com/office/drawing/2014/main" id="{6B26BBB7-85D0-4BA9-8F15-BF471298AFCA}"/>
              </a:ext>
            </a:extLst>
          </p:cNvPr>
          <p:cNvSpPr>
            <a:spLocks noGrp="1"/>
          </p:cNvSpPr>
          <p:nvPr>
            <p:ph type="title"/>
          </p:nvPr>
        </p:nvSpPr>
        <p:spPr>
          <a:xfrm>
            <a:off x="8477250" y="603504"/>
            <a:ext cx="3144774" cy="1645920"/>
          </a:xfrm>
        </p:spPr>
        <p:txBody>
          <a:bodyPr anchor="b">
            <a:normAutofit/>
          </a:bodyPr>
          <a:lstStyle/>
          <a:p>
            <a:r>
              <a:rPr lang="en-GB" dirty="0"/>
              <a:t>  </a:t>
            </a:r>
          </a:p>
        </p:txBody>
      </p:sp>
      <p:sp>
        <p:nvSpPr>
          <p:cNvPr id="3" name="Text Placeholder 2">
            <a:extLst>
              <a:ext uri="{FF2B5EF4-FFF2-40B4-BE49-F238E27FC236}">
                <a16:creationId xmlns:a16="http://schemas.microsoft.com/office/drawing/2014/main" id="{02B7FB30-4821-D526-5FD4-88BBF5DAAF40}"/>
              </a:ext>
            </a:extLst>
          </p:cNvPr>
          <p:cNvSpPr>
            <a:spLocks noGrp="1"/>
          </p:cNvSpPr>
          <p:nvPr>
            <p:ph type="body" sz="half" idx="2"/>
          </p:nvPr>
        </p:nvSpPr>
        <p:spPr>
          <a:xfrm>
            <a:off x="8477250" y="2386584"/>
            <a:ext cx="3144774" cy="3511296"/>
          </a:xfrm>
        </p:spPr>
        <p:txBody>
          <a:bodyPr>
            <a:noAutofit/>
          </a:bodyPr>
          <a:lstStyle/>
          <a:p>
            <a:r>
              <a:rPr lang="en-GB" sz="3600" dirty="0"/>
              <a:t>Make some notes for our workshop and your peer discussions!</a:t>
            </a:r>
          </a:p>
        </p:txBody>
      </p:sp>
    </p:spTree>
    <p:extLst>
      <p:ext uri="{BB962C8B-B14F-4D97-AF65-F5344CB8AC3E}">
        <p14:creationId xmlns:p14="http://schemas.microsoft.com/office/powerpoint/2010/main" val="5350463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278</Words>
  <Application>Microsoft Office PowerPoint</Application>
  <PresentationFormat>Widescreen</PresentationFormat>
  <Paragraphs>51</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-apple-system</vt:lpstr>
      <vt:lpstr>Calibri</vt:lpstr>
      <vt:lpstr>Century Gothic</vt:lpstr>
      <vt:lpstr>Garamond</vt:lpstr>
      <vt:lpstr>SavonVTI</vt:lpstr>
      <vt:lpstr>MA IN PSYCHOTHERAPEUTIC PRACTICE</vt:lpstr>
      <vt:lpstr>Lesson aims:</vt:lpstr>
      <vt:lpstr>Writing a dissertation : A  short video clip  [7 mins] …</vt:lpstr>
      <vt:lpstr>More on the structure of a dissertation [19 mins] …</vt:lpstr>
      <vt:lpstr>Following on from the recordings on writing a dissertation, and the work undertake in our last workshop, try the following exercise:</vt:lpstr>
      <vt:lpstr>Making a research plan … … …</vt:lpstr>
      <vt:lpstr>PowerPoint Presentation</vt:lpstr>
      <vt:lpstr>PowerPoint Presentation</vt:lpstr>
      <vt:lpstr>The Abstract …</vt:lpstr>
      <vt:lpstr>Any questions:</vt:lpstr>
      <vt:lpstr>Have we met the aims of this lesson?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
  <cp:lastModifiedBy/>
  <cp:revision>66</cp:revision>
  <dcterms:created xsi:type="dcterms:W3CDTF">2020-10-10T11:23:19Z</dcterms:created>
  <dcterms:modified xsi:type="dcterms:W3CDTF">2024-10-02T10:20:44Z</dcterms:modified>
</cp:coreProperties>
</file>