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04" autoAdjust="0"/>
    <p:restoredTop sz="94660"/>
  </p:normalViewPr>
  <p:slideViewPr>
    <p:cSldViewPr snapToGrid="0">
      <p:cViewPr>
        <p:scale>
          <a:sx n="75" d="100"/>
          <a:sy n="75" d="100"/>
        </p:scale>
        <p:origin x="30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hyperlink" Target="https://pestleanalysis.com/what-is-pestle-analysis/" TargetMode="External"/><Relationship Id="rId1" Type="http://schemas.openxmlformats.org/officeDocument/2006/relationships/hyperlink" Target="https://members.mindtools.com/a25caig/cause-and-effect-analysis"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hyperlink" Target="https://pestleanalysis.com/what-is-pestle-analysis/" TargetMode="External"/><Relationship Id="rId1" Type="http://schemas.openxmlformats.org/officeDocument/2006/relationships/hyperlink" Target="https://members.mindtools.com/a25caig/cause-and-effect-analysis"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49347-6CBD-4B5E-BD0B-61605C2B1ED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2759DF-0A4E-4856-A73B-4DA714DB2F2A}">
      <dgm:prSet/>
      <dgm:spPr/>
      <dgm:t>
        <a:bodyPr/>
        <a:lstStyle/>
        <a:p>
          <a:r>
            <a:rPr lang="en-US" b="1" dirty="0">
              <a:latin typeface="Algerian" panose="04020705040A02060702" pitchFamily="82" charset="0"/>
            </a:rPr>
            <a:t>Student Name:	MARSELA  NOVAKU</a:t>
          </a:r>
          <a:endParaRPr lang="en-US" dirty="0">
            <a:latin typeface="Algerian" panose="04020705040A02060702" pitchFamily="82" charset="0"/>
          </a:endParaRPr>
        </a:p>
      </dgm:t>
    </dgm:pt>
    <dgm:pt modelId="{0FD2AC4F-C5FB-4249-B061-7D865F6CA01B}" type="parTrans" cxnId="{C1F05026-67B2-4591-A07F-426909F33C81}">
      <dgm:prSet/>
      <dgm:spPr/>
      <dgm:t>
        <a:bodyPr/>
        <a:lstStyle/>
        <a:p>
          <a:endParaRPr lang="en-US"/>
        </a:p>
      </dgm:t>
    </dgm:pt>
    <dgm:pt modelId="{4385C2A8-36FC-4382-ACB3-E3262BE5541E}" type="sibTrans" cxnId="{C1F05026-67B2-4591-A07F-426909F33C81}">
      <dgm:prSet/>
      <dgm:spPr/>
      <dgm:t>
        <a:bodyPr/>
        <a:lstStyle/>
        <a:p>
          <a:endParaRPr lang="en-US"/>
        </a:p>
      </dgm:t>
    </dgm:pt>
    <dgm:pt modelId="{367D1269-B913-4650-B8D2-6239F35C34A0}">
      <dgm:prSet/>
      <dgm:spPr/>
      <dgm:t>
        <a:bodyPr/>
        <a:lstStyle/>
        <a:p>
          <a:r>
            <a:rPr lang="en-US" b="1"/>
            <a:t>Student ID:		2514769</a:t>
          </a:r>
          <a:endParaRPr lang="en-US"/>
        </a:p>
      </dgm:t>
    </dgm:pt>
    <dgm:pt modelId="{C6421E75-5497-4614-AD68-E426A30CEEE9}" type="parTrans" cxnId="{E9798B0C-2373-4A9D-9BFC-7AAFC7303CC4}">
      <dgm:prSet/>
      <dgm:spPr/>
      <dgm:t>
        <a:bodyPr/>
        <a:lstStyle/>
        <a:p>
          <a:endParaRPr lang="en-US"/>
        </a:p>
      </dgm:t>
    </dgm:pt>
    <dgm:pt modelId="{45A0B7B8-73D5-45D2-BFA9-BF6B29905E47}" type="sibTrans" cxnId="{E9798B0C-2373-4A9D-9BFC-7AAFC7303CC4}">
      <dgm:prSet/>
      <dgm:spPr/>
      <dgm:t>
        <a:bodyPr/>
        <a:lstStyle/>
        <a:p>
          <a:endParaRPr lang="en-US"/>
        </a:p>
      </dgm:t>
    </dgm:pt>
    <dgm:pt modelId="{CDC6FE49-B58D-4F89-AFCD-4CA37F2D3179}">
      <dgm:prSet/>
      <dgm:spPr/>
      <dgm:t>
        <a:bodyPr/>
        <a:lstStyle/>
        <a:p>
          <a:r>
            <a:rPr lang="en-US" b="1" dirty="0"/>
            <a:t>Lecturer’s Name:	Dr. Fa Wang </a:t>
          </a:r>
          <a:endParaRPr lang="en-US" dirty="0"/>
        </a:p>
      </dgm:t>
    </dgm:pt>
    <dgm:pt modelId="{FB9D0EA0-D17A-47BE-A110-551798369BCB}" type="parTrans" cxnId="{866448DB-FC46-4DAC-901A-138307931053}">
      <dgm:prSet/>
      <dgm:spPr/>
      <dgm:t>
        <a:bodyPr/>
        <a:lstStyle/>
        <a:p>
          <a:endParaRPr lang="en-US"/>
        </a:p>
      </dgm:t>
    </dgm:pt>
    <dgm:pt modelId="{0432537F-EA20-41A5-8EC0-BDB85F2E56B9}" type="sibTrans" cxnId="{866448DB-FC46-4DAC-901A-138307931053}">
      <dgm:prSet/>
      <dgm:spPr/>
      <dgm:t>
        <a:bodyPr/>
        <a:lstStyle/>
        <a:p>
          <a:endParaRPr lang="en-US"/>
        </a:p>
      </dgm:t>
    </dgm:pt>
    <dgm:pt modelId="{E9E5215E-53F5-4854-BDFF-6798CA601E7A}">
      <dgm:prSet/>
      <dgm:spPr/>
      <dgm:t>
        <a:bodyPr/>
        <a:lstStyle/>
        <a:p>
          <a:r>
            <a:rPr lang="en-US" b="1"/>
            <a:t>Module Code: 	LCLM 4004</a:t>
          </a:r>
          <a:endParaRPr lang="en-US"/>
        </a:p>
      </dgm:t>
    </dgm:pt>
    <dgm:pt modelId="{98C4FDCC-78B1-4E8D-9183-7A0596974542}" type="parTrans" cxnId="{FF6CE4EB-149E-4693-A63E-91FFEE658666}">
      <dgm:prSet/>
      <dgm:spPr/>
      <dgm:t>
        <a:bodyPr/>
        <a:lstStyle/>
        <a:p>
          <a:endParaRPr lang="en-US"/>
        </a:p>
      </dgm:t>
    </dgm:pt>
    <dgm:pt modelId="{67C6FCAD-E3B7-4481-8DA2-D424E40A2AA0}" type="sibTrans" cxnId="{FF6CE4EB-149E-4693-A63E-91FFEE658666}">
      <dgm:prSet/>
      <dgm:spPr/>
      <dgm:t>
        <a:bodyPr/>
        <a:lstStyle/>
        <a:p>
          <a:endParaRPr lang="en-US"/>
        </a:p>
      </dgm:t>
    </dgm:pt>
    <dgm:pt modelId="{7B626BD6-4333-49A1-A4A3-E70D5AAF4718}">
      <dgm:prSet/>
      <dgm:spPr/>
      <dgm:t>
        <a:bodyPr/>
        <a:lstStyle/>
        <a:p>
          <a:r>
            <a:rPr lang="en-US" b="1"/>
            <a:t>Module Name: 	Problem Solving and</a:t>
          </a:r>
          <a:endParaRPr lang="en-US"/>
        </a:p>
      </dgm:t>
    </dgm:pt>
    <dgm:pt modelId="{D783AEDB-2A46-4744-8097-1B02855E905C}" type="parTrans" cxnId="{93C5BEBB-B43C-45F5-86DE-5DF77E205419}">
      <dgm:prSet/>
      <dgm:spPr/>
      <dgm:t>
        <a:bodyPr/>
        <a:lstStyle/>
        <a:p>
          <a:endParaRPr lang="en-US"/>
        </a:p>
      </dgm:t>
    </dgm:pt>
    <dgm:pt modelId="{B17BF6CD-403D-4AF5-B0A8-091BC5D991BC}" type="sibTrans" cxnId="{93C5BEBB-B43C-45F5-86DE-5DF77E205419}">
      <dgm:prSet/>
      <dgm:spPr/>
      <dgm:t>
        <a:bodyPr/>
        <a:lstStyle/>
        <a:p>
          <a:endParaRPr lang="en-US"/>
        </a:p>
      </dgm:t>
    </dgm:pt>
    <dgm:pt modelId="{7532D070-0676-48FD-9231-7E6B1CA2772C}">
      <dgm:prSet/>
      <dgm:spPr/>
      <dgm:t>
        <a:bodyPr/>
        <a:lstStyle/>
        <a:p>
          <a:r>
            <a:rPr lang="en-US" b="1"/>
            <a:t>Decision-Making</a:t>
          </a:r>
          <a:endParaRPr lang="en-US"/>
        </a:p>
      </dgm:t>
    </dgm:pt>
    <dgm:pt modelId="{669DFA5C-632B-4728-B55A-17F46D82AB7A}" type="parTrans" cxnId="{098ED19C-3155-4EB6-ABCF-9183208B9B28}">
      <dgm:prSet/>
      <dgm:spPr/>
      <dgm:t>
        <a:bodyPr/>
        <a:lstStyle/>
        <a:p>
          <a:endParaRPr lang="en-US"/>
        </a:p>
      </dgm:t>
    </dgm:pt>
    <dgm:pt modelId="{E40A628E-690F-4FBB-A58A-89F0D0A328AB}" type="sibTrans" cxnId="{098ED19C-3155-4EB6-ABCF-9183208B9B28}">
      <dgm:prSet/>
      <dgm:spPr/>
      <dgm:t>
        <a:bodyPr/>
        <a:lstStyle/>
        <a:p>
          <a:endParaRPr lang="en-US"/>
        </a:p>
      </dgm:t>
    </dgm:pt>
    <dgm:pt modelId="{3198950E-BAFD-4DB6-BC47-EEE07A7BF20C}">
      <dgm:prSet/>
      <dgm:spPr/>
      <dgm:t>
        <a:bodyPr/>
        <a:lstStyle/>
        <a:p>
          <a:r>
            <a:rPr lang="en-US" b="1"/>
            <a:t>Component 1: 	Green Haven Florists</a:t>
          </a:r>
          <a:endParaRPr lang="en-US"/>
        </a:p>
      </dgm:t>
    </dgm:pt>
    <dgm:pt modelId="{57F6238B-97AF-4919-A528-5C89BAFCB4BD}" type="parTrans" cxnId="{F55D4FBF-047C-44A6-92FA-2B97D133051A}">
      <dgm:prSet/>
      <dgm:spPr/>
      <dgm:t>
        <a:bodyPr/>
        <a:lstStyle/>
        <a:p>
          <a:endParaRPr lang="en-US"/>
        </a:p>
      </dgm:t>
    </dgm:pt>
    <dgm:pt modelId="{2D0A12DD-0814-4C7D-92FB-63B86F242229}" type="sibTrans" cxnId="{F55D4FBF-047C-44A6-92FA-2B97D133051A}">
      <dgm:prSet/>
      <dgm:spPr/>
      <dgm:t>
        <a:bodyPr/>
        <a:lstStyle/>
        <a:p>
          <a:endParaRPr lang="en-US"/>
        </a:p>
      </dgm:t>
    </dgm:pt>
    <dgm:pt modelId="{8EB6234E-3053-4D22-AF0F-E07200AFE22B}" type="pres">
      <dgm:prSet presAssocID="{F7A49347-6CBD-4B5E-BD0B-61605C2B1EDA}" presName="linear" presStyleCnt="0">
        <dgm:presLayoutVars>
          <dgm:animLvl val="lvl"/>
          <dgm:resizeHandles val="exact"/>
        </dgm:presLayoutVars>
      </dgm:prSet>
      <dgm:spPr/>
    </dgm:pt>
    <dgm:pt modelId="{1EF3C0B6-D891-4F28-85DD-8571651ABC4D}" type="pres">
      <dgm:prSet presAssocID="{F32759DF-0A4E-4856-A73B-4DA714DB2F2A}" presName="parentText" presStyleLbl="node1" presStyleIdx="0" presStyleCnt="7">
        <dgm:presLayoutVars>
          <dgm:chMax val="0"/>
          <dgm:bulletEnabled val="1"/>
        </dgm:presLayoutVars>
      </dgm:prSet>
      <dgm:spPr/>
    </dgm:pt>
    <dgm:pt modelId="{47326845-2BB4-4707-889E-7940FD3EC185}" type="pres">
      <dgm:prSet presAssocID="{4385C2A8-36FC-4382-ACB3-E3262BE5541E}" presName="spacer" presStyleCnt="0"/>
      <dgm:spPr/>
    </dgm:pt>
    <dgm:pt modelId="{8FAE917B-DAB1-4B89-AC37-D45E6D344FE0}" type="pres">
      <dgm:prSet presAssocID="{367D1269-B913-4650-B8D2-6239F35C34A0}" presName="parentText" presStyleLbl="node1" presStyleIdx="1" presStyleCnt="7">
        <dgm:presLayoutVars>
          <dgm:chMax val="0"/>
          <dgm:bulletEnabled val="1"/>
        </dgm:presLayoutVars>
      </dgm:prSet>
      <dgm:spPr/>
    </dgm:pt>
    <dgm:pt modelId="{BEC4B6D8-B795-47C0-B5CE-94667614B5A8}" type="pres">
      <dgm:prSet presAssocID="{45A0B7B8-73D5-45D2-BFA9-BF6B29905E47}" presName="spacer" presStyleCnt="0"/>
      <dgm:spPr/>
    </dgm:pt>
    <dgm:pt modelId="{2696A069-6706-4EFC-842B-956975B1469C}" type="pres">
      <dgm:prSet presAssocID="{CDC6FE49-B58D-4F89-AFCD-4CA37F2D3179}" presName="parentText" presStyleLbl="node1" presStyleIdx="2" presStyleCnt="7">
        <dgm:presLayoutVars>
          <dgm:chMax val="0"/>
          <dgm:bulletEnabled val="1"/>
        </dgm:presLayoutVars>
      </dgm:prSet>
      <dgm:spPr/>
    </dgm:pt>
    <dgm:pt modelId="{C15623C1-B89C-4FC4-8213-A54C725DD897}" type="pres">
      <dgm:prSet presAssocID="{0432537F-EA20-41A5-8EC0-BDB85F2E56B9}" presName="spacer" presStyleCnt="0"/>
      <dgm:spPr/>
    </dgm:pt>
    <dgm:pt modelId="{B2352405-97A7-4A19-9D61-A14554AC0F3C}" type="pres">
      <dgm:prSet presAssocID="{E9E5215E-53F5-4854-BDFF-6798CA601E7A}" presName="parentText" presStyleLbl="node1" presStyleIdx="3" presStyleCnt="7">
        <dgm:presLayoutVars>
          <dgm:chMax val="0"/>
          <dgm:bulletEnabled val="1"/>
        </dgm:presLayoutVars>
      </dgm:prSet>
      <dgm:spPr/>
    </dgm:pt>
    <dgm:pt modelId="{1E52B193-3CCE-409F-9F76-1DEA5DAB8332}" type="pres">
      <dgm:prSet presAssocID="{67C6FCAD-E3B7-4481-8DA2-D424E40A2AA0}" presName="spacer" presStyleCnt="0"/>
      <dgm:spPr/>
    </dgm:pt>
    <dgm:pt modelId="{A617FF39-5A77-493B-83EC-8FA3454937E9}" type="pres">
      <dgm:prSet presAssocID="{7B626BD6-4333-49A1-A4A3-E70D5AAF4718}" presName="parentText" presStyleLbl="node1" presStyleIdx="4" presStyleCnt="7">
        <dgm:presLayoutVars>
          <dgm:chMax val="0"/>
          <dgm:bulletEnabled val="1"/>
        </dgm:presLayoutVars>
      </dgm:prSet>
      <dgm:spPr/>
    </dgm:pt>
    <dgm:pt modelId="{06C6F51F-8A01-49ED-9EAE-BED974089E69}" type="pres">
      <dgm:prSet presAssocID="{B17BF6CD-403D-4AF5-B0A8-091BC5D991BC}" presName="spacer" presStyleCnt="0"/>
      <dgm:spPr/>
    </dgm:pt>
    <dgm:pt modelId="{3709599E-15B0-49C1-AEE7-0702142654B6}" type="pres">
      <dgm:prSet presAssocID="{7532D070-0676-48FD-9231-7E6B1CA2772C}" presName="parentText" presStyleLbl="node1" presStyleIdx="5" presStyleCnt="7">
        <dgm:presLayoutVars>
          <dgm:chMax val="0"/>
          <dgm:bulletEnabled val="1"/>
        </dgm:presLayoutVars>
      </dgm:prSet>
      <dgm:spPr/>
    </dgm:pt>
    <dgm:pt modelId="{2558CAC4-2859-43BC-A25A-02268ADA3CB9}" type="pres">
      <dgm:prSet presAssocID="{E40A628E-690F-4FBB-A58A-89F0D0A328AB}" presName="spacer" presStyleCnt="0"/>
      <dgm:spPr/>
    </dgm:pt>
    <dgm:pt modelId="{EFDC6E0D-AF0F-4BDB-B793-68E07880274C}" type="pres">
      <dgm:prSet presAssocID="{3198950E-BAFD-4DB6-BC47-EEE07A7BF20C}" presName="parentText" presStyleLbl="node1" presStyleIdx="6" presStyleCnt="7">
        <dgm:presLayoutVars>
          <dgm:chMax val="0"/>
          <dgm:bulletEnabled val="1"/>
        </dgm:presLayoutVars>
      </dgm:prSet>
      <dgm:spPr/>
    </dgm:pt>
  </dgm:ptLst>
  <dgm:cxnLst>
    <dgm:cxn modelId="{B903830A-255E-420C-9AB8-AE87751CF547}" type="presOf" srcId="{F7A49347-6CBD-4B5E-BD0B-61605C2B1EDA}" destId="{8EB6234E-3053-4D22-AF0F-E07200AFE22B}" srcOrd="0" destOrd="0" presId="urn:microsoft.com/office/officeart/2005/8/layout/vList2"/>
    <dgm:cxn modelId="{E9798B0C-2373-4A9D-9BFC-7AAFC7303CC4}" srcId="{F7A49347-6CBD-4B5E-BD0B-61605C2B1EDA}" destId="{367D1269-B913-4650-B8D2-6239F35C34A0}" srcOrd="1" destOrd="0" parTransId="{C6421E75-5497-4614-AD68-E426A30CEEE9}" sibTransId="{45A0B7B8-73D5-45D2-BFA9-BF6B29905E47}"/>
    <dgm:cxn modelId="{6B00550E-B4C0-49F9-9D00-A714C74E919C}" type="presOf" srcId="{E9E5215E-53F5-4854-BDFF-6798CA601E7A}" destId="{B2352405-97A7-4A19-9D61-A14554AC0F3C}" srcOrd="0" destOrd="0" presId="urn:microsoft.com/office/officeart/2005/8/layout/vList2"/>
    <dgm:cxn modelId="{C1F05026-67B2-4591-A07F-426909F33C81}" srcId="{F7A49347-6CBD-4B5E-BD0B-61605C2B1EDA}" destId="{F32759DF-0A4E-4856-A73B-4DA714DB2F2A}" srcOrd="0" destOrd="0" parTransId="{0FD2AC4F-C5FB-4249-B061-7D865F6CA01B}" sibTransId="{4385C2A8-36FC-4382-ACB3-E3262BE5541E}"/>
    <dgm:cxn modelId="{F828C85C-00DB-4149-AE00-9D132197C354}" type="presOf" srcId="{367D1269-B913-4650-B8D2-6239F35C34A0}" destId="{8FAE917B-DAB1-4B89-AC37-D45E6D344FE0}" srcOrd="0" destOrd="0" presId="urn:microsoft.com/office/officeart/2005/8/layout/vList2"/>
    <dgm:cxn modelId="{CFD30D62-5239-42BB-A651-3E296FB9FCDB}" type="presOf" srcId="{F32759DF-0A4E-4856-A73B-4DA714DB2F2A}" destId="{1EF3C0B6-D891-4F28-85DD-8571651ABC4D}" srcOrd="0" destOrd="0" presId="urn:microsoft.com/office/officeart/2005/8/layout/vList2"/>
    <dgm:cxn modelId="{098ED19C-3155-4EB6-ABCF-9183208B9B28}" srcId="{F7A49347-6CBD-4B5E-BD0B-61605C2B1EDA}" destId="{7532D070-0676-48FD-9231-7E6B1CA2772C}" srcOrd="5" destOrd="0" parTransId="{669DFA5C-632B-4728-B55A-17F46D82AB7A}" sibTransId="{E40A628E-690F-4FBB-A58A-89F0D0A328AB}"/>
    <dgm:cxn modelId="{D60E88B0-15C8-42B7-A4E5-251081FC219E}" type="presOf" srcId="{3198950E-BAFD-4DB6-BC47-EEE07A7BF20C}" destId="{EFDC6E0D-AF0F-4BDB-B793-68E07880274C}" srcOrd="0" destOrd="0" presId="urn:microsoft.com/office/officeart/2005/8/layout/vList2"/>
    <dgm:cxn modelId="{062180B1-0970-495B-808F-C63854BE59A7}" type="presOf" srcId="{7B626BD6-4333-49A1-A4A3-E70D5AAF4718}" destId="{A617FF39-5A77-493B-83EC-8FA3454937E9}" srcOrd="0" destOrd="0" presId="urn:microsoft.com/office/officeart/2005/8/layout/vList2"/>
    <dgm:cxn modelId="{93C5BEBB-B43C-45F5-86DE-5DF77E205419}" srcId="{F7A49347-6CBD-4B5E-BD0B-61605C2B1EDA}" destId="{7B626BD6-4333-49A1-A4A3-E70D5AAF4718}" srcOrd="4" destOrd="0" parTransId="{D783AEDB-2A46-4744-8097-1B02855E905C}" sibTransId="{B17BF6CD-403D-4AF5-B0A8-091BC5D991BC}"/>
    <dgm:cxn modelId="{F55D4FBF-047C-44A6-92FA-2B97D133051A}" srcId="{F7A49347-6CBD-4B5E-BD0B-61605C2B1EDA}" destId="{3198950E-BAFD-4DB6-BC47-EEE07A7BF20C}" srcOrd="6" destOrd="0" parTransId="{57F6238B-97AF-4919-A528-5C89BAFCB4BD}" sibTransId="{2D0A12DD-0814-4C7D-92FB-63B86F242229}"/>
    <dgm:cxn modelId="{892454D9-604D-4322-A6EE-0A3CB6789D1E}" type="presOf" srcId="{CDC6FE49-B58D-4F89-AFCD-4CA37F2D3179}" destId="{2696A069-6706-4EFC-842B-956975B1469C}" srcOrd="0" destOrd="0" presId="urn:microsoft.com/office/officeart/2005/8/layout/vList2"/>
    <dgm:cxn modelId="{866448DB-FC46-4DAC-901A-138307931053}" srcId="{F7A49347-6CBD-4B5E-BD0B-61605C2B1EDA}" destId="{CDC6FE49-B58D-4F89-AFCD-4CA37F2D3179}" srcOrd="2" destOrd="0" parTransId="{FB9D0EA0-D17A-47BE-A110-551798369BCB}" sibTransId="{0432537F-EA20-41A5-8EC0-BDB85F2E56B9}"/>
    <dgm:cxn modelId="{BA3F68E3-5D48-4860-97E8-FF570A552F2B}" type="presOf" srcId="{7532D070-0676-48FD-9231-7E6B1CA2772C}" destId="{3709599E-15B0-49C1-AEE7-0702142654B6}" srcOrd="0" destOrd="0" presId="urn:microsoft.com/office/officeart/2005/8/layout/vList2"/>
    <dgm:cxn modelId="{FF6CE4EB-149E-4693-A63E-91FFEE658666}" srcId="{F7A49347-6CBD-4B5E-BD0B-61605C2B1EDA}" destId="{E9E5215E-53F5-4854-BDFF-6798CA601E7A}" srcOrd="3" destOrd="0" parTransId="{98C4FDCC-78B1-4E8D-9183-7A0596974542}" sibTransId="{67C6FCAD-E3B7-4481-8DA2-D424E40A2AA0}"/>
    <dgm:cxn modelId="{D76A052C-1745-4471-B2C5-E6C2739153C9}" type="presParOf" srcId="{8EB6234E-3053-4D22-AF0F-E07200AFE22B}" destId="{1EF3C0B6-D891-4F28-85DD-8571651ABC4D}" srcOrd="0" destOrd="0" presId="urn:microsoft.com/office/officeart/2005/8/layout/vList2"/>
    <dgm:cxn modelId="{7931CB3A-1E39-4AF4-A26C-21B1746FCB3E}" type="presParOf" srcId="{8EB6234E-3053-4D22-AF0F-E07200AFE22B}" destId="{47326845-2BB4-4707-889E-7940FD3EC185}" srcOrd="1" destOrd="0" presId="urn:microsoft.com/office/officeart/2005/8/layout/vList2"/>
    <dgm:cxn modelId="{04D8D554-F815-4CB9-8A42-CF062CDB0E12}" type="presParOf" srcId="{8EB6234E-3053-4D22-AF0F-E07200AFE22B}" destId="{8FAE917B-DAB1-4B89-AC37-D45E6D344FE0}" srcOrd="2" destOrd="0" presId="urn:microsoft.com/office/officeart/2005/8/layout/vList2"/>
    <dgm:cxn modelId="{8FA1412E-CF63-4BF5-B0A3-FD84F47CC309}" type="presParOf" srcId="{8EB6234E-3053-4D22-AF0F-E07200AFE22B}" destId="{BEC4B6D8-B795-47C0-B5CE-94667614B5A8}" srcOrd="3" destOrd="0" presId="urn:microsoft.com/office/officeart/2005/8/layout/vList2"/>
    <dgm:cxn modelId="{A0732498-B7CF-45FD-809D-D14D430EF98C}" type="presParOf" srcId="{8EB6234E-3053-4D22-AF0F-E07200AFE22B}" destId="{2696A069-6706-4EFC-842B-956975B1469C}" srcOrd="4" destOrd="0" presId="urn:microsoft.com/office/officeart/2005/8/layout/vList2"/>
    <dgm:cxn modelId="{CC1689C9-86A1-49A1-8CD4-277D9E0FA0E0}" type="presParOf" srcId="{8EB6234E-3053-4D22-AF0F-E07200AFE22B}" destId="{C15623C1-B89C-4FC4-8213-A54C725DD897}" srcOrd="5" destOrd="0" presId="urn:microsoft.com/office/officeart/2005/8/layout/vList2"/>
    <dgm:cxn modelId="{08C1C857-17E6-4CD4-B45A-8557C023E301}" type="presParOf" srcId="{8EB6234E-3053-4D22-AF0F-E07200AFE22B}" destId="{B2352405-97A7-4A19-9D61-A14554AC0F3C}" srcOrd="6" destOrd="0" presId="urn:microsoft.com/office/officeart/2005/8/layout/vList2"/>
    <dgm:cxn modelId="{4F3FF986-62E4-494F-AA89-503BCF157249}" type="presParOf" srcId="{8EB6234E-3053-4D22-AF0F-E07200AFE22B}" destId="{1E52B193-3CCE-409F-9F76-1DEA5DAB8332}" srcOrd="7" destOrd="0" presId="urn:microsoft.com/office/officeart/2005/8/layout/vList2"/>
    <dgm:cxn modelId="{2D49DFED-5375-475F-9542-D6F3A8C67D62}" type="presParOf" srcId="{8EB6234E-3053-4D22-AF0F-E07200AFE22B}" destId="{A617FF39-5A77-493B-83EC-8FA3454937E9}" srcOrd="8" destOrd="0" presId="urn:microsoft.com/office/officeart/2005/8/layout/vList2"/>
    <dgm:cxn modelId="{5A1B6742-906E-4024-87F7-9D9273028E2E}" type="presParOf" srcId="{8EB6234E-3053-4D22-AF0F-E07200AFE22B}" destId="{06C6F51F-8A01-49ED-9EAE-BED974089E69}" srcOrd="9" destOrd="0" presId="urn:microsoft.com/office/officeart/2005/8/layout/vList2"/>
    <dgm:cxn modelId="{1158F5E7-8F54-4F78-9AE2-088B516C3A96}" type="presParOf" srcId="{8EB6234E-3053-4D22-AF0F-E07200AFE22B}" destId="{3709599E-15B0-49C1-AEE7-0702142654B6}" srcOrd="10" destOrd="0" presId="urn:microsoft.com/office/officeart/2005/8/layout/vList2"/>
    <dgm:cxn modelId="{2489D60E-7866-47AF-8331-71D090D11560}" type="presParOf" srcId="{8EB6234E-3053-4D22-AF0F-E07200AFE22B}" destId="{2558CAC4-2859-43BC-A25A-02268ADA3CB9}" srcOrd="11" destOrd="0" presId="urn:microsoft.com/office/officeart/2005/8/layout/vList2"/>
    <dgm:cxn modelId="{BBFE2C19-F511-4A7C-9DCE-7356D8A715CB}" type="presParOf" srcId="{8EB6234E-3053-4D22-AF0F-E07200AFE22B}" destId="{EFDC6E0D-AF0F-4BDB-B793-68E07880274C}"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4AF3D4-E3D3-4FFC-8046-FCE6ACD1FEC9}"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11D4E61B-4734-49AB-85FF-F8AD4A04F574}">
      <dgm:prSet custT="1"/>
      <dgm:spPr/>
      <dgm:t>
        <a:bodyPr/>
        <a:lstStyle/>
        <a:p>
          <a:r>
            <a:rPr lang="en-GB" sz="1800" dirty="0"/>
            <a:t>Ishikawa, K,(1985) What is Total Quality Control? </a:t>
          </a:r>
          <a:r>
            <a:rPr lang="en-GB" sz="1800" i="1" dirty="0"/>
            <a:t>The Japanese Way</a:t>
          </a:r>
          <a:r>
            <a:rPr lang="en-GB" sz="1800" dirty="0"/>
            <a:t>. Englewood Cliffs: Prentice Hall.</a:t>
          </a:r>
          <a:endParaRPr lang="en-US" sz="1800" dirty="0"/>
        </a:p>
      </dgm:t>
    </dgm:pt>
    <dgm:pt modelId="{9F79F3FF-014F-43EB-88F7-5E76699E7B2F}" type="parTrans" cxnId="{8B2BBF6F-7F24-48A3-A274-89ECA07B55C2}">
      <dgm:prSet/>
      <dgm:spPr/>
      <dgm:t>
        <a:bodyPr/>
        <a:lstStyle/>
        <a:p>
          <a:endParaRPr lang="en-US"/>
        </a:p>
      </dgm:t>
    </dgm:pt>
    <dgm:pt modelId="{53BFBB30-29D6-4FCA-8EA2-8CEEAB181D85}" type="sibTrans" cxnId="{8B2BBF6F-7F24-48A3-A274-89ECA07B55C2}">
      <dgm:prSet/>
      <dgm:spPr/>
      <dgm:t>
        <a:bodyPr/>
        <a:lstStyle/>
        <a:p>
          <a:endParaRPr lang="en-US"/>
        </a:p>
      </dgm:t>
    </dgm:pt>
    <dgm:pt modelId="{B064C59E-472F-48D0-A7C3-5747B94908A5}">
      <dgm:prSet custT="1"/>
      <dgm:spPr/>
      <dgm:t>
        <a:bodyPr/>
        <a:lstStyle/>
        <a:p>
          <a:r>
            <a:rPr lang="en-GB" sz="1800" dirty="0"/>
            <a:t>Slack, N., Brandon-Jones, A. and Johnston, R.(2019) Operations Management. 9</a:t>
          </a:r>
          <a:r>
            <a:rPr lang="en-GB" sz="1800" baseline="30000" dirty="0"/>
            <a:t>th</a:t>
          </a:r>
          <a:r>
            <a:rPr lang="en-GB" sz="1800" dirty="0"/>
            <a:t> </a:t>
          </a:r>
          <a:r>
            <a:rPr lang="en-GB" sz="1800" dirty="0" err="1"/>
            <a:t>edn</a:t>
          </a:r>
          <a:r>
            <a:rPr lang="en-GB" sz="1800" dirty="0"/>
            <a:t> . Harlow: Pearson</a:t>
          </a:r>
          <a:r>
            <a:rPr lang="en-GB" sz="1100" dirty="0"/>
            <a:t>.</a:t>
          </a:r>
          <a:endParaRPr lang="en-US" sz="1100" dirty="0"/>
        </a:p>
      </dgm:t>
    </dgm:pt>
    <dgm:pt modelId="{0499C113-FDBD-449C-884D-010DB513737A}" type="parTrans" cxnId="{05F72495-F724-4608-A13E-4E84D60AEFFA}">
      <dgm:prSet/>
      <dgm:spPr/>
      <dgm:t>
        <a:bodyPr/>
        <a:lstStyle/>
        <a:p>
          <a:endParaRPr lang="en-US"/>
        </a:p>
      </dgm:t>
    </dgm:pt>
    <dgm:pt modelId="{F735B917-5FA7-465B-A1B7-5984DCA44226}" type="sibTrans" cxnId="{05F72495-F724-4608-A13E-4E84D60AEFFA}">
      <dgm:prSet/>
      <dgm:spPr/>
      <dgm:t>
        <a:bodyPr/>
        <a:lstStyle/>
        <a:p>
          <a:endParaRPr lang="en-US"/>
        </a:p>
      </dgm:t>
    </dgm:pt>
    <dgm:pt modelId="{B916B7AE-433A-4D35-865F-3009FCDECAC3}">
      <dgm:prSet custT="1"/>
      <dgm:spPr/>
      <dgm:t>
        <a:bodyPr/>
        <a:lstStyle/>
        <a:p>
          <a:r>
            <a:rPr lang="en-GB" sz="1800" dirty="0"/>
            <a:t>Mind Tools (2022) Cause and Effect Analysis (Fishbone Diagram). Available at: </a:t>
          </a:r>
          <a:r>
            <a:rPr lang="en-GB" sz="1800" dirty="0">
              <a:hlinkClick xmlns:r="http://schemas.openxmlformats.org/officeDocument/2006/relationships" r:id="rId1"/>
            </a:rPr>
            <a:t>Mind Tools (2022)</a:t>
          </a:r>
          <a:r>
            <a:rPr lang="en-GB" sz="1800" dirty="0"/>
            <a:t>  ( Accessed: 13 February 2026)</a:t>
          </a:r>
        </a:p>
        <a:p>
          <a:endParaRPr lang="en-GB" sz="1800" dirty="0"/>
        </a:p>
        <a:p>
          <a:r>
            <a:rPr lang="en-US" sz="1800" dirty="0"/>
            <a:t>Oakland , J.S. (2014) Total quality management and operational excellence: text wit cases . 4</a:t>
          </a:r>
          <a:r>
            <a:rPr lang="en-US" sz="1800" baseline="30000" dirty="0"/>
            <a:t>th</a:t>
          </a:r>
          <a:r>
            <a:rPr lang="en-US" sz="1800" dirty="0"/>
            <a:t> </a:t>
          </a:r>
          <a:r>
            <a:rPr lang="en-US" sz="1800" dirty="0" err="1"/>
            <a:t>edn.Abington</a:t>
          </a:r>
          <a:r>
            <a:rPr lang="en-US" sz="1800" dirty="0"/>
            <a:t>: Routledge.</a:t>
          </a:r>
        </a:p>
      </dgm:t>
    </dgm:pt>
    <dgm:pt modelId="{0F885B9C-54FE-4726-B71B-7BB058E32612}" type="parTrans" cxnId="{BC4DD95E-5D65-4DF4-BCE0-8386C225180A}">
      <dgm:prSet/>
      <dgm:spPr/>
      <dgm:t>
        <a:bodyPr/>
        <a:lstStyle/>
        <a:p>
          <a:endParaRPr lang="en-US"/>
        </a:p>
      </dgm:t>
    </dgm:pt>
    <dgm:pt modelId="{CEF60D05-7AF0-4A38-85A3-E05AD56984AA}" type="sibTrans" cxnId="{BC4DD95E-5D65-4DF4-BCE0-8386C225180A}">
      <dgm:prSet/>
      <dgm:spPr/>
      <dgm:t>
        <a:bodyPr/>
        <a:lstStyle/>
        <a:p>
          <a:endParaRPr lang="en-US"/>
        </a:p>
      </dgm:t>
    </dgm:pt>
    <dgm:pt modelId="{7728F1B2-9C44-4991-8715-FAE0E37C89BD}">
      <dgm:prSet custT="1"/>
      <dgm:spPr/>
      <dgm:t>
        <a:bodyPr/>
        <a:lstStyle/>
        <a:p>
          <a:r>
            <a:rPr lang="en-GB" sz="1800" dirty="0"/>
            <a:t>Simple Business (2025) PESTLE analyses. Available at: </a:t>
          </a:r>
          <a:r>
            <a:rPr lang="en-GB" sz="1800" dirty="0">
              <a:hlinkClick xmlns:r="http://schemas.openxmlformats.org/officeDocument/2006/relationships" r:id="rId2"/>
            </a:rPr>
            <a:t>PESTLE Analyses</a:t>
          </a:r>
          <a:r>
            <a:rPr lang="en-GB" sz="1800" dirty="0"/>
            <a:t> (Accessed: 13 February 2026)</a:t>
          </a:r>
          <a:endParaRPr lang="en-US" sz="1800" dirty="0"/>
        </a:p>
      </dgm:t>
    </dgm:pt>
    <dgm:pt modelId="{7F671694-7E81-4FA7-8A6B-8FB33353229B}" type="parTrans" cxnId="{D92520B1-30BF-44B2-9956-80F3227084F1}">
      <dgm:prSet/>
      <dgm:spPr/>
      <dgm:t>
        <a:bodyPr/>
        <a:lstStyle/>
        <a:p>
          <a:endParaRPr lang="en-US"/>
        </a:p>
      </dgm:t>
    </dgm:pt>
    <dgm:pt modelId="{17B9BAFF-832A-4702-AE68-E112075273F0}" type="sibTrans" cxnId="{D92520B1-30BF-44B2-9956-80F3227084F1}">
      <dgm:prSet/>
      <dgm:spPr/>
      <dgm:t>
        <a:bodyPr/>
        <a:lstStyle/>
        <a:p>
          <a:endParaRPr lang="en-US"/>
        </a:p>
      </dgm:t>
    </dgm:pt>
    <dgm:pt modelId="{0CC178B2-56D3-4583-AA38-301A6CDAE782}">
      <dgm:prSet custT="1"/>
      <dgm:spPr/>
      <dgm:t>
        <a:bodyPr/>
        <a:lstStyle/>
        <a:p>
          <a:r>
            <a:rPr lang="en-GB" sz="1800" dirty="0"/>
            <a:t>Chartered Institute of Personnel and Development (CIPD) (2025) SWOT Analysis   factsheet . Available at: </a:t>
          </a:r>
          <a:r>
            <a:rPr lang="en-GB" sz="1800" dirty="0">
              <a:hlinkClick xmlns:r="http://schemas.openxmlformats.org/officeDocument/2006/relationships" r:id="rId3"/>
            </a:rPr>
            <a:t>https://www.cipd.org/uk/knowledge/factsheets/swot-analysis-factsheet/</a:t>
          </a:r>
          <a:r>
            <a:rPr lang="en-GB" sz="1800" dirty="0"/>
            <a:t> (Accessed:13 February 2026)</a:t>
          </a:r>
        </a:p>
        <a:p>
          <a:endParaRPr lang="en-US" sz="1100" dirty="0"/>
        </a:p>
        <a:p>
          <a:endParaRPr lang="en-US" sz="1100" dirty="0"/>
        </a:p>
        <a:p>
          <a:endParaRPr lang="en-US" sz="1100" dirty="0"/>
        </a:p>
      </dgm:t>
    </dgm:pt>
    <dgm:pt modelId="{FED441F4-2C7D-4B32-BF1A-CDEE1BC49E68}" type="parTrans" cxnId="{6814E3EC-0B10-44AD-904E-E92F6CF0A05B}">
      <dgm:prSet/>
      <dgm:spPr/>
      <dgm:t>
        <a:bodyPr/>
        <a:lstStyle/>
        <a:p>
          <a:endParaRPr lang="en-US"/>
        </a:p>
      </dgm:t>
    </dgm:pt>
    <dgm:pt modelId="{129E0E0E-00F1-49A1-94AE-BF99487C179C}" type="sibTrans" cxnId="{6814E3EC-0B10-44AD-904E-E92F6CF0A05B}">
      <dgm:prSet/>
      <dgm:spPr/>
      <dgm:t>
        <a:bodyPr/>
        <a:lstStyle/>
        <a:p>
          <a:endParaRPr lang="en-US"/>
        </a:p>
      </dgm:t>
    </dgm:pt>
    <dgm:pt modelId="{B6E48967-B668-4ABE-B493-F44991AC27D2}" type="pres">
      <dgm:prSet presAssocID="{094AF3D4-E3D3-4FFC-8046-FCE6ACD1FEC9}" presName="vert0" presStyleCnt="0">
        <dgm:presLayoutVars>
          <dgm:dir/>
          <dgm:animOne val="branch"/>
          <dgm:animLvl val="lvl"/>
        </dgm:presLayoutVars>
      </dgm:prSet>
      <dgm:spPr/>
    </dgm:pt>
    <dgm:pt modelId="{0790D9BD-46F3-466A-B8A8-FB3988976B45}" type="pres">
      <dgm:prSet presAssocID="{11D4E61B-4734-49AB-85FF-F8AD4A04F574}" presName="thickLine" presStyleLbl="alignNode1" presStyleIdx="0" presStyleCnt="5"/>
      <dgm:spPr/>
    </dgm:pt>
    <dgm:pt modelId="{7B5E5259-4021-4ED6-863B-28FA7AFBED59}" type="pres">
      <dgm:prSet presAssocID="{11D4E61B-4734-49AB-85FF-F8AD4A04F574}" presName="horz1" presStyleCnt="0"/>
      <dgm:spPr/>
    </dgm:pt>
    <dgm:pt modelId="{ED3671C1-B516-47C7-890E-C6A7C4F53E03}" type="pres">
      <dgm:prSet presAssocID="{11D4E61B-4734-49AB-85FF-F8AD4A04F574}" presName="tx1" presStyleLbl="revTx" presStyleIdx="0" presStyleCnt="5"/>
      <dgm:spPr/>
    </dgm:pt>
    <dgm:pt modelId="{895B4296-F30D-4B07-AC8F-F782A9408B51}" type="pres">
      <dgm:prSet presAssocID="{11D4E61B-4734-49AB-85FF-F8AD4A04F574}" presName="vert1" presStyleCnt="0"/>
      <dgm:spPr/>
    </dgm:pt>
    <dgm:pt modelId="{50F3EE65-7357-4CF4-8778-4634FB9B3716}" type="pres">
      <dgm:prSet presAssocID="{B064C59E-472F-48D0-A7C3-5747B94908A5}" presName="thickLine" presStyleLbl="alignNode1" presStyleIdx="1" presStyleCnt="5" custLinFactNeighborX="192" custLinFactNeighborY="-39039"/>
      <dgm:spPr/>
    </dgm:pt>
    <dgm:pt modelId="{B8126945-45CD-4487-8E22-DCEF65A77ADD}" type="pres">
      <dgm:prSet presAssocID="{B064C59E-472F-48D0-A7C3-5747B94908A5}" presName="horz1" presStyleCnt="0"/>
      <dgm:spPr/>
    </dgm:pt>
    <dgm:pt modelId="{1841289B-0CF6-42A8-8CB1-0FD02537D001}" type="pres">
      <dgm:prSet presAssocID="{B064C59E-472F-48D0-A7C3-5747B94908A5}" presName="tx1" presStyleLbl="revTx" presStyleIdx="1" presStyleCnt="5" custLinFactNeighborX="-133" custLinFactNeighborY="-47793"/>
      <dgm:spPr/>
    </dgm:pt>
    <dgm:pt modelId="{7350119B-C640-417B-B4A0-15769565EA3B}" type="pres">
      <dgm:prSet presAssocID="{B064C59E-472F-48D0-A7C3-5747B94908A5}" presName="vert1" presStyleCnt="0"/>
      <dgm:spPr/>
    </dgm:pt>
    <dgm:pt modelId="{1D829975-0860-4457-9FC8-4753C6B6582D}" type="pres">
      <dgm:prSet presAssocID="{B916B7AE-433A-4D35-865F-3009FCDECAC3}" presName="thickLine" presStyleLbl="alignNode1" presStyleIdx="2" presStyleCnt="5" custLinFactNeighborX="192" custLinFactNeighborY="-24347"/>
      <dgm:spPr/>
    </dgm:pt>
    <dgm:pt modelId="{17348AED-6F11-42A7-B318-BB0C1F5CA4DE}" type="pres">
      <dgm:prSet presAssocID="{B916B7AE-433A-4D35-865F-3009FCDECAC3}" presName="horz1" presStyleCnt="0"/>
      <dgm:spPr/>
    </dgm:pt>
    <dgm:pt modelId="{2F45BE6B-52F0-4D45-9AAC-517B7765F44C}" type="pres">
      <dgm:prSet presAssocID="{B916B7AE-433A-4D35-865F-3009FCDECAC3}" presName="tx1" presStyleLbl="revTx" presStyleIdx="2" presStyleCnt="5" custLinFactNeighborX="-887" custLinFactNeighborY="-91985"/>
      <dgm:spPr/>
    </dgm:pt>
    <dgm:pt modelId="{DED59FB2-F08E-43DB-A9C9-4F68E548A94D}" type="pres">
      <dgm:prSet presAssocID="{B916B7AE-433A-4D35-865F-3009FCDECAC3}" presName="vert1" presStyleCnt="0"/>
      <dgm:spPr/>
    </dgm:pt>
    <dgm:pt modelId="{E41FBD48-B6A6-4978-B56E-2440E6313AF7}" type="pres">
      <dgm:prSet presAssocID="{7728F1B2-9C44-4991-8715-FAE0E37C89BD}" presName="thickLine" presStyleLbl="alignNode1" presStyleIdx="3" presStyleCnt="5"/>
      <dgm:spPr/>
    </dgm:pt>
    <dgm:pt modelId="{305D0EBD-A444-4BF6-9086-9D295FEE2D45}" type="pres">
      <dgm:prSet presAssocID="{7728F1B2-9C44-4991-8715-FAE0E37C89BD}" presName="horz1" presStyleCnt="0"/>
      <dgm:spPr/>
    </dgm:pt>
    <dgm:pt modelId="{F210B4B8-4C1F-4A50-9118-5CBA62EC3412}" type="pres">
      <dgm:prSet presAssocID="{7728F1B2-9C44-4991-8715-FAE0E37C89BD}" presName="tx1" presStyleLbl="revTx" presStyleIdx="3" presStyleCnt="5"/>
      <dgm:spPr/>
    </dgm:pt>
    <dgm:pt modelId="{EDCB0CB6-B00C-4E8F-96C9-56C1D187EE46}" type="pres">
      <dgm:prSet presAssocID="{7728F1B2-9C44-4991-8715-FAE0E37C89BD}" presName="vert1" presStyleCnt="0"/>
      <dgm:spPr/>
    </dgm:pt>
    <dgm:pt modelId="{91103898-E764-4A69-9941-DBD305441C9D}" type="pres">
      <dgm:prSet presAssocID="{0CC178B2-56D3-4583-AA38-301A6CDAE782}" presName="thickLine" presStyleLbl="alignNode1" presStyleIdx="4" presStyleCnt="5" custLinFactNeighborX="0" custLinFactNeighborY="-60901"/>
      <dgm:spPr/>
    </dgm:pt>
    <dgm:pt modelId="{436CBC68-8120-419D-8B3D-3EAF62ACCA6D}" type="pres">
      <dgm:prSet presAssocID="{0CC178B2-56D3-4583-AA38-301A6CDAE782}" presName="horz1" presStyleCnt="0"/>
      <dgm:spPr/>
    </dgm:pt>
    <dgm:pt modelId="{A316C241-4636-42C9-B99E-28D583C4E442}" type="pres">
      <dgm:prSet presAssocID="{0CC178B2-56D3-4583-AA38-301A6CDAE782}" presName="tx1" presStyleLbl="revTx" presStyleIdx="4" presStyleCnt="5" custLinFactNeighborX="192" custLinFactNeighborY="-38714"/>
      <dgm:spPr/>
    </dgm:pt>
    <dgm:pt modelId="{B197D4E6-F55D-49EF-BD49-BF71EC91EAA0}" type="pres">
      <dgm:prSet presAssocID="{0CC178B2-56D3-4583-AA38-301A6CDAE782}" presName="vert1" presStyleCnt="0"/>
      <dgm:spPr/>
    </dgm:pt>
  </dgm:ptLst>
  <dgm:cxnLst>
    <dgm:cxn modelId="{DB0B7F0B-8EA4-4E56-8F30-2D11FC24880C}" type="presOf" srcId="{B064C59E-472F-48D0-A7C3-5747B94908A5}" destId="{1841289B-0CF6-42A8-8CB1-0FD02537D001}" srcOrd="0" destOrd="0" presId="urn:microsoft.com/office/officeart/2008/layout/LinedList"/>
    <dgm:cxn modelId="{F44F9017-6384-4601-B1D0-01CFDA486791}" type="presOf" srcId="{B916B7AE-433A-4D35-865F-3009FCDECAC3}" destId="{2F45BE6B-52F0-4D45-9AAC-517B7765F44C}" srcOrd="0" destOrd="0" presId="urn:microsoft.com/office/officeart/2008/layout/LinedList"/>
    <dgm:cxn modelId="{BC4DD95E-5D65-4DF4-BCE0-8386C225180A}" srcId="{094AF3D4-E3D3-4FFC-8046-FCE6ACD1FEC9}" destId="{B916B7AE-433A-4D35-865F-3009FCDECAC3}" srcOrd="2" destOrd="0" parTransId="{0F885B9C-54FE-4726-B71B-7BB058E32612}" sibTransId="{CEF60D05-7AF0-4A38-85A3-E05AD56984AA}"/>
    <dgm:cxn modelId="{3A4C4965-F64E-4AEF-AEE7-C07368BB77DC}" type="presOf" srcId="{7728F1B2-9C44-4991-8715-FAE0E37C89BD}" destId="{F210B4B8-4C1F-4A50-9118-5CBA62EC3412}" srcOrd="0" destOrd="0" presId="urn:microsoft.com/office/officeart/2008/layout/LinedList"/>
    <dgm:cxn modelId="{8B2BBF6F-7F24-48A3-A274-89ECA07B55C2}" srcId="{094AF3D4-E3D3-4FFC-8046-FCE6ACD1FEC9}" destId="{11D4E61B-4734-49AB-85FF-F8AD4A04F574}" srcOrd="0" destOrd="0" parTransId="{9F79F3FF-014F-43EB-88F7-5E76699E7B2F}" sibTransId="{53BFBB30-29D6-4FCA-8EA2-8CEEAB181D85}"/>
    <dgm:cxn modelId="{05F72495-F724-4608-A13E-4E84D60AEFFA}" srcId="{094AF3D4-E3D3-4FFC-8046-FCE6ACD1FEC9}" destId="{B064C59E-472F-48D0-A7C3-5747B94908A5}" srcOrd="1" destOrd="0" parTransId="{0499C113-FDBD-449C-884D-010DB513737A}" sibTransId="{F735B917-5FA7-465B-A1B7-5984DCA44226}"/>
    <dgm:cxn modelId="{D92520B1-30BF-44B2-9956-80F3227084F1}" srcId="{094AF3D4-E3D3-4FFC-8046-FCE6ACD1FEC9}" destId="{7728F1B2-9C44-4991-8715-FAE0E37C89BD}" srcOrd="3" destOrd="0" parTransId="{7F671694-7E81-4FA7-8A6B-8FB33353229B}" sibTransId="{17B9BAFF-832A-4702-AE68-E112075273F0}"/>
    <dgm:cxn modelId="{8427B2C0-7039-4630-A8DD-754EC58BB5F5}" type="presOf" srcId="{0CC178B2-56D3-4583-AA38-301A6CDAE782}" destId="{A316C241-4636-42C9-B99E-28D583C4E442}" srcOrd="0" destOrd="0" presId="urn:microsoft.com/office/officeart/2008/layout/LinedList"/>
    <dgm:cxn modelId="{406807E6-7F4E-474D-AB7D-4E41AA7FD5C0}" type="presOf" srcId="{094AF3D4-E3D3-4FFC-8046-FCE6ACD1FEC9}" destId="{B6E48967-B668-4ABE-B493-F44991AC27D2}" srcOrd="0" destOrd="0" presId="urn:microsoft.com/office/officeart/2008/layout/LinedList"/>
    <dgm:cxn modelId="{145983EC-7058-43CC-B92E-432DB9381DE0}" type="presOf" srcId="{11D4E61B-4734-49AB-85FF-F8AD4A04F574}" destId="{ED3671C1-B516-47C7-890E-C6A7C4F53E03}" srcOrd="0" destOrd="0" presId="urn:microsoft.com/office/officeart/2008/layout/LinedList"/>
    <dgm:cxn modelId="{6814E3EC-0B10-44AD-904E-E92F6CF0A05B}" srcId="{094AF3D4-E3D3-4FFC-8046-FCE6ACD1FEC9}" destId="{0CC178B2-56D3-4583-AA38-301A6CDAE782}" srcOrd="4" destOrd="0" parTransId="{FED441F4-2C7D-4B32-BF1A-CDEE1BC49E68}" sibTransId="{129E0E0E-00F1-49A1-94AE-BF99487C179C}"/>
    <dgm:cxn modelId="{F5D76174-5D02-4E58-98E3-681AD871AD55}" type="presParOf" srcId="{B6E48967-B668-4ABE-B493-F44991AC27D2}" destId="{0790D9BD-46F3-466A-B8A8-FB3988976B45}" srcOrd="0" destOrd="0" presId="urn:microsoft.com/office/officeart/2008/layout/LinedList"/>
    <dgm:cxn modelId="{3F7ADB1C-68D7-4109-8797-851583A713C4}" type="presParOf" srcId="{B6E48967-B668-4ABE-B493-F44991AC27D2}" destId="{7B5E5259-4021-4ED6-863B-28FA7AFBED59}" srcOrd="1" destOrd="0" presId="urn:microsoft.com/office/officeart/2008/layout/LinedList"/>
    <dgm:cxn modelId="{FC1CBF5F-A676-4831-9930-1E1DDB9F5AEB}" type="presParOf" srcId="{7B5E5259-4021-4ED6-863B-28FA7AFBED59}" destId="{ED3671C1-B516-47C7-890E-C6A7C4F53E03}" srcOrd="0" destOrd="0" presId="urn:microsoft.com/office/officeart/2008/layout/LinedList"/>
    <dgm:cxn modelId="{A30A0303-5BEC-47EE-8D7F-169A76743910}" type="presParOf" srcId="{7B5E5259-4021-4ED6-863B-28FA7AFBED59}" destId="{895B4296-F30D-4B07-AC8F-F782A9408B51}" srcOrd="1" destOrd="0" presId="urn:microsoft.com/office/officeart/2008/layout/LinedList"/>
    <dgm:cxn modelId="{CF9CB7B7-4AF0-4B30-A77F-8B617C20DEF0}" type="presParOf" srcId="{B6E48967-B668-4ABE-B493-F44991AC27D2}" destId="{50F3EE65-7357-4CF4-8778-4634FB9B3716}" srcOrd="2" destOrd="0" presId="urn:microsoft.com/office/officeart/2008/layout/LinedList"/>
    <dgm:cxn modelId="{7367ED62-08FE-4D9F-BD53-DD52A51A7204}" type="presParOf" srcId="{B6E48967-B668-4ABE-B493-F44991AC27D2}" destId="{B8126945-45CD-4487-8E22-DCEF65A77ADD}" srcOrd="3" destOrd="0" presId="urn:microsoft.com/office/officeart/2008/layout/LinedList"/>
    <dgm:cxn modelId="{A9AA6D8B-5914-43EC-921C-CC0C0919B6A1}" type="presParOf" srcId="{B8126945-45CD-4487-8E22-DCEF65A77ADD}" destId="{1841289B-0CF6-42A8-8CB1-0FD02537D001}" srcOrd="0" destOrd="0" presId="urn:microsoft.com/office/officeart/2008/layout/LinedList"/>
    <dgm:cxn modelId="{B6143698-F141-4735-A875-930760FFECF5}" type="presParOf" srcId="{B8126945-45CD-4487-8E22-DCEF65A77ADD}" destId="{7350119B-C640-417B-B4A0-15769565EA3B}" srcOrd="1" destOrd="0" presId="urn:microsoft.com/office/officeart/2008/layout/LinedList"/>
    <dgm:cxn modelId="{61FB0BA6-BCB5-4C93-9766-2199F9E64A62}" type="presParOf" srcId="{B6E48967-B668-4ABE-B493-F44991AC27D2}" destId="{1D829975-0860-4457-9FC8-4753C6B6582D}" srcOrd="4" destOrd="0" presId="urn:microsoft.com/office/officeart/2008/layout/LinedList"/>
    <dgm:cxn modelId="{3AC6F91C-2E5E-4DE1-B6E3-03AFCE47DD48}" type="presParOf" srcId="{B6E48967-B668-4ABE-B493-F44991AC27D2}" destId="{17348AED-6F11-42A7-B318-BB0C1F5CA4DE}" srcOrd="5" destOrd="0" presId="urn:microsoft.com/office/officeart/2008/layout/LinedList"/>
    <dgm:cxn modelId="{6C286F7E-55BB-4412-94AA-6761AF88EAEF}" type="presParOf" srcId="{17348AED-6F11-42A7-B318-BB0C1F5CA4DE}" destId="{2F45BE6B-52F0-4D45-9AAC-517B7765F44C}" srcOrd="0" destOrd="0" presId="urn:microsoft.com/office/officeart/2008/layout/LinedList"/>
    <dgm:cxn modelId="{5BB67775-D03C-4389-B6B2-7D5F79B96B9F}" type="presParOf" srcId="{17348AED-6F11-42A7-B318-BB0C1F5CA4DE}" destId="{DED59FB2-F08E-43DB-A9C9-4F68E548A94D}" srcOrd="1" destOrd="0" presId="urn:microsoft.com/office/officeart/2008/layout/LinedList"/>
    <dgm:cxn modelId="{97B8E839-A921-4E5A-9A55-08A5C6183F28}" type="presParOf" srcId="{B6E48967-B668-4ABE-B493-F44991AC27D2}" destId="{E41FBD48-B6A6-4978-B56E-2440E6313AF7}" srcOrd="6" destOrd="0" presId="urn:microsoft.com/office/officeart/2008/layout/LinedList"/>
    <dgm:cxn modelId="{6629BB53-E222-405E-93C9-36E1DC6EF647}" type="presParOf" srcId="{B6E48967-B668-4ABE-B493-F44991AC27D2}" destId="{305D0EBD-A444-4BF6-9086-9D295FEE2D45}" srcOrd="7" destOrd="0" presId="urn:microsoft.com/office/officeart/2008/layout/LinedList"/>
    <dgm:cxn modelId="{76A6ED24-8DD2-43DC-96B6-ACB95B8A4322}" type="presParOf" srcId="{305D0EBD-A444-4BF6-9086-9D295FEE2D45}" destId="{F210B4B8-4C1F-4A50-9118-5CBA62EC3412}" srcOrd="0" destOrd="0" presId="urn:microsoft.com/office/officeart/2008/layout/LinedList"/>
    <dgm:cxn modelId="{A5F23256-6752-4F18-9C06-E6627600A8B1}" type="presParOf" srcId="{305D0EBD-A444-4BF6-9086-9D295FEE2D45}" destId="{EDCB0CB6-B00C-4E8F-96C9-56C1D187EE46}" srcOrd="1" destOrd="0" presId="urn:microsoft.com/office/officeart/2008/layout/LinedList"/>
    <dgm:cxn modelId="{20874CCA-DD7A-42D5-9236-DAC55E377E61}" type="presParOf" srcId="{B6E48967-B668-4ABE-B493-F44991AC27D2}" destId="{91103898-E764-4A69-9941-DBD305441C9D}" srcOrd="8" destOrd="0" presId="urn:microsoft.com/office/officeart/2008/layout/LinedList"/>
    <dgm:cxn modelId="{318A4CDE-2034-4235-A58B-D643F614E512}" type="presParOf" srcId="{B6E48967-B668-4ABE-B493-F44991AC27D2}" destId="{436CBC68-8120-419D-8B3D-3EAF62ACCA6D}" srcOrd="9" destOrd="0" presId="urn:microsoft.com/office/officeart/2008/layout/LinedList"/>
    <dgm:cxn modelId="{ACB5E41F-7614-4DEC-8341-F8CDD2407811}" type="presParOf" srcId="{436CBC68-8120-419D-8B3D-3EAF62ACCA6D}" destId="{A316C241-4636-42C9-B99E-28D583C4E442}" srcOrd="0" destOrd="0" presId="urn:microsoft.com/office/officeart/2008/layout/LinedList"/>
    <dgm:cxn modelId="{787C1F4C-EC37-44E8-9AC5-2B53A53AE52F}" type="presParOf" srcId="{436CBC68-8120-419D-8B3D-3EAF62ACCA6D}" destId="{B197D4E6-F55D-49EF-BD49-BF71EC91EAA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3C0B6-D891-4F28-85DD-8571651ABC4D}">
      <dsp:nvSpPr>
        <dsp:cNvPr id="0" name=""/>
        <dsp:cNvSpPr/>
      </dsp:nvSpPr>
      <dsp:spPr>
        <a:xfrm>
          <a:off x="0" y="12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lgerian" panose="04020705040A02060702" pitchFamily="82" charset="0"/>
            </a:rPr>
            <a:t>Student Name:	MARSELA  NOVAKU</a:t>
          </a:r>
          <a:endParaRPr lang="en-US" sz="1800" kern="1200" dirty="0">
            <a:latin typeface="Algerian" panose="04020705040A02060702" pitchFamily="82" charset="0"/>
          </a:endParaRPr>
        </a:p>
      </dsp:txBody>
      <dsp:txXfrm>
        <a:off x="37010" y="157024"/>
        <a:ext cx="4460830" cy="684140"/>
      </dsp:txXfrm>
    </dsp:sp>
    <dsp:sp modelId="{8FAE917B-DAB1-4B89-AC37-D45E6D344FE0}">
      <dsp:nvSpPr>
        <dsp:cNvPr id="0" name=""/>
        <dsp:cNvSpPr/>
      </dsp:nvSpPr>
      <dsp:spPr>
        <a:xfrm>
          <a:off x="0" y="93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Student ID:		2514769</a:t>
          </a:r>
          <a:endParaRPr lang="en-US" sz="1800" kern="1200"/>
        </a:p>
      </dsp:txBody>
      <dsp:txXfrm>
        <a:off x="37010" y="967024"/>
        <a:ext cx="4460830" cy="684140"/>
      </dsp:txXfrm>
    </dsp:sp>
    <dsp:sp modelId="{2696A069-6706-4EFC-842B-956975B1469C}">
      <dsp:nvSpPr>
        <dsp:cNvPr id="0" name=""/>
        <dsp:cNvSpPr/>
      </dsp:nvSpPr>
      <dsp:spPr>
        <a:xfrm>
          <a:off x="0" y="174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Lecturer’s Name:	Dr. Fa Wang </a:t>
          </a:r>
          <a:endParaRPr lang="en-US" sz="1800" kern="1200" dirty="0"/>
        </a:p>
      </dsp:txBody>
      <dsp:txXfrm>
        <a:off x="37010" y="1777024"/>
        <a:ext cx="4460830" cy="684140"/>
      </dsp:txXfrm>
    </dsp:sp>
    <dsp:sp modelId="{B2352405-97A7-4A19-9D61-A14554AC0F3C}">
      <dsp:nvSpPr>
        <dsp:cNvPr id="0" name=""/>
        <dsp:cNvSpPr/>
      </dsp:nvSpPr>
      <dsp:spPr>
        <a:xfrm>
          <a:off x="0" y="255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Module Code: 	LCLM 4004</a:t>
          </a:r>
          <a:endParaRPr lang="en-US" sz="1800" kern="1200"/>
        </a:p>
      </dsp:txBody>
      <dsp:txXfrm>
        <a:off x="37010" y="2587024"/>
        <a:ext cx="4460830" cy="684140"/>
      </dsp:txXfrm>
    </dsp:sp>
    <dsp:sp modelId="{A617FF39-5A77-493B-83EC-8FA3454937E9}">
      <dsp:nvSpPr>
        <dsp:cNvPr id="0" name=""/>
        <dsp:cNvSpPr/>
      </dsp:nvSpPr>
      <dsp:spPr>
        <a:xfrm>
          <a:off x="0" y="336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Module Name: 	Problem Solving and</a:t>
          </a:r>
          <a:endParaRPr lang="en-US" sz="1800" kern="1200"/>
        </a:p>
      </dsp:txBody>
      <dsp:txXfrm>
        <a:off x="37010" y="3397024"/>
        <a:ext cx="4460830" cy="684140"/>
      </dsp:txXfrm>
    </dsp:sp>
    <dsp:sp modelId="{3709599E-15B0-49C1-AEE7-0702142654B6}">
      <dsp:nvSpPr>
        <dsp:cNvPr id="0" name=""/>
        <dsp:cNvSpPr/>
      </dsp:nvSpPr>
      <dsp:spPr>
        <a:xfrm>
          <a:off x="0" y="417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Decision-Making</a:t>
          </a:r>
          <a:endParaRPr lang="en-US" sz="1800" kern="1200"/>
        </a:p>
      </dsp:txBody>
      <dsp:txXfrm>
        <a:off x="37010" y="4207024"/>
        <a:ext cx="4460830" cy="684140"/>
      </dsp:txXfrm>
    </dsp:sp>
    <dsp:sp modelId="{EFDC6E0D-AF0F-4BDB-B793-68E07880274C}">
      <dsp:nvSpPr>
        <dsp:cNvPr id="0" name=""/>
        <dsp:cNvSpPr/>
      </dsp:nvSpPr>
      <dsp:spPr>
        <a:xfrm>
          <a:off x="0" y="4980014"/>
          <a:ext cx="4534850"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Component 1: 	Green Haven Florists</a:t>
          </a:r>
          <a:endParaRPr lang="en-US" sz="1800" kern="1200"/>
        </a:p>
      </dsp:txBody>
      <dsp:txXfrm>
        <a:off x="37010" y="5017024"/>
        <a:ext cx="4460830" cy="684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0D9BD-46F3-466A-B8A8-FB3988976B45}">
      <dsp:nvSpPr>
        <dsp:cNvPr id="0" name=""/>
        <dsp:cNvSpPr/>
      </dsp:nvSpPr>
      <dsp:spPr>
        <a:xfrm>
          <a:off x="0" y="6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D3671C1-B516-47C7-890E-C6A7C4F53E03}">
      <dsp:nvSpPr>
        <dsp:cNvPr id="0" name=""/>
        <dsp:cNvSpPr/>
      </dsp:nvSpPr>
      <dsp:spPr>
        <a:xfrm>
          <a:off x="0" y="631"/>
          <a:ext cx="10515600" cy="10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Ishikawa, K,(1985) What is Total Quality Control? </a:t>
          </a:r>
          <a:r>
            <a:rPr lang="en-GB" sz="1800" i="1" kern="1200" dirty="0"/>
            <a:t>The Japanese Way</a:t>
          </a:r>
          <a:r>
            <a:rPr lang="en-GB" sz="1800" kern="1200" dirty="0"/>
            <a:t>. Englewood Cliffs: Prentice Hall.</a:t>
          </a:r>
          <a:endParaRPr lang="en-US" sz="1800" kern="1200" dirty="0"/>
        </a:p>
      </dsp:txBody>
      <dsp:txXfrm>
        <a:off x="0" y="631"/>
        <a:ext cx="10515600" cy="1034727"/>
      </dsp:txXfrm>
    </dsp:sp>
    <dsp:sp modelId="{50F3EE65-7357-4CF4-8778-4634FB9B3716}">
      <dsp:nvSpPr>
        <dsp:cNvPr id="0" name=""/>
        <dsp:cNvSpPr/>
      </dsp:nvSpPr>
      <dsp:spPr>
        <a:xfrm>
          <a:off x="0" y="631412"/>
          <a:ext cx="10515600" cy="0"/>
        </a:xfrm>
        <a:prstGeom prst="line">
          <a:avLst/>
        </a:prstGeom>
        <a:gradFill rotWithShape="0">
          <a:gsLst>
            <a:gs pos="0">
              <a:schemeClr val="accent5">
                <a:hueOff val="276562"/>
                <a:satOff val="3140"/>
                <a:lumOff val="2843"/>
                <a:alphaOff val="0"/>
                <a:satMod val="103000"/>
                <a:lumMod val="102000"/>
                <a:tint val="94000"/>
              </a:schemeClr>
            </a:gs>
            <a:gs pos="50000">
              <a:schemeClr val="accent5">
                <a:hueOff val="276562"/>
                <a:satOff val="3140"/>
                <a:lumOff val="2843"/>
                <a:alphaOff val="0"/>
                <a:satMod val="110000"/>
                <a:lumMod val="100000"/>
                <a:shade val="100000"/>
              </a:schemeClr>
            </a:gs>
            <a:gs pos="100000">
              <a:schemeClr val="accent5">
                <a:hueOff val="276562"/>
                <a:satOff val="3140"/>
                <a:lumOff val="2843"/>
                <a:alphaOff val="0"/>
                <a:lumMod val="99000"/>
                <a:satMod val="120000"/>
                <a:shade val="78000"/>
              </a:schemeClr>
            </a:gs>
          </a:gsLst>
          <a:lin ang="5400000" scaled="0"/>
        </a:gradFill>
        <a:ln w="6350" cap="flat" cmpd="sng" algn="ctr">
          <a:solidFill>
            <a:schemeClr val="accent5">
              <a:hueOff val="276562"/>
              <a:satOff val="3140"/>
              <a:lumOff val="2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841289B-0CF6-42A8-8CB1-0FD02537D001}">
      <dsp:nvSpPr>
        <dsp:cNvPr id="0" name=""/>
        <dsp:cNvSpPr/>
      </dsp:nvSpPr>
      <dsp:spPr>
        <a:xfrm>
          <a:off x="0" y="540832"/>
          <a:ext cx="10515600" cy="10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Slack, N., Brandon-Jones, A. and Johnston, R.(2019) Operations Management. 9</a:t>
          </a:r>
          <a:r>
            <a:rPr lang="en-GB" sz="1800" kern="1200" baseline="30000" dirty="0"/>
            <a:t>th</a:t>
          </a:r>
          <a:r>
            <a:rPr lang="en-GB" sz="1800" kern="1200" dirty="0"/>
            <a:t> </a:t>
          </a:r>
          <a:r>
            <a:rPr lang="en-GB" sz="1800" kern="1200" dirty="0" err="1"/>
            <a:t>edn</a:t>
          </a:r>
          <a:r>
            <a:rPr lang="en-GB" sz="1800" kern="1200" dirty="0"/>
            <a:t> . Harlow: Pearson</a:t>
          </a:r>
          <a:r>
            <a:rPr lang="en-GB" sz="1100" kern="1200" dirty="0"/>
            <a:t>.</a:t>
          </a:r>
          <a:endParaRPr lang="en-US" sz="1100" kern="1200" dirty="0"/>
        </a:p>
      </dsp:txBody>
      <dsp:txXfrm>
        <a:off x="0" y="540832"/>
        <a:ext cx="10515600" cy="1034727"/>
      </dsp:txXfrm>
    </dsp:sp>
    <dsp:sp modelId="{1D829975-0860-4457-9FC8-4753C6B6582D}">
      <dsp:nvSpPr>
        <dsp:cNvPr id="0" name=""/>
        <dsp:cNvSpPr/>
      </dsp:nvSpPr>
      <dsp:spPr>
        <a:xfrm>
          <a:off x="0" y="1818161"/>
          <a:ext cx="10515600" cy="0"/>
        </a:xfrm>
        <a:prstGeom prst="line">
          <a:avLst/>
        </a:prstGeom>
        <a:gradFill rotWithShape="0">
          <a:gsLst>
            <a:gs pos="0">
              <a:schemeClr val="accent5">
                <a:hueOff val="553124"/>
                <a:satOff val="6280"/>
                <a:lumOff val="5686"/>
                <a:alphaOff val="0"/>
                <a:satMod val="103000"/>
                <a:lumMod val="102000"/>
                <a:tint val="94000"/>
              </a:schemeClr>
            </a:gs>
            <a:gs pos="50000">
              <a:schemeClr val="accent5">
                <a:hueOff val="553124"/>
                <a:satOff val="6280"/>
                <a:lumOff val="5686"/>
                <a:alphaOff val="0"/>
                <a:satMod val="110000"/>
                <a:lumMod val="100000"/>
                <a:shade val="100000"/>
              </a:schemeClr>
            </a:gs>
            <a:gs pos="100000">
              <a:schemeClr val="accent5">
                <a:hueOff val="553124"/>
                <a:satOff val="6280"/>
                <a:lumOff val="5686"/>
                <a:alphaOff val="0"/>
                <a:lumMod val="99000"/>
                <a:satMod val="120000"/>
                <a:shade val="78000"/>
              </a:schemeClr>
            </a:gs>
          </a:gsLst>
          <a:lin ang="5400000" scaled="0"/>
        </a:gradFill>
        <a:ln w="6350" cap="flat" cmpd="sng" algn="ctr">
          <a:solidFill>
            <a:schemeClr val="accent5">
              <a:hueOff val="553124"/>
              <a:satOff val="6280"/>
              <a:lumOff val="568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F45BE6B-52F0-4D45-9AAC-517B7765F44C}">
      <dsp:nvSpPr>
        <dsp:cNvPr id="0" name=""/>
        <dsp:cNvSpPr/>
      </dsp:nvSpPr>
      <dsp:spPr>
        <a:xfrm>
          <a:off x="0" y="1118292"/>
          <a:ext cx="10515600" cy="10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Mind Tools (2022) Cause and Effect Analysis (Fishbone Diagram). Available at: </a:t>
          </a:r>
          <a:r>
            <a:rPr lang="en-GB" sz="1800" kern="1200" dirty="0">
              <a:hlinkClick xmlns:r="http://schemas.openxmlformats.org/officeDocument/2006/relationships" r:id="rId1"/>
            </a:rPr>
            <a:t>Mind Tools (2022)</a:t>
          </a:r>
          <a:r>
            <a:rPr lang="en-GB" sz="1800" kern="1200" dirty="0"/>
            <a:t>  ( Accessed: 13 February 2026)</a:t>
          </a:r>
        </a:p>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r>
            <a:rPr lang="en-US" sz="1800" kern="1200" dirty="0"/>
            <a:t>Oakland , J.S. (2014) Total quality management and operational excellence: text wit cases . 4</a:t>
          </a:r>
          <a:r>
            <a:rPr lang="en-US" sz="1800" kern="1200" baseline="30000" dirty="0"/>
            <a:t>th</a:t>
          </a:r>
          <a:r>
            <a:rPr lang="en-US" sz="1800" kern="1200" dirty="0"/>
            <a:t> </a:t>
          </a:r>
          <a:r>
            <a:rPr lang="en-US" sz="1800" kern="1200" dirty="0" err="1"/>
            <a:t>edn.Abington</a:t>
          </a:r>
          <a:r>
            <a:rPr lang="en-US" sz="1800" kern="1200" dirty="0"/>
            <a:t>: Routledge.</a:t>
          </a:r>
        </a:p>
      </dsp:txBody>
      <dsp:txXfrm>
        <a:off x="0" y="1118292"/>
        <a:ext cx="10515600" cy="1034727"/>
      </dsp:txXfrm>
    </dsp:sp>
    <dsp:sp modelId="{E41FBD48-B6A6-4978-B56E-2440E6313AF7}">
      <dsp:nvSpPr>
        <dsp:cNvPr id="0" name=""/>
        <dsp:cNvSpPr/>
      </dsp:nvSpPr>
      <dsp:spPr>
        <a:xfrm>
          <a:off x="0" y="3104814"/>
          <a:ext cx="10515600" cy="0"/>
        </a:xfrm>
        <a:prstGeom prst="line">
          <a:avLst/>
        </a:prstGeom>
        <a:gradFill rotWithShape="0">
          <a:gsLst>
            <a:gs pos="0">
              <a:schemeClr val="accent5">
                <a:hueOff val="829686"/>
                <a:satOff val="9421"/>
                <a:lumOff val="8529"/>
                <a:alphaOff val="0"/>
                <a:satMod val="103000"/>
                <a:lumMod val="102000"/>
                <a:tint val="94000"/>
              </a:schemeClr>
            </a:gs>
            <a:gs pos="50000">
              <a:schemeClr val="accent5">
                <a:hueOff val="829686"/>
                <a:satOff val="9421"/>
                <a:lumOff val="8529"/>
                <a:alphaOff val="0"/>
                <a:satMod val="110000"/>
                <a:lumMod val="100000"/>
                <a:shade val="100000"/>
              </a:schemeClr>
            </a:gs>
            <a:gs pos="100000">
              <a:schemeClr val="accent5">
                <a:hueOff val="829686"/>
                <a:satOff val="9421"/>
                <a:lumOff val="8529"/>
                <a:alphaOff val="0"/>
                <a:lumMod val="99000"/>
                <a:satMod val="120000"/>
                <a:shade val="78000"/>
              </a:schemeClr>
            </a:gs>
          </a:gsLst>
          <a:lin ang="5400000" scaled="0"/>
        </a:gradFill>
        <a:ln w="6350" cap="flat" cmpd="sng" algn="ctr">
          <a:solidFill>
            <a:schemeClr val="accent5">
              <a:hueOff val="829686"/>
              <a:satOff val="9421"/>
              <a:lumOff val="852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210B4B8-4C1F-4A50-9118-5CBA62EC3412}">
      <dsp:nvSpPr>
        <dsp:cNvPr id="0" name=""/>
        <dsp:cNvSpPr/>
      </dsp:nvSpPr>
      <dsp:spPr>
        <a:xfrm>
          <a:off x="0" y="3104814"/>
          <a:ext cx="10515600" cy="10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Simple Business (2025) PESTLE analyses. Available at: </a:t>
          </a:r>
          <a:r>
            <a:rPr lang="en-GB" sz="1800" kern="1200" dirty="0">
              <a:hlinkClick xmlns:r="http://schemas.openxmlformats.org/officeDocument/2006/relationships" r:id="rId2"/>
            </a:rPr>
            <a:t>PESTLE Analyses</a:t>
          </a:r>
          <a:r>
            <a:rPr lang="en-GB" sz="1800" kern="1200" dirty="0"/>
            <a:t> (Accessed: 13 February 2026)</a:t>
          </a:r>
          <a:endParaRPr lang="en-US" sz="1800" kern="1200" dirty="0"/>
        </a:p>
      </dsp:txBody>
      <dsp:txXfrm>
        <a:off x="0" y="3104814"/>
        <a:ext cx="10515600" cy="1034727"/>
      </dsp:txXfrm>
    </dsp:sp>
    <dsp:sp modelId="{91103898-E764-4A69-9941-DBD305441C9D}">
      <dsp:nvSpPr>
        <dsp:cNvPr id="0" name=""/>
        <dsp:cNvSpPr/>
      </dsp:nvSpPr>
      <dsp:spPr>
        <a:xfrm>
          <a:off x="0" y="3509383"/>
          <a:ext cx="10515600" cy="0"/>
        </a:xfrm>
        <a:prstGeom prst="line">
          <a:avLst/>
        </a:prstGeom>
        <a:gradFill rotWithShape="0">
          <a:gsLst>
            <a:gs pos="0">
              <a:schemeClr val="accent5">
                <a:hueOff val="1106248"/>
                <a:satOff val="12561"/>
                <a:lumOff val="11372"/>
                <a:alphaOff val="0"/>
                <a:satMod val="103000"/>
                <a:lumMod val="102000"/>
                <a:tint val="94000"/>
              </a:schemeClr>
            </a:gs>
            <a:gs pos="50000">
              <a:schemeClr val="accent5">
                <a:hueOff val="1106248"/>
                <a:satOff val="12561"/>
                <a:lumOff val="11372"/>
                <a:alphaOff val="0"/>
                <a:satMod val="110000"/>
                <a:lumMod val="100000"/>
                <a:shade val="100000"/>
              </a:schemeClr>
            </a:gs>
            <a:gs pos="100000">
              <a:schemeClr val="accent5">
                <a:hueOff val="1106248"/>
                <a:satOff val="12561"/>
                <a:lumOff val="11372"/>
                <a:alphaOff val="0"/>
                <a:lumMod val="99000"/>
                <a:satMod val="120000"/>
                <a:shade val="78000"/>
              </a:schemeClr>
            </a:gs>
          </a:gsLst>
          <a:lin ang="5400000" scaled="0"/>
        </a:gradFill>
        <a:ln w="6350" cap="flat" cmpd="sng" algn="ctr">
          <a:solidFill>
            <a:schemeClr val="accent5">
              <a:hueOff val="1106248"/>
              <a:satOff val="12561"/>
              <a:lumOff val="1137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316C241-4636-42C9-B99E-28D583C4E442}">
      <dsp:nvSpPr>
        <dsp:cNvPr id="0" name=""/>
        <dsp:cNvSpPr/>
      </dsp:nvSpPr>
      <dsp:spPr>
        <a:xfrm>
          <a:off x="0" y="3738958"/>
          <a:ext cx="10515600" cy="10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Chartered Institute of Personnel and Development (CIPD) (2025) SWOT Analysis   factsheet . Available at: </a:t>
          </a:r>
          <a:r>
            <a:rPr lang="en-GB" sz="1800" kern="1200" dirty="0">
              <a:hlinkClick xmlns:r="http://schemas.openxmlformats.org/officeDocument/2006/relationships" r:id="rId3"/>
            </a:rPr>
            <a:t>https://www.cipd.org/uk/knowledge/factsheets/swot-analysis-factsheet/</a:t>
          </a:r>
          <a:r>
            <a:rPr lang="en-GB" sz="1800" kern="1200" dirty="0"/>
            <a:t> (Accessed:13 February 2026)</a:t>
          </a:r>
        </a:p>
        <a:p>
          <a:pPr marL="0" lvl="0" indent="0" algn="l" defTabSz="800100">
            <a:lnSpc>
              <a:spcPct val="90000"/>
            </a:lnSpc>
            <a:spcBef>
              <a:spcPct val="0"/>
            </a:spcBef>
            <a:spcAft>
              <a:spcPct val="35000"/>
            </a:spcAft>
            <a:buNone/>
          </a:pPr>
          <a:endParaRPr lang="en-US" sz="1100" kern="1200" dirty="0"/>
        </a:p>
        <a:p>
          <a:pPr marL="0" lvl="0" indent="0" algn="l" defTabSz="800100">
            <a:lnSpc>
              <a:spcPct val="90000"/>
            </a:lnSpc>
            <a:spcBef>
              <a:spcPct val="0"/>
            </a:spcBef>
            <a:spcAft>
              <a:spcPct val="35000"/>
            </a:spcAft>
            <a:buNone/>
          </a:pPr>
          <a:endParaRPr lang="en-US" sz="1100" kern="1200" dirty="0"/>
        </a:p>
        <a:p>
          <a:pPr marL="0" lvl="0" indent="0" algn="l" defTabSz="800100">
            <a:lnSpc>
              <a:spcPct val="90000"/>
            </a:lnSpc>
            <a:spcBef>
              <a:spcPct val="0"/>
            </a:spcBef>
            <a:spcAft>
              <a:spcPct val="35000"/>
            </a:spcAft>
            <a:buNone/>
          </a:pPr>
          <a:endParaRPr lang="en-US" sz="1100" kern="1200" dirty="0"/>
        </a:p>
      </dsp:txBody>
      <dsp:txXfrm>
        <a:off x="0" y="3738958"/>
        <a:ext cx="10515600" cy="10347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44141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72288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0256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88094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803344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26388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079659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2648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29678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574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91311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69908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67025307"/>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pxhere.com/en/photo/748393" TargetMode="External"/><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pink-and-yellow-lily-flower-in-closeup-photo-639086/"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ixabay.com/en/thank-you-polaroid-letters-2490552/"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ublicdomainpictures.net/en/view-image.php?image=387458&amp;picture=questions-and-answer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A bouquet of pink roses&#10;&#10;AI-generated content may be incorrect.">
            <a:extLst>
              <a:ext uri="{FF2B5EF4-FFF2-40B4-BE49-F238E27FC236}">
                <a16:creationId xmlns:a16="http://schemas.microsoft.com/office/drawing/2014/main" id="{95B136D8-7273-4F3E-1B17-96AC25AD3F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1" r="2461" b="-1"/>
          <a:stretch>
            <a:fillRect/>
          </a:stretch>
        </p:blipFill>
        <p:spPr>
          <a:xfrm>
            <a:off x="12493" y="0"/>
            <a:ext cx="8006092" cy="6857990"/>
          </a:xfrm>
          <a:prstGeom prst="rect">
            <a:avLst/>
          </a:prstGeom>
        </p:spPr>
      </p:pic>
      <p:graphicFrame>
        <p:nvGraphicFramePr>
          <p:cNvPr id="29" name="TextBox 3">
            <a:extLst>
              <a:ext uri="{FF2B5EF4-FFF2-40B4-BE49-F238E27FC236}">
                <a16:creationId xmlns:a16="http://schemas.microsoft.com/office/drawing/2014/main" id="{52CC8F1B-4D0C-1FDB-9877-5132D4C93E84}"/>
              </a:ext>
            </a:extLst>
          </p:cNvPr>
          <p:cNvGraphicFramePr/>
          <p:nvPr>
            <p:extLst>
              <p:ext uri="{D42A27DB-BD31-4B8C-83A1-F6EECF244321}">
                <p14:modId xmlns:p14="http://schemas.microsoft.com/office/powerpoint/2010/main" val="1050376038"/>
              </p:ext>
            </p:extLst>
          </p:nvPr>
        </p:nvGraphicFramePr>
        <p:xfrm>
          <a:off x="7656845" y="522513"/>
          <a:ext cx="4534850" cy="58581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0205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flower&#10;&#10;AI-generated content may be incorrect.">
            <a:extLst>
              <a:ext uri="{FF2B5EF4-FFF2-40B4-BE49-F238E27FC236}">
                <a16:creationId xmlns:a16="http://schemas.microsoft.com/office/drawing/2014/main" id="{B40F0748-512B-EE25-013E-EB3ADC08D5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151" r="3537"/>
          <a:stretch>
            <a:fillRect/>
          </a:stretch>
        </p:blipFill>
        <p:spPr>
          <a:xfrm>
            <a:off x="5100320" y="10"/>
            <a:ext cx="7091678" cy="6857990"/>
          </a:xfrm>
          <a:prstGeom prst="rect">
            <a:avLst/>
          </a:prstGeom>
        </p:spPr>
      </p:pic>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38200" y="365125"/>
            <a:ext cx="3822189" cy="1899912"/>
          </a:xfrm>
        </p:spPr>
        <p:txBody>
          <a:bodyPr>
            <a:normAutofit/>
          </a:bodyPr>
          <a:lstStyle/>
          <a:p>
            <a:br>
              <a:rPr lang="en-GB" sz="4000" b="1" u="sng">
                <a:latin typeface="Arial" panose="020B0604020202020204" pitchFamily="34" charset="0"/>
                <a:cs typeface="Arial" panose="020B0604020202020204" pitchFamily="34" charset="0"/>
              </a:rPr>
            </a:br>
            <a:br>
              <a:rPr lang="en-GB" sz="4000" b="1" u="sng">
                <a:latin typeface="Arial" panose="020B0604020202020204" pitchFamily="34" charset="0"/>
                <a:cs typeface="Arial" panose="020B0604020202020204" pitchFamily="34" charset="0"/>
              </a:rPr>
            </a:br>
            <a:r>
              <a:rPr lang="en-GB" sz="4000" b="1" u="sng">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100484" y="552659"/>
            <a:ext cx="4813160" cy="5940216"/>
          </a:xfrm>
        </p:spPr>
        <p:txBody>
          <a:bodyPr>
            <a:normAutofit/>
          </a:bodyPr>
          <a:lstStyle/>
          <a:p>
            <a:pPr marL="0" indent="0">
              <a:buNone/>
            </a:pPr>
            <a:r>
              <a:rPr lang="en-GB" sz="1700" dirty="0">
                <a:latin typeface="Arial" panose="020B0604020202020204" pitchFamily="34" charset="0"/>
                <a:cs typeface="Arial" panose="020B0604020202020204" pitchFamily="34" charset="0"/>
              </a:rPr>
              <a:t>     </a:t>
            </a:r>
          </a:p>
          <a:p>
            <a:pPr marL="0" indent="0">
              <a:buNone/>
            </a:pPr>
            <a:r>
              <a:rPr lang="en-GB" sz="3200" dirty="0">
                <a:latin typeface="Arial" panose="020B0604020202020204" pitchFamily="34" charset="0"/>
                <a:cs typeface="Arial" panose="020B0604020202020204" pitchFamily="34" charset="0"/>
              </a:rPr>
              <a:t>Hello everyone</a:t>
            </a:r>
            <a:r>
              <a:rPr lang="en-GB" sz="1700" dirty="0">
                <a:latin typeface="Arial" panose="020B0604020202020204" pitchFamily="34" charset="0"/>
                <a:cs typeface="Arial" panose="020B0604020202020204" pitchFamily="34" charset="0"/>
              </a:rPr>
              <a:t>,</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My name is Marsela and today I   will be talking about a business called Green Haven Florists. </a:t>
            </a:r>
          </a:p>
          <a:p>
            <a:pPr marL="0" indent="0">
              <a:buNone/>
            </a:pPr>
            <a:r>
              <a:rPr lang="en-GB" sz="2400" dirty="0">
                <a:latin typeface="Arial" panose="020B0604020202020204" pitchFamily="34" charset="0"/>
                <a:cs typeface="Arial" panose="020B0604020202020204" pitchFamily="34" charset="0"/>
              </a:rPr>
              <a:t> This presentation is about          problem solving and decision making .</a:t>
            </a:r>
          </a:p>
          <a:p>
            <a:pPr marL="0" indent="0">
              <a:buNone/>
            </a:pPr>
            <a:r>
              <a:rPr lang="en-GB" sz="2400" dirty="0">
                <a:latin typeface="Arial" panose="020B0604020202020204" pitchFamily="34" charset="0"/>
                <a:cs typeface="Arial" panose="020B0604020202020204" pitchFamily="34" charset="0"/>
              </a:rPr>
              <a:t>  I will try and explain the business problems and my solutions using three tools 5W2H,PESTLE and Fishbone analyses.</a:t>
            </a:r>
          </a:p>
          <a:p>
            <a:pPr marL="0" indent="0">
              <a:buNone/>
            </a:pP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p>
          <a:p>
            <a:endParaRPr lang="en-GB" sz="1700" dirty="0"/>
          </a:p>
        </p:txBody>
      </p:sp>
    </p:spTree>
    <p:extLst>
      <p:ext uri="{BB962C8B-B14F-4D97-AF65-F5344CB8AC3E}">
        <p14:creationId xmlns:p14="http://schemas.microsoft.com/office/powerpoint/2010/main" val="332102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38200" y="365125"/>
            <a:ext cx="5393361" cy="1325563"/>
          </a:xfrm>
        </p:spPr>
        <p:txBody>
          <a:bodyPr>
            <a:normAutofit/>
          </a:bodyPr>
          <a:lstStyle/>
          <a:p>
            <a:r>
              <a:rPr lang="en-GB" b="1" u="sng"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Overview of Green Haven Florists </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825625"/>
            <a:ext cx="5393361" cy="4351338"/>
          </a:xfrm>
        </p:spPr>
        <p:txBody>
          <a:bodyPr>
            <a:normAutofit lnSpcReduction="10000"/>
          </a:bodyPr>
          <a:lstStyle/>
          <a:p>
            <a:r>
              <a:rPr lang="en-GB" sz="1800" dirty="0">
                <a:latin typeface="Arial" panose="020B0604020202020204" pitchFamily="34" charset="0"/>
                <a:cs typeface="Arial" panose="020B0604020202020204" pitchFamily="34" charset="0"/>
              </a:rPr>
              <a:t>Green Haven Florists is a flower shop located in Norwich, UK since 2016 that sells flowers and flower arrangements . They sell flowers for events like birthdays, weddings and funerals. </a:t>
            </a:r>
          </a:p>
          <a:p>
            <a:r>
              <a:rPr lang="en-GB" sz="1800" dirty="0">
                <a:latin typeface="Arial" panose="020B0604020202020204" pitchFamily="34" charset="0"/>
                <a:cs typeface="Arial" panose="020B0604020202020204" pitchFamily="34" charset="0"/>
              </a:rPr>
              <a:t>Customers can purchase flowers in multiple ways like , in shop ,by phone ,and online. This makes it easy for costumers to order. The business tries to give fresh flowers and good customer service. They want their costumers to be happy and satisfied .</a:t>
            </a:r>
          </a:p>
          <a:p>
            <a:r>
              <a:rPr lang="en-GB" sz="1800" dirty="0">
                <a:latin typeface="Arial" panose="020B0604020202020204" pitchFamily="34" charset="0"/>
                <a:cs typeface="Arial" panose="020B0604020202020204" pitchFamily="34" charset="0"/>
              </a:rPr>
              <a:t>In the past year , the business has had some problems . Sales have been lower and there is more competition from other flower shops and online companies.</a:t>
            </a:r>
          </a:p>
          <a:p>
            <a:r>
              <a:rPr lang="en-GB" sz="1800" dirty="0">
                <a:latin typeface="Arial" panose="020B0604020202020204" pitchFamily="34" charset="0"/>
                <a:cs typeface="Arial" panose="020B0604020202020204" pitchFamily="34" charset="0"/>
              </a:rPr>
              <a:t>Because of this , Green Haven Florists needs to make better business decisions to improve and stay successful. </a:t>
            </a:r>
          </a:p>
          <a:p>
            <a:endParaRPr lang="en-GB" sz="18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p:txBody>
      </p:sp>
      <p:pic>
        <p:nvPicPr>
          <p:cNvPr id="5" name="Picture 4" descr="Different types of flowers">
            <a:extLst>
              <a:ext uri="{FF2B5EF4-FFF2-40B4-BE49-F238E27FC236}">
                <a16:creationId xmlns:a16="http://schemas.microsoft.com/office/drawing/2014/main" id="{D1AEB101-8C51-FF26-F86E-570AC03614FF}"/>
              </a:ext>
            </a:extLst>
          </p:cNvPr>
          <p:cNvPicPr>
            <a:picLocks noChangeAspect="1"/>
          </p:cNvPicPr>
          <p:nvPr/>
        </p:nvPicPr>
        <p:blipFill>
          <a:blip r:embed="rId2"/>
          <a:srcRect l="18702" r="1454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0276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2849562" y="279918"/>
            <a:ext cx="6424440" cy="858417"/>
          </a:xfrm>
        </p:spPr>
        <p:txBody>
          <a:bodyPr>
            <a:normAutofit fontScale="90000"/>
          </a:bodyPr>
          <a:lstStyle/>
          <a:p>
            <a:pPr>
              <a:lnSpc>
                <a:spcPct val="90000"/>
              </a:lnSpc>
            </a:pPr>
            <a:r>
              <a:rPr lang="en-GB" sz="2800" b="1" u="sng" dirty="0">
                <a:latin typeface="Arial" panose="020B0604020202020204" pitchFamily="34" charset="0"/>
                <a:cs typeface="Arial" panose="020B0604020202020204" pitchFamily="34" charset="0"/>
              </a:rPr>
              <a:t>Problems facing Green Haven Florist.</a:t>
            </a:r>
            <a:endParaRPr lang="en-GB" sz="28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2509935" y="1035698"/>
            <a:ext cx="7669763" cy="5430416"/>
          </a:xfrm>
        </p:spPr>
        <p:txBody>
          <a:bodyPr>
            <a:normAutofit fontScale="25000" lnSpcReduction="20000"/>
          </a:bodyPr>
          <a:lstStyle/>
          <a:p>
            <a:pPr>
              <a:lnSpc>
                <a:spcPct val="90000"/>
              </a:lnSpc>
            </a:pPr>
            <a:r>
              <a:rPr lang="en-GB" sz="7200" dirty="0">
                <a:latin typeface="Arial" panose="020B0604020202020204" pitchFamily="34" charset="0"/>
                <a:cs typeface="Arial" panose="020B0604020202020204" pitchFamily="34" charset="0"/>
              </a:rPr>
              <a:t>Green Haven Florist has seen a 30% decline in in –store sales.</a:t>
            </a:r>
          </a:p>
          <a:p>
            <a:pPr>
              <a:lnSpc>
                <a:spcPct val="90000"/>
              </a:lnSpc>
            </a:pPr>
            <a:r>
              <a:rPr lang="en-GB" sz="7200" dirty="0">
                <a:latin typeface="Arial" panose="020B0604020202020204" pitchFamily="34" charset="0"/>
                <a:cs typeface="Arial" panose="020B0604020202020204" pitchFamily="34" charset="0"/>
              </a:rPr>
              <a:t>This is the main root problem for the business .The decline is caused </a:t>
            </a:r>
          </a:p>
          <a:p>
            <a:pPr marL="0" indent="0">
              <a:lnSpc>
                <a:spcPct val="90000"/>
              </a:lnSpc>
              <a:buNone/>
            </a:pPr>
            <a:r>
              <a:rPr lang="en-GB" sz="7200" dirty="0">
                <a:latin typeface="Arial" panose="020B0604020202020204" pitchFamily="34" charset="0"/>
                <a:cs typeface="Arial" panose="020B0604020202020204" pitchFamily="34" charset="0"/>
              </a:rPr>
              <a:t>      by a mix of internal and external factors.</a:t>
            </a:r>
          </a:p>
          <a:p>
            <a:pPr marL="0" indent="0">
              <a:lnSpc>
                <a:spcPct val="90000"/>
              </a:lnSpc>
              <a:buNone/>
            </a:pPr>
            <a:r>
              <a:rPr lang="en-GB" sz="7200" dirty="0">
                <a:latin typeface="Arial" panose="020B0604020202020204" pitchFamily="34" charset="0"/>
                <a:cs typeface="Arial" panose="020B0604020202020204" pitchFamily="34" charset="0"/>
              </a:rPr>
              <a:t>    </a:t>
            </a:r>
          </a:p>
          <a:p>
            <a:pPr marL="0" indent="0">
              <a:lnSpc>
                <a:spcPct val="90000"/>
              </a:lnSpc>
              <a:buNone/>
            </a:pPr>
            <a:r>
              <a:rPr lang="en-GB" sz="8000" dirty="0">
                <a:highlight>
                  <a:srgbClr val="FFFF00"/>
                </a:highlight>
                <a:latin typeface="Arial" panose="020B0604020202020204" pitchFamily="34" charset="0"/>
                <a:cs typeface="Arial" panose="020B0604020202020204" pitchFamily="34" charset="0"/>
              </a:rPr>
              <a:t> Internal problems </a:t>
            </a:r>
          </a:p>
          <a:p>
            <a:pPr>
              <a:lnSpc>
                <a:spcPct val="90000"/>
              </a:lnSpc>
            </a:pPr>
            <a:r>
              <a:rPr lang="en-GB" sz="7200" dirty="0">
                <a:latin typeface="Arial" panose="020B0604020202020204" pitchFamily="34" charset="0"/>
                <a:cs typeface="Arial" panose="020B0604020202020204" pitchFamily="34" charset="0"/>
              </a:rPr>
              <a:t> Limited online presence and digital marketing .</a:t>
            </a:r>
          </a:p>
          <a:p>
            <a:pPr>
              <a:lnSpc>
                <a:spcPct val="90000"/>
              </a:lnSpc>
            </a:pPr>
            <a:r>
              <a:rPr lang="en-GB" sz="7200" dirty="0">
                <a:latin typeface="Arial" panose="020B0604020202020204" pitchFamily="34" charset="0"/>
                <a:cs typeface="Arial" panose="020B0604020202020204" pitchFamily="34" charset="0"/>
              </a:rPr>
              <a:t>High operating costs (rent ,energy ,staff).</a:t>
            </a:r>
          </a:p>
          <a:p>
            <a:pPr marL="0" indent="0">
              <a:lnSpc>
                <a:spcPct val="90000"/>
              </a:lnSpc>
              <a:buNone/>
            </a:pPr>
            <a:endParaRPr lang="en-GB" sz="6400" dirty="0">
              <a:latin typeface="Arial" panose="020B0604020202020204" pitchFamily="34" charset="0"/>
              <a:cs typeface="Arial" panose="020B0604020202020204" pitchFamily="34" charset="0"/>
            </a:endParaRPr>
          </a:p>
          <a:p>
            <a:pPr marL="0" indent="0">
              <a:lnSpc>
                <a:spcPct val="90000"/>
              </a:lnSpc>
              <a:buNone/>
            </a:pPr>
            <a:r>
              <a:rPr lang="en-GB" sz="8000" dirty="0">
                <a:highlight>
                  <a:srgbClr val="FFFF00"/>
                </a:highlight>
                <a:latin typeface="Arial" panose="020B0604020202020204" pitchFamily="34" charset="0"/>
                <a:cs typeface="Arial" panose="020B0604020202020204" pitchFamily="34" charset="0"/>
              </a:rPr>
              <a:t> External problems   </a:t>
            </a:r>
          </a:p>
          <a:p>
            <a:pPr>
              <a:lnSpc>
                <a:spcPct val="90000"/>
              </a:lnSpc>
            </a:pPr>
            <a:r>
              <a:rPr lang="en-GB" sz="7200" dirty="0">
                <a:latin typeface="Arial" panose="020B0604020202020204" pitchFamily="34" charset="0"/>
                <a:cs typeface="Arial" panose="020B0604020202020204" pitchFamily="34" charset="0"/>
              </a:rPr>
              <a:t>Lower high street footfall in the UK .</a:t>
            </a:r>
          </a:p>
          <a:p>
            <a:pPr>
              <a:lnSpc>
                <a:spcPct val="90000"/>
              </a:lnSpc>
            </a:pPr>
            <a:r>
              <a:rPr lang="en-GB" sz="7200" dirty="0">
                <a:latin typeface="Arial" panose="020B0604020202020204" pitchFamily="34" charset="0"/>
                <a:cs typeface="Arial" panose="020B0604020202020204" pitchFamily="34" charset="0"/>
              </a:rPr>
              <a:t>Costumers buying flowers and gifts online instead of in-store.</a:t>
            </a:r>
          </a:p>
          <a:p>
            <a:pPr>
              <a:lnSpc>
                <a:spcPct val="90000"/>
              </a:lnSpc>
            </a:pPr>
            <a:r>
              <a:rPr lang="en-GB" sz="7200" dirty="0">
                <a:latin typeface="Arial" panose="020B0604020202020204" pitchFamily="34" charset="0"/>
                <a:cs typeface="Arial" panose="020B0604020202020204" pitchFamily="34" charset="0"/>
              </a:rPr>
              <a:t>Cost of living pressure reducing customer spending .</a:t>
            </a:r>
          </a:p>
          <a:p>
            <a:pPr>
              <a:lnSpc>
                <a:spcPct val="90000"/>
              </a:lnSpc>
            </a:pPr>
            <a:endParaRPr lang="en-GB" sz="6400" dirty="0">
              <a:latin typeface="Arial" panose="020B0604020202020204" pitchFamily="34" charset="0"/>
              <a:cs typeface="Arial" panose="020B0604020202020204" pitchFamily="34" charset="0"/>
            </a:endParaRPr>
          </a:p>
          <a:p>
            <a:pPr>
              <a:lnSpc>
                <a:spcPct val="90000"/>
              </a:lnSpc>
            </a:pPr>
            <a:r>
              <a:rPr lang="en-GB" sz="7200" dirty="0">
                <a:latin typeface="Arial" panose="020B0604020202020204" pitchFamily="34" charset="0"/>
                <a:cs typeface="Arial" panose="020B0604020202020204" pitchFamily="34" charset="0"/>
              </a:rPr>
              <a:t>Some problems are outside the company’s control, such as the economy.</a:t>
            </a:r>
          </a:p>
          <a:p>
            <a:pPr>
              <a:lnSpc>
                <a:spcPct val="90000"/>
              </a:lnSpc>
            </a:pPr>
            <a:r>
              <a:rPr lang="en-GB" sz="7200" dirty="0">
                <a:latin typeface="Arial" panose="020B0604020202020204" pitchFamily="34" charset="0"/>
                <a:cs typeface="Arial" panose="020B0604020202020204" pitchFamily="34" charset="0"/>
              </a:rPr>
              <a:t>Some problems are within the company’s control ,such as marketing and store</a:t>
            </a:r>
          </a:p>
          <a:p>
            <a:pPr marL="0" indent="0">
              <a:lnSpc>
                <a:spcPct val="90000"/>
              </a:lnSpc>
              <a:buNone/>
            </a:pPr>
            <a:r>
              <a:rPr lang="en-GB" sz="7200" dirty="0">
                <a:latin typeface="Arial" panose="020B0604020202020204" pitchFamily="34" charset="0"/>
                <a:cs typeface="Arial" panose="020B0604020202020204" pitchFamily="34" charset="0"/>
              </a:rPr>
              <a:t>      management.</a:t>
            </a:r>
          </a:p>
          <a:p>
            <a:pPr>
              <a:lnSpc>
                <a:spcPct val="90000"/>
              </a:lnSpc>
            </a:pPr>
            <a:endParaRPr lang="en-GB" sz="6400" dirty="0">
              <a:highlight>
                <a:srgbClr val="FFFF00"/>
              </a:highlight>
              <a:latin typeface="Arial" panose="020B0604020202020204" pitchFamily="34" charset="0"/>
              <a:cs typeface="Arial" panose="020B0604020202020204" pitchFamily="34" charset="0"/>
            </a:endParaRPr>
          </a:p>
          <a:p>
            <a:pPr marL="0" indent="0">
              <a:lnSpc>
                <a:spcPct val="90000"/>
              </a:lnSpc>
              <a:buNone/>
            </a:pPr>
            <a:endParaRPr lang="en-GB" sz="3800" dirty="0">
              <a:highlight>
                <a:srgbClr val="FFFF00"/>
              </a:highlight>
              <a:latin typeface="Arial" panose="020B0604020202020204" pitchFamily="34" charset="0"/>
              <a:cs typeface="Arial" panose="020B0604020202020204" pitchFamily="34" charset="0"/>
            </a:endParaRPr>
          </a:p>
          <a:p>
            <a:pPr marL="0" indent="0">
              <a:lnSpc>
                <a:spcPct val="90000"/>
              </a:lnSpc>
              <a:buNone/>
            </a:pPr>
            <a:endParaRPr lang="en-GB" sz="2200" dirty="0">
              <a:solidFill>
                <a:schemeClr val="tx1"/>
              </a:solidFill>
              <a:highlight>
                <a:srgbClr val="FFFF00"/>
              </a:highlight>
              <a:latin typeface="Arial" panose="020B0604020202020204" pitchFamily="34" charset="0"/>
              <a:cs typeface="Arial" panose="020B0604020202020204" pitchFamily="34" charset="0"/>
            </a:endParaRPr>
          </a:p>
          <a:p>
            <a:pPr>
              <a:lnSpc>
                <a:spcPct val="90000"/>
              </a:lnSpc>
            </a:pPr>
            <a:endParaRPr lang="en-GB" dirty="0">
              <a:highlight>
                <a:srgbClr val="FFFF00"/>
              </a:highlight>
              <a:latin typeface="Arial" panose="020B0604020202020204" pitchFamily="34" charset="0"/>
              <a:cs typeface="Arial" panose="020B0604020202020204" pitchFamily="34" charset="0"/>
            </a:endParaRPr>
          </a:p>
          <a:p>
            <a:pPr marL="0" indent="0">
              <a:lnSpc>
                <a:spcPct val="90000"/>
              </a:lnSpc>
              <a:buNone/>
            </a:pPr>
            <a:endParaRPr lang="en-GB" dirty="0">
              <a:highlight>
                <a:srgbClr val="FFFF00"/>
              </a:highlight>
              <a:latin typeface="Arial" panose="020B0604020202020204" pitchFamily="34" charset="0"/>
              <a:cs typeface="Arial" panose="020B0604020202020204" pitchFamily="34" charset="0"/>
            </a:endParaRPr>
          </a:p>
          <a:p>
            <a:pPr>
              <a:lnSpc>
                <a:spcPct val="90000"/>
              </a:lnSpc>
            </a:pPr>
            <a:endParaRPr lang="en-GB" dirty="0">
              <a:highlight>
                <a:srgbClr val="FFFF00"/>
              </a:highlight>
              <a:latin typeface="Arial" panose="020B0604020202020204" pitchFamily="34" charset="0"/>
              <a:cs typeface="Arial" panose="020B0604020202020204" pitchFamily="34" charset="0"/>
            </a:endParaRPr>
          </a:p>
          <a:p>
            <a:pPr>
              <a:lnSpc>
                <a:spcPct val="90000"/>
              </a:lnSpc>
            </a:pPr>
            <a:endParaRPr lang="en-GB" dirty="0">
              <a:highlight>
                <a:srgbClr val="FFFF00"/>
              </a:highlight>
              <a:latin typeface="Arial" panose="020B0604020202020204" pitchFamily="34" charset="0"/>
              <a:cs typeface="Arial" panose="020B0604020202020204" pitchFamily="34" charset="0"/>
            </a:endParaRPr>
          </a:p>
          <a:p>
            <a:pPr>
              <a:lnSpc>
                <a:spcPct val="90000"/>
              </a:lnSpc>
            </a:pPr>
            <a:endParaRPr lang="en-GB" dirty="0">
              <a:highlight>
                <a:srgbClr val="FFFF00"/>
              </a:highlight>
              <a:latin typeface="Arial" panose="020B0604020202020204" pitchFamily="34" charset="0"/>
              <a:cs typeface="Arial" panose="020B0604020202020204" pitchFamily="34" charset="0"/>
            </a:endParaRPr>
          </a:p>
          <a:p>
            <a:pPr>
              <a:lnSpc>
                <a:spcPct val="90000"/>
              </a:lnSpc>
            </a:pPr>
            <a:endParaRPr lang="en-GB" dirty="0">
              <a:highlight>
                <a:srgbClr val="FFFF00"/>
              </a:highlight>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Breakdown the case-study and identify the reasons that are contributing to this decline </a:t>
            </a:r>
          </a:p>
          <a:p>
            <a:pPr>
              <a:lnSpc>
                <a:spcPct val="90000"/>
              </a:lnSpc>
            </a:pPr>
            <a:endParaRPr lang="en-GB" dirty="0">
              <a:latin typeface="Arial" panose="020B0604020202020204" pitchFamily="34" charset="0"/>
              <a:cs typeface="Arial" panose="020B0604020202020204" pitchFamily="34" charset="0"/>
            </a:endParaRPr>
          </a:p>
        </p:txBody>
      </p:sp>
      <p:pic>
        <p:nvPicPr>
          <p:cNvPr id="5" name="Picture 4" descr="Green flower bud">
            <a:extLst>
              <a:ext uri="{FF2B5EF4-FFF2-40B4-BE49-F238E27FC236}">
                <a16:creationId xmlns:a16="http://schemas.microsoft.com/office/drawing/2014/main" id="{8D676276-A6F0-BC45-79F8-172F8A286E7D}"/>
              </a:ext>
            </a:extLst>
          </p:cNvPr>
          <p:cNvPicPr>
            <a:picLocks noChangeAspect="1"/>
          </p:cNvPicPr>
          <p:nvPr/>
        </p:nvPicPr>
        <p:blipFill>
          <a:blip r:embed="rId2"/>
          <a:srcRect l="30350" r="17068" b="939"/>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86034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3" end="13"/>
                                            </p:txEl>
                                          </p:spTgt>
                                        </p:tgtEl>
                                        <p:attrNameLst>
                                          <p:attrName>style.visibility</p:attrName>
                                        </p:attrNameLst>
                                      </p:cBhvr>
                                      <p:to>
                                        <p:strVal val="visible"/>
                                      </p:to>
                                    </p:set>
                                    <p:anim calcmode="lin" valueType="num">
                                      <p:cBhvr additive="base">
                                        <p:cTn id="7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4" end="14"/>
                                            </p:txEl>
                                          </p:spTgt>
                                        </p:tgtEl>
                                        <p:attrNameLst>
                                          <p:attrName>style.visibility</p:attrName>
                                        </p:attrNameLst>
                                      </p:cBhvr>
                                      <p:to>
                                        <p:strVal val="visible"/>
                                      </p:to>
                                    </p:set>
                                    <p:anim calcmode="lin" valueType="num">
                                      <p:cBhvr additive="base">
                                        <p:cTn id="7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5" end="15"/>
                                            </p:txEl>
                                          </p:spTgt>
                                        </p:tgtEl>
                                        <p:attrNameLst>
                                          <p:attrName>style.visibility</p:attrName>
                                        </p:attrNameLst>
                                      </p:cBhvr>
                                      <p:to>
                                        <p:strVal val="visible"/>
                                      </p:to>
                                    </p:set>
                                    <p:anim calcmode="lin" valueType="num">
                                      <p:cBhvr additive="base">
                                        <p:cTn id="8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28" end="28"/>
                                            </p:txEl>
                                          </p:spTgt>
                                        </p:tgtEl>
                                        <p:attrNameLst>
                                          <p:attrName>style.visibility</p:attrName>
                                        </p:attrNameLst>
                                      </p:cBhvr>
                                      <p:to>
                                        <p:strVal val="visible"/>
                                      </p:to>
                                    </p:set>
                                    <p:anim calcmode="lin" valueType="num">
                                      <p:cBhvr additive="base">
                                        <p:cTn id="91" dur="500" fill="hold"/>
                                        <p:tgtEl>
                                          <p:spTgt spid="3">
                                            <p:txEl>
                                              <p:pRg st="28" end="2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28" end="2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B82B636-B755-440E-630A-1550F2791B8E}"/>
              </a:ext>
            </a:extLst>
          </p:cNvPr>
          <p:cNvSpPr txBox="1"/>
          <p:nvPr/>
        </p:nvSpPr>
        <p:spPr>
          <a:xfrm>
            <a:off x="1600199" y="5253001"/>
            <a:ext cx="7673801" cy="866149"/>
          </a:xfrm>
          <a:prstGeom prst="rect">
            <a:avLst/>
          </a:prstGeom>
        </p:spPr>
        <p:txBody>
          <a:bodyPr vert="horz" lIns="91440" tIns="45720" rIns="91440" bIns="45720" rtlCol="0" anchor="b">
            <a:normAutofit/>
          </a:bodyPr>
          <a:lstStyle/>
          <a:p>
            <a:pPr>
              <a:spcBef>
                <a:spcPct val="0"/>
              </a:spcBef>
              <a:spcAft>
                <a:spcPts val="600"/>
              </a:spcAft>
            </a:pPr>
            <a:r>
              <a:rPr lang="en-US" sz="4800" kern="1200" dirty="0">
                <a:solidFill>
                  <a:schemeClr val="accent1"/>
                </a:solidFill>
                <a:latin typeface="+mj-lt"/>
                <a:ea typeface="+mj-ea"/>
                <a:cs typeface="+mj-cs"/>
              </a:rPr>
              <a:t>              5W2H MODEL</a:t>
            </a:r>
          </a:p>
        </p:txBody>
      </p:sp>
      <p:sp>
        <p:nvSpPr>
          <p:cNvPr id="6" name="TextBox 5">
            <a:extLst>
              <a:ext uri="{FF2B5EF4-FFF2-40B4-BE49-F238E27FC236}">
                <a16:creationId xmlns:a16="http://schemas.microsoft.com/office/drawing/2014/main" id="{BF06D522-2E79-CDE6-025D-40436EF041A1}"/>
              </a:ext>
            </a:extLst>
          </p:cNvPr>
          <p:cNvSpPr txBox="1"/>
          <p:nvPr/>
        </p:nvSpPr>
        <p:spPr>
          <a:xfrm>
            <a:off x="2063500" y="5022834"/>
            <a:ext cx="8288032" cy="10963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600" b="1" u="sng" kern="1200" dirty="0">
                <a:solidFill>
                  <a:schemeClr val="accent1"/>
                </a:solidFill>
                <a:latin typeface="+mj-lt"/>
                <a:ea typeface="+mj-ea"/>
                <a:cs typeface="+mj-cs"/>
              </a:rPr>
              <a:t> </a:t>
            </a:r>
          </a:p>
          <a:p>
            <a:pPr algn="ctr">
              <a:lnSpc>
                <a:spcPct val="90000"/>
              </a:lnSpc>
              <a:spcBef>
                <a:spcPct val="0"/>
              </a:spcBef>
              <a:spcAft>
                <a:spcPts val="600"/>
              </a:spcAft>
            </a:pPr>
            <a:endParaRPr lang="en-US" sz="2600" b="1" u="sng" kern="1200" dirty="0">
              <a:solidFill>
                <a:schemeClr val="accent1"/>
              </a:solidFill>
              <a:latin typeface="+mj-lt"/>
              <a:ea typeface="+mj-ea"/>
              <a:cs typeface="+mj-cs"/>
            </a:endParaRPr>
          </a:p>
        </p:txBody>
      </p:sp>
      <p:sp>
        <p:nvSpPr>
          <p:cNvPr id="3" name="TextBox 2">
            <a:extLst>
              <a:ext uri="{FF2B5EF4-FFF2-40B4-BE49-F238E27FC236}">
                <a16:creationId xmlns:a16="http://schemas.microsoft.com/office/drawing/2014/main" id="{FEBB8468-B35F-E392-2801-59B9C39538AD}"/>
              </a:ext>
            </a:extLst>
          </p:cNvPr>
          <p:cNvSpPr txBox="1"/>
          <p:nvPr/>
        </p:nvSpPr>
        <p:spPr>
          <a:xfrm>
            <a:off x="2709846" y="5481117"/>
            <a:ext cx="8288032" cy="469122"/>
          </a:xfrm>
          <a:prstGeom prst="rect">
            <a:avLst/>
          </a:prstGeom>
        </p:spPr>
        <p:txBody>
          <a:bodyPr vert="horz" lIns="91440" tIns="45720" rIns="91440" bIns="45720" rtlCol="0" anchor="t">
            <a:normAutofit/>
          </a:bodyPr>
          <a:lstStyle/>
          <a:p>
            <a:pPr algn="ctr">
              <a:spcBef>
                <a:spcPts val="1000"/>
              </a:spcBef>
              <a:buClr>
                <a:schemeClr val="accent1"/>
              </a:buClr>
              <a:buSzPct val="80000"/>
            </a:pPr>
            <a:endParaRPr lang="en-US" sz="1700" dirty="0">
              <a:solidFill>
                <a:schemeClr val="tx1">
                  <a:lumMod val="50000"/>
                  <a:lumOff val="50000"/>
                </a:schemeClr>
              </a:solidFill>
            </a:endParaRPr>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686961880"/>
              </p:ext>
            </p:extLst>
          </p:nvPr>
        </p:nvGraphicFramePr>
        <p:xfrm>
          <a:off x="3175" y="0"/>
          <a:ext cx="12185648" cy="5360356"/>
        </p:xfrm>
        <a:graphic>
          <a:graphicData uri="http://schemas.openxmlformats.org/drawingml/2006/table">
            <a:tbl>
              <a:tblPr firstRow="1" bandRow="1">
                <a:solidFill>
                  <a:srgbClr val="F7F7F7"/>
                </a:solidFill>
                <a:tableStyleId>{69012ECD-51FC-41F1-AA8D-1B2483CD663E}</a:tableStyleId>
              </a:tblPr>
              <a:tblGrid>
                <a:gridCol w="1642099">
                  <a:extLst>
                    <a:ext uri="{9D8B030D-6E8A-4147-A177-3AD203B41FA5}">
                      <a16:colId xmlns:a16="http://schemas.microsoft.com/office/drawing/2014/main" val="516700139"/>
                    </a:ext>
                  </a:extLst>
                </a:gridCol>
                <a:gridCol w="1847874">
                  <a:extLst>
                    <a:ext uri="{9D8B030D-6E8A-4147-A177-3AD203B41FA5}">
                      <a16:colId xmlns:a16="http://schemas.microsoft.com/office/drawing/2014/main" val="1482979515"/>
                    </a:ext>
                  </a:extLst>
                </a:gridCol>
                <a:gridCol w="1762922">
                  <a:extLst>
                    <a:ext uri="{9D8B030D-6E8A-4147-A177-3AD203B41FA5}">
                      <a16:colId xmlns:a16="http://schemas.microsoft.com/office/drawing/2014/main" val="1537974666"/>
                    </a:ext>
                  </a:extLst>
                </a:gridCol>
                <a:gridCol w="1562809">
                  <a:extLst>
                    <a:ext uri="{9D8B030D-6E8A-4147-A177-3AD203B41FA5}">
                      <a16:colId xmlns:a16="http://schemas.microsoft.com/office/drawing/2014/main" val="2616223528"/>
                    </a:ext>
                  </a:extLst>
                </a:gridCol>
                <a:gridCol w="1844100">
                  <a:extLst>
                    <a:ext uri="{9D8B030D-6E8A-4147-A177-3AD203B41FA5}">
                      <a16:colId xmlns:a16="http://schemas.microsoft.com/office/drawing/2014/main" val="3425015451"/>
                    </a:ext>
                  </a:extLst>
                </a:gridCol>
                <a:gridCol w="1762922">
                  <a:extLst>
                    <a:ext uri="{9D8B030D-6E8A-4147-A177-3AD203B41FA5}">
                      <a16:colId xmlns:a16="http://schemas.microsoft.com/office/drawing/2014/main" val="1430925739"/>
                    </a:ext>
                  </a:extLst>
                </a:gridCol>
                <a:gridCol w="1762922">
                  <a:extLst>
                    <a:ext uri="{9D8B030D-6E8A-4147-A177-3AD203B41FA5}">
                      <a16:colId xmlns:a16="http://schemas.microsoft.com/office/drawing/2014/main" val="283900714"/>
                    </a:ext>
                  </a:extLst>
                </a:gridCol>
              </a:tblGrid>
              <a:tr h="582705">
                <a:tc gridSpan="7">
                  <a:txBody>
                    <a:bodyPr/>
                    <a:lstStyle/>
                    <a:p>
                      <a:pPr algn="ctr"/>
                      <a:r>
                        <a:rPr lang="en-GB" sz="2800" b="1" cap="all" spc="60" dirty="0">
                          <a:solidFill>
                            <a:schemeClr val="tx1"/>
                          </a:solidFill>
                        </a:rPr>
                        <a:t>Identify the Root Problem</a:t>
                      </a:r>
                    </a:p>
                  </a:txBody>
                  <a:tcPr marL="102067" marR="102067" marT="102067" marB="102067">
                    <a:lnL w="12700" cmpd="sng">
                      <a:noFill/>
                    </a:lnL>
                    <a:lnR w="12700" cmpd="sng">
                      <a:noFill/>
                    </a:lnR>
                    <a:lnT w="12700" cmpd="sng">
                      <a:noFill/>
                    </a:lnT>
                    <a:lnB w="38100" cmpd="sng">
                      <a:noFill/>
                    </a:lnB>
                    <a:no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432158">
                <a:tc>
                  <a:txBody>
                    <a:bodyPr/>
                    <a:lstStyle/>
                    <a:p>
                      <a:pPr algn="ctr"/>
                      <a:r>
                        <a:rPr lang="en-GB" sz="1800" cap="none" spc="0" dirty="0">
                          <a:solidFill>
                            <a:schemeClr val="tx1"/>
                          </a:solidFill>
                        </a:rPr>
                        <a:t>What?</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ctr"/>
                      <a:r>
                        <a:rPr lang="en-GB" sz="1800" cap="none" spc="0" dirty="0">
                          <a:solidFill>
                            <a:schemeClr val="tx1"/>
                          </a:solidFill>
                        </a:rPr>
                        <a:t>Where? </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ctr"/>
                      <a:r>
                        <a:rPr lang="en-GB" sz="1800" cap="none" spc="0" dirty="0">
                          <a:solidFill>
                            <a:schemeClr val="tx1"/>
                          </a:solidFill>
                        </a:rPr>
                        <a:t>When?</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ctr"/>
                      <a:r>
                        <a:rPr lang="en-GB" sz="1800" cap="none" spc="0" dirty="0">
                          <a:solidFill>
                            <a:schemeClr val="tx1"/>
                          </a:solidFill>
                        </a:rPr>
                        <a:t>Who?</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ctr"/>
                      <a:r>
                        <a:rPr lang="en-GB" sz="1800" cap="none" spc="0" dirty="0">
                          <a:solidFill>
                            <a:schemeClr val="tx1"/>
                          </a:solidFill>
                        </a:rPr>
                        <a:t>Why?</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ctr"/>
                      <a:r>
                        <a:rPr lang="en-GB" sz="1800" cap="none" spc="0" dirty="0">
                          <a:solidFill>
                            <a:schemeClr val="tx1"/>
                          </a:solidFill>
                        </a:rPr>
                        <a:t>How?</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ctr"/>
                      <a:r>
                        <a:rPr lang="en-GB" sz="1800" cap="none" spc="0" dirty="0">
                          <a:solidFill>
                            <a:schemeClr val="tx1"/>
                          </a:solidFill>
                        </a:rPr>
                        <a:t>How much?</a:t>
                      </a:r>
                    </a:p>
                  </a:txBody>
                  <a:tcPr marL="55299" marR="55299" marT="27649" marB="68044">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1480788629"/>
                  </a:ext>
                </a:extLst>
              </a:tr>
              <a:tr h="4297344">
                <a:tc>
                  <a:txBody>
                    <a:bodyPr/>
                    <a:lstStyle/>
                    <a:p>
                      <a:r>
                        <a:rPr lang="en-GB" sz="1600" cap="none" spc="0" dirty="0">
                          <a:solidFill>
                            <a:schemeClr val="tx1"/>
                          </a:solidFill>
                        </a:rPr>
                        <a:t> The immediate problem is a 30% decline in in-store sales and shrinking profitability .</a:t>
                      </a: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r>
                        <a:rPr lang="en-GB" sz="1600" cap="none" spc="0" dirty="0">
                          <a:solidFill>
                            <a:schemeClr val="tx1"/>
                          </a:solidFill>
                        </a:rPr>
                        <a:t> At Green Florist shop in Norwich high street where foot traffic has significantly decreased.</a:t>
                      </a:r>
                    </a:p>
                    <a:p>
                      <a:r>
                        <a:rPr lang="en-GB" sz="1600" cap="none" spc="0" dirty="0">
                          <a:solidFill>
                            <a:schemeClr val="tx1"/>
                          </a:solidFill>
                        </a:rPr>
                        <a:t>On their outdated website , and through their lack of a strong social media .</a:t>
                      </a: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r>
                        <a:rPr lang="en-GB" sz="1600" cap="none" spc="0" dirty="0">
                          <a:solidFill>
                            <a:schemeClr val="tx1"/>
                          </a:solidFill>
                        </a:rPr>
                        <a:t>Over the last 12 months . </a:t>
                      </a:r>
                    </a:p>
                    <a:p>
                      <a:r>
                        <a:rPr lang="en-GB" sz="1600" cap="none" spc="0" dirty="0">
                          <a:solidFill>
                            <a:schemeClr val="tx1"/>
                          </a:solidFill>
                        </a:rPr>
                        <a:t>This timeframe coincides with the shift in consumer behaviour and the arrival of new competitors .</a:t>
                      </a: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r>
                        <a:rPr lang="en-GB" sz="1600" cap="none" spc="0" dirty="0">
                          <a:solidFill>
                            <a:schemeClr val="tx1"/>
                          </a:solidFill>
                        </a:rPr>
                        <a:t>Liam and Priya (Owners)</a:t>
                      </a:r>
                    </a:p>
                    <a:p>
                      <a:endParaRPr lang="en-GB" sz="1600" cap="none" spc="0" dirty="0">
                        <a:solidFill>
                          <a:schemeClr val="tx1"/>
                        </a:solidFill>
                      </a:endParaRPr>
                    </a:p>
                    <a:p>
                      <a:r>
                        <a:rPr lang="en-GB" sz="1600" cap="none" spc="0" dirty="0">
                          <a:solidFill>
                            <a:schemeClr val="tx1"/>
                          </a:solidFill>
                        </a:rPr>
                        <a:t>Customers, long-time customers are leaving for more convenient options .</a:t>
                      </a: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r>
                        <a:rPr lang="en-GB" sz="1600" cap="none" spc="0" dirty="0">
                          <a:solidFill>
                            <a:schemeClr val="tx1"/>
                          </a:solidFill>
                        </a:rPr>
                        <a:t>The market environment has changed .</a:t>
                      </a:r>
                    </a:p>
                    <a:p>
                      <a:endParaRPr lang="en-GB" sz="1600" cap="none" spc="0" dirty="0">
                        <a:solidFill>
                          <a:schemeClr val="tx1"/>
                        </a:solidFill>
                      </a:endParaRPr>
                    </a:p>
                    <a:p>
                      <a:r>
                        <a:rPr lang="en-GB" sz="1600" cap="none" spc="0" dirty="0">
                          <a:solidFill>
                            <a:schemeClr val="tx1"/>
                          </a:solidFill>
                        </a:rPr>
                        <a:t>The business has failed to adapt .Their website is not user-friendly .</a:t>
                      </a:r>
                    </a:p>
                    <a:p>
                      <a:endParaRPr lang="en-GB" sz="1600" cap="none" spc="0" dirty="0">
                        <a:solidFill>
                          <a:schemeClr val="tx1"/>
                        </a:solidFill>
                      </a:endParaRPr>
                    </a:p>
                    <a:p>
                      <a:r>
                        <a:rPr lang="en-GB" sz="1600" cap="none" spc="0" dirty="0">
                          <a:solidFill>
                            <a:schemeClr val="tx1"/>
                          </a:solidFill>
                        </a:rPr>
                        <a:t>Costs for their key materials have risen .</a:t>
                      </a:r>
                    </a:p>
                    <a:p>
                      <a:endParaRPr lang="en-GB" sz="1600" cap="none" spc="0" dirty="0">
                        <a:solidFill>
                          <a:schemeClr val="tx1"/>
                        </a:solidFill>
                      </a:endParaRP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r>
                        <a:rPr lang="en-GB" sz="1600" cap="none" spc="0" dirty="0">
                          <a:solidFill>
                            <a:schemeClr val="tx1"/>
                          </a:solidFill>
                        </a:rPr>
                        <a:t>Through a sharp drop in in-store sales .</a:t>
                      </a:r>
                    </a:p>
                    <a:p>
                      <a:endParaRPr lang="en-GB" sz="1600" cap="none" spc="0" dirty="0">
                        <a:solidFill>
                          <a:schemeClr val="tx1"/>
                        </a:solidFill>
                      </a:endParaRPr>
                    </a:p>
                    <a:p>
                      <a:r>
                        <a:rPr lang="en-GB" sz="1600" cap="none" spc="0" dirty="0">
                          <a:solidFill>
                            <a:schemeClr val="tx1"/>
                          </a:solidFill>
                        </a:rPr>
                        <a:t>Negative customer feedback about the website .</a:t>
                      </a:r>
                    </a:p>
                    <a:p>
                      <a:endParaRPr lang="en-GB" sz="1600" cap="none" spc="0" dirty="0">
                        <a:solidFill>
                          <a:schemeClr val="tx1"/>
                        </a:solidFill>
                      </a:endParaRPr>
                    </a:p>
                    <a:p>
                      <a:r>
                        <a:rPr lang="en-GB" sz="1600" cap="none" spc="0" dirty="0">
                          <a:solidFill>
                            <a:schemeClr val="tx1"/>
                          </a:solidFill>
                        </a:rPr>
                        <a:t>A struggle to maintain profitability due to higher costs .</a:t>
                      </a: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r>
                        <a:rPr lang="en-GB" sz="1600" cap="none" spc="0" dirty="0">
                          <a:solidFill>
                            <a:schemeClr val="tx1"/>
                          </a:solidFill>
                        </a:rPr>
                        <a:t>30% Decline in in in –store sales over the past year .</a:t>
                      </a:r>
                    </a:p>
                    <a:p>
                      <a:endParaRPr lang="en-GB" sz="1600" cap="none" spc="0" dirty="0">
                        <a:solidFill>
                          <a:schemeClr val="tx1"/>
                        </a:solidFill>
                      </a:endParaRPr>
                    </a:p>
                    <a:p>
                      <a:r>
                        <a:rPr lang="en-GB" sz="1600" cap="none" spc="0" dirty="0">
                          <a:solidFill>
                            <a:schemeClr val="tx1"/>
                          </a:solidFill>
                        </a:rPr>
                        <a:t>An unquantified but significant struggle to maintain profitability .</a:t>
                      </a:r>
                    </a:p>
                  </a:txBody>
                  <a:tcPr marL="55299" marR="55299" marT="27649" marB="68044">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2046650194"/>
                  </a:ext>
                </a:extLst>
              </a:tr>
            </a:tbl>
          </a:graphicData>
        </a:graphic>
      </p:graphicFrame>
    </p:spTree>
    <p:extLst>
      <p:ext uri="{BB962C8B-B14F-4D97-AF65-F5344CB8AC3E}">
        <p14:creationId xmlns:p14="http://schemas.microsoft.com/office/powerpoint/2010/main" val="249696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578498"/>
            <a:ext cx="10515600" cy="765110"/>
          </a:xfrm>
        </p:spPr>
        <p:txBody>
          <a:bodyPr>
            <a:normAutofit/>
          </a:bodyPr>
          <a:lstStyle/>
          <a:p>
            <a:r>
              <a:rPr lang="en-GB" dirty="0"/>
              <a:t> Critique of the PESTEL Framework </a:t>
            </a:r>
            <a:r>
              <a:rPr lang="en-GB" sz="2000" b="1" u="sng" dirty="0">
                <a:highlight>
                  <a:srgbClr val="0000FF"/>
                </a:highlight>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653142" y="961053"/>
            <a:ext cx="9442580" cy="5318450"/>
          </a:xfrm>
        </p:spPr>
        <p:txBody>
          <a:bodyPr>
            <a:normAutofit fontScale="25000" lnSpcReduction="20000"/>
          </a:bodyPr>
          <a:lstStyle/>
          <a:p>
            <a:pPr marL="0" indent="0">
              <a:lnSpc>
                <a:spcPct val="100000"/>
              </a:lnSpc>
              <a:buNone/>
            </a:pPr>
            <a:endParaRPr lang="en-GB" sz="7200" dirty="0">
              <a:latin typeface="Arial" panose="020B0604020202020204" pitchFamily="34" charset="0"/>
              <a:cs typeface="Arial" panose="020B0604020202020204" pitchFamily="34" charset="0"/>
            </a:endParaRPr>
          </a:p>
          <a:p>
            <a:pPr marL="0" indent="0">
              <a:lnSpc>
                <a:spcPct val="100000"/>
              </a:lnSpc>
              <a:buNone/>
            </a:pPr>
            <a:endParaRPr lang="en-GB" sz="7200" dirty="0">
              <a:latin typeface="Arial" panose="020B0604020202020204" pitchFamily="34" charset="0"/>
              <a:cs typeface="Arial" panose="020B0604020202020204" pitchFamily="34" charset="0"/>
            </a:endParaRPr>
          </a:p>
          <a:p>
            <a:pPr>
              <a:lnSpc>
                <a:spcPct val="100000"/>
              </a:lnSpc>
              <a:buFont typeface="Wingdings" panose="05000000000000000000" pitchFamily="2" charset="2"/>
              <a:buChar char="q"/>
            </a:pPr>
            <a:r>
              <a:rPr lang="en-GB" sz="8000" b="1" dirty="0">
                <a:solidFill>
                  <a:srgbClr val="C00000"/>
                </a:solidFill>
                <a:latin typeface="Arial" panose="020B0604020202020204" pitchFamily="34" charset="0"/>
                <a:cs typeface="Arial" panose="020B0604020202020204" pitchFamily="34" charset="0"/>
              </a:rPr>
              <a:t>PESTEL</a:t>
            </a:r>
            <a:r>
              <a:rPr lang="en-GB" sz="8000" b="1" dirty="0">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is a tool to look at outside factors that affect a business. </a:t>
            </a:r>
          </a:p>
          <a:p>
            <a:pPr>
              <a:lnSpc>
                <a:spcPct val="100000"/>
              </a:lnSpc>
              <a:buFont typeface="Wingdings" panose="05000000000000000000" pitchFamily="2" charset="2"/>
              <a:buChar char="q"/>
            </a:pPr>
            <a:r>
              <a:rPr lang="en-GB" sz="7200" dirty="0">
                <a:latin typeface="Arial" panose="020B0604020202020204" pitchFamily="34" charset="0"/>
                <a:cs typeface="Arial" panose="020B0604020202020204" pitchFamily="34" charset="0"/>
              </a:rPr>
              <a:t> It means , Political ,Economic, Social, Technological, Legal, Environmental.</a:t>
            </a:r>
          </a:p>
          <a:p>
            <a:pPr>
              <a:buFont typeface="Wingdings" panose="05000000000000000000" pitchFamily="2" charset="2"/>
              <a:buChar char="q"/>
            </a:pPr>
            <a:r>
              <a:rPr lang="en-GB" sz="7200" dirty="0">
                <a:latin typeface="Arial" panose="020B0604020202020204" pitchFamily="34" charset="0"/>
                <a:cs typeface="Arial" panose="020B0604020202020204" pitchFamily="34" charset="0"/>
              </a:rPr>
              <a:t> It is used to help businesses see changes and problems outside the company </a:t>
            </a:r>
          </a:p>
          <a:p>
            <a:pPr marL="0" indent="0">
              <a:buNone/>
            </a:pPr>
            <a:r>
              <a:rPr lang="en-GB" sz="7200" dirty="0">
                <a:latin typeface="Arial" panose="020B0604020202020204" pitchFamily="34" charset="0"/>
                <a:cs typeface="Arial" panose="020B0604020202020204" pitchFamily="34" charset="0"/>
              </a:rPr>
              <a:t>         and  helps managers make better decisions .</a:t>
            </a:r>
          </a:p>
          <a:p>
            <a:pPr>
              <a:buFont typeface="Wingdings" panose="05000000000000000000" pitchFamily="2" charset="2"/>
              <a:buChar char="q"/>
            </a:pPr>
            <a:r>
              <a:rPr lang="en-GB" sz="7200" dirty="0">
                <a:latin typeface="Arial" panose="020B0604020202020204" pitchFamily="34" charset="0"/>
                <a:cs typeface="Arial" panose="020B0604020202020204" pitchFamily="34" charset="0"/>
              </a:rPr>
              <a:t> PESTEL is used for Business planning ,Making decisions , Looking at risks,</a:t>
            </a:r>
          </a:p>
          <a:p>
            <a:pPr marL="0" indent="0">
              <a:buNone/>
            </a:pPr>
            <a:r>
              <a:rPr lang="en-GB" sz="7200" dirty="0">
                <a:latin typeface="Arial" panose="020B0604020202020204" pitchFamily="34" charset="0"/>
                <a:cs typeface="Arial" panose="020B0604020202020204" pitchFamily="34" charset="0"/>
              </a:rPr>
              <a:t>      Starting in new markets and more.(Simply Business,2025) </a:t>
            </a:r>
          </a:p>
          <a:p>
            <a:pPr>
              <a:buFont typeface="Wingdings" panose="05000000000000000000" pitchFamily="2" charset="2"/>
              <a:buChar char="q"/>
            </a:pPr>
            <a:r>
              <a:rPr lang="en-GB" sz="7200" dirty="0">
                <a:latin typeface="Arial" panose="020B0604020202020204" pitchFamily="34" charset="0"/>
                <a:cs typeface="Arial" panose="020B0604020202020204" pitchFamily="34" charset="0"/>
              </a:rPr>
              <a:t> Some of the (Benefits)  of PESTEL, easy  to use , helps see problems</a:t>
            </a:r>
          </a:p>
          <a:p>
            <a:pPr marL="0" indent="0">
              <a:buNone/>
            </a:pPr>
            <a:r>
              <a:rPr lang="en-GB" sz="7200" dirty="0">
                <a:latin typeface="Arial" panose="020B0604020202020204" pitchFamily="34" charset="0"/>
                <a:cs typeface="Arial" panose="020B0604020202020204" pitchFamily="34" charset="0"/>
              </a:rPr>
              <a:t>       and chances ,helps plan for the future ,helps decision making .</a:t>
            </a:r>
          </a:p>
          <a:p>
            <a:pPr>
              <a:buFont typeface="Wingdings" panose="05000000000000000000" pitchFamily="2" charset="2"/>
              <a:buChar char="q"/>
            </a:pPr>
            <a:r>
              <a:rPr lang="en-GB" sz="7200" dirty="0">
                <a:latin typeface="Arial" panose="020B0604020202020204" pitchFamily="34" charset="0"/>
                <a:cs typeface="Arial" panose="020B0604020202020204" pitchFamily="34" charset="0"/>
              </a:rPr>
              <a:t>Some (Bad points) of PESTEL are , too simple, does not look inside the</a:t>
            </a:r>
          </a:p>
          <a:p>
            <a:pPr marL="0" indent="0">
              <a:buNone/>
            </a:pPr>
            <a:r>
              <a:rPr lang="en-GB" sz="7200" dirty="0">
                <a:latin typeface="Arial" panose="020B0604020202020204" pitchFamily="34" charset="0"/>
                <a:cs typeface="Arial" panose="020B0604020202020204" pitchFamily="34" charset="0"/>
              </a:rPr>
              <a:t>      business ,information can change fast, not good using alone. </a:t>
            </a:r>
          </a:p>
          <a:p>
            <a:pPr>
              <a:buFont typeface="Wingdings" panose="05000000000000000000" pitchFamily="2" charset="2"/>
              <a:buChar char="q"/>
            </a:pPr>
            <a:r>
              <a:rPr lang="en-GB" sz="7200" dirty="0">
                <a:latin typeface="Arial" panose="020B0604020202020204" pitchFamily="34" charset="0"/>
                <a:cs typeface="Arial" panose="020B0604020202020204" pitchFamily="34" charset="0"/>
              </a:rPr>
              <a:t>Conclusion ( PESTEL ) is useful  but is not enough alone . It should be used with other</a:t>
            </a:r>
          </a:p>
          <a:p>
            <a:pPr marL="0" indent="0">
              <a:buNone/>
            </a:pPr>
            <a:r>
              <a:rPr lang="en-GB" sz="7200" dirty="0">
                <a:latin typeface="Arial" panose="020B0604020202020204" pitchFamily="34" charset="0"/>
                <a:cs typeface="Arial" panose="020B0604020202020204" pitchFamily="34" charset="0"/>
              </a:rPr>
              <a:t>      tools like SWOT. (CIPD,2025) </a:t>
            </a:r>
          </a:p>
          <a:p>
            <a:pPr marL="0" indent="0">
              <a:buNone/>
            </a:pPr>
            <a:endParaRPr lang="en-GB" sz="72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56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6400" i="1" dirty="0">
              <a:solidFill>
                <a:schemeClr val="bg1"/>
              </a:solidFill>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 </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 </a:t>
            </a:r>
          </a:p>
          <a:p>
            <a:pPr marL="0" indent="0">
              <a:lnSpc>
                <a:spcPct val="100000"/>
              </a:lnSpc>
              <a:buNone/>
            </a:pPr>
            <a:endParaRPr lang="en-GB" sz="3800"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 </a:t>
            </a:r>
          </a:p>
          <a:p>
            <a:pPr marL="0" indent="0">
              <a:lnSpc>
                <a:spcPct val="100000"/>
              </a:lnSpc>
              <a:buNone/>
            </a:pPr>
            <a:endParaRPr lang="en-GB" dirty="0">
              <a:latin typeface="Arial" panose="020B0604020202020204" pitchFamily="34" charset="0"/>
              <a:cs typeface="Arial" panose="020B0604020202020204" pitchFamily="34" charset="0"/>
            </a:endParaRP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endParaRPr lang="en-GB" sz="2800"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Where/how is it used?</a:t>
            </a:r>
          </a:p>
          <a:p>
            <a:pPr lvl="1">
              <a:lnSpc>
                <a:spcPct val="100000"/>
              </a:lnSpc>
            </a:pPr>
            <a:r>
              <a:rPr lang="en-GB" sz="2800" dirty="0">
                <a:latin typeface="Arial" panose="020B0604020202020204" pitchFamily="34" charset="0"/>
                <a:cs typeface="Arial" panose="020B0604020202020204" pitchFamily="34" charset="0"/>
              </a:rPr>
              <a:t>What are the benefits of this framework?</a:t>
            </a:r>
          </a:p>
          <a:p>
            <a:pPr lvl="1">
              <a:lnSpc>
                <a:spcPct val="100000"/>
              </a:lnSpc>
            </a:pPr>
            <a:r>
              <a:rPr lang="en-GB" sz="2800" dirty="0">
                <a:latin typeface="Arial" panose="020B0604020202020204" pitchFamily="34" charset="0"/>
                <a:cs typeface="Arial" panose="020B0604020202020204" pitchFamily="34" charset="0"/>
              </a:rPr>
              <a:t>What are the criticisms of this framework?</a:t>
            </a:r>
          </a:p>
          <a:p>
            <a:pPr lvl="1">
              <a:lnSpc>
                <a:spcPct val="100000"/>
              </a:lnSpc>
            </a:pPr>
            <a:r>
              <a:rPr lang="en-GB" sz="2800" dirty="0">
                <a:latin typeface="Arial" panose="020B0604020202020204" pitchFamily="34" charset="0"/>
                <a:cs typeface="Arial" panose="020B0604020202020204" pitchFamily="34" charset="0"/>
              </a:rPr>
              <a:t>Ensure that you reference all the sources you have used in this discussion on the slide/s.</a:t>
            </a:r>
          </a:p>
        </p:txBody>
      </p:sp>
    </p:spTree>
    <p:extLst>
      <p:ext uri="{BB962C8B-B14F-4D97-AF65-F5344CB8AC3E}">
        <p14:creationId xmlns:p14="http://schemas.microsoft.com/office/powerpoint/2010/main" val="266161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ipe(down)">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ipe(down)">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wipe(down)">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wipe(down)">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wipe(down)">
                                      <p:cBhvr>
                                        <p:cTn id="52" dur="500"/>
                                        <p:tgtEl>
                                          <p:spTgt spid="3">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Effect transition="in" filter="wipe(down)">
                                      <p:cBhvr>
                                        <p:cTn id="57" dur="500"/>
                                        <p:tgtEl>
                                          <p:spTgt spid="3">
                                            <p:txEl>
                                              <p:pRg st="12" end="1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
                                            <p:txEl>
                                              <p:pRg st="13" end="13"/>
                                            </p:txEl>
                                          </p:spTgt>
                                        </p:tgtEl>
                                        <p:attrNameLst>
                                          <p:attrName>style.visibility</p:attrName>
                                        </p:attrNameLst>
                                      </p:cBhvr>
                                      <p:to>
                                        <p:strVal val="visible"/>
                                      </p:to>
                                    </p:set>
                                    <p:animEffect transition="in" filter="wipe(down)">
                                      <p:cBhvr>
                                        <p:cTn id="62" dur="500"/>
                                        <p:tgtEl>
                                          <p:spTgt spid="3">
                                            <p:txEl>
                                              <p:pRg st="13" end="1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Effect transition="in" filter="wipe(down)">
                                      <p:cBhvr>
                                        <p:cTn id="67" dur="500"/>
                                        <p:tgtEl>
                                          <p:spTgt spid="3">
                                            <p:txEl>
                                              <p:pRg st="18" end="18"/>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3">
                                            <p:txEl>
                                              <p:pRg st="20" end="20"/>
                                            </p:txEl>
                                          </p:spTgt>
                                        </p:tgtEl>
                                        <p:attrNameLst>
                                          <p:attrName>style.visibility</p:attrName>
                                        </p:attrNameLst>
                                      </p:cBhvr>
                                      <p:to>
                                        <p:strVal val="visible"/>
                                      </p:to>
                                    </p:set>
                                    <p:animEffect transition="in" filter="wipe(down)">
                                      <p:cBhvr>
                                        <p:cTn id="72" dur="500"/>
                                        <p:tgtEl>
                                          <p:spTgt spid="3">
                                            <p:txEl>
                                              <p:pRg st="20" end="2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3">
                                            <p:txEl>
                                              <p:pRg st="22" end="22"/>
                                            </p:txEl>
                                          </p:spTgt>
                                        </p:tgtEl>
                                        <p:attrNameLst>
                                          <p:attrName>style.visibility</p:attrName>
                                        </p:attrNameLst>
                                      </p:cBhvr>
                                      <p:to>
                                        <p:strVal val="visible"/>
                                      </p:to>
                                    </p:set>
                                    <p:animEffect transition="in" filter="wipe(down)">
                                      <p:cBhvr>
                                        <p:cTn id="77" dur="500"/>
                                        <p:tgtEl>
                                          <p:spTgt spid="3">
                                            <p:txEl>
                                              <p:pRg st="22" end="22"/>
                                            </p:txEl>
                                          </p:spTgt>
                                        </p:tgtEl>
                                      </p:cBhvr>
                                    </p:animEffect>
                                  </p:childTnLst>
                                </p:cTn>
                              </p:par>
                              <p:par>
                                <p:cTn id="78" presetID="22" presetClass="entr" presetSubtype="4" fill="hold" grpId="0" nodeType="withEffect">
                                  <p:stCondLst>
                                    <p:cond delay="0"/>
                                  </p:stCondLst>
                                  <p:childTnLst>
                                    <p:set>
                                      <p:cBhvr>
                                        <p:cTn id="79" dur="1" fill="hold">
                                          <p:stCondLst>
                                            <p:cond delay="0"/>
                                          </p:stCondLst>
                                        </p:cTn>
                                        <p:tgtEl>
                                          <p:spTgt spid="3">
                                            <p:txEl>
                                              <p:pRg st="26" end="26"/>
                                            </p:txEl>
                                          </p:spTgt>
                                        </p:tgtEl>
                                        <p:attrNameLst>
                                          <p:attrName>style.visibility</p:attrName>
                                        </p:attrNameLst>
                                      </p:cBhvr>
                                      <p:to>
                                        <p:strVal val="visible"/>
                                      </p:to>
                                    </p:set>
                                    <p:animEffect transition="in" filter="wipe(down)">
                                      <p:cBhvr>
                                        <p:cTn id="80" dur="500"/>
                                        <p:tgtEl>
                                          <p:spTgt spid="3">
                                            <p:txEl>
                                              <p:pRg st="26" end="26"/>
                                            </p:txEl>
                                          </p:spTgt>
                                        </p:tgtEl>
                                      </p:cBhvr>
                                    </p:animEffect>
                                  </p:childTnLst>
                                </p:cTn>
                              </p:par>
                              <p:par>
                                <p:cTn id="81" presetID="22" presetClass="entr" presetSubtype="4" fill="hold" grpId="0" nodeType="withEffect">
                                  <p:stCondLst>
                                    <p:cond delay="0"/>
                                  </p:stCondLst>
                                  <p:childTnLst>
                                    <p:set>
                                      <p:cBhvr>
                                        <p:cTn id="82" dur="1" fill="hold">
                                          <p:stCondLst>
                                            <p:cond delay="0"/>
                                          </p:stCondLst>
                                        </p:cTn>
                                        <p:tgtEl>
                                          <p:spTgt spid="3">
                                            <p:txEl>
                                              <p:pRg st="27" end="27"/>
                                            </p:txEl>
                                          </p:spTgt>
                                        </p:tgtEl>
                                        <p:attrNameLst>
                                          <p:attrName>style.visibility</p:attrName>
                                        </p:attrNameLst>
                                      </p:cBhvr>
                                      <p:to>
                                        <p:strVal val="visible"/>
                                      </p:to>
                                    </p:set>
                                    <p:animEffect transition="in" filter="wipe(down)">
                                      <p:cBhvr>
                                        <p:cTn id="83" dur="500"/>
                                        <p:tgtEl>
                                          <p:spTgt spid="3">
                                            <p:txEl>
                                              <p:pRg st="27" end="27"/>
                                            </p:txEl>
                                          </p:spTgt>
                                        </p:tgtEl>
                                      </p:cBhvr>
                                    </p:animEffect>
                                  </p:childTnLst>
                                </p:cTn>
                              </p:par>
                              <p:par>
                                <p:cTn id="84" presetID="22" presetClass="entr" presetSubtype="4" fill="hold" grpId="0" nodeType="withEffect">
                                  <p:stCondLst>
                                    <p:cond delay="0"/>
                                  </p:stCondLst>
                                  <p:childTnLst>
                                    <p:set>
                                      <p:cBhvr>
                                        <p:cTn id="85" dur="1" fill="hold">
                                          <p:stCondLst>
                                            <p:cond delay="0"/>
                                          </p:stCondLst>
                                        </p:cTn>
                                        <p:tgtEl>
                                          <p:spTgt spid="3">
                                            <p:txEl>
                                              <p:pRg st="28" end="28"/>
                                            </p:txEl>
                                          </p:spTgt>
                                        </p:tgtEl>
                                        <p:attrNameLst>
                                          <p:attrName>style.visibility</p:attrName>
                                        </p:attrNameLst>
                                      </p:cBhvr>
                                      <p:to>
                                        <p:strVal val="visible"/>
                                      </p:to>
                                    </p:set>
                                    <p:animEffect transition="in" filter="wipe(down)">
                                      <p:cBhvr>
                                        <p:cTn id="86" dur="500"/>
                                        <p:tgtEl>
                                          <p:spTgt spid="3">
                                            <p:txEl>
                                              <p:pRg st="28" end="28"/>
                                            </p:txEl>
                                          </p:spTgt>
                                        </p:tgtEl>
                                      </p:cBhvr>
                                    </p:animEffect>
                                  </p:childTnLst>
                                </p:cTn>
                              </p:par>
                              <p:par>
                                <p:cTn id="87" presetID="22" presetClass="entr" presetSubtype="4" fill="hold" grpId="0" nodeType="withEffect">
                                  <p:stCondLst>
                                    <p:cond delay="0"/>
                                  </p:stCondLst>
                                  <p:childTnLst>
                                    <p:set>
                                      <p:cBhvr>
                                        <p:cTn id="88" dur="1" fill="hold">
                                          <p:stCondLst>
                                            <p:cond delay="0"/>
                                          </p:stCondLst>
                                        </p:cTn>
                                        <p:tgtEl>
                                          <p:spTgt spid="3">
                                            <p:txEl>
                                              <p:pRg st="29" end="29"/>
                                            </p:txEl>
                                          </p:spTgt>
                                        </p:tgtEl>
                                        <p:attrNameLst>
                                          <p:attrName>style.visibility</p:attrName>
                                        </p:attrNameLst>
                                      </p:cBhvr>
                                      <p:to>
                                        <p:strVal val="visible"/>
                                      </p:to>
                                    </p:set>
                                    <p:animEffect transition="in" filter="wipe(down)">
                                      <p:cBhvr>
                                        <p:cTn id="89" dur="500"/>
                                        <p:tgtEl>
                                          <p:spTgt spid="3">
                                            <p:txEl>
                                              <p:pRg st="29" end="2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090445" y="609600"/>
            <a:ext cx="3183556" cy="1320800"/>
          </a:xfrm>
        </p:spPr>
        <p:txBody>
          <a:bodyPr anchor="ctr">
            <a:normAutofit/>
          </a:bodyPr>
          <a:lstStyle/>
          <a:p>
            <a:pPr>
              <a:lnSpc>
                <a:spcPct val="90000"/>
              </a:lnSpc>
            </a:pPr>
            <a:br>
              <a:rPr lang="en-GB" sz="1200" b="1" u="sng" dirty="0"/>
            </a:br>
            <a:br>
              <a:rPr lang="en-GB" sz="1200" b="1" dirty="0">
                <a:latin typeface="Arial" panose="020B0604020202020204" pitchFamily="34" charset="0"/>
                <a:cs typeface="Arial" panose="020B0604020202020204" pitchFamily="34" charset="0"/>
              </a:rPr>
            </a:br>
            <a:endParaRPr lang="en-GB" sz="1200"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094410" y="2160589"/>
            <a:ext cx="3176589" cy="388077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916737517"/>
              </p:ext>
            </p:extLst>
          </p:nvPr>
        </p:nvGraphicFramePr>
        <p:xfrm>
          <a:off x="579120" y="1818640"/>
          <a:ext cx="10340185" cy="4097857"/>
        </p:xfrm>
        <a:graphic>
          <a:graphicData uri="http://schemas.openxmlformats.org/drawingml/2006/table">
            <a:tbl>
              <a:tblPr firstRow="1" bandRow="1">
                <a:tableStyleId>{5C22544A-7EE6-4342-B048-85BDC9FD1C3A}</a:tableStyleId>
              </a:tblPr>
              <a:tblGrid>
                <a:gridCol w="1899920">
                  <a:extLst>
                    <a:ext uri="{9D8B030D-6E8A-4147-A177-3AD203B41FA5}">
                      <a16:colId xmlns:a16="http://schemas.microsoft.com/office/drawing/2014/main" val="1284065850"/>
                    </a:ext>
                  </a:extLst>
                </a:gridCol>
                <a:gridCol w="1887185">
                  <a:extLst>
                    <a:ext uri="{9D8B030D-6E8A-4147-A177-3AD203B41FA5}">
                      <a16:colId xmlns:a16="http://schemas.microsoft.com/office/drawing/2014/main" val="1858564028"/>
                    </a:ext>
                  </a:extLst>
                </a:gridCol>
                <a:gridCol w="1556480">
                  <a:extLst>
                    <a:ext uri="{9D8B030D-6E8A-4147-A177-3AD203B41FA5}">
                      <a16:colId xmlns:a16="http://schemas.microsoft.com/office/drawing/2014/main" val="1949424782"/>
                    </a:ext>
                  </a:extLst>
                </a:gridCol>
                <a:gridCol w="1675147">
                  <a:extLst>
                    <a:ext uri="{9D8B030D-6E8A-4147-A177-3AD203B41FA5}">
                      <a16:colId xmlns:a16="http://schemas.microsoft.com/office/drawing/2014/main" val="446382655"/>
                    </a:ext>
                  </a:extLst>
                </a:gridCol>
                <a:gridCol w="1668068">
                  <a:extLst>
                    <a:ext uri="{9D8B030D-6E8A-4147-A177-3AD203B41FA5}">
                      <a16:colId xmlns:a16="http://schemas.microsoft.com/office/drawing/2014/main" val="3644160467"/>
                    </a:ext>
                  </a:extLst>
                </a:gridCol>
                <a:gridCol w="1653385">
                  <a:extLst>
                    <a:ext uri="{9D8B030D-6E8A-4147-A177-3AD203B41FA5}">
                      <a16:colId xmlns:a16="http://schemas.microsoft.com/office/drawing/2014/main" val="66830876"/>
                    </a:ext>
                  </a:extLst>
                </a:gridCol>
              </a:tblGrid>
              <a:tr h="856415">
                <a:tc>
                  <a:txBody>
                    <a:bodyPr/>
                    <a:lstStyle/>
                    <a:p>
                      <a:endParaRPr lang="en-GB" sz="1600" dirty="0"/>
                    </a:p>
                    <a:p>
                      <a:pPr algn="ctr"/>
                      <a:r>
                        <a:rPr lang="en-GB" sz="1800" dirty="0">
                          <a:solidFill>
                            <a:schemeClr val="tx1"/>
                          </a:solidFill>
                        </a:rPr>
                        <a:t>Political  Factors</a:t>
                      </a:r>
                    </a:p>
                  </a:txBody>
                  <a:tcPr marL="38461" marR="38461" marT="19231" marB="19231">
                    <a:pattFill prst="pct40">
                      <a:fgClr>
                        <a:srgbClr val="FF0000"/>
                      </a:fgClr>
                      <a:bgClr>
                        <a:schemeClr val="bg1"/>
                      </a:bgClr>
                    </a:pattFill>
                  </a:tcPr>
                </a:tc>
                <a:tc>
                  <a:txBody>
                    <a:bodyPr/>
                    <a:lstStyle/>
                    <a:p>
                      <a:endParaRPr lang="en-GB" sz="1600" dirty="0"/>
                    </a:p>
                    <a:p>
                      <a:pPr algn="ctr"/>
                      <a:r>
                        <a:rPr lang="en-GB" sz="1800" dirty="0">
                          <a:solidFill>
                            <a:schemeClr val="tx1"/>
                          </a:solidFill>
                        </a:rPr>
                        <a:t>Economic Factors</a:t>
                      </a:r>
                    </a:p>
                  </a:txBody>
                  <a:tcPr marL="38461" marR="38461" marT="19231" marB="19231">
                    <a:pattFill prst="pct40">
                      <a:fgClr>
                        <a:srgbClr val="FFC000"/>
                      </a:fgClr>
                      <a:bgClr>
                        <a:schemeClr val="bg1"/>
                      </a:bgClr>
                    </a:pattFill>
                  </a:tcPr>
                </a:tc>
                <a:tc>
                  <a:txBody>
                    <a:bodyPr/>
                    <a:lstStyle/>
                    <a:p>
                      <a:endParaRPr lang="en-GB" sz="1600" dirty="0"/>
                    </a:p>
                    <a:p>
                      <a:pPr algn="ctr"/>
                      <a:r>
                        <a:rPr lang="en-GB" sz="1800" dirty="0">
                          <a:solidFill>
                            <a:schemeClr val="tx1"/>
                          </a:solidFill>
                        </a:rPr>
                        <a:t>Social Factors</a:t>
                      </a:r>
                    </a:p>
                  </a:txBody>
                  <a:tcPr marL="38461" marR="38461" marT="19231" marB="19231">
                    <a:pattFill prst="pct40">
                      <a:fgClr>
                        <a:srgbClr val="FFFF00"/>
                      </a:fgClr>
                      <a:bgClr>
                        <a:schemeClr val="bg1"/>
                      </a:bgClr>
                    </a:pattFill>
                  </a:tcPr>
                </a:tc>
                <a:tc>
                  <a:txBody>
                    <a:bodyPr/>
                    <a:lstStyle/>
                    <a:p>
                      <a:endParaRPr lang="en-GB" sz="1800" dirty="0"/>
                    </a:p>
                    <a:p>
                      <a:pPr algn="ctr"/>
                      <a:r>
                        <a:rPr lang="en-GB" sz="1800" dirty="0">
                          <a:solidFill>
                            <a:schemeClr val="tx1"/>
                          </a:solidFill>
                        </a:rPr>
                        <a:t>Technological </a:t>
                      </a:r>
                    </a:p>
                    <a:p>
                      <a:pPr algn="ctr"/>
                      <a:r>
                        <a:rPr lang="en-GB" sz="1800" dirty="0">
                          <a:solidFill>
                            <a:schemeClr val="tx1"/>
                          </a:solidFill>
                        </a:rPr>
                        <a:t>Factors</a:t>
                      </a:r>
                    </a:p>
                  </a:txBody>
                  <a:tcPr marL="38461" marR="38461" marT="19231" marB="19231">
                    <a:pattFill prst="pct40">
                      <a:fgClr>
                        <a:srgbClr val="92D050"/>
                      </a:fgClr>
                      <a:bgClr>
                        <a:schemeClr val="bg1"/>
                      </a:bgClr>
                    </a:pattFill>
                  </a:tcPr>
                </a:tc>
                <a:tc>
                  <a:txBody>
                    <a:bodyPr/>
                    <a:lstStyle/>
                    <a:p>
                      <a:endParaRPr lang="en-GB" sz="1600" dirty="0"/>
                    </a:p>
                    <a:p>
                      <a:pPr algn="ctr"/>
                      <a:r>
                        <a:rPr lang="en-GB" sz="1800" dirty="0">
                          <a:solidFill>
                            <a:schemeClr val="tx1"/>
                          </a:solidFill>
                        </a:rPr>
                        <a:t>Legal Factors</a:t>
                      </a:r>
                    </a:p>
                  </a:txBody>
                  <a:tcPr marL="38461" marR="38461" marT="19231" marB="19231">
                    <a:pattFill prst="pct40">
                      <a:fgClr>
                        <a:srgbClr val="00B0F0"/>
                      </a:fgClr>
                      <a:bgClr>
                        <a:schemeClr val="bg1"/>
                      </a:bgClr>
                    </a:pattFill>
                  </a:tcPr>
                </a:tc>
                <a:tc>
                  <a:txBody>
                    <a:bodyPr/>
                    <a:lstStyle/>
                    <a:p>
                      <a:endParaRPr lang="en-GB" sz="1600" dirty="0"/>
                    </a:p>
                    <a:p>
                      <a:pPr algn="ctr"/>
                      <a:r>
                        <a:rPr lang="en-GB" sz="1800" dirty="0">
                          <a:solidFill>
                            <a:schemeClr val="tx1"/>
                          </a:solidFill>
                        </a:rPr>
                        <a:t>Environmental Factors</a:t>
                      </a:r>
                    </a:p>
                  </a:txBody>
                  <a:tcPr marL="38461" marR="38461" marT="19231" marB="19231">
                    <a:pattFill prst="pct40">
                      <a:fgClr>
                        <a:schemeClr val="accent1"/>
                      </a:fgClr>
                      <a:bgClr>
                        <a:schemeClr val="bg1"/>
                      </a:bgClr>
                    </a:pattFill>
                  </a:tcPr>
                </a:tc>
                <a:extLst>
                  <a:ext uri="{0D108BD9-81ED-4DB2-BD59-A6C34878D82A}">
                    <a16:rowId xmlns:a16="http://schemas.microsoft.com/office/drawing/2014/main" val="2083540418"/>
                  </a:ext>
                </a:extLst>
              </a:tr>
              <a:tr h="3236435">
                <a:tc>
                  <a:txBody>
                    <a:bodyPr/>
                    <a:lstStyle/>
                    <a:p>
                      <a:pPr marL="285750" indent="-285750">
                        <a:buFont typeface="Wingdings" panose="05000000000000000000" pitchFamily="2" charset="2"/>
                        <a:buChar char="§"/>
                      </a:pPr>
                      <a:r>
                        <a:rPr lang="en-GB" sz="1600" b="1" dirty="0"/>
                        <a:t>Business  rates for small shops.</a:t>
                      </a:r>
                    </a:p>
                    <a:p>
                      <a:pPr marL="285750" indent="-285750">
                        <a:buFont typeface="Wingdings" panose="05000000000000000000" pitchFamily="2" charset="2"/>
                        <a:buChar char="§"/>
                      </a:pPr>
                      <a:endParaRPr lang="en-GB" sz="1600" b="1" dirty="0"/>
                    </a:p>
                    <a:p>
                      <a:pPr marL="0" indent="0">
                        <a:buFont typeface="Arial" panose="020B0604020202020204" pitchFamily="34" charset="0"/>
                        <a:buNone/>
                      </a:pPr>
                      <a:endParaRPr lang="en-GB" sz="1600" b="1" dirty="0"/>
                    </a:p>
                    <a:p>
                      <a:pPr marL="285750" indent="-285750">
                        <a:buFont typeface="Wingdings" panose="05000000000000000000" pitchFamily="2" charset="2"/>
                        <a:buChar char="§"/>
                      </a:pPr>
                      <a:r>
                        <a:rPr lang="en-GB" sz="1600" b="1" dirty="0"/>
                        <a:t>Packing  and environmental regulations.</a:t>
                      </a:r>
                    </a:p>
                    <a:p>
                      <a:pPr marL="285750" indent="-285750">
                        <a:buFont typeface="Arial" panose="020B0604020202020204" pitchFamily="34" charset="0"/>
                        <a:buChar char="•"/>
                      </a:pPr>
                      <a:endParaRPr lang="en-GB" sz="1600" b="1" dirty="0"/>
                    </a:p>
                    <a:p>
                      <a:pPr marL="0" indent="0">
                        <a:buFont typeface="Wingdings" panose="05000000000000000000" pitchFamily="2" charset="2"/>
                        <a:buNone/>
                      </a:pPr>
                      <a:r>
                        <a:rPr lang="en-GB" sz="1600" b="1" dirty="0"/>
                        <a:t> </a:t>
                      </a:r>
                    </a:p>
                    <a:p>
                      <a:pPr marL="0" indent="0">
                        <a:buFont typeface="Wingdings" panose="05000000000000000000" pitchFamily="2" charset="2"/>
                        <a:buNone/>
                      </a:pPr>
                      <a:endParaRPr lang="en-GB" sz="1600" b="1" dirty="0"/>
                    </a:p>
                  </a:txBody>
                  <a:tcPr marL="38461" marR="38461" marT="19231" marB="19231">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600" b="1" dirty="0"/>
                        <a:t>Inflation increases flower and supply costs.</a:t>
                      </a:r>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r>
                        <a:rPr lang="en-GB" sz="1600" b="1" dirty="0"/>
                        <a:t>Customers have less disposable income .</a:t>
                      </a:r>
                    </a:p>
                    <a:p>
                      <a:endParaRPr lang="en-GB" sz="1600" b="1" dirty="0"/>
                    </a:p>
                  </a:txBody>
                  <a:tcPr marL="38461" marR="38461" marT="19231" marB="19231">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600" b="1" dirty="0"/>
                        <a:t>Growth of online shopping habits .</a:t>
                      </a:r>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r>
                        <a:rPr lang="en-GB" sz="1600" b="1" dirty="0"/>
                        <a:t>Customers want fast and convenient delivery.</a:t>
                      </a:r>
                    </a:p>
                    <a:p>
                      <a:endParaRPr lang="en-GB" sz="1600" b="1" dirty="0"/>
                    </a:p>
                  </a:txBody>
                  <a:tcPr marL="38461" marR="38461" marT="19231" marB="19231">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600" b="1" dirty="0"/>
                        <a:t>Outdated website  system</a:t>
                      </a:r>
                    </a:p>
                    <a:p>
                      <a:pPr marL="0" indent="0">
                        <a:buFont typeface="Wingdings" panose="05000000000000000000" pitchFamily="2" charset="2"/>
                        <a:buNone/>
                      </a:pPr>
                      <a:endParaRPr lang="en-GB" sz="1600" b="1" dirty="0"/>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r>
                        <a:rPr lang="en-GB" sz="1600" b="1" dirty="0"/>
                        <a:t>Low use of social media and digital marketing .</a:t>
                      </a:r>
                    </a:p>
                    <a:p>
                      <a:endParaRPr lang="en-GB" sz="1600" b="1" dirty="0"/>
                    </a:p>
                  </a:txBody>
                  <a:tcPr marL="38461" marR="38461" marT="19231" marB="19231">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600" b="1" dirty="0"/>
                        <a:t>Minimum wage increase.</a:t>
                      </a:r>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r>
                        <a:rPr lang="en-GB" sz="1600" b="1" dirty="0"/>
                        <a:t>Employment and health &amp; safety laws.</a:t>
                      </a:r>
                    </a:p>
                    <a:p>
                      <a:endParaRPr lang="en-GB" sz="1600" b="1" dirty="0"/>
                    </a:p>
                  </a:txBody>
                  <a:tcPr marL="38461" marR="38461" marT="19231" marB="19231">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600" b="1" dirty="0"/>
                        <a:t>Higher cost of sustainable packaging.</a:t>
                      </a:r>
                    </a:p>
                    <a:p>
                      <a:pPr marL="285750" indent="-285750">
                        <a:buFont typeface="Wingdings" panose="05000000000000000000" pitchFamily="2" charset="2"/>
                        <a:buChar char="§"/>
                      </a:pPr>
                      <a:endParaRPr lang="en-GB" sz="1600" b="1" dirty="0"/>
                    </a:p>
                    <a:p>
                      <a:pPr marL="285750" indent="-285750">
                        <a:buFont typeface="Wingdings" panose="05000000000000000000" pitchFamily="2" charset="2"/>
                        <a:buChar char="§"/>
                      </a:pPr>
                      <a:r>
                        <a:rPr lang="en-GB" sz="1600" b="1" dirty="0"/>
                        <a:t>Pressure to reduce waste and cardon footprint .</a:t>
                      </a:r>
                    </a:p>
                    <a:p>
                      <a:pPr marL="285750" indent="-285750">
                        <a:buFont typeface="Wingdings" panose="05000000000000000000" pitchFamily="2" charset="2"/>
                        <a:buChar char="§"/>
                      </a:pPr>
                      <a:endParaRPr lang="en-GB" sz="1600" b="1" dirty="0"/>
                    </a:p>
                  </a:txBody>
                  <a:tcPr marL="38461" marR="38461" marT="19231" marB="19231">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4" name="TextBox 3">
            <a:extLst>
              <a:ext uri="{FF2B5EF4-FFF2-40B4-BE49-F238E27FC236}">
                <a16:creationId xmlns:a16="http://schemas.microsoft.com/office/drawing/2014/main" id="{0B34B0FF-0655-CBE0-1E0A-2DBEAA85F1E6}"/>
              </a:ext>
            </a:extLst>
          </p:cNvPr>
          <p:cNvSpPr txBox="1"/>
          <p:nvPr/>
        </p:nvSpPr>
        <p:spPr>
          <a:xfrm>
            <a:off x="3134256" y="786158"/>
            <a:ext cx="4973217" cy="461665"/>
          </a:xfrm>
          <a:prstGeom prst="rect">
            <a:avLst/>
          </a:prstGeom>
          <a:noFill/>
        </p:spPr>
        <p:txBody>
          <a:bodyPr wrap="square" rtlCol="0">
            <a:spAutoFit/>
          </a:bodyPr>
          <a:lstStyle/>
          <a:p>
            <a:r>
              <a:rPr lang="en-GB" sz="2400" dirty="0"/>
              <a:t>PESTLE Analysis (with Sub-Factors)</a:t>
            </a:r>
          </a:p>
        </p:txBody>
      </p:sp>
    </p:spTree>
    <p:extLst>
      <p:ext uri="{BB962C8B-B14F-4D97-AF65-F5344CB8AC3E}">
        <p14:creationId xmlns:p14="http://schemas.microsoft.com/office/powerpoint/2010/main" val="76460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3366197" y="1"/>
            <a:ext cx="7716295" cy="1366576"/>
          </a:xfrm>
        </p:spPr>
        <p:txBody>
          <a:bodyPr>
            <a:normAutofit/>
          </a:bodyPr>
          <a:lstStyle/>
          <a:p>
            <a:r>
              <a:rPr lang="en-GB" sz="4100" b="1" u="sng"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A critique of the Cause-and-Effect Model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2954215" y="1286188"/>
            <a:ext cx="9237785" cy="5466303"/>
          </a:xfrm>
        </p:spPr>
        <p:txBody>
          <a:bodyPr>
            <a:normAutofit/>
          </a:bodyPr>
          <a:lstStyle/>
          <a:p>
            <a:pPr marL="0" indent="0">
              <a:buNone/>
            </a:pPr>
            <a:r>
              <a:rPr lang="en-GB" sz="1000" dirty="0">
                <a:latin typeface="Arial" panose="020B0604020202020204" pitchFamily="34" charset="0"/>
                <a:cs typeface="Arial" panose="020B0604020202020204" pitchFamily="34" charset="0"/>
              </a:rPr>
              <a:t>   </a:t>
            </a:r>
          </a:p>
          <a:p>
            <a:pPr lvl="1"/>
            <a:r>
              <a:rPr lang="en-GB" sz="1800" dirty="0">
                <a:latin typeface="Arial" panose="020B0604020202020204" pitchFamily="34" charset="0"/>
                <a:cs typeface="Arial" panose="020B0604020202020204" pitchFamily="34" charset="0"/>
              </a:rPr>
              <a:t>The Cause-and-Effect Model is a problem-solving tool used to identify the root causes of the problem. It shows the relationship between a problem (effect) and the factors that create it (cause).One of the most common version of this model is the Fishbone Diagram, also known as the Ishikawa Diagram (Ishikawa,1985).</a:t>
            </a:r>
          </a:p>
          <a:p>
            <a:pPr lvl="1"/>
            <a:r>
              <a:rPr lang="en-GB" sz="1800" dirty="0">
                <a:latin typeface="Arial" panose="020B0604020202020204" pitchFamily="34" charset="0"/>
                <a:cs typeface="Arial" panose="020B0604020202020204" pitchFamily="34" charset="0"/>
              </a:rPr>
              <a:t>Organisations use this model because solving the real cause of a problem is more effective than fixing temporary issues (Oakland,2014).</a:t>
            </a:r>
          </a:p>
          <a:p>
            <a:pPr lvl="1"/>
            <a:r>
              <a:rPr lang="en-GB" sz="1800" dirty="0">
                <a:latin typeface="Arial" panose="020B0604020202020204" pitchFamily="34" charset="0"/>
                <a:cs typeface="Arial" panose="020B0604020202020204" pitchFamily="34" charset="0"/>
              </a:rPr>
              <a:t>The model is commonly used in: Business management, Manufacturing , Healthcare ,Service industries and Project management. It is often used together with other tools as the 5W2H technique to go deeper into root cause analysis (Mind Tools,2022) </a:t>
            </a:r>
          </a:p>
          <a:p>
            <a:pPr lvl="1"/>
            <a:r>
              <a:rPr lang="en-GB" sz="1800" dirty="0">
                <a:latin typeface="Arial" panose="020B0604020202020204" pitchFamily="34" charset="0"/>
                <a:cs typeface="Arial" panose="020B0604020202020204" pitchFamily="34" charset="0"/>
              </a:rPr>
              <a:t>According to Slack et al.(2019). Structured problem-solving tools improve operational performance because they reduce guesswork and focus on evidence.</a:t>
            </a:r>
          </a:p>
          <a:p>
            <a:pPr marL="457200" lvl="1" indent="0">
              <a:buNone/>
            </a:pPr>
            <a:r>
              <a:rPr lang="en-GB" sz="1800" dirty="0">
                <a:latin typeface="Arial" panose="020B0604020202020204" pitchFamily="34" charset="0"/>
                <a:cs typeface="Arial" panose="020B0604020202020204" pitchFamily="34" charset="0"/>
              </a:rPr>
              <a:t>    Conclusion </a:t>
            </a:r>
          </a:p>
          <a:p>
            <a:pPr lvl="1"/>
            <a:r>
              <a:rPr lang="en-GB" sz="1800" dirty="0">
                <a:latin typeface="Arial" panose="020B0604020202020204" pitchFamily="34" charset="0"/>
                <a:cs typeface="Arial" panose="020B0604020202020204" pitchFamily="34" charset="0"/>
              </a:rPr>
              <a:t>The Cause-and –Effect Model is an effective and practical problem-solving tool used in many workplaces. It helps organisations identify root causes and improve performance. However , it should not be used alone. Managers should combine it with data analysis and other  techniques to ensure accurate decision-making.</a:t>
            </a:r>
          </a:p>
        </p:txBody>
      </p:sp>
      <p:pic>
        <p:nvPicPr>
          <p:cNvPr id="14" name="Picture 13" descr="Yellowfish moving against the direction of a school of white fish">
            <a:extLst>
              <a:ext uri="{FF2B5EF4-FFF2-40B4-BE49-F238E27FC236}">
                <a16:creationId xmlns:a16="http://schemas.microsoft.com/office/drawing/2014/main" id="{F4F613A6-8E11-CB3D-F7DF-54CBAD59980B}"/>
              </a:ext>
            </a:extLst>
          </p:cNvPr>
          <p:cNvPicPr>
            <a:picLocks noChangeAspect="1"/>
          </p:cNvPicPr>
          <p:nvPr/>
        </p:nvPicPr>
        <p:blipFill>
          <a:blip r:embed="rId2"/>
          <a:srcRect l="20495" r="19971" b="-1"/>
          <a:stretch>
            <a:fillRect/>
          </a:stretch>
        </p:blipFill>
        <p:spPr>
          <a:xfrm>
            <a:off x="20" y="10"/>
            <a:ext cx="3637483"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31907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4"/>
                                        </p:tgtEl>
                                        <p:attrNameLst>
                                          <p:attrName>style.visibility</p:attrName>
                                        </p:attrNameLst>
                                      </p:cBhvr>
                                      <p:to>
                                        <p:strVal val="visible"/>
                                      </p:to>
                                    </p:set>
                                    <p:anim calcmode="lin" valueType="num">
                                      <p:cBhvr additive="base">
                                        <p:cTn id="44" dur="500" fill="hold"/>
                                        <p:tgtEl>
                                          <p:spTgt spid="14"/>
                                        </p:tgtEl>
                                        <p:attrNameLst>
                                          <p:attrName>ppt_x</p:attrName>
                                        </p:attrNameLst>
                                      </p:cBhvr>
                                      <p:tavLst>
                                        <p:tav tm="0">
                                          <p:val>
                                            <p:strVal val="#ppt_x"/>
                                          </p:val>
                                        </p:tav>
                                        <p:tav tm="100000">
                                          <p:val>
                                            <p:strVal val="#ppt_x"/>
                                          </p:val>
                                        </p:tav>
                                      </p:tavLst>
                                    </p:anim>
                                    <p:anim calcmode="lin" valueType="num">
                                      <p:cBhvr additive="base">
                                        <p:cTn id="4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GB" dirty="0"/>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338554"/>
          </a:xfrm>
          <a:prstGeom prst="rect">
            <a:avLst/>
          </a:prstGeom>
          <a:noFill/>
          <a:ln w="57150">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Green Haven Florist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120032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Competition , Two new competitors have entered the market a trendy boutique with a strong social media and a national chain with aggressive pricing.</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954107"/>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Limited Digital Skills  Liam and Priya have struggled to keep up with digital marketings trends .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120032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Over reliance  on in-store  metrics . The focus has been on in store sales , and they have not effectively measured or grown their online presence .</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1015663"/>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Cost of flowers .The price of imported flowers like orchids and tulips has surged due to supply chain disruptions and inflation .</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1169551"/>
          </a:xfrm>
          <a:prstGeom prst="rect">
            <a:avLst/>
          </a:prstGeom>
          <a:no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Outdated Website  Customers feedback confirms the website is outdated and difficult to navigate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1169551"/>
          </a:xfrm>
          <a:prstGeom prst="rect">
            <a:avLst/>
          </a:prstGeom>
          <a:no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Outdated Marketing Strategy Heavily reliant on word of mouth and occasional social media posts .</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23220"/>
          </a:xfrm>
          <a:prstGeom prst="rect">
            <a:avLst/>
          </a:prstGeom>
          <a:noFill/>
        </p:spPr>
        <p:txBody>
          <a:bodyPr wrap="square" rtlCol="0">
            <a:spAutoFit/>
          </a:bodyPr>
          <a:lstStyle/>
          <a:p>
            <a:r>
              <a:rPr lang="en-GB" sz="2800" b="1" dirty="0"/>
              <a:t> Cause-and-Effect diagram on Green Haven Florist </a:t>
            </a:r>
          </a:p>
        </p:txBody>
      </p:sp>
    </p:spTree>
    <p:extLst>
      <p:ext uri="{BB962C8B-B14F-4D97-AF65-F5344CB8AC3E}">
        <p14:creationId xmlns:p14="http://schemas.microsoft.com/office/powerpoint/2010/main" val="64285281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500" fill="hold"/>
                                        <p:tgtEl>
                                          <p:spTgt spid="38"/>
                                        </p:tgtEl>
                                        <p:attrNameLst>
                                          <p:attrName>ppt_x</p:attrName>
                                        </p:attrNameLst>
                                      </p:cBhvr>
                                      <p:tavLst>
                                        <p:tav tm="0">
                                          <p:val>
                                            <p:strVal val="#ppt_x"/>
                                          </p:val>
                                        </p:tav>
                                        <p:tav tm="100000">
                                          <p:val>
                                            <p:strVal val="#ppt_x"/>
                                          </p:val>
                                        </p:tav>
                                      </p:tavLst>
                                    </p:anim>
                                    <p:anim calcmode="lin" valueType="num">
                                      <p:cBhvr additive="base">
                                        <p:cTn id="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
                                        </p:tgtEl>
                                        <p:attrNameLst>
                                          <p:attrName>style.visibility</p:attrName>
                                        </p:attrNameLst>
                                      </p:cBhvr>
                                      <p:to>
                                        <p:strVal val="visible"/>
                                      </p:to>
                                    </p:set>
                                    <p:anim calcmode="lin" valueType="num">
                                      <p:cBhvr additive="base">
                                        <p:cTn id="25" dur="500" fill="hold"/>
                                        <p:tgtEl>
                                          <p:spTgt spid="30"/>
                                        </p:tgtEl>
                                        <p:attrNameLst>
                                          <p:attrName>ppt_x</p:attrName>
                                        </p:attrNameLst>
                                      </p:cBhvr>
                                      <p:tavLst>
                                        <p:tav tm="0">
                                          <p:val>
                                            <p:strVal val="#ppt_x"/>
                                          </p:val>
                                        </p:tav>
                                        <p:tav tm="100000">
                                          <p:val>
                                            <p:strVal val="#ppt_x"/>
                                          </p:val>
                                        </p:tav>
                                      </p:tavLst>
                                    </p:anim>
                                    <p:anim calcmode="lin" valueType="num">
                                      <p:cBhvr additive="base">
                                        <p:cTn id="2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 calcmode="lin" valueType="num">
                                      <p:cBhvr additive="base">
                                        <p:cTn id="31" dur="500" fill="hold"/>
                                        <p:tgtEl>
                                          <p:spTgt spid="27"/>
                                        </p:tgtEl>
                                        <p:attrNameLst>
                                          <p:attrName>ppt_x</p:attrName>
                                        </p:attrNameLst>
                                      </p:cBhvr>
                                      <p:tavLst>
                                        <p:tav tm="0">
                                          <p:val>
                                            <p:strVal val="#ppt_x"/>
                                          </p:val>
                                        </p:tav>
                                        <p:tav tm="100000">
                                          <p:val>
                                            <p:strVal val="#ppt_x"/>
                                          </p:val>
                                        </p:tav>
                                      </p:tavLst>
                                    </p:anim>
                                    <p:anim calcmode="lin" valueType="num">
                                      <p:cBhvr additive="base">
                                        <p:cTn id="3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9"/>
                                        </p:tgtEl>
                                        <p:attrNameLst>
                                          <p:attrName>style.visibility</p:attrName>
                                        </p:attrNameLst>
                                      </p:cBhvr>
                                      <p:to>
                                        <p:strVal val="visible"/>
                                      </p:to>
                                    </p:set>
                                    <p:anim calcmode="lin" valueType="num">
                                      <p:cBhvr additive="base">
                                        <p:cTn id="37" dur="500" fill="hold"/>
                                        <p:tgtEl>
                                          <p:spTgt spid="39"/>
                                        </p:tgtEl>
                                        <p:attrNameLst>
                                          <p:attrName>ppt_x</p:attrName>
                                        </p:attrNameLst>
                                      </p:cBhvr>
                                      <p:tavLst>
                                        <p:tav tm="0">
                                          <p:val>
                                            <p:strVal val="#ppt_x"/>
                                          </p:val>
                                        </p:tav>
                                        <p:tav tm="100000">
                                          <p:val>
                                            <p:strVal val="#ppt_x"/>
                                          </p:val>
                                        </p:tav>
                                      </p:tavLst>
                                    </p:anim>
                                    <p:anim calcmode="lin" valueType="num">
                                      <p:cBhvr additive="base">
                                        <p:cTn id="3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500" fill="hold"/>
                                        <p:tgtEl>
                                          <p:spTgt spid="29"/>
                                        </p:tgtEl>
                                        <p:attrNameLst>
                                          <p:attrName>ppt_x</p:attrName>
                                        </p:attrNameLst>
                                      </p:cBhvr>
                                      <p:tavLst>
                                        <p:tav tm="0">
                                          <p:val>
                                            <p:strVal val="#ppt_x"/>
                                          </p:val>
                                        </p:tav>
                                        <p:tav tm="100000">
                                          <p:val>
                                            <p:strVal val="#ppt_x"/>
                                          </p:val>
                                        </p:tav>
                                      </p:tavLst>
                                    </p:anim>
                                    <p:anim calcmode="lin" valueType="num">
                                      <p:cBhvr additive="base">
                                        <p:cTn id="4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23" grpId="0" animBg="1"/>
      <p:bldP spid="24" grpId="0" animBg="1"/>
      <p:bldP spid="27" grpId="0" animBg="1"/>
      <p:bldP spid="29" grpId="0" animBg="1"/>
      <p:bldP spid="30" grpId="0" animBg="1"/>
      <p:bldP spid="3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758942" y="564676"/>
            <a:ext cx="9357865" cy="1266092"/>
          </a:xfrm>
        </p:spPr>
        <p:txBody>
          <a:bodyPr vert="horz" lIns="91440" tIns="45720" rIns="91440" bIns="45720" rtlCol="0" anchor="ctr">
            <a:normAutofit/>
          </a:bodyPr>
          <a:lstStyle/>
          <a:p>
            <a:r>
              <a:rPr lang="en-US" sz="4000" b="1" u="sng" kern="1200" dirty="0">
                <a:solidFill>
                  <a:schemeClr val="tx1"/>
                </a:solidFill>
                <a:latin typeface="+mj-lt"/>
                <a:ea typeface="+mj-ea"/>
                <a:cs typeface="+mj-cs"/>
              </a:rPr>
              <a:t>Summary of  Key Findings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452656" y="2701427"/>
            <a:ext cx="4483324" cy="2699968"/>
          </a:xfrm>
        </p:spPr>
        <p:txBody>
          <a:bodyPr vert="horz" lIns="91440" tIns="45720" rIns="91440" bIns="45720" rtlCol="0">
            <a:normAutofit/>
          </a:bodyPr>
          <a:lstStyle/>
          <a:p>
            <a:pPr marL="0"/>
            <a:endParaRPr lang="en-US" sz="2000"/>
          </a:p>
          <a:p>
            <a:endParaRPr lang="en-US" sz="2000"/>
          </a:p>
          <a:p>
            <a:pPr lvl="2"/>
            <a:endParaRPr lang="en-US"/>
          </a:p>
        </p:txBody>
      </p:sp>
      <p:sp>
        <p:nvSpPr>
          <p:cNvPr id="8" name="TextBox 7">
            <a:extLst>
              <a:ext uri="{FF2B5EF4-FFF2-40B4-BE49-F238E27FC236}">
                <a16:creationId xmlns:a16="http://schemas.microsoft.com/office/drawing/2014/main" id="{012EB26D-DFC5-347E-3DD1-B257EDD80680}"/>
              </a:ext>
            </a:extLst>
          </p:cNvPr>
          <p:cNvSpPr txBox="1"/>
          <p:nvPr/>
        </p:nvSpPr>
        <p:spPr>
          <a:xfrm>
            <a:off x="1452656" y="1758462"/>
            <a:ext cx="9357865" cy="3949002"/>
          </a:xfrm>
          <a:prstGeom prst="rect">
            <a:avLst/>
          </a:prstGeom>
        </p:spPr>
        <p:txBody>
          <a:bodyPr vert="horz" lIns="91440" tIns="45720" rIns="91440" bIns="45720" rtlCol="0">
            <a:normAutofit fontScale="92500" lnSpcReduction="10000"/>
          </a:bodyPr>
          <a:lstStyle/>
          <a:p>
            <a:pPr marL="285750" indent="-228600" defTabSz="914400">
              <a:lnSpc>
                <a:spcPct val="90000"/>
              </a:lnSpc>
              <a:spcAft>
                <a:spcPts val="600"/>
              </a:spcAft>
              <a:buFont typeface="Arial" panose="020B0604020202020204" pitchFamily="34" charset="0"/>
              <a:buChar char="•"/>
            </a:pPr>
            <a:r>
              <a:rPr lang="en-US" sz="1600" dirty="0"/>
              <a:t> </a:t>
            </a:r>
            <a:r>
              <a:rPr lang="en-US" dirty="0"/>
              <a:t>Key Finding 1: Weak Online Presence </a:t>
            </a:r>
          </a:p>
          <a:p>
            <a:pPr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Discussion: The shop’s website is outdated and hard to use. They aren’t doing enough digital marketing, so they are losing out to new competitors who are very active online.  </a:t>
            </a:r>
          </a:p>
          <a:p>
            <a:pPr marL="285750" indent="-228600" defTabSz="914400">
              <a:lnSpc>
                <a:spcPct val="90000"/>
              </a:lnSpc>
              <a:spcAft>
                <a:spcPts val="600"/>
              </a:spcAft>
              <a:buFont typeface="Arial" panose="020B0604020202020204" pitchFamily="34" charset="0"/>
              <a:buChar char="•"/>
            </a:pPr>
            <a:r>
              <a:rPr lang="en-US" dirty="0"/>
              <a:t>Key Finding 2: Tougher competition and new shopping habits</a:t>
            </a:r>
          </a:p>
          <a:p>
            <a:pPr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Discussion: Customers are now shopping online for convenience and lower prices. New local and national competitors are meeting this demand ,making it hard for Green Haven’s walk-in model to keep up.</a:t>
            </a:r>
          </a:p>
          <a:p>
            <a:pPr marL="285750" indent="-228600" defTabSz="914400">
              <a:lnSpc>
                <a:spcPct val="90000"/>
              </a:lnSpc>
              <a:spcAft>
                <a:spcPts val="600"/>
              </a:spcAft>
              <a:buFont typeface="Arial" panose="020B0604020202020204" pitchFamily="34" charset="0"/>
              <a:buChar char="•"/>
            </a:pPr>
            <a:r>
              <a:rPr lang="en-US" dirty="0"/>
              <a:t>Key Finding 3: Services do not match customers wants </a:t>
            </a:r>
          </a:p>
          <a:p>
            <a:pPr marL="285750" indent="-228600" defTabSz="914400">
              <a:lnSpc>
                <a:spcPct val="90000"/>
              </a:lnSpc>
              <a:spcAft>
                <a:spcPts val="600"/>
              </a:spcAft>
              <a:buFont typeface="Arial" panose="020B0604020202020204" pitchFamily="34" charset="0"/>
              <a:buChar char="•"/>
            </a:pPr>
            <a:r>
              <a:rPr lang="en-US" dirty="0"/>
              <a:t>Discussion: people still love the flower quality, but they want modern perks like flexible delivery and subscription boxes . Since Green Haven does not offer these, customers are going elsewhere .</a:t>
            </a:r>
          </a:p>
          <a:p>
            <a:pPr marL="285750" indent="-228600" defTabSz="914400">
              <a:lnSpc>
                <a:spcPct val="90000"/>
              </a:lnSpc>
              <a:spcAft>
                <a:spcPts val="600"/>
              </a:spcAft>
              <a:buFont typeface="Arial" panose="020B0604020202020204" pitchFamily="34" charset="0"/>
              <a:buChar char="•"/>
            </a:pPr>
            <a:r>
              <a:rPr lang="en-US" dirty="0"/>
              <a:t>Key Finding 4: Sales are down and costs are up </a:t>
            </a:r>
          </a:p>
          <a:p>
            <a:pPr marL="285750" indent="-228600" defTabSz="914400">
              <a:lnSpc>
                <a:spcPct val="90000"/>
              </a:lnSpc>
              <a:spcAft>
                <a:spcPts val="600"/>
              </a:spcAft>
              <a:buFont typeface="Arial" panose="020B0604020202020204" pitchFamily="34" charset="0"/>
              <a:buChar char="•"/>
            </a:pPr>
            <a:r>
              <a:rPr lang="en-US" dirty="0"/>
              <a:t>Discussion: Fewer people are coming into the store , which means less money is coming in . At the same time , the price of flowers and eco-friendly supplies has increased , squeezing their profits .</a:t>
            </a:r>
          </a:p>
        </p:txBody>
      </p:sp>
    </p:spTree>
    <p:extLst>
      <p:ext uri="{BB962C8B-B14F-4D97-AF65-F5344CB8AC3E}">
        <p14:creationId xmlns:p14="http://schemas.microsoft.com/office/powerpoint/2010/main" val="103725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E65453-7318-D17A-42AD-49EAEAF39293}"/>
              </a:ext>
            </a:extLst>
          </p:cNvPr>
          <p:cNvPicPr>
            <a:picLocks noChangeAspect="1"/>
          </p:cNvPicPr>
          <p:nvPr/>
        </p:nvPicPr>
        <p:blipFill>
          <a:blip r:embed="rId2">
            <a:duotone>
              <a:prstClr val="black"/>
              <a:schemeClr val="tx2">
                <a:tint val="45000"/>
                <a:satMod val="400000"/>
              </a:schemeClr>
            </a:duotone>
            <a:alphaModFix amt="25000"/>
          </a:blip>
          <a:srcRect t="25000"/>
          <a:stretch>
            <a:fillRect/>
          </a:stretch>
        </p:blipFill>
        <p:spPr>
          <a:xfrm>
            <a:off x="0" y="1949380"/>
            <a:ext cx="12191980" cy="6857990"/>
          </a:xfrm>
          <a:prstGeom prst="rect">
            <a:avLst/>
          </a:prstGeom>
        </p:spPr>
      </p:pic>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Reference List : (Harvard Style)</a:t>
            </a:r>
            <a:br>
              <a:rPr lang="en-GB" b="1" dirty="0">
                <a:latin typeface="Arial" panose="020B0604020202020204" pitchFamily="34" charset="0"/>
                <a:cs typeface="Arial" panose="020B0604020202020204" pitchFamily="34" charset="0"/>
              </a:rPr>
            </a:br>
            <a:endParaRPr lang="en-GB" dirty="0"/>
          </a:p>
        </p:txBody>
      </p:sp>
      <p:graphicFrame>
        <p:nvGraphicFramePr>
          <p:cNvPr id="5" name="Content Placeholder 2">
            <a:extLst>
              <a:ext uri="{FF2B5EF4-FFF2-40B4-BE49-F238E27FC236}">
                <a16:creationId xmlns:a16="http://schemas.microsoft.com/office/drawing/2014/main" id="{C7462914-0071-CA1A-09CA-ADAEE1F78E1E}"/>
              </a:ext>
            </a:extLst>
          </p:cNvPr>
          <p:cNvGraphicFramePr>
            <a:graphicFrameLocks noGrp="1"/>
          </p:cNvGraphicFramePr>
          <p:nvPr>
            <p:ph idx="1"/>
            <p:extLst>
              <p:ext uri="{D42A27DB-BD31-4B8C-83A1-F6EECF244321}">
                <p14:modId xmlns:p14="http://schemas.microsoft.com/office/powerpoint/2010/main" val="1504385110"/>
              </p:ext>
            </p:extLst>
          </p:nvPr>
        </p:nvGraphicFramePr>
        <p:xfrm>
          <a:off x="817984" y="1317973"/>
          <a:ext cx="10515600" cy="5174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324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985969" y="4473227"/>
            <a:ext cx="8288032" cy="1096648"/>
          </a:xfrm>
        </p:spPr>
        <p:txBody>
          <a:bodyPr vert="horz" lIns="91440" tIns="45720" rIns="91440" bIns="45720" rtlCol="0" anchor="b">
            <a:normAutofit/>
          </a:bodyPr>
          <a:lstStyle/>
          <a:p>
            <a:pPr>
              <a:lnSpc>
                <a:spcPct val="90000"/>
              </a:lnSpc>
            </a:pPr>
            <a:br>
              <a:rPr lang="en-US" sz="3400" b="1"/>
            </a:br>
            <a:endParaRPr lang="en-US" sz="3400" b="1"/>
          </a:p>
        </p:txBody>
      </p:sp>
      <p:pic>
        <p:nvPicPr>
          <p:cNvPr id="7" name="Content Placeholder 6" descr="A group of polaroid pictures with a smiley face&#10;&#10;AI-generated content may be incorrect.">
            <a:extLst>
              <a:ext uri="{FF2B5EF4-FFF2-40B4-BE49-F238E27FC236}">
                <a16:creationId xmlns:a16="http://schemas.microsoft.com/office/drawing/2014/main" id="{C6116ABE-EA70-AD22-669F-235D2EEF265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353" r="2" b="5790"/>
          <a:stretch>
            <a:fillRect/>
          </a:stretch>
        </p:blipFill>
        <p:spPr>
          <a:xfrm>
            <a:off x="411982" y="468621"/>
            <a:ext cx="9956510" cy="6082904"/>
          </a:xfrm>
          <a:custGeom>
            <a:avLst/>
            <a:gdLst/>
            <a:ahLst/>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325830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4" name="Picture 3" descr="A close up of words&#10;&#10;AI-generated content may be incorrect.">
            <a:extLst>
              <a:ext uri="{FF2B5EF4-FFF2-40B4-BE49-F238E27FC236}">
                <a16:creationId xmlns:a16="http://schemas.microsoft.com/office/drawing/2014/main" id="{53404EE1-87A3-611D-38C4-A11ED67470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7999"/>
          </a:xfrm>
          <a:prstGeom prst="rect">
            <a:avLst/>
          </a:prstGeom>
        </p:spPr>
      </p:pic>
    </p:spTree>
    <p:extLst>
      <p:ext uri="{BB962C8B-B14F-4D97-AF65-F5344CB8AC3E}">
        <p14:creationId xmlns:p14="http://schemas.microsoft.com/office/powerpoint/2010/main" val="3206334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14706</TotalTime>
  <Words>1584</Words>
  <Application>Microsoft Office PowerPoint</Application>
  <PresentationFormat>Widescreen</PresentationFormat>
  <Paragraphs>215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Algerian</vt:lpstr>
      <vt:lpstr>Arial</vt:lpstr>
      <vt:lpstr>Calibri</vt:lpstr>
      <vt:lpstr>Calibri Light</vt:lpstr>
      <vt:lpstr>Wingdings</vt:lpstr>
      <vt:lpstr>Office 2013 - 2022 Theme</vt:lpstr>
      <vt:lpstr>PowerPoint Presentation</vt:lpstr>
      <vt:lpstr>   </vt:lpstr>
      <vt:lpstr> Overview of Green Haven Florists </vt:lpstr>
      <vt:lpstr>Problems facing Green Haven Florist.</vt:lpstr>
      <vt:lpstr>PowerPoint Presentation</vt:lpstr>
      <vt:lpstr> Critique of the PESTEL Framework .</vt:lpstr>
      <vt:lpstr>  </vt:lpstr>
      <vt:lpstr> A critique of the Cause-and-Effect Model </vt:lpstr>
      <vt:lpstr>PowerPoint Presentation</vt:lpstr>
      <vt:lpstr>Summary of  Key Findings </vt:lpstr>
      <vt:lpstr>Reference List : (Harvard Style)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Scott Pursall</cp:lastModifiedBy>
  <cp:revision>111</cp:revision>
  <dcterms:created xsi:type="dcterms:W3CDTF">2024-01-29T11:42:05Z</dcterms:created>
  <dcterms:modified xsi:type="dcterms:W3CDTF">2026-02-15T14:36:42Z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