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4"/>
  </p:sldMasterIdLst>
  <p:notesMasterIdLst>
    <p:notesMasterId r:id="rId14"/>
  </p:notesMasterIdLst>
  <p:sldIdLst>
    <p:sldId id="276" r:id="rId5"/>
    <p:sldId id="268" r:id="rId6"/>
    <p:sldId id="269" r:id="rId7"/>
    <p:sldId id="270" r:id="rId8"/>
    <p:sldId id="271" r:id="rId9"/>
    <p:sldId id="272" r:id="rId10"/>
    <p:sldId id="273" r:id="rId11"/>
    <p:sldId id="274" r:id="rId12"/>
    <p:sldId id="27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uma" initials="H" lastIdx="11" clrIdx="0">
    <p:extLst>
      <p:ext uri="{19B8F6BF-5375-455C-9EA6-DF929625EA0E}">
        <p15:presenceInfo xmlns:p15="http://schemas.microsoft.com/office/powerpoint/2012/main" userId="Hum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413" autoAdjust="0"/>
  </p:normalViewPr>
  <p:slideViewPr>
    <p:cSldViewPr snapToGrid="0">
      <p:cViewPr varScale="1">
        <p:scale>
          <a:sx n="51" d="100"/>
          <a:sy n="51" d="100"/>
        </p:scale>
        <p:origin x="7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commentAuthors" Target="commentAuthors.xml" /><Relationship Id="rId10" Type="http://schemas.openxmlformats.org/officeDocument/2006/relationships/slide" Target="slides/slide6.xml" /><Relationship Id="rId19"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7949DB-D746-4E0D-8B63-2CD7F8C6074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PK"/>
        </a:p>
      </dgm:t>
    </dgm:pt>
    <dgm:pt modelId="{D8AD328C-E2C0-43AA-99B5-2E97AD80404B}">
      <dgm:prSet/>
      <dgm:spPr/>
      <dgm:t>
        <a:bodyPr/>
        <a:lstStyle/>
        <a:p>
          <a:r>
            <a:rPr lang="en-US"/>
            <a:t>Compassionate and empathic communication with colleagues and patients.</a:t>
          </a:r>
          <a:endParaRPr lang="en-US" dirty="0"/>
        </a:p>
      </dgm:t>
    </dgm:pt>
    <dgm:pt modelId="{E61DB657-7238-49E9-AD0D-619B31B3AB45}" type="parTrans" cxnId="{2B01ED38-07FD-4443-BCE6-9728B656AC1B}">
      <dgm:prSet/>
      <dgm:spPr/>
      <dgm:t>
        <a:bodyPr/>
        <a:lstStyle/>
        <a:p>
          <a:endParaRPr lang="en-PK"/>
        </a:p>
      </dgm:t>
    </dgm:pt>
    <dgm:pt modelId="{614BB80E-CFA0-4ED2-B037-C836019339F1}" type="sibTrans" cxnId="{2B01ED38-07FD-4443-BCE6-9728B656AC1B}">
      <dgm:prSet/>
      <dgm:spPr/>
      <dgm:t>
        <a:bodyPr/>
        <a:lstStyle/>
        <a:p>
          <a:endParaRPr lang="en-PK"/>
        </a:p>
      </dgm:t>
    </dgm:pt>
    <dgm:pt modelId="{EC962CFE-B520-4D70-9D7B-D86EB6505356}">
      <dgm:prSet/>
      <dgm:spPr/>
      <dgm:t>
        <a:bodyPr/>
        <a:lstStyle/>
        <a:p>
          <a:r>
            <a:rPr lang="en-US" dirty="0"/>
            <a:t>Adaptability and strong teamwork under pressure </a:t>
          </a:r>
          <a:r>
            <a:rPr lang="en-PK" dirty="0"/>
            <a:t>(Martín-Hernández et al., 2022)</a:t>
          </a:r>
          <a:r>
            <a:rPr lang="en-US" dirty="0"/>
            <a:t>.</a:t>
          </a:r>
        </a:p>
      </dgm:t>
    </dgm:pt>
    <dgm:pt modelId="{6EEA0F51-FB34-4945-AD8D-D8960CA86AFA}" type="parTrans" cxnId="{6C663325-9C73-4110-A86D-BC076CAF174E}">
      <dgm:prSet/>
      <dgm:spPr/>
      <dgm:t>
        <a:bodyPr/>
        <a:lstStyle/>
        <a:p>
          <a:endParaRPr lang="en-PK"/>
        </a:p>
      </dgm:t>
    </dgm:pt>
    <dgm:pt modelId="{A11DD5E1-1693-4E87-8AD2-DFD01151F815}" type="sibTrans" cxnId="{6C663325-9C73-4110-A86D-BC076CAF174E}">
      <dgm:prSet/>
      <dgm:spPr/>
      <dgm:t>
        <a:bodyPr/>
        <a:lstStyle/>
        <a:p>
          <a:endParaRPr lang="en-PK"/>
        </a:p>
      </dgm:t>
    </dgm:pt>
    <dgm:pt modelId="{529D5A47-0F88-4CAB-89AF-0ACAB6A0E7A0}">
      <dgm:prSet/>
      <dgm:spPr/>
      <dgm:t>
        <a:bodyPr/>
        <a:lstStyle/>
        <a:p>
          <a:r>
            <a:rPr lang="en-US"/>
            <a:t>Understanding and cultural awareness of diverse patients.</a:t>
          </a:r>
          <a:endParaRPr lang="en-US" dirty="0"/>
        </a:p>
      </dgm:t>
    </dgm:pt>
    <dgm:pt modelId="{62AD09E6-DB16-470D-B3F8-961D1FF12837}" type="parTrans" cxnId="{C5B145FC-0EF5-4655-AB9E-3C449D6D7D2C}">
      <dgm:prSet/>
      <dgm:spPr/>
      <dgm:t>
        <a:bodyPr/>
        <a:lstStyle/>
        <a:p>
          <a:endParaRPr lang="en-PK"/>
        </a:p>
      </dgm:t>
    </dgm:pt>
    <dgm:pt modelId="{D4B33514-0837-47A4-9B82-DF17FD50EBB4}" type="sibTrans" cxnId="{C5B145FC-0EF5-4655-AB9E-3C449D6D7D2C}">
      <dgm:prSet/>
      <dgm:spPr/>
      <dgm:t>
        <a:bodyPr/>
        <a:lstStyle/>
        <a:p>
          <a:endParaRPr lang="en-PK"/>
        </a:p>
      </dgm:t>
    </dgm:pt>
    <dgm:pt modelId="{E682270B-CD11-4CE5-A0EA-8B0289EDB9FC}">
      <dgm:prSet/>
      <dgm:spPr/>
      <dgm:t>
        <a:bodyPr/>
        <a:lstStyle/>
        <a:p>
          <a:r>
            <a:rPr lang="en-US"/>
            <a:t>Familiarity with patient-centred care and NHS core values.</a:t>
          </a:r>
          <a:endParaRPr lang="en-PK" dirty="0"/>
        </a:p>
      </dgm:t>
    </dgm:pt>
    <dgm:pt modelId="{6B2E70E1-B603-4DA8-8B6E-D3A90C95B1DF}" type="parTrans" cxnId="{7D6FB642-4A2A-4658-BBEA-1133A47BBE06}">
      <dgm:prSet/>
      <dgm:spPr/>
      <dgm:t>
        <a:bodyPr/>
        <a:lstStyle/>
        <a:p>
          <a:endParaRPr lang="en-PK"/>
        </a:p>
      </dgm:t>
    </dgm:pt>
    <dgm:pt modelId="{F4BB79FE-1531-4357-A89B-54E94B8631C0}" type="sibTrans" cxnId="{7D6FB642-4A2A-4658-BBEA-1133A47BBE06}">
      <dgm:prSet/>
      <dgm:spPr/>
      <dgm:t>
        <a:bodyPr/>
        <a:lstStyle/>
        <a:p>
          <a:endParaRPr lang="en-PK"/>
        </a:p>
      </dgm:t>
    </dgm:pt>
    <dgm:pt modelId="{AB78D215-8D23-41EE-9F95-4322770EDD30}" type="pres">
      <dgm:prSet presAssocID="{637949DB-D746-4E0D-8B63-2CD7F8C6074D}" presName="diagram" presStyleCnt="0">
        <dgm:presLayoutVars>
          <dgm:dir/>
          <dgm:resizeHandles val="exact"/>
        </dgm:presLayoutVars>
      </dgm:prSet>
      <dgm:spPr/>
    </dgm:pt>
    <dgm:pt modelId="{1CC31B70-67E3-4155-9F70-93DEFD16B0DA}" type="pres">
      <dgm:prSet presAssocID="{D8AD328C-E2C0-43AA-99B5-2E97AD80404B}" presName="node" presStyleLbl="node1" presStyleIdx="0" presStyleCnt="4">
        <dgm:presLayoutVars>
          <dgm:bulletEnabled val="1"/>
        </dgm:presLayoutVars>
      </dgm:prSet>
      <dgm:spPr/>
    </dgm:pt>
    <dgm:pt modelId="{270CC53E-DBFD-4791-A619-EFBB010E09F3}" type="pres">
      <dgm:prSet presAssocID="{614BB80E-CFA0-4ED2-B037-C836019339F1}" presName="sibTrans" presStyleCnt="0"/>
      <dgm:spPr/>
    </dgm:pt>
    <dgm:pt modelId="{5FFA5FF5-CECA-4453-99EB-B087C721E1E2}" type="pres">
      <dgm:prSet presAssocID="{EC962CFE-B520-4D70-9D7B-D86EB6505356}" presName="node" presStyleLbl="node1" presStyleIdx="1" presStyleCnt="4">
        <dgm:presLayoutVars>
          <dgm:bulletEnabled val="1"/>
        </dgm:presLayoutVars>
      </dgm:prSet>
      <dgm:spPr/>
    </dgm:pt>
    <dgm:pt modelId="{B351AC18-D6DD-4D64-A1D9-68E75239C67F}" type="pres">
      <dgm:prSet presAssocID="{A11DD5E1-1693-4E87-8AD2-DFD01151F815}" presName="sibTrans" presStyleCnt="0"/>
      <dgm:spPr/>
    </dgm:pt>
    <dgm:pt modelId="{1EDB2489-2557-416B-9222-6D5FCC29F640}" type="pres">
      <dgm:prSet presAssocID="{529D5A47-0F88-4CAB-89AF-0ACAB6A0E7A0}" presName="node" presStyleLbl="node1" presStyleIdx="2" presStyleCnt="4">
        <dgm:presLayoutVars>
          <dgm:bulletEnabled val="1"/>
        </dgm:presLayoutVars>
      </dgm:prSet>
      <dgm:spPr/>
    </dgm:pt>
    <dgm:pt modelId="{56039CC8-B4AB-40E2-A249-531253AFA999}" type="pres">
      <dgm:prSet presAssocID="{D4B33514-0837-47A4-9B82-DF17FD50EBB4}" presName="sibTrans" presStyleCnt="0"/>
      <dgm:spPr/>
    </dgm:pt>
    <dgm:pt modelId="{769F02AF-5B51-4897-8F2A-3D3EEE85ADE1}" type="pres">
      <dgm:prSet presAssocID="{E682270B-CD11-4CE5-A0EA-8B0289EDB9FC}" presName="node" presStyleLbl="node1" presStyleIdx="3" presStyleCnt="4">
        <dgm:presLayoutVars>
          <dgm:bulletEnabled val="1"/>
        </dgm:presLayoutVars>
      </dgm:prSet>
      <dgm:spPr/>
    </dgm:pt>
  </dgm:ptLst>
  <dgm:cxnLst>
    <dgm:cxn modelId="{6C663325-9C73-4110-A86D-BC076CAF174E}" srcId="{637949DB-D746-4E0D-8B63-2CD7F8C6074D}" destId="{EC962CFE-B520-4D70-9D7B-D86EB6505356}" srcOrd="1" destOrd="0" parTransId="{6EEA0F51-FB34-4945-AD8D-D8960CA86AFA}" sibTransId="{A11DD5E1-1693-4E87-8AD2-DFD01151F815}"/>
    <dgm:cxn modelId="{2B01ED38-07FD-4443-BCE6-9728B656AC1B}" srcId="{637949DB-D746-4E0D-8B63-2CD7F8C6074D}" destId="{D8AD328C-E2C0-43AA-99B5-2E97AD80404B}" srcOrd="0" destOrd="0" parTransId="{E61DB657-7238-49E9-AD0D-619B31B3AB45}" sibTransId="{614BB80E-CFA0-4ED2-B037-C836019339F1}"/>
    <dgm:cxn modelId="{7D6FB642-4A2A-4658-BBEA-1133A47BBE06}" srcId="{637949DB-D746-4E0D-8B63-2CD7F8C6074D}" destId="{E682270B-CD11-4CE5-A0EA-8B0289EDB9FC}" srcOrd="3" destOrd="0" parTransId="{6B2E70E1-B603-4DA8-8B6E-D3A90C95B1DF}" sibTransId="{F4BB79FE-1531-4357-A89B-54E94B8631C0}"/>
    <dgm:cxn modelId="{F7F05D9F-9C96-4BD1-9C1A-A7CB07FBB8BD}" type="presOf" srcId="{D8AD328C-E2C0-43AA-99B5-2E97AD80404B}" destId="{1CC31B70-67E3-4155-9F70-93DEFD16B0DA}" srcOrd="0" destOrd="0" presId="urn:microsoft.com/office/officeart/2005/8/layout/default"/>
    <dgm:cxn modelId="{C05E15C4-D5D6-46A7-A35B-1FB23F832A46}" type="presOf" srcId="{637949DB-D746-4E0D-8B63-2CD7F8C6074D}" destId="{AB78D215-8D23-41EE-9F95-4322770EDD30}" srcOrd="0" destOrd="0" presId="urn:microsoft.com/office/officeart/2005/8/layout/default"/>
    <dgm:cxn modelId="{76CCA2C9-91D1-42A8-B8BB-A839859D3C07}" type="presOf" srcId="{529D5A47-0F88-4CAB-89AF-0ACAB6A0E7A0}" destId="{1EDB2489-2557-416B-9222-6D5FCC29F640}" srcOrd="0" destOrd="0" presId="urn:microsoft.com/office/officeart/2005/8/layout/default"/>
    <dgm:cxn modelId="{1428FEE0-F201-4920-9C1B-CDCB37EEBD14}" type="presOf" srcId="{E682270B-CD11-4CE5-A0EA-8B0289EDB9FC}" destId="{769F02AF-5B51-4897-8F2A-3D3EEE85ADE1}" srcOrd="0" destOrd="0" presId="urn:microsoft.com/office/officeart/2005/8/layout/default"/>
    <dgm:cxn modelId="{0D04F7E4-ADB0-47CC-9F6A-91B34A659689}" type="presOf" srcId="{EC962CFE-B520-4D70-9D7B-D86EB6505356}" destId="{5FFA5FF5-CECA-4453-99EB-B087C721E1E2}" srcOrd="0" destOrd="0" presId="urn:microsoft.com/office/officeart/2005/8/layout/default"/>
    <dgm:cxn modelId="{C5B145FC-0EF5-4655-AB9E-3C449D6D7D2C}" srcId="{637949DB-D746-4E0D-8B63-2CD7F8C6074D}" destId="{529D5A47-0F88-4CAB-89AF-0ACAB6A0E7A0}" srcOrd="2" destOrd="0" parTransId="{62AD09E6-DB16-470D-B3F8-961D1FF12837}" sibTransId="{D4B33514-0837-47A4-9B82-DF17FD50EBB4}"/>
    <dgm:cxn modelId="{BC0B216C-89AD-4F4B-8D2A-970C362FDC53}" type="presParOf" srcId="{AB78D215-8D23-41EE-9F95-4322770EDD30}" destId="{1CC31B70-67E3-4155-9F70-93DEFD16B0DA}" srcOrd="0" destOrd="0" presId="urn:microsoft.com/office/officeart/2005/8/layout/default"/>
    <dgm:cxn modelId="{7818FB24-06C3-485E-AB43-55F2FF454EF7}" type="presParOf" srcId="{AB78D215-8D23-41EE-9F95-4322770EDD30}" destId="{270CC53E-DBFD-4791-A619-EFBB010E09F3}" srcOrd="1" destOrd="0" presId="urn:microsoft.com/office/officeart/2005/8/layout/default"/>
    <dgm:cxn modelId="{1E7DA4E9-29B8-488E-A3DA-3C669B1A6A57}" type="presParOf" srcId="{AB78D215-8D23-41EE-9F95-4322770EDD30}" destId="{5FFA5FF5-CECA-4453-99EB-B087C721E1E2}" srcOrd="2" destOrd="0" presId="urn:microsoft.com/office/officeart/2005/8/layout/default"/>
    <dgm:cxn modelId="{B9BA60EC-2DA1-4AA6-8D33-86FD4BC0010A}" type="presParOf" srcId="{AB78D215-8D23-41EE-9F95-4322770EDD30}" destId="{B351AC18-D6DD-4D64-A1D9-68E75239C67F}" srcOrd="3" destOrd="0" presId="urn:microsoft.com/office/officeart/2005/8/layout/default"/>
    <dgm:cxn modelId="{7318053E-3F3D-4924-A43A-2C4FF092B4CD}" type="presParOf" srcId="{AB78D215-8D23-41EE-9F95-4322770EDD30}" destId="{1EDB2489-2557-416B-9222-6D5FCC29F640}" srcOrd="4" destOrd="0" presId="urn:microsoft.com/office/officeart/2005/8/layout/default"/>
    <dgm:cxn modelId="{27D7BB14-E242-4B8F-9ABA-95EB92FB7D81}" type="presParOf" srcId="{AB78D215-8D23-41EE-9F95-4322770EDD30}" destId="{56039CC8-B4AB-40E2-A249-531253AFA999}" srcOrd="5" destOrd="0" presId="urn:microsoft.com/office/officeart/2005/8/layout/default"/>
    <dgm:cxn modelId="{F19E77D6-39C0-4DE8-9D5D-BDF3A4A41F60}" type="presParOf" srcId="{AB78D215-8D23-41EE-9F95-4322770EDD30}" destId="{769F02AF-5B51-4897-8F2A-3D3EEE85ADE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346D5F-2C00-435F-9A0F-2FD7032E71B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PK"/>
        </a:p>
      </dgm:t>
    </dgm:pt>
    <dgm:pt modelId="{1AF85305-9A9B-4128-A7FD-64EA3E66D32F}">
      <dgm:prSet phldrT="[Text]"/>
      <dgm:spPr/>
      <dgm:t>
        <a:bodyPr/>
        <a:lstStyle/>
        <a:p>
          <a:r>
            <a:rPr lang="en-US"/>
            <a:t>Tendency to overcommit.</a:t>
          </a:r>
          <a:endParaRPr lang="en-PK"/>
        </a:p>
      </dgm:t>
    </dgm:pt>
    <dgm:pt modelId="{19CC65ED-5542-4DDD-B2CB-726B5BA7BF29}" type="parTrans" cxnId="{02CA53C7-829E-467A-BB2E-225DB543BBB9}">
      <dgm:prSet/>
      <dgm:spPr/>
      <dgm:t>
        <a:bodyPr/>
        <a:lstStyle/>
        <a:p>
          <a:endParaRPr lang="en-PK"/>
        </a:p>
      </dgm:t>
    </dgm:pt>
    <dgm:pt modelId="{A9AA2530-803E-412B-B1D7-ED1A666F6F10}" type="sibTrans" cxnId="{02CA53C7-829E-467A-BB2E-225DB543BBB9}">
      <dgm:prSet/>
      <dgm:spPr/>
      <dgm:t>
        <a:bodyPr/>
        <a:lstStyle/>
        <a:p>
          <a:endParaRPr lang="en-PK"/>
        </a:p>
      </dgm:t>
    </dgm:pt>
    <dgm:pt modelId="{C36D602D-7FB3-46A2-A6DC-A6982221FCC5}">
      <dgm:prSet/>
      <dgm:spPr/>
      <dgm:t>
        <a:bodyPr/>
        <a:lstStyle/>
        <a:p>
          <a:r>
            <a:rPr lang="en-US"/>
            <a:t>Limited managerial and leadership experience.</a:t>
          </a:r>
          <a:endParaRPr lang="en-US" dirty="0"/>
        </a:p>
      </dgm:t>
    </dgm:pt>
    <dgm:pt modelId="{DDEC9BAF-D640-4494-BD56-8B81CC4885BD}" type="parTrans" cxnId="{75BC1F3D-39E1-42AA-9103-70F3D4484C5F}">
      <dgm:prSet/>
      <dgm:spPr/>
      <dgm:t>
        <a:bodyPr/>
        <a:lstStyle/>
        <a:p>
          <a:endParaRPr lang="en-PK"/>
        </a:p>
      </dgm:t>
    </dgm:pt>
    <dgm:pt modelId="{91CABC81-E965-43C9-A016-CDE7CD8044BD}" type="sibTrans" cxnId="{75BC1F3D-39E1-42AA-9103-70F3D4484C5F}">
      <dgm:prSet/>
      <dgm:spPr/>
      <dgm:t>
        <a:bodyPr/>
        <a:lstStyle/>
        <a:p>
          <a:endParaRPr lang="en-PK"/>
        </a:p>
      </dgm:t>
    </dgm:pt>
    <dgm:pt modelId="{4B1FB812-C983-4D7C-AC72-9DDAD584440D}">
      <dgm:prSet/>
      <dgm:spPr/>
      <dgm:t>
        <a:bodyPr/>
        <a:lstStyle/>
        <a:p>
          <a:r>
            <a:rPr lang="en-US"/>
            <a:t>Need to strengthen data management </a:t>
          </a:r>
          <a:r>
            <a:rPr lang="en-PK"/>
            <a:t>(Tan and Andriessen, 2021)</a:t>
          </a:r>
          <a:r>
            <a:rPr lang="en-US"/>
            <a:t>.</a:t>
          </a:r>
          <a:endParaRPr lang="en-US" dirty="0"/>
        </a:p>
      </dgm:t>
    </dgm:pt>
    <dgm:pt modelId="{DA782255-E136-4293-89CC-8F628EFD9A3F}" type="parTrans" cxnId="{21C9DEC5-41FE-4917-941E-E77690CF7E27}">
      <dgm:prSet/>
      <dgm:spPr/>
      <dgm:t>
        <a:bodyPr/>
        <a:lstStyle/>
        <a:p>
          <a:endParaRPr lang="en-PK"/>
        </a:p>
      </dgm:t>
    </dgm:pt>
    <dgm:pt modelId="{881B7A46-49D8-4DB8-A591-30F97B451940}" type="sibTrans" cxnId="{21C9DEC5-41FE-4917-941E-E77690CF7E27}">
      <dgm:prSet/>
      <dgm:spPr/>
      <dgm:t>
        <a:bodyPr/>
        <a:lstStyle/>
        <a:p>
          <a:endParaRPr lang="en-PK"/>
        </a:p>
      </dgm:t>
    </dgm:pt>
    <dgm:pt modelId="{D41DD449-AAD1-475A-A932-0066BE78D4F7}">
      <dgm:prSet/>
      <dgm:spPr/>
      <dgm:t>
        <a:bodyPr/>
        <a:lstStyle/>
        <a:p>
          <a:r>
            <a:rPr lang="en-US"/>
            <a:t>Occasional difficulty in task delegation.</a:t>
          </a:r>
          <a:endParaRPr lang="en-PK" dirty="0"/>
        </a:p>
      </dgm:t>
    </dgm:pt>
    <dgm:pt modelId="{73F277C6-A536-4E27-A62E-EC9601482973}" type="parTrans" cxnId="{2CA19A09-8F62-4712-8453-9DD9DC446D14}">
      <dgm:prSet/>
      <dgm:spPr/>
      <dgm:t>
        <a:bodyPr/>
        <a:lstStyle/>
        <a:p>
          <a:endParaRPr lang="en-PK"/>
        </a:p>
      </dgm:t>
    </dgm:pt>
    <dgm:pt modelId="{31D14784-C4D1-488E-BA9B-7E08F1AED48A}" type="sibTrans" cxnId="{2CA19A09-8F62-4712-8453-9DD9DC446D14}">
      <dgm:prSet/>
      <dgm:spPr/>
      <dgm:t>
        <a:bodyPr/>
        <a:lstStyle/>
        <a:p>
          <a:endParaRPr lang="en-PK"/>
        </a:p>
      </dgm:t>
    </dgm:pt>
    <dgm:pt modelId="{7153E304-A8C8-4BA2-B57C-9D332EC864AB}" type="pres">
      <dgm:prSet presAssocID="{F4346D5F-2C00-435F-9A0F-2FD7032E71B8}" presName="diagram" presStyleCnt="0">
        <dgm:presLayoutVars>
          <dgm:dir/>
          <dgm:resizeHandles val="exact"/>
        </dgm:presLayoutVars>
      </dgm:prSet>
      <dgm:spPr/>
    </dgm:pt>
    <dgm:pt modelId="{E248CA9F-60AE-46E2-8033-67F5FB4C3B41}" type="pres">
      <dgm:prSet presAssocID="{1AF85305-9A9B-4128-A7FD-64EA3E66D32F}" presName="node" presStyleLbl="node1" presStyleIdx="0" presStyleCnt="4">
        <dgm:presLayoutVars>
          <dgm:bulletEnabled val="1"/>
        </dgm:presLayoutVars>
      </dgm:prSet>
      <dgm:spPr/>
    </dgm:pt>
    <dgm:pt modelId="{31AFF89E-5EEF-43EB-9C6C-6C7CE8ABE51D}" type="pres">
      <dgm:prSet presAssocID="{A9AA2530-803E-412B-B1D7-ED1A666F6F10}" presName="sibTrans" presStyleCnt="0"/>
      <dgm:spPr/>
    </dgm:pt>
    <dgm:pt modelId="{D943C024-D00D-41EB-9590-BC8DB9A4FC1F}" type="pres">
      <dgm:prSet presAssocID="{C36D602D-7FB3-46A2-A6DC-A6982221FCC5}" presName="node" presStyleLbl="node1" presStyleIdx="1" presStyleCnt="4">
        <dgm:presLayoutVars>
          <dgm:bulletEnabled val="1"/>
        </dgm:presLayoutVars>
      </dgm:prSet>
      <dgm:spPr/>
    </dgm:pt>
    <dgm:pt modelId="{790243F3-0383-439A-A079-FE686EA36680}" type="pres">
      <dgm:prSet presAssocID="{91CABC81-E965-43C9-A016-CDE7CD8044BD}" presName="sibTrans" presStyleCnt="0"/>
      <dgm:spPr/>
    </dgm:pt>
    <dgm:pt modelId="{C1EE41CD-DA46-4EDE-8C9A-B7F05D850650}" type="pres">
      <dgm:prSet presAssocID="{4B1FB812-C983-4D7C-AC72-9DDAD584440D}" presName="node" presStyleLbl="node1" presStyleIdx="2" presStyleCnt="4">
        <dgm:presLayoutVars>
          <dgm:bulletEnabled val="1"/>
        </dgm:presLayoutVars>
      </dgm:prSet>
      <dgm:spPr/>
    </dgm:pt>
    <dgm:pt modelId="{526F6D54-EFE5-45CD-B844-E3F8903B8376}" type="pres">
      <dgm:prSet presAssocID="{881B7A46-49D8-4DB8-A591-30F97B451940}" presName="sibTrans" presStyleCnt="0"/>
      <dgm:spPr/>
    </dgm:pt>
    <dgm:pt modelId="{268DE45D-B7BF-4E07-A8BD-DA618B1A3506}" type="pres">
      <dgm:prSet presAssocID="{D41DD449-AAD1-475A-A932-0066BE78D4F7}" presName="node" presStyleLbl="node1" presStyleIdx="3" presStyleCnt="4">
        <dgm:presLayoutVars>
          <dgm:bulletEnabled val="1"/>
        </dgm:presLayoutVars>
      </dgm:prSet>
      <dgm:spPr/>
    </dgm:pt>
  </dgm:ptLst>
  <dgm:cxnLst>
    <dgm:cxn modelId="{2CA19A09-8F62-4712-8453-9DD9DC446D14}" srcId="{F4346D5F-2C00-435F-9A0F-2FD7032E71B8}" destId="{D41DD449-AAD1-475A-A932-0066BE78D4F7}" srcOrd="3" destOrd="0" parTransId="{73F277C6-A536-4E27-A62E-EC9601482973}" sibTransId="{31D14784-C4D1-488E-BA9B-7E08F1AED48A}"/>
    <dgm:cxn modelId="{75BC1F3D-39E1-42AA-9103-70F3D4484C5F}" srcId="{F4346D5F-2C00-435F-9A0F-2FD7032E71B8}" destId="{C36D602D-7FB3-46A2-A6DC-A6982221FCC5}" srcOrd="1" destOrd="0" parTransId="{DDEC9BAF-D640-4494-BD56-8B81CC4885BD}" sibTransId="{91CABC81-E965-43C9-A016-CDE7CD8044BD}"/>
    <dgm:cxn modelId="{37ED066A-06E1-4FB8-9EC3-DEC7E9B43206}" type="presOf" srcId="{F4346D5F-2C00-435F-9A0F-2FD7032E71B8}" destId="{7153E304-A8C8-4BA2-B57C-9D332EC864AB}" srcOrd="0" destOrd="0" presId="urn:microsoft.com/office/officeart/2005/8/layout/default"/>
    <dgm:cxn modelId="{0569B66C-CC5A-4D94-8A33-C0A235FFFD81}" type="presOf" srcId="{D41DD449-AAD1-475A-A932-0066BE78D4F7}" destId="{268DE45D-B7BF-4E07-A8BD-DA618B1A3506}" srcOrd="0" destOrd="0" presId="urn:microsoft.com/office/officeart/2005/8/layout/default"/>
    <dgm:cxn modelId="{DB8B0AC1-21F3-425D-808E-2C36BAB15872}" type="presOf" srcId="{1AF85305-9A9B-4128-A7FD-64EA3E66D32F}" destId="{E248CA9F-60AE-46E2-8033-67F5FB4C3B41}" srcOrd="0" destOrd="0" presId="urn:microsoft.com/office/officeart/2005/8/layout/default"/>
    <dgm:cxn modelId="{21C9DEC5-41FE-4917-941E-E77690CF7E27}" srcId="{F4346D5F-2C00-435F-9A0F-2FD7032E71B8}" destId="{4B1FB812-C983-4D7C-AC72-9DDAD584440D}" srcOrd="2" destOrd="0" parTransId="{DA782255-E136-4293-89CC-8F628EFD9A3F}" sibTransId="{881B7A46-49D8-4DB8-A591-30F97B451940}"/>
    <dgm:cxn modelId="{02CA53C7-829E-467A-BB2E-225DB543BBB9}" srcId="{F4346D5F-2C00-435F-9A0F-2FD7032E71B8}" destId="{1AF85305-9A9B-4128-A7FD-64EA3E66D32F}" srcOrd="0" destOrd="0" parTransId="{19CC65ED-5542-4DDD-B2CB-726B5BA7BF29}" sibTransId="{A9AA2530-803E-412B-B1D7-ED1A666F6F10}"/>
    <dgm:cxn modelId="{EA6EA0CE-E70E-49AE-8587-72180052A5FB}" type="presOf" srcId="{C36D602D-7FB3-46A2-A6DC-A6982221FCC5}" destId="{D943C024-D00D-41EB-9590-BC8DB9A4FC1F}" srcOrd="0" destOrd="0" presId="urn:microsoft.com/office/officeart/2005/8/layout/default"/>
    <dgm:cxn modelId="{7E7537F6-3534-4F75-AF79-46A7A377BC66}" type="presOf" srcId="{4B1FB812-C983-4D7C-AC72-9DDAD584440D}" destId="{C1EE41CD-DA46-4EDE-8C9A-B7F05D850650}" srcOrd="0" destOrd="0" presId="urn:microsoft.com/office/officeart/2005/8/layout/default"/>
    <dgm:cxn modelId="{F5929AD2-F075-4001-9146-FD7AE9FF9D06}" type="presParOf" srcId="{7153E304-A8C8-4BA2-B57C-9D332EC864AB}" destId="{E248CA9F-60AE-46E2-8033-67F5FB4C3B41}" srcOrd="0" destOrd="0" presId="urn:microsoft.com/office/officeart/2005/8/layout/default"/>
    <dgm:cxn modelId="{FA7BFC0B-26E0-4554-B9CE-03B29200A934}" type="presParOf" srcId="{7153E304-A8C8-4BA2-B57C-9D332EC864AB}" destId="{31AFF89E-5EEF-43EB-9C6C-6C7CE8ABE51D}" srcOrd="1" destOrd="0" presId="urn:microsoft.com/office/officeart/2005/8/layout/default"/>
    <dgm:cxn modelId="{E595F196-EFD6-457E-9F65-52F888D33A36}" type="presParOf" srcId="{7153E304-A8C8-4BA2-B57C-9D332EC864AB}" destId="{D943C024-D00D-41EB-9590-BC8DB9A4FC1F}" srcOrd="2" destOrd="0" presId="urn:microsoft.com/office/officeart/2005/8/layout/default"/>
    <dgm:cxn modelId="{0808D486-E6E8-402D-BE5D-5B1DDF0B89FD}" type="presParOf" srcId="{7153E304-A8C8-4BA2-B57C-9D332EC864AB}" destId="{790243F3-0383-439A-A079-FE686EA36680}" srcOrd="3" destOrd="0" presId="urn:microsoft.com/office/officeart/2005/8/layout/default"/>
    <dgm:cxn modelId="{DE28A2F7-E07D-4684-8333-37B22E641338}" type="presParOf" srcId="{7153E304-A8C8-4BA2-B57C-9D332EC864AB}" destId="{C1EE41CD-DA46-4EDE-8C9A-B7F05D850650}" srcOrd="4" destOrd="0" presId="urn:microsoft.com/office/officeart/2005/8/layout/default"/>
    <dgm:cxn modelId="{86C83BDD-1C65-40BB-9CB8-CB0A1B0435CB}" type="presParOf" srcId="{7153E304-A8C8-4BA2-B57C-9D332EC864AB}" destId="{526F6D54-EFE5-45CD-B844-E3F8903B8376}" srcOrd="5" destOrd="0" presId="urn:microsoft.com/office/officeart/2005/8/layout/default"/>
    <dgm:cxn modelId="{3697CDC2-806C-4F54-8C87-4B32C8166F8E}" type="presParOf" srcId="{7153E304-A8C8-4BA2-B57C-9D332EC864AB}" destId="{268DE45D-B7BF-4E07-A8BD-DA618B1A3506}"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E93D3-77E6-4CD7-84AF-3D5BB0F697F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PK"/>
        </a:p>
      </dgm:t>
    </dgm:pt>
    <dgm:pt modelId="{F6FA6D45-B383-4588-B956-C8DDD416B1EB}">
      <dgm:prSet phldrT="[Text]"/>
      <dgm:spPr/>
      <dgm:t>
        <a:bodyPr/>
        <a:lstStyle/>
        <a:p>
          <a:r>
            <a:rPr lang="en-US"/>
            <a:t>Access to NHS funded training.</a:t>
          </a:r>
          <a:endParaRPr lang="en-PK"/>
        </a:p>
      </dgm:t>
    </dgm:pt>
    <dgm:pt modelId="{A238EF06-7499-4B9F-BEB7-8E2EE31D4038}" type="parTrans" cxnId="{56156BE5-8697-442A-B574-F7AE46E00290}">
      <dgm:prSet/>
      <dgm:spPr/>
      <dgm:t>
        <a:bodyPr/>
        <a:lstStyle/>
        <a:p>
          <a:endParaRPr lang="en-PK"/>
        </a:p>
      </dgm:t>
    </dgm:pt>
    <dgm:pt modelId="{DD04D5C2-836F-4A59-BCD0-C434193ED451}" type="sibTrans" cxnId="{56156BE5-8697-442A-B574-F7AE46E00290}">
      <dgm:prSet/>
      <dgm:spPr/>
      <dgm:t>
        <a:bodyPr/>
        <a:lstStyle/>
        <a:p>
          <a:endParaRPr lang="en-PK"/>
        </a:p>
      </dgm:t>
    </dgm:pt>
    <dgm:pt modelId="{C0C47B96-6A7A-4329-B349-8D6A9C6C4815}">
      <dgm:prSet/>
      <dgm:spPr/>
      <dgm:t>
        <a:bodyPr/>
        <a:lstStyle/>
        <a:p>
          <a:r>
            <a:rPr lang="en-US"/>
            <a:t>Availability of leadership development and mentorship schemes.</a:t>
          </a:r>
          <a:endParaRPr lang="en-US" dirty="0"/>
        </a:p>
      </dgm:t>
    </dgm:pt>
    <dgm:pt modelId="{D4BB6F21-F0A3-4CD8-9AED-D67554593596}" type="parTrans" cxnId="{F9084D90-20BC-488F-873D-FEA2A00ECC84}">
      <dgm:prSet/>
      <dgm:spPr/>
      <dgm:t>
        <a:bodyPr/>
        <a:lstStyle/>
        <a:p>
          <a:endParaRPr lang="en-PK"/>
        </a:p>
      </dgm:t>
    </dgm:pt>
    <dgm:pt modelId="{611DE4DB-7FDE-4A71-B0B3-B45E97A1F863}" type="sibTrans" cxnId="{F9084D90-20BC-488F-873D-FEA2A00ECC84}">
      <dgm:prSet/>
      <dgm:spPr/>
      <dgm:t>
        <a:bodyPr/>
        <a:lstStyle/>
        <a:p>
          <a:endParaRPr lang="en-PK"/>
        </a:p>
      </dgm:t>
    </dgm:pt>
    <dgm:pt modelId="{A9568ED5-203A-42EA-8EA1-54D74F4701BE}">
      <dgm:prSet/>
      <dgm:spPr/>
      <dgm:t>
        <a:bodyPr/>
        <a:lstStyle/>
        <a:p>
          <a:r>
            <a:rPr lang="en-US"/>
            <a:t>Growing demand for skilled professionals </a:t>
          </a:r>
          <a:r>
            <a:rPr lang="en-PK"/>
            <a:t>(Anderson et al., 2021)</a:t>
          </a:r>
          <a:r>
            <a:rPr lang="en-US"/>
            <a:t>.</a:t>
          </a:r>
          <a:endParaRPr lang="en-US" dirty="0"/>
        </a:p>
      </dgm:t>
    </dgm:pt>
    <dgm:pt modelId="{88FF8583-2614-4D52-B8B4-BB057C54B7B1}" type="parTrans" cxnId="{60E9F2B4-7354-40C8-A091-9B3757CA1531}">
      <dgm:prSet/>
      <dgm:spPr/>
      <dgm:t>
        <a:bodyPr/>
        <a:lstStyle/>
        <a:p>
          <a:endParaRPr lang="en-PK"/>
        </a:p>
      </dgm:t>
    </dgm:pt>
    <dgm:pt modelId="{6AED2B8B-8E5E-4CB0-B1F1-808813959E5C}" type="sibTrans" cxnId="{60E9F2B4-7354-40C8-A091-9B3757CA1531}">
      <dgm:prSet/>
      <dgm:spPr/>
      <dgm:t>
        <a:bodyPr/>
        <a:lstStyle/>
        <a:p>
          <a:endParaRPr lang="en-PK"/>
        </a:p>
      </dgm:t>
    </dgm:pt>
    <dgm:pt modelId="{AC95E15B-AF53-4875-95BD-0BB27423260B}">
      <dgm:prSet/>
      <dgm:spPr/>
      <dgm:t>
        <a:bodyPr/>
        <a:lstStyle/>
        <a:p>
          <a:r>
            <a:rPr lang="en-US"/>
            <a:t>Expansion to career paths in mental, community, emergency  health care.</a:t>
          </a:r>
          <a:endParaRPr lang="en-US" dirty="0"/>
        </a:p>
      </dgm:t>
    </dgm:pt>
    <dgm:pt modelId="{3F6AAE3F-8495-42EE-A031-3BDBE9BB0F67}" type="parTrans" cxnId="{CE5BE32A-069F-4E52-A397-43CFD3A2018D}">
      <dgm:prSet/>
      <dgm:spPr/>
      <dgm:t>
        <a:bodyPr/>
        <a:lstStyle/>
        <a:p>
          <a:endParaRPr lang="en-PK"/>
        </a:p>
      </dgm:t>
    </dgm:pt>
    <dgm:pt modelId="{14B861B8-0A86-4487-BF04-6E9D9DA73E58}" type="sibTrans" cxnId="{CE5BE32A-069F-4E52-A397-43CFD3A2018D}">
      <dgm:prSet/>
      <dgm:spPr/>
      <dgm:t>
        <a:bodyPr/>
        <a:lstStyle/>
        <a:p>
          <a:endParaRPr lang="en-PK"/>
        </a:p>
      </dgm:t>
    </dgm:pt>
    <dgm:pt modelId="{A8B9C19B-7BF1-418A-A643-230F91DDDBC3}">
      <dgm:prSet/>
      <dgm:spPr/>
      <dgm:t>
        <a:bodyPr/>
        <a:lstStyle/>
        <a:p>
          <a:r>
            <a:rPr lang="en-US"/>
            <a:t>Digital transformation creating new roles in telehealth.</a:t>
          </a:r>
          <a:endParaRPr lang="en-PK" dirty="0"/>
        </a:p>
      </dgm:t>
    </dgm:pt>
    <dgm:pt modelId="{3A427FD2-C563-4796-B8DF-241F82336CFA}" type="parTrans" cxnId="{32951DB6-BB9B-4406-9484-0CF50450F273}">
      <dgm:prSet/>
      <dgm:spPr/>
      <dgm:t>
        <a:bodyPr/>
        <a:lstStyle/>
        <a:p>
          <a:endParaRPr lang="en-PK"/>
        </a:p>
      </dgm:t>
    </dgm:pt>
    <dgm:pt modelId="{26942602-1FD4-4047-9F2F-1616F79B4D0A}" type="sibTrans" cxnId="{32951DB6-BB9B-4406-9484-0CF50450F273}">
      <dgm:prSet/>
      <dgm:spPr/>
      <dgm:t>
        <a:bodyPr/>
        <a:lstStyle/>
        <a:p>
          <a:endParaRPr lang="en-PK"/>
        </a:p>
      </dgm:t>
    </dgm:pt>
    <dgm:pt modelId="{483285EA-96FB-4FB3-855D-FD5BB483019A}" type="pres">
      <dgm:prSet presAssocID="{18CE93D3-77E6-4CD7-84AF-3D5BB0F697FE}" presName="linear" presStyleCnt="0">
        <dgm:presLayoutVars>
          <dgm:animLvl val="lvl"/>
          <dgm:resizeHandles val="exact"/>
        </dgm:presLayoutVars>
      </dgm:prSet>
      <dgm:spPr/>
    </dgm:pt>
    <dgm:pt modelId="{67B24C6A-2A38-4232-96D9-82879E6015E0}" type="pres">
      <dgm:prSet presAssocID="{F6FA6D45-B383-4588-B956-C8DDD416B1EB}" presName="parentText" presStyleLbl="node1" presStyleIdx="0" presStyleCnt="5">
        <dgm:presLayoutVars>
          <dgm:chMax val="0"/>
          <dgm:bulletEnabled val="1"/>
        </dgm:presLayoutVars>
      </dgm:prSet>
      <dgm:spPr/>
    </dgm:pt>
    <dgm:pt modelId="{AACF52BB-A309-4F63-932B-82524332192B}" type="pres">
      <dgm:prSet presAssocID="{DD04D5C2-836F-4A59-BCD0-C434193ED451}" presName="spacer" presStyleCnt="0"/>
      <dgm:spPr/>
    </dgm:pt>
    <dgm:pt modelId="{4A5DC87A-40D9-40F5-9932-2848977DF1B6}" type="pres">
      <dgm:prSet presAssocID="{C0C47B96-6A7A-4329-B349-8D6A9C6C4815}" presName="parentText" presStyleLbl="node1" presStyleIdx="1" presStyleCnt="5">
        <dgm:presLayoutVars>
          <dgm:chMax val="0"/>
          <dgm:bulletEnabled val="1"/>
        </dgm:presLayoutVars>
      </dgm:prSet>
      <dgm:spPr/>
    </dgm:pt>
    <dgm:pt modelId="{EBE048B3-A4F3-46AD-8D3A-FAC5AED2E6F3}" type="pres">
      <dgm:prSet presAssocID="{611DE4DB-7FDE-4A71-B0B3-B45E97A1F863}" presName="spacer" presStyleCnt="0"/>
      <dgm:spPr/>
    </dgm:pt>
    <dgm:pt modelId="{084B4007-D27D-478C-BDB1-33342EDBB82E}" type="pres">
      <dgm:prSet presAssocID="{A9568ED5-203A-42EA-8EA1-54D74F4701BE}" presName="parentText" presStyleLbl="node1" presStyleIdx="2" presStyleCnt="5">
        <dgm:presLayoutVars>
          <dgm:chMax val="0"/>
          <dgm:bulletEnabled val="1"/>
        </dgm:presLayoutVars>
      </dgm:prSet>
      <dgm:spPr/>
    </dgm:pt>
    <dgm:pt modelId="{84E2A9F4-3DAA-4937-9A8C-F5F5FCF84C3D}" type="pres">
      <dgm:prSet presAssocID="{6AED2B8B-8E5E-4CB0-B1F1-808813959E5C}" presName="spacer" presStyleCnt="0"/>
      <dgm:spPr/>
    </dgm:pt>
    <dgm:pt modelId="{F481FF77-C52C-4837-B268-9D421144B5E4}" type="pres">
      <dgm:prSet presAssocID="{AC95E15B-AF53-4875-95BD-0BB27423260B}" presName="parentText" presStyleLbl="node1" presStyleIdx="3" presStyleCnt="5">
        <dgm:presLayoutVars>
          <dgm:chMax val="0"/>
          <dgm:bulletEnabled val="1"/>
        </dgm:presLayoutVars>
      </dgm:prSet>
      <dgm:spPr/>
    </dgm:pt>
    <dgm:pt modelId="{CA505D4E-BD00-4735-8A81-ADF5D7788BC6}" type="pres">
      <dgm:prSet presAssocID="{14B861B8-0A86-4487-BF04-6E9D9DA73E58}" presName="spacer" presStyleCnt="0"/>
      <dgm:spPr/>
    </dgm:pt>
    <dgm:pt modelId="{2740947F-4449-4C6C-82B6-69D5D83C6F80}" type="pres">
      <dgm:prSet presAssocID="{A8B9C19B-7BF1-418A-A643-230F91DDDBC3}" presName="parentText" presStyleLbl="node1" presStyleIdx="4" presStyleCnt="5">
        <dgm:presLayoutVars>
          <dgm:chMax val="0"/>
          <dgm:bulletEnabled val="1"/>
        </dgm:presLayoutVars>
      </dgm:prSet>
      <dgm:spPr/>
    </dgm:pt>
  </dgm:ptLst>
  <dgm:cxnLst>
    <dgm:cxn modelId="{1A2E130C-69FF-4B39-83CA-925BAA1D5547}" type="presOf" srcId="{C0C47B96-6A7A-4329-B349-8D6A9C6C4815}" destId="{4A5DC87A-40D9-40F5-9932-2848977DF1B6}" srcOrd="0" destOrd="0" presId="urn:microsoft.com/office/officeart/2005/8/layout/vList2"/>
    <dgm:cxn modelId="{CE5BE32A-069F-4E52-A397-43CFD3A2018D}" srcId="{18CE93D3-77E6-4CD7-84AF-3D5BB0F697FE}" destId="{AC95E15B-AF53-4875-95BD-0BB27423260B}" srcOrd="3" destOrd="0" parTransId="{3F6AAE3F-8495-42EE-A031-3BDBE9BB0F67}" sibTransId="{14B861B8-0A86-4487-BF04-6E9D9DA73E58}"/>
    <dgm:cxn modelId="{4A40193F-4ECF-48E1-B5B7-534E3BFD8001}" type="presOf" srcId="{A8B9C19B-7BF1-418A-A643-230F91DDDBC3}" destId="{2740947F-4449-4C6C-82B6-69D5D83C6F80}" srcOrd="0" destOrd="0" presId="urn:microsoft.com/office/officeart/2005/8/layout/vList2"/>
    <dgm:cxn modelId="{B7184C63-A2F5-48DA-863C-B4AF3329BC5C}" type="presOf" srcId="{18CE93D3-77E6-4CD7-84AF-3D5BB0F697FE}" destId="{483285EA-96FB-4FB3-855D-FD5BB483019A}" srcOrd="0" destOrd="0" presId="urn:microsoft.com/office/officeart/2005/8/layout/vList2"/>
    <dgm:cxn modelId="{F9084D90-20BC-488F-873D-FEA2A00ECC84}" srcId="{18CE93D3-77E6-4CD7-84AF-3D5BB0F697FE}" destId="{C0C47B96-6A7A-4329-B349-8D6A9C6C4815}" srcOrd="1" destOrd="0" parTransId="{D4BB6F21-F0A3-4CD8-9AED-D67554593596}" sibTransId="{611DE4DB-7FDE-4A71-B0B3-B45E97A1F863}"/>
    <dgm:cxn modelId="{60E9F2B4-7354-40C8-A091-9B3757CA1531}" srcId="{18CE93D3-77E6-4CD7-84AF-3D5BB0F697FE}" destId="{A9568ED5-203A-42EA-8EA1-54D74F4701BE}" srcOrd="2" destOrd="0" parTransId="{88FF8583-2614-4D52-B8B4-BB057C54B7B1}" sibTransId="{6AED2B8B-8E5E-4CB0-B1F1-808813959E5C}"/>
    <dgm:cxn modelId="{32951DB6-BB9B-4406-9484-0CF50450F273}" srcId="{18CE93D3-77E6-4CD7-84AF-3D5BB0F697FE}" destId="{A8B9C19B-7BF1-418A-A643-230F91DDDBC3}" srcOrd="4" destOrd="0" parTransId="{3A427FD2-C563-4796-B8DF-241F82336CFA}" sibTransId="{26942602-1FD4-4047-9F2F-1616F79B4D0A}"/>
    <dgm:cxn modelId="{756C2DBD-901B-48FA-983A-A9171AF4047B}" type="presOf" srcId="{A9568ED5-203A-42EA-8EA1-54D74F4701BE}" destId="{084B4007-D27D-478C-BDB1-33342EDBB82E}" srcOrd="0" destOrd="0" presId="urn:microsoft.com/office/officeart/2005/8/layout/vList2"/>
    <dgm:cxn modelId="{02A0CDCB-0899-4037-875D-6004A82E9EAC}" type="presOf" srcId="{F6FA6D45-B383-4588-B956-C8DDD416B1EB}" destId="{67B24C6A-2A38-4232-96D9-82879E6015E0}" srcOrd="0" destOrd="0" presId="urn:microsoft.com/office/officeart/2005/8/layout/vList2"/>
    <dgm:cxn modelId="{56156BE5-8697-442A-B574-F7AE46E00290}" srcId="{18CE93D3-77E6-4CD7-84AF-3D5BB0F697FE}" destId="{F6FA6D45-B383-4588-B956-C8DDD416B1EB}" srcOrd="0" destOrd="0" parTransId="{A238EF06-7499-4B9F-BEB7-8E2EE31D4038}" sibTransId="{DD04D5C2-836F-4A59-BCD0-C434193ED451}"/>
    <dgm:cxn modelId="{F1B506F8-604D-432A-BAAB-A109ADBE51EB}" type="presOf" srcId="{AC95E15B-AF53-4875-95BD-0BB27423260B}" destId="{F481FF77-C52C-4837-B268-9D421144B5E4}" srcOrd="0" destOrd="0" presId="urn:microsoft.com/office/officeart/2005/8/layout/vList2"/>
    <dgm:cxn modelId="{EA15DDE3-9FD1-4A6B-84BF-E85752C36C8A}" type="presParOf" srcId="{483285EA-96FB-4FB3-855D-FD5BB483019A}" destId="{67B24C6A-2A38-4232-96D9-82879E6015E0}" srcOrd="0" destOrd="0" presId="urn:microsoft.com/office/officeart/2005/8/layout/vList2"/>
    <dgm:cxn modelId="{A3B86FB0-FECB-49B5-B17E-A4AA86B89770}" type="presParOf" srcId="{483285EA-96FB-4FB3-855D-FD5BB483019A}" destId="{AACF52BB-A309-4F63-932B-82524332192B}" srcOrd="1" destOrd="0" presId="urn:microsoft.com/office/officeart/2005/8/layout/vList2"/>
    <dgm:cxn modelId="{B3E6F551-BB51-4AB5-8DDA-94D2A730194A}" type="presParOf" srcId="{483285EA-96FB-4FB3-855D-FD5BB483019A}" destId="{4A5DC87A-40D9-40F5-9932-2848977DF1B6}" srcOrd="2" destOrd="0" presId="urn:microsoft.com/office/officeart/2005/8/layout/vList2"/>
    <dgm:cxn modelId="{B91D3947-1835-4EB9-A258-3BDFA4C484E7}" type="presParOf" srcId="{483285EA-96FB-4FB3-855D-FD5BB483019A}" destId="{EBE048B3-A4F3-46AD-8D3A-FAC5AED2E6F3}" srcOrd="3" destOrd="0" presId="urn:microsoft.com/office/officeart/2005/8/layout/vList2"/>
    <dgm:cxn modelId="{30A007B5-1E4C-4142-BB78-2AD0E2BAD6AE}" type="presParOf" srcId="{483285EA-96FB-4FB3-855D-FD5BB483019A}" destId="{084B4007-D27D-478C-BDB1-33342EDBB82E}" srcOrd="4" destOrd="0" presId="urn:microsoft.com/office/officeart/2005/8/layout/vList2"/>
    <dgm:cxn modelId="{B2A5675F-3CB0-4C2A-8F5F-314C856D8818}" type="presParOf" srcId="{483285EA-96FB-4FB3-855D-FD5BB483019A}" destId="{84E2A9F4-3DAA-4937-9A8C-F5F5FCF84C3D}" srcOrd="5" destOrd="0" presId="urn:microsoft.com/office/officeart/2005/8/layout/vList2"/>
    <dgm:cxn modelId="{5993400E-AE34-4CE0-BC4E-39ADE1CB2D9E}" type="presParOf" srcId="{483285EA-96FB-4FB3-855D-FD5BB483019A}" destId="{F481FF77-C52C-4837-B268-9D421144B5E4}" srcOrd="6" destOrd="0" presId="urn:microsoft.com/office/officeart/2005/8/layout/vList2"/>
    <dgm:cxn modelId="{5CDA241A-FEAE-43EA-97D5-DF4C85230AF9}" type="presParOf" srcId="{483285EA-96FB-4FB3-855D-FD5BB483019A}" destId="{CA505D4E-BD00-4735-8A81-ADF5D7788BC6}" srcOrd="7" destOrd="0" presId="urn:microsoft.com/office/officeart/2005/8/layout/vList2"/>
    <dgm:cxn modelId="{88F77760-06AF-4E62-BAFB-EA95715F2600}" type="presParOf" srcId="{483285EA-96FB-4FB3-855D-FD5BB483019A}" destId="{2740947F-4449-4C6C-82B6-69D5D83C6F8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E84450-003A-440F-8234-18FF7E8AE274}"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PK"/>
        </a:p>
      </dgm:t>
    </dgm:pt>
    <dgm:pt modelId="{E2332E53-1D65-4814-BDFA-414C9E9A5E3B}">
      <dgm:prSet phldrT="[Text]"/>
      <dgm:spPr/>
      <dgm:t>
        <a:bodyPr/>
        <a:lstStyle/>
        <a:p>
          <a:r>
            <a:rPr lang="en-US"/>
            <a:t>Staff shortages and high workload across health sector.</a:t>
          </a:r>
          <a:endParaRPr lang="en-PK"/>
        </a:p>
      </dgm:t>
    </dgm:pt>
    <dgm:pt modelId="{531FB8AE-B0F1-4EF2-8A96-4290944FAA8B}" type="parTrans" cxnId="{1E47C9E6-E056-421E-9900-48E5BBF49338}">
      <dgm:prSet/>
      <dgm:spPr/>
      <dgm:t>
        <a:bodyPr/>
        <a:lstStyle/>
        <a:p>
          <a:endParaRPr lang="en-PK"/>
        </a:p>
      </dgm:t>
    </dgm:pt>
    <dgm:pt modelId="{FEB06475-91D6-4E1E-A0C4-C6444D187203}" type="sibTrans" cxnId="{1E47C9E6-E056-421E-9900-48E5BBF49338}">
      <dgm:prSet/>
      <dgm:spPr/>
      <dgm:t>
        <a:bodyPr/>
        <a:lstStyle/>
        <a:p>
          <a:endParaRPr lang="en-PK"/>
        </a:p>
      </dgm:t>
    </dgm:pt>
    <dgm:pt modelId="{8779B0A1-7458-47EB-A725-EA5940022814}">
      <dgm:prSet/>
      <dgm:spPr/>
      <dgm:t>
        <a:bodyPr/>
        <a:lstStyle/>
        <a:p>
          <a:r>
            <a:rPr lang="en-US"/>
            <a:t>Emotional fatigue and risk of burnout.</a:t>
          </a:r>
          <a:endParaRPr lang="en-US" dirty="0"/>
        </a:p>
      </dgm:t>
    </dgm:pt>
    <dgm:pt modelId="{DDAF99D1-6135-448F-AF0F-D63009C27FD4}" type="parTrans" cxnId="{CBDC1228-A29A-4C72-B363-0E154A076E63}">
      <dgm:prSet/>
      <dgm:spPr/>
      <dgm:t>
        <a:bodyPr/>
        <a:lstStyle/>
        <a:p>
          <a:endParaRPr lang="en-PK"/>
        </a:p>
      </dgm:t>
    </dgm:pt>
    <dgm:pt modelId="{4B005CAB-48BE-4891-B9DD-CAD1F533512D}" type="sibTrans" cxnId="{CBDC1228-A29A-4C72-B363-0E154A076E63}">
      <dgm:prSet/>
      <dgm:spPr/>
      <dgm:t>
        <a:bodyPr/>
        <a:lstStyle/>
        <a:p>
          <a:endParaRPr lang="en-PK"/>
        </a:p>
      </dgm:t>
    </dgm:pt>
    <dgm:pt modelId="{3AD31B2B-A80E-4B92-AFBD-5DD5B9F91D86}">
      <dgm:prSet/>
      <dgm:spPr/>
      <dgm:t>
        <a:bodyPr/>
        <a:lstStyle/>
        <a:p>
          <a:r>
            <a:rPr lang="en-US" dirty="0"/>
            <a:t>Funding and policy changes affecting job stability </a:t>
          </a:r>
          <a:r>
            <a:rPr lang="en-PK" dirty="0"/>
            <a:t>(Masuwai, Zulkifli and Hamzah, 2024)</a:t>
          </a:r>
          <a:r>
            <a:rPr lang="en-US" dirty="0"/>
            <a:t>.</a:t>
          </a:r>
        </a:p>
      </dgm:t>
    </dgm:pt>
    <dgm:pt modelId="{9A0212AD-B76C-408B-9C89-3006EDE28331}" type="parTrans" cxnId="{656492E3-EB08-4DEE-8DE9-900547AC65B4}">
      <dgm:prSet/>
      <dgm:spPr/>
      <dgm:t>
        <a:bodyPr/>
        <a:lstStyle/>
        <a:p>
          <a:endParaRPr lang="en-PK"/>
        </a:p>
      </dgm:t>
    </dgm:pt>
    <dgm:pt modelId="{D6FF4E65-9C52-4AEF-BC77-20B193047BC1}" type="sibTrans" cxnId="{656492E3-EB08-4DEE-8DE9-900547AC65B4}">
      <dgm:prSet/>
      <dgm:spPr/>
      <dgm:t>
        <a:bodyPr/>
        <a:lstStyle/>
        <a:p>
          <a:endParaRPr lang="en-PK"/>
        </a:p>
      </dgm:t>
    </dgm:pt>
    <dgm:pt modelId="{8086BF53-59A3-45F9-B8B9-B89FDC65390E}">
      <dgm:prSet/>
      <dgm:spPr/>
      <dgm:t>
        <a:bodyPr/>
        <a:lstStyle/>
        <a:p>
          <a:r>
            <a:rPr lang="en-US"/>
            <a:t>Competitive job market.</a:t>
          </a:r>
          <a:endParaRPr lang="en-PK" dirty="0"/>
        </a:p>
      </dgm:t>
    </dgm:pt>
    <dgm:pt modelId="{07554E14-E602-4F97-86BF-2B02CC047136}" type="parTrans" cxnId="{BFDF1F33-DB79-4CE3-A383-017FB993EFC4}">
      <dgm:prSet/>
      <dgm:spPr/>
      <dgm:t>
        <a:bodyPr/>
        <a:lstStyle/>
        <a:p>
          <a:endParaRPr lang="en-PK"/>
        </a:p>
      </dgm:t>
    </dgm:pt>
    <dgm:pt modelId="{C6788C11-E351-4662-8CF4-A06620341B58}" type="sibTrans" cxnId="{BFDF1F33-DB79-4CE3-A383-017FB993EFC4}">
      <dgm:prSet/>
      <dgm:spPr/>
      <dgm:t>
        <a:bodyPr/>
        <a:lstStyle/>
        <a:p>
          <a:endParaRPr lang="en-PK"/>
        </a:p>
      </dgm:t>
    </dgm:pt>
    <dgm:pt modelId="{51BC0126-45F6-48D8-95BD-BC444C73ED9F}" type="pres">
      <dgm:prSet presAssocID="{A7E84450-003A-440F-8234-18FF7E8AE274}" presName="diagram" presStyleCnt="0">
        <dgm:presLayoutVars>
          <dgm:dir/>
          <dgm:resizeHandles val="exact"/>
        </dgm:presLayoutVars>
      </dgm:prSet>
      <dgm:spPr/>
    </dgm:pt>
    <dgm:pt modelId="{5DA2181C-996B-4C09-9703-B4494C1F893B}" type="pres">
      <dgm:prSet presAssocID="{E2332E53-1D65-4814-BDFA-414C9E9A5E3B}" presName="node" presStyleLbl="node1" presStyleIdx="0" presStyleCnt="4">
        <dgm:presLayoutVars>
          <dgm:bulletEnabled val="1"/>
        </dgm:presLayoutVars>
      </dgm:prSet>
      <dgm:spPr/>
    </dgm:pt>
    <dgm:pt modelId="{A959755F-3CF1-45A7-B92C-D7BDF4605A69}" type="pres">
      <dgm:prSet presAssocID="{FEB06475-91D6-4E1E-A0C4-C6444D187203}" presName="sibTrans" presStyleCnt="0"/>
      <dgm:spPr/>
    </dgm:pt>
    <dgm:pt modelId="{5B31DF4F-57BE-4A76-B247-A9DAF25BE608}" type="pres">
      <dgm:prSet presAssocID="{8779B0A1-7458-47EB-A725-EA5940022814}" presName="node" presStyleLbl="node1" presStyleIdx="1" presStyleCnt="4">
        <dgm:presLayoutVars>
          <dgm:bulletEnabled val="1"/>
        </dgm:presLayoutVars>
      </dgm:prSet>
      <dgm:spPr/>
    </dgm:pt>
    <dgm:pt modelId="{39351DF1-3110-4630-A701-25AC563D80B3}" type="pres">
      <dgm:prSet presAssocID="{4B005CAB-48BE-4891-B9DD-CAD1F533512D}" presName="sibTrans" presStyleCnt="0"/>
      <dgm:spPr/>
    </dgm:pt>
    <dgm:pt modelId="{B180B5DE-F53F-4FD8-8803-06138622142E}" type="pres">
      <dgm:prSet presAssocID="{3AD31B2B-A80E-4B92-AFBD-5DD5B9F91D86}" presName="node" presStyleLbl="node1" presStyleIdx="2" presStyleCnt="4">
        <dgm:presLayoutVars>
          <dgm:bulletEnabled val="1"/>
        </dgm:presLayoutVars>
      </dgm:prSet>
      <dgm:spPr/>
    </dgm:pt>
    <dgm:pt modelId="{48587C8D-62E8-40D8-85AE-95138EB32D8D}" type="pres">
      <dgm:prSet presAssocID="{D6FF4E65-9C52-4AEF-BC77-20B193047BC1}" presName="sibTrans" presStyleCnt="0"/>
      <dgm:spPr/>
    </dgm:pt>
    <dgm:pt modelId="{140F997E-6FF0-494E-BE6D-7710C792EA1D}" type="pres">
      <dgm:prSet presAssocID="{8086BF53-59A3-45F9-B8B9-B89FDC65390E}" presName="node" presStyleLbl="node1" presStyleIdx="3" presStyleCnt="4">
        <dgm:presLayoutVars>
          <dgm:bulletEnabled val="1"/>
        </dgm:presLayoutVars>
      </dgm:prSet>
      <dgm:spPr/>
    </dgm:pt>
  </dgm:ptLst>
  <dgm:cxnLst>
    <dgm:cxn modelId="{CBDC1228-A29A-4C72-B363-0E154A076E63}" srcId="{A7E84450-003A-440F-8234-18FF7E8AE274}" destId="{8779B0A1-7458-47EB-A725-EA5940022814}" srcOrd="1" destOrd="0" parTransId="{DDAF99D1-6135-448F-AF0F-D63009C27FD4}" sibTransId="{4B005CAB-48BE-4891-B9DD-CAD1F533512D}"/>
    <dgm:cxn modelId="{F2CA6631-63EA-4F15-B2B0-CDAA5DEE5592}" type="presOf" srcId="{E2332E53-1D65-4814-BDFA-414C9E9A5E3B}" destId="{5DA2181C-996B-4C09-9703-B4494C1F893B}" srcOrd="0" destOrd="0" presId="urn:microsoft.com/office/officeart/2005/8/layout/default"/>
    <dgm:cxn modelId="{BFDF1F33-DB79-4CE3-A383-017FB993EFC4}" srcId="{A7E84450-003A-440F-8234-18FF7E8AE274}" destId="{8086BF53-59A3-45F9-B8B9-B89FDC65390E}" srcOrd="3" destOrd="0" parTransId="{07554E14-E602-4F97-86BF-2B02CC047136}" sibTransId="{C6788C11-E351-4662-8CF4-A06620341B58}"/>
    <dgm:cxn modelId="{38A76965-876A-46EB-B0F5-C9F2C917C2A0}" type="presOf" srcId="{3AD31B2B-A80E-4B92-AFBD-5DD5B9F91D86}" destId="{B180B5DE-F53F-4FD8-8803-06138622142E}" srcOrd="0" destOrd="0" presId="urn:microsoft.com/office/officeart/2005/8/layout/default"/>
    <dgm:cxn modelId="{7831FB55-FB2F-460D-B9FF-9483E203A360}" type="presOf" srcId="{A7E84450-003A-440F-8234-18FF7E8AE274}" destId="{51BC0126-45F6-48D8-95BD-BC444C73ED9F}" srcOrd="0" destOrd="0" presId="urn:microsoft.com/office/officeart/2005/8/layout/default"/>
    <dgm:cxn modelId="{54F144AA-261A-42C3-AF93-F58BF6A06620}" type="presOf" srcId="{8779B0A1-7458-47EB-A725-EA5940022814}" destId="{5B31DF4F-57BE-4A76-B247-A9DAF25BE608}" srcOrd="0" destOrd="0" presId="urn:microsoft.com/office/officeart/2005/8/layout/default"/>
    <dgm:cxn modelId="{D7FBB9D4-4958-4103-9B1A-E3C144240661}" type="presOf" srcId="{8086BF53-59A3-45F9-B8B9-B89FDC65390E}" destId="{140F997E-6FF0-494E-BE6D-7710C792EA1D}" srcOrd="0" destOrd="0" presId="urn:microsoft.com/office/officeart/2005/8/layout/default"/>
    <dgm:cxn modelId="{656492E3-EB08-4DEE-8DE9-900547AC65B4}" srcId="{A7E84450-003A-440F-8234-18FF7E8AE274}" destId="{3AD31B2B-A80E-4B92-AFBD-5DD5B9F91D86}" srcOrd="2" destOrd="0" parTransId="{9A0212AD-B76C-408B-9C89-3006EDE28331}" sibTransId="{D6FF4E65-9C52-4AEF-BC77-20B193047BC1}"/>
    <dgm:cxn modelId="{1E47C9E6-E056-421E-9900-48E5BBF49338}" srcId="{A7E84450-003A-440F-8234-18FF7E8AE274}" destId="{E2332E53-1D65-4814-BDFA-414C9E9A5E3B}" srcOrd="0" destOrd="0" parTransId="{531FB8AE-B0F1-4EF2-8A96-4290944FAA8B}" sibTransId="{FEB06475-91D6-4E1E-A0C4-C6444D187203}"/>
    <dgm:cxn modelId="{D4A48CEE-E5AD-4731-BA56-C23DFA03524D}" type="presParOf" srcId="{51BC0126-45F6-48D8-95BD-BC444C73ED9F}" destId="{5DA2181C-996B-4C09-9703-B4494C1F893B}" srcOrd="0" destOrd="0" presId="urn:microsoft.com/office/officeart/2005/8/layout/default"/>
    <dgm:cxn modelId="{21FDD5E1-FA66-405B-819C-8B03EE2D4740}" type="presParOf" srcId="{51BC0126-45F6-48D8-95BD-BC444C73ED9F}" destId="{A959755F-3CF1-45A7-B92C-D7BDF4605A69}" srcOrd="1" destOrd="0" presId="urn:microsoft.com/office/officeart/2005/8/layout/default"/>
    <dgm:cxn modelId="{F79D7726-265B-4044-9F42-1CD2986D4DB2}" type="presParOf" srcId="{51BC0126-45F6-48D8-95BD-BC444C73ED9F}" destId="{5B31DF4F-57BE-4A76-B247-A9DAF25BE608}" srcOrd="2" destOrd="0" presId="urn:microsoft.com/office/officeart/2005/8/layout/default"/>
    <dgm:cxn modelId="{EA9B8A08-2FDE-409A-967D-EA5D0E9355CA}" type="presParOf" srcId="{51BC0126-45F6-48D8-95BD-BC444C73ED9F}" destId="{39351DF1-3110-4630-A701-25AC563D80B3}" srcOrd="3" destOrd="0" presId="urn:microsoft.com/office/officeart/2005/8/layout/default"/>
    <dgm:cxn modelId="{B2F5020E-1FCB-455A-A6FB-DD5D4A0467BC}" type="presParOf" srcId="{51BC0126-45F6-48D8-95BD-BC444C73ED9F}" destId="{B180B5DE-F53F-4FD8-8803-06138622142E}" srcOrd="4" destOrd="0" presId="urn:microsoft.com/office/officeart/2005/8/layout/default"/>
    <dgm:cxn modelId="{7D6B5CBA-3AB7-4264-8DEC-8D214D023680}" type="presParOf" srcId="{51BC0126-45F6-48D8-95BD-BC444C73ED9F}" destId="{48587C8D-62E8-40D8-85AE-95138EB32D8D}" srcOrd="5" destOrd="0" presId="urn:microsoft.com/office/officeart/2005/8/layout/default"/>
    <dgm:cxn modelId="{5AAB7272-5371-4457-8CB9-948BC529A511}" type="presParOf" srcId="{51BC0126-45F6-48D8-95BD-BC444C73ED9F}" destId="{140F997E-6FF0-494E-BE6D-7710C792EA1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31B70-67E3-4155-9F70-93DEFD16B0DA}">
      <dsp:nvSpPr>
        <dsp:cNvPr id="0" name=""/>
        <dsp:cNvSpPr/>
      </dsp:nvSpPr>
      <dsp:spPr>
        <a:xfrm>
          <a:off x="509389" y="13"/>
          <a:ext cx="3385343" cy="2031206"/>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Compassionate and empathic communication with colleagues and patients.</a:t>
          </a:r>
          <a:endParaRPr lang="en-US" sz="2600" kern="1200" dirty="0"/>
        </a:p>
      </dsp:txBody>
      <dsp:txXfrm>
        <a:off x="509389" y="13"/>
        <a:ext cx="3385343" cy="2031206"/>
      </dsp:txXfrm>
    </dsp:sp>
    <dsp:sp modelId="{5FFA5FF5-CECA-4453-99EB-B087C721E1E2}">
      <dsp:nvSpPr>
        <dsp:cNvPr id="0" name=""/>
        <dsp:cNvSpPr/>
      </dsp:nvSpPr>
      <dsp:spPr>
        <a:xfrm>
          <a:off x="4233267" y="13"/>
          <a:ext cx="3385343" cy="2031206"/>
        </a:xfrm>
        <a:prstGeom prst="rect">
          <a:avLst/>
        </a:prstGeom>
        <a:solidFill>
          <a:schemeClr val="accent5">
            <a:hueOff val="125256"/>
            <a:satOff val="12000"/>
            <a:lumOff val="2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Adaptability and strong teamwork under pressure </a:t>
          </a:r>
          <a:r>
            <a:rPr lang="en-PK" sz="2600" kern="1200" dirty="0"/>
            <a:t>(Martín-Hernández et al., 2022)</a:t>
          </a:r>
          <a:r>
            <a:rPr lang="en-US" sz="2600" kern="1200" dirty="0"/>
            <a:t>.</a:t>
          </a:r>
        </a:p>
      </dsp:txBody>
      <dsp:txXfrm>
        <a:off x="4233267" y="13"/>
        <a:ext cx="3385343" cy="2031206"/>
      </dsp:txXfrm>
    </dsp:sp>
    <dsp:sp modelId="{1EDB2489-2557-416B-9222-6D5FCC29F640}">
      <dsp:nvSpPr>
        <dsp:cNvPr id="0" name=""/>
        <dsp:cNvSpPr/>
      </dsp:nvSpPr>
      <dsp:spPr>
        <a:xfrm>
          <a:off x="509389" y="2369753"/>
          <a:ext cx="3385343" cy="2031206"/>
        </a:xfrm>
        <a:prstGeom prst="rect">
          <a:avLst/>
        </a:prstGeom>
        <a:solidFill>
          <a:schemeClr val="accent5">
            <a:hueOff val="250511"/>
            <a:satOff val="24001"/>
            <a:lumOff val="5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Understanding and cultural awareness of diverse patients.</a:t>
          </a:r>
          <a:endParaRPr lang="en-US" sz="2600" kern="1200" dirty="0"/>
        </a:p>
      </dsp:txBody>
      <dsp:txXfrm>
        <a:off x="509389" y="2369753"/>
        <a:ext cx="3385343" cy="2031206"/>
      </dsp:txXfrm>
    </dsp:sp>
    <dsp:sp modelId="{769F02AF-5B51-4897-8F2A-3D3EEE85ADE1}">
      <dsp:nvSpPr>
        <dsp:cNvPr id="0" name=""/>
        <dsp:cNvSpPr/>
      </dsp:nvSpPr>
      <dsp:spPr>
        <a:xfrm>
          <a:off x="4233267" y="2369753"/>
          <a:ext cx="3385343" cy="2031206"/>
        </a:xfrm>
        <a:prstGeom prst="rect">
          <a:avLst/>
        </a:prstGeom>
        <a:solidFill>
          <a:schemeClr val="accent5">
            <a:hueOff val="375767"/>
            <a:satOff val="36001"/>
            <a:lumOff val="88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Familiarity with patient-centred care and NHS core values.</a:t>
          </a:r>
          <a:endParaRPr lang="en-PK" sz="2600" kern="1200" dirty="0"/>
        </a:p>
      </dsp:txBody>
      <dsp:txXfrm>
        <a:off x="4233267" y="2369753"/>
        <a:ext cx="3385343" cy="2031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8CA9F-60AE-46E2-8033-67F5FB4C3B41}">
      <dsp:nvSpPr>
        <dsp:cNvPr id="0" name=""/>
        <dsp:cNvSpPr/>
      </dsp:nvSpPr>
      <dsp:spPr>
        <a:xfrm>
          <a:off x="509389" y="13"/>
          <a:ext cx="3385343" cy="2031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Tendency to overcommit.</a:t>
          </a:r>
          <a:endParaRPr lang="en-PK" sz="3100" kern="1200"/>
        </a:p>
      </dsp:txBody>
      <dsp:txXfrm>
        <a:off x="509389" y="13"/>
        <a:ext cx="3385343" cy="2031206"/>
      </dsp:txXfrm>
    </dsp:sp>
    <dsp:sp modelId="{D943C024-D00D-41EB-9590-BC8DB9A4FC1F}">
      <dsp:nvSpPr>
        <dsp:cNvPr id="0" name=""/>
        <dsp:cNvSpPr/>
      </dsp:nvSpPr>
      <dsp:spPr>
        <a:xfrm>
          <a:off x="4233267" y="13"/>
          <a:ext cx="3385343" cy="2031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Limited managerial and leadership experience.</a:t>
          </a:r>
          <a:endParaRPr lang="en-US" sz="3100" kern="1200" dirty="0"/>
        </a:p>
      </dsp:txBody>
      <dsp:txXfrm>
        <a:off x="4233267" y="13"/>
        <a:ext cx="3385343" cy="2031206"/>
      </dsp:txXfrm>
    </dsp:sp>
    <dsp:sp modelId="{C1EE41CD-DA46-4EDE-8C9A-B7F05D850650}">
      <dsp:nvSpPr>
        <dsp:cNvPr id="0" name=""/>
        <dsp:cNvSpPr/>
      </dsp:nvSpPr>
      <dsp:spPr>
        <a:xfrm>
          <a:off x="509389" y="2369753"/>
          <a:ext cx="3385343" cy="2031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Need to strengthen data management </a:t>
          </a:r>
          <a:r>
            <a:rPr lang="en-PK" sz="3100" kern="1200"/>
            <a:t>(Tan and Andriessen, 2021)</a:t>
          </a:r>
          <a:r>
            <a:rPr lang="en-US" sz="3100" kern="1200"/>
            <a:t>.</a:t>
          </a:r>
          <a:endParaRPr lang="en-US" sz="3100" kern="1200" dirty="0"/>
        </a:p>
      </dsp:txBody>
      <dsp:txXfrm>
        <a:off x="509389" y="2369753"/>
        <a:ext cx="3385343" cy="2031206"/>
      </dsp:txXfrm>
    </dsp:sp>
    <dsp:sp modelId="{268DE45D-B7BF-4E07-A8BD-DA618B1A3506}">
      <dsp:nvSpPr>
        <dsp:cNvPr id="0" name=""/>
        <dsp:cNvSpPr/>
      </dsp:nvSpPr>
      <dsp:spPr>
        <a:xfrm>
          <a:off x="4233267" y="2369753"/>
          <a:ext cx="3385343" cy="20312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Occasional difficulty in task delegation.</a:t>
          </a:r>
          <a:endParaRPr lang="en-PK" sz="3100" kern="1200" dirty="0"/>
        </a:p>
      </dsp:txBody>
      <dsp:txXfrm>
        <a:off x="4233267" y="2369753"/>
        <a:ext cx="3385343" cy="2031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24C6A-2A38-4232-96D9-82879E6015E0}">
      <dsp:nvSpPr>
        <dsp:cNvPr id="0" name=""/>
        <dsp:cNvSpPr/>
      </dsp:nvSpPr>
      <dsp:spPr>
        <a:xfrm>
          <a:off x="0" y="8860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Access to NHS funded training.</a:t>
          </a:r>
          <a:endParaRPr lang="en-PK" sz="2000" kern="1200"/>
        </a:p>
      </dsp:txBody>
      <dsp:txXfrm>
        <a:off x="23417" y="909453"/>
        <a:ext cx="8081166" cy="432866"/>
      </dsp:txXfrm>
    </dsp:sp>
    <dsp:sp modelId="{4A5DC87A-40D9-40F5-9932-2848977DF1B6}">
      <dsp:nvSpPr>
        <dsp:cNvPr id="0" name=""/>
        <dsp:cNvSpPr/>
      </dsp:nvSpPr>
      <dsp:spPr>
        <a:xfrm>
          <a:off x="0" y="14233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Availability of leadership development and mentorship schemes.</a:t>
          </a:r>
          <a:endParaRPr lang="en-US" sz="2000" kern="1200" dirty="0"/>
        </a:p>
      </dsp:txBody>
      <dsp:txXfrm>
        <a:off x="23417" y="1446753"/>
        <a:ext cx="8081166" cy="432866"/>
      </dsp:txXfrm>
    </dsp:sp>
    <dsp:sp modelId="{084B4007-D27D-478C-BDB1-33342EDBB82E}">
      <dsp:nvSpPr>
        <dsp:cNvPr id="0" name=""/>
        <dsp:cNvSpPr/>
      </dsp:nvSpPr>
      <dsp:spPr>
        <a:xfrm>
          <a:off x="0" y="19606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Growing demand for skilled professionals </a:t>
          </a:r>
          <a:r>
            <a:rPr lang="en-PK" sz="2000" kern="1200"/>
            <a:t>(Anderson et al., 2021)</a:t>
          </a:r>
          <a:r>
            <a:rPr lang="en-US" sz="2000" kern="1200"/>
            <a:t>.</a:t>
          </a:r>
          <a:endParaRPr lang="en-US" sz="2000" kern="1200" dirty="0"/>
        </a:p>
      </dsp:txBody>
      <dsp:txXfrm>
        <a:off x="23417" y="1984053"/>
        <a:ext cx="8081166" cy="432866"/>
      </dsp:txXfrm>
    </dsp:sp>
    <dsp:sp modelId="{F481FF77-C52C-4837-B268-9D421144B5E4}">
      <dsp:nvSpPr>
        <dsp:cNvPr id="0" name=""/>
        <dsp:cNvSpPr/>
      </dsp:nvSpPr>
      <dsp:spPr>
        <a:xfrm>
          <a:off x="0" y="24979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Expansion to career paths in mental, community, emergency  health care.</a:t>
          </a:r>
          <a:endParaRPr lang="en-US" sz="2000" kern="1200" dirty="0"/>
        </a:p>
      </dsp:txBody>
      <dsp:txXfrm>
        <a:off x="23417" y="2521353"/>
        <a:ext cx="8081166" cy="432866"/>
      </dsp:txXfrm>
    </dsp:sp>
    <dsp:sp modelId="{2740947F-4449-4C6C-82B6-69D5D83C6F80}">
      <dsp:nvSpPr>
        <dsp:cNvPr id="0" name=""/>
        <dsp:cNvSpPr/>
      </dsp:nvSpPr>
      <dsp:spPr>
        <a:xfrm>
          <a:off x="0" y="3035236"/>
          <a:ext cx="8128000" cy="4797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Digital transformation creating new roles in telehealth.</a:t>
          </a:r>
          <a:endParaRPr lang="en-PK" sz="2000" kern="1200" dirty="0"/>
        </a:p>
      </dsp:txBody>
      <dsp:txXfrm>
        <a:off x="23417" y="3058653"/>
        <a:ext cx="8081166" cy="4328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2181C-996B-4C09-9703-B4494C1F893B}">
      <dsp:nvSpPr>
        <dsp:cNvPr id="0" name=""/>
        <dsp:cNvSpPr/>
      </dsp:nvSpPr>
      <dsp:spPr>
        <a:xfrm>
          <a:off x="509389" y="13"/>
          <a:ext cx="3385343" cy="2031206"/>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Staff shortages and high workload across health sector.</a:t>
          </a:r>
          <a:endParaRPr lang="en-PK" sz="2600" kern="1200"/>
        </a:p>
      </dsp:txBody>
      <dsp:txXfrm>
        <a:off x="509389" y="13"/>
        <a:ext cx="3385343" cy="2031206"/>
      </dsp:txXfrm>
    </dsp:sp>
    <dsp:sp modelId="{5B31DF4F-57BE-4A76-B247-A9DAF25BE608}">
      <dsp:nvSpPr>
        <dsp:cNvPr id="0" name=""/>
        <dsp:cNvSpPr/>
      </dsp:nvSpPr>
      <dsp:spPr>
        <a:xfrm>
          <a:off x="4233267" y="13"/>
          <a:ext cx="3385343" cy="2031206"/>
        </a:xfrm>
        <a:prstGeom prst="rect">
          <a:avLst/>
        </a:prstGeom>
        <a:solidFill>
          <a:schemeClr val="accent3">
            <a:hueOff val="311971"/>
            <a:satOff val="-84"/>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Emotional fatigue and risk of burnout.</a:t>
          </a:r>
          <a:endParaRPr lang="en-US" sz="2600" kern="1200" dirty="0"/>
        </a:p>
      </dsp:txBody>
      <dsp:txXfrm>
        <a:off x="4233267" y="13"/>
        <a:ext cx="3385343" cy="2031206"/>
      </dsp:txXfrm>
    </dsp:sp>
    <dsp:sp modelId="{B180B5DE-F53F-4FD8-8803-06138622142E}">
      <dsp:nvSpPr>
        <dsp:cNvPr id="0" name=""/>
        <dsp:cNvSpPr/>
      </dsp:nvSpPr>
      <dsp:spPr>
        <a:xfrm>
          <a:off x="509389" y="2369753"/>
          <a:ext cx="3385343" cy="2031206"/>
        </a:xfrm>
        <a:prstGeom prst="rect">
          <a:avLst/>
        </a:prstGeom>
        <a:solidFill>
          <a:schemeClr val="accent3">
            <a:hueOff val="623941"/>
            <a:satOff val="-168"/>
            <a:lumOff val="509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Funding and policy changes affecting job stability </a:t>
          </a:r>
          <a:r>
            <a:rPr lang="en-PK" sz="2600" kern="1200" dirty="0"/>
            <a:t>(Masuwai, Zulkifli and Hamzah, 2024)</a:t>
          </a:r>
          <a:r>
            <a:rPr lang="en-US" sz="2600" kern="1200" dirty="0"/>
            <a:t>.</a:t>
          </a:r>
        </a:p>
      </dsp:txBody>
      <dsp:txXfrm>
        <a:off x="509389" y="2369753"/>
        <a:ext cx="3385343" cy="2031206"/>
      </dsp:txXfrm>
    </dsp:sp>
    <dsp:sp modelId="{140F997E-6FF0-494E-BE6D-7710C792EA1D}">
      <dsp:nvSpPr>
        <dsp:cNvPr id="0" name=""/>
        <dsp:cNvSpPr/>
      </dsp:nvSpPr>
      <dsp:spPr>
        <a:xfrm>
          <a:off x="4233267" y="2369753"/>
          <a:ext cx="3385343" cy="2031206"/>
        </a:xfrm>
        <a:prstGeom prst="rect">
          <a:avLst/>
        </a:prstGeom>
        <a:solidFill>
          <a:schemeClr val="accent3">
            <a:hueOff val="935912"/>
            <a:satOff val="-252"/>
            <a:lumOff val="764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Competitive job market.</a:t>
          </a:r>
          <a:endParaRPr lang="en-PK" sz="2600" kern="1200" dirty="0"/>
        </a:p>
      </dsp:txBody>
      <dsp:txXfrm>
        <a:off x="4233267" y="2369753"/>
        <a:ext cx="3385343" cy="20312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80273-DAA3-4488-AB21-E8A40069A64F}" type="datetimeFigureOut">
              <a:rPr lang="en-PK" smtClean="0"/>
              <a:t>10/20/2025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5982F6-B1C8-4008-9336-036B8E495521}" type="slidenum">
              <a:rPr lang="en-PK" smtClean="0"/>
              <a:t>‹#›</a:t>
            </a:fld>
            <a:endParaRPr lang="en-PK"/>
          </a:p>
        </p:txBody>
      </p:sp>
    </p:spTree>
    <p:extLst>
      <p:ext uri="{BB962C8B-B14F-4D97-AF65-F5344CB8AC3E}">
        <p14:creationId xmlns:p14="http://schemas.microsoft.com/office/powerpoint/2010/main" val="352383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Today, I will present my own SWOT analysis in the context of my own professional development in the Health and Social Care Sector within the UK. A SWOT analysis is a structured tool that helps identify my strengths, weaknesses, opportunities and threats that will strategically plan my career progression. In health and social care, self-awareness and reflective practise is crucial as it helps to provide safe, compassionate and effective care </a:t>
            </a:r>
            <a:r>
              <a:rPr lang="en-PK" sz="1200" kern="1200" dirty="0">
                <a:solidFill>
                  <a:schemeClr val="tx1"/>
                </a:solidFill>
                <a:effectLst/>
                <a:latin typeface="+mn-lt"/>
                <a:ea typeface="+mn-ea"/>
                <a:cs typeface="+mn-cs"/>
              </a:rPr>
              <a:t>(</a:t>
            </a:r>
            <a:r>
              <a:rPr lang="en-PK" sz="1200" kern="1200" dirty="0" err="1">
                <a:solidFill>
                  <a:schemeClr val="tx1"/>
                </a:solidFill>
                <a:effectLst/>
                <a:latin typeface="+mn-lt"/>
                <a:ea typeface="+mn-ea"/>
                <a:cs typeface="+mn-cs"/>
              </a:rPr>
              <a:t>Masuwai</a:t>
            </a:r>
            <a:r>
              <a:rPr lang="en-PK" sz="1200" kern="1200" dirty="0">
                <a:solidFill>
                  <a:schemeClr val="tx1"/>
                </a:solidFill>
                <a:effectLst/>
                <a:latin typeface="+mn-lt"/>
                <a:ea typeface="+mn-ea"/>
                <a:cs typeface="+mn-cs"/>
              </a:rPr>
              <a:t>, Zulkifli and Hamzah, 2024)</a:t>
            </a:r>
            <a:r>
              <a:rPr lang="en-US" sz="1200" b="0" i="0" kern="1200" dirty="0">
                <a:solidFill>
                  <a:schemeClr val="tx1"/>
                </a:solidFill>
                <a:effectLst/>
                <a:latin typeface="+mn-lt"/>
                <a:ea typeface="+mn-ea"/>
                <a:cs typeface="+mn-cs"/>
              </a:rPr>
              <a:t>. By knowing where I am today, I am able to have well-thought decisions about how I would like to grow, my limitations and goals with the standard which has been laid by the NHS and Health and Care Professions Council. </a:t>
            </a:r>
            <a:endParaRPr lang="en-PK" dirty="0"/>
          </a:p>
        </p:txBody>
      </p:sp>
      <p:sp>
        <p:nvSpPr>
          <p:cNvPr id="4" name="Slide Number Placeholder 3"/>
          <p:cNvSpPr>
            <a:spLocks noGrp="1"/>
          </p:cNvSpPr>
          <p:nvPr>
            <p:ph type="sldNum" sz="quarter" idx="5"/>
          </p:nvPr>
        </p:nvSpPr>
        <p:spPr/>
        <p:txBody>
          <a:bodyPr/>
          <a:lstStyle/>
          <a:p>
            <a:fld id="{715982F6-B1C8-4008-9336-036B8E495521}" type="slidenum">
              <a:rPr lang="en-PK" smtClean="0"/>
              <a:t>3</a:t>
            </a:fld>
            <a:endParaRPr lang="en-PK"/>
          </a:p>
        </p:txBody>
      </p:sp>
    </p:spTree>
    <p:extLst>
      <p:ext uri="{BB962C8B-B14F-4D97-AF65-F5344CB8AC3E}">
        <p14:creationId xmlns:p14="http://schemas.microsoft.com/office/powerpoint/2010/main" val="3350042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My main strengths are in the areas of empathy, teamwork and adapting. I am sensitive by nature and I can communicate with patients and colleagues well, creating a patch for trust and the satisfaction of patients. I enjoy working under pressure especially in busy areas like the emergency or acute department, where teamwork and rapid decision-making are important. I am also highly committed to lifelong learning through Continuous Professional Development to help keep me up to date on current standards of care in the field of clinical practise. Another strength is my cultural awareness. Working with people from very different backgrounds has helped my skills in delivery of inclusive,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care alongside the NHS core values of respect, dignity and compassion.</a:t>
            </a:r>
            <a:endParaRPr lang="en-PK" dirty="0"/>
          </a:p>
        </p:txBody>
      </p:sp>
      <p:sp>
        <p:nvSpPr>
          <p:cNvPr id="4" name="Slide Number Placeholder 3"/>
          <p:cNvSpPr>
            <a:spLocks noGrp="1"/>
          </p:cNvSpPr>
          <p:nvPr>
            <p:ph type="sldNum" sz="quarter" idx="5"/>
          </p:nvPr>
        </p:nvSpPr>
        <p:spPr/>
        <p:txBody>
          <a:bodyPr/>
          <a:lstStyle/>
          <a:p>
            <a:fld id="{715982F6-B1C8-4008-9336-036B8E495521}" type="slidenum">
              <a:rPr lang="en-PK" smtClean="0"/>
              <a:t>4</a:t>
            </a:fld>
            <a:endParaRPr lang="en-PK"/>
          </a:p>
        </p:txBody>
      </p:sp>
    </p:spTree>
    <p:extLst>
      <p:ext uri="{BB962C8B-B14F-4D97-AF65-F5344CB8AC3E}">
        <p14:creationId xmlns:p14="http://schemas.microsoft.com/office/powerpoint/2010/main" val="1341274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Despite these strengths, I see a number of areas for improvement. I take on too many responsibilities sometimes, I can feel stressed out, or worn out emotionally because of it. Additionally, my leadership and managerial experience are limited and this could limit my ability to work on senior positions in the future. I also have to develop my digital literacy especially in data analysis and use of electronic health records since technology the use of technology seems to be becoming integral to patient care. </a:t>
            </a:r>
            <a:r>
              <a:rPr lang="en-PK" sz="1200" kern="1200" dirty="0">
                <a:solidFill>
                  <a:schemeClr val="tx1"/>
                </a:solidFill>
                <a:effectLst/>
                <a:latin typeface="+mn-lt"/>
                <a:ea typeface="+mn-ea"/>
                <a:cs typeface="+mn-cs"/>
              </a:rPr>
              <a:t>As noted by Tan and Andriessen (2021), the integration of technology in healthcare is essential for improving patient outcomes and streamlining clinical processes. </a:t>
            </a:r>
            <a:r>
              <a:rPr lang="en-US" sz="1200" kern="1200" dirty="0">
                <a:solidFill>
                  <a:schemeClr val="tx1"/>
                </a:solidFill>
                <a:effectLst/>
                <a:latin typeface="+mn-lt"/>
                <a:ea typeface="+mn-ea"/>
                <a:cs typeface="+mn-cs"/>
              </a:rPr>
              <a:t>Finally, I sometimes struggle with delegation because I sometimes like to do it myself, and that impacts on efficiency during busy shifts.</a:t>
            </a:r>
            <a:endParaRPr lang="en-PK"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PK" dirty="0"/>
          </a:p>
        </p:txBody>
      </p:sp>
      <p:sp>
        <p:nvSpPr>
          <p:cNvPr id="4" name="Slide Number Placeholder 3"/>
          <p:cNvSpPr>
            <a:spLocks noGrp="1"/>
          </p:cNvSpPr>
          <p:nvPr>
            <p:ph type="sldNum" sz="quarter" idx="5"/>
          </p:nvPr>
        </p:nvSpPr>
        <p:spPr/>
        <p:txBody>
          <a:bodyPr/>
          <a:lstStyle/>
          <a:p>
            <a:fld id="{715982F6-B1C8-4008-9336-036B8E495521}" type="slidenum">
              <a:rPr lang="en-PK" smtClean="0"/>
              <a:t>5</a:t>
            </a:fld>
            <a:endParaRPr lang="en-PK"/>
          </a:p>
        </p:txBody>
      </p:sp>
    </p:spTree>
    <p:extLst>
      <p:ext uri="{BB962C8B-B14F-4D97-AF65-F5344CB8AC3E}">
        <p14:creationId xmlns:p14="http://schemas.microsoft.com/office/powerpoint/2010/main" val="3446305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There are different opportunities available in the UK Health and Social Care sector. The NHS provides funded training and </a:t>
            </a:r>
            <a:r>
              <a:rPr lang="en-GB" sz="1200" b="0" i="0" kern="1200" dirty="0">
                <a:solidFill>
                  <a:schemeClr val="tx1"/>
                </a:solidFill>
                <a:effectLst/>
                <a:latin typeface="+mn-lt"/>
                <a:ea typeface="+mn-ea"/>
                <a:cs typeface="+mn-cs"/>
              </a:rPr>
              <a:t>continuing professional development (</a:t>
            </a:r>
            <a:r>
              <a:rPr lang="en-US" sz="1200" b="0" i="0" kern="1200" dirty="0">
                <a:solidFill>
                  <a:schemeClr val="tx1"/>
                </a:solidFill>
                <a:effectLst/>
                <a:latin typeface="+mn-lt"/>
                <a:ea typeface="+mn-ea"/>
                <a:cs typeface="+mn-cs"/>
              </a:rPr>
              <a:t>CPD</a:t>
            </a:r>
            <a:r>
              <a:rPr lang="en-GB" sz="1200" b="0"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programmes, which will be involved in both technical and soft skill development. Leadership and mentorship schemes are significant for people who wants to become managers </a:t>
            </a:r>
            <a:r>
              <a:rPr lang="en-PK" sz="1200" kern="1200" dirty="0">
                <a:solidFill>
                  <a:schemeClr val="tx1"/>
                </a:solidFill>
                <a:effectLst/>
                <a:latin typeface="+mn-lt"/>
                <a:ea typeface="+mn-ea"/>
                <a:cs typeface="+mn-cs"/>
              </a:rPr>
              <a:t>(Anderson et al., 2021)</a:t>
            </a:r>
            <a:r>
              <a:rPr lang="en-US" sz="1200" b="0" i="0" kern="1200" dirty="0">
                <a:solidFill>
                  <a:schemeClr val="tx1"/>
                </a:solidFill>
                <a:effectLst/>
                <a:latin typeface="+mn-lt"/>
                <a:ea typeface="+mn-ea"/>
                <a:cs typeface="+mn-cs"/>
              </a:rPr>
              <a:t>. The need for skilled healthcare professionals, especially because of an ageing population, is another opportunity for healthcare professionals to grow in their careers. Additionally, the digital transformation in the NHS is leading to new positions in the field of telehealth, data-driven healthcare and patient safety innovation.</a:t>
            </a:r>
            <a:endParaRPr lang="en-PK" dirty="0"/>
          </a:p>
        </p:txBody>
      </p:sp>
      <p:sp>
        <p:nvSpPr>
          <p:cNvPr id="4" name="Slide Number Placeholder 3"/>
          <p:cNvSpPr>
            <a:spLocks noGrp="1"/>
          </p:cNvSpPr>
          <p:nvPr>
            <p:ph type="sldNum" sz="quarter" idx="5"/>
          </p:nvPr>
        </p:nvSpPr>
        <p:spPr/>
        <p:txBody>
          <a:bodyPr/>
          <a:lstStyle/>
          <a:p>
            <a:fld id="{715982F6-B1C8-4008-9336-036B8E495521}" type="slidenum">
              <a:rPr lang="en-PK" smtClean="0"/>
              <a:t>6</a:t>
            </a:fld>
            <a:endParaRPr lang="en-PK"/>
          </a:p>
        </p:txBody>
      </p:sp>
    </p:spTree>
    <p:extLst>
      <p:ext uri="{BB962C8B-B14F-4D97-AF65-F5344CB8AC3E}">
        <p14:creationId xmlns:p14="http://schemas.microsoft.com/office/powerpoint/2010/main" val="11146788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At the same time, there are a number of external threats that have the potential to affect my career progression. Abundant workloads and staff shortages put pressure toward burnout and stress. The rapid technological progress means that without regular training skills can easily become outdated </a:t>
            </a:r>
            <a:r>
              <a:rPr lang="en-PK" sz="1200" kern="1200" dirty="0">
                <a:solidFill>
                  <a:schemeClr val="tx1"/>
                </a:solidFill>
                <a:effectLst/>
                <a:latin typeface="+mn-lt"/>
                <a:ea typeface="+mn-ea"/>
                <a:cs typeface="+mn-cs"/>
              </a:rPr>
              <a:t>(</a:t>
            </a:r>
            <a:r>
              <a:rPr lang="en-PK" sz="1200" kern="1200" dirty="0" err="1">
                <a:solidFill>
                  <a:schemeClr val="tx1"/>
                </a:solidFill>
                <a:effectLst/>
                <a:latin typeface="+mn-lt"/>
                <a:ea typeface="+mn-ea"/>
                <a:cs typeface="+mn-cs"/>
              </a:rPr>
              <a:t>Masuwai</a:t>
            </a:r>
            <a:r>
              <a:rPr lang="en-PK" sz="1200" kern="1200" dirty="0">
                <a:solidFill>
                  <a:schemeClr val="tx1"/>
                </a:solidFill>
                <a:effectLst/>
                <a:latin typeface="+mn-lt"/>
                <a:ea typeface="+mn-ea"/>
                <a:cs typeface="+mn-cs"/>
              </a:rPr>
              <a:t>, Zulkifli and Hamzah, 2024)</a:t>
            </a:r>
            <a:r>
              <a:rPr lang="en-US" sz="1200" b="0" i="0" kern="1200" dirty="0">
                <a:solidFill>
                  <a:schemeClr val="tx1"/>
                </a:solidFill>
                <a:effectLst/>
                <a:latin typeface="+mn-lt"/>
                <a:ea typeface="+mn-ea"/>
                <a:cs typeface="+mn-cs"/>
              </a:rPr>
              <a:t>. Policy and funding changes within the UK healthcare system also have impacts on the job security and resources. Furthermore, the competitive job market for specialist positions requires constant development in order to stay employable and competent.</a:t>
            </a:r>
            <a:endParaRPr lang="en-PK" dirty="0"/>
          </a:p>
        </p:txBody>
      </p:sp>
      <p:sp>
        <p:nvSpPr>
          <p:cNvPr id="4" name="Slide Number Placeholder 3"/>
          <p:cNvSpPr>
            <a:spLocks noGrp="1"/>
          </p:cNvSpPr>
          <p:nvPr>
            <p:ph type="sldNum" sz="quarter" idx="5"/>
          </p:nvPr>
        </p:nvSpPr>
        <p:spPr/>
        <p:txBody>
          <a:bodyPr/>
          <a:lstStyle/>
          <a:p>
            <a:fld id="{715982F6-B1C8-4008-9336-036B8E495521}" type="slidenum">
              <a:rPr lang="en-PK" smtClean="0"/>
              <a:t>7</a:t>
            </a:fld>
            <a:endParaRPr lang="en-PK"/>
          </a:p>
        </p:txBody>
      </p:sp>
    </p:spTree>
    <p:extLst>
      <p:ext uri="{BB962C8B-B14F-4D97-AF65-F5344CB8AC3E}">
        <p14:creationId xmlns:p14="http://schemas.microsoft.com/office/powerpoint/2010/main" val="3563642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r>
              <a:rPr lang="en-PK" sz="1200" kern="1200" dirty="0">
                <a:solidFill>
                  <a:schemeClr val="tx1"/>
                </a:solidFill>
                <a:effectLst/>
                <a:latin typeface="+mn-lt"/>
                <a:ea typeface="+mn-ea"/>
                <a:cs typeface="+mn-cs"/>
              </a:rPr>
              <a:t>To address these challenges, I will leverage my strengths to counterbalance my weaknesses and mitigate potential threats.</a:t>
            </a:r>
            <a:r>
              <a:rPr lang="en-US" sz="120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My high proficiency level in teamwork and communication abilities will enable me to seek out mentorship and leadership training to gain a managerial confidence. My adaptability will help me to engage with new digital systems and opportunities of CPD. Having empathy and understanding of culture will help me to build relationships in my professional space, and to step onto the world with colleagues with whom I can share best practise. I will also implement SMART goals such as </a:t>
            </a:r>
            <a:r>
              <a:rPr lang="en-US" sz="1200" b="0" i="0" u="none" strike="noStrike" kern="1200" dirty="0">
                <a:solidFill>
                  <a:schemeClr val="tx1"/>
                </a:solidFill>
                <a:effectLst/>
                <a:latin typeface="+mn-lt"/>
                <a:ea typeface="+mn-ea"/>
                <a:cs typeface="+mn-cs"/>
              </a:rPr>
              <a:t>Using communication and teamwork strengths to develop leadership skills in 3 months, leveraging adaptability towards changes in digital transformation in 6 weeks</a:t>
            </a:r>
            <a:endParaRPr lang="en-PK" sz="1200" b="0" i="0" u="none" strike="noStrike" kern="1200" dirty="0">
              <a:solidFill>
                <a:schemeClr val="tx1"/>
              </a:solidFill>
              <a:effectLst/>
              <a:latin typeface="+mn-lt"/>
              <a:ea typeface="+mn-ea"/>
              <a:cs typeface="+mn-cs"/>
            </a:endParaRPr>
          </a:p>
          <a:p>
            <a:pPr rtl="0" eaLnBrk="1" fontAlgn="auto" latinLnBrk="0" hangingPunct="1"/>
            <a:r>
              <a:rPr lang="en-US" sz="1200" b="0" i="0" u="none" strike="noStrike" kern="1200" dirty="0">
                <a:solidFill>
                  <a:schemeClr val="tx1"/>
                </a:solidFill>
                <a:effectLst/>
                <a:latin typeface="+mn-lt"/>
                <a:ea typeface="+mn-ea"/>
                <a:cs typeface="+mn-cs"/>
              </a:rPr>
              <a:t>Setting SMART goals for continuous improvement in 4 months, balancing workload using stress and time management strategies in 2 weeks.</a:t>
            </a:r>
            <a:endParaRPr lang="en-PK"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15982F6-B1C8-4008-9336-036B8E495521}" type="slidenum">
              <a:rPr lang="en-PK" smtClean="0"/>
              <a:t>8</a:t>
            </a:fld>
            <a:endParaRPr lang="en-PK"/>
          </a:p>
        </p:txBody>
      </p:sp>
    </p:spTree>
    <p:extLst>
      <p:ext uri="{BB962C8B-B14F-4D97-AF65-F5344CB8AC3E}">
        <p14:creationId xmlns:p14="http://schemas.microsoft.com/office/powerpoint/2010/main" val="264394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3133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65185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7454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10/20/2025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79340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10/20/2025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1029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10/20/2025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5013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9667345-2558-425A-8533-9BFDBCE15005}" type="datetime1">
              <a:rPr lang="en-US" smtClean="0"/>
              <a:t>10/20/2025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7375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2BEA474-078D-4E9B-9B14-09A87B19DC46}" type="datetime1">
              <a:rPr lang="en-US" smtClean="0"/>
              <a:t>10/20/2025</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34196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10/20/2025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9752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886594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3734076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2D6E202-B606-4609-B914-27C9371A1F6D}" type="datetime1">
              <a:rPr lang="en-US" smtClean="0"/>
              <a:t>10/20/2025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A98EE3D-8CD1-4C3F-BD1C-C98C9596463C}" type="slidenum">
              <a:rPr lang="en-US" smtClean="0"/>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434839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6277BA-C64B-F456-DC91-D4852C8B6558}"/>
              </a:ext>
            </a:extLst>
          </p:cNvPr>
          <p:cNvSpPr>
            <a:spLocks noGrp="1"/>
          </p:cNvSpPr>
          <p:nvPr>
            <p:ph type="ctrTitle"/>
          </p:nvPr>
        </p:nvSpPr>
        <p:spPr>
          <a:solidFill>
            <a:schemeClr val="bg1"/>
          </a:solidFill>
        </p:spPr>
        <p:txBody>
          <a:bodyPr>
            <a:noAutofit/>
          </a:bodyPr>
          <a:lstStyle/>
          <a:p>
            <a:r>
              <a:rPr lang="en-GB" sz="4400" b="1" dirty="0">
                <a:solidFill>
                  <a:schemeClr val="tx1"/>
                </a:solidFill>
              </a:rPr>
              <a:t>Name: </a:t>
            </a:r>
            <a:r>
              <a:rPr lang="en-GB" sz="4400" dirty="0">
                <a:solidFill>
                  <a:schemeClr val="tx1"/>
                </a:solidFill>
              </a:rPr>
              <a:t>Kamara Golding</a:t>
            </a:r>
            <a:br>
              <a:rPr lang="en-GB" sz="4400" dirty="0">
                <a:solidFill>
                  <a:schemeClr val="tx1"/>
                </a:solidFill>
              </a:rPr>
            </a:br>
            <a:r>
              <a:rPr lang="en-GB" sz="4400" b="1" dirty="0">
                <a:solidFill>
                  <a:schemeClr val="tx1"/>
                </a:solidFill>
              </a:rPr>
              <a:t>Module: </a:t>
            </a:r>
            <a:r>
              <a:rPr lang="en-GB" sz="4400" dirty="0">
                <a:solidFill>
                  <a:schemeClr val="tx1"/>
                </a:solidFill>
              </a:rPr>
              <a:t>LCHS4009 Professional Development within Health and Social Care</a:t>
            </a:r>
            <a:br>
              <a:rPr lang="en-GB" sz="4400" dirty="0">
                <a:solidFill>
                  <a:schemeClr val="tx1"/>
                </a:solidFill>
              </a:rPr>
            </a:br>
            <a:r>
              <a:rPr lang="en-GB" sz="4400" b="1" dirty="0">
                <a:solidFill>
                  <a:schemeClr val="tx1"/>
                </a:solidFill>
              </a:rPr>
              <a:t>Tutor: </a:t>
            </a:r>
            <a:r>
              <a:rPr lang="en-GB" sz="4400" dirty="0">
                <a:solidFill>
                  <a:schemeClr val="tx1"/>
                </a:solidFill>
              </a:rPr>
              <a:t>Vivian </a:t>
            </a:r>
            <a:r>
              <a:rPr lang="en-GB" sz="4400" dirty="0" err="1">
                <a:solidFill>
                  <a:schemeClr val="tx1"/>
                </a:solidFill>
              </a:rPr>
              <a:t>Osuchukwu</a:t>
            </a:r>
            <a:br>
              <a:rPr lang="en-GB" sz="4400" dirty="0">
                <a:solidFill>
                  <a:schemeClr val="tx1"/>
                </a:solidFill>
              </a:rPr>
            </a:br>
            <a:r>
              <a:rPr lang="en-GB" sz="4400" b="1" dirty="0">
                <a:solidFill>
                  <a:schemeClr val="tx1"/>
                </a:solidFill>
              </a:rPr>
              <a:t>Due date: </a:t>
            </a:r>
            <a:r>
              <a:rPr lang="en-GB" sz="4400" dirty="0">
                <a:solidFill>
                  <a:schemeClr val="tx1"/>
                </a:solidFill>
              </a:rPr>
              <a:t>20/10/2025</a:t>
            </a:r>
            <a:endParaRPr lang="en-US" sz="4400" b="1" dirty="0">
              <a:solidFill>
                <a:schemeClr val="tx1"/>
              </a:solidFill>
            </a:endParaRPr>
          </a:p>
        </p:txBody>
      </p:sp>
      <p:sp>
        <p:nvSpPr>
          <p:cNvPr id="7" name="Subtitle 6">
            <a:extLst>
              <a:ext uri="{FF2B5EF4-FFF2-40B4-BE49-F238E27FC236}">
                <a16:creationId xmlns:a16="http://schemas.microsoft.com/office/drawing/2014/main" id="{7264B91A-CB00-B0F3-E8EF-87B36A4382AE}"/>
              </a:ext>
            </a:extLst>
          </p:cNvPr>
          <p:cNvSpPr>
            <a:spLocks noGrp="1"/>
          </p:cNvSpPr>
          <p:nvPr>
            <p:ph type="subTitle" idx="1"/>
          </p:nvPr>
        </p:nvSpPr>
        <p:spPr/>
        <p:txBody>
          <a:bodyPr>
            <a:normAutofit fontScale="85000" lnSpcReduction="10000"/>
          </a:bodyPr>
          <a:lstStyle/>
          <a:p>
            <a:r>
              <a:rPr lang="en-GB" sz="6000" b="1" dirty="0">
                <a:solidFill>
                  <a:schemeClr val="tx1"/>
                </a:solidFill>
              </a:rPr>
              <a:t>Self-awareness Presentation</a:t>
            </a:r>
            <a:endParaRPr lang="en-US" sz="6000" b="1" dirty="0">
              <a:solidFill>
                <a:schemeClr val="tx1"/>
              </a:solidFill>
            </a:endParaRPr>
          </a:p>
        </p:txBody>
      </p:sp>
    </p:spTree>
    <p:extLst>
      <p:ext uri="{BB962C8B-B14F-4D97-AF65-F5344CB8AC3E}">
        <p14:creationId xmlns:p14="http://schemas.microsoft.com/office/powerpoint/2010/main" val="1723486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48929" y="639097"/>
            <a:ext cx="11073171" cy="3686015"/>
          </a:xfrm>
        </p:spPr>
        <p:txBody>
          <a:bodyPr>
            <a:normAutofit/>
          </a:bodyPr>
          <a:lstStyle/>
          <a:p>
            <a:r>
              <a:rPr lang="en-US" sz="8000" b="1" dirty="0"/>
              <a:t>SWOT</a:t>
            </a:r>
            <a:r>
              <a:rPr lang="en-US" sz="8000" dirty="0"/>
              <a:t> </a:t>
            </a:r>
            <a:r>
              <a:rPr lang="en-US" sz="8000" b="1" dirty="0"/>
              <a:t>Analysis</a:t>
            </a:r>
            <a:r>
              <a:rPr lang="en-US" sz="8000" dirty="0"/>
              <a:t> </a:t>
            </a:r>
            <a:r>
              <a:rPr lang="en-US" sz="8000" b="1" dirty="0"/>
              <a:t>UK</a:t>
            </a:r>
            <a:r>
              <a:rPr lang="en-US" sz="8000" dirty="0"/>
              <a:t> </a:t>
            </a:r>
            <a:r>
              <a:rPr lang="en-US" sz="8000" b="1" dirty="0"/>
              <a:t>Health</a:t>
            </a:r>
            <a:r>
              <a:rPr lang="en-US" sz="8000" dirty="0"/>
              <a:t> </a:t>
            </a:r>
            <a:r>
              <a:rPr lang="en-US" sz="8000" b="1" dirty="0"/>
              <a:t>and</a:t>
            </a:r>
            <a:r>
              <a:rPr lang="en-US" sz="8000" dirty="0"/>
              <a:t> </a:t>
            </a:r>
            <a:r>
              <a:rPr lang="en-US" sz="8000" b="1" dirty="0"/>
              <a:t>Social</a:t>
            </a:r>
            <a:r>
              <a:rPr lang="en-US" sz="8000" dirty="0"/>
              <a:t> </a:t>
            </a:r>
            <a:r>
              <a:rPr lang="en-US" sz="8000" b="1" dirty="0"/>
              <a:t>Care</a:t>
            </a: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632899" y="4672739"/>
            <a:ext cx="6269347" cy="1021498"/>
          </a:xfrm>
        </p:spPr>
        <p:txBody>
          <a:bodyPr>
            <a:normAutofit/>
          </a:bodyPr>
          <a:lstStyle/>
          <a:p>
            <a:endParaRPr lang="en-US" sz="2400" dirty="0">
              <a:solidFill>
                <a:schemeClr val="tx1">
                  <a:lumMod val="85000"/>
                  <a:lumOff val="15000"/>
                </a:schemeClr>
              </a:solidFill>
            </a:endParaRPr>
          </a:p>
        </p:txBody>
      </p:sp>
    </p:spTree>
    <p:extLst>
      <p:ext uri="{BB962C8B-B14F-4D97-AF65-F5344CB8AC3E}">
        <p14:creationId xmlns:p14="http://schemas.microsoft.com/office/powerpoint/2010/main" val="3912747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32207-7424-35A0-55B8-B96F4DD028B7}"/>
              </a:ext>
            </a:extLst>
          </p:cNvPr>
          <p:cNvSpPr>
            <a:spLocks noGrp="1"/>
          </p:cNvSpPr>
          <p:nvPr>
            <p:ph type="title"/>
          </p:nvPr>
        </p:nvSpPr>
        <p:spPr/>
        <p:txBody>
          <a:bodyPr/>
          <a:lstStyle/>
          <a:p>
            <a:r>
              <a:rPr lang="en-US" b="1" dirty="0"/>
              <a:t>Introduction</a:t>
            </a:r>
            <a:endParaRPr lang="en-PK" b="1" dirty="0"/>
          </a:p>
        </p:txBody>
      </p:sp>
      <p:sp>
        <p:nvSpPr>
          <p:cNvPr id="3" name="Content Placeholder 2">
            <a:extLst>
              <a:ext uri="{FF2B5EF4-FFF2-40B4-BE49-F238E27FC236}">
                <a16:creationId xmlns:a16="http://schemas.microsoft.com/office/drawing/2014/main" id="{BC7944D4-FF51-D4E9-83DD-F552562FA95D}"/>
              </a:ext>
            </a:extLst>
          </p:cNvPr>
          <p:cNvSpPr>
            <a:spLocks noGrp="1"/>
          </p:cNvSpPr>
          <p:nvPr>
            <p:ph idx="1"/>
          </p:nvPr>
        </p:nvSpPr>
        <p:spPr>
          <a:xfrm>
            <a:off x="1097280" y="1845734"/>
            <a:ext cx="5875020" cy="4023360"/>
          </a:xfrm>
        </p:spPr>
        <p:txBody>
          <a:bodyPr/>
          <a:lstStyle/>
          <a:p>
            <a:pPr>
              <a:buFont typeface="Wingdings" panose="05000000000000000000" pitchFamily="2" charset="2"/>
              <a:buChar char="v"/>
            </a:pPr>
            <a:r>
              <a:rPr lang="en-US" dirty="0"/>
              <a:t>This presentation provides overview of personal development in the UK</a:t>
            </a:r>
          </a:p>
          <a:p>
            <a:pPr>
              <a:buFont typeface="Wingdings" panose="05000000000000000000" pitchFamily="2" charset="2"/>
              <a:buChar char="v"/>
            </a:pPr>
            <a:r>
              <a:rPr lang="en-US" dirty="0"/>
              <a:t>Importance of self-assessment for continuous professional growth </a:t>
            </a:r>
            <a:r>
              <a:rPr lang="en-PK" dirty="0"/>
              <a:t>(</a:t>
            </a:r>
            <a:r>
              <a:rPr lang="en-PK" dirty="0" err="1"/>
              <a:t>Masuwai</a:t>
            </a:r>
            <a:r>
              <a:rPr lang="en-PK" dirty="0"/>
              <a:t>, Zulkifli and Hamzah, 2024)</a:t>
            </a:r>
            <a:r>
              <a:rPr lang="en-US" dirty="0"/>
              <a:t>.</a:t>
            </a:r>
          </a:p>
          <a:p>
            <a:pPr>
              <a:buFont typeface="Wingdings" panose="05000000000000000000" pitchFamily="2" charset="2"/>
              <a:buChar char="v"/>
            </a:pPr>
            <a:r>
              <a:rPr lang="en-US" dirty="0"/>
              <a:t>The purpose is to identify both external and internal factors that influence the success of a career.</a:t>
            </a:r>
          </a:p>
          <a:p>
            <a:pPr>
              <a:buFont typeface="Wingdings" panose="05000000000000000000" pitchFamily="2" charset="2"/>
              <a:buChar char="v"/>
            </a:pPr>
            <a:r>
              <a:rPr lang="en-US" dirty="0"/>
              <a:t>SWOT analysis focuses on strategic planning for professional and personal improvement.</a:t>
            </a:r>
            <a:endParaRPr lang="en-PK" dirty="0"/>
          </a:p>
        </p:txBody>
      </p:sp>
      <p:pic>
        <p:nvPicPr>
          <p:cNvPr id="5" name="Picture 4">
            <a:extLst>
              <a:ext uri="{FF2B5EF4-FFF2-40B4-BE49-F238E27FC236}">
                <a16:creationId xmlns:a16="http://schemas.microsoft.com/office/drawing/2014/main" id="{D92B296C-9A16-754E-9CC6-135271F05650}"/>
              </a:ext>
            </a:extLst>
          </p:cNvPr>
          <p:cNvPicPr>
            <a:picLocks noChangeAspect="1"/>
          </p:cNvPicPr>
          <p:nvPr/>
        </p:nvPicPr>
        <p:blipFill>
          <a:blip r:embed="rId3"/>
          <a:stretch>
            <a:fillRect/>
          </a:stretch>
        </p:blipFill>
        <p:spPr>
          <a:xfrm>
            <a:off x="7791450" y="1511300"/>
            <a:ext cx="3543300" cy="3429000"/>
          </a:xfrm>
          <a:prstGeom prst="rect">
            <a:avLst/>
          </a:prstGeom>
        </p:spPr>
      </p:pic>
      <p:sp>
        <p:nvSpPr>
          <p:cNvPr id="6" name="TextBox 5">
            <a:extLst>
              <a:ext uri="{FF2B5EF4-FFF2-40B4-BE49-F238E27FC236}">
                <a16:creationId xmlns:a16="http://schemas.microsoft.com/office/drawing/2014/main" id="{4088608D-C20B-9855-92BA-847D1D43AE84}"/>
              </a:ext>
            </a:extLst>
          </p:cNvPr>
          <p:cNvSpPr txBox="1"/>
          <p:nvPr/>
        </p:nvSpPr>
        <p:spPr>
          <a:xfrm>
            <a:off x="7747000" y="5232400"/>
            <a:ext cx="3533468" cy="369332"/>
          </a:xfrm>
          <a:prstGeom prst="rect">
            <a:avLst/>
          </a:prstGeom>
          <a:noFill/>
        </p:spPr>
        <p:txBody>
          <a:bodyPr wrap="none" rtlCol="0">
            <a:spAutoFit/>
          </a:bodyPr>
          <a:lstStyle/>
          <a:p>
            <a:r>
              <a:rPr lang="en-US" dirty="0"/>
              <a:t>Figure: SWOT Analysis (</a:t>
            </a:r>
            <a:r>
              <a:rPr lang="en-US" dirty="0" err="1"/>
              <a:t>Uxcel</a:t>
            </a:r>
            <a:r>
              <a:rPr lang="en-US" dirty="0"/>
              <a:t>, 2025)</a:t>
            </a:r>
            <a:endParaRPr lang="en-PK" dirty="0"/>
          </a:p>
        </p:txBody>
      </p:sp>
    </p:spTree>
    <p:extLst>
      <p:ext uri="{BB962C8B-B14F-4D97-AF65-F5344CB8AC3E}">
        <p14:creationId xmlns:p14="http://schemas.microsoft.com/office/powerpoint/2010/main" val="1313984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9641F-5162-0486-9C6E-4B31EAE2409C}"/>
              </a:ext>
            </a:extLst>
          </p:cNvPr>
          <p:cNvSpPr>
            <a:spLocks noGrp="1"/>
          </p:cNvSpPr>
          <p:nvPr>
            <p:ph type="title"/>
          </p:nvPr>
        </p:nvSpPr>
        <p:spPr/>
        <p:txBody>
          <a:bodyPr/>
          <a:lstStyle/>
          <a:p>
            <a:r>
              <a:rPr lang="en-US" b="1" dirty="0"/>
              <a:t>Strengths</a:t>
            </a:r>
            <a:endParaRPr lang="en-PK" b="1" dirty="0"/>
          </a:p>
        </p:txBody>
      </p:sp>
      <p:graphicFrame>
        <p:nvGraphicFramePr>
          <p:cNvPr id="4" name="Diagram 3">
            <a:extLst>
              <a:ext uri="{FF2B5EF4-FFF2-40B4-BE49-F238E27FC236}">
                <a16:creationId xmlns:a16="http://schemas.microsoft.com/office/drawing/2014/main" id="{25C13037-CB40-BC47-5F0C-C01047CFC466}"/>
              </a:ext>
            </a:extLst>
          </p:cNvPr>
          <p:cNvGraphicFramePr/>
          <p:nvPr>
            <p:extLst>
              <p:ext uri="{D42A27DB-BD31-4B8C-83A1-F6EECF244321}">
                <p14:modId xmlns:p14="http://schemas.microsoft.com/office/powerpoint/2010/main" val="1315570036"/>
              </p:ext>
            </p:extLst>
          </p:nvPr>
        </p:nvGraphicFramePr>
        <p:xfrm>
          <a:off x="2032000" y="1737360"/>
          <a:ext cx="8128000" cy="4400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934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10A99-7E81-95FC-A350-72ACD9578459}"/>
              </a:ext>
            </a:extLst>
          </p:cNvPr>
          <p:cNvSpPr>
            <a:spLocks noGrp="1"/>
          </p:cNvSpPr>
          <p:nvPr>
            <p:ph type="title"/>
          </p:nvPr>
        </p:nvSpPr>
        <p:spPr/>
        <p:txBody>
          <a:bodyPr/>
          <a:lstStyle/>
          <a:p>
            <a:r>
              <a:rPr lang="en-US" b="1" dirty="0"/>
              <a:t>Weaknesses</a:t>
            </a:r>
            <a:endParaRPr lang="en-PK" b="1" dirty="0"/>
          </a:p>
        </p:txBody>
      </p:sp>
      <p:graphicFrame>
        <p:nvGraphicFramePr>
          <p:cNvPr id="4" name="Diagram 3">
            <a:extLst>
              <a:ext uri="{FF2B5EF4-FFF2-40B4-BE49-F238E27FC236}">
                <a16:creationId xmlns:a16="http://schemas.microsoft.com/office/drawing/2014/main" id="{B19CCEC8-41A5-D3B1-D3FD-F3A9BFCD6BF7}"/>
              </a:ext>
            </a:extLst>
          </p:cNvPr>
          <p:cNvGraphicFramePr/>
          <p:nvPr>
            <p:extLst>
              <p:ext uri="{D42A27DB-BD31-4B8C-83A1-F6EECF244321}">
                <p14:modId xmlns:p14="http://schemas.microsoft.com/office/powerpoint/2010/main" val="1561624100"/>
              </p:ext>
            </p:extLst>
          </p:nvPr>
        </p:nvGraphicFramePr>
        <p:xfrm>
          <a:off x="2032000" y="1737360"/>
          <a:ext cx="8128000" cy="4400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3731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AB711-188C-489C-847D-D636D1A72AB2}"/>
              </a:ext>
            </a:extLst>
          </p:cNvPr>
          <p:cNvSpPr>
            <a:spLocks noGrp="1"/>
          </p:cNvSpPr>
          <p:nvPr>
            <p:ph type="title"/>
          </p:nvPr>
        </p:nvSpPr>
        <p:spPr/>
        <p:txBody>
          <a:bodyPr/>
          <a:lstStyle/>
          <a:p>
            <a:r>
              <a:rPr lang="en-US" b="1" dirty="0"/>
              <a:t>Opportunities</a:t>
            </a:r>
            <a:endParaRPr lang="en-PK" b="1" dirty="0"/>
          </a:p>
        </p:txBody>
      </p:sp>
      <p:graphicFrame>
        <p:nvGraphicFramePr>
          <p:cNvPr id="4" name="Diagram 3">
            <a:extLst>
              <a:ext uri="{FF2B5EF4-FFF2-40B4-BE49-F238E27FC236}">
                <a16:creationId xmlns:a16="http://schemas.microsoft.com/office/drawing/2014/main" id="{87FF2712-F040-4E72-52D2-367ED04EA84B}"/>
              </a:ext>
            </a:extLst>
          </p:cNvPr>
          <p:cNvGraphicFramePr/>
          <p:nvPr>
            <p:extLst>
              <p:ext uri="{D42A27DB-BD31-4B8C-83A1-F6EECF244321}">
                <p14:modId xmlns:p14="http://schemas.microsoft.com/office/powerpoint/2010/main" val="551227240"/>
              </p:ext>
            </p:extLst>
          </p:nvPr>
        </p:nvGraphicFramePr>
        <p:xfrm>
          <a:off x="2032000" y="1737360"/>
          <a:ext cx="8128000" cy="4400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9984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87513-3C4F-0891-0EF3-C07ADCC35A59}"/>
              </a:ext>
            </a:extLst>
          </p:cNvPr>
          <p:cNvSpPr>
            <a:spLocks noGrp="1"/>
          </p:cNvSpPr>
          <p:nvPr>
            <p:ph type="title"/>
          </p:nvPr>
        </p:nvSpPr>
        <p:spPr/>
        <p:txBody>
          <a:bodyPr/>
          <a:lstStyle/>
          <a:p>
            <a:r>
              <a:rPr lang="en-US" b="1" dirty="0"/>
              <a:t>Threats</a:t>
            </a:r>
            <a:endParaRPr lang="en-PK" b="1" dirty="0"/>
          </a:p>
        </p:txBody>
      </p:sp>
      <p:graphicFrame>
        <p:nvGraphicFramePr>
          <p:cNvPr id="6" name="Diagram 5">
            <a:extLst>
              <a:ext uri="{FF2B5EF4-FFF2-40B4-BE49-F238E27FC236}">
                <a16:creationId xmlns:a16="http://schemas.microsoft.com/office/drawing/2014/main" id="{97020D3F-6DCE-88E9-4A0D-4A2D5A5E8201}"/>
              </a:ext>
            </a:extLst>
          </p:cNvPr>
          <p:cNvGraphicFramePr/>
          <p:nvPr>
            <p:extLst>
              <p:ext uri="{D42A27DB-BD31-4B8C-83A1-F6EECF244321}">
                <p14:modId xmlns:p14="http://schemas.microsoft.com/office/powerpoint/2010/main" val="4124448308"/>
              </p:ext>
            </p:extLst>
          </p:nvPr>
        </p:nvGraphicFramePr>
        <p:xfrm>
          <a:off x="2032000" y="1737360"/>
          <a:ext cx="8128000" cy="4400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6261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4BA75-F29C-E433-2D85-02A161B256AC}"/>
              </a:ext>
            </a:extLst>
          </p:cNvPr>
          <p:cNvSpPr>
            <a:spLocks noGrp="1"/>
          </p:cNvSpPr>
          <p:nvPr>
            <p:ph type="title"/>
          </p:nvPr>
        </p:nvSpPr>
        <p:spPr/>
        <p:txBody>
          <a:bodyPr/>
          <a:lstStyle/>
          <a:p>
            <a:r>
              <a:rPr lang="en-US" b="1" dirty="0"/>
              <a:t>Strategic</a:t>
            </a:r>
            <a:r>
              <a:rPr lang="en-US" dirty="0"/>
              <a:t> </a:t>
            </a:r>
            <a:r>
              <a:rPr lang="en-US" b="1" dirty="0"/>
              <a:t>Action</a:t>
            </a:r>
            <a:r>
              <a:rPr lang="en-US" dirty="0"/>
              <a:t> </a:t>
            </a:r>
            <a:r>
              <a:rPr lang="en-US" b="1" dirty="0"/>
              <a:t>Plan</a:t>
            </a:r>
            <a:endParaRPr lang="en-PK" b="1" dirty="0"/>
          </a:p>
        </p:txBody>
      </p:sp>
      <p:graphicFrame>
        <p:nvGraphicFramePr>
          <p:cNvPr id="5" name="Table 4">
            <a:extLst>
              <a:ext uri="{FF2B5EF4-FFF2-40B4-BE49-F238E27FC236}">
                <a16:creationId xmlns:a16="http://schemas.microsoft.com/office/drawing/2014/main" id="{D345D310-3A8F-B37F-53E9-E9D05ACEBAA8}"/>
              </a:ext>
            </a:extLst>
          </p:cNvPr>
          <p:cNvGraphicFramePr>
            <a:graphicFrameLocks noGrp="1"/>
          </p:cNvGraphicFramePr>
          <p:nvPr>
            <p:extLst>
              <p:ext uri="{D42A27DB-BD31-4B8C-83A1-F6EECF244321}">
                <p14:modId xmlns:p14="http://schemas.microsoft.com/office/powerpoint/2010/main" val="3309226566"/>
              </p:ext>
            </p:extLst>
          </p:nvPr>
        </p:nvGraphicFramePr>
        <p:xfrm>
          <a:off x="2062480" y="1915161"/>
          <a:ext cx="8128000" cy="32054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203128905"/>
                    </a:ext>
                  </a:extLst>
                </a:gridCol>
                <a:gridCol w="4064000">
                  <a:extLst>
                    <a:ext uri="{9D8B030D-6E8A-4147-A177-3AD203B41FA5}">
                      <a16:colId xmlns:a16="http://schemas.microsoft.com/office/drawing/2014/main" val="131889944"/>
                    </a:ext>
                  </a:extLst>
                </a:gridCol>
              </a:tblGrid>
              <a:tr h="370840">
                <a:tc>
                  <a:txBody>
                    <a:bodyPr/>
                    <a:lstStyle/>
                    <a:p>
                      <a:r>
                        <a:rPr lang="en-US" dirty="0"/>
                        <a:t>Areas</a:t>
                      </a:r>
                      <a:endParaRPr lang="en-PK" dirty="0"/>
                    </a:p>
                  </a:txBody>
                  <a:tcPr/>
                </a:tc>
                <a:tc>
                  <a:txBody>
                    <a:bodyPr/>
                    <a:lstStyle/>
                    <a:p>
                      <a:r>
                        <a:rPr lang="en-US" dirty="0"/>
                        <a:t>Timeline</a:t>
                      </a:r>
                      <a:endParaRPr lang="en-PK" dirty="0"/>
                    </a:p>
                  </a:txBody>
                  <a:tcPr/>
                </a:tc>
                <a:extLst>
                  <a:ext uri="{0D108BD9-81ED-4DB2-BD59-A6C34878D82A}">
                    <a16:rowId xmlns:a16="http://schemas.microsoft.com/office/drawing/2014/main" val="2952422541"/>
                  </a:ext>
                </a:extLst>
              </a:tr>
              <a:tr h="370840">
                <a:tc>
                  <a:txBody>
                    <a:bodyPr/>
                    <a:lstStyle/>
                    <a:p>
                      <a:r>
                        <a:rPr lang="en-US" dirty="0"/>
                        <a:t>Using communication and teamwork strengths to develop leadership skills.</a:t>
                      </a:r>
                      <a:endParaRPr lang="en-PK" dirty="0"/>
                    </a:p>
                    <a:p>
                      <a:endParaRPr lang="en-PK" dirty="0"/>
                    </a:p>
                  </a:txBody>
                  <a:tcPr/>
                </a:tc>
                <a:tc>
                  <a:txBody>
                    <a:bodyPr/>
                    <a:lstStyle/>
                    <a:p>
                      <a:r>
                        <a:rPr lang="en-US" dirty="0"/>
                        <a:t>In 3 months</a:t>
                      </a:r>
                      <a:endParaRPr lang="en-PK" dirty="0"/>
                    </a:p>
                  </a:txBody>
                  <a:tcPr/>
                </a:tc>
                <a:extLst>
                  <a:ext uri="{0D108BD9-81ED-4DB2-BD59-A6C34878D82A}">
                    <a16:rowId xmlns:a16="http://schemas.microsoft.com/office/drawing/2014/main" val="176091841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Leveraging adaptability towards changes in digital transformation.</a:t>
                      </a:r>
                    </a:p>
                  </a:txBody>
                  <a:tcPr/>
                </a:tc>
                <a:tc>
                  <a:txBody>
                    <a:bodyPr/>
                    <a:lstStyle/>
                    <a:p>
                      <a:r>
                        <a:rPr lang="en-US" dirty="0"/>
                        <a:t>In 6 weeks</a:t>
                      </a:r>
                      <a:endParaRPr lang="en-PK" dirty="0"/>
                    </a:p>
                  </a:txBody>
                  <a:tcPr/>
                </a:tc>
                <a:extLst>
                  <a:ext uri="{0D108BD9-81ED-4DB2-BD59-A6C34878D82A}">
                    <a16:rowId xmlns:a16="http://schemas.microsoft.com/office/drawing/2014/main" val="67528736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Setting SMART goals for continuous improvement.</a:t>
                      </a:r>
                    </a:p>
                  </a:txBody>
                  <a:tcPr/>
                </a:tc>
                <a:tc>
                  <a:txBody>
                    <a:bodyPr/>
                    <a:lstStyle/>
                    <a:p>
                      <a:r>
                        <a:rPr lang="en-US" dirty="0"/>
                        <a:t>In 4 months</a:t>
                      </a:r>
                      <a:endParaRPr lang="en-PK" dirty="0"/>
                    </a:p>
                  </a:txBody>
                  <a:tcPr/>
                </a:tc>
                <a:extLst>
                  <a:ext uri="{0D108BD9-81ED-4DB2-BD59-A6C34878D82A}">
                    <a16:rowId xmlns:a16="http://schemas.microsoft.com/office/drawing/2014/main" val="32263542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Balancing workload using stress and time management strategies.</a:t>
                      </a:r>
                    </a:p>
                  </a:txBody>
                  <a:tcPr/>
                </a:tc>
                <a:tc>
                  <a:txBody>
                    <a:bodyPr/>
                    <a:lstStyle/>
                    <a:p>
                      <a:r>
                        <a:rPr lang="en-US" dirty="0"/>
                        <a:t>In 2 weeks</a:t>
                      </a:r>
                      <a:endParaRPr lang="en-PK" dirty="0"/>
                    </a:p>
                  </a:txBody>
                  <a:tcPr/>
                </a:tc>
                <a:extLst>
                  <a:ext uri="{0D108BD9-81ED-4DB2-BD59-A6C34878D82A}">
                    <a16:rowId xmlns:a16="http://schemas.microsoft.com/office/drawing/2014/main" val="1992911846"/>
                  </a:ext>
                </a:extLst>
              </a:tr>
            </a:tbl>
          </a:graphicData>
        </a:graphic>
      </p:graphicFrame>
    </p:spTree>
    <p:extLst>
      <p:ext uri="{BB962C8B-B14F-4D97-AF65-F5344CB8AC3E}">
        <p14:creationId xmlns:p14="http://schemas.microsoft.com/office/powerpoint/2010/main" val="2355706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EF16-A8B1-09AA-65B2-8A3BC2DB1249}"/>
              </a:ext>
            </a:extLst>
          </p:cNvPr>
          <p:cNvSpPr>
            <a:spLocks noGrp="1"/>
          </p:cNvSpPr>
          <p:nvPr>
            <p:ph type="title"/>
          </p:nvPr>
        </p:nvSpPr>
        <p:spPr/>
        <p:txBody>
          <a:bodyPr/>
          <a:lstStyle/>
          <a:p>
            <a:r>
              <a:rPr lang="en-US" b="1" dirty="0"/>
              <a:t>References</a:t>
            </a:r>
            <a:endParaRPr lang="en-PK" b="1" dirty="0"/>
          </a:p>
        </p:txBody>
      </p:sp>
      <p:sp>
        <p:nvSpPr>
          <p:cNvPr id="3" name="Content Placeholder 2">
            <a:extLst>
              <a:ext uri="{FF2B5EF4-FFF2-40B4-BE49-F238E27FC236}">
                <a16:creationId xmlns:a16="http://schemas.microsoft.com/office/drawing/2014/main" id="{C380ABA6-98C0-548D-DE95-59195C18D3FE}"/>
              </a:ext>
            </a:extLst>
          </p:cNvPr>
          <p:cNvSpPr>
            <a:spLocks noGrp="1"/>
          </p:cNvSpPr>
          <p:nvPr>
            <p:ph idx="1"/>
          </p:nvPr>
        </p:nvSpPr>
        <p:spPr/>
        <p:txBody>
          <a:bodyPr>
            <a:normAutofit fontScale="85000" lnSpcReduction="20000"/>
          </a:bodyPr>
          <a:lstStyle/>
          <a:p>
            <a:r>
              <a:rPr lang="en-PK" dirty="0"/>
              <a:t>Anderson, M., O’Neill, C., Macleod Clark, J., Street, A., Woods, M., Johnston-Webber, C., Charlesworth, A., Whyte, M., Foster, M., Majeed, A., Pitchforth, E., </a:t>
            </a:r>
            <a:r>
              <a:rPr lang="en-PK" dirty="0" err="1"/>
              <a:t>Mossialos</a:t>
            </a:r>
            <a:r>
              <a:rPr lang="en-PK" dirty="0"/>
              <a:t>, E., Asaria, M. and McGuire, A. (2021). Securing a sustainable and fit-for-purpose UK health and care workforce. </a:t>
            </a:r>
            <a:r>
              <a:rPr lang="en-PK" i="1" dirty="0"/>
              <a:t>The Lancet</a:t>
            </a:r>
            <a:r>
              <a:rPr lang="en-PK" dirty="0"/>
              <a:t>, 397(10288), pp.1992–2011. </a:t>
            </a:r>
            <a:r>
              <a:rPr lang="en-PK" dirty="0" err="1"/>
              <a:t>doi:https</a:t>
            </a:r>
            <a:r>
              <a:rPr lang="en-PK" dirty="0"/>
              <a:t>://doi.org/10.1016/S0140-6736(21)00231-2.</a:t>
            </a:r>
          </a:p>
          <a:p>
            <a:r>
              <a:rPr lang="en-PK" dirty="0"/>
              <a:t>Martín-Hernández, P., Gil-Lacruz, M., </a:t>
            </a:r>
            <a:r>
              <a:rPr lang="en-PK" dirty="0" err="1"/>
              <a:t>Tesán-Tesán</a:t>
            </a:r>
            <a:r>
              <a:rPr lang="en-PK" dirty="0"/>
              <a:t>, A.C., Pérez-Nebra, A.R., </a:t>
            </a:r>
            <a:r>
              <a:rPr lang="en-PK" dirty="0" err="1"/>
              <a:t>Azkue</a:t>
            </a:r>
            <a:r>
              <a:rPr lang="en-PK" dirty="0"/>
              <a:t>-Beteta, J.L. and Rodrigo-Estevan, M.L. (2022). The Moderating Role of Teamwork Engagement and Teambuilding on the Effect of Teamwork Competence as a Predictor of Innovation </a:t>
            </a:r>
            <a:r>
              <a:rPr lang="en-PK" dirty="0" err="1"/>
              <a:t>Behaviors</a:t>
            </a:r>
            <a:r>
              <a:rPr lang="en-PK" dirty="0"/>
              <a:t> among University Students. </a:t>
            </a:r>
            <a:r>
              <a:rPr lang="en-PK" i="1" dirty="0"/>
              <a:t>International Journal of Environmental Research and Public Health</a:t>
            </a:r>
            <a:r>
              <a:rPr lang="en-PK" dirty="0"/>
              <a:t>, 19(19), p.12047. </a:t>
            </a:r>
            <a:r>
              <a:rPr lang="en-PK" dirty="0" err="1"/>
              <a:t>doi:https</a:t>
            </a:r>
            <a:r>
              <a:rPr lang="en-PK" dirty="0"/>
              <a:t>://doi.org/10.3390/ijerph191912047.</a:t>
            </a:r>
          </a:p>
          <a:p>
            <a:r>
              <a:rPr lang="en-PK" dirty="0" err="1"/>
              <a:t>Masuwai</a:t>
            </a:r>
            <a:r>
              <a:rPr lang="en-PK" dirty="0"/>
              <a:t>, A., Zulkifli, H. and Hamzah, M.I. (2024). Self-Assessment for Continuous Professional Development: The Perspective of Islamic Education. </a:t>
            </a:r>
            <a:r>
              <a:rPr lang="en-PK" i="1" dirty="0" err="1"/>
              <a:t>Heliyon</a:t>
            </a:r>
            <a:r>
              <a:rPr lang="en-PK" dirty="0"/>
              <a:t>, [online] 10(19), pp.e38268–e38268. </a:t>
            </a:r>
            <a:r>
              <a:rPr lang="en-PK" dirty="0" err="1"/>
              <a:t>doi:https</a:t>
            </a:r>
            <a:r>
              <a:rPr lang="en-PK" dirty="0"/>
              <a:t>://doi.org/10.1016/j.heliyon.2024.e38268.</a:t>
            </a:r>
          </a:p>
          <a:p>
            <a:r>
              <a:rPr lang="en-PK" dirty="0"/>
              <a:t>Tan, J. and Andriessen, K. (2021). The Experiences of Grief and Personal Growth in University Students: A Qualitative Study. </a:t>
            </a:r>
            <a:r>
              <a:rPr lang="en-PK" i="1" dirty="0"/>
              <a:t>International Journal of Environmental Research and Public Health</a:t>
            </a:r>
            <a:r>
              <a:rPr lang="en-PK" dirty="0"/>
              <a:t>, 18(4), p.1899. </a:t>
            </a:r>
            <a:r>
              <a:rPr lang="en-PK" dirty="0" err="1"/>
              <a:t>doi:https</a:t>
            </a:r>
            <a:r>
              <a:rPr lang="en-PK" dirty="0"/>
              <a:t>://doi.org/10.3390/ijerph18041899.</a:t>
            </a:r>
            <a:endParaRPr lang="en-US" dirty="0"/>
          </a:p>
          <a:p>
            <a:r>
              <a:rPr lang="en-PK" dirty="0" err="1"/>
              <a:t>Uxcel</a:t>
            </a:r>
            <a:r>
              <a:rPr lang="en-PK" dirty="0"/>
              <a:t> (2025). </a:t>
            </a:r>
            <a:r>
              <a:rPr lang="en-PK" i="1" dirty="0"/>
              <a:t>The best way to learn UX/UI design</a:t>
            </a:r>
            <a:r>
              <a:rPr lang="en-PK" dirty="0"/>
              <a:t>. [online] </a:t>
            </a:r>
            <a:r>
              <a:rPr lang="en-PK" dirty="0" err="1"/>
              <a:t>Uxcel</a:t>
            </a:r>
            <a:r>
              <a:rPr lang="en-PK" dirty="0"/>
              <a:t>. Available at: https://app.uxcel.com/lessons/ideation-techniques-for-reducing-options-640/swot-analysis-7656 [Accessed 11 Oct. 2025].</a:t>
            </a:r>
          </a:p>
          <a:p>
            <a:endParaRPr lang="en-PK" dirty="0"/>
          </a:p>
        </p:txBody>
      </p:sp>
    </p:spTree>
    <p:extLst>
      <p:ext uri="{BB962C8B-B14F-4D97-AF65-F5344CB8AC3E}">
        <p14:creationId xmlns:p14="http://schemas.microsoft.com/office/powerpoint/2010/main" val="87058933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2.xml><?xml version="1.0" encoding="utf-8"?>
<ds:datastoreItem xmlns:ds="http://schemas.openxmlformats.org/officeDocument/2006/customXml" ds:itemID="{4F5B1FD9-3BB6-4DA9-A089-3B68C2323D4F}">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docProps/app.xml><?xml version="1.0" encoding="utf-8"?>
<Properties xmlns="http://schemas.openxmlformats.org/officeDocument/2006/extended-properties" xmlns:vt="http://schemas.openxmlformats.org/officeDocument/2006/docPropsVTypes">
  <Template>Retrospect</Template>
  <TotalTime>90</TotalTime>
  <Words>1313</Words>
  <Application>Microsoft Office PowerPoint</Application>
  <PresentationFormat>Widescreen</PresentationFormat>
  <Paragraphs>58</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Retrospect</vt:lpstr>
      <vt:lpstr>Name: Kamara Golding Module: LCHS4009 Professional Development within Health and Social Care Tutor: Vivian Osuchukwu Due date: 20/10/2025</vt:lpstr>
      <vt:lpstr>SWOT Analysis UK Health and Social Care</vt:lpstr>
      <vt:lpstr>Introduction</vt:lpstr>
      <vt:lpstr>Strengths</vt:lpstr>
      <vt:lpstr>Weaknesses</vt:lpstr>
      <vt:lpstr>Opportunities</vt:lpstr>
      <vt:lpstr>Threats</vt:lpstr>
      <vt:lpstr>Strategic Action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SWOT Analysis UK Health and Social Care</dc:title>
  <dc:creator>LAPTOP WORLD</dc:creator>
  <cp:lastModifiedBy>kamaragolding65@gmail.com</cp:lastModifiedBy>
  <cp:revision>10</cp:revision>
  <dcterms:created xsi:type="dcterms:W3CDTF">2025-10-09T13:16:53Z</dcterms:created>
  <dcterms:modified xsi:type="dcterms:W3CDTF">2025-10-20T01:13:51Z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