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0" r:id="rId5"/>
    <p:sldId id="258" r:id="rId6"/>
    <p:sldId id="259" r:id="rId7"/>
    <p:sldId id="263" r:id="rId8"/>
    <p:sldId id="262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DF6B4-82F5-4347-9B5F-257D41BD807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EDDEB-8E37-4E01-96E4-1E52C77013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31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DF6B4-82F5-4347-9B5F-257D41BD807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EDDEB-8E37-4E01-96E4-1E52C77013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253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DF6B4-82F5-4347-9B5F-257D41BD807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EDDEB-8E37-4E01-96E4-1E52C77013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694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DF6B4-82F5-4347-9B5F-257D41BD807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EDDEB-8E37-4E01-96E4-1E52C77013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780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DF6B4-82F5-4347-9B5F-257D41BD807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EDDEB-8E37-4E01-96E4-1E52C77013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255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DF6B4-82F5-4347-9B5F-257D41BD807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EDDEB-8E37-4E01-96E4-1E52C77013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768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DF6B4-82F5-4347-9B5F-257D41BD807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EDDEB-8E37-4E01-96E4-1E52C77013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264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DF6B4-82F5-4347-9B5F-257D41BD807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EDDEB-8E37-4E01-96E4-1E52C77013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540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DF6B4-82F5-4347-9B5F-257D41BD807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EDDEB-8E37-4E01-96E4-1E52C77013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571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DF6B4-82F5-4347-9B5F-257D41BD807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EDDEB-8E37-4E01-96E4-1E52C77013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530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DF6B4-82F5-4347-9B5F-257D41BD807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EDDEB-8E37-4E01-96E4-1E52C77013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203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DDF6B4-82F5-4347-9B5F-257D41BD807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AEDDEB-8E37-4E01-96E4-1E52C77013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083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Motivational Interviewing seminar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9828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Motivational Interviewing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2924" y="1618591"/>
            <a:ext cx="10515600" cy="4351338"/>
          </a:xfrm>
        </p:spPr>
        <p:txBody>
          <a:bodyPr/>
          <a:lstStyle/>
          <a:p>
            <a:r>
              <a:rPr lang="en-GB" dirty="0" smtClean="0"/>
              <a:t>A conversation about change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“A collaborative conversational style for strengthening a person’s own motivation for commitment and change” (</a:t>
            </a:r>
            <a:r>
              <a:rPr lang="en-GB" dirty="0" err="1" smtClean="0"/>
              <a:t>Rosengren</a:t>
            </a:r>
            <a:r>
              <a:rPr lang="en-GB" dirty="0" smtClean="0"/>
              <a:t>, 2018, p 12)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Recognises that ambivalence about change is normal </a:t>
            </a:r>
          </a:p>
          <a:p>
            <a:endParaRPr lang="en-GB" dirty="0"/>
          </a:p>
          <a:p>
            <a:r>
              <a:rPr lang="en-GB" dirty="0" smtClean="0"/>
              <a:t>MI processes help clients negotiate that ambivalence and to become motivated to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573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Motivational Interviewing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883" y="1906138"/>
            <a:ext cx="10515600" cy="4351338"/>
          </a:xfrm>
        </p:spPr>
        <p:txBody>
          <a:bodyPr/>
          <a:lstStyle/>
          <a:p>
            <a:r>
              <a:rPr lang="en-GB" dirty="0" smtClean="0"/>
              <a:t> What motivated you to come to University today?</a:t>
            </a:r>
          </a:p>
          <a:p>
            <a:endParaRPr lang="en-GB" dirty="0"/>
          </a:p>
          <a:p>
            <a:r>
              <a:rPr lang="en-GB" dirty="0" smtClean="0"/>
              <a:t>  What is your motivation to do this course?</a:t>
            </a:r>
          </a:p>
          <a:p>
            <a:endParaRPr lang="en-GB" dirty="0"/>
          </a:p>
          <a:p>
            <a:r>
              <a:rPr lang="en-GB" dirty="0" smtClean="0"/>
              <a:t> What would you like to change about your behaviour in relation to this course 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hat is stopping you? </a:t>
            </a:r>
          </a:p>
          <a:p>
            <a:pPr lvl="1"/>
            <a:r>
              <a:rPr lang="en-GB" dirty="0" smtClean="0"/>
              <a:t>What are you not sure about?</a:t>
            </a:r>
            <a:endParaRPr lang="en-GB" dirty="0"/>
          </a:p>
        </p:txBody>
      </p:sp>
      <p:sp>
        <p:nvSpPr>
          <p:cNvPr id="4" name="Cloud Callout 3"/>
          <p:cNvSpPr/>
          <p:nvPr/>
        </p:nvSpPr>
        <p:spPr>
          <a:xfrm>
            <a:off x="8482642" y="810794"/>
            <a:ext cx="3295291" cy="2553508"/>
          </a:xfrm>
          <a:prstGeom prst="cloudCallout">
            <a:avLst>
              <a:gd name="adj1" fmla="val -30781"/>
              <a:gd name="adj2" fmla="val 708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107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Motivational Interviewing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883" y="1906138"/>
            <a:ext cx="10515600" cy="4351338"/>
          </a:xfrm>
        </p:spPr>
        <p:txBody>
          <a:bodyPr/>
          <a:lstStyle/>
          <a:p>
            <a:r>
              <a:rPr lang="en-GB" dirty="0" smtClean="0"/>
              <a:t>Improving quality of life (seminar task last week) </a:t>
            </a:r>
          </a:p>
          <a:p>
            <a:endParaRPr lang="en-GB" dirty="0"/>
          </a:p>
          <a:p>
            <a:r>
              <a:rPr lang="en-GB" dirty="0" smtClean="0"/>
              <a:t> were you motivated to engage in this behaviour?</a:t>
            </a:r>
          </a:p>
          <a:p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what made it difficult?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Cloud Callout 3"/>
          <p:cNvSpPr/>
          <p:nvPr/>
        </p:nvSpPr>
        <p:spPr>
          <a:xfrm>
            <a:off x="8436634" y="1598673"/>
            <a:ext cx="3295291" cy="2553508"/>
          </a:xfrm>
          <a:prstGeom prst="cloudCallout">
            <a:avLst>
              <a:gd name="adj1" fmla="val -118216"/>
              <a:gd name="adj2" fmla="val 4403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78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Motivational Interviewing: The “Spirit of MI”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2924" y="1618591"/>
            <a:ext cx="10515600" cy="4351338"/>
          </a:xfrm>
        </p:spPr>
        <p:txBody>
          <a:bodyPr/>
          <a:lstStyle/>
          <a:p>
            <a:r>
              <a:rPr lang="en-GB" dirty="0" smtClean="0"/>
              <a:t> Collaboration (guiding, not leading or following) </a:t>
            </a:r>
          </a:p>
          <a:p>
            <a:endParaRPr lang="en-GB" dirty="0"/>
          </a:p>
          <a:p>
            <a:r>
              <a:rPr lang="en-GB" dirty="0" smtClean="0"/>
              <a:t> Acceptance </a:t>
            </a:r>
          </a:p>
          <a:p>
            <a:endParaRPr lang="en-GB" dirty="0" smtClean="0"/>
          </a:p>
          <a:p>
            <a:r>
              <a:rPr lang="en-GB" dirty="0" smtClean="0"/>
              <a:t> Compassion</a:t>
            </a:r>
          </a:p>
          <a:p>
            <a:endParaRPr lang="en-GB" dirty="0" smtClean="0"/>
          </a:p>
          <a:p>
            <a:r>
              <a:rPr lang="en-GB" dirty="0" smtClean="0"/>
              <a:t> Evocation  - drawing out “change talk” (the motivation to change) </a:t>
            </a:r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50838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924" y="175344"/>
            <a:ext cx="10515600" cy="1325563"/>
          </a:xfrm>
        </p:spPr>
        <p:txBody>
          <a:bodyPr/>
          <a:lstStyle/>
          <a:p>
            <a:r>
              <a:rPr lang="en-GB" dirty="0" smtClean="0"/>
              <a:t>Motivational Interviewing: Core Skills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2924" y="1618591"/>
            <a:ext cx="10515600" cy="435133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 smtClean="0"/>
              <a:t>Open questions </a:t>
            </a:r>
          </a:p>
          <a:p>
            <a:endParaRPr lang="en-GB" dirty="0" smtClean="0"/>
          </a:p>
          <a:p>
            <a:r>
              <a:rPr lang="en-GB" dirty="0" smtClean="0"/>
              <a:t> Affirmation - Focus on strengths rather than deficits</a:t>
            </a:r>
          </a:p>
          <a:p>
            <a:endParaRPr lang="en-GB" dirty="0"/>
          </a:p>
          <a:p>
            <a:r>
              <a:rPr lang="en-GB" dirty="0" smtClean="0"/>
              <a:t> Reflections </a:t>
            </a:r>
          </a:p>
          <a:p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Summary statements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Oval 3"/>
          <p:cNvSpPr/>
          <p:nvPr/>
        </p:nvSpPr>
        <p:spPr>
          <a:xfrm>
            <a:off x="5497902" y="3962400"/>
            <a:ext cx="5216105" cy="18575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800" dirty="0" smtClean="0"/>
              <a:t>OARS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0922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924" y="175344"/>
            <a:ext cx="10515600" cy="1325563"/>
          </a:xfrm>
        </p:spPr>
        <p:txBody>
          <a:bodyPr/>
          <a:lstStyle/>
          <a:p>
            <a:r>
              <a:rPr lang="en-GB" dirty="0" smtClean="0"/>
              <a:t>Motivational Interviewing: Core Skills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2924" y="1618591"/>
            <a:ext cx="10515600" cy="435133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 smtClean="0"/>
              <a:t>Open questions </a:t>
            </a:r>
          </a:p>
          <a:p>
            <a:endParaRPr lang="en-GB" dirty="0" smtClean="0"/>
          </a:p>
          <a:p>
            <a:r>
              <a:rPr lang="en-GB" dirty="0" smtClean="0"/>
              <a:t> Affirmation - Focus on strengths rather than deficits</a:t>
            </a:r>
          </a:p>
          <a:p>
            <a:endParaRPr lang="en-GB" dirty="0"/>
          </a:p>
          <a:p>
            <a:r>
              <a:rPr lang="en-GB" dirty="0" smtClean="0"/>
              <a:t> Reflections </a:t>
            </a:r>
          </a:p>
          <a:p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Summary statements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Isosceles Triangle 3"/>
          <p:cNvSpPr/>
          <p:nvPr/>
        </p:nvSpPr>
        <p:spPr>
          <a:xfrm>
            <a:off x="7453222" y="2266322"/>
            <a:ext cx="4629510" cy="3703607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>
                <a:solidFill>
                  <a:schemeClr val="tx1"/>
                </a:solidFill>
              </a:rPr>
              <a:t>Avoid the “righting reflex”</a:t>
            </a: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7127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 Practice: Basic MI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6147" y="2084418"/>
            <a:ext cx="10515600" cy="4351338"/>
          </a:xfrm>
        </p:spPr>
        <p:txBody>
          <a:bodyPr/>
          <a:lstStyle/>
          <a:p>
            <a:r>
              <a:rPr lang="en-GB" dirty="0" smtClean="0"/>
              <a:t> In relation to (</a:t>
            </a:r>
            <a:r>
              <a:rPr lang="en-GB" dirty="0" err="1" smtClean="0"/>
              <a:t>QoL</a:t>
            </a:r>
            <a:r>
              <a:rPr lang="en-GB" dirty="0" smtClean="0"/>
              <a:t> goal) …….. Tell me what has worked for you before…?</a:t>
            </a:r>
          </a:p>
          <a:p>
            <a:endParaRPr lang="en-GB" dirty="0"/>
          </a:p>
          <a:p>
            <a:r>
              <a:rPr lang="en-GB" dirty="0" smtClean="0"/>
              <a:t>Practice open ended questions</a:t>
            </a:r>
          </a:p>
          <a:p>
            <a:endParaRPr lang="en-GB" dirty="0"/>
          </a:p>
          <a:p>
            <a:r>
              <a:rPr lang="en-GB" dirty="0" smtClean="0"/>
              <a:t>Reflection</a:t>
            </a:r>
          </a:p>
          <a:p>
            <a:endParaRPr lang="en-GB" dirty="0"/>
          </a:p>
          <a:p>
            <a:r>
              <a:rPr lang="en-GB" dirty="0" smtClean="0"/>
              <a:t>Summary </a:t>
            </a:r>
            <a:endParaRPr lang="en-GB" dirty="0"/>
          </a:p>
        </p:txBody>
      </p:sp>
      <p:sp>
        <p:nvSpPr>
          <p:cNvPr id="4" name="Cloud Callout 3"/>
          <p:cNvSpPr/>
          <p:nvPr/>
        </p:nvSpPr>
        <p:spPr>
          <a:xfrm>
            <a:off x="6234024" y="3439065"/>
            <a:ext cx="4646762" cy="1828800"/>
          </a:xfrm>
          <a:prstGeom prst="cloudCallout">
            <a:avLst>
              <a:gd name="adj1" fmla="val -83425"/>
              <a:gd name="adj2" fmla="val -776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In Pairs- 2mins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8790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664" y="231355"/>
            <a:ext cx="10515600" cy="1325563"/>
          </a:xfrm>
        </p:spPr>
        <p:txBody>
          <a:bodyPr/>
          <a:lstStyle/>
          <a:p>
            <a:r>
              <a:rPr lang="en-GB" dirty="0" smtClean="0"/>
              <a:t>MI: A Favourite memory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4426" y="2078667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Take turns recalling good memories from a time when you were at your best as a person.  </a:t>
            </a:r>
          </a:p>
          <a:p>
            <a:pPr lvl="1"/>
            <a:r>
              <a:rPr lang="en-GB" dirty="0" smtClean="0"/>
              <a:t>Describe that memory and the elements of it</a:t>
            </a:r>
          </a:p>
          <a:p>
            <a:pPr lvl="1"/>
            <a:endParaRPr lang="en-GB" dirty="0"/>
          </a:p>
          <a:p>
            <a:r>
              <a:rPr lang="en-GB" dirty="0"/>
              <a:t> Y</a:t>
            </a:r>
            <a:r>
              <a:rPr lang="en-GB" dirty="0" smtClean="0"/>
              <a:t>our partner will identify your strengths demonstrated in these stories and use affirmation to convey these </a:t>
            </a:r>
          </a:p>
          <a:p>
            <a:endParaRPr lang="en-GB" dirty="0"/>
          </a:p>
          <a:p>
            <a:r>
              <a:rPr lang="en-GB" dirty="0" smtClean="0"/>
              <a:t>Consider how you can continue to use these strengths in another area of your life </a:t>
            </a:r>
          </a:p>
          <a:p>
            <a:pPr lvl="1"/>
            <a:endParaRPr lang="en-GB" dirty="0"/>
          </a:p>
          <a:p>
            <a:r>
              <a:rPr lang="en-GB" dirty="0" smtClean="0"/>
              <a:t>Observer will take notes on use of OARS and feedback at end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loud Callout 3"/>
          <p:cNvSpPr/>
          <p:nvPr/>
        </p:nvSpPr>
        <p:spPr>
          <a:xfrm>
            <a:off x="8344619" y="304711"/>
            <a:ext cx="3536830" cy="1897899"/>
          </a:xfrm>
          <a:prstGeom prst="cloudCallout">
            <a:avLst>
              <a:gd name="adj1" fmla="val -95171"/>
              <a:gd name="adj2" fmla="val -31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In groups of three – 2mins each 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64758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1083506" cy="1325563"/>
          </a:xfrm>
        </p:spPr>
        <p:txBody>
          <a:bodyPr/>
          <a:lstStyle/>
          <a:p>
            <a:r>
              <a:rPr lang="en-GB" dirty="0" smtClean="0"/>
              <a:t>Motivational Interviewing and health behaviour change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411" y="1785369"/>
            <a:ext cx="10515600" cy="4351338"/>
          </a:xfrm>
        </p:spPr>
        <p:txBody>
          <a:bodyPr/>
          <a:lstStyle/>
          <a:p>
            <a:endParaRPr lang="en-GB" dirty="0"/>
          </a:p>
          <a:p>
            <a:r>
              <a:rPr lang="en-GB" dirty="0" smtClean="0"/>
              <a:t>  What sorts of health behaviours may be suitable for MI techniques?</a:t>
            </a:r>
          </a:p>
          <a:p>
            <a:pPr lvl="1"/>
            <a:r>
              <a:rPr lang="en-GB" dirty="0" smtClean="0"/>
              <a:t>(background reading and seminar prep!!)</a:t>
            </a:r>
          </a:p>
          <a:p>
            <a:endParaRPr lang="en-GB" dirty="0"/>
          </a:p>
          <a:p>
            <a:r>
              <a:rPr lang="en-GB" dirty="0" smtClean="0"/>
              <a:t> What different types of open ended questions might you need to ask for clients at different stages of change?  </a:t>
            </a:r>
          </a:p>
          <a:p>
            <a:endParaRPr lang="en-GB" dirty="0"/>
          </a:p>
          <a:p>
            <a:r>
              <a:rPr lang="en-GB" smtClean="0"/>
              <a:t> How </a:t>
            </a:r>
            <a:r>
              <a:rPr lang="en-GB" dirty="0" smtClean="0"/>
              <a:t>may you try and “focus” a client to consider a specific aspect of behaviour change?</a:t>
            </a:r>
          </a:p>
        </p:txBody>
      </p:sp>
    </p:spTree>
    <p:extLst>
      <p:ext uri="{BB962C8B-B14F-4D97-AF65-F5344CB8AC3E}">
        <p14:creationId xmlns:p14="http://schemas.microsoft.com/office/powerpoint/2010/main" val="584955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385" y="181094"/>
            <a:ext cx="11083506" cy="1325563"/>
          </a:xfrm>
        </p:spPr>
        <p:txBody>
          <a:bodyPr/>
          <a:lstStyle/>
          <a:p>
            <a:r>
              <a:rPr lang="en-GB" dirty="0" smtClean="0"/>
              <a:t>Critical evaluation of MI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392" y="1391638"/>
            <a:ext cx="10515600" cy="4351338"/>
          </a:xfrm>
        </p:spPr>
        <p:txBody>
          <a:bodyPr/>
          <a:lstStyle/>
          <a:p>
            <a:endParaRPr lang="en-GB" dirty="0"/>
          </a:p>
          <a:p>
            <a:r>
              <a:rPr lang="en-GB" dirty="0" smtClean="0"/>
              <a:t>In what way could we judge the effectiveness of MI?</a:t>
            </a:r>
          </a:p>
          <a:p>
            <a:endParaRPr lang="en-GB" dirty="0"/>
          </a:p>
          <a:p>
            <a:r>
              <a:rPr lang="en-GB" dirty="0"/>
              <a:t> W</a:t>
            </a:r>
            <a:r>
              <a:rPr lang="en-GB" dirty="0" smtClean="0"/>
              <a:t>hat type of evidence would we consider?</a:t>
            </a:r>
          </a:p>
          <a:p>
            <a:endParaRPr lang="en-GB" dirty="0"/>
          </a:p>
          <a:p>
            <a:r>
              <a:rPr lang="en-GB" dirty="0" smtClean="0"/>
              <a:t> </a:t>
            </a:r>
            <a:r>
              <a:rPr lang="en-GB" dirty="0" err="1" smtClean="0"/>
              <a:t>Rubak</a:t>
            </a:r>
            <a:r>
              <a:rPr lang="en-GB" dirty="0" smtClean="0"/>
              <a:t> et al. (2005) 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ritical discussion</a:t>
            </a:r>
          </a:p>
          <a:p>
            <a:pPr lvl="1"/>
            <a:r>
              <a:rPr lang="en-GB" dirty="0" smtClean="0"/>
              <a:t>Understanding systematic review process </a:t>
            </a:r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449440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437</Words>
  <Application>Microsoft Office PowerPoint</Application>
  <PresentationFormat>Widescreen</PresentationFormat>
  <Paragraphs>92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Motivational Interviewing seminar </vt:lpstr>
      <vt:lpstr>Motivational Interviewing </vt:lpstr>
      <vt:lpstr>Motivational Interviewing </vt:lpstr>
      <vt:lpstr>Motivational Interviewing </vt:lpstr>
      <vt:lpstr>Motivational Interviewing: The “Spirit of MI”</vt:lpstr>
      <vt:lpstr>Motivational Interviewing: Core Skills </vt:lpstr>
      <vt:lpstr>Motivational Interviewing: Core Skills </vt:lpstr>
      <vt:lpstr>MI Practice: Basic MI Skills</vt:lpstr>
      <vt:lpstr>MI: A Favourite memory </vt:lpstr>
      <vt:lpstr>Motivational Interviewing and health behaviour change </vt:lpstr>
      <vt:lpstr>Critical evaluation of MI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Motivational Interviewing seminar </dc:title>
  <dc:creator>Ceri Phelps</dc:creator>
  <cp:lastModifiedBy>Ceri Phelps</cp:lastModifiedBy>
  <cp:revision>21</cp:revision>
  <dcterms:created xsi:type="dcterms:W3CDTF">2018-10-16T06:53:40Z</dcterms:created>
  <dcterms:modified xsi:type="dcterms:W3CDTF">2018-10-16T08:01:34Z</dcterms:modified>
</cp:coreProperties>
</file>