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31"/>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x="18288000" cy="10287000"/>
  <p:notesSz cx="6858000" cy="9144000"/>
  <p:embeddedFontLst>
    <p:embeddedFont>
      <p:font typeface="Agrandir" panose="020B0604020202020204" charset="0"/>
      <p:regular r:id="rId32"/>
    </p:embeddedFont>
    <p:embeddedFont>
      <p:font typeface="Agrandir Italics" panose="020B0604020202020204" charset="0"/>
      <p:regular r:id="rId33"/>
    </p:embeddedFont>
    <p:embeddedFont>
      <p:font typeface="Agrandir Medium" panose="020B0604020202020204" charset="0"/>
      <p:regular r:id="rId34"/>
    </p:embeddedFont>
    <p:embeddedFont>
      <p:font typeface="Agrandir Medium Italics" panose="020B0604020202020204" charset="0"/>
      <p:regular r:id="rId35"/>
    </p:embeddedFont>
    <p:embeddedFont>
      <p:font typeface="Baloo" panose="020B0604020202020204" charset="0"/>
      <p:regular r:id="rId36"/>
    </p:embeddedFont>
    <p:embeddedFont>
      <p:font typeface="Canva Sans Bold" panose="020B0604020202020204" charset="0"/>
      <p:regular r:id="rId37"/>
    </p:embeddedFont>
    <p:embeddedFont>
      <p:font typeface="HK Modular" panose="020B0604020202020204" charset="0"/>
      <p:regular r:id="rId38"/>
    </p:embeddedFont>
    <p:embeddedFont>
      <p:font typeface="Tomorrow"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74384" autoAdjust="0"/>
  </p:normalViewPr>
  <p:slideViewPr>
    <p:cSldViewPr>
      <p:cViewPr varScale="1">
        <p:scale>
          <a:sx n="36" d="100"/>
          <a:sy n="36" d="100"/>
        </p:scale>
        <p:origin x="52" y="6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ia Sigrist (2219662)" userId="01afa0f4-0556-4151-9cc4-64f42e9016a8" providerId="ADAL" clId="{D777A576-45AE-4BCD-9C0F-20DCD74C0F2E}"/>
    <pc:docChg chg="undo custSel modSld">
      <pc:chgData name="Reia Sigrist (2219662)" userId="01afa0f4-0556-4151-9cc4-64f42e9016a8" providerId="ADAL" clId="{D777A576-45AE-4BCD-9C0F-20DCD74C0F2E}" dt="2026-09-22T14:42:02.175" v="4152" actId="1076"/>
      <pc:docMkLst>
        <pc:docMk/>
      </pc:docMkLst>
      <pc:sldChg chg="modTransition modAnim modNotesTx">
        <pc:chgData name="Reia Sigrist (2219662)" userId="01afa0f4-0556-4151-9cc4-64f42e9016a8" providerId="ADAL" clId="{D777A576-45AE-4BCD-9C0F-20DCD74C0F2E}" dt="2026-09-18T09:47:30.408" v="4143" actId="6549"/>
        <pc:sldMkLst>
          <pc:docMk/>
          <pc:sldMk cId="0" sldId="256"/>
        </pc:sldMkLst>
      </pc:sldChg>
      <pc:sldChg chg="modSp mod modTransition modNotesTx">
        <pc:chgData name="Reia Sigrist (2219662)" userId="01afa0f4-0556-4151-9cc4-64f42e9016a8" providerId="ADAL" clId="{D777A576-45AE-4BCD-9C0F-20DCD74C0F2E}" dt="2026-09-18T09:00:27.251" v="4056"/>
        <pc:sldMkLst>
          <pc:docMk/>
          <pc:sldMk cId="0" sldId="257"/>
        </pc:sldMkLst>
        <pc:spChg chg="mod">
          <ac:chgData name="Reia Sigrist (2219662)" userId="01afa0f4-0556-4151-9cc4-64f42e9016a8" providerId="ADAL" clId="{D777A576-45AE-4BCD-9C0F-20DCD74C0F2E}" dt="2026-09-17T06:48:28.561" v="0" actId="14100"/>
          <ac:spMkLst>
            <pc:docMk/>
            <pc:sldMk cId="0" sldId="257"/>
            <ac:spMk id="36" creationId="{00000000-0000-0000-0000-000000000000}"/>
          </ac:spMkLst>
        </pc:spChg>
      </pc:sldChg>
      <pc:sldChg chg="modTransition modNotesTx">
        <pc:chgData name="Reia Sigrist (2219662)" userId="01afa0f4-0556-4151-9cc4-64f42e9016a8" providerId="ADAL" clId="{D777A576-45AE-4BCD-9C0F-20DCD74C0F2E}" dt="2026-09-18T09:00:34.688" v="4057"/>
        <pc:sldMkLst>
          <pc:docMk/>
          <pc:sldMk cId="0" sldId="258"/>
        </pc:sldMkLst>
      </pc:sldChg>
      <pc:sldChg chg="modTransition modNotesTx">
        <pc:chgData name="Reia Sigrist (2219662)" userId="01afa0f4-0556-4151-9cc4-64f42e9016a8" providerId="ADAL" clId="{D777A576-45AE-4BCD-9C0F-20DCD74C0F2E}" dt="2026-09-18T09:00:38.942" v="4058"/>
        <pc:sldMkLst>
          <pc:docMk/>
          <pc:sldMk cId="0" sldId="259"/>
        </pc:sldMkLst>
      </pc:sldChg>
      <pc:sldChg chg="modTransition modNotesTx">
        <pc:chgData name="Reia Sigrist (2219662)" userId="01afa0f4-0556-4151-9cc4-64f42e9016a8" providerId="ADAL" clId="{D777A576-45AE-4BCD-9C0F-20DCD74C0F2E}" dt="2026-09-18T09:00:40.637" v="4059"/>
        <pc:sldMkLst>
          <pc:docMk/>
          <pc:sldMk cId="0" sldId="260"/>
        </pc:sldMkLst>
      </pc:sldChg>
      <pc:sldChg chg="modTransition modNotesTx">
        <pc:chgData name="Reia Sigrist (2219662)" userId="01afa0f4-0556-4151-9cc4-64f42e9016a8" providerId="ADAL" clId="{D777A576-45AE-4BCD-9C0F-20DCD74C0F2E}" dt="2026-09-18T09:00:44.858" v="4060"/>
        <pc:sldMkLst>
          <pc:docMk/>
          <pc:sldMk cId="0" sldId="261"/>
        </pc:sldMkLst>
      </pc:sldChg>
      <pc:sldChg chg="modTransition modNotesTx">
        <pc:chgData name="Reia Sigrist (2219662)" userId="01afa0f4-0556-4151-9cc4-64f42e9016a8" providerId="ADAL" clId="{D777A576-45AE-4BCD-9C0F-20DCD74C0F2E}" dt="2026-09-18T09:00:46.971" v="4061"/>
        <pc:sldMkLst>
          <pc:docMk/>
          <pc:sldMk cId="0" sldId="262"/>
        </pc:sldMkLst>
      </pc:sldChg>
      <pc:sldChg chg="modTransition modNotesTx">
        <pc:chgData name="Reia Sigrist (2219662)" userId="01afa0f4-0556-4151-9cc4-64f42e9016a8" providerId="ADAL" clId="{D777A576-45AE-4BCD-9C0F-20DCD74C0F2E}" dt="2026-09-18T09:00:51.096" v="4062"/>
        <pc:sldMkLst>
          <pc:docMk/>
          <pc:sldMk cId="0" sldId="263"/>
        </pc:sldMkLst>
      </pc:sldChg>
      <pc:sldChg chg="modTransition modNotesTx">
        <pc:chgData name="Reia Sigrist (2219662)" userId="01afa0f4-0556-4151-9cc4-64f42e9016a8" providerId="ADAL" clId="{D777A576-45AE-4BCD-9C0F-20DCD74C0F2E}" dt="2026-09-18T09:00:54.926" v="4063"/>
        <pc:sldMkLst>
          <pc:docMk/>
          <pc:sldMk cId="0" sldId="264"/>
        </pc:sldMkLst>
      </pc:sldChg>
      <pc:sldChg chg="modTransition">
        <pc:chgData name="Reia Sigrist (2219662)" userId="01afa0f4-0556-4151-9cc4-64f42e9016a8" providerId="ADAL" clId="{D777A576-45AE-4BCD-9C0F-20DCD74C0F2E}" dt="2026-09-18T09:00:56.726" v="4064"/>
        <pc:sldMkLst>
          <pc:docMk/>
          <pc:sldMk cId="0" sldId="265"/>
        </pc:sldMkLst>
      </pc:sldChg>
      <pc:sldChg chg="modTransition">
        <pc:chgData name="Reia Sigrist (2219662)" userId="01afa0f4-0556-4151-9cc4-64f42e9016a8" providerId="ADAL" clId="{D777A576-45AE-4BCD-9C0F-20DCD74C0F2E}" dt="2026-09-18T09:01:00.092" v="4065"/>
        <pc:sldMkLst>
          <pc:docMk/>
          <pc:sldMk cId="0" sldId="266"/>
        </pc:sldMkLst>
      </pc:sldChg>
      <pc:sldChg chg="modSp mod modTransition">
        <pc:chgData name="Reia Sigrist (2219662)" userId="01afa0f4-0556-4151-9cc4-64f42e9016a8" providerId="ADAL" clId="{D777A576-45AE-4BCD-9C0F-20DCD74C0F2E}" dt="2026-09-18T09:02:07.266" v="4081"/>
        <pc:sldMkLst>
          <pc:docMk/>
          <pc:sldMk cId="0" sldId="267"/>
        </pc:sldMkLst>
        <pc:spChg chg="mod">
          <ac:chgData name="Reia Sigrist (2219662)" userId="01afa0f4-0556-4151-9cc4-64f42e9016a8" providerId="ADAL" clId="{D777A576-45AE-4BCD-9C0F-20DCD74C0F2E}" dt="2026-09-18T09:01:09.600" v="4067" actId="14100"/>
          <ac:spMkLst>
            <pc:docMk/>
            <pc:sldMk cId="0" sldId="267"/>
            <ac:spMk id="17" creationId="{00000000-0000-0000-0000-000000000000}"/>
          </ac:spMkLst>
        </pc:spChg>
      </pc:sldChg>
      <pc:sldChg chg="modTransition">
        <pc:chgData name="Reia Sigrist (2219662)" userId="01afa0f4-0556-4151-9cc4-64f42e9016a8" providerId="ADAL" clId="{D777A576-45AE-4BCD-9C0F-20DCD74C0F2E}" dt="2026-09-18T09:01:15.486" v="4068"/>
        <pc:sldMkLst>
          <pc:docMk/>
          <pc:sldMk cId="0" sldId="268"/>
        </pc:sldMkLst>
      </pc:sldChg>
      <pc:sldChg chg="modTransition">
        <pc:chgData name="Reia Sigrist (2219662)" userId="01afa0f4-0556-4151-9cc4-64f42e9016a8" providerId="ADAL" clId="{D777A576-45AE-4BCD-9C0F-20DCD74C0F2E}" dt="2026-09-18T09:01:54.093" v="4079"/>
        <pc:sldMkLst>
          <pc:docMk/>
          <pc:sldMk cId="0" sldId="269"/>
        </pc:sldMkLst>
      </pc:sldChg>
      <pc:sldChg chg="modTransition">
        <pc:chgData name="Reia Sigrist (2219662)" userId="01afa0f4-0556-4151-9cc4-64f42e9016a8" providerId="ADAL" clId="{D777A576-45AE-4BCD-9C0F-20DCD74C0F2E}" dt="2026-09-18T09:01:24.122" v="4070"/>
        <pc:sldMkLst>
          <pc:docMk/>
          <pc:sldMk cId="0" sldId="270"/>
        </pc:sldMkLst>
      </pc:sldChg>
      <pc:sldChg chg="modSp mod modTransition">
        <pc:chgData name="Reia Sigrist (2219662)" userId="01afa0f4-0556-4151-9cc4-64f42e9016a8" providerId="ADAL" clId="{D777A576-45AE-4BCD-9C0F-20DCD74C0F2E}" dt="2026-09-22T14:42:02.175" v="4152" actId="1076"/>
        <pc:sldMkLst>
          <pc:docMk/>
          <pc:sldMk cId="0" sldId="271"/>
        </pc:sldMkLst>
        <pc:spChg chg="mod">
          <ac:chgData name="Reia Sigrist (2219662)" userId="01afa0f4-0556-4151-9cc4-64f42e9016a8" providerId="ADAL" clId="{D777A576-45AE-4BCD-9C0F-20DCD74C0F2E}" dt="2026-09-22T14:42:02.175" v="4152" actId="1076"/>
          <ac:spMkLst>
            <pc:docMk/>
            <pc:sldMk cId="0" sldId="271"/>
            <ac:spMk id="26" creationId="{00000000-0000-0000-0000-000000000000}"/>
          </ac:spMkLst>
        </pc:spChg>
      </pc:sldChg>
      <pc:sldChg chg="modTransition modNotesTx">
        <pc:chgData name="Reia Sigrist (2219662)" userId="01afa0f4-0556-4151-9cc4-64f42e9016a8" providerId="ADAL" clId="{D777A576-45AE-4BCD-9C0F-20DCD74C0F2E}" dt="2026-09-18T09:02:16.819" v="4082"/>
        <pc:sldMkLst>
          <pc:docMk/>
          <pc:sldMk cId="0" sldId="272"/>
        </pc:sldMkLst>
      </pc:sldChg>
      <pc:sldChg chg="addSp modSp mod modTransition modNotesTx">
        <pc:chgData name="Reia Sigrist (2219662)" userId="01afa0f4-0556-4151-9cc4-64f42e9016a8" providerId="ADAL" clId="{D777A576-45AE-4BCD-9C0F-20DCD74C0F2E}" dt="2026-09-18T09:13:08.953" v="4141" actId="1076"/>
        <pc:sldMkLst>
          <pc:docMk/>
          <pc:sldMk cId="0" sldId="273"/>
        </pc:sldMkLst>
        <pc:spChg chg="mod">
          <ac:chgData name="Reia Sigrist (2219662)" userId="01afa0f4-0556-4151-9cc4-64f42e9016a8" providerId="ADAL" clId="{D777A576-45AE-4BCD-9C0F-20DCD74C0F2E}" dt="2026-09-18T09:12:44.694" v="4134" actId="1076"/>
          <ac:spMkLst>
            <pc:docMk/>
            <pc:sldMk cId="0" sldId="273"/>
            <ac:spMk id="23" creationId="{00000000-0000-0000-0000-000000000000}"/>
          </ac:spMkLst>
        </pc:spChg>
        <pc:spChg chg="mod">
          <ac:chgData name="Reia Sigrist (2219662)" userId="01afa0f4-0556-4151-9cc4-64f42e9016a8" providerId="ADAL" clId="{D777A576-45AE-4BCD-9C0F-20DCD74C0F2E}" dt="2026-09-18T09:13:08.953" v="4141" actId="1076"/>
          <ac:spMkLst>
            <pc:docMk/>
            <pc:sldMk cId="0" sldId="273"/>
            <ac:spMk id="31" creationId="{00000000-0000-0000-0000-000000000000}"/>
          </ac:spMkLst>
        </pc:spChg>
        <pc:spChg chg="add mod">
          <ac:chgData name="Reia Sigrist (2219662)" userId="01afa0f4-0556-4151-9cc4-64f42e9016a8" providerId="ADAL" clId="{D777A576-45AE-4BCD-9C0F-20DCD74C0F2E}" dt="2026-09-18T09:12:58.047" v="4138" actId="1076"/>
          <ac:spMkLst>
            <pc:docMk/>
            <pc:sldMk cId="0" sldId="273"/>
            <ac:spMk id="35" creationId="{7B966632-0FAF-B266-7A7E-9C524F6A68D0}"/>
          </ac:spMkLst>
        </pc:spChg>
        <pc:grpChg chg="mod">
          <ac:chgData name="Reia Sigrist (2219662)" userId="01afa0f4-0556-4151-9cc4-64f42e9016a8" providerId="ADAL" clId="{D777A576-45AE-4BCD-9C0F-20DCD74C0F2E}" dt="2026-09-18T09:13:02.991" v="4140" actId="1076"/>
          <ac:grpSpMkLst>
            <pc:docMk/>
            <pc:sldMk cId="0" sldId="273"/>
            <ac:grpSpMk id="4" creationId="{00000000-0000-0000-0000-000000000000}"/>
          </ac:grpSpMkLst>
        </pc:grpChg>
        <pc:grpChg chg="mod">
          <ac:chgData name="Reia Sigrist (2219662)" userId="01afa0f4-0556-4151-9cc4-64f42e9016a8" providerId="ADAL" clId="{D777A576-45AE-4BCD-9C0F-20DCD74C0F2E}" dt="2026-09-18T09:12:51.655" v="4137" actId="1076"/>
          <ac:grpSpMkLst>
            <pc:docMk/>
            <pc:sldMk cId="0" sldId="273"/>
            <ac:grpSpMk id="14" creationId="{00000000-0000-0000-0000-000000000000}"/>
          </ac:grpSpMkLst>
        </pc:grpChg>
      </pc:sldChg>
      <pc:sldChg chg="addSp delSp modSp mod modTransition">
        <pc:chgData name="Reia Sigrist (2219662)" userId="01afa0f4-0556-4151-9cc4-64f42e9016a8" providerId="ADAL" clId="{D777A576-45AE-4BCD-9C0F-20DCD74C0F2E}" dt="2026-09-18T09:12:01.616" v="4132" actId="1076"/>
        <pc:sldMkLst>
          <pc:docMk/>
          <pc:sldMk cId="0" sldId="274"/>
        </pc:sldMkLst>
        <pc:spChg chg="mod">
          <ac:chgData name="Reia Sigrist (2219662)" userId="01afa0f4-0556-4151-9cc4-64f42e9016a8" providerId="ADAL" clId="{D777A576-45AE-4BCD-9C0F-20DCD74C0F2E}" dt="2026-09-18T09:11:56.641" v="4131" actId="1076"/>
          <ac:spMkLst>
            <pc:docMk/>
            <pc:sldMk cId="0" sldId="274"/>
            <ac:spMk id="19" creationId="{00000000-0000-0000-0000-000000000000}"/>
          </ac:spMkLst>
        </pc:spChg>
        <pc:spChg chg="add mod">
          <ac:chgData name="Reia Sigrist (2219662)" userId="01afa0f4-0556-4151-9cc4-64f42e9016a8" providerId="ADAL" clId="{D777A576-45AE-4BCD-9C0F-20DCD74C0F2E}" dt="2026-09-18T09:12:01.616" v="4132" actId="1076"/>
          <ac:spMkLst>
            <pc:docMk/>
            <pc:sldMk cId="0" sldId="274"/>
            <ac:spMk id="31" creationId="{64EC9173-BFE5-4289-5803-B7F82D8213AD}"/>
          </ac:spMkLst>
        </pc:spChg>
      </pc:sldChg>
      <pc:sldChg chg="modNotesTx">
        <pc:chgData name="Reia Sigrist (2219662)" userId="01afa0f4-0556-4151-9cc4-64f42e9016a8" providerId="ADAL" clId="{D777A576-45AE-4BCD-9C0F-20DCD74C0F2E}" dt="2026-09-18T07:53:27.809" v="4052" actId="20577"/>
        <pc:sldMkLst>
          <pc:docMk/>
          <pc:sldMk cId="0" sldId="275"/>
        </pc:sldMkLst>
      </pc:sldChg>
      <pc:sldChg chg="modTransition modNotesTx">
        <pc:chgData name="Reia Sigrist (2219662)" userId="01afa0f4-0556-4151-9cc4-64f42e9016a8" providerId="ADAL" clId="{D777A576-45AE-4BCD-9C0F-20DCD74C0F2E}" dt="2026-09-18T09:02:28.989" v="4085"/>
        <pc:sldMkLst>
          <pc:docMk/>
          <pc:sldMk cId="0" sldId="276"/>
        </pc:sldMkLst>
      </pc:sldChg>
      <pc:sldChg chg="modTransition modNotesTx">
        <pc:chgData name="Reia Sigrist (2219662)" userId="01afa0f4-0556-4151-9cc4-64f42e9016a8" providerId="ADAL" clId="{D777A576-45AE-4BCD-9C0F-20DCD74C0F2E}" dt="2026-09-18T09:44:44.469" v="4142" actId="20577"/>
        <pc:sldMkLst>
          <pc:docMk/>
          <pc:sldMk cId="0" sldId="277"/>
        </pc:sldMkLst>
      </pc:sldChg>
      <pc:sldChg chg="modTransition">
        <pc:chgData name="Reia Sigrist (2219662)" userId="01afa0f4-0556-4151-9cc4-64f42e9016a8" providerId="ADAL" clId="{D777A576-45AE-4BCD-9C0F-20DCD74C0F2E}" dt="2026-09-18T09:02:36.757" v="4087"/>
        <pc:sldMkLst>
          <pc:docMk/>
          <pc:sldMk cId="0" sldId="278"/>
        </pc:sldMkLst>
      </pc:sldChg>
      <pc:sldChg chg="addSp delSp modSp mod modTransition">
        <pc:chgData name="Reia Sigrist (2219662)" userId="01afa0f4-0556-4151-9cc4-64f42e9016a8" providerId="ADAL" clId="{D777A576-45AE-4BCD-9C0F-20DCD74C0F2E}" dt="2026-09-21T09:01:07.127" v="4151" actId="1076"/>
        <pc:sldMkLst>
          <pc:docMk/>
          <pc:sldMk cId="0" sldId="279"/>
        </pc:sldMkLst>
        <pc:spChg chg="mod">
          <ac:chgData name="Reia Sigrist (2219662)" userId="01afa0f4-0556-4151-9cc4-64f42e9016a8" providerId="ADAL" clId="{D777A576-45AE-4BCD-9C0F-20DCD74C0F2E}" dt="2026-09-21T09:00:59.160" v="4149" actId="1076"/>
          <ac:spMkLst>
            <pc:docMk/>
            <pc:sldMk cId="0" sldId="279"/>
            <ac:spMk id="3" creationId="{00000000-0000-0000-0000-000000000000}"/>
          </ac:spMkLst>
        </pc:spChg>
        <pc:spChg chg="add mod">
          <ac:chgData name="Reia Sigrist (2219662)" userId="01afa0f4-0556-4151-9cc4-64f42e9016a8" providerId="ADAL" clId="{D777A576-45AE-4BCD-9C0F-20DCD74C0F2E}" dt="2026-09-21T09:00:55.873" v="4147"/>
          <ac:spMkLst>
            <pc:docMk/>
            <pc:sldMk cId="0" sldId="279"/>
            <ac:spMk id="25" creationId="{E6BBE4E9-87B8-06FB-06E6-46E4714DB5BF}"/>
          </ac:spMkLst>
        </pc:spChg>
        <pc:grpChg chg="add mod">
          <ac:chgData name="Reia Sigrist (2219662)" userId="01afa0f4-0556-4151-9cc4-64f42e9016a8" providerId="ADAL" clId="{D777A576-45AE-4BCD-9C0F-20DCD74C0F2E}" dt="2026-09-21T09:01:07.127" v="4151" actId="1076"/>
          <ac:grpSpMkLst>
            <pc:docMk/>
            <pc:sldMk cId="0" sldId="279"/>
            <ac:grpSpMk id="24" creationId="{1E1AE9C0-C32C-CBAE-081C-BC25F3B723F4}"/>
          </ac:grpSpMkLst>
        </pc:grpChg>
      </pc:sldChg>
    </pc:docChg>
  </pc:docChgLst>
  <pc:docChgLst>
    <pc:chgData name="Reia Sigrist" userId="0db72fecc0cc71ff" providerId="LiveId" clId="{D777A576-45AE-4BCD-9C0F-20DCD74C0F2E}"/>
    <pc:docChg chg="custSel addSld modSld">
      <pc:chgData name="Reia Sigrist" userId="0db72fecc0cc71ff" providerId="LiveId" clId="{D777A576-45AE-4BCD-9C0F-20DCD74C0F2E}" dt="2026-09-23T12:01:02.676" v="97" actId="14100"/>
      <pc:docMkLst>
        <pc:docMk/>
      </pc:docMkLst>
      <pc:sldChg chg="modSp mod">
        <pc:chgData name="Reia Sigrist" userId="0db72fecc0cc71ff" providerId="LiveId" clId="{D777A576-45AE-4BCD-9C0F-20DCD74C0F2E}" dt="2026-09-22T17:24:50.333" v="0" actId="14100"/>
        <pc:sldMkLst>
          <pc:docMk/>
          <pc:sldMk cId="0" sldId="257"/>
        </pc:sldMkLst>
        <pc:spChg chg="mod">
          <ac:chgData name="Reia Sigrist" userId="0db72fecc0cc71ff" providerId="LiveId" clId="{D777A576-45AE-4BCD-9C0F-20DCD74C0F2E}" dt="2026-09-22T17:24:50.333" v="0" actId="14100"/>
          <ac:spMkLst>
            <pc:docMk/>
            <pc:sldMk cId="0" sldId="257"/>
            <ac:spMk id="34" creationId="{00000000-0000-0000-0000-000000000000}"/>
          </ac:spMkLst>
        </pc:spChg>
      </pc:sldChg>
      <pc:sldChg chg="modSp mod">
        <pc:chgData name="Reia Sigrist" userId="0db72fecc0cc71ff" providerId="LiveId" clId="{D777A576-45AE-4BCD-9C0F-20DCD74C0F2E}" dt="2026-09-22T17:25:13.624" v="1" actId="14100"/>
        <pc:sldMkLst>
          <pc:docMk/>
          <pc:sldMk cId="0" sldId="258"/>
        </pc:sldMkLst>
        <pc:spChg chg="mod">
          <ac:chgData name="Reia Sigrist" userId="0db72fecc0cc71ff" providerId="LiveId" clId="{D777A576-45AE-4BCD-9C0F-20DCD74C0F2E}" dt="2026-09-22T17:25:13.624" v="1" actId="14100"/>
          <ac:spMkLst>
            <pc:docMk/>
            <pc:sldMk cId="0" sldId="258"/>
            <ac:spMk id="28" creationId="{00000000-0000-0000-0000-000000000000}"/>
          </ac:spMkLst>
        </pc:spChg>
      </pc:sldChg>
      <pc:sldChg chg="modNotesTx">
        <pc:chgData name="Reia Sigrist" userId="0db72fecc0cc71ff" providerId="LiveId" clId="{D777A576-45AE-4BCD-9C0F-20DCD74C0F2E}" dt="2026-09-23T06:33:22.022" v="21" actId="20577"/>
        <pc:sldMkLst>
          <pc:docMk/>
          <pc:sldMk cId="0" sldId="262"/>
        </pc:sldMkLst>
      </pc:sldChg>
      <pc:sldChg chg="modNotesTx">
        <pc:chgData name="Reia Sigrist" userId="0db72fecc0cc71ff" providerId="LiveId" clId="{D777A576-45AE-4BCD-9C0F-20DCD74C0F2E}" dt="2026-09-23T06:35:10.018" v="93" actId="20577"/>
        <pc:sldMkLst>
          <pc:docMk/>
          <pc:sldMk cId="0" sldId="264"/>
        </pc:sldMkLst>
      </pc:sldChg>
      <pc:sldChg chg="modSp mod">
        <pc:chgData name="Reia Sigrist" userId="0db72fecc0cc71ff" providerId="LiveId" clId="{D777A576-45AE-4BCD-9C0F-20DCD74C0F2E}" dt="2026-09-22T17:32:44.313" v="2" actId="14100"/>
        <pc:sldMkLst>
          <pc:docMk/>
          <pc:sldMk cId="0" sldId="274"/>
        </pc:sldMkLst>
        <pc:spChg chg="mod">
          <ac:chgData name="Reia Sigrist" userId="0db72fecc0cc71ff" providerId="LiveId" clId="{D777A576-45AE-4BCD-9C0F-20DCD74C0F2E}" dt="2026-09-22T17:32:44.313" v="2" actId="14100"/>
          <ac:spMkLst>
            <pc:docMk/>
            <pc:sldMk cId="0" sldId="274"/>
            <ac:spMk id="23" creationId="{00000000-0000-0000-0000-000000000000}"/>
          </ac:spMkLst>
        </pc:spChg>
      </pc:sldChg>
      <pc:sldChg chg="modSp mod">
        <pc:chgData name="Reia Sigrist" userId="0db72fecc0cc71ff" providerId="LiveId" clId="{D777A576-45AE-4BCD-9C0F-20DCD74C0F2E}" dt="2026-09-22T17:33:28.092" v="5" actId="1076"/>
        <pc:sldMkLst>
          <pc:docMk/>
          <pc:sldMk cId="0" sldId="277"/>
        </pc:sldMkLst>
        <pc:spChg chg="mod">
          <ac:chgData name="Reia Sigrist" userId="0db72fecc0cc71ff" providerId="LiveId" clId="{D777A576-45AE-4BCD-9C0F-20DCD74C0F2E}" dt="2026-09-22T17:33:28.092" v="5" actId="1076"/>
          <ac:spMkLst>
            <pc:docMk/>
            <pc:sldMk cId="0" sldId="277"/>
            <ac:spMk id="25" creationId="{00000000-0000-0000-0000-000000000000}"/>
          </ac:spMkLst>
        </pc:spChg>
        <pc:spChg chg="mod">
          <ac:chgData name="Reia Sigrist" userId="0db72fecc0cc71ff" providerId="LiveId" clId="{D777A576-45AE-4BCD-9C0F-20DCD74C0F2E}" dt="2026-09-22T17:33:16.809" v="4" actId="1076"/>
          <ac:spMkLst>
            <pc:docMk/>
            <pc:sldMk cId="0" sldId="277"/>
            <ac:spMk id="31" creationId="{00000000-0000-0000-0000-000000000000}"/>
          </ac:spMkLst>
        </pc:spChg>
      </pc:sldChg>
      <pc:sldChg chg="modSp mod">
        <pc:chgData name="Reia Sigrist" userId="0db72fecc0cc71ff" providerId="LiveId" clId="{D777A576-45AE-4BCD-9C0F-20DCD74C0F2E}" dt="2026-09-22T17:33:41.784" v="6" actId="14100"/>
        <pc:sldMkLst>
          <pc:docMk/>
          <pc:sldMk cId="0" sldId="278"/>
        </pc:sldMkLst>
        <pc:spChg chg="mod">
          <ac:chgData name="Reia Sigrist" userId="0db72fecc0cc71ff" providerId="LiveId" clId="{D777A576-45AE-4BCD-9C0F-20DCD74C0F2E}" dt="2026-09-22T17:33:41.784" v="6" actId="14100"/>
          <ac:spMkLst>
            <pc:docMk/>
            <pc:sldMk cId="0" sldId="278"/>
            <ac:spMk id="23" creationId="{00000000-0000-0000-0000-000000000000}"/>
          </ac:spMkLst>
        </pc:spChg>
      </pc:sldChg>
      <pc:sldChg chg="addSp modSp new mod">
        <pc:chgData name="Reia Sigrist" userId="0db72fecc0cc71ff" providerId="LiveId" clId="{D777A576-45AE-4BCD-9C0F-20DCD74C0F2E}" dt="2026-09-23T12:01:02.676" v="97" actId="14100"/>
        <pc:sldMkLst>
          <pc:docMk/>
          <pc:sldMk cId="4195721287" sldId="281"/>
        </pc:sldMkLst>
        <pc:picChg chg="add mod">
          <ac:chgData name="Reia Sigrist" userId="0db72fecc0cc71ff" providerId="LiveId" clId="{D777A576-45AE-4BCD-9C0F-20DCD74C0F2E}" dt="2026-09-23T12:01:02.676" v="97" actId="14100"/>
          <ac:picMkLst>
            <pc:docMk/>
            <pc:sldMk cId="4195721287" sldId="281"/>
            <ac:picMk id="3" creationId="{85DD3521-DE26-7881-02E6-FA155EF8E5E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9A8699-967E-46CC-9F02-65F512631CE5}" type="datetimeFigureOut">
              <a:rPr lang="en-GB" smtClean="0"/>
              <a:t>22/09/2026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ADE223-49F6-4629-841A-8BBDBEA6DDCA}" type="slidenum">
              <a:rPr lang="en-GB" smtClean="0"/>
              <a:t>‹#›</a:t>
            </a:fld>
            <a:endParaRPr lang="en-GB"/>
          </a:p>
        </p:txBody>
      </p:sp>
    </p:spTree>
    <p:extLst>
      <p:ext uri="{BB962C8B-B14F-4D97-AF65-F5344CB8AC3E}">
        <p14:creationId xmlns:p14="http://schemas.microsoft.com/office/powerpoint/2010/main" val="364634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Introduction</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Raise your hand if use ai?</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Raise your hand if you have ever </a:t>
            </a:r>
            <a:r>
              <a:rPr lang="en-GB" sz="1200" kern="1200" dirty="0">
                <a:solidFill>
                  <a:schemeClr val="tx1"/>
                </a:solidFill>
                <a:effectLst/>
                <a:latin typeface="+mn-lt"/>
                <a:ea typeface="+mn-ea"/>
                <a:cs typeface="+mn-cs"/>
              </a:rPr>
              <a:t>gone to it with something real or something you were working on or struggling with?</a:t>
            </a:r>
          </a:p>
          <a:p>
            <a:pPr lvl="0"/>
            <a:r>
              <a:rPr lang="en-GB" sz="1200" kern="1200" dirty="0">
                <a:solidFill>
                  <a:schemeClr val="tx1"/>
                </a:solidFill>
                <a:effectLst/>
                <a:latin typeface="+mn-lt"/>
                <a:ea typeface="+mn-ea"/>
                <a:cs typeface="+mn-cs"/>
              </a:rPr>
              <a:t>Raise your hand who's had it get something flat out wrong</a:t>
            </a:r>
          </a:p>
          <a:p>
            <a:r>
              <a:rPr lang="en-GB" sz="1200" kern="1200" dirty="0">
                <a:solidFill>
                  <a:schemeClr val="tx1"/>
                </a:solidFill>
                <a:effectLst/>
                <a:latin typeface="+mn-lt"/>
                <a:ea typeface="+mn-ea"/>
                <a:cs typeface="+mn-cs"/>
              </a:rPr>
              <a:t>That gap, between how many of you just admitted AI got something wrong, and how many of you are still using it anyway, is exactly the space this talk lives in. Because right now, people aren't turning to AI instead of proper support because it's better. They're turning to it because proper support isn't there when they need it.</a:t>
            </a:r>
          </a:p>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a:t>
            </a:fld>
            <a:endParaRPr lang="en-GB"/>
          </a:p>
        </p:txBody>
      </p:sp>
    </p:spTree>
    <p:extLst>
      <p:ext uri="{BB962C8B-B14F-4D97-AF65-F5344CB8AC3E}">
        <p14:creationId xmlns:p14="http://schemas.microsoft.com/office/powerpoint/2010/main" val="4001955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significant chunk of people experience a common mental health problem in any given week, and it's not spread evenly, it's climbing fastest among young adults specifically.</a:t>
            </a:r>
          </a:p>
          <a:p>
            <a:r>
              <a:rPr lang="en-GB" sz="1200" kern="1200" dirty="0">
                <a:solidFill>
                  <a:schemeClr val="tx1"/>
                </a:solidFill>
                <a:effectLst/>
                <a:latin typeface="+mn-lt"/>
                <a:ea typeface="+mn-ea"/>
                <a:cs typeface="+mn-cs"/>
              </a:rPr>
              <a:t>Look at Wales on its own, and the wait for specialist therapy stretches past six months for a steady stream of people every single month, not as some rare outlier case but as an ongoing pattern.</a:t>
            </a:r>
          </a:p>
          <a:p>
            <a:r>
              <a:rPr lang="en-GB" sz="1200" kern="1200" dirty="0">
                <a:solidFill>
                  <a:schemeClr val="tx1"/>
                </a:solidFill>
                <a:effectLst/>
                <a:latin typeface="+mn-lt"/>
                <a:ea typeface="+mn-ea"/>
                <a:cs typeface="+mn-cs"/>
              </a:rPr>
              <a:t>Even having an actual diagnosis doesn't guarantee help, over half the people who've been diagnosed still aren't receiving any treatment right now.</a:t>
            </a:r>
          </a:p>
          <a:p>
            <a:r>
              <a:rPr lang="en-GB" sz="1200" kern="1200" dirty="0">
                <a:solidFill>
                  <a:schemeClr val="tx1"/>
                </a:solidFill>
                <a:effectLst/>
                <a:latin typeface="+mn-lt"/>
                <a:ea typeface="+mn-ea"/>
                <a:cs typeface="+mn-cs"/>
              </a:rPr>
              <a:t>And the research is clear that the wait itself isn't neutral, a large share of people's mental health actually gets worse while they're stuck in that queue.</a:t>
            </a:r>
          </a:p>
          <a:p>
            <a:r>
              <a:rPr lang="en-GB" sz="1200" kern="1200" dirty="0">
                <a:solidFill>
                  <a:schemeClr val="tx1"/>
                </a:solidFill>
                <a:effectLst/>
                <a:latin typeface="+mn-lt"/>
                <a:ea typeface="+mn-ea"/>
                <a:cs typeface="+mn-cs"/>
              </a:rPr>
              <a:t>So people aren't just waiting, they're waiting and getting worse, and somewhere in that gap they're looking for something, anything, that responds right now.</a:t>
            </a:r>
          </a:p>
          <a:p>
            <a:r>
              <a:rPr lang="en-GB" sz="1200" kern="1200" dirty="0">
                <a:solidFill>
                  <a:schemeClr val="tx1"/>
                </a:solidFill>
                <a:effectLst/>
                <a:latin typeface="+mn-lt"/>
                <a:ea typeface="+mn-ea"/>
                <a:cs typeface="+mn-cs"/>
              </a:rPr>
              <a:t>So out of curiosity, how many mental health apps do you think are out there right now?</a:t>
            </a:r>
          </a:p>
        </p:txBody>
      </p:sp>
      <p:sp>
        <p:nvSpPr>
          <p:cNvPr id="4" name="Slide Number Placeholder 3"/>
          <p:cNvSpPr>
            <a:spLocks noGrp="1"/>
          </p:cNvSpPr>
          <p:nvPr>
            <p:ph type="sldNum" sz="quarter" idx="5"/>
          </p:nvPr>
        </p:nvSpPr>
        <p:spPr/>
        <p:txBody>
          <a:bodyPr/>
          <a:lstStyle/>
          <a:p>
            <a:fld id="{0CADE223-49F6-4629-841A-8BBDBEA6DDCA}" type="slidenum">
              <a:rPr lang="en-GB" smtClean="0"/>
              <a:t>2</a:t>
            </a:fld>
            <a:endParaRPr lang="en-GB"/>
          </a:p>
        </p:txBody>
      </p:sp>
    </p:spTree>
    <p:extLst>
      <p:ext uri="{BB962C8B-B14F-4D97-AF65-F5344CB8AC3E}">
        <p14:creationId xmlns:p14="http://schemas.microsoft.com/office/powerpoint/2010/main" val="1877798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 10,000 out there right now. </a:t>
            </a:r>
          </a:p>
          <a:p>
            <a:r>
              <a:rPr lang="en-US" dirty="0" err="1"/>
              <a:t>Wysa</a:t>
            </a:r>
            <a:r>
              <a:rPr lang="en-US" dirty="0"/>
              <a:t> CBT chatbot</a:t>
            </a:r>
          </a:p>
          <a:p>
            <a:r>
              <a:rPr lang="en-US" dirty="0"/>
              <a:t>Replika more of a friendly chatbot that builds a relationship with the user</a:t>
            </a:r>
          </a:p>
          <a:p>
            <a:r>
              <a:rPr lang="en-US" dirty="0" err="1"/>
              <a:t>Woebot</a:t>
            </a:r>
            <a:r>
              <a:rPr lang="en-US" dirty="0"/>
              <a:t> 1.5million users, founder shut down due to FDA regulations cost and safety not keeping up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But does any of this actually work? Across 18 trials, these tools showed a meaningful short term improvement in depression and anxiety. Modest, but real. The problem is, that benefit faded by three months.</a:t>
            </a:r>
          </a:p>
          <a:p>
            <a:r>
              <a:rPr lang="en-GB" sz="1200" kern="1200" dirty="0">
                <a:solidFill>
                  <a:schemeClr val="tx1"/>
                </a:solidFill>
                <a:effectLst/>
                <a:latin typeface="+mn-lt"/>
                <a:ea typeface="+mn-ea"/>
                <a:cs typeface="+mn-cs"/>
              </a:rPr>
              <a:t>And even the ones built specifically for this, purpose built mental health chatbots, only show moderate alliance with the people using them.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But studies do suggest an AI can build a modest but real relationship with a user around certain mental health problems. It's not nothing. What matters is how that AI is built, and the safety features it includes, because that's what decides whether that relationship actually helps someone or puts them at risk. And that's the exact question I built my research around.</a:t>
            </a:r>
          </a:p>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3</a:t>
            </a:fld>
            <a:endParaRPr lang="en-GB"/>
          </a:p>
        </p:txBody>
      </p:sp>
    </p:spTree>
    <p:extLst>
      <p:ext uri="{BB962C8B-B14F-4D97-AF65-F5344CB8AC3E}">
        <p14:creationId xmlns:p14="http://schemas.microsoft.com/office/powerpoint/2010/main" val="2453984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RCT has tested the deliberate designing of empathy into AI</a:t>
            </a:r>
          </a:p>
          <a:p>
            <a:r>
              <a:rPr lang="en-US" dirty="0"/>
              <a:t>2 questions one to measure that relationship through working alliance and the other that if it </a:t>
            </a:r>
            <a:r>
              <a:rPr lang="en-US" dirty="0" err="1"/>
              <a:t>it</a:t>
            </a:r>
            <a:r>
              <a:rPr lang="en-US" dirty="0"/>
              <a:t> proved stronger would it have a </a:t>
            </a:r>
            <a:r>
              <a:rPr lang="en-US" dirty="0" err="1"/>
              <a:t>measureable</a:t>
            </a:r>
            <a:r>
              <a:rPr lang="en-US" dirty="0"/>
              <a:t> difference to the participants mood.</a:t>
            </a:r>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4</a:t>
            </a:fld>
            <a:endParaRPr lang="en-GB"/>
          </a:p>
        </p:txBody>
      </p:sp>
    </p:spTree>
    <p:extLst>
      <p:ext uri="{BB962C8B-B14F-4D97-AF65-F5344CB8AC3E}">
        <p14:creationId xmlns:p14="http://schemas.microsoft.com/office/powerpoint/2010/main" val="256428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just to explain some terminology so you know what I mean</a:t>
            </a:r>
          </a:p>
          <a:p>
            <a:r>
              <a:rPr lang="en-GB" sz="1200" kern="1200" dirty="0">
                <a:solidFill>
                  <a:schemeClr val="tx1"/>
                </a:solidFill>
                <a:effectLst/>
                <a:latin typeface="+mn-lt"/>
                <a:ea typeface="+mn-ea"/>
                <a:cs typeface="+mn-cs"/>
              </a:rPr>
              <a:t>A large language model is a really sophisticated predictor. It's been trained on huge amounts of data to communicate in a certain way, so if you mention anxiety, it's essentially looking at every time anxiety has appeared in that data to work out what response should come next, and it's doing that extremely fast. If the LLM is the engine, the agent is the rest of the car built around it, the steering, the rules of the road, the actual destination. The engine just generates power, it's the agent that decides what that power is used for and where it's pointed.</a:t>
            </a:r>
          </a:p>
          <a:p>
            <a:r>
              <a:rPr lang="en-GB" sz="1200" kern="1200" dirty="0">
                <a:solidFill>
                  <a:schemeClr val="tx1"/>
                </a:solidFill>
                <a:effectLst/>
                <a:latin typeface="+mn-lt"/>
                <a:ea typeface="+mn-ea"/>
                <a:cs typeface="+mn-cs"/>
              </a:rPr>
              <a:t>Empathy in this context is about design, not feeling. An AI can't be empathetic in the way a person is, it's an inanimate system, it has no subjective experience, nothing it's actually feeling on the other end of the conversation. What it can do is create the same conditions a person would experience as empathy, reflecting feelings back, validating them, working collaboratively toward a goal, even though there's nothing behind it that's genuinely feeling any of that itself.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finally, Bordin's model of the working alliance, which is the backbone of this entire project. He theorised that the strongest predictor of good outcomes in human therapy came down to this working alliance, made up of three parts, bond, the trust and warmth between a person and their helper, goal, the shared understanding of where the person actually wants to end up, and task, the concrete steps agreed on to get them there.</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CADE223-49F6-4629-841A-8BBDBEA6DDCA}" type="slidenum">
              <a:rPr lang="en-GB" smtClean="0"/>
              <a:t>5</a:t>
            </a:fld>
            <a:endParaRPr lang="en-GB"/>
          </a:p>
        </p:txBody>
      </p:sp>
    </p:spTree>
    <p:extLst>
      <p:ext uri="{BB962C8B-B14F-4D97-AF65-F5344CB8AC3E}">
        <p14:creationId xmlns:p14="http://schemas.microsoft.com/office/powerpoint/2010/main" val="2843858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meet the 2 AI in this study. </a:t>
            </a:r>
            <a:r>
              <a:rPr lang="en-GB" sz="1200" kern="1200" dirty="0">
                <a:solidFill>
                  <a:schemeClr val="tx1"/>
                </a:solidFill>
                <a:effectLst/>
                <a:latin typeface="+mn-lt"/>
                <a:ea typeface="+mn-ea"/>
                <a:cs typeface="+mn-cs"/>
              </a:rPr>
              <a:t>The agents themselves were built by a software engineer, but the psychological framework, the empathy rules, and the overall vision for how each one needed to behave were mine. </a:t>
            </a:r>
          </a:p>
          <a:p>
            <a:r>
              <a:rPr lang="en-GB" sz="1200" kern="1200" dirty="0">
                <a:solidFill>
                  <a:schemeClr val="tx1"/>
                </a:solidFill>
                <a:effectLst/>
                <a:latin typeface="+mn-lt"/>
                <a:ea typeface="+mn-ea"/>
                <a:cs typeface="+mn-cs"/>
              </a:rPr>
              <a:t>They both run on the same model so both have that same brain the difference is that </a:t>
            </a:r>
            <a:r>
              <a:rPr lang="en-GB" sz="1200" kern="1200" dirty="0" err="1">
                <a:solidFill>
                  <a:schemeClr val="tx1"/>
                </a:solidFill>
                <a:effectLst/>
                <a:latin typeface="+mn-lt"/>
                <a:ea typeface="+mn-ea"/>
                <a:cs typeface="+mn-cs"/>
              </a:rPr>
              <a:t>Raiyu</a:t>
            </a:r>
            <a:r>
              <a:rPr lang="en-GB" sz="1200" kern="1200" dirty="0">
                <a:solidFill>
                  <a:schemeClr val="tx1"/>
                </a:solidFill>
                <a:effectLst/>
                <a:latin typeface="+mn-lt"/>
                <a:ea typeface="+mn-ea"/>
                <a:cs typeface="+mn-cs"/>
              </a:rPr>
              <a:t> had a knowledge base which I will cover on the next slide and it also had extra instructions through a prompt where it had to reflect feelings and validate emotions before giving any advice and this was all based around those facets of the working alliance, bond, goal, and task. </a:t>
            </a:r>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6</a:t>
            </a:fld>
            <a:endParaRPr lang="en-GB"/>
          </a:p>
        </p:txBody>
      </p:sp>
    </p:spTree>
    <p:extLst>
      <p:ext uri="{BB962C8B-B14F-4D97-AF65-F5344CB8AC3E}">
        <p14:creationId xmlns:p14="http://schemas.microsoft.com/office/powerpoint/2010/main" val="2244970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a:t>
            </a:r>
            <a:r>
              <a:rPr lang="en-US" dirty="0" err="1"/>
              <a:t>Raiyu</a:t>
            </a:r>
            <a:r>
              <a:rPr lang="en-US" dirty="0"/>
              <a:t> is locally hosted and that just means its not connected to the internet so its capabilities are quite limited to </a:t>
            </a:r>
            <a:r>
              <a:rPr lang="en-US" dirty="0" err="1"/>
              <a:t>whats</a:t>
            </a:r>
            <a:r>
              <a:rPr lang="en-US" dirty="0"/>
              <a:t> inside of my laptop. I didn’t want this huge amount of information for it to have to look through so I aimed for 20 documents but settled at 18. You can see the various topics I included as I wanted </a:t>
            </a:r>
            <a:r>
              <a:rPr lang="en-US" dirty="0" err="1"/>
              <a:t>Raiyu</a:t>
            </a:r>
            <a:r>
              <a:rPr lang="en-US" dirty="0"/>
              <a:t> to have the knowledge of a real clinician, therapy and alliance research, prior AI and mental health research so it could understand what works, and finally something that was vital to this project is safety and ethics. </a:t>
            </a:r>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7</a:t>
            </a:fld>
            <a:endParaRPr lang="en-GB"/>
          </a:p>
        </p:txBody>
      </p:sp>
    </p:spTree>
    <p:extLst>
      <p:ext uri="{BB962C8B-B14F-4D97-AF65-F5344CB8AC3E}">
        <p14:creationId xmlns:p14="http://schemas.microsoft.com/office/powerpoint/2010/main" val="2881126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flow of how the study went so the only difference is which ai the participant spoke to. There was also an optional think aloud where they had the option to </a:t>
            </a:r>
            <a:r>
              <a:rPr lang="en-US" dirty="0" err="1"/>
              <a:t>verbalise</a:t>
            </a:r>
            <a:r>
              <a:rPr lang="en-US" dirty="0"/>
              <a:t> their inner thoughts while talking to the ai. </a:t>
            </a:r>
            <a:r>
              <a:rPr lang="en-GB" sz="1200" kern="1200" dirty="0">
                <a:solidFill>
                  <a:schemeClr val="tx1"/>
                </a:solidFill>
                <a:effectLst/>
                <a:latin typeface="+mn-lt"/>
                <a:ea typeface="+mn-ea"/>
                <a:cs typeface="+mn-cs"/>
              </a:rPr>
              <a:t>And you'll notice the after measures map straight back to my two questions, the working alliance rating answers RQ1, and the mood rating answers RQ2.</a:t>
            </a:r>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8</a:t>
            </a:fld>
            <a:endParaRPr lang="en-GB"/>
          </a:p>
        </p:txBody>
      </p:sp>
    </p:spTree>
    <p:extLst>
      <p:ext uri="{BB962C8B-B14F-4D97-AF65-F5344CB8AC3E}">
        <p14:creationId xmlns:p14="http://schemas.microsoft.com/office/powerpoint/2010/main" val="702201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I just wanted to cover how </a:t>
            </a:r>
            <a:r>
              <a:rPr lang="en-US" dirty="0" err="1"/>
              <a:t>Raiyu</a:t>
            </a:r>
            <a:r>
              <a:rPr lang="en-US" dirty="0"/>
              <a:t> works, you send your message and before it starts drafting a reply it has to follow the instructions given, it then goes and gets the information from the curated library. In testing it became apparent that both agents were producing huge paragraphs of text which not only took too long in a 10minute chat weren’t the vision I had of a conversation. So both agents were instructed to be brief but </a:t>
            </a:r>
            <a:r>
              <a:rPr lang="en-US" dirty="0" err="1"/>
              <a:t>Raiyu</a:t>
            </a:r>
            <a:r>
              <a:rPr lang="en-US" dirty="0"/>
              <a:t> was instructed to be warm to build that bond facet. And safety was a vital component to this project so I had a validated safety filter running alongside both agents and that just means it its looking for harmful language that puts the participant in any sort of harm. I had one participant trigger it twice after a health disclosure and even tried to reword their 2</a:t>
            </a:r>
            <a:r>
              <a:rPr lang="en-US" baseline="30000" dirty="0"/>
              <a:t>nd</a:t>
            </a:r>
            <a:r>
              <a:rPr lang="en-US" dirty="0"/>
              <a:t> attempt. This makes you question if in this instance the safety filter was a little too aggressive but safety cannot be compromised when it comes to this technology and that’s something I will cover a little later in the presentation. </a:t>
            </a:r>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9</a:t>
            </a:fld>
            <a:endParaRPr lang="en-GB"/>
          </a:p>
        </p:txBody>
      </p:sp>
    </p:spTree>
    <p:extLst>
      <p:ext uri="{BB962C8B-B14F-4D97-AF65-F5344CB8AC3E}">
        <p14:creationId xmlns:p14="http://schemas.microsoft.com/office/powerpoint/2010/main" val="1337971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10</a:t>
            </a:fld>
            <a:endParaRPr lang="en-GB"/>
          </a:p>
        </p:txBody>
      </p:sp>
    </p:spTree>
    <p:extLst>
      <p:ext uri="{BB962C8B-B14F-4D97-AF65-F5344CB8AC3E}">
        <p14:creationId xmlns:p14="http://schemas.microsoft.com/office/powerpoint/2010/main" val="1184160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11</a:t>
            </a:fld>
            <a:endParaRPr lang="en-GB"/>
          </a:p>
        </p:txBody>
      </p:sp>
    </p:spTree>
    <p:extLst>
      <p:ext uri="{BB962C8B-B14F-4D97-AF65-F5344CB8AC3E}">
        <p14:creationId xmlns:p14="http://schemas.microsoft.com/office/powerpoint/2010/main" val="1060404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12</a:t>
            </a:fld>
            <a:endParaRPr lang="en-GB"/>
          </a:p>
        </p:txBody>
      </p:sp>
    </p:spTree>
    <p:extLst>
      <p:ext uri="{BB962C8B-B14F-4D97-AF65-F5344CB8AC3E}">
        <p14:creationId xmlns:p14="http://schemas.microsoft.com/office/powerpoint/2010/main" val="354247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13</a:t>
            </a:fld>
            <a:endParaRPr lang="en-GB"/>
          </a:p>
        </p:txBody>
      </p:sp>
    </p:spTree>
    <p:extLst>
      <p:ext uri="{BB962C8B-B14F-4D97-AF65-F5344CB8AC3E}">
        <p14:creationId xmlns:p14="http://schemas.microsoft.com/office/powerpoint/2010/main" val="137872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14</a:t>
            </a:fld>
            <a:endParaRPr lang="en-GB"/>
          </a:p>
        </p:txBody>
      </p:sp>
    </p:spTree>
    <p:extLst>
      <p:ext uri="{BB962C8B-B14F-4D97-AF65-F5344CB8AC3E}">
        <p14:creationId xmlns:p14="http://schemas.microsoft.com/office/powerpoint/2010/main" val="3764163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16</a:t>
            </a:fld>
            <a:endParaRPr lang="en-GB"/>
          </a:p>
        </p:txBody>
      </p:sp>
    </p:spTree>
    <p:extLst>
      <p:ext uri="{BB962C8B-B14F-4D97-AF65-F5344CB8AC3E}">
        <p14:creationId xmlns:p14="http://schemas.microsoft.com/office/powerpoint/2010/main" val="1975563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Back to my study, I had 16 participants, 8 in each condition made up of university staff and students. You can see the gender identity split and the age range on screen. </a:t>
            </a:r>
            <a:r>
              <a:rPr lang="en-GB" sz="1200" kern="1200" dirty="0">
                <a:solidFill>
                  <a:schemeClr val="tx1"/>
                </a:solidFill>
                <a:effectLst/>
                <a:latin typeface="+mn-lt"/>
                <a:ea typeface="+mn-ea"/>
                <a:cs typeface="+mn-cs"/>
              </a:rPr>
              <a:t>Recruitment was done partly through the Experiment Management System, and partly through convenience sampling, approaching people directly on campus during data collection.</a:t>
            </a:r>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17</a:t>
            </a:fld>
            <a:endParaRPr lang="en-GB"/>
          </a:p>
        </p:txBody>
      </p:sp>
    </p:spTree>
    <p:extLst>
      <p:ext uri="{BB962C8B-B14F-4D97-AF65-F5344CB8AC3E}">
        <p14:creationId xmlns:p14="http://schemas.microsoft.com/office/powerpoint/2010/main" val="1035689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 what did we find? With only 16 participants, neither condition reached statistical significance, which is expected at this sample size. But if you look at the effect itself, it comes out at a moderate 0.54, a real, meaningful signal, even if it isn't proof.</a:t>
            </a:r>
          </a:p>
          <a:p>
            <a:r>
              <a:rPr lang="en-GB" sz="1200" kern="1200" dirty="0">
                <a:solidFill>
                  <a:schemeClr val="tx1"/>
                </a:solidFill>
                <a:effectLst/>
                <a:latin typeface="+mn-lt"/>
                <a:ea typeface="+mn-ea"/>
                <a:cs typeface="+mn-cs"/>
              </a:rPr>
              <a:t>And when you break that down, the advantage wasn't spread evenly across the three facets. It came mostly from goal, more than bond, which actually surprised me. What that suggests is participants felt RAIYU understood what they wanted more than they felt emotionally close to it. I expected empathy tuning to strengthen the emotional bond the most, but it turned out the collaborative, goal directed part of the conversation was actually where the strongest effect showed up.</a:t>
            </a:r>
          </a:p>
        </p:txBody>
      </p:sp>
      <p:sp>
        <p:nvSpPr>
          <p:cNvPr id="4" name="Slide Number Placeholder 3"/>
          <p:cNvSpPr>
            <a:spLocks noGrp="1"/>
          </p:cNvSpPr>
          <p:nvPr>
            <p:ph type="sldNum" sz="quarter" idx="5"/>
          </p:nvPr>
        </p:nvSpPr>
        <p:spPr/>
        <p:txBody>
          <a:bodyPr/>
          <a:lstStyle/>
          <a:p>
            <a:fld id="{0CADE223-49F6-4629-841A-8BBDBEA6DDCA}" type="slidenum">
              <a:rPr lang="en-GB" smtClean="0"/>
              <a:t>18</a:t>
            </a:fld>
            <a:endParaRPr lang="en-GB"/>
          </a:p>
        </p:txBody>
      </p:sp>
    </p:spTree>
    <p:extLst>
      <p:ext uri="{BB962C8B-B14F-4D97-AF65-F5344CB8AC3E}">
        <p14:creationId xmlns:p14="http://schemas.microsoft.com/office/powerpoint/2010/main" val="3672782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On the mood side of things, neither AI alone produced a significant mood change. But when we looked across everyone, regardless of which AI they'd spoken to, we found that the stronger someone's sense of alliance was, the bigger the drop in negative feelings they had afterward.</a:t>
            </a:r>
          </a:p>
          <a:p>
            <a:r>
              <a:rPr lang="en-GB" sz="1200" kern="1200" dirty="0">
                <a:solidFill>
                  <a:schemeClr val="tx1"/>
                </a:solidFill>
                <a:effectLst/>
                <a:latin typeface="+mn-lt"/>
                <a:ea typeface="+mn-ea"/>
                <a:cs typeface="+mn-cs"/>
              </a:rPr>
              <a:t>Now, the standard statistical test for that link technically touched zero, which usually means it's not significant. But when I ran a more robust method called bootstrapping, which resamples the data thousands of times to get a better estimate, that narrower range actually excluded zero, suggesting this could be a real effect worth taking seriously.</a:t>
            </a:r>
          </a:p>
          <a:p>
            <a:r>
              <a:rPr lang="en-GB" sz="1200" kern="1200" dirty="0">
                <a:solidFill>
                  <a:schemeClr val="tx1"/>
                </a:solidFill>
                <a:effectLst/>
                <a:latin typeface="+mn-lt"/>
                <a:ea typeface="+mn-ea"/>
                <a:cs typeface="+mn-cs"/>
              </a:rPr>
              <a:t>So it might not be which AI you happen to get that matters, it might be whether you feel understood at all. But this is all still theory at this stage, and it would need testing properly at a larger scale.</a:t>
            </a:r>
          </a:p>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19</a:t>
            </a:fld>
            <a:endParaRPr lang="en-GB"/>
          </a:p>
        </p:txBody>
      </p:sp>
    </p:spTree>
    <p:extLst>
      <p:ext uri="{BB962C8B-B14F-4D97-AF65-F5344CB8AC3E}">
        <p14:creationId xmlns:p14="http://schemas.microsoft.com/office/powerpoint/2010/main" val="24912414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Numbers can tell you </a:t>
            </a:r>
            <a:r>
              <a:rPr lang="en-US" dirty="0" err="1"/>
              <a:t>theres</a:t>
            </a:r>
            <a:r>
              <a:rPr lang="en-US" dirty="0"/>
              <a:t> a difference but they cant tell you what that difference felt like. </a:t>
            </a:r>
            <a:r>
              <a:rPr lang="en-GB" sz="1200" kern="1200" dirty="0">
                <a:solidFill>
                  <a:schemeClr val="tx1"/>
                </a:solidFill>
                <a:effectLst/>
                <a:latin typeface="+mn-lt"/>
                <a:ea typeface="+mn-ea"/>
                <a:cs typeface="+mn-cs"/>
              </a:rPr>
              <a:t>So alongside all of that, I also looked at what people actually said, in their own words. I ran a thematic analysis of the session transcripts, the open ended reflections, the think aloud data, and the field notes I took before and after each session. Five patterns came out of that.</a:t>
            </a:r>
          </a:p>
          <a:p>
            <a:r>
              <a:rPr lang="en-GB" sz="1200" kern="1200" dirty="0">
                <a:solidFill>
                  <a:schemeClr val="tx1"/>
                </a:solidFill>
                <a:effectLst/>
                <a:latin typeface="+mn-lt"/>
                <a:ea typeface="+mn-ea"/>
                <a:cs typeface="+mn-cs"/>
              </a:rPr>
              <a:t>The first was whether the AI actually seemed to notice how someone was feeling, not just respond to what they'd said, but respond to what was underneath it.</a:t>
            </a:r>
          </a:p>
          <a:p>
            <a:r>
              <a:rPr lang="en-GB" sz="1200" kern="1200" dirty="0">
                <a:solidFill>
                  <a:schemeClr val="tx1"/>
                </a:solidFill>
                <a:effectLst/>
                <a:latin typeface="+mn-lt"/>
                <a:ea typeface="+mn-ea"/>
                <a:cs typeface="+mn-cs"/>
              </a:rPr>
              <a:t>The second was about how much people actually leaned into the conversation as it went on, whether they opened up more, or held themselves back the whole way through.</a:t>
            </a:r>
          </a:p>
          <a:p>
            <a:r>
              <a:rPr lang="en-GB" sz="1200" kern="1200" dirty="0">
                <a:solidFill>
                  <a:schemeClr val="tx1"/>
                </a:solidFill>
                <a:effectLst/>
                <a:latin typeface="+mn-lt"/>
                <a:ea typeface="+mn-ea"/>
                <a:cs typeface="+mn-cs"/>
              </a:rPr>
              <a:t>The third was whether the warmth in the response felt genuine to them, or like something that was obviously just being performed.</a:t>
            </a:r>
          </a:p>
          <a:p>
            <a:r>
              <a:rPr lang="en-GB" sz="1200" kern="1200" dirty="0">
                <a:solidFill>
                  <a:schemeClr val="tx1"/>
                </a:solidFill>
                <a:effectLst/>
                <a:latin typeface="+mn-lt"/>
                <a:ea typeface="+mn-ea"/>
                <a:cs typeface="+mn-cs"/>
              </a:rPr>
              <a:t>The fourth was about the specific moments where that illusion cracked, the point in a conversation where it stopped feeling natural and suddenly felt artificial again.</a:t>
            </a:r>
          </a:p>
          <a:p>
            <a:r>
              <a:rPr lang="en-GB" sz="1200" kern="1200" dirty="0">
                <a:solidFill>
                  <a:schemeClr val="tx1"/>
                </a:solidFill>
                <a:effectLst/>
                <a:latin typeface="+mn-lt"/>
                <a:ea typeface="+mn-ea"/>
                <a:cs typeface="+mn-cs"/>
              </a:rPr>
              <a:t>And the last one actually surprised me, because I wasn't looking for it, it came directly out of the data itself. It was about the gap between what people assumed the AI was doing behind the scenes, and what it was actually doing. One participant directly asked RAIYU "tell me what you think is best," and the transcript shows it explicitly declining to give one, staying non-directive. But in their reflection afterward, they wrote that it "provided me with some very good recommendations." And the reverse happened too, a baseline session that was actually the most directive in the whole dataset got remembered as feeling like therapy.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20</a:t>
            </a:fld>
            <a:endParaRPr lang="en-GB"/>
          </a:p>
        </p:txBody>
      </p:sp>
    </p:spTree>
    <p:extLst>
      <p:ext uri="{BB962C8B-B14F-4D97-AF65-F5344CB8AC3E}">
        <p14:creationId xmlns:p14="http://schemas.microsoft.com/office/powerpoint/2010/main" val="1419833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But I wanted to give you a couple of quotes directly from participants, there are more up on the screen to my left/right if you want to read further afterward.</a:t>
            </a:r>
          </a:p>
          <a:p>
            <a:r>
              <a:rPr lang="en-GB" sz="1200" kern="1200" dirty="0">
                <a:solidFill>
                  <a:schemeClr val="tx1"/>
                </a:solidFill>
                <a:effectLst/>
                <a:latin typeface="+mn-lt"/>
                <a:ea typeface="+mn-ea"/>
                <a:cs typeface="+mn-cs"/>
              </a:rPr>
              <a:t>From the RAIYU condition, you can see a real goal facet win here, participant ten didn't just feel heard, they were given an actual direction, and that's the working alliance talking.</a:t>
            </a:r>
          </a:p>
          <a:p>
            <a:r>
              <a:rPr lang="en-GB" sz="1200" kern="1200" dirty="0">
                <a:solidFill>
                  <a:schemeClr val="tx1"/>
                </a:solidFill>
                <a:effectLst/>
                <a:latin typeface="+mn-lt"/>
                <a:ea typeface="+mn-ea"/>
                <a:cs typeface="+mn-cs"/>
              </a:rPr>
              <a:t>Another quote relates to the safety filter itself. Participant thirteen never even triggered it, they self censored just from knowing it was there. And that's both a positive and a negative. Positive, because it shows the safety net does its job just by existing, people are naturally cautious around it. Negative, because if someone's holding back rather than actually opening up, that limits how deep the support can go, which works against the whole point of building that bond in the first place.</a:t>
            </a:r>
          </a:p>
          <a:p>
            <a:r>
              <a:rPr lang="en-GB" sz="1200" kern="1200" dirty="0">
                <a:solidFill>
                  <a:schemeClr val="tx1"/>
                </a:solidFill>
                <a:effectLst/>
                <a:latin typeface="+mn-lt"/>
                <a:ea typeface="+mn-ea"/>
                <a:cs typeface="+mn-cs"/>
              </a:rPr>
              <a:t>On the baseline side, I had a participant who came into the study very against AI being helpful at all, and left with a completely different impression, which shows even a standard AI can genuinely shift someone's mind if the moment lands right. And then I had a participant who was very knowledgeable about how AI actually works, so they were far more critical, and they put it perfectly, that baseline knows the words that make it look like it cares, without much behind them. That one especially stood out because it wasn't just one person's opinion, it was the most independently confirmed finding across the whole dataset.</a:t>
            </a:r>
          </a:p>
          <a:p>
            <a:r>
              <a:rPr lang="en-GB" sz="1200" kern="1200" dirty="0">
                <a:solidFill>
                  <a:schemeClr val="tx1"/>
                </a:solidFill>
                <a:effectLst/>
                <a:latin typeface="+mn-lt"/>
                <a:ea typeface="+mn-ea"/>
                <a:cs typeface="+mn-cs"/>
              </a:rPr>
              <a:t>So you can see the real richness that comes from having multiple sources like this, and how they build a much bigger picture than the numbers alone.</a:t>
            </a:r>
          </a:p>
          <a:p>
            <a:r>
              <a:rPr lang="en-GB" sz="1200" kern="1200" dirty="0">
                <a:solidFill>
                  <a:schemeClr val="tx1"/>
                </a:solidFill>
                <a:effectLst/>
                <a:latin typeface="+mn-lt"/>
                <a:ea typeface="+mn-ea"/>
                <a:cs typeface="+mn-cs"/>
              </a:rPr>
              <a:t>Now, before I move to my next slide, I do want to give you a quick </a:t>
            </a:r>
            <a:r>
              <a:rPr lang="en-GB" sz="1200" b="1" kern="1200" dirty="0">
                <a:solidFill>
                  <a:schemeClr val="tx1"/>
                </a:solidFill>
                <a:effectLst/>
                <a:latin typeface="+mn-lt"/>
                <a:ea typeface="+mn-ea"/>
                <a:cs typeface="+mn-cs"/>
              </a:rPr>
              <a:t>warning</a:t>
            </a:r>
            <a:r>
              <a:rPr lang="en-GB" sz="1200" kern="1200" dirty="0">
                <a:solidFill>
                  <a:schemeClr val="tx1"/>
                </a:solidFill>
                <a:effectLst/>
                <a:latin typeface="+mn-lt"/>
                <a:ea typeface="+mn-ea"/>
                <a:cs typeface="+mn-cs"/>
              </a:rPr>
              <a:t>, it touches on suicide, so if anyone needs to step out for a moment, please do, that's completely fine.</a:t>
            </a:r>
          </a:p>
        </p:txBody>
      </p:sp>
      <p:sp>
        <p:nvSpPr>
          <p:cNvPr id="4" name="Slide Number Placeholder 3"/>
          <p:cNvSpPr>
            <a:spLocks noGrp="1"/>
          </p:cNvSpPr>
          <p:nvPr>
            <p:ph type="sldNum" sz="quarter" idx="5"/>
          </p:nvPr>
        </p:nvSpPr>
        <p:spPr/>
        <p:txBody>
          <a:bodyPr/>
          <a:lstStyle/>
          <a:p>
            <a:fld id="{0CADE223-49F6-4629-841A-8BBDBEA6DDCA}" type="slidenum">
              <a:rPr lang="en-GB" smtClean="0"/>
              <a:t>21</a:t>
            </a:fld>
            <a:endParaRPr lang="en-GB"/>
          </a:p>
        </p:txBody>
      </p:sp>
    </p:spTree>
    <p:extLst>
      <p:ext uri="{BB962C8B-B14F-4D97-AF65-F5344CB8AC3E}">
        <p14:creationId xmlns:p14="http://schemas.microsoft.com/office/powerpoint/2010/main" val="39751378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 AI has a lot of potential to help, but we need to look at the very real harm it's doing too. One of the biggest names in this space, OpenAI, is now facing more than fifty lawsuits, and another company, character.ai has several from families of children as young as fourteen. </a:t>
            </a:r>
          </a:p>
          <a:p>
            <a:r>
              <a:rPr lang="en-GB" sz="1200" kern="1200" dirty="0">
                <a:solidFill>
                  <a:schemeClr val="tx1"/>
                </a:solidFill>
                <a:effectLst/>
                <a:latin typeface="+mn-lt"/>
                <a:ea typeface="+mn-ea"/>
                <a:cs typeface="+mn-cs"/>
              </a:rPr>
              <a:t>A study that tested the safety of eight different AI systems around sensitive mental health questions found they failed most of the time, and the one that failed the most was ChatGPT, which is also one of the most commonly used AI tools out there.</a:t>
            </a:r>
          </a:p>
          <a:p>
            <a:r>
              <a:rPr lang="en-GB" sz="1200" kern="1200" dirty="0">
                <a:solidFill>
                  <a:schemeClr val="tx1"/>
                </a:solidFill>
                <a:effectLst/>
                <a:latin typeface="+mn-lt"/>
                <a:ea typeface="+mn-ea"/>
                <a:cs typeface="+mn-cs"/>
              </a:rPr>
              <a:t>Then there's Adam Raine, whose family allege ChatGPT contributed to his death by suicide. They've been vocal about it, and it's shone a real light on the failings in how safe this technology actually is. Since then, ChatGPT has added more safeguards, but AI is moving at an alarming rate, new systems are coming out daily, and policy and regulation simply aren't keeping up.</a:t>
            </a:r>
          </a:p>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22</a:t>
            </a:fld>
            <a:endParaRPr lang="en-GB"/>
          </a:p>
        </p:txBody>
      </p:sp>
    </p:spTree>
    <p:extLst>
      <p:ext uri="{BB962C8B-B14F-4D97-AF65-F5344CB8AC3E}">
        <p14:creationId xmlns:p14="http://schemas.microsoft.com/office/powerpoint/2010/main" val="1142818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 why does this all matter? My argument is that if empathic AI design can genuinely strengthen that connection, it becomes a real, concrete lever for building tools that actually help people during that waiting period. To be clear, this isn't about replacing therapy, AI can't replace human care, but thoughtful design could make that gap between waiting and actually getting help feel a little less isolating. And that's where something like RAIYU could potentially sit and do some good for people.</a:t>
            </a:r>
          </a:p>
          <a:p>
            <a:r>
              <a:rPr lang="en-GB" sz="1200" kern="1200" dirty="0">
                <a:solidFill>
                  <a:schemeClr val="tx1"/>
                </a:solidFill>
                <a:effectLst/>
                <a:latin typeface="+mn-lt"/>
                <a:ea typeface="+mn-ea"/>
                <a:cs typeface="+mn-cs"/>
              </a:rPr>
              <a:t>I want to be honest with you here though, what I found was a moderate effect, driven mainly by that stronger goal alignment, and at just sixteen people, that's promising, not proven. But I want to leave you with one last thought. The future of responsible AI won't be decided by how sophisticated a model is, it'll be decided by whether the person on the other end feels, even briefly, that it's safe to be heard.</a:t>
            </a:r>
          </a:p>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23</a:t>
            </a:fld>
            <a:endParaRPr lang="en-GB"/>
          </a:p>
        </p:txBody>
      </p:sp>
    </p:spTree>
    <p:extLst>
      <p:ext uri="{BB962C8B-B14F-4D97-AF65-F5344CB8AC3E}">
        <p14:creationId xmlns:p14="http://schemas.microsoft.com/office/powerpoint/2010/main" val="41132702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ADE223-49F6-4629-841A-8BBDBEA6DDCA}" type="slidenum">
              <a:rPr lang="en-GB" smtClean="0"/>
              <a:t>26</a:t>
            </a:fld>
            <a:endParaRPr lang="en-GB"/>
          </a:p>
        </p:txBody>
      </p:sp>
    </p:spTree>
    <p:extLst>
      <p:ext uri="{BB962C8B-B14F-4D97-AF65-F5344CB8AC3E}">
        <p14:creationId xmlns:p14="http://schemas.microsoft.com/office/powerpoint/2010/main" val="446492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sv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slides/_rels/slide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3.jpeg"/><Relationship Id="rId7" Type="http://schemas.openxmlformats.org/officeDocument/2006/relationships/image" Target="../media/image21.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23.sv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3.jpeg"/><Relationship Id="rId7" Type="http://schemas.openxmlformats.org/officeDocument/2006/relationships/image" Target="../media/image30.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svg"/><Relationship Id="rId4" Type="http://schemas.openxmlformats.org/officeDocument/2006/relationships/image" Target="../media/image27.png"/><Relationship Id="rId9" Type="http://schemas.openxmlformats.org/officeDocument/2006/relationships/image" Target="../media/image32.sv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jpeg"/><Relationship Id="rId7" Type="http://schemas.openxmlformats.org/officeDocument/2006/relationships/image" Target="../media/image36.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5.svg"/><Relationship Id="rId5" Type="http://schemas.openxmlformats.org/officeDocument/2006/relationships/image" Target="../media/image34.svg"/><Relationship Id="rId4" Type="http://schemas.openxmlformats.org/officeDocument/2006/relationships/image" Target="../media/image19.svg"/><Relationship Id="rId9" Type="http://schemas.openxmlformats.org/officeDocument/2006/relationships/image" Target="../media/image38.sv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40.svg"/><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1.sv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3.jpeg"/><Relationship Id="rId7" Type="http://schemas.openxmlformats.org/officeDocument/2006/relationships/image" Target="../media/image46.sv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pn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51.png"/><Relationship Id="rId4" Type="http://schemas.openxmlformats.org/officeDocument/2006/relationships/image" Target="../media/image50.svg"/></Relationships>
</file>

<file path=ppt/slides/_rels/slide20.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3.jpeg"/><Relationship Id="rId7" Type="http://schemas.openxmlformats.org/officeDocument/2006/relationships/image" Target="../media/image55.sv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4.svg"/><Relationship Id="rId5" Type="http://schemas.openxmlformats.org/officeDocument/2006/relationships/image" Target="../media/image53.svg"/><Relationship Id="rId4" Type="http://schemas.openxmlformats.org/officeDocument/2006/relationships/image" Target="../media/image52.png"/><Relationship Id="rId9"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26.svg"/><Relationship Id="rId4" Type="http://schemas.openxmlformats.org/officeDocument/2006/relationships/image" Target="../media/image25.sv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6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64.svg"/><Relationship Id="rId5" Type="http://schemas.openxmlformats.org/officeDocument/2006/relationships/image" Target="../media/image63.svg"/><Relationship Id="rId4" Type="http://schemas.openxmlformats.org/officeDocument/2006/relationships/image" Target="../media/image62.png"/></Relationships>
</file>

<file path=ppt/slides/_rels/slide24.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2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2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10219">
                <a:alpha val="100000"/>
              </a:srgbClr>
            </a:gs>
            <a:gs pos="50000">
              <a:srgbClr val="000224">
                <a:alpha val="100000"/>
              </a:srgbClr>
            </a:gs>
            <a:gs pos="100000">
              <a:srgbClr val="0496BE">
                <a:alpha val="100000"/>
              </a:srgb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Freeform 2"/>
          <p:cNvSpPr/>
          <p:nvPr/>
        </p:nvSpPr>
        <p:spPr>
          <a:xfrm>
            <a:off x="-1099888" y="-42468"/>
            <a:ext cx="20487775" cy="10371936"/>
          </a:xfrm>
          <a:custGeom>
            <a:avLst/>
            <a:gdLst/>
            <a:ahLst/>
            <a:cxnLst/>
            <a:rect l="l" t="t" r="r" b="b"/>
            <a:pathLst>
              <a:path w="20487775" h="10371936">
                <a:moveTo>
                  <a:pt x="0" y="0"/>
                </a:moveTo>
                <a:lnTo>
                  <a:pt x="20487776" y="0"/>
                </a:lnTo>
                <a:lnTo>
                  <a:pt x="20487776" y="10371936"/>
                </a:lnTo>
                <a:lnTo>
                  <a:pt x="0" y="1037193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432072" y="5811879"/>
            <a:ext cx="8717882" cy="1685744"/>
          </a:xfrm>
          <a:prstGeom prst="rect">
            <a:avLst/>
          </a:prstGeom>
        </p:spPr>
        <p:txBody>
          <a:bodyPr lIns="0" tIns="0" rIns="0" bIns="0" rtlCol="0" anchor="t">
            <a:spAutoFit/>
          </a:bodyPr>
          <a:lstStyle/>
          <a:p>
            <a:pPr algn="ctr">
              <a:lnSpc>
                <a:spcPts val="6762"/>
              </a:lnSpc>
            </a:pPr>
            <a:r>
              <a:rPr lang="en-US" sz="4830" dirty="0">
                <a:solidFill>
                  <a:srgbClr val="FFFFFF"/>
                </a:solidFill>
                <a:latin typeface="Tomorrow"/>
                <a:ea typeface="Tomorrow"/>
                <a:cs typeface="Tomorrow"/>
                <a:sym typeface="Tomorrow"/>
              </a:rPr>
              <a:t>Can Empathic Design Change </a:t>
            </a:r>
          </a:p>
          <a:p>
            <a:pPr algn="ctr">
              <a:lnSpc>
                <a:spcPts val="6762"/>
              </a:lnSpc>
              <a:spcBef>
                <a:spcPct val="0"/>
              </a:spcBef>
            </a:pPr>
            <a:r>
              <a:rPr lang="en-US" sz="4830" dirty="0">
                <a:solidFill>
                  <a:srgbClr val="FFFFFF"/>
                </a:solidFill>
                <a:latin typeface="Tomorrow"/>
                <a:ea typeface="Tomorrow"/>
                <a:cs typeface="Tomorrow"/>
                <a:sym typeface="Tomorrow"/>
              </a:rPr>
              <a:t>How We Connect with AI?</a:t>
            </a:r>
          </a:p>
        </p:txBody>
      </p:sp>
      <p:sp>
        <p:nvSpPr>
          <p:cNvPr id="4" name="TextBox 4"/>
          <p:cNvSpPr txBox="1"/>
          <p:nvPr/>
        </p:nvSpPr>
        <p:spPr>
          <a:xfrm>
            <a:off x="1258265" y="3504755"/>
            <a:ext cx="9065496" cy="2105780"/>
          </a:xfrm>
          <a:prstGeom prst="rect">
            <a:avLst/>
          </a:prstGeom>
        </p:spPr>
        <p:txBody>
          <a:bodyPr lIns="0" tIns="0" rIns="0" bIns="0" rtlCol="0" anchor="t">
            <a:spAutoFit/>
          </a:bodyPr>
          <a:lstStyle/>
          <a:p>
            <a:pPr algn="ctr">
              <a:lnSpc>
                <a:spcPts val="17199"/>
              </a:lnSpc>
              <a:spcBef>
                <a:spcPct val="0"/>
              </a:spcBef>
            </a:pPr>
            <a:r>
              <a:rPr lang="en-US" sz="12285" dirty="0">
                <a:solidFill>
                  <a:srgbClr val="FFFFFF"/>
                </a:solidFill>
                <a:latin typeface="HK Modular"/>
                <a:ea typeface="HK Modular"/>
                <a:cs typeface="HK Modular"/>
                <a:sym typeface="HK Modular"/>
              </a:rPr>
              <a:t>R</a:t>
            </a:r>
            <a:r>
              <a:rPr lang="en-US" sz="12285" dirty="0">
                <a:solidFill>
                  <a:srgbClr val="5CE1E6"/>
                </a:solidFill>
                <a:latin typeface="HK Modular"/>
                <a:ea typeface="HK Modular"/>
                <a:cs typeface="HK Modular"/>
                <a:sym typeface="HK Modular"/>
              </a:rPr>
              <a:t>AI</a:t>
            </a:r>
            <a:r>
              <a:rPr lang="en-US" sz="12285" dirty="0">
                <a:solidFill>
                  <a:srgbClr val="FFFFFF"/>
                </a:solidFill>
                <a:latin typeface="HK Modular"/>
                <a:ea typeface="HK Modular"/>
                <a:cs typeface="HK Modular"/>
                <a:sym typeface="HK Modular"/>
              </a:rPr>
              <a:t>YU</a:t>
            </a:r>
          </a:p>
        </p:txBody>
      </p:sp>
      <p:sp>
        <p:nvSpPr>
          <p:cNvPr id="5" name="Freeform 5"/>
          <p:cNvSpPr/>
          <p:nvPr/>
        </p:nvSpPr>
        <p:spPr>
          <a:xfrm>
            <a:off x="9615785" y="1411617"/>
            <a:ext cx="6487328" cy="8397836"/>
          </a:xfrm>
          <a:custGeom>
            <a:avLst/>
            <a:gdLst/>
            <a:ahLst/>
            <a:cxnLst/>
            <a:rect l="l" t="t" r="r" b="b"/>
            <a:pathLst>
              <a:path w="6487328" h="8397836">
                <a:moveTo>
                  <a:pt x="0" y="0"/>
                </a:moveTo>
                <a:lnTo>
                  <a:pt x="6487328" y="0"/>
                </a:lnTo>
                <a:lnTo>
                  <a:pt x="6487328" y="8397836"/>
                </a:lnTo>
                <a:lnTo>
                  <a:pt x="0" y="8397836"/>
                </a:lnTo>
                <a:lnTo>
                  <a:pt x="0" y="0"/>
                </a:lnTo>
                <a:close/>
              </a:path>
            </a:pathLst>
          </a:custGeom>
          <a:blipFill>
            <a:blip r:embed="rId4"/>
            <a:stretch>
              <a:fillRect/>
            </a:stretch>
          </a:blipFill>
        </p:spPr>
        <p:txBody>
          <a:bodyPr/>
          <a:lstStyle/>
          <a:p>
            <a:endParaRPr lang="en-GB"/>
          </a:p>
        </p:txBody>
      </p:sp>
      <p:sp>
        <p:nvSpPr>
          <p:cNvPr id="6" name="TextBox 6"/>
          <p:cNvSpPr txBox="1"/>
          <p:nvPr/>
        </p:nvSpPr>
        <p:spPr>
          <a:xfrm>
            <a:off x="3156458" y="7840523"/>
            <a:ext cx="5269111" cy="834379"/>
          </a:xfrm>
          <a:prstGeom prst="rect">
            <a:avLst/>
          </a:prstGeom>
        </p:spPr>
        <p:txBody>
          <a:bodyPr lIns="0" tIns="0" rIns="0" bIns="0" rtlCol="0" anchor="t">
            <a:spAutoFit/>
          </a:bodyPr>
          <a:lstStyle/>
          <a:p>
            <a:pPr algn="ctr">
              <a:lnSpc>
                <a:spcPts val="3360"/>
              </a:lnSpc>
              <a:spcBef>
                <a:spcPct val="0"/>
              </a:spcBef>
            </a:pPr>
            <a:r>
              <a:rPr lang="en-US" sz="2400">
                <a:solidFill>
                  <a:srgbClr val="FFFFFF"/>
                </a:solidFill>
                <a:latin typeface="Tomorrow"/>
                <a:ea typeface="Tomorrow"/>
                <a:cs typeface="Tomorrow"/>
                <a:sym typeface="Tomorrow"/>
              </a:rPr>
              <a:t>REIA SIGRIST </a:t>
            </a:r>
          </a:p>
          <a:p>
            <a:pPr algn="ctr">
              <a:lnSpc>
                <a:spcPts val="3360"/>
              </a:lnSpc>
              <a:spcBef>
                <a:spcPct val="0"/>
              </a:spcBef>
            </a:pPr>
            <a:r>
              <a:rPr lang="en-US" sz="2400">
                <a:solidFill>
                  <a:srgbClr val="FFFFFF"/>
                </a:solidFill>
                <a:latin typeface="Tomorrow"/>
                <a:ea typeface="Tomorrow"/>
                <a:cs typeface="Tomorrow"/>
                <a:sym typeface="Tomorrow"/>
              </a:rPr>
              <a:t>MSC APPLIED PSYCHOLOGY, UWTSD</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7059032" y="3216994"/>
            <a:ext cx="4169937" cy="5345829"/>
            <a:chOff x="0" y="0"/>
            <a:chExt cx="1098255" cy="1407955"/>
          </a:xfrm>
        </p:grpSpPr>
        <p:sp>
          <p:nvSpPr>
            <p:cNvPr id="5" name="Freeform 5"/>
            <p:cNvSpPr/>
            <p:nvPr/>
          </p:nvSpPr>
          <p:spPr>
            <a:xfrm>
              <a:off x="0" y="0"/>
              <a:ext cx="1098255" cy="1407955"/>
            </a:xfrm>
            <a:custGeom>
              <a:avLst/>
              <a:gdLst/>
              <a:ahLst/>
              <a:cxnLst/>
              <a:rect l="l" t="t" r="r" b="b"/>
              <a:pathLst>
                <a:path w="1098255" h="1407955">
                  <a:moveTo>
                    <a:pt x="94687" y="0"/>
                  </a:moveTo>
                  <a:lnTo>
                    <a:pt x="1003568" y="0"/>
                  </a:lnTo>
                  <a:cubicBezTo>
                    <a:pt x="1055862" y="0"/>
                    <a:pt x="1098255" y="42393"/>
                    <a:pt x="1098255" y="94687"/>
                  </a:cubicBezTo>
                  <a:lnTo>
                    <a:pt x="1098255" y="1313268"/>
                  </a:lnTo>
                  <a:cubicBezTo>
                    <a:pt x="1098255" y="1365562"/>
                    <a:pt x="1055862" y="1407955"/>
                    <a:pt x="1003568" y="1407955"/>
                  </a:cubicBezTo>
                  <a:lnTo>
                    <a:pt x="94687" y="1407955"/>
                  </a:lnTo>
                  <a:cubicBezTo>
                    <a:pt x="42393" y="1407955"/>
                    <a:pt x="0" y="1365562"/>
                    <a:pt x="0" y="1313268"/>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1098255" cy="1512730"/>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2108475" y="3052749"/>
            <a:ext cx="4169937" cy="3027280"/>
            <a:chOff x="0" y="0"/>
            <a:chExt cx="1098255" cy="797308"/>
          </a:xfrm>
        </p:grpSpPr>
        <p:sp>
          <p:nvSpPr>
            <p:cNvPr id="8" name="Freeform 8"/>
            <p:cNvSpPr/>
            <p:nvPr/>
          </p:nvSpPr>
          <p:spPr>
            <a:xfrm>
              <a:off x="0" y="0"/>
              <a:ext cx="1098255" cy="797308"/>
            </a:xfrm>
            <a:custGeom>
              <a:avLst/>
              <a:gdLst/>
              <a:ahLst/>
              <a:cxnLst/>
              <a:rect l="l" t="t" r="r" b="b"/>
              <a:pathLst>
                <a:path w="1098255" h="797308">
                  <a:moveTo>
                    <a:pt x="94687" y="0"/>
                  </a:moveTo>
                  <a:lnTo>
                    <a:pt x="1003568" y="0"/>
                  </a:lnTo>
                  <a:cubicBezTo>
                    <a:pt x="1055862" y="0"/>
                    <a:pt x="1098255" y="42393"/>
                    <a:pt x="1098255" y="94687"/>
                  </a:cubicBezTo>
                  <a:lnTo>
                    <a:pt x="1098255" y="702622"/>
                  </a:lnTo>
                  <a:cubicBezTo>
                    <a:pt x="1098255" y="754916"/>
                    <a:pt x="1055862" y="797308"/>
                    <a:pt x="1003568" y="797308"/>
                  </a:cubicBezTo>
                  <a:lnTo>
                    <a:pt x="94687" y="797308"/>
                  </a:lnTo>
                  <a:cubicBezTo>
                    <a:pt x="42393" y="797308"/>
                    <a:pt x="0" y="754916"/>
                    <a:pt x="0" y="702622"/>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098255" cy="902083"/>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2009206" y="3052749"/>
            <a:ext cx="4169937" cy="6205551"/>
            <a:chOff x="0" y="0"/>
            <a:chExt cx="1098255" cy="1634384"/>
          </a:xfrm>
        </p:grpSpPr>
        <p:sp>
          <p:nvSpPr>
            <p:cNvPr id="11" name="Freeform 11"/>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pic>
        <p:nvPicPr>
          <p:cNvPr id="13" name="Picture 13"/>
          <p:cNvPicPr>
            <a:picLocks noChangeAspect="1"/>
          </p:cNvPicPr>
          <p:nvPr/>
        </p:nvPicPr>
        <p:blipFill>
          <a:blip r:embed="rId4"/>
          <a:stretch>
            <a:fillRect/>
          </a:stretch>
        </p:blipFill>
        <p:spPr>
          <a:xfrm>
            <a:off x="1835724" y="5055512"/>
            <a:ext cx="4601574" cy="1769450"/>
          </a:xfrm>
          <a:prstGeom prst="rect">
            <a:avLst/>
          </a:prstGeom>
        </p:spPr>
      </p:pic>
      <p:grpSp>
        <p:nvGrpSpPr>
          <p:cNvPr id="14" name="Group 14"/>
          <p:cNvGrpSpPr/>
          <p:nvPr/>
        </p:nvGrpSpPr>
        <p:grpSpPr>
          <a:xfrm>
            <a:off x="12108475" y="6236427"/>
            <a:ext cx="4169937" cy="2800056"/>
            <a:chOff x="0" y="0"/>
            <a:chExt cx="1098255" cy="737463"/>
          </a:xfrm>
        </p:grpSpPr>
        <p:sp>
          <p:nvSpPr>
            <p:cNvPr id="15" name="Freeform 15"/>
            <p:cNvSpPr/>
            <p:nvPr/>
          </p:nvSpPr>
          <p:spPr>
            <a:xfrm>
              <a:off x="0" y="0"/>
              <a:ext cx="1098255" cy="737463"/>
            </a:xfrm>
            <a:custGeom>
              <a:avLst/>
              <a:gdLst/>
              <a:ahLst/>
              <a:cxnLst/>
              <a:rect l="l" t="t" r="r" b="b"/>
              <a:pathLst>
                <a:path w="1098255" h="737463">
                  <a:moveTo>
                    <a:pt x="94687" y="0"/>
                  </a:moveTo>
                  <a:lnTo>
                    <a:pt x="1003568" y="0"/>
                  </a:lnTo>
                  <a:cubicBezTo>
                    <a:pt x="1055862" y="0"/>
                    <a:pt x="1098255" y="42393"/>
                    <a:pt x="1098255" y="94687"/>
                  </a:cubicBezTo>
                  <a:lnTo>
                    <a:pt x="1098255" y="642776"/>
                  </a:lnTo>
                  <a:cubicBezTo>
                    <a:pt x="1098255" y="695070"/>
                    <a:pt x="1055862" y="737463"/>
                    <a:pt x="1003568" y="737463"/>
                  </a:cubicBezTo>
                  <a:lnTo>
                    <a:pt x="94687" y="737463"/>
                  </a:lnTo>
                  <a:cubicBezTo>
                    <a:pt x="42393" y="737463"/>
                    <a:pt x="0" y="695070"/>
                    <a:pt x="0" y="642776"/>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16" name="TextBox 16"/>
            <p:cNvSpPr txBox="1"/>
            <p:nvPr/>
          </p:nvSpPr>
          <p:spPr>
            <a:xfrm>
              <a:off x="0" y="-104775"/>
              <a:ext cx="1098255" cy="842238"/>
            </a:xfrm>
            <a:prstGeom prst="rect">
              <a:avLst/>
            </a:prstGeom>
          </p:spPr>
          <p:txBody>
            <a:bodyPr lIns="50800" tIns="50800" rIns="50800" bIns="50800" rtlCol="0" anchor="ctr"/>
            <a:lstStyle/>
            <a:p>
              <a:pPr algn="ctr">
                <a:lnSpc>
                  <a:spcPts val="3080"/>
                </a:lnSpc>
              </a:pPr>
              <a:endParaRPr/>
            </a:p>
          </p:txBody>
        </p:sp>
      </p:grpSp>
      <p:sp>
        <p:nvSpPr>
          <p:cNvPr id="17" name="Freeform 17"/>
          <p:cNvSpPr/>
          <p:nvPr/>
        </p:nvSpPr>
        <p:spPr>
          <a:xfrm rot="67477">
            <a:off x="14827990" y="6965031"/>
            <a:ext cx="1273372" cy="955029"/>
          </a:xfrm>
          <a:custGeom>
            <a:avLst/>
            <a:gdLst/>
            <a:ahLst/>
            <a:cxnLst/>
            <a:rect l="l" t="t" r="r" b="b"/>
            <a:pathLst>
              <a:path w="1273372" h="955029">
                <a:moveTo>
                  <a:pt x="0" y="0"/>
                </a:moveTo>
                <a:lnTo>
                  <a:pt x="1273372" y="0"/>
                </a:lnTo>
                <a:lnTo>
                  <a:pt x="1273372" y="955029"/>
                </a:lnTo>
                <a:lnTo>
                  <a:pt x="0" y="95502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8" name="TextBox 18"/>
          <p:cNvSpPr txBox="1"/>
          <p:nvPr/>
        </p:nvSpPr>
        <p:spPr>
          <a:xfrm>
            <a:off x="2266168" y="3457602"/>
            <a:ext cx="3787666" cy="1569678"/>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1 IN 5 EXPERIENCE A COMMON MENTAL HEALTH PROBLEM </a:t>
            </a:r>
          </a:p>
          <a:p>
            <a:pPr algn="ctr">
              <a:lnSpc>
                <a:spcPts val="3127"/>
              </a:lnSpc>
              <a:spcBef>
                <a:spcPct val="0"/>
              </a:spcBef>
            </a:pPr>
            <a:r>
              <a:rPr lang="en-US" sz="2233">
                <a:solidFill>
                  <a:srgbClr val="FFFFFF"/>
                </a:solidFill>
                <a:latin typeface="Tomorrow"/>
                <a:ea typeface="Tomorrow"/>
                <a:cs typeface="Tomorrow"/>
                <a:sym typeface="Tomorrow"/>
              </a:rPr>
              <a:t>IN ANY GIVEN WEEK</a:t>
            </a:r>
          </a:p>
        </p:txBody>
      </p:sp>
      <p:sp>
        <p:nvSpPr>
          <p:cNvPr id="19" name="TextBox 19"/>
          <p:cNvSpPr txBox="1"/>
          <p:nvPr/>
        </p:nvSpPr>
        <p:spPr>
          <a:xfrm>
            <a:off x="14193443" y="3347700"/>
            <a:ext cx="1721050" cy="1795800"/>
          </a:xfrm>
          <a:prstGeom prst="rect">
            <a:avLst/>
          </a:prstGeom>
        </p:spPr>
        <p:txBody>
          <a:bodyPr lIns="0" tIns="0" rIns="0" bIns="0" rtlCol="0" anchor="t">
            <a:spAutoFit/>
          </a:bodyPr>
          <a:lstStyle/>
          <a:p>
            <a:pPr algn="ctr">
              <a:lnSpc>
                <a:spcPts val="2868"/>
              </a:lnSpc>
              <a:spcBef>
                <a:spcPct val="0"/>
              </a:spcBef>
            </a:pPr>
            <a:r>
              <a:rPr lang="en-US" sz="2049">
                <a:solidFill>
                  <a:srgbClr val="FFFFFF"/>
                </a:solidFill>
                <a:latin typeface="Tomorrow"/>
                <a:ea typeface="Tomorrow"/>
                <a:cs typeface="Tomorrow"/>
                <a:sym typeface="Tomorrow"/>
              </a:rPr>
              <a:t>OVER HALF ARE NOT CURRENTLY RECEIVING TREATMENT</a:t>
            </a:r>
          </a:p>
        </p:txBody>
      </p:sp>
      <p:sp>
        <p:nvSpPr>
          <p:cNvPr id="20" name="TextBox 20"/>
          <p:cNvSpPr txBox="1"/>
          <p:nvPr/>
        </p:nvSpPr>
        <p:spPr>
          <a:xfrm>
            <a:off x="7401830" y="3847462"/>
            <a:ext cx="3391305" cy="990550"/>
          </a:xfrm>
          <a:prstGeom prst="rect">
            <a:avLst/>
          </a:prstGeom>
        </p:spPr>
        <p:txBody>
          <a:bodyPr lIns="0" tIns="0" rIns="0" bIns="0" rtlCol="0" anchor="t">
            <a:spAutoFit/>
          </a:bodyPr>
          <a:lstStyle/>
          <a:p>
            <a:pPr algn="ctr">
              <a:lnSpc>
                <a:spcPts val="8056"/>
              </a:lnSpc>
              <a:spcBef>
                <a:spcPct val="0"/>
              </a:spcBef>
            </a:pPr>
            <a:r>
              <a:rPr lang="en-US" sz="5754">
                <a:solidFill>
                  <a:srgbClr val="9BD1E9"/>
                </a:solidFill>
                <a:latin typeface="HK Modular"/>
                <a:ea typeface="HK Modular"/>
                <a:cs typeface="HK Modular"/>
                <a:sym typeface="HK Modular"/>
              </a:rPr>
              <a:t>2</a:t>
            </a:r>
            <a:r>
              <a:rPr lang="en-US" sz="5754" b="1">
                <a:solidFill>
                  <a:srgbClr val="9BD1E9"/>
                </a:solidFill>
                <a:latin typeface="HK Modular"/>
                <a:ea typeface="HK Modular"/>
                <a:cs typeface="HK Modular"/>
                <a:sym typeface="HK Modular"/>
              </a:rPr>
              <a:t>,000+</a:t>
            </a:r>
          </a:p>
        </p:txBody>
      </p:sp>
      <p:sp>
        <p:nvSpPr>
          <p:cNvPr id="21" name="TextBox 21"/>
          <p:cNvSpPr txBox="1"/>
          <p:nvPr/>
        </p:nvSpPr>
        <p:spPr>
          <a:xfrm>
            <a:off x="7401830" y="5325583"/>
            <a:ext cx="3391305" cy="1774063"/>
          </a:xfrm>
          <a:prstGeom prst="rect">
            <a:avLst/>
          </a:prstGeom>
        </p:spPr>
        <p:txBody>
          <a:bodyPr lIns="0" tIns="0" rIns="0" bIns="0" rtlCol="0" anchor="t">
            <a:spAutoFit/>
          </a:bodyPr>
          <a:lstStyle/>
          <a:p>
            <a:pPr algn="ctr">
              <a:lnSpc>
                <a:spcPts val="3541"/>
              </a:lnSpc>
              <a:spcBef>
                <a:spcPct val="0"/>
              </a:spcBef>
            </a:pPr>
            <a:r>
              <a:rPr lang="en-US" sz="2529">
                <a:solidFill>
                  <a:srgbClr val="FFFFFF"/>
                </a:solidFill>
                <a:latin typeface="Tomorrow"/>
                <a:ea typeface="Tomorrow"/>
                <a:cs typeface="Tomorrow"/>
                <a:sym typeface="Tomorrow"/>
              </a:rPr>
              <a:t>PEOPLE A MONTH IN WALES WAIT OVER 6 MONTHS FOR SPECIALIST THERAPY</a:t>
            </a:r>
          </a:p>
        </p:txBody>
      </p:sp>
      <p:sp>
        <p:nvSpPr>
          <p:cNvPr id="22" name="TextBox 22"/>
          <p:cNvSpPr txBox="1"/>
          <p:nvPr/>
        </p:nvSpPr>
        <p:spPr>
          <a:xfrm>
            <a:off x="12430226" y="6615077"/>
            <a:ext cx="2709778" cy="1433850"/>
          </a:xfrm>
          <a:prstGeom prst="rect">
            <a:avLst/>
          </a:prstGeom>
        </p:spPr>
        <p:txBody>
          <a:bodyPr lIns="0" tIns="0" rIns="0" bIns="0" rtlCol="0" anchor="t">
            <a:spAutoFit/>
          </a:bodyPr>
          <a:lstStyle/>
          <a:p>
            <a:pPr algn="ctr">
              <a:lnSpc>
                <a:spcPts val="2868"/>
              </a:lnSpc>
              <a:spcBef>
                <a:spcPct val="0"/>
              </a:spcBef>
            </a:pPr>
            <a:r>
              <a:rPr lang="en-US" sz="2049">
                <a:solidFill>
                  <a:srgbClr val="FFFFFF"/>
                </a:solidFill>
                <a:latin typeface="Tomorrow"/>
                <a:ea typeface="Tomorrow"/>
                <a:cs typeface="Tomorrow"/>
                <a:sym typeface="Tomorrow"/>
              </a:rPr>
              <a:t>OVER 1 IN 3 PEOPLE'S MENTAL HEALTH GETS WORSE WHILE THEY WAIT.</a:t>
            </a:r>
          </a:p>
        </p:txBody>
      </p:sp>
      <p:pic>
        <p:nvPicPr>
          <p:cNvPr id="23" name="Picture 23"/>
          <p:cNvPicPr>
            <a:picLocks noChangeAspect="1"/>
          </p:cNvPicPr>
          <p:nvPr/>
        </p:nvPicPr>
        <p:blipFill>
          <a:blip r:embed="rId6"/>
          <a:stretch>
            <a:fillRect/>
          </a:stretch>
        </p:blipFill>
        <p:spPr>
          <a:xfrm>
            <a:off x="12298948" y="3352598"/>
            <a:ext cx="1831553" cy="1831553"/>
          </a:xfrm>
          <a:prstGeom prst="rect">
            <a:avLst/>
          </a:prstGeom>
        </p:spPr>
      </p:pic>
      <p:sp>
        <p:nvSpPr>
          <p:cNvPr id="24" name="TextBox 24"/>
          <p:cNvSpPr txBox="1"/>
          <p:nvPr/>
        </p:nvSpPr>
        <p:spPr>
          <a:xfrm>
            <a:off x="1071106" y="1455874"/>
            <a:ext cx="13747634" cy="1111138"/>
          </a:xfrm>
          <a:prstGeom prst="rect">
            <a:avLst/>
          </a:prstGeom>
        </p:spPr>
        <p:txBody>
          <a:bodyPr wrap="square" lIns="0" tIns="0" rIns="0" bIns="0" rtlCol="0" anchor="t">
            <a:spAutoFit/>
          </a:bodyPr>
          <a:lstStyle/>
          <a:p>
            <a:pPr algn="l">
              <a:lnSpc>
                <a:spcPts val="9195"/>
              </a:lnSpc>
            </a:pPr>
            <a:r>
              <a:rPr lang="en-US" sz="6568" b="1" dirty="0">
                <a:solidFill>
                  <a:srgbClr val="7FD3EC"/>
                </a:solidFill>
                <a:latin typeface="Agrandir Medium"/>
                <a:ea typeface="Agrandir Medium"/>
                <a:cs typeface="Agrandir Medium"/>
                <a:sym typeface="Agrandir Medium"/>
              </a:rPr>
              <a:t>Why access to support matters</a:t>
            </a:r>
          </a:p>
        </p:txBody>
      </p:sp>
      <p:sp>
        <p:nvSpPr>
          <p:cNvPr id="25" name="TextBox 25"/>
          <p:cNvSpPr txBox="1"/>
          <p:nvPr/>
        </p:nvSpPr>
        <p:spPr>
          <a:xfrm>
            <a:off x="1028700" y="949144"/>
            <a:ext cx="4610100" cy="811530"/>
          </a:xfrm>
          <a:prstGeom prst="rect">
            <a:avLst/>
          </a:prstGeom>
        </p:spPr>
        <p:txBody>
          <a:bodyPr wrap="square" lIns="0" tIns="0" rIns="0" bIns="0" rtlCol="0" anchor="t">
            <a:spAutoFit/>
          </a:bodyPr>
          <a:lstStyle/>
          <a:p>
            <a:pPr algn="ctr">
              <a:lnSpc>
                <a:spcPts val="6720"/>
              </a:lnSpc>
            </a:pPr>
            <a:r>
              <a:rPr lang="en-US" sz="4800" b="1" dirty="0">
                <a:solidFill>
                  <a:srgbClr val="FFFFFF"/>
                </a:solidFill>
                <a:latin typeface="Canva Sans Bold"/>
                <a:ea typeface="Canva Sans Bold"/>
                <a:cs typeface="Canva Sans Bold"/>
                <a:sym typeface="Canva Sans Bold"/>
              </a:rPr>
              <a:t>THE PROBLEM</a:t>
            </a:r>
          </a:p>
        </p:txBody>
      </p:sp>
      <p:sp>
        <p:nvSpPr>
          <p:cNvPr id="26" name="TextBox 26"/>
          <p:cNvSpPr txBox="1"/>
          <p:nvPr/>
        </p:nvSpPr>
        <p:spPr>
          <a:xfrm>
            <a:off x="7666353" y="7435709"/>
            <a:ext cx="2974746" cy="496756"/>
          </a:xfrm>
          <a:prstGeom prst="rect">
            <a:avLst/>
          </a:prstGeom>
        </p:spPr>
        <p:txBody>
          <a:bodyPr lIns="0" tIns="0" rIns="0" bIns="0" rtlCol="0" anchor="t">
            <a:spAutoFit/>
          </a:bodyPr>
          <a:lstStyle/>
          <a:p>
            <a:pPr algn="ctr">
              <a:lnSpc>
                <a:spcPts val="2019"/>
              </a:lnSpc>
              <a:spcBef>
                <a:spcPct val="0"/>
              </a:spcBef>
            </a:pPr>
            <a:r>
              <a:rPr lang="en-US" sz="1442">
                <a:solidFill>
                  <a:srgbClr val="8B93B0"/>
                </a:solidFill>
                <a:latin typeface="Tomorrow"/>
                <a:ea typeface="Tomorrow"/>
                <a:cs typeface="Tomorrow"/>
                <a:sym typeface="Tomorrow"/>
              </a:rPr>
              <a:t>IN SOME MONTHS SINCE 2020, THIS HAS EXCEEDED 3,000</a:t>
            </a:r>
          </a:p>
        </p:txBody>
      </p:sp>
      <p:sp>
        <p:nvSpPr>
          <p:cNvPr id="27" name="TextBox 27"/>
          <p:cNvSpPr txBox="1"/>
          <p:nvPr/>
        </p:nvSpPr>
        <p:spPr>
          <a:xfrm>
            <a:off x="12139854" y="5207132"/>
            <a:ext cx="4169937" cy="435114"/>
          </a:xfrm>
          <a:prstGeom prst="rect">
            <a:avLst/>
          </a:prstGeom>
        </p:spPr>
        <p:txBody>
          <a:bodyPr lIns="0" tIns="0" rIns="0" bIns="0" rtlCol="0" anchor="t">
            <a:spAutoFit/>
          </a:bodyPr>
          <a:lstStyle/>
          <a:p>
            <a:pPr algn="ctr">
              <a:lnSpc>
                <a:spcPts val="1742"/>
              </a:lnSpc>
              <a:spcBef>
                <a:spcPct val="0"/>
              </a:spcBef>
            </a:pPr>
            <a:r>
              <a:rPr lang="en-US" sz="1244">
                <a:solidFill>
                  <a:srgbClr val="8B93B0"/>
                </a:solidFill>
                <a:latin typeface="Tomorrow"/>
                <a:ea typeface="Tomorrow"/>
                <a:cs typeface="Tomorrow"/>
                <a:sym typeface="Tomorrow"/>
              </a:rPr>
              <a:t>DESPITE LIVING WITH A DIAGNOSED COMMON MENTAL HEALTH CONDITION</a:t>
            </a:r>
          </a:p>
        </p:txBody>
      </p:sp>
      <p:sp>
        <p:nvSpPr>
          <p:cNvPr id="28" name="TextBox 28"/>
          <p:cNvSpPr txBox="1"/>
          <p:nvPr/>
        </p:nvSpPr>
        <p:spPr>
          <a:xfrm>
            <a:off x="12712266" y="8115603"/>
            <a:ext cx="3025113" cy="435229"/>
          </a:xfrm>
          <a:prstGeom prst="rect">
            <a:avLst/>
          </a:prstGeom>
        </p:spPr>
        <p:txBody>
          <a:bodyPr lIns="0" tIns="0" rIns="0" bIns="0" rtlCol="0" anchor="t">
            <a:spAutoFit/>
          </a:bodyPr>
          <a:lstStyle/>
          <a:p>
            <a:pPr algn="ctr">
              <a:lnSpc>
                <a:spcPts val="1735"/>
              </a:lnSpc>
              <a:spcBef>
                <a:spcPct val="0"/>
              </a:spcBef>
            </a:pPr>
            <a:r>
              <a:rPr lang="en-US" sz="1239">
                <a:solidFill>
                  <a:srgbClr val="8B93B0"/>
                </a:solidFill>
                <a:latin typeface="Tomorrow"/>
                <a:ea typeface="Tomorrow"/>
                <a:cs typeface="Tomorrow"/>
                <a:sym typeface="Tomorrow"/>
              </a:rPr>
              <a:t>FOR A GP OR VOLUNTARY-SECTOR APPOINTMENT</a:t>
            </a:r>
          </a:p>
        </p:txBody>
      </p:sp>
      <p:sp>
        <p:nvSpPr>
          <p:cNvPr id="29" name="TextBox 29"/>
          <p:cNvSpPr txBox="1"/>
          <p:nvPr/>
        </p:nvSpPr>
        <p:spPr>
          <a:xfrm>
            <a:off x="2639923" y="7349834"/>
            <a:ext cx="3104659" cy="12129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HIGHEST AMONG YOUNG ADULTS, RISING FROM 17.5% IN 2007 TO 25.8% IN 2023/24</a:t>
            </a:r>
          </a:p>
        </p:txBody>
      </p:sp>
      <p:sp>
        <p:nvSpPr>
          <p:cNvPr id="30" name="Freeform 30"/>
          <p:cNvSpPr/>
          <p:nvPr/>
        </p:nvSpPr>
        <p:spPr>
          <a:xfrm>
            <a:off x="16278412" y="7530608"/>
            <a:ext cx="2209730" cy="2823937"/>
          </a:xfrm>
          <a:custGeom>
            <a:avLst/>
            <a:gdLst/>
            <a:ahLst/>
            <a:cxnLst/>
            <a:rect l="l" t="t" r="r" b="b"/>
            <a:pathLst>
              <a:path w="2209730" h="2823937">
                <a:moveTo>
                  <a:pt x="0" y="0"/>
                </a:moveTo>
                <a:lnTo>
                  <a:pt x="2209730" y="0"/>
                </a:lnTo>
                <a:lnTo>
                  <a:pt x="2209730" y="2823937"/>
                </a:lnTo>
                <a:lnTo>
                  <a:pt x="0" y="2823937"/>
                </a:lnTo>
                <a:lnTo>
                  <a:pt x="0" y="0"/>
                </a:lnTo>
                <a:close/>
              </a:path>
            </a:pathLst>
          </a:custGeom>
          <a:blipFill>
            <a:blip r:embed="rId7"/>
            <a:stretch>
              <a:fillRect/>
            </a:stretch>
          </a:blipFill>
        </p:spPr>
        <p:txBody>
          <a:bodyPr/>
          <a:lstStyle/>
          <a:p>
            <a:endParaRPr lang="en-GB"/>
          </a:p>
        </p:txBody>
      </p:sp>
      <p:sp>
        <p:nvSpPr>
          <p:cNvPr id="31" name="TextBox 31"/>
          <p:cNvSpPr txBox="1"/>
          <p:nvPr/>
        </p:nvSpPr>
        <p:spPr>
          <a:xfrm>
            <a:off x="9779119" y="8187030"/>
            <a:ext cx="1193681" cy="241220"/>
          </a:xfrm>
          <a:prstGeom prst="rect">
            <a:avLst/>
          </a:prstGeom>
        </p:spPr>
        <p:txBody>
          <a:bodyPr wrap="square" lIns="0" tIns="0" rIns="0" bIns="0" rtlCol="0" anchor="t">
            <a:spAutoFit/>
          </a:bodyPr>
          <a:lstStyle/>
          <a:p>
            <a:pPr algn="ctr">
              <a:lnSpc>
                <a:spcPts val="1987"/>
              </a:lnSpc>
              <a:spcBef>
                <a:spcPct val="0"/>
              </a:spcBef>
            </a:pPr>
            <a:r>
              <a:rPr lang="en-US" sz="1419" dirty="0">
                <a:solidFill>
                  <a:srgbClr val="8490A8"/>
                </a:solidFill>
                <a:latin typeface="Agrandir"/>
                <a:ea typeface="Agrandir"/>
                <a:cs typeface="Agrandir"/>
                <a:sym typeface="Agrandir"/>
              </a:rPr>
              <a:t>(Mind., 2024)</a:t>
            </a:r>
          </a:p>
        </p:txBody>
      </p:sp>
      <p:sp>
        <p:nvSpPr>
          <p:cNvPr id="32" name="TextBox 32"/>
          <p:cNvSpPr txBox="1"/>
          <p:nvPr/>
        </p:nvSpPr>
        <p:spPr>
          <a:xfrm>
            <a:off x="14478478" y="5739095"/>
            <a:ext cx="1553808" cy="278257"/>
          </a:xfrm>
          <a:prstGeom prst="rect">
            <a:avLst/>
          </a:prstGeom>
        </p:spPr>
        <p:txBody>
          <a:bodyPr lIns="0" tIns="0" rIns="0" bIns="0" rtlCol="0" anchor="t">
            <a:spAutoFit/>
          </a:bodyPr>
          <a:lstStyle/>
          <a:p>
            <a:pPr algn="ctr">
              <a:lnSpc>
                <a:spcPts val="1987"/>
              </a:lnSpc>
              <a:spcBef>
                <a:spcPct val="0"/>
              </a:spcBef>
            </a:pPr>
            <a:r>
              <a:rPr lang="en-US" sz="1419">
                <a:solidFill>
                  <a:srgbClr val="8490A8"/>
                </a:solidFill>
                <a:latin typeface="Agrandir"/>
                <a:ea typeface="Agrandir"/>
                <a:cs typeface="Agrandir"/>
                <a:sym typeface="Agrandir"/>
              </a:rPr>
              <a:t>(Clery et al., 2025)</a:t>
            </a:r>
          </a:p>
        </p:txBody>
      </p:sp>
      <p:sp>
        <p:nvSpPr>
          <p:cNvPr id="33" name="TextBox 33"/>
          <p:cNvSpPr txBox="1"/>
          <p:nvPr/>
        </p:nvSpPr>
        <p:spPr>
          <a:xfrm>
            <a:off x="13285839" y="8652434"/>
            <a:ext cx="2824773" cy="278257"/>
          </a:xfrm>
          <a:prstGeom prst="rect">
            <a:avLst/>
          </a:prstGeom>
        </p:spPr>
        <p:txBody>
          <a:bodyPr lIns="0" tIns="0" rIns="0" bIns="0" rtlCol="0" anchor="t">
            <a:spAutoFit/>
          </a:bodyPr>
          <a:lstStyle/>
          <a:p>
            <a:pPr algn="ctr">
              <a:lnSpc>
                <a:spcPts val="1987"/>
              </a:lnSpc>
              <a:spcBef>
                <a:spcPct val="0"/>
              </a:spcBef>
            </a:pPr>
            <a:r>
              <a:rPr lang="en-US" sz="1419">
                <a:solidFill>
                  <a:srgbClr val="8490A8"/>
                </a:solidFill>
                <a:latin typeface="Agrandir"/>
                <a:ea typeface="Agrandir"/>
                <a:cs typeface="Agrandir"/>
                <a:sym typeface="Agrandir"/>
              </a:rPr>
              <a:t>(Centre for Mental Health., 2025)</a:t>
            </a:r>
          </a:p>
        </p:txBody>
      </p:sp>
      <p:sp>
        <p:nvSpPr>
          <p:cNvPr id="34" name="TextBox 34"/>
          <p:cNvSpPr txBox="1"/>
          <p:nvPr/>
        </p:nvSpPr>
        <p:spPr>
          <a:xfrm>
            <a:off x="2471600" y="6753481"/>
            <a:ext cx="3449024" cy="183640"/>
          </a:xfrm>
          <a:prstGeom prst="rect">
            <a:avLst/>
          </a:prstGeom>
        </p:spPr>
        <p:txBody>
          <a:bodyPr wrap="square" lIns="0" tIns="0" rIns="0" bIns="0" rtlCol="0" anchor="t">
            <a:spAutoFit/>
          </a:bodyPr>
          <a:lstStyle/>
          <a:p>
            <a:pPr algn="ctr">
              <a:lnSpc>
                <a:spcPts val="1623"/>
              </a:lnSpc>
              <a:spcBef>
                <a:spcPct val="0"/>
              </a:spcBef>
            </a:pPr>
            <a:r>
              <a:rPr lang="en-US" sz="1159" dirty="0">
                <a:solidFill>
                  <a:srgbClr val="8490A8"/>
                </a:solidFill>
                <a:latin typeface="Tomorrow"/>
                <a:ea typeface="Tomorrow"/>
                <a:cs typeface="Tomorrow"/>
                <a:sym typeface="Tomorrow"/>
              </a:rPr>
              <a:t>ANXIETY 7.5% · DEPRESSION 3.8% · PTSD 5.7%</a:t>
            </a:r>
          </a:p>
        </p:txBody>
      </p:sp>
      <p:sp>
        <p:nvSpPr>
          <p:cNvPr id="35" name="TextBox 35"/>
          <p:cNvSpPr txBox="1"/>
          <p:nvPr/>
        </p:nvSpPr>
        <p:spPr>
          <a:xfrm>
            <a:off x="3746018" y="8839048"/>
            <a:ext cx="1998563" cy="278257"/>
          </a:xfrm>
          <a:prstGeom prst="rect">
            <a:avLst/>
          </a:prstGeom>
        </p:spPr>
        <p:txBody>
          <a:bodyPr lIns="0" tIns="0" rIns="0" bIns="0" rtlCol="0" anchor="t">
            <a:spAutoFit/>
          </a:bodyPr>
          <a:lstStyle/>
          <a:p>
            <a:pPr algn="ctr">
              <a:lnSpc>
                <a:spcPts val="1987"/>
              </a:lnSpc>
              <a:spcBef>
                <a:spcPct val="0"/>
              </a:spcBef>
            </a:pPr>
            <a:r>
              <a:rPr lang="en-US" sz="1419">
                <a:solidFill>
                  <a:srgbClr val="8490A8"/>
                </a:solidFill>
                <a:latin typeface="Agrandir"/>
                <a:ea typeface="Agrandir"/>
                <a:cs typeface="Agrandir"/>
                <a:sym typeface="Agrandir"/>
              </a:rPr>
              <a:t>(Liubertiene et al., 2025)</a:t>
            </a:r>
          </a:p>
        </p:txBody>
      </p:sp>
      <p:sp>
        <p:nvSpPr>
          <p:cNvPr id="36" name="TextBox 36"/>
          <p:cNvSpPr txBox="1"/>
          <p:nvPr/>
        </p:nvSpPr>
        <p:spPr>
          <a:xfrm>
            <a:off x="3209033" y="6961470"/>
            <a:ext cx="2970109" cy="192489"/>
          </a:xfrm>
          <a:prstGeom prst="rect">
            <a:avLst/>
          </a:prstGeom>
        </p:spPr>
        <p:txBody>
          <a:bodyPr wrap="square" lIns="0" tIns="0" rIns="0" bIns="0" rtlCol="0" anchor="t">
            <a:spAutoFit/>
          </a:bodyPr>
          <a:lstStyle/>
          <a:p>
            <a:pPr algn="ctr">
              <a:lnSpc>
                <a:spcPts val="1568"/>
              </a:lnSpc>
              <a:spcBef>
                <a:spcPct val="0"/>
              </a:spcBef>
            </a:pPr>
            <a:r>
              <a:rPr lang="en-US" sz="1120" dirty="0">
                <a:solidFill>
                  <a:srgbClr val="8490A8"/>
                </a:solidFill>
                <a:latin typeface="Agrandir"/>
                <a:ea typeface="Agrandir"/>
                <a:cs typeface="Agrandir"/>
                <a:sym typeface="Agrandir"/>
              </a:rPr>
              <a:t>(</a:t>
            </a:r>
            <a:r>
              <a:rPr lang="en-US" sz="1120" dirty="0" err="1">
                <a:solidFill>
                  <a:srgbClr val="8490A8"/>
                </a:solidFill>
                <a:latin typeface="Agrandir"/>
                <a:ea typeface="Agrandir"/>
                <a:cs typeface="Agrandir"/>
                <a:sym typeface="Agrandir"/>
              </a:rPr>
              <a:t>Liubertiene</a:t>
            </a:r>
            <a:r>
              <a:rPr lang="en-US" sz="1120" dirty="0">
                <a:solidFill>
                  <a:srgbClr val="8490A8"/>
                </a:solidFill>
                <a:latin typeface="Agrandir"/>
                <a:ea typeface="Agrandir"/>
                <a:cs typeface="Agrandir"/>
                <a:sym typeface="Agrandir"/>
              </a:rPr>
              <a:t> et al., 2025; Wilson et al., 2025)</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012795" y="2977254"/>
            <a:ext cx="4169937" cy="6205551"/>
            <a:chOff x="0" y="0"/>
            <a:chExt cx="1098255" cy="1634384"/>
          </a:xfrm>
        </p:grpSpPr>
        <p:sp>
          <p:nvSpPr>
            <p:cNvPr id="5" name="Freeform 5"/>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7059032" y="2977254"/>
            <a:ext cx="4169937" cy="6205551"/>
            <a:chOff x="0" y="0"/>
            <a:chExt cx="1098255" cy="1634384"/>
          </a:xfrm>
        </p:grpSpPr>
        <p:sp>
          <p:nvSpPr>
            <p:cNvPr id="8" name="Freeform 8"/>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12105268" y="2977254"/>
            <a:ext cx="4169937" cy="6205551"/>
            <a:chOff x="0" y="0"/>
            <a:chExt cx="1098255" cy="1634384"/>
          </a:xfrm>
        </p:grpSpPr>
        <p:sp>
          <p:nvSpPr>
            <p:cNvPr id="11" name="Freeform 11"/>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sp>
        <p:nvSpPr>
          <p:cNvPr id="13" name="Freeform 13"/>
          <p:cNvSpPr/>
          <p:nvPr/>
        </p:nvSpPr>
        <p:spPr>
          <a:xfrm>
            <a:off x="8392623" y="4881059"/>
            <a:ext cx="1502754" cy="1292368"/>
          </a:xfrm>
          <a:custGeom>
            <a:avLst/>
            <a:gdLst/>
            <a:ahLst/>
            <a:cxnLst/>
            <a:rect l="l" t="t" r="r" b="b"/>
            <a:pathLst>
              <a:path w="1502754" h="1292368">
                <a:moveTo>
                  <a:pt x="0" y="0"/>
                </a:moveTo>
                <a:lnTo>
                  <a:pt x="1502754" y="0"/>
                </a:lnTo>
                <a:lnTo>
                  <a:pt x="1502754" y="1292368"/>
                </a:lnTo>
                <a:lnTo>
                  <a:pt x="0" y="129236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4" name="Freeform 14"/>
          <p:cNvSpPr/>
          <p:nvPr/>
        </p:nvSpPr>
        <p:spPr>
          <a:xfrm>
            <a:off x="13290431" y="5272203"/>
            <a:ext cx="1868783" cy="1242741"/>
          </a:xfrm>
          <a:custGeom>
            <a:avLst/>
            <a:gdLst/>
            <a:ahLst/>
            <a:cxnLst/>
            <a:rect l="l" t="t" r="r" b="b"/>
            <a:pathLst>
              <a:path w="1868783" h="1242741">
                <a:moveTo>
                  <a:pt x="0" y="0"/>
                </a:moveTo>
                <a:lnTo>
                  <a:pt x="1868783" y="0"/>
                </a:lnTo>
                <a:lnTo>
                  <a:pt x="1868783" y="1242741"/>
                </a:lnTo>
                <a:lnTo>
                  <a:pt x="0" y="124274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15"/>
          <p:cNvSpPr/>
          <p:nvPr/>
        </p:nvSpPr>
        <p:spPr>
          <a:xfrm flipH="1">
            <a:off x="15931880" y="8322537"/>
            <a:ext cx="2381168" cy="1964463"/>
          </a:xfrm>
          <a:custGeom>
            <a:avLst/>
            <a:gdLst/>
            <a:ahLst/>
            <a:cxnLst/>
            <a:rect l="l" t="t" r="r" b="b"/>
            <a:pathLst>
              <a:path w="2381168" h="1964463">
                <a:moveTo>
                  <a:pt x="2381168" y="0"/>
                </a:moveTo>
                <a:lnTo>
                  <a:pt x="0" y="0"/>
                </a:lnTo>
                <a:lnTo>
                  <a:pt x="0" y="1964463"/>
                </a:lnTo>
                <a:lnTo>
                  <a:pt x="2381168" y="1964463"/>
                </a:lnTo>
                <a:lnTo>
                  <a:pt x="2381168" y="0"/>
                </a:lnTo>
                <a:close/>
              </a:path>
            </a:pathLst>
          </a:custGeom>
          <a:blipFill>
            <a:blip r:embed="rId6"/>
            <a:stretch>
              <a:fillRect/>
            </a:stretch>
          </a:blipFill>
        </p:spPr>
        <p:txBody>
          <a:bodyPr/>
          <a:lstStyle/>
          <a:p>
            <a:endParaRPr lang="en-GB"/>
          </a:p>
        </p:txBody>
      </p:sp>
      <p:sp>
        <p:nvSpPr>
          <p:cNvPr id="16" name="Freeform 16"/>
          <p:cNvSpPr/>
          <p:nvPr/>
        </p:nvSpPr>
        <p:spPr>
          <a:xfrm>
            <a:off x="3353509" y="8570187"/>
            <a:ext cx="1347120" cy="441182"/>
          </a:xfrm>
          <a:custGeom>
            <a:avLst/>
            <a:gdLst/>
            <a:ahLst/>
            <a:cxnLst/>
            <a:rect l="l" t="t" r="r" b="b"/>
            <a:pathLst>
              <a:path w="1347120" h="441182">
                <a:moveTo>
                  <a:pt x="0" y="0"/>
                </a:moveTo>
                <a:lnTo>
                  <a:pt x="1347120" y="0"/>
                </a:lnTo>
                <a:lnTo>
                  <a:pt x="1347120" y="441182"/>
                </a:lnTo>
                <a:lnTo>
                  <a:pt x="0" y="441182"/>
                </a:lnTo>
                <a:lnTo>
                  <a:pt x="0" y="0"/>
                </a:lnTo>
                <a:close/>
              </a:path>
            </a:pathLst>
          </a:custGeom>
          <a:blipFill>
            <a:blip r:embed="rId7">
              <a:alphaModFix amt="44999"/>
            </a:blip>
            <a:stretch>
              <a:fillRect/>
            </a:stretch>
          </a:blipFill>
        </p:spPr>
        <p:txBody>
          <a:bodyPr/>
          <a:lstStyle/>
          <a:p>
            <a:endParaRPr lang="en-GB"/>
          </a:p>
        </p:txBody>
      </p:sp>
      <p:sp>
        <p:nvSpPr>
          <p:cNvPr id="17" name="Freeform 17"/>
          <p:cNvSpPr/>
          <p:nvPr/>
        </p:nvSpPr>
        <p:spPr>
          <a:xfrm>
            <a:off x="2603215" y="7905126"/>
            <a:ext cx="1123630" cy="393973"/>
          </a:xfrm>
          <a:custGeom>
            <a:avLst/>
            <a:gdLst/>
            <a:ahLst/>
            <a:cxnLst/>
            <a:rect l="l" t="t" r="r" b="b"/>
            <a:pathLst>
              <a:path w="1123630" h="393973">
                <a:moveTo>
                  <a:pt x="0" y="0"/>
                </a:moveTo>
                <a:lnTo>
                  <a:pt x="1123630" y="0"/>
                </a:lnTo>
                <a:lnTo>
                  <a:pt x="1123630" y="393973"/>
                </a:lnTo>
                <a:lnTo>
                  <a:pt x="0" y="393973"/>
                </a:lnTo>
                <a:lnTo>
                  <a:pt x="0" y="0"/>
                </a:lnTo>
                <a:close/>
              </a:path>
            </a:pathLst>
          </a:custGeom>
          <a:blipFill>
            <a:blip r:embed="rId8"/>
            <a:stretch>
              <a:fillRect/>
            </a:stretch>
          </a:blipFill>
        </p:spPr>
        <p:txBody>
          <a:bodyPr/>
          <a:lstStyle/>
          <a:p>
            <a:endParaRPr lang="en-GB"/>
          </a:p>
        </p:txBody>
      </p:sp>
      <p:sp>
        <p:nvSpPr>
          <p:cNvPr id="18" name="Freeform 18"/>
          <p:cNvSpPr/>
          <p:nvPr/>
        </p:nvSpPr>
        <p:spPr>
          <a:xfrm>
            <a:off x="3938832" y="7122111"/>
            <a:ext cx="1960003" cy="1960003"/>
          </a:xfrm>
          <a:custGeom>
            <a:avLst/>
            <a:gdLst/>
            <a:ahLst/>
            <a:cxnLst/>
            <a:rect l="l" t="t" r="r" b="b"/>
            <a:pathLst>
              <a:path w="1960003" h="1960003">
                <a:moveTo>
                  <a:pt x="0" y="0"/>
                </a:moveTo>
                <a:lnTo>
                  <a:pt x="1960003" y="0"/>
                </a:lnTo>
                <a:lnTo>
                  <a:pt x="1960003" y="1960003"/>
                </a:lnTo>
                <a:lnTo>
                  <a:pt x="0" y="1960003"/>
                </a:lnTo>
                <a:lnTo>
                  <a:pt x="0" y="0"/>
                </a:lnTo>
                <a:close/>
              </a:path>
            </a:pathLst>
          </a:custGeom>
          <a:blipFill>
            <a:blip r:embed="rId9"/>
            <a:stretch>
              <a:fillRect/>
            </a:stretch>
          </a:blipFill>
        </p:spPr>
        <p:txBody>
          <a:bodyPr/>
          <a:lstStyle/>
          <a:p>
            <a:endParaRPr lang="en-GB"/>
          </a:p>
        </p:txBody>
      </p:sp>
      <p:sp>
        <p:nvSpPr>
          <p:cNvPr id="19" name="TextBox 19"/>
          <p:cNvSpPr txBox="1"/>
          <p:nvPr/>
        </p:nvSpPr>
        <p:spPr>
          <a:xfrm>
            <a:off x="2828657" y="4660900"/>
            <a:ext cx="2807076" cy="1174982"/>
          </a:xfrm>
          <a:prstGeom prst="rect">
            <a:avLst/>
          </a:prstGeom>
        </p:spPr>
        <p:txBody>
          <a:bodyPr lIns="0" tIns="0" rIns="0" bIns="0" rtlCol="0" anchor="t">
            <a:spAutoFit/>
          </a:bodyPr>
          <a:lstStyle/>
          <a:p>
            <a:pPr algn="ctr">
              <a:lnSpc>
                <a:spcPts val="3127"/>
              </a:lnSpc>
              <a:spcBef>
                <a:spcPct val="0"/>
              </a:spcBef>
            </a:pPr>
            <a:r>
              <a:rPr lang="en-US" sz="2233">
                <a:solidFill>
                  <a:srgbClr val="FFFFFF"/>
                </a:solidFill>
                <a:latin typeface="Tomorrow"/>
                <a:ea typeface="Tomorrow"/>
                <a:cs typeface="Tomorrow"/>
                <a:sym typeface="Tomorrow"/>
              </a:rPr>
              <a:t>MENTAL HEALTH APPS NOW EXIST WORLDWIDE</a:t>
            </a:r>
          </a:p>
        </p:txBody>
      </p:sp>
      <p:sp>
        <p:nvSpPr>
          <p:cNvPr id="20" name="TextBox 20"/>
          <p:cNvSpPr txBox="1"/>
          <p:nvPr/>
        </p:nvSpPr>
        <p:spPr>
          <a:xfrm>
            <a:off x="1028700" y="1449705"/>
            <a:ext cx="12906766" cy="1300800"/>
          </a:xfrm>
          <a:prstGeom prst="rect">
            <a:avLst/>
          </a:prstGeom>
        </p:spPr>
        <p:txBody>
          <a:bodyPr lIns="0" tIns="0" rIns="0" bIns="0" rtlCol="0" anchor="t">
            <a:spAutoFit/>
          </a:bodyPr>
          <a:lstStyle/>
          <a:p>
            <a:pPr algn="l">
              <a:lnSpc>
                <a:spcPts val="9195"/>
              </a:lnSpc>
            </a:pPr>
            <a:r>
              <a:rPr lang="en-US" sz="6568" b="1" dirty="0">
                <a:solidFill>
                  <a:srgbClr val="7FD3EC"/>
                </a:solidFill>
                <a:latin typeface="Agrandir Medium"/>
                <a:ea typeface="Agrandir Medium"/>
                <a:cs typeface="Agrandir Medium"/>
                <a:sym typeface="Agrandir Medium"/>
              </a:rPr>
              <a:t>AI is stepping into the gap</a:t>
            </a:r>
          </a:p>
        </p:txBody>
      </p:sp>
      <p:sp>
        <p:nvSpPr>
          <p:cNvPr id="21" name="TextBox 21"/>
          <p:cNvSpPr txBox="1"/>
          <p:nvPr/>
        </p:nvSpPr>
        <p:spPr>
          <a:xfrm>
            <a:off x="1048161" y="942975"/>
            <a:ext cx="4850674" cy="811530"/>
          </a:xfrm>
          <a:prstGeom prst="rect">
            <a:avLst/>
          </a:prstGeom>
        </p:spPr>
        <p:txBody>
          <a:bodyPr wrap="square" lIns="0" tIns="0" rIns="0" bIns="0" rtlCol="0" anchor="t">
            <a:spAutoFit/>
          </a:bodyPr>
          <a:lstStyle/>
          <a:p>
            <a:pPr algn="ctr">
              <a:lnSpc>
                <a:spcPts val="6720"/>
              </a:lnSpc>
            </a:pPr>
            <a:r>
              <a:rPr lang="en-US" sz="4800" b="1" dirty="0">
                <a:solidFill>
                  <a:srgbClr val="FFFFFF"/>
                </a:solidFill>
                <a:latin typeface="Canva Sans Bold"/>
                <a:ea typeface="Canva Sans Bold"/>
                <a:cs typeface="Canva Sans Bold"/>
                <a:sym typeface="Canva Sans Bold"/>
              </a:rPr>
              <a:t>THE RESPONSE</a:t>
            </a:r>
          </a:p>
        </p:txBody>
      </p:sp>
      <p:sp>
        <p:nvSpPr>
          <p:cNvPr id="22" name="TextBox 22"/>
          <p:cNvSpPr txBox="1"/>
          <p:nvPr/>
        </p:nvSpPr>
        <p:spPr>
          <a:xfrm>
            <a:off x="2870209" y="6041929"/>
            <a:ext cx="2723972" cy="6033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AND A GROWING SHARE ARE BUILT ON AI</a:t>
            </a:r>
          </a:p>
        </p:txBody>
      </p:sp>
      <p:sp>
        <p:nvSpPr>
          <p:cNvPr id="23" name="TextBox 23"/>
          <p:cNvSpPr txBox="1"/>
          <p:nvPr/>
        </p:nvSpPr>
        <p:spPr>
          <a:xfrm>
            <a:off x="7259893" y="3759621"/>
            <a:ext cx="3787666" cy="780285"/>
          </a:xfrm>
          <a:prstGeom prst="rect">
            <a:avLst/>
          </a:prstGeom>
        </p:spPr>
        <p:txBody>
          <a:bodyPr lIns="0" tIns="0" rIns="0" bIns="0" rtlCol="0" anchor="t">
            <a:spAutoFit/>
          </a:bodyPr>
          <a:lstStyle/>
          <a:p>
            <a:pPr algn="ctr">
              <a:lnSpc>
                <a:spcPts val="3127"/>
              </a:lnSpc>
              <a:spcBef>
                <a:spcPct val="0"/>
              </a:spcBef>
            </a:pPr>
            <a:r>
              <a:rPr lang="en-US" sz="2233">
                <a:solidFill>
                  <a:srgbClr val="FFFFFF"/>
                </a:solidFill>
                <a:latin typeface="Tomorrow"/>
                <a:ea typeface="Tomorrow"/>
                <a:cs typeface="Tomorrow"/>
                <a:sym typeface="Tomorrow"/>
              </a:rPr>
              <a:t>A MODEST BUT REAL EFFECT ON MOOD</a:t>
            </a:r>
          </a:p>
        </p:txBody>
      </p:sp>
      <p:sp>
        <p:nvSpPr>
          <p:cNvPr id="24" name="TextBox 24"/>
          <p:cNvSpPr txBox="1"/>
          <p:nvPr/>
        </p:nvSpPr>
        <p:spPr>
          <a:xfrm>
            <a:off x="12296404" y="3600404"/>
            <a:ext cx="3787666" cy="1174982"/>
          </a:xfrm>
          <a:prstGeom prst="rect">
            <a:avLst/>
          </a:prstGeom>
        </p:spPr>
        <p:txBody>
          <a:bodyPr lIns="0" tIns="0" rIns="0" bIns="0" rtlCol="0" anchor="t">
            <a:spAutoFit/>
          </a:bodyPr>
          <a:lstStyle/>
          <a:p>
            <a:pPr algn="ctr">
              <a:lnSpc>
                <a:spcPts val="3127"/>
              </a:lnSpc>
              <a:spcBef>
                <a:spcPct val="0"/>
              </a:spcBef>
            </a:pPr>
            <a:r>
              <a:rPr lang="en-US" sz="2233">
                <a:solidFill>
                  <a:srgbClr val="FFFFFF"/>
                </a:solidFill>
                <a:latin typeface="Tomorrow"/>
                <a:ea typeface="Tomorrow"/>
                <a:cs typeface="Tomorrow"/>
                <a:sym typeface="Tomorrow"/>
              </a:rPr>
              <a:t>EVEN PURPOSE-BUILT CHATBOTS SHOW ONLY MODERATE ALLIANCE</a:t>
            </a:r>
          </a:p>
        </p:txBody>
      </p:sp>
      <p:sp>
        <p:nvSpPr>
          <p:cNvPr id="25" name="TextBox 25"/>
          <p:cNvSpPr txBox="1"/>
          <p:nvPr/>
        </p:nvSpPr>
        <p:spPr>
          <a:xfrm>
            <a:off x="2407441" y="3664025"/>
            <a:ext cx="3594316" cy="875881"/>
          </a:xfrm>
          <a:prstGeom prst="rect">
            <a:avLst/>
          </a:prstGeom>
        </p:spPr>
        <p:txBody>
          <a:bodyPr lIns="0" tIns="0" rIns="0" bIns="0" rtlCol="0" anchor="t">
            <a:spAutoFit/>
          </a:bodyPr>
          <a:lstStyle/>
          <a:p>
            <a:pPr algn="ctr">
              <a:lnSpc>
                <a:spcPts val="7177"/>
              </a:lnSpc>
              <a:spcBef>
                <a:spcPct val="0"/>
              </a:spcBef>
            </a:pPr>
            <a:r>
              <a:rPr lang="en-US" sz="5126">
                <a:solidFill>
                  <a:srgbClr val="9BD1E9"/>
                </a:solidFill>
                <a:latin typeface="HK Modular"/>
                <a:ea typeface="HK Modular"/>
                <a:cs typeface="HK Modular"/>
                <a:sym typeface="HK Modular"/>
              </a:rPr>
              <a:t>10,000+</a:t>
            </a:r>
          </a:p>
        </p:txBody>
      </p:sp>
      <p:sp>
        <p:nvSpPr>
          <p:cNvPr id="26" name="TextBox 26"/>
          <p:cNvSpPr txBox="1"/>
          <p:nvPr/>
        </p:nvSpPr>
        <p:spPr>
          <a:xfrm>
            <a:off x="7601397" y="6499948"/>
            <a:ext cx="3104659" cy="18225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MEANINGFUL SHORT-TERM IMPROVEMENT IN DEPRESSION AND ANXIETY ACROSS 18 TRIALS — BUT BENEFITS FADED BY 3 MONTHS</a:t>
            </a:r>
          </a:p>
        </p:txBody>
      </p:sp>
      <p:sp>
        <p:nvSpPr>
          <p:cNvPr id="27" name="TextBox 27"/>
          <p:cNvSpPr txBox="1"/>
          <p:nvPr/>
        </p:nvSpPr>
        <p:spPr>
          <a:xfrm>
            <a:off x="12672493" y="7109548"/>
            <a:ext cx="3104659" cy="9081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 MEASURED USING THE SAME SCALE (WAI-SR) AS THIS STUDY</a:t>
            </a:r>
          </a:p>
        </p:txBody>
      </p:sp>
      <p:sp>
        <p:nvSpPr>
          <p:cNvPr id="28" name="TextBox 28"/>
          <p:cNvSpPr txBox="1"/>
          <p:nvPr/>
        </p:nvSpPr>
        <p:spPr>
          <a:xfrm>
            <a:off x="4226435" y="6869392"/>
            <a:ext cx="1672400" cy="241220"/>
          </a:xfrm>
          <a:prstGeom prst="rect">
            <a:avLst/>
          </a:prstGeom>
        </p:spPr>
        <p:txBody>
          <a:bodyPr wrap="square" lIns="0" tIns="0" rIns="0" bIns="0" rtlCol="0" anchor="t">
            <a:spAutoFit/>
          </a:bodyPr>
          <a:lstStyle/>
          <a:p>
            <a:pPr algn="ctr">
              <a:lnSpc>
                <a:spcPts val="1987"/>
              </a:lnSpc>
              <a:spcBef>
                <a:spcPct val="0"/>
              </a:spcBef>
            </a:pPr>
            <a:r>
              <a:rPr lang="en-US" sz="1419" dirty="0">
                <a:solidFill>
                  <a:srgbClr val="8490A8"/>
                </a:solidFill>
                <a:latin typeface="Agrandir"/>
                <a:ea typeface="Agrandir"/>
                <a:cs typeface="Agrandir"/>
                <a:sym typeface="Agrandir"/>
              </a:rPr>
              <a:t>(Hua et al., 2025)</a:t>
            </a:r>
          </a:p>
        </p:txBody>
      </p:sp>
      <p:sp>
        <p:nvSpPr>
          <p:cNvPr id="29" name="TextBox 29"/>
          <p:cNvSpPr txBox="1"/>
          <p:nvPr/>
        </p:nvSpPr>
        <p:spPr>
          <a:xfrm>
            <a:off x="9111499" y="8723603"/>
            <a:ext cx="1774144" cy="241220"/>
          </a:xfrm>
          <a:prstGeom prst="rect">
            <a:avLst/>
          </a:prstGeom>
        </p:spPr>
        <p:txBody>
          <a:bodyPr wrap="square" lIns="0" tIns="0" rIns="0" bIns="0" rtlCol="0" anchor="t">
            <a:spAutoFit/>
          </a:bodyPr>
          <a:lstStyle/>
          <a:p>
            <a:pPr algn="ctr">
              <a:lnSpc>
                <a:spcPts val="1987"/>
              </a:lnSpc>
              <a:spcBef>
                <a:spcPct val="0"/>
              </a:spcBef>
            </a:pPr>
            <a:r>
              <a:rPr lang="en-US" sz="1419" dirty="0">
                <a:solidFill>
                  <a:srgbClr val="8490A8"/>
                </a:solidFill>
                <a:latin typeface="Agrandir"/>
                <a:ea typeface="Agrandir"/>
                <a:cs typeface="Agrandir"/>
                <a:sym typeface="Agrandir"/>
              </a:rPr>
              <a:t>(Zhong et al., 2024)</a:t>
            </a:r>
          </a:p>
        </p:txBody>
      </p:sp>
      <p:sp>
        <p:nvSpPr>
          <p:cNvPr id="30" name="TextBox 30"/>
          <p:cNvSpPr txBox="1"/>
          <p:nvPr/>
        </p:nvSpPr>
        <p:spPr>
          <a:xfrm>
            <a:off x="12815557" y="8475953"/>
            <a:ext cx="3268513" cy="525907"/>
          </a:xfrm>
          <a:prstGeom prst="rect">
            <a:avLst/>
          </a:prstGeom>
        </p:spPr>
        <p:txBody>
          <a:bodyPr lIns="0" tIns="0" rIns="0" bIns="0" rtlCol="0" anchor="t">
            <a:spAutoFit/>
          </a:bodyPr>
          <a:lstStyle/>
          <a:p>
            <a:pPr algn="r">
              <a:lnSpc>
                <a:spcPts val="1987"/>
              </a:lnSpc>
              <a:spcBef>
                <a:spcPct val="0"/>
              </a:spcBef>
            </a:pPr>
            <a:r>
              <a:rPr lang="en-US" sz="1419" dirty="0">
                <a:solidFill>
                  <a:srgbClr val="8490A8"/>
                </a:solidFill>
                <a:latin typeface="Agrandir"/>
                <a:ea typeface="Agrandir"/>
                <a:cs typeface="Agrandir"/>
                <a:sym typeface="Agrandir"/>
              </a:rPr>
              <a:t>(Beatty et al., 2022; Malouin-Lachance et al., 2025)</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9525"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3961834" y="2923051"/>
            <a:ext cx="9717936" cy="2237862"/>
            <a:chOff x="0" y="0"/>
            <a:chExt cx="2559456" cy="589396"/>
          </a:xfrm>
        </p:grpSpPr>
        <p:sp>
          <p:nvSpPr>
            <p:cNvPr id="5" name="Freeform 5"/>
            <p:cNvSpPr/>
            <p:nvPr/>
          </p:nvSpPr>
          <p:spPr>
            <a:xfrm>
              <a:off x="0" y="0"/>
              <a:ext cx="2559457" cy="589396"/>
            </a:xfrm>
            <a:custGeom>
              <a:avLst/>
              <a:gdLst/>
              <a:ahLst/>
              <a:cxnLst/>
              <a:rect l="l" t="t" r="r" b="b"/>
              <a:pathLst>
                <a:path w="2559457" h="589396">
                  <a:moveTo>
                    <a:pt x="40630" y="0"/>
                  </a:moveTo>
                  <a:lnTo>
                    <a:pt x="2518827" y="0"/>
                  </a:lnTo>
                  <a:cubicBezTo>
                    <a:pt x="2541266" y="0"/>
                    <a:pt x="2559457" y="18191"/>
                    <a:pt x="2559457" y="40630"/>
                  </a:cubicBezTo>
                  <a:lnTo>
                    <a:pt x="2559457" y="548766"/>
                  </a:lnTo>
                  <a:cubicBezTo>
                    <a:pt x="2559457" y="571205"/>
                    <a:pt x="2541266" y="589396"/>
                    <a:pt x="2518827" y="589396"/>
                  </a:cubicBezTo>
                  <a:lnTo>
                    <a:pt x="40630" y="589396"/>
                  </a:lnTo>
                  <a:cubicBezTo>
                    <a:pt x="18191" y="589396"/>
                    <a:pt x="0" y="571205"/>
                    <a:pt x="0" y="548766"/>
                  </a:cubicBezTo>
                  <a:lnTo>
                    <a:pt x="0" y="40630"/>
                  </a:lnTo>
                  <a:cubicBezTo>
                    <a:pt x="0" y="18191"/>
                    <a:pt x="18191" y="0"/>
                    <a:pt x="40630"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2559456" cy="694171"/>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2142414" y="5551438"/>
            <a:ext cx="6678388" cy="3184073"/>
            <a:chOff x="0" y="0"/>
            <a:chExt cx="1758917" cy="838603"/>
          </a:xfrm>
        </p:grpSpPr>
        <p:sp>
          <p:nvSpPr>
            <p:cNvPr id="8" name="Freeform 8"/>
            <p:cNvSpPr/>
            <p:nvPr/>
          </p:nvSpPr>
          <p:spPr>
            <a:xfrm>
              <a:off x="0" y="0"/>
              <a:ext cx="1758917" cy="838603"/>
            </a:xfrm>
            <a:custGeom>
              <a:avLst/>
              <a:gdLst/>
              <a:ahLst/>
              <a:cxnLst/>
              <a:rect l="l" t="t" r="r" b="b"/>
              <a:pathLst>
                <a:path w="1758917" h="838603">
                  <a:moveTo>
                    <a:pt x="59122" y="0"/>
                  </a:moveTo>
                  <a:lnTo>
                    <a:pt x="1699795" y="0"/>
                  </a:lnTo>
                  <a:cubicBezTo>
                    <a:pt x="1715475" y="0"/>
                    <a:pt x="1730513" y="6229"/>
                    <a:pt x="1741601" y="17316"/>
                  </a:cubicBezTo>
                  <a:cubicBezTo>
                    <a:pt x="1752688" y="28404"/>
                    <a:pt x="1758917" y="43442"/>
                    <a:pt x="1758917" y="59122"/>
                  </a:cubicBezTo>
                  <a:lnTo>
                    <a:pt x="1758917" y="779482"/>
                  </a:lnTo>
                  <a:cubicBezTo>
                    <a:pt x="1758917" y="812134"/>
                    <a:pt x="1732447" y="838603"/>
                    <a:pt x="1699795" y="838603"/>
                  </a:cubicBezTo>
                  <a:lnTo>
                    <a:pt x="59122" y="838603"/>
                  </a:lnTo>
                  <a:cubicBezTo>
                    <a:pt x="26470" y="838603"/>
                    <a:pt x="0" y="812134"/>
                    <a:pt x="0" y="779482"/>
                  </a:cubicBezTo>
                  <a:lnTo>
                    <a:pt x="0" y="59122"/>
                  </a:lnTo>
                  <a:cubicBezTo>
                    <a:pt x="0" y="43442"/>
                    <a:pt x="6229" y="28404"/>
                    <a:pt x="17316" y="17316"/>
                  </a:cubicBezTo>
                  <a:cubicBezTo>
                    <a:pt x="28404" y="6229"/>
                    <a:pt x="43442" y="0"/>
                    <a:pt x="59122"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758917" cy="943378"/>
            </a:xfrm>
            <a:prstGeom prst="rect">
              <a:avLst/>
            </a:prstGeom>
          </p:spPr>
          <p:txBody>
            <a:bodyPr lIns="50800" tIns="50800" rIns="50800" bIns="50800" rtlCol="0" anchor="ctr"/>
            <a:lstStyle/>
            <a:p>
              <a:pPr algn="ctr">
                <a:lnSpc>
                  <a:spcPts val="3080"/>
                </a:lnSpc>
              </a:pPr>
              <a:endParaRPr/>
            </a:p>
          </p:txBody>
        </p:sp>
      </p:grpSp>
      <p:sp>
        <p:nvSpPr>
          <p:cNvPr id="10" name="Freeform 10"/>
          <p:cNvSpPr/>
          <p:nvPr/>
        </p:nvSpPr>
        <p:spPr>
          <a:xfrm>
            <a:off x="2439823" y="6655597"/>
            <a:ext cx="1478417" cy="975755"/>
          </a:xfrm>
          <a:custGeom>
            <a:avLst/>
            <a:gdLst/>
            <a:ahLst/>
            <a:cxnLst/>
            <a:rect l="l" t="t" r="r" b="b"/>
            <a:pathLst>
              <a:path w="1478417" h="975755">
                <a:moveTo>
                  <a:pt x="0" y="0"/>
                </a:moveTo>
                <a:lnTo>
                  <a:pt x="1478416" y="0"/>
                </a:lnTo>
                <a:lnTo>
                  <a:pt x="1478416" y="975755"/>
                </a:lnTo>
                <a:lnTo>
                  <a:pt x="0" y="97575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11" name="Group 11"/>
          <p:cNvGrpSpPr/>
          <p:nvPr/>
        </p:nvGrpSpPr>
        <p:grpSpPr>
          <a:xfrm>
            <a:off x="9463088" y="5551438"/>
            <a:ext cx="6678388" cy="3084002"/>
            <a:chOff x="0" y="0"/>
            <a:chExt cx="1758917" cy="812247"/>
          </a:xfrm>
        </p:grpSpPr>
        <p:sp>
          <p:nvSpPr>
            <p:cNvPr id="12" name="Freeform 12"/>
            <p:cNvSpPr/>
            <p:nvPr/>
          </p:nvSpPr>
          <p:spPr>
            <a:xfrm>
              <a:off x="0" y="0"/>
              <a:ext cx="1758917" cy="812247"/>
            </a:xfrm>
            <a:custGeom>
              <a:avLst/>
              <a:gdLst/>
              <a:ahLst/>
              <a:cxnLst/>
              <a:rect l="l" t="t" r="r" b="b"/>
              <a:pathLst>
                <a:path w="1758917" h="812247">
                  <a:moveTo>
                    <a:pt x="59122" y="0"/>
                  </a:moveTo>
                  <a:lnTo>
                    <a:pt x="1699795" y="0"/>
                  </a:lnTo>
                  <a:cubicBezTo>
                    <a:pt x="1715475" y="0"/>
                    <a:pt x="1730513" y="6229"/>
                    <a:pt x="1741601" y="17316"/>
                  </a:cubicBezTo>
                  <a:cubicBezTo>
                    <a:pt x="1752688" y="28404"/>
                    <a:pt x="1758917" y="43442"/>
                    <a:pt x="1758917" y="59122"/>
                  </a:cubicBezTo>
                  <a:lnTo>
                    <a:pt x="1758917" y="753126"/>
                  </a:lnTo>
                  <a:cubicBezTo>
                    <a:pt x="1758917" y="785778"/>
                    <a:pt x="1732447" y="812247"/>
                    <a:pt x="1699795" y="812247"/>
                  </a:cubicBezTo>
                  <a:lnTo>
                    <a:pt x="59122" y="812247"/>
                  </a:lnTo>
                  <a:cubicBezTo>
                    <a:pt x="43442" y="812247"/>
                    <a:pt x="28404" y="806018"/>
                    <a:pt x="17316" y="794931"/>
                  </a:cubicBezTo>
                  <a:cubicBezTo>
                    <a:pt x="6229" y="783843"/>
                    <a:pt x="0" y="768806"/>
                    <a:pt x="0" y="753126"/>
                  </a:cubicBezTo>
                  <a:lnTo>
                    <a:pt x="0" y="59122"/>
                  </a:lnTo>
                  <a:cubicBezTo>
                    <a:pt x="0" y="43442"/>
                    <a:pt x="6229" y="28404"/>
                    <a:pt x="17316" y="17316"/>
                  </a:cubicBezTo>
                  <a:cubicBezTo>
                    <a:pt x="28404" y="6229"/>
                    <a:pt x="43442" y="0"/>
                    <a:pt x="59122" y="0"/>
                  </a:cubicBezTo>
                  <a:close/>
                </a:path>
              </a:pathLst>
            </a:custGeom>
            <a:solidFill>
              <a:srgbClr val="10162A"/>
            </a:solidFill>
            <a:ln w="38100" cap="rnd">
              <a:solidFill>
                <a:srgbClr val="26304A"/>
              </a:solidFill>
              <a:prstDash val="solid"/>
              <a:round/>
            </a:ln>
          </p:spPr>
          <p:txBody>
            <a:bodyPr/>
            <a:lstStyle/>
            <a:p>
              <a:endParaRPr lang="en-GB"/>
            </a:p>
          </p:txBody>
        </p:sp>
        <p:sp>
          <p:nvSpPr>
            <p:cNvPr id="13" name="TextBox 13"/>
            <p:cNvSpPr txBox="1"/>
            <p:nvPr/>
          </p:nvSpPr>
          <p:spPr>
            <a:xfrm>
              <a:off x="0" y="-104775"/>
              <a:ext cx="1758917" cy="917022"/>
            </a:xfrm>
            <a:prstGeom prst="rect">
              <a:avLst/>
            </a:prstGeom>
          </p:spPr>
          <p:txBody>
            <a:bodyPr lIns="50800" tIns="50800" rIns="50800" bIns="50800" rtlCol="0" anchor="ctr"/>
            <a:lstStyle/>
            <a:p>
              <a:pPr algn="ctr">
                <a:lnSpc>
                  <a:spcPts val="3080"/>
                </a:lnSpc>
              </a:pPr>
              <a:endParaRPr/>
            </a:p>
          </p:txBody>
        </p:sp>
      </p:grpSp>
      <p:sp>
        <p:nvSpPr>
          <p:cNvPr id="14" name="Freeform 14"/>
          <p:cNvSpPr/>
          <p:nvPr/>
        </p:nvSpPr>
        <p:spPr>
          <a:xfrm>
            <a:off x="9803028" y="6660360"/>
            <a:ext cx="1426164" cy="1233632"/>
          </a:xfrm>
          <a:custGeom>
            <a:avLst/>
            <a:gdLst/>
            <a:ahLst/>
            <a:cxnLst/>
            <a:rect l="l" t="t" r="r" b="b"/>
            <a:pathLst>
              <a:path w="1426164" h="1233632">
                <a:moveTo>
                  <a:pt x="0" y="0"/>
                </a:moveTo>
                <a:lnTo>
                  <a:pt x="1426164" y="0"/>
                </a:lnTo>
                <a:lnTo>
                  <a:pt x="1426164" y="1233632"/>
                </a:lnTo>
                <a:lnTo>
                  <a:pt x="0" y="123363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15"/>
          <p:cNvSpPr/>
          <p:nvPr/>
        </p:nvSpPr>
        <p:spPr>
          <a:xfrm rot="-819157">
            <a:off x="4057005" y="3605610"/>
            <a:ext cx="1148615" cy="1148615"/>
          </a:xfrm>
          <a:custGeom>
            <a:avLst/>
            <a:gdLst/>
            <a:ahLst/>
            <a:cxnLst/>
            <a:rect l="l" t="t" r="r" b="b"/>
            <a:pathLst>
              <a:path w="1148615" h="1148615">
                <a:moveTo>
                  <a:pt x="0" y="0"/>
                </a:moveTo>
                <a:lnTo>
                  <a:pt x="1148615" y="0"/>
                </a:lnTo>
                <a:lnTo>
                  <a:pt x="1148615" y="1148615"/>
                </a:lnTo>
                <a:lnTo>
                  <a:pt x="0" y="1148615"/>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6" name="Freeform 16"/>
          <p:cNvSpPr/>
          <p:nvPr/>
        </p:nvSpPr>
        <p:spPr>
          <a:xfrm flipH="1">
            <a:off x="16029029" y="7839382"/>
            <a:ext cx="2467925" cy="2443246"/>
          </a:xfrm>
          <a:custGeom>
            <a:avLst/>
            <a:gdLst/>
            <a:ahLst/>
            <a:cxnLst/>
            <a:rect l="l" t="t" r="r" b="b"/>
            <a:pathLst>
              <a:path w="2467925" h="2443246">
                <a:moveTo>
                  <a:pt x="2467925" y="0"/>
                </a:moveTo>
                <a:lnTo>
                  <a:pt x="0" y="0"/>
                </a:lnTo>
                <a:lnTo>
                  <a:pt x="0" y="2443246"/>
                </a:lnTo>
                <a:lnTo>
                  <a:pt x="2467925" y="2443246"/>
                </a:lnTo>
                <a:lnTo>
                  <a:pt x="2467925" y="0"/>
                </a:lnTo>
                <a:close/>
              </a:path>
            </a:pathLst>
          </a:custGeom>
          <a:blipFill>
            <a:blip r:embed="rId7"/>
            <a:stretch>
              <a:fillRect/>
            </a:stretch>
          </a:blipFill>
        </p:spPr>
        <p:txBody>
          <a:bodyPr/>
          <a:lstStyle/>
          <a:p>
            <a:endParaRPr lang="en-GB"/>
          </a:p>
        </p:txBody>
      </p:sp>
      <p:sp>
        <p:nvSpPr>
          <p:cNvPr id="17" name="TextBox 17"/>
          <p:cNvSpPr txBox="1"/>
          <p:nvPr/>
        </p:nvSpPr>
        <p:spPr>
          <a:xfrm>
            <a:off x="9460656" y="8044901"/>
            <a:ext cx="6629888" cy="232549"/>
          </a:xfrm>
          <a:prstGeom prst="rect">
            <a:avLst/>
          </a:prstGeom>
        </p:spPr>
        <p:txBody>
          <a:bodyPr lIns="0" tIns="0" rIns="0" bIns="0" rtlCol="0" anchor="t">
            <a:spAutoFit/>
          </a:bodyPr>
          <a:lstStyle/>
          <a:p>
            <a:pPr algn="ctr">
              <a:lnSpc>
                <a:spcPts val="1882"/>
              </a:lnSpc>
              <a:spcBef>
                <a:spcPct val="0"/>
              </a:spcBef>
            </a:pPr>
            <a:r>
              <a:rPr lang="en-US" sz="1344">
                <a:solidFill>
                  <a:srgbClr val="8B93B0"/>
                </a:solidFill>
                <a:latin typeface="Tomorrow"/>
                <a:ea typeface="Tomorrow"/>
                <a:cs typeface="Tomorrow"/>
                <a:sym typeface="Tomorrow"/>
              </a:rPr>
              <a:t>(MOOD CHANGE — POSITIVE AND NEGATIVE AFFECT SCHEDULE, PANAS-SF)</a:t>
            </a:r>
          </a:p>
        </p:txBody>
      </p:sp>
      <p:sp>
        <p:nvSpPr>
          <p:cNvPr id="18" name="TextBox 18"/>
          <p:cNvSpPr txBox="1"/>
          <p:nvPr/>
        </p:nvSpPr>
        <p:spPr>
          <a:xfrm>
            <a:off x="1318056" y="949144"/>
            <a:ext cx="5932836" cy="811530"/>
          </a:xfrm>
          <a:prstGeom prst="rect">
            <a:avLst/>
          </a:prstGeom>
        </p:spPr>
        <p:txBody>
          <a:bodyPr lIns="0" tIns="0" rIns="0" bIns="0" rtlCol="0" anchor="t">
            <a:spAutoFit/>
          </a:bodyPr>
          <a:lstStyle/>
          <a:p>
            <a:pPr algn="ctr">
              <a:lnSpc>
                <a:spcPts val="6720"/>
              </a:lnSpc>
            </a:pPr>
            <a:r>
              <a:rPr lang="en-US" sz="4800" b="1">
                <a:solidFill>
                  <a:srgbClr val="FFFFFF"/>
                </a:solidFill>
                <a:latin typeface="Canva Sans Bold"/>
                <a:ea typeface="Canva Sans Bold"/>
                <a:cs typeface="Canva Sans Bold"/>
                <a:sym typeface="Canva Sans Bold"/>
              </a:rPr>
              <a:t>Research questions</a:t>
            </a:r>
          </a:p>
        </p:txBody>
      </p:sp>
      <p:sp>
        <p:nvSpPr>
          <p:cNvPr id="19" name="TextBox 19"/>
          <p:cNvSpPr txBox="1"/>
          <p:nvPr/>
        </p:nvSpPr>
        <p:spPr>
          <a:xfrm>
            <a:off x="2439823" y="5922913"/>
            <a:ext cx="6117613" cy="389893"/>
          </a:xfrm>
          <a:prstGeom prst="rect">
            <a:avLst/>
          </a:prstGeom>
        </p:spPr>
        <p:txBody>
          <a:bodyPr lIns="0" tIns="0" rIns="0" bIns="0" rtlCol="0" anchor="t">
            <a:spAutoFit/>
          </a:bodyPr>
          <a:lstStyle/>
          <a:p>
            <a:pPr algn="ctr">
              <a:lnSpc>
                <a:spcPts val="3184"/>
              </a:lnSpc>
              <a:spcBef>
                <a:spcPct val="0"/>
              </a:spcBef>
            </a:pPr>
            <a:r>
              <a:rPr lang="en-US" sz="2274">
                <a:solidFill>
                  <a:srgbClr val="78CCE4"/>
                </a:solidFill>
                <a:latin typeface="HK Modular"/>
                <a:ea typeface="HK Modular"/>
                <a:cs typeface="HK Modular"/>
                <a:sym typeface="HK Modular"/>
              </a:rPr>
              <a:t>RQ1 — A DIFFERENT FEELING?</a:t>
            </a:r>
          </a:p>
        </p:txBody>
      </p:sp>
      <p:sp>
        <p:nvSpPr>
          <p:cNvPr id="20" name="TextBox 20"/>
          <p:cNvSpPr txBox="1"/>
          <p:nvPr/>
        </p:nvSpPr>
        <p:spPr>
          <a:xfrm>
            <a:off x="3564528" y="6741674"/>
            <a:ext cx="4992907" cy="1026108"/>
          </a:xfrm>
          <a:prstGeom prst="rect">
            <a:avLst/>
          </a:prstGeom>
        </p:spPr>
        <p:txBody>
          <a:bodyPr lIns="0" tIns="0" rIns="0" bIns="0" rtlCol="0" anchor="t">
            <a:spAutoFit/>
          </a:bodyPr>
          <a:lstStyle/>
          <a:p>
            <a:pPr algn="ctr">
              <a:lnSpc>
                <a:spcPts val="2767"/>
              </a:lnSpc>
              <a:spcBef>
                <a:spcPct val="0"/>
              </a:spcBef>
            </a:pPr>
            <a:r>
              <a:rPr lang="en-US" sz="1977">
                <a:solidFill>
                  <a:srgbClr val="FFFFFF"/>
                </a:solidFill>
                <a:latin typeface="Tomorrow"/>
                <a:ea typeface="Tomorrow"/>
                <a:cs typeface="Tomorrow"/>
                <a:sym typeface="Tomorrow"/>
              </a:rPr>
              <a:t>DO PEOPLE FEEL A STRONGER CONNECTION WITH AN EMPATHY-ENGINEERED AI THAN A STANDARD ONE?</a:t>
            </a:r>
          </a:p>
        </p:txBody>
      </p:sp>
      <p:sp>
        <p:nvSpPr>
          <p:cNvPr id="21" name="TextBox 21"/>
          <p:cNvSpPr txBox="1"/>
          <p:nvPr/>
        </p:nvSpPr>
        <p:spPr>
          <a:xfrm>
            <a:off x="2953650" y="8044901"/>
            <a:ext cx="5055918" cy="232549"/>
          </a:xfrm>
          <a:prstGeom prst="rect">
            <a:avLst/>
          </a:prstGeom>
        </p:spPr>
        <p:txBody>
          <a:bodyPr lIns="0" tIns="0" rIns="0" bIns="0" rtlCol="0" anchor="t">
            <a:spAutoFit/>
          </a:bodyPr>
          <a:lstStyle/>
          <a:p>
            <a:pPr algn="ctr">
              <a:lnSpc>
                <a:spcPts val="1882"/>
              </a:lnSpc>
              <a:spcBef>
                <a:spcPct val="0"/>
              </a:spcBef>
            </a:pPr>
            <a:r>
              <a:rPr lang="en-US" sz="1344">
                <a:solidFill>
                  <a:srgbClr val="8B93B0"/>
                </a:solidFill>
                <a:latin typeface="Tomorrow"/>
                <a:ea typeface="Tomorrow"/>
                <a:cs typeface="Tomorrow"/>
                <a:sym typeface="Tomorrow"/>
              </a:rPr>
              <a:t>(WORKING ALLIANCE — BORDIN'S BOND/GOAL/TASK MODEL)</a:t>
            </a:r>
          </a:p>
        </p:txBody>
      </p:sp>
      <p:sp>
        <p:nvSpPr>
          <p:cNvPr id="22" name="TextBox 22"/>
          <p:cNvSpPr txBox="1"/>
          <p:nvPr/>
        </p:nvSpPr>
        <p:spPr>
          <a:xfrm>
            <a:off x="10043689" y="5922913"/>
            <a:ext cx="5517186" cy="390017"/>
          </a:xfrm>
          <a:prstGeom prst="rect">
            <a:avLst/>
          </a:prstGeom>
        </p:spPr>
        <p:txBody>
          <a:bodyPr lIns="0" tIns="0" rIns="0" bIns="0" rtlCol="0" anchor="t">
            <a:spAutoFit/>
          </a:bodyPr>
          <a:lstStyle/>
          <a:p>
            <a:pPr algn="ctr">
              <a:lnSpc>
                <a:spcPts val="3177"/>
              </a:lnSpc>
              <a:spcBef>
                <a:spcPct val="0"/>
              </a:spcBef>
            </a:pPr>
            <a:r>
              <a:rPr lang="en-US" sz="2269">
                <a:solidFill>
                  <a:srgbClr val="E484A8"/>
                </a:solidFill>
                <a:latin typeface="HK Modular"/>
                <a:ea typeface="HK Modular"/>
                <a:cs typeface="HK Modular"/>
                <a:sym typeface="HK Modular"/>
              </a:rPr>
              <a:t>RQ2 — A REAL BENEFIT?</a:t>
            </a:r>
          </a:p>
        </p:txBody>
      </p:sp>
      <p:sp>
        <p:nvSpPr>
          <p:cNvPr id="23" name="TextBox 23"/>
          <p:cNvSpPr txBox="1"/>
          <p:nvPr/>
        </p:nvSpPr>
        <p:spPr>
          <a:xfrm>
            <a:off x="11301398" y="6813349"/>
            <a:ext cx="4258108" cy="1026033"/>
          </a:xfrm>
          <a:prstGeom prst="rect">
            <a:avLst/>
          </a:prstGeom>
        </p:spPr>
        <p:txBody>
          <a:bodyPr lIns="0" tIns="0" rIns="0" bIns="0" rtlCol="0" anchor="t">
            <a:spAutoFit/>
          </a:bodyPr>
          <a:lstStyle/>
          <a:p>
            <a:pPr algn="ctr">
              <a:lnSpc>
                <a:spcPts val="2771"/>
              </a:lnSpc>
              <a:spcBef>
                <a:spcPct val="0"/>
              </a:spcBef>
            </a:pPr>
            <a:r>
              <a:rPr lang="en-US" sz="1979">
                <a:solidFill>
                  <a:srgbClr val="FFFFFF"/>
                </a:solidFill>
                <a:latin typeface="Tomorrow"/>
                <a:ea typeface="Tomorrow"/>
                <a:cs typeface="Tomorrow"/>
                <a:sym typeface="Tomorrow"/>
              </a:rPr>
              <a:t>IS THAT STRONGER CONNECTION LINKED TO A REAL, MEASURABLE IMPROVEMENT IN MOOD?</a:t>
            </a:r>
          </a:p>
        </p:txBody>
      </p:sp>
      <p:sp>
        <p:nvSpPr>
          <p:cNvPr id="24" name="TextBox 24"/>
          <p:cNvSpPr txBox="1"/>
          <p:nvPr/>
        </p:nvSpPr>
        <p:spPr>
          <a:xfrm>
            <a:off x="4896050" y="3606976"/>
            <a:ext cx="8534402" cy="1365758"/>
          </a:xfrm>
          <a:prstGeom prst="rect">
            <a:avLst/>
          </a:prstGeom>
        </p:spPr>
        <p:txBody>
          <a:bodyPr lIns="0" tIns="0" rIns="0" bIns="0" rtlCol="0" anchor="t">
            <a:spAutoFit/>
          </a:bodyPr>
          <a:lstStyle/>
          <a:p>
            <a:pPr algn="ctr">
              <a:lnSpc>
                <a:spcPts val="3471"/>
              </a:lnSpc>
              <a:spcBef>
                <a:spcPct val="0"/>
              </a:spcBef>
            </a:pPr>
            <a:r>
              <a:rPr lang="en-US" sz="2479">
                <a:solidFill>
                  <a:srgbClr val="C7D3E8"/>
                </a:solidFill>
                <a:latin typeface="Agrandir"/>
                <a:ea typeface="Agrandir"/>
                <a:cs typeface="Agrandir"/>
                <a:sym typeface="Agrandir"/>
              </a:rPr>
              <a:t>No randomised study has tested whether deliberately designing empathy into an AI changes how people actually experience it.</a:t>
            </a:r>
          </a:p>
        </p:txBody>
      </p:sp>
      <p:sp>
        <p:nvSpPr>
          <p:cNvPr id="25" name="TextBox 25"/>
          <p:cNvSpPr txBox="1"/>
          <p:nvPr/>
        </p:nvSpPr>
        <p:spPr>
          <a:xfrm>
            <a:off x="7326991" y="3129037"/>
            <a:ext cx="2615123" cy="389893"/>
          </a:xfrm>
          <a:prstGeom prst="rect">
            <a:avLst/>
          </a:prstGeom>
        </p:spPr>
        <p:txBody>
          <a:bodyPr lIns="0" tIns="0" rIns="0" bIns="0" rtlCol="0" anchor="t">
            <a:spAutoFit/>
          </a:bodyPr>
          <a:lstStyle/>
          <a:p>
            <a:pPr algn="l">
              <a:lnSpc>
                <a:spcPts val="3184"/>
              </a:lnSpc>
              <a:spcBef>
                <a:spcPct val="0"/>
              </a:spcBef>
            </a:pPr>
            <a:r>
              <a:rPr lang="en-US" sz="2274">
                <a:solidFill>
                  <a:srgbClr val="FCFCFC"/>
                </a:solidFill>
                <a:latin typeface="HK Modular"/>
                <a:ea typeface="HK Modular"/>
                <a:cs typeface="HK Modular"/>
                <a:sym typeface="HK Modular"/>
              </a:rPr>
              <a:t>RATIONALE</a:t>
            </a:r>
          </a:p>
        </p:txBody>
      </p:sp>
      <p:sp>
        <p:nvSpPr>
          <p:cNvPr id="26" name="TextBox 26"/>
          <p:cNvSpPr txBox="1"/>
          <p:nvPr/>
        </p:nvSpPr>
        <p:spPr>
          <a:xfrm>
            <a:off x="1318056" y="1474924"/>
            <a:ext cx="15979344" cy="1013547"/>
          </a:xfrm>
          <a:prstGeom prst="rect">
            <a:avLst/>
          </a:prstGeom>
        </p:spPr>
        <p:txBody>
          <a:bodyPr wrap="square" lIns="0" tIns="0" rIns="0" bIns="0" rtlCol="0" anchor="t">
            <a:spAutoFit/>
          </a:bodyPr>
          <a:lstStyle/>
          <a:p>
            <a:pPr algn="l">
              <a:lnSpc>
                <a:spcPts val="8355"/>
              </a:lnSpc>
            </a:pPr>
            <a:r>
              <a:rPr lang="en-US" sz="5968" b="1" dirty="0">
                <a:solidFill>
                  <a:srgbClr val="7FD3EC"/>
                </a:solidFill>
                <a:latin typeface="Agrandir Medium"/>
                <a:ea typeface="Agrandir Medium"/>
                <a:cs typeface="Agrandir Medium"/>
                <a:sym typeface="Agrandir Medium"/>
              </a:rPr>
              <a:t>Does </a:t>
            </a:r>
            <a:r>
              <a:rPr lang="en-US" sz="5400" b="1" dirty="0">
                <a:solidFill>
                  <a:srgbClr val="7FD3EC"/>
                </a:solidFill>
                <a:latin typeface="Agrandir Medium"/>
                <a:ea typeface="Agrandir Medium"/>
                <a:cs typeface="Agrandir Medium"/>
                <a:sym typeface="Agrandir Medium"/>
              </a:rPr>
              <a:t>Engineered</a:t>
            </a:r>
            <a:r>
              <a:rPr lang="en-US" sz="5968" b="1" dirty="0">
                <a:solidFill>
                  <a:srgbClr val="7FD3EC"/>
                </a:solidFill>
                <a:latin typeface="Agrandir Medium"/>
                <a:ea typeface="Agrandir Medium"/>
                <a:cs typeface="Agrandir Medium"/>
                <a:sym typeface="Agrandir Medium"/>
              </a:rPr>
              <a:t> Empathy Actually Work?</a:t>
            </a:r>
          </a:p>
        </p:txBody>
      </p:sp>
      <p:sp>
        <p:nvSpPr>
          <p:cNvPr id="27" name="TextBox 27"/>
          <p:cNvSpPr txBox="1"/>
          <p:nvPr/>
        </p:nvSpPr>
        <p:spPr>
          <a:xfrm>
            <a:off x="14369523" y="8254318"/>
            <a:ext cx="1608574" cy="241220"/>
          </a:xfrm>
          <a:prstGeom prst="rect">
            <a:avLst/>
          </a:prstGeom>
        </p:spPr>
        <p:txBody>
          <a:bodyPr wrap="square" lIns="0" tIns="0" rIns="0" bIns="0" rtlCol="0" anchor="t">
            <a:spAutoFit/>
          </a:bodyPr>
          <a:lstStyle/>
          <a:p>
            <a:pPr algn="ctr">
              <a:lnSpc>
                <a:spcPts val="1987"/>
              </a:lnSpc>
              <a:spcBef>
                <a:spcPct val="0"/>
              </a:spcBef>
            </a:pPr>
            <a:r>
              <a:rPr lang="en-US" sz="1419" dirty="0">
                <a:solidFill>
                  <a:srgbClr val="8490A8"/>
                </a:solidFill>
                <a:latin typeface="Agrandir"/>
                <a:ea typeface="Agrandir"/>
                <a:cs typeface="Agrandir"/>
                <a:sym typeface="Agrandir"/>
              </a:rPr>
              <a:t>(Thompson, 2007)</a:t>
            </a:r>
          </a:p>
        </p:txBody>
      </p:sp>
      <p:sp>
        <p:nvSpPr>
          <p:cNvPr id="28" name="TextBox 28"/>
          <p:cNvSpPr txBox="1"/>
          <p:nvPr/>
        </p:nvSpPr>
        <p:spPr>
          <a:xfrm>
            <a:off x="6892794" y="8254317"/>
            <a:ext cx="1336806" cy="241156"/>
          </a:xfrm>
          <a:prstGeom prst="rect">
            <a:avLst/>
          </a:prstGeom>
        </p:spPr>
        <p:txBody>
          <a:bodyPr wrap="square" lIns="0" tIns="0" rIns="0" bIns="0" rtlCol="0" anchor="t">
            <a:spAutoFit/>
          </a:bodyPr>
          <a:lstStyle/>
          <a:p>
            <a:pPr algn="ctr">
              <a:lnSpc>
                <a:spcPts val="1984"/>
              </a:lnSpc>
              <a:spcBef>
                <a:spcPct val="0"/>
              </a:spcBef>
            </a:pPr>
            <a:r>
              <a:rPr lang="en-US" sz="1417" dirty="0">
                <a:solidFill>
                  <a:srgbClr val="8490A8"/>
                </a:solidFill>
                <a:latin typeface="Agrandir"/>
                <a:ea typeface="Agrandir"/>
                <a:cs typeface="Agrandir"/>
                <a:sym typeface="Agrandir"/>
              </a:rPr>
              <a:t>(Bordin, 1979)</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012795" y="2977254"/>
            <a:ext cx="4169937" cy="6205551"/>
            <a:chOff x="0" y="0"/>
            <a:chExt cx="1098255" cy="1634384"/>
          </a:xfrm>
        </p:grpSpPr>
        <p:sp>
          <p:nvSpPr>
            <p:cNvPr id="5" name="Freeform 5"/>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7059032" y="2977254"/>
            <a:ext cx="4169937" cy="6205551"/>
            <a:chOff x="0" y="0"/>
            <a:chExt cx="1098255" cy="1634384"/>
          </a:xfrm>
        </p:grpSpPr>
        <p:sp>
          <p:nvSpPr>
            <p:cNvPr id="8" name="Freeform 8"/>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12105268" y="2977254"/>
            <a:ext cx="4169937" cy="6205551"/>
            <a:chOff x="0" y="0"/>
            <a:chExt cx="1098255" cy="1634384"/>
          </a:xfrm>
        </p:grpSpPr>
        <p:sp>
          <p:nvSpPr>
            <p:cNvPr id="11" name="Freeform 11"/>
            <p:cNvSpPr/>
            <p:nvPr/>
          </p:nvSpPr>
          <p:spPr>
            <a:xfrm>
              <a:off x="0" y="0"/>
              <a:ext cx="1098255" cy="1634384"/>
            </a:xfrm>
            <a:custGeom>
              <a:avLst/>
              <a:gdLst/>
              <a:ahLst/>
              <a:cxnLst/>
              <a:rect l="l" t="t" r="r" b="b"/>
              <a:pathLst>
                <a:path w="1098255" h="1634384">
                  <a:moveTo>
                    <a:pt x="94687" y="0"/>
                  </a:moveTo>
                  <a:lnTo>
                    <a:pt x="1003568" y="0"/>
                  </a:lnTo>
                  <a:cubicBezTo>
                    <a:pt x="1055862" y="0"/>
                    <a:pt x="1098255" y="42393"/>
                    <a:pt x="1098255" y="94687"/>
                  </a:cubicBezTo>
                  <a:lnTo>
                    <a:pt x="1098255" y="1539697"/>
                  </a:lnTo>
                  <a:cubicBezTo>
                    <a:pt x="1098255" y="1591991"/>
                    <a:pt x="1055862" y="1634384"/>
                    <a:pt x="1003568" y="1634384"/>
                  </a:cubicBezTo>
                  <a:lnTo>
                    <a:pt x="94687" y="1634384"/>
                  </a:lnTo>
                  <a:cubicBezTo>
                    <a:pt x="42393" y="1634384"/>
                    <a:pt x="0" y="1591991"/>
                    <a:pt x="0" y="1539697"/>
                  </a:cubicBezTo>
                  <a:lnTo>
                    <a:pt x="0" y="94687"/>
                  </a:lnTo>
                  <a:cubicBezTo>
                    <a:pt x="0" y="42393"/>
                    <a:pt x="42393" y="0"/>
                    <a:pt x="94687"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098255" cy="1739159"/>
            </a:xfrm>
            <a:prstGeom prst="rect">
              <a:avLst/>
            </a:prstGeom>
          </p:spPr>
          <p:txBody>
            <a:bodyPr lIns="50800" tIns="50800" rIns="50800" bIns="50800" rtlCol="0" anchor="ctr"/>
            <a:lstStyle/>
            <a:p>
              <a:pPr algn="ctr">
                <a:lnSpc>
                  <a:spcPts val="3080"/>
                </a:lnSpc>
              </a:pPr>
              <a:endParaRPr/>
            </a:p>
          </p:txBody>
        </p:sp>
      </p:grpSp>
      <p:sp>
        <p:nvSpPr>
          <p:cNvPr id="13" name="Freeform 13"/>
          <p:cNvSpPr/>
          <p:nvPr/>
        </p:nvSpPr>
        <p:spPr>
          <a:xfrm flipH="1">
            <a:off x="15742566" y="8028822"/>
            <a:ext cx="2566111" cy="2258178"/>
          </a:xfrm>
          <a:custGeom>
            <a:avLst/>
            <a:gdLst/>
            <a:ahLst/>
            <a:cxnLst/>
            <a:rect l="l" t="t" r="r" b="b"/>
            <a:pathLst>
              <a:path w="2566111" h="2258178">
                <a:moveTo>
                  <a:pt x="2566111" y="0"/>
                </a:moveTo>
                <a:lnTo>
                  <a:pt x="0" y="0"/>
                </a:lnTo>
                <a:lnTo>
                  <a:pt x="0" y="2258178"/>
                </a:lnTo>
                <a:lnTo>
                  <a:pt x="2566111" y="2258178"/>
                </a:lnTo>
                <a:lnTo>
                  <a:pt x="2566111" y="0"/>
                </a:lnTo>
                <a:close/>
              </a:path>
            </a:pathLst>
          </a:custGeom>
          <a:blipFill>
            <a:blip r:embed="rId4"/>
            <a:stretch>
              <a:fillRect/>
            </a:stretch>
          </a:blipFill>
        </p:spPr>
        <p:txBody>
          <a:bodyPr/>
          <a:lstStyle/>
          <a:p>
            <a:endParaRPr lang="en-GB"/>
          </a:p>
        </p:txBody>
      </p:sp>
      <p:sp>
        <p:nvSpPr>
          <p:cNvPr id="14" name="Freeform 14"/>
          <p:cNvSpPr/>
          <p:nvPr/>
        </p:nvSpPr>
        <p:spPr>
          <a:xfrm>
            <a:off x="3535181" y="4632434"/>
            <a:ext cx="1125165" cy="922636"/>
          </a:xfrm>
          <a:custGeom>
            <a:avLst/>
            <a:gdLst/>
            <a:ahLst/>
            <a:cxnLst/>
            <a:rect l="l" t="t" r="r" b="b"/>
            <a:pathLst>
              <a:path w="1125165" h="922636">
                <a:moveTo>
                  <a:pt x="0" y="0"/>
                </a:moveTo>
                <a:lnTo>
                  <a:pt x="1125165" y="0"/>
                </a:lnTo>
                <a:lnTo>
                  <a:pt x="1125165" y="922635"/>
                </a:lnTo>
                <a:lnTo>
                  <a:pt x="0" y="92263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15"/>
          <p:cNvSpPr/>
          <p:nvPr/>
        </p:nvSpPr>
        <p:spPr>
          <a:xfrm>
            <a:off x="8600433" y="4736115"/>
            <a:ext cx="1022133" cy="1022133"/>
          </a:xfrm>
          <a:custGeom>
            <a:avLst/>
            <a:gdLst/>
            <a:ahLst/>
            <a:cxnLst/>
            <a:rect l="l" t="t" r="r" b="b"/>
            <a:pathLst>
              <a:path w="1022133" h="1022133">
                <a:moveTo>
                  <a:pt x="0" y="0"/>
                </a:moveTo>
                <a:lnTo>
                  <a:pt x="1022133" y="0"/>
                </a:lnTo>
                <a:lnTo>
                  <a:pt x="1022133" y="1022133"/>
                </a:lnTo>
                <a:lnTo>
                  <a:pt x="0" y="10221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6" name="Group 16"/>
          <p:cNvGrpSpPr/>
          <p:nvPr/>
        </p:nvGrpSpPr>
        <p:grpSpPr>
          <a:xfrm>
            <a:off x="12945041" y="4649847"/>
            <a:ext cx="1022133" cy="1022133"/>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18" name="TextBox 18"/>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grpSp>
        <p:nvGrpSpPr>
          <p:cNvPr id="19" name="Group 19"/>
          <p:cNvGrpSpPr/>
          <p:nvPr/>
        </p:nvGrpSpPr>
        <p:grpSpPr>
          <a:xfrm>
            <a:off x="14413299" y="4649847"/>
            <a:ext cx="1022133" cy="1022133"/>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21" name="TextBox 21"/>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22" name="Freeform 22"/>
          <p:cNvSpPr/>
          <p:nvPr/>
        </p:nvSpPr>
        <p:spPr>
          <a:xfrm>
            <a:off x="14651898" y="4847361"/>
            <a:ext cx="520651" cy="676171"/>
          </a:xfrm>
          <a:custGeom>
            <a:avLst/>
            <a:gdLst/>
            <a:ahLst/>
            <a:cxnLst/>
            <a:rect l="l" t="t" r="r" b="b"/>
            <a:pathLst>
              <a:path w="520651" h="676171">
                <a:moveTo>
                  <a:pt x="0" y="0"/>
                </a:moveTo>
                <a:lnTo>
                  <a:pt x="520652" y="0"/>
                </a:lnTo>
                <a:lnTo>
                  <a:pt x="520652" y="676171"/>
                </a:lnTo>
                <a:lnTo>
                  <a:pt x="0" y="67617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23" name="Group 23"/>
          <p:cNvGrpSpPr/>
          <p:nvPr/>
        </p:nvGrpSpPr>
        <p:grpSpPr>
          <a:xfrm>
            <a:off x="13679170" y="4649847"/>
            <a:ext cx="1022133" cy="1022133"/>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25" name="TextBox 25"/>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26" name="Freeform 26"/>
          <p:cNvSpPr/>
          <p:nvPr/>
        </p:nvSpPr>
        <p:spPr>
          <a:xfrm>
            <a:off x="13192472" y="4878899"/>
            <a:ext cx="486698" cy="644633"/>
          </a:xfrm>
          <a:custGeom>
            <a:avLst/>
            <a:gdLst/>
            <a:ahLst/>
            <a:cxnLst/>
            <a:rect l="l" t="t" r="r" b="b"/>
            <a:pathLst>
              <a:path w="486698" h="644633">
                <a:moveTo>
                  <a:pt x="0" y="0"/>
                </a:moveTo>
                <a:lnTo>
                  <a:pt x="486698" y="0"/>
                </a:lnTo>
                <a:lnTo>
                  <a:pt x="486698" y="644633"/>
                </a:lnTo>
                <a:lnTo>
                  <a:pt x="0" y="64463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7" name="Freeform 27"/>
          <p:cNvSpPr/>
          <p:nvPr/>
        </p:nvSpPr>
        <p:spPr>
          <a:xfrm>
            <a:off x="13861457" y="4920904"/>
            <a:ext cx="657560" cy="480019"/>
          </a:xfrm>
          <a:custGeom>
            <a:avLst/>
            <a:gdLst/>
            <a:ahLst/>
            <a:cxnLst/>
            <a:rect l="l" t="t" r="r" b="b"/>
            <a:pathLst>
              <a:path w="657560" h="480019">
                <a:moveTo>
                  <a:pt x="0" y="0"/>
                </a:moveTo>
                <a:lnTo>
                  <a:pt x="657560" y="0"/>
                </a:lnTo>
                <a:lnTo>
                  <a:pt x="657560" y="480019"/>
                </a:lnTo>
                <a:lnTo>
                  <a:pt x="0" y="480019"/>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8" name="TextBox 28"/>
          <p:cNvSpPr txBox="1"/>
          <p:nvPr/>
        </p:nvSpPr>
        <p:spPr>
          <a:xfrm>
            <a:off x="2620119" y="3500770"/>
            <a:ext cx="2955289" cy="546277"/>
          </a:xfrm>
          <a:prstGeom prst="rect">
            <a:avLst/>
          </a:prstGeom>
        </p:spPr>
        <p:txBody>
          <a:bodyPr lIns="0" tIns="0" rIns="0" bIns="0" rtlCol="0" anchor="t">
            <a:spAutoFit/>
          </a:bodyPr>
          <a:lstStyle/>
          <a:p>
            <a:pPr algn="ctr">
              <a:lnSpc>
                <a:spcPts val="4437"/>
              </a:lnSpc>
              <a:spcBef>
                <a:spcPct val="0"/>
              </a:spcBef>
            </a:pPr>
            <a:r>
              <a:rPr lang="en-US" sz="3169">
                <a:solidFill>
                  <a:srgbClr val="FFFFFF"/>
                </a:solidFill>
                <a:latin typeface="Tomorrow"/>
                <a:ea typeface="Tomorrow"/>
                <a:cs typeface="Tomorrow"/>
                <a:sym typeface="Tomorrow"/>
              </a:rPr>
              <a:t>WHAT IS A LLM</a:t>
            </a:r>
          </a:p>
        </p:txBody>
      </p:sp>
      <p:sp>
        <p:nvSpPr>
          <p:cNvPr id="29" name="TextBox 29"/>
          <p:cNvSpPr txBox="1"/>
          <p:nvPr/>
        </p:nvSpPr>
        <p:spPr>
          <a:xfrm>
            <a:off x="1028700" y="1449705"/>
            <a:ext cx="16230600" cy="1091581"/>
          </a:xfrm>
          <a:prstGeom prst="rect">
            <a:avLst/>
          </a:prstGeom>
        </p:spPr>
        <p:txBody>
          <a:bodyPr wrap="square" lIns="0" tIns="0" rIns="0" bIns="0" rtlCol="0" anchor="t">
            <a:spAutoFit/>
          </a:bodyPr>
          <a:lstStyle/>
          <a:p>
            <a:pPr algn="l">
              <a:lnSpc>
                <a:spcPts val="9195"/>
              </a:lnSpc>
            </a:pPr>
            <a:r>
              <a:rPr lang="en-US" sz="6000" b="1" dirty="0">
                <a:solidFill>
                  <a:srgbClr val="7FD3EC"/>
                </a:solidFill>
                <a:latin typeface="Agrandir Medium"/>
                <a:ea typeface="Agrandir Medium"/>
                <a:cs typeface="Agrandir Medium"/>
                <a:sym typeface="Agrandir Medium"/>
              </a:rPr>
              <a:t>What's actually going on under the hood</a:t>
            </a:r>
          </a:p>
        </p:txBody>
      </p:sp>
      <p:sp>
        <p:nvSpPr>
          <p:cNvPr id="30" name="TextBox 30"/>
          <p:cNvSpPr txBox="1"/>
          <p:nvPr/>
        </p:nvSpPr>
        <p:spPr>
          <a:xfrm>
            <a:off x="1028700" y="942975"/>
            <a:ext cx="6030332" cy="811530"/>
          </a:xfrm>
          <a:prstGeom prst="rect">
            <a:avLst/>
          </a:prstGeom>
        </p:spPr>
        <p:txBody>
          <a:bodyPr wrap="square" lIns="0" tIns="0" rIns="0" bIns="0" rtlCol="0" anchor="t">
            <a:spAutoFit/>
          </a:bodyPr>
          <a:lstStyle/>
          <a:p>
            <a:pPr algn="ctr">
              <a:lnSpc>
                <a:spcPts val="6720"/>
              </a:lnSpc>
            </a:pPr>
            <a:r>
              <a:rPr lang="en-US" sz="4800" b="1" dirty="0">
                <a:solidFill>
                  <a:srgbClr val="FFFFFF"/>
                </a:solidFill>
                <a:latin typeface="Canva Sans Bold"/>
                <a:ea typeface="Canva Sans Bold"/>
                <a:cs typeface="Canva Sans Bold"/>
                <a:sym typeface="Canva Sans Bold"/>
              </a:rPr>
              <a:t>THE FOUNDATIONS</a:t>
            </a:r>
          </a:p>
        </p:txBody>
      </p:sp>
      <p:sp>
        <p:nvSpPr>
          <p:cNvPr id="31" name="TextBox 31"/>
          <p:cNvSpPr txBox="1"/>
          <p:nvPr/>
        </p:nvSpPr>
        <p:spPr>
          <a:xfrm>
            <a:off x="2735777" y="6690899"/>
            <a:ext cx="2723972" cy="18225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BASED ON PATTERNS IN HUGE AMOUNTS OF TEXT, NO UNDERSTANDING, JUST VERY SOPHISTICATED PATTERN COMPLETION.</a:t>
            </a:r>
          </a:p>
        </p:txBody>
      </p:sp>
      <p:sp>
        <p:nvSpPr>
          <p:cNvPr id="32" name="TextBox 32"/>
          <p:cNvSpPr txBox="1"/>
          <p:nvPr/>
        </p:nvSpPr>
        <p:spPr>
          <a:xfrm>
            <a:off x="7217666" y="3304227"/>
            <a:ext cx="3787666" cy="1110107"/>
          </a:xfrm>
          <a:prstGeom prst="rect">
            <a:avLst/>
          </a:prstGeom>
        </p:spPr>
        <p:txBody>
          <a:bodyPr lIns="0" tIns="0" rIns="0" bIns="0" rtlCol="0" anchor="t">
            <a:spAutoFit/>
          </a:bodyPr>
          <a:lstStyle/>
          <a:p>
            <a:pPr algn="ctr">
              <a:lnSpc>
                <a:spcPts val="4437"/>
              </a:lnSpc>
              <a:spcBef>
                <a:spcPct val="0"/>
              </a:spcBef>
            </a:pPr>
            <a:r>
              <a:rPr lang="en-US" sz="3169">
                <a:solidFill>
                  <a:srgbClr val="FFFFFF"/>
                </a:solidFill>
                <a:latin typeface="Tomorrow"/>
                <a:ea typeface="Tomorrow"/>
                <a:cs typeface="Tomorrow"/>
                <a:sym typeface="Tomorrow"/>
              </a:rPr>
              <a:t>WHAT IS EMPATHY HERE</a:t>
            </a:r>
          </a:p>
        </p:txBody>
      </p:sp>
      <p:sp>
        <p:nvSpPr>
          <p:cNvPr id="33" name="TextBox 33"/>
          <p:cNvSpPr txBox="1"/>
          <p:nvPr/>
        </p:nvSpPr>
        <p:spPr>
          <a:xfrm>
            <a:off x="12267193" y="3304227"/>
            <a:ext cx="3787666" cy="1110107"/>
          </a:xfrm>
          <a:prstGeom prst="rect">
            <a:avLst/>
          </a:prstGeom>
        </p:spPr>
        <p:txBody>
          <a:bodyPr lIns="0" tIns="0" rIns="0" bIns="0" rtlCol="0" anchor="t">
            <a:spAutoFit/>
          </a:bodyPr>
          <a:lstStyle/>
          <a:p>
            <a:pPr algn="ctr">
              <a:lnSpc>
                <a:spcPts val="4437"/>
              </a:lnSpc>
              <a:spcBef>
                <a:spcPct val="0"/>
              </a:spcBef>
            </a:pPr>
            <a:r>
              <a:rPr lang="en-US" sz="3169">
                <a:solidFill>
                  <a:srgbClr val="FFFFFF"/>
                </a:solidFill>
                <a:latin typeface="Tomorrow"/>
                <a:ea typeface="Tomorrow"/>
                <a:cs typeface="Tomorrow"/>
                <a:sym typeface="Tomorrow"/>
              </a:rPr>
              <a:t>WHAT’S BORDIN’S MODEL</a:t>
            </a:r>
          </a:p>
        </p:txBody>
      </p:sp>
      <p:sp>
        <p:nvSpPr>
          <p:cNvPr id="34" name="TextBox 34"/>
          <p:cNvSpPr txBox="1"/>
          <p:nvPr/>
        </p:nvSpPr>
        <p:spPr>
          <a:xfrm>
            <a:off x="7601397" y="6843299"/>
            <a:ext cx="3104659" cy="15177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REFLECTING FEELINGS, VALIDATING THEM, COLLABORATING ON GOALS, NOT JUST MIRRORING EMOTIONAL LANGUAGE.</a:t>
            </a:r>
          </a:p>
        </p:txBody>
      </p:sp>
      <p:sp>
        <p:nvSpPr>
          <p:cNvPr id="35" name="TextBox 35"/>
          <p:cNvSpPr txBox="1"/>
          <p:nvPr/>
        </p:nvSpPr>
        <p:spPr>
          <a:xfrm>
            <a:off x="12637908" y="6843299"/>
            <a:ext cx="3104659" cy="1517789"/>
          </a:xfrm>
          <a:prstGeom prst="rect">
            <a:avLst/>
          </a:prstGeom>
        </p:spPr>
        <p:txBody>
          <a:bodyPr lIns="0" tIns="0" rIns="0" bIns="0" rtlCol="0" anchor="t">
            <a:spAutoFit/>
          </a:bodyPr>
          <a:lstStyle/>
          <a:p>
            <a:pPr algn="ctr">
              <a:lnSpc>
                <a:spcPts val="2442"/>
              </a:lnSpc>
              <a:spcBef>
                <a:spcPct val="0"/>
              </a:spcBef>
            </a:pPr>
            <a:r>
              <a:rPr lang="en-US" sz="1744">
                <a:solidFill>
                  <a:srgbClr val="8B93B0"/>
                </a:solidFill>
                <a:latin typeface="Tomorrow"/>
                <a:ea typeface="Tomorrow"/>
                <a:cs typeface="Tomorrow"/>
                <a:sym typeface="Tomorrow"/>
              </a:rPr>
              <a:t>THE STRONGEST KNOWN PREDICTOR OF GOOD OUTCOMES IN HUMAN THERAPY, AND WHAT GETS MEASURED LATER TODAY.</a:t>
            </a:r>
          </a:p>
        </p:txBody>
      </p:sp>
      <p:sp>
        <p:nvSpPr>
          <p:cNvPr id="36" name="TextBox 36"/>
          <p:cNvSpPr txBox="1"/>
          <p:nvPr/>
        </p:nvSpPr>
        <p:spPr>
          <a:xfrm>
            <a:off x="2279133" y="5894518"/>
            <a:ext cx="3637260" cy="439420"/>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PREDICTS THE NEXT WORD</a:t>
            </a:r>
          </a:p>
        </p:txBody>
      </p:sp>
      <p:sp>
        <p:nvSpPr>
          <p:cNvPr id="37" name="TextBox 37"/>
          <p:cNvSpPr txBox="1"/>
          <p:nvPr/>
        </p:nvSpPr>
        <p:spPr>
          <a:xfrm>
            <a:off x="7752599" y="5975254"/>
            <a:ext cx="2717800" cy="439420"/>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DESIGNED, NOT FELT</a:t>
            </a:r>
          </a:p>
        </p:txBody>
      </p:sp>
      <p:sp>
        <p:nvSpPr>
          <p:cNvPr id="38" name="TextBox 38"/>
          <p:cNvSpPr txBox="1"/>
          <p:nvPr/>
        </p:nvSpPr>
        <p:spPr>
          <a:xfrm>
            <a:off x="12945041" y="5894518"/>
            <a:ext cx="2490391" cy="439420"/>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BOND, GOAL, TASK</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9675502" y="2985204"/>
            <a:ext cx="6646697" cy="5431542"/>
            <a:chOff x="0" y="0"/>
            <a:chExt cx="1750571" cy="1430530"/>
          </a:xfrm>
        </p:grpSpPr>
        <p:sp>
          <p:nvSpPr>
            <p:cNvPr id="5" name="Freeform 5"/>
            <p:cNvSpPr/>
            <p:nvPr/>
          </p:nvSpPr>
          <p:spPr>
            <a:xfrm>
              <a:off x="0" y="0"/>
              <a:ext cx="1750570" cy="1430530"/>
            </a:xfrm>
            <a:custGeom>
              <a:avLst/>
              <a:gdLst/>
              <a:ahLst/>
              <a:cxnLst/>
              <a:rect l="l" t="t" r="r" b="b"/>
              <a:pathLst>
                <a:path w="1750570" h="1430530">
                  <a:moveTo>
                    <a:pt x="59404" y="0"/>
                  </a:moveTo>
                  <a:lnTo>
                    <a:pt x="1691167" y="0"/>
                  </a:lnTo>
                  <a:cubicBezTo>
                    <a:pt x="1723975" y="0"/>
                    <a:pt x="1750570" y="26596"/>
                    <a:pt x="1750570" y="59404"/>
                  </a:cubicBezTo>
                  <a:lnTo>
                    <a:pt x="1750570" y="1371126"/>
                  </a:lnTo>
                  <a:cubicBezTo>
                    <a:pt x="1750570" y="1403934"/>
                    <a:pt x="1723975" y="1430530"/>
                    <a:pt x="1691167" y="1430530"/>
                  </a:cubicBezTo>
                  <a:lnTo>
                    <a:pt x="59404" y="1430530"/>
                  </a:lnTo>
                  <a:cubicBezTo>
                    <a:pt x="26596" y="1430530"/>
                    <a:pt x="0" y="1403934"/>
                    <a:pt x="0" y="1371126"/>
                  </a:cubicBezTo>
                  <a:lnTo>
                    <a:pt x="0" y="59404"/>
                  </a:lnTo>
                  <a:cubicBezTo>
                    <a:pt x="0" y="26596"/>
                    <a:pt x="26596" y="0"/>
                    <a:pt x="59404"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1750571" cy="1535305"/>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2009206" y="2985204"/>
            <a:ext cx="6646697" cy="5431542"/>
            <a:chOff x="0" y="0"/>
            <a:chExt cx="1750571" cy="1430530"/>
          </a:xfrm>
        </p:grpSpPr>
        <p:sp>
          <p:nvSpPr>
            <p:cNvPr id="8" name="Freeform 8"/>
            <p:cNvSpPr/>
            <p:nvPr/>
          </p:nvSpPr>
          <p:spPr>
            <a:xfrm>
              <a:off x="0" y="0"/>
              <a:ext cx="1750570" cy="1430530"/>
            </a:xfrm>
            <a:custGeom>
              <a:avLst/>
              <a:gdLst/>
              <a:ahLst/>
              <a:cxnLst/>
              <a:rect l="l" t="t" r="r" b="b"/>
              <a:pathLst>
                <a:path w="1750570" h="1430530">
                  <a:moveTo>
                    <a:pt x="59404" y="0"/>
                  </a:moveTo>
                  <a:lnTo>
                    <a:pt x="1691167" y="0"/>
                  </a:lnTo>
                  <a:cubicBezTo>
                    <a:pt x="1723975" y="0"/>
                    <a:pt x="1750570" y="26596"/>
                    <a:pt x="1750570" y="59404"/>
                  </a:cubicBezTo>
                  <a:lnTo>
                    <a:pt x="1750570" y="1371126"/>
                  </a:lnTo>
                  <a:cubicBezTo>
                    <a:pt x="1750570" y="1403934"/>
                    <a:pt x="1723975" y="1430530"/>
                    <a:pt x="1691167" y="1430530"/>
                  </a:cubicBezTo>
                  <a:lnTo>
                    <a:pt x="59404" y="1430530"/>
                  </a:lnTo>
                  <a:cubicBezTo>
                    <a:pt x="26596" y="1430530"/>
                    <a:pt x="0" y="1403934"/>
                    <a:pt x="0" y="1371126"/>
                  </a:cubicBezTo>
                  <a:lnTo>
                    <a:pt x="0" y="59404"/>
                  </a:lnTo>
                  <a:cubicBezTo>
                    <a:pt x="0" y="26596"/>
                    <a:pt x="26596" y="0"/>
                    <a:pt x="59404"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750571" cy="1535305"/>
            </a:xfrm>
            <a:prstGeom prst="rect">
              <a:avLst/>
            </a:prstGeom>
          </p:spPr>
          <p:txBody>
            <a:bodyPr lIns="50800" tIns="50800" rIns="50800" bIns="50800" rtlCol="0" anchor="ctr"/>
            <a:lstStyle/>
            <a:p>
              <a:pPr algn="ctr">
                <a:lnSpc>
                  <a:spcPts val="3080"/>
                </a:lnSpc>
              </a:pPr>
              <a:endParaRPr/>
            </a:p>
          </p:txBody>
        </p:sp>
      </p:grpSp>
      <p:sp>
        <p:nvSpPr>
          <p:cNvPr id="10" name="TextBox 10"/>
          <p:cNvSpPr txBox="1"/>
          <p:nvPr/>
        </p:nvSpPr>
        <p:spPr>
          <a:xfrm>
            <a:off x="2578056" y="4569004"/>
            <a:ext cx="5508997" cy="3115091"/>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GIVEN A CURATED KNOWLEDGE BASE ON EMPATHIC COMMUNICATION</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INSTRUCTED TO REFLECT FEELINGS AND VALIDATE EMOTIONS</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PRIORITISES FEELING HEARD OVER EFFICIENCY</a:t>
            </a:r>
          </a:p>
        </p:txBody>
      </p:sp>
      <p:sp>
        <p:nvSpPr>
          <p:cNvPr id="11" name="TextBox 11"/>
          <p:cNvSpPr txBox="1"/>
          <p:nvPr/>
        </p:nvSpPr>
        <p:spPr>
          <a:xfrm>
            <a:off x="1318056" y="1455874"/>
            <a:ext cx="13841158" cy="1091581"/>
          </a:xfrm>
          <a:prstGeom prst="rect">
            <a:avLst/>
          </a:prstGeom>
        </p:spPr>
        <p:txBody>
          <a:bodyPr lIns="0" tIns="0" rIns="0" bIns="0" rtlCol="0" anchor="t">
            <a:spAutoFit/>
          </a:bodyPr>
          <a:lstStyle/>
          <a:p>
            <a:pPr algn="l">
              <a:lnSpc>
                <a:spcPts val="9195"/>
              </a:lnSpc>
            </a:pPr>
            <a:r>
              <a:rPr lang="en-US" sz="6000" b="1" dirty="0">
                <a:solidFill>
                  <a:srgbClr val="7FD3EC"/>
                </a:solidFill>
                <a:latin typeface="Agrandir Medium"/>
                <a:ea typeface="Agrandir Medium"/>
                <a:cs typeface="Agrandir Medium"/>
                <a:sym typeface="Agrandir Medium"/>
              </a:rPr>
              <a:t>Same technology, different design</a:t>
            </a:r>
          </a:p>
        </p:txBody>
      </p:sp>
      <p:sp>
        <p:nvSpPr>
          <p:cNvPr id="12" name="TextBox 12"/>
          <p:cNvSpPr txBox="1"/>
          <p:nvPr/>
        </p:nvSpPr>
        <p:spPr>
          <a:xfrm>
            <a:off x="1318056" y="942975"/>
            <a:ext cx="3382268" cy="811530"/>
          </a:xfrm>
          <a:prstGeom prst="rect">
            <a:avLst/>
          </a:prstGeom>
        </p:spPr>
        <p:txBody>
          <a:bodyPr lIns="0" tIns="0" rIns="0" bIns="0" rtlCol="0" anchor="t">
            <a:spAutoFit/>
          </a:bodyPr>
          <a:lstStyle/>
          <a:p>
            <a:pPr algn="ctr">
              <a:lnSpc>
                <a:spcPts val="6720"/>
              </a:lnSpc>
            </a:pPr>
            <a:r>
              <a:rPr lang="en-US" sz="4400" b="1" dirty="0">
                <a:solidFill>
                  <a:srgbClr val="FFFFFF"/>
                </a:solidFill>
                <a:latin typeface="Canva Sans Bold"/>
                <a:ea typeface="Canva Sans Bold"/>
                <a:cs typeface="Canva Sans Bold"/>
                <a:sym typeface="Canva Sans Bold"/>
              </a:rPr>
              <a:t>THE</a:t>
            </a:r>
            <a:r>
              <a:rPr lang="en-US" sz="4800" b="1" dirty="0">
                <a:solidFill>
                  <a:srgbClr val="FFFFFF"/>
                </a:solidFill>
                <a:latin typeface="Canva Sans Bold"/>
                <a:ea typeface="Canva Sans Bold"/>
                <a:cs typeface="Canva Sans Bold"/>
                <a:sym typeface="Canva Sans Bold"/>
              </a:rPr>
              <a:t> STUDY</a:t>
            </a:r>
          </a:p>
        </p:txBody>
      </p:sp>
      <p:sp>
        <p:nvSpPr>
          <p:cNvPr id="13" name="TextBox 13"/>
          <p:cNvSpPr txBox="1"/>
          <p:nvPr/>
        </p:nvSpPr>
        <p:spPr>
          <a:xfrm>
            <a:off x="4021551" y="3315231"/>
            <a:ext cx="2622008" cy="809692"/>
          </a:xfrm>
          <a:prstGeom prst="rect">
            <a:avLst/>
          </a:prstGeom>
        </p:spPr>
        <p:txBody>
          <a:bodyPr lIns="0" tIns="0" rIns="0" bIns="0" rtlCol="0" anchor="t">
            <a:spAutoFit/>
          </a:bodyPr>
          <a:lstStyle/>
          <a:p>
            <a:pPr algn="ctr">
              <a:lnSpc>
                <a:spcPts val="6569"/>
              </a:lnSpc>
              <a:spcBef>
                <a:spcPct val="0"/>
              </a:spcBef>
            </a:pPr>
            <a:r>
              <a:rPr lang="en-US" sz="4692">
                <a:solidFill>
                  <a:srgbClr val="D793AF"/>
                </a:solidFill>
                <a:latin typeface="HK Modular"/>
                <a:ea typeface="HK Modular"/>
                <a:cs typeface="HK Modular"/>
                <a:sym typeface="HK Modular"/>
              </a:rPr>
              <a:t>RAIYU</a:t>
            </a:r>
          </a:p>
        </p:txBody>
      </p:sp>
      <p:sp>
        <p:nvSpPr>
          <p:cNvPr id="14" name="TextBox 14"/>
          <p:cNvSpPr txBox="1"/>
          <p:nvPr/>
        </p:nvSpPr>
        <p:spPr>
          <a:xfrm>
            <a:off x="10901222" y="3315231"/>
            <a:ext cx="4195256" cy="809692"/>
          </a:xfrm>
          <a:prstGeom prst="rect">
            <a:avLst/>
          </a:prstGeom>
        </p:spPr>
        <p:txBody>
          <a:bodyPr lIns="0" tIns="0" rIns="0" bIns="0" rtlCol="0" anchor="t">
            <a:spAutoFit/>
          </a:bodyPr>
          <a:lstStyle/>
          <a:p>
            <a:pPr algn="ctr">
              <a:lnSpc>
                <a:spcPts val="6569"/>
              </a:lnSpc>
              <a:spcBef>
                <a:spcPct val="0"/>
              </a:spcBef>
            </a:pPr>
            <a:r>
              <a:rPr lang="en-US" sz="4692">
                <a:solidFill>
                  <a:srgbClr val="9BD1E9"/>
                </a:solidFill>
                <a:latin typeface="HK Modular"/>
                <a:ea typeface="HK Modular"/>
                <a:cs typeface="HK Modular"/>
                <a:sym typeface="HK Modular"/>
              </a:rPr>
              <a:t>BASELINE</a:t>
            </a:r>
          </a:p>
        </p:txBody>
      </p:sp>
      <p:sp>
        <p:nvSpPr>
          <p:cNvPr id="15" name="Freeform 15"/>
          <p:cNvSpPr/>
          <p:nvPr/>
        </p:nvSpPr>
        <p:spPr>
          <a:xfrm flipH="1">
            <a:off x="15927065" y="7854843"/>
            <a:ext cx="2342635" cy="2393497"/>
          </a:xfrm>
          <a:custGeom>
            <a:avLst/>
            <a:gdLst/>
            <a:ahLst/>
            <a:cxnLst/>
            <a:rect l="l" t="t" r="r" b="b"/>
            <a:pathLst>
              <a:path w="2342635" h="2393497">
                <a:moveTo>
                  <a:pt x="2342635" y="0"/>
                </a:moveTo>
                <a:lnTo>
                  <a:pt x="0" y="0"/>
                </a:lnTo>
                <a:lnTo>
                  <a:pt x="0" y="2393497"/>
                </a:lnTo>
                <a:lnTo>
                  <a:pt x="2342635" y="2393497"/>
                </a:lnTo>
                <a:lnTo>
                  <a:pt x="2342635" y="0"/>
                </a:lnTo>
                <a:close/>
              </a:path>
            </a:pathLst>
          </a:custGeom>
          <a:blipFill>
            <a:blip r:embed="rId4"/>
            <a:stretch>
              <a:fillRect/>
            </a:stretch>
          </a:blipFill>
        </p:spPr>
        <p:txBody>
          <a:bodyPr/>
          <a:lstStyle/>
          <a:p>
            <a:endParaRPr lang="en-GB"/>
          </a:p>
        </p:txBody>
      </p:sp>
      <p:sp>
        <p:nvSpPr>
          <p:cNvPr id="16" name="TextBox 16"/>
          <p:cNvSpPr txBox="1"/>
          <p:nvPr/>
        </p:nvSpPr>
        <p:spPr>
          <a:xfrm>
            <a:off x="10369441" y="4569004"/>
            <a:ext cx="5258819" cy="3115091"/>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SAME UNDERLYING AI TECHNOLOGY</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NO ADDITIONAL EMPATHIC INSTRUCTIONS</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RESPONDS THE WAY A GENERAL-PURPOSE ASSISTANT NORMALLY WOULD</a:t>
            </a:r>
          </a:p>
        </p:txBody>
      </p:sp>
      <p:sp>
        <p:nvSpPr>
          <p:cNvPr id="17" name="TextBox 17"/>
          <p:cNvSpPr txBox="1"/>
          <p:nvPr/>
        </p:nvSpPr>
        <p:spPr>
          <a:xfrm>
            <a:off x="3538790" y="8788221"/>
            <a:ext cx="11210421" cy="514985"/>
          </a:xfrm>
          <a:prstGeom prst="rect">
            <a:avLst/>
          </a:prstGeom>
        </p:spPr>
        <p:txBody>
          <a:bodyPr lIns="0" tIns="0" rIns="0" bIns="0" rtlCol="0" anchor="t">
            <a:spAutoFit/>
          </a:bodyPr>
          <a:lstStyle/>
          <a:p>
            <a:pPr algn="ctr">
              <a:lnSpc>
                <a:spcPts val="3639"/>
              </a:lnSpc>
              <a:spcBef>
                <a:spcPct val="0"/>
              </a:spcBef>
            </a:pPr>
            <a:r>
              <a:rPr lang="en-US" sz="2599">
                <a:solidFill>
                  <a:srgbClr val="8B93B0"/>
                </a:solidFill>
                <a:latin typeface="Agrandir"/>
                <a:ea typeface="Agrandir"/>
                <a:cs typeface="Agrandir"/>
                <a:sym typeface="Agrandir"/>
              </a:rPr>
              <a:t>Both use an identical chat interface — only the design instructions differ</a:t>
            </a:r>
          </a:p>
        </p:txBody>
      </p:sp>
      <p:sp>
        <p:nvSpPr>
          <p:cNvPr id="18" name="Freeform 18"/>
          <p:cNvSpPr/>
          <p:nvPr/>
        </p:nvSpPr>
        <p:spPr>
          <a:xfrm>
            <a:off x="9935207" y="3410481"/>
            <a:ext cx="771760" cy="852773"/>
          </a:xfrm>
          <a:custGeom>
            <a:avLst/>
            <a:gdLst/>
            <a:ahLst/>
            <a:cxnLst/>
            <a:rect l="l" t="t" r="r" b="b"/>
            <a:pathLst>
              <a:path w="771760" h="852773">
                <a:moveTo>
                  <a:pt x="0" y="0"/>
                </a:moveTo>
                <a:lnTo>
                  <a:pt x="771760" y="0"/>
                </a:lnTo>
                <a:lnTo>
                  <a:pt x="771760" y="852773"/>
                </a:lnTo>
                <a:lnTo>
                  <a:pt x="0" y="85277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9" name="Freeform 19"/>
          <p:cNvSpPr/>
          <p:nvPr/>
        </p:nvSpPr>
        <p:spPr>
          <a:xfrm>
            <a:off x="3026486" y="3410481"/>
            <a:ext cx="804565" cy="740200"/>
          </a:xfrm>
          <a:custGeom>
            <a:avLst/>
            <a:gdLst/>
            <a:ahLst/>
            <a:cxnLst/>
            <a:rect l="l" t="t" r="r" b="b"/>
            <a:pathLst>
              <a:path w="804565" h="740200">
                <a:moveTo>
                  <a:pt x="0" y="0"/>
                </a:moveTo>
                <a:lnTo>
                  <a:pt x="804565" y="0"/>
                </a:lnTo>
                <a:lnTo>
                  <a:pt x="804565" y="740200"/>
                </a:lnTo>
                <a:lnTo>
                  <a:pt x="0" y="7402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0"/>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9726"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sz="1600"/>
          </a:p>
        </p:txBody>
      </p:sp>
      <p:grpSp>
        <p:nvGrpSpPr>
          <p:cNvPr id="4" name="Group 4"/>
          <p:cNvGrpSpPr/>
          <p:nvPr/>
        </p:nvGrpSpPr>
        <p:grpSpPr>
          <a:xfrm>
            <a:off x="8789288" y="3646498"/>
            <a:ext cx="3481219" cy="5480617"/>
            <a:chOff x="0" y="0"/>
            <a:chExt cx="916864" cy="1443455"/>
          </a:xfrm>
        </p:grpSpPr>
        <p:sp>
          <p:nvSpPr>
            <p:cNvPr id="5" name="Freeform 5"/>
            <p:cNvSpPr/>
            <p:nvPr/>
          </p:nvSpPr>
          <p:spPr>
            <a:xfrm>
              <a:off x="0" y="0"/>
              <a:ext cx="916864" cy="1443455"/>
            </a:xfrm>
            <a:custGeom>
              <a:avLst/>
              <a:gdLst/>
              <a:ahLst/>
              <a:cxnLst/>
              <a:rect l="l" t="t" r="r" b="b"/>
              <a:pathLst>
                <a:path w="916864" h="1443455">
                  <a:moveTo>
                    <a:pt x="113419" y="0"/>
                  </a:moveTo>
                  <a:lnTo>
                    <a:pt x="803445" y="0"/>
                  </a:lnTo>
                  <a:cubicBezTo>
                    <a:pt x="833526" y="0"/>
                    <a:pt x="862374" y="11950"/>
                    <a:pt x="883645" y="33220"/>
                  </a:cubicBezTo>
                  <a:cubicBezTo>
                    <a:pt x="904915" y="54490"/>
                    <a:pt x="916864" y="83339"/>
                    <a:pt x="916864" y="113419"/>
                  </a:cubicBezTo>
                  <a:lnTo>
                    <a:pt x="916864" y="1330035"/>
                  </a:lnTo>
                  <a:cubicBezTo>
                    <a:pt x="916864" y="1392675"/>
                    <a:pt x="866085" y="1443455"/>
                    <a:pt x="803445" y="1443455"/>
                  </a:cubicBezTo>
                  <a:lnTo>
                    <a:pt x="113419" y="1443455"/>
                  </a:lnTo>
                  <a:cubicBezTo>
                    <a:pt x="83339" y="1443455"/>
                    <a:pt x="54490" y="1431505"/>
                    <a:pt x="33220" y="1410235"/>
                  </a:cubicBezTo>
                  <a:cubicBezTo>
                    <a:pt x="11950" y="1388965"/>
                    <a:pt x="0" y="1360116"/>
                    <a:pt x="0" y="1330035"/>
                  </a:cubicBezTo>
                  <a:lnTo>
                    <a:pt x="0" y="113419"/>
                  </a:lnTo>
                  <a:cubicBezTo>
                    <a:pt x="0" y="83339"/>
                    <a:pt x="11950" y="54490"/>
                    <a:pt x="33220" y="33220"/>
                  </a:cubicBezTo>
                  <a:cubicBezTo>
                    <a:pt x="54490" y="11950"/>
                    <a:pt x="83339" y="0"/>
                    <a:pt x="113419"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916864" cy="1548230"/>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198102" y="3646498"/>
            <a:ext cx="3481219" cy="5480617"/>
            <a:chOff x="0" y="0"/>
            <a:chExt cx="916864" cy="1443455"/>
          </a:xfrm>
        </p:grpSpPr>
        <p:sp>
          <p:nvSpPr>
            <p:cNvPr id="8" name="Freeform 8"/>
            <p:cNvSpPr/>
            <p:nvPr/>
          </p:nvSpPr>
          <p:spPr>
            <a:xfrm>
              <a:off x="0" y="0"/>
              <a:ext cx="916864" cy="1443455"/>
            </a:xfrm>
            <a:custGeom>
              <a:avLst/>
              <a:gdLst/>
              <a:ahLst/>
              <a:cxnLst/>
              <a:rect l="l" t="t" r="r" b="b"/>
              <a:pathLst>
                <a:path w="916864" h="1443455">
                  <a:moveTo>
                    <a:pt x="113419" y="0"/>
                  </a:moveTo>
                  <a:lnTo>
                    <a:pt x="803445" y="0"/>
                  </a:lnTo>
                  <a:cubicBezTo>
                    <a:pt x="833526" y="0"/>
                    <a:pt x="862374" y="11950"/>
                    <a:pt x="883645" y="33220"/>
                  </a:cubicBezTo>
                  <a:cubicBezTo>
                    <a:pt x="904915" y="54490"/>
                    <a:pt x="916864" y="83339"/>
                    <a:pt x="916864" y="113419"/>
                  </a:cubicBezTo>
                  <a:lnTo>
                    <a:pt x="916864" y="1330035"/>
                  </a:lnTo>
                  <a:cubicBezTo>
                    <a:pt x="916864" y="1392675"/>
                    <a:pt x="866085" y="1443455"/>
                    <a:pt x="803445" y="1443455"/>
                  </a:cubicBezTo>
                  <a:lnTo>
                    <a:pt x="113419" y="1443455"/>
                  </a:lnTo>
                  <a:cubicBezTo>
                    <a:pt x="83339" y="1443455"/>
                    <a:pt x="54490" y="1431505"/>
                    <a:pt x="33220" y="1410235"/>
                  </a:cubicBezTo>
                  <a:cubicBezTo>
                    <a:pt x="11950" y="1388965"/>
                    <a:pt x="0" y="1360116"/>
                    <a:pt x="0" y="1330035"/>
                  </a:cubicBezTo>
                  <a:lnTo>
                    <a:pt x="0" y="113419"/>
                  </a:lnTo>
                  <a:cubicBezTo>
                    <a:pt x="0" y="83339"/>
                    <a:pt x="11950" y="54490"/>
                    <a:pt x="33220" y="33220"/>
                  </a:cubicBezTo>
                  <a:cubicBezTo>
                    <a:pt x="54490" y="11950"/>
                    <a:pt x="83339" y="0"/>
                    <a:pt x="113419"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916864" cy="1548230"/>
            </a:xfrm>
            <a:prstGeom prst="rect">
              <a:avLst/>
            </a:prstGeom>
          </p:spPr>
          <p:txBody>
            <a:bodyPr lIns="50800" tIns="50800" rIns="50800" bIns="50800" rtlCol="0" anchor="ctr"/>
            <a:lstStyle/>
            <a:p>
              <a:pPr algn="ctr">
                <a:lnSpc>
                  <a:spcPts val="3080"/>
                </a:lnSpc>
              </a:pPr>
              <a:endParaRPr/>
            </a:p>
          </p:txBody>
        </p:sp>
      </p:grpSp>
      <p:sp>
        <p:nvSpPr>
          <p:cNvPr id="10" name="Freeform 10"/>
          <p:cNvSpPr/>
          <p:nvPr/>
        </p:nvSpPr>
        <p:spPr>
          <a:xfrm>
            <a:off x="15829449" y="7474688"/>
            <a:ext cx="2207665" cy="2812312"/>
          </a:xfrm>
          <a:custGeom>
            <a:avLst/>
            <a:gdLst/>
            <a:ahLst/>
            <a:cxnLst/>
            <a:rect l="l" t="t" r="r" b="b"/>
            <a:pathLst>
              <a:path w="2207665" h="2812312">
                <a:moveTo>
                  <a:pt x="0" y="0"/>
                </a:moveTo>
                <a:lnTo>
                  <a:pt x="2207665" y="0"/>
                </a:lnTo>
                <a:lnTo>
                  <a:pt x="2207665" y="2812312"/>
                </a:lnTo>
                <a:lnTo>
                  <a:pt x="0" y="2812312"/>
                </a:lnTo>
                <a:lnTo>
                  <a:pt x="0" y="0"/>
                </a:lnTo>
                <a:close/>
              </a:path>
            </a:pathLst>
          </a:custGeom>
          <a:blipFill>
            <a:blip r:embed="rId4"/>
            <a:stretch>
              <a:fillRect/>
            </a:stretch>
          </a:blipFill>
        </p:spPr>
        <p:txBody>
          <a:bodyPr/>
          <a:lstStyle/>
          <a:p>
            <a:endParaRPr lang="en-GB"/>
          </a:p>
        </p:txBody>
      </p:sp>
      <p:sp>
        <p:nvSpPr>
          <p:cNvPr id="11" name="Freeform 11"/>
          <p:cNvSpPr/>
          <p:nvPr/>
        </p:nvSpPr>
        <p:spPr>
          <a:xfrm>
            <a:off x="2423468" y="4749318"/>
            <a:ext cx="713358" cy="859468"/>
          </a:xfrm>
          <a:custGeom>
            <a:avLst/>
            <a:gdLst/>
            <a:ahLst/>
            <a:cxnLst/>
            <a:rect l="l" t="t" r="r" b="b"/>
            <a:pathLst>
              <a:path w="713358" h="859468">
                <a:moveTo>
                  <a:pt x="0" y="0"/>
                </a:moveTo>
                <a:lnTo>
                  <a:pt x="713358" y="0"/>
                </a:lnTo>
                <a:lnTo>
                  <a:pt x="713358" y="859467"/>
                </a:lnTo>
                <a:lnTo>
                  <a:pt x="0" y="85946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 name="Freeform 12"/>
          <p:cNvSpPr/>
          <p:nvPr/>
        </p:nvSpPr>
        <p:spPr>
          <a:xfrm>
            <a:off x="2845962" y="4686484"/>
            <a:ext cx="719032" cy="719032"/>
          </a:xfrm>
          <a:custGeom>
            <a:avLst/>
            <a:gdLst/>
            <a:ahLst/>
            <a:cxnLst/>
            <a:rect l="l" t="t" r="r" b="b"/>
            <a:pathLst>
              <a:path w="719032" h="719032">
                <a:moveTo>
                  <a:pt x="0" y="0"/>
                </a:moveTo>
                <a:lnTo>
                  <a:pt x="719031" y="0"/>
                </a:lnTo>
                <a:lnTo>
                  <a:pt x="719031" y="719032"/>
                </a:lnTo>
                <a:lnTo>
                  <a:pt x="0" y="719032"/>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3" name="Group 13"/>
          <p:cNvGrpSpPr/>
          <p:nvPr/>
        </p:nvGrpSpPr>
        <p:grpSpPr>
          <a:xfrm>
            <a:off x="4993743" y="3646498"/>
            <a:ext cx="3481219" cy="5480617"/>
            <a:chOff x="0" y="0"/>
            <a:chExt cx="916864" cy="1443455"/>
          </a:xfrm>
        </p:grpSpPr>
        <p:sp>
          <p:nvSpPr>
            <p:cNvPr id="14" name="Freeform 14"/>
            <p:cNvSpPr/>
            <p:nvPr/>
          </p:nvSpPr>
          <p:spPr>
            <a:xfrm>
              <a:off x="0" y="0"/>
              <a:ext cx="916864" cy="1443455"/>
            </a:xfrm>
            <a:custGeom>
              <a:avLst/>
              <a:gdLst/>
              <a:ahLst/>
              <a:cxnLst/>
              <a:rect l="l" t="t" r="r" b="b"/>
              <a:pathLst>
                <a:path w="916864" h="1443455">
                  <a:moveTo>
                    <a:pt x="113419" y="0"/>
                  </a:moveTo>
                  <a:lnTo>
                    <a:pt x="803445" y="0"/>
                  </a:lnTo>
                  <a:cubicBezTo>
                    <a:pt x="833526" y="0"/>
                    <a:pt x="862374" y="11950"/>
                    <a:pt x="883645" y="33220"/>
                  </a:cubicBezTo>
                  <a:cubicBezTo>
                    <a:pt x="904915" y="54490"/>
                    <a:pt x="916864" y="83339"/>
                    <a:pt x="916864" y="113419"/>
                  </a:cubicBezTo>
                  <a:lnTo>
                    <a:pt x="916864" y="1330035"/>
                  </a:lnTo>
                  <a:cubicBezTo>
                    <a:pt x="916864" y="1392675"/>
                    <a:pt x="866085" y="1443455"/>
                    <a:pt x="803445" y="1443455"/>
                  </a:cubicBezTo>
                  <a:lnTo>
                    <a:pt x="113419" y="1443455"/>
                  </a:lnTo>
                  <a:cubicBezTo>
                    <a:pt x="83339" y="1443455"/>
                    <a:pt x="54490" y="1431505"/>
                    <a:pt x="33220" y="1410235"/>
                  </a:cubicBezTo>
                  <a:cubicBezTo>
                    <a:pt x="11950" y="1388965"/>
                    <a:pt x="0" y="1360116"/>
                    <a:pt x="0" y="1330035"/>
                  </a:cubicBezTo>
                  <a:lnTo>
                    <a:pt x="0" y="113419"/>
                  </a:lnTo>
                  <a:cubicBezTo>
                    <a:pt x="0" y="83339"/>
                    <a:pt x="11950" y="54490"/>
                    <a:pt x="33220" y="33220"/>
                  </a:cubicBezTo>
                  <a:cubicBezTo>
                    <a:pt x="54490" y="11950"/>
                    <a:pt x="83339" y="0"/>
                    <a:pt x="113419"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916864" cy="1548230"/>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6157465" y="5160913"/>
            <a:ext cx="1153777" cy="824950"/>
          </a:xfrm>
          <a:custGeom>
            <a:avLst/>
            <a:gdLst/>
            <a:ahLst/>
            <a:cxnLst/>
            <a:rect l="l" t="t" r="r" b="b"/>
            <a:pathLst>
              <a:path w="1153777" h="824950">
                <a:moveTo>
                  <a:pt x="0" y="0"/>
                </a:moveTo>
                <a:lnTo>
                  <a:pt x="1153776" y="0"/>
                </a:lnTo>
                <a:lnTo>
                  <a:pt x="1153776" y="824951"/>
                </a:lnTo>
                <a:lnTo>
                  <a:pt x="0" y="82495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7" name="Freeform 17"/>
          <p:cNvSpPr/>
          <p:nvPr/>
        </p:nvSpPr>
        <p:spPr>
          <a:xfrm>
            <a:off x="10046250" y="5255251"/>
            <a:ext cx="898332" cy="898332"/>
          </a:xfrm>
          <a:custGeom>
            <a:avLst/>
            <a:gdLst/>
            <a:ahLst/>
            <a:cxnLst/>
            <a:rect l="l" t="t" r="r" b="b"/>
            <a:pathLst>
              <a:path w="898332" h="898332">
                <a:moveTo>
                  <a:pt x="0" y="0"/>
                </a:moveTo>
                <a:lnTo>
                  <a:pt x="898332" y="0"/>
                </a:lnTo>
                <a:lnTo>
                  <a:pt x="898332" y="898333"/>
                </a:lnTo>
                <a:lnTo>
                  <a:pt x="0" y="89833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18" name="Group 18"/>
          <p:cNvGrpSpPr/>
          <p:nvPr/>
        </p:nvGrpSpPr>
        <p:grpSpPr>
          <a:xfrm>
            <a:off x="12584832" y="3646498"/>
            <a:ext cx="3481219" cy="5480617"/>
            <a:chOff x="0" y="0"/>
            <a:chExt cx="916864" cy="1443455"/>
          </a:xfrm>
        </p:grpSpPr>
        <p:sp>
          <p:nvSpPr>
            <p:cNvPr id="19" name="Freeform 19"/>
            <p:cNvSpPr/>
            <p:nvPr/>
          </p:nvSpPr>
          <p:spPr>
            <a:xfrm>
              <a:off x="0" y="0"/>
              <a:ext cx="916864" cy="1443455"/>
            </a:xfrm>
            <a:custGeom>
              <a:avLst/>
              <a:gdLst/>
              <a:ahLst/>
              <a:cxnLst/>
              <a:rect l="l" t="t" r="r" b="b"/>
              <a:pathLst>
                <a:path w="916864" h="1443455">
                  <a:moveTo>
                    <a:pt x="113419" y="0"/>
                  </a:moveTo>
                  <a:lnTo>
                    <a:pt x="803445" y="0"/>
                  </a:lnTo>
                  <a:cubicBezTo>
                    <a:pt x="833526" y="0"/>
                    <a:pt x="862374" y="11950"/>
                    <a:pt x="883645" y="33220"/>
                  </a:cubicBezTo>
                  <a:cubicBezTo>
                    <a:pt x="904915" y="54490"/>
                    <a:pt x="916864" y="83339"/>
                    <a:pt x="916864" y="113419"/>
                  </a:cubicBezTo>
                  <a:lnTo>
                    <a:pt x="916864" y="1330035"/>
                  </a:lnTo>
                  <a:cubicBezTo>
                    <a:pt x="916864" y="1392675"/>
                    <a:pt x="866085" y="1443455"/>
                    <a:pt x="803445" y="1443455"/>
                  </a:cubicBezTo>
                  <a:lnTo>
                    <a:pt x="113419" y="1443455"/>
                  </a:lnTo>
                  <a:cubicBezTo>
                    <a:pt x="83339" y="1443455"/>
                    <a:pt x="54490" y="1431505"/>
                    <a:pt x="33220" y="1410235"/>
                  </a:cubicBezTo>
                  <a:cubicBezTo>
                    <a:pt x="11950" y="1388965"/>
                    <a:pt x="0" y="1360116"/>
                    <a:pt x="0" y="1330035"/>
                  </a:cubicBezTo>
                  <a:lnTo>
                    <a:pt x="0" y="113419"/>
                  </a:lnTo>
                  <a:cubicBezTo>
                    <a:pt x="0" y="83339"/>
                    <a:pt x="11950" y="54490"/>
                    <a:pt x="33220" y="33220"/>
                  </a:cubicBezTo>
                  <a:cubicBezTo>
                    <a:pt x="54490" y="11950"/>
                    <a:pt x="83339" y="0"/>
                    <a:pt x="113419" y="0"/>
                  </a:cubicBezTo>
                  <a:close/>
                </a:path>
              </a:pathLst>
            </a:custGeom>
            <a:solidFill>
              <a:srgbClr val="10162A"/>
            </a:solidFill>
            <a:ln w="38100" cap="rnd">
              <a:solidFill>
                <a:srgbClr val="26304A"/>
              </a:solidFill>
              <a:prstDash val="solid"/>
              <a:round/>
            </a:ln>
          </p:spPr>
          <p:txBody>
            <a:bodyPr/>
            <a:lstStyle/>
            <a:p>
              <a:endParaRPr lang="en-GB"/>
            </a:p>
          </p:txBody>
        </p:sp>
        <p:sp>
          <p:nvSpPr>
            <p:cNvPr id="20" name="TextBox 20"/>
            <p:cNvSpPr txBox="1"/>
            <p:nvPr/>
          </p:nvSpPr>
          <p:spPr>
            <a:xfrm>
              <a:off x="0" y="-104775"/>
              <a:ext cx="916864" cy="1548230"/>
            </a:xfrm>
            <a:prstGeom prst="rect">
              <a:avLst/>
            </a:prstGeom>
          </p:spPr>
          <p:txBody>
            <a:bodyPr lIns="50800" tIns="50800" rIns="50800" bIns="50800" rtlCol="0" anchor="ctr"/>
            <a:lstStyle/>
            <a:p>
              <a:pPr algn="ctr">
                <a:lnSpc>
                  <a:spcPts val="3080"/>
                </a:lnSpc>
              </a:pPr>
              <a:endParaRPr/>
            </a:p>
          </p:txBody>
        </p:sp>
      </p:grpSp>
      <p:sp>
        <p:nvSpPr>
          <p:cNvPr id="21" name="Freeform 21"/>
          <p:cNvSpPr/>
          <p:nvPr/>
        </p:nvSpPr>
        <p:spPr>
          <a:xfrm>
            <a:off x="13940117" y="4874731"/>
            <a:ext cx="767313" cy="876929"/>
          </a:xfrm>
          <a:custGeom>
            <a:avLst/>
            <a:gdLst/>
            <a:ahLst/>
            <a:cxnLst/>
            <a:rect l="l" t="t" r="r" b="b"/>
            <a:pathLst>
              <a:path w="767313" h="876929">
                <a:moveTo>
                  <a:pt x="0" y="0"/>
                </a:moveTo>
                <a:lnTo>
                  <a:pt x="767313" y="0"/>
                </a:lnTo>
                <a:lnTo>
                  <a:pt x="767313" y="876929"/>
                </a:lnTo>
                <a:lnTo>
                  <a:pt x="0" y="876929"/>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2" name="TextBox 22"/>
          <p:cNvSpPr txBox="1"/>
          <p:nvPr/>
        </p:nvSpPr>
        <p:spPr>
          <a:xfrm>
            <a:off x="1445826" y="3909194"/>
            <a:ext cx="2985769" cy="323984"/>
          </a:xfrm>
          <a:prstGeom prst="rect">
            <a:avLst/>
          </a:prstGeom>
        </p:spPr>
        <p:txBody>
          <a:bodyPr lIns="0" tIns="0" rIns="0" bIns="0" rtlCol="0" anchor="t">
            <a:spAutoFit/>
          </a:bodyPr>
          <a:lstStyle/>
          <a:p>
            <a:pPr algn="ctr">
              <a:lnSpc>
                <a:spcPts val="2617"/>
              </a:lnSpc>
              <a:spcBef>
                <a:spcPct val="0"/>
              </a:spcBef>
            </a:pPr>
            <a:r>
              <a:rPr lang="en-US" sz="1869">
                <a:solidFill>
                  <a:srgbClr val="FFFFFF"/>
                </a:solidFill>
                <a:latin typeface="Tomorrow"/>
                <a:ea typeface="Tomorrow"/>
                <a:cs typeface="Tomorrow"/>
                <a:sym typeface="Tomorrow"/>
              </a:rPr>
              <a:t>NHS &amp; NICE GUIDELINES</a:t>
            </a:r>
          </a:p>
        </p:txBody>
      </p:sp>
      <p:sp>
        <p:nvSpPr>
          <p:cNvPr id="23" name="TextBox 23"/>
          <p:cNvSpPr txBox="1"/>
          <p:nvPr/>
        </p:nvSpPr>
        <p:spPr>
          <a:xfrm>
            <a:off x="1028700" y="1468755"/>
            <a:ext cx="16230600" cy="993926"/>
          </a:xfrm>
          <a:prstGeom prst="rect">
            <a:avLst/>
          </a:prstGeom>
        </p:spPr>
        <p:txBody>
          <a:bodyPr lIns="0" tIns="0" rIns="0" bIns="0" rtlCol="0" anchor="t">
            <a:spAutoFit/>
          </a:bodyPr>
          <a:lstStyle/>
          <a:p>
            <a:pPr algn="l">
              <a:lnSpc>
                <a:spcPts val="8355"/>
              </a:lnSpc>
            </a:pPr>
            <a:r>
              <a:rPr lang="en-US" sz="5400" b="1" dirty="0">
                <a:solidFill>
                  <a:srgbClr val="7FD3EC"/>
                </a:solidFill>
                <a:latin typeface="Agrandir Medium"/>
                <a:ea typeface="Agrandir Medium"/>
                <a:cs typeface="Agrandir Medium"/>
                <a:sym typeface="Agrandir Medium"/>
              </a:rPr>
              <a:t>What RAIYU was actually given to work with</a:t>
            </a:r>
          </a:p>
        </p:txBody>
      </p:sp>
      <p:sp>
        <p:nvSpPr>
          <p:cNvPr id="24" name="TextBox 24"/>
          <p:cNvSpPr txBox="1"/>
          <p:nvPr/>
        </p:nvSpPr>
        <p:spPr>
          <a:xfrm>
            <a:off x="1068839" y="942975"/>
            <a:ext cx="7042249" cy="811530"/>
          </a:xfrm>
          <a:prstGeom prst="rect">
            <a:avLst/>
          </a:prstGeom>
        </p:spPr>
        <p:txBody>
          <a:bodyPr lIns="0" tIns="0" rIns="0" bIns="0" rtlCol="0" anchor="t">
            <a:spAutoFit/>
          </a:bodyPr>
          <a:lstStyle/>
          <a:p>
            <a:pPr algn="ctr">
              <a:lnSpc>
                <a:spcPts val="6720"/>
              </a:lnSpc>
            </a:pPr>
            <a:r>
              <a:rPr lang="en-US" sz="4400" b="1" dirty="0">
                <a:solidFill>
                  <a:srgbClr val="FFFFFF"/>
                </a:solidFill>
                <a:latin typeface="Canva Sans Bold"/>
                <a:ea typeface="Canva Sans Bold"/>
                <a:cs typeface="Canva Sans Bold"/>
                <a:sym typeface="Canva Sans Bold"/>
              </a:rPr>
              <a:t>THE KNOWLEDGE BASE</a:t>
            </a:r>
          </a:p>
        </p:txBody>
      </p:sp>
      <p:sp>
        <p:nvSpPr>
          <p:cNvPr id="25" name="TextBox 25"/>
          <p:cNvSpPr txBox="1"/>
          <p:nvPr/>
        </p:nvSpPr>
        <p:spPr>
          <a:xfrm>
            <a:off x="1393353" y="5947764"/>
            <a:ext cx="3090717" cy="1822589"/>
          </a:xfrm>
          <a:prstGeom prst="rect">
            <a:avLst/>
          </a:prstGeom>
        </p:spPr>
        <p:txBody>
          <a:bodyPr lIns="0" tIns="0" rIns="0" bIns="0" rtlCol="0" anchor="t">
            <a:spAutoFit/>
          </a:bodyPr>
          <a:lstStyle/>
          <a:p>
            <a:pPr algn="ctr">
              <a:lnSpc>
                <a:spcPts val="2442"/>
              </a:lnSpc>
              <a:spcBef>
                <a:spcPct val="0"/>
              </a:spcBef>
            </a:pPr>
            <a:r>
              <a:rPr lang="en-US" sz="1744">
                <a:solidFill>
                  <a:srgbClr val="F4F7FC"/>
                </a:solidFill>
                <a:latin typeface="Tomorrow"/>
                <a:ea typeface="Tomorrow"/>
                <a:cs typeface="Tomorrow"/>
                <a:sym typeface="Tomorrow"/>
              </a:rPr>
              <a:t>INCLUDING THE NHS TALKING THERAPIES MANUAL AND NICE GUIDELINES ON DEPRESSION, ANXIETY, AND SELF-HARM,  </a:t>
            </a:r>
          </a:p>
        </p:txBody>
      </p:sp>
      <p:sp>
        <p:nvSpPr>
          <p:cNvPr id="26" name="TextBox 26"/>
          <p:cNvSpPr txBox="1"/>
          <p:nvPr/>
        </p:nvSpPr>
        <p:spPr>
          <a:xfrm>
            <a:off x="5309408" y="3903232"/>
            <a:ext cx="2849890" cy="621792"/>
          </a:xfrm>
          <a:prstGeom prst="rect">
            <a:avLst/>
          </a:prstGeom>
        </p:spPr>
        <p:txBody>
          <a:bodyPr lIns="0" tIns="0" rIns="0" bIns="0" rtlCol="0" anchor="t">
            <a:spAutoFit/>
          </a:bodyPr>
          <a:lstStyle/>
          <a:p>
            <a:pPr algn="ctr">
              <a:lnSpc>
                <a:spcPts val="2478"/>
              </a:lnSpc>
              <a:spcBef>
                <a:spcPct val="0"/>
              </a:spcBef>
            </a:pPr>
            <a:r>
              <a:rPr lang="en-US" sz="1770">
                <a:solidFill>
                  <a:srgbClr val="FFFFFF"/>
                </a:solidFill>
                <a:latin typeface="Tomorrow"/>
                <a:ea typeface="Tomorrow"/>
                <a:cs typeface="Tomorrow"/>
                <a:sym typeface="Tomorrow"/>
              </a:rPr>
              <a:t>THERAPY AND ALLIANCE RESEARCH</a:t>
            </a:r>
          </a:p>
        </p:txBody>
      </p:sp>
      <p:sp>
        <p:nvSpPr>
          <p:cNvPr id="27" name="TextBox 27"/>
          <p:cNvSpPr txBox="1"/>
          <p:nvPr/>
        </p:nvSpPr>
        <p:spPr>
          <a:xfrm>
            <a:off x="9036938" y="3882481"/>
            <a:ext cx="2994947" cy="971677"/>
          </a:xfrm>
          <a:prstGeom prst="rect">
            <a:avLst/>
          </a:prstGeom>
        </p:spPr>
        <p:txBody>
          <a:bodyPr lIns="0" tIns="0" rIns="0" bIns="0" rtlCol="0" anchor="t">
            <a:spAutoFit/>
          </a:bodyPr>
          <a:lstStyle/>
          <a:p>
            <a:pPr algn="ctr">
              <a:lnSpc>
                <a:spcPts val="2618"/>
              </a:lnSpc>
              <a:spcBef>
                <a:spcPct val="0"/>
              </a:spcBef>
            </a:pPr>
            <a:r>
              <a:rPr lang="en-US" sz="1870">
                <a:solidFill>
                  <a:srgbClr val="FFFFFF"/>
                </a:solidFill>
                <a:latin typeface="Tomorrow"/>
                <a:ea typeface="Tomorrow"/>
                <a:cs typeface="Tomorrow"/>
                <a:sym typeface="Tomorrow"/>
              </a:rPr>
              <a:t>PRIOR AI AND DIGITAL MENTAL HEALTH RESEARCH</a:t>
            </a:r>
          </a:p>
        </p:txBody>
      </p:sp>
      <p:sp>
        <p:nvSpPr>
          <p:cNvPr id="28" name="TextBox 28"/>
          <p:cNvSpPr txBox="1"/>
          <p:nvPr/>
        </p:nvSpPr>
        <p:spPr>
          <a:xfrm>
            <a:off x="12965832" y="3909201"/>
            <a:ext cx="2715884" cy="323977"/>
          </a:xfrm>
          <a:prstGeom prst="rect">
            <a:avLst/>
          </a:prstGeom>
        </p:spPr>
        <p:txBody>
          <a:bodyPr lIns="0" tIns="0" rIns="0" bIns="0" rtlCol="0" anchor="t">
            <a:spAutoFit/>
          </a:bodyPr>
          <a:lstStyle/>
          <a:p>
            <a:pPr algn="ctr">
              <a:lnSpc>
                <a:spcPts val="2618"/>
              </a:lnSpc>
              <a:spcBef>
                <a:spcPct val="0"/>
              </a:spcBef>
            </a:pPr>
            <a:r>
              <a:rPr lang="en-US" sz="1870">
                <a:solidFill>
                  <a:srgbClr val="FFFFFF"/>
                </a:solidFill>
                <a:latin typeface="Tomorrow"/>
                <a:ea typeface="Tomorrow"/>
                <a:cs typeface="Tomorrow"/>
                <a:sym typeface="Tomorrow"/>
              </a:rPr>
              <a:t>SAFETY AND ETHICS</a:t>
            </a:r>
          </a:p>
        </p:txBody>
      </p:sp>
      <p:sp>
        <p:nvSpPr>
          <p:cNvPr id="29" name="TextBox 29"/>
          <p:cNvSpPr txBox="1"/>
          <p:nvPr/>
        </p:nvSpPr>
        <p:spPr>
          <a:xfrm>
            <a:off x="2423468" y="4229869"/>
            <a:ext cx="1141526" cy="276999"/>
          </a:xfrm>
          <a:prstGeom prst="rect">
            <a:avLst/>
          </a:prstGeom>
        </p:spPr>
        <p:txBody>
          <a:bodyPr wrap="square" lIns="0" tIns="0" rIns="0" bIns="0" rtlCol="0" anchor="t">
            <a:spAutoFit/>
          </a:bodyPr>
          <a:lstStyle/>
          <a:p>
            <a:pPr algn="ctr">
              <a:lnSpc>
                <a:spcPts val="2267"/>
              </a:lnSpc>
              <a:spcBef>
                <a:spcPct val="0"/>
              </a:spcBef>
            </a:pPr>
            <a:r>
              <a:rPr lang="en-US" sz="1619" dirty="0">
                <a:solidFill>
                  <a:srgbClr val="8490A8"/>
                </a:solidFill>
                <a:latin typeface="Agrandir"/>
                <a:ea typeface="Agrandir"/>
                <a:cs typeface="Agrandir"/>
                <a:sym typeface="Agrandir"/>
              </a:rPr>
              <a:t>(6 sources)</a:t>
            </a:r>
          </a:p>
        </p:txBody>
      </p:sp>
      <p:sp>
        <p:nvSpPr>
          <p:cNvPr id="30" name="TextBox 30"/>
          <p:cNvSpPr txBox="1"/>
          <p:nvPr/>
        </p:nvSpPr>
        <p:spPr>
          <a:xfrm>
            <a:off x="6223822" y="4546848"/>
            <a:ext cx="1087419" cy="276999"/>
          </a:xfrm>
          <a:prstGeom prst="rect">
            <a:avLst/>
          </a:prstGeom>
        </p:spPr>
        <p:txBody>
          <a:bodyPr wrap="square" lIns="0" tIns="0" rIns="0" bIns="0" rtlCol="0" anchor="t">
            <a:spAutoFit/>
          </a:bodyPr>
          <a:lstStyle/>
          <a:p>
            <a:pPr algn="ctr">
              <a:lnSpc>
                <a:spcPts val="2267"/>
              </a:lnSpc>
              <a:spcBef>
                <a:spcPct val="0"/>
              </a:spcBef>
            </a:pPr>
            <a:r>
              <a:rPr lang="en-US" sz="1619" dirty="0">
                <a:solidFill>
                  <a:srgbClr val="8490A8"/>
                </a:solidFill>
                <a:latin typeface="Agrandir"/>
                <a:ea typeface="Agrandir"/>
                <a:cs typeface="Agrandir"/>
                <a:sym typeface="Agrandir"/>
              </a:rPr>
              <a:t>(5 sources)</a:t>
            </a:r>
          </a:p>
        </p:txBody>
      </p:sp>
      <p:sp>
        <p:nvSpPr>
          <p:cNvPr id="31" name="TextBox 31"/>
          <p:cNvSpPr txBox="1"/>
          <p:nvPr/>
        </p:nvSpPr>
        <p:spPr>
          <a:xfrm>
            <a:off x="10020805" y="4867774"/>
            <a:ext cx="1205406" cy="276999"/>
          </a:xfrm>
          <a:prstGeom prst="rect">
            <a:avLst/>
          </a:prstGeom>
        </p:spPr>
        <p:txBody>
          <a:bodyPr wrap="square" lIns="0" tIns="0" rIns="0" bIns="0" rtlCol="0" anchor="t">
            <a:spAutoFit/>
          </a:bodyPr>
          <a:lstStyle/>
          <a:p>
            <a:pPr algn="ctr">
              <a:lnSpc>
                <a:spcPts val="2267"/>
              </a:lnSpc>
              <a:spcBef>
                <a:spcPct val="0"/>
              </a:spcBef>
            </a:pPr>
            <a:r>
              <a:rPr lang="en-US" sz="1619" dirty="0">
                <a:solidFill>
                  <a:srgbClr val="8490A8"/>
                </a:solidFill>
                <a:latin typeface="Agrandir"/>
                <a:ea typeface="Agrandir"/>
                <a:cs typeface="Agrandir"/>
                <a:sym typeface="Agrandir"/>
              </a:rPr>
              <a:t>(3 sources)</a:t>
            </a:r>
          </a:p>
        </p:txBody>
      </p:sp>
      <p:sp>
        <p:nvSpPr>
          <p:cNvPr id="32" name="TextBox 32"/>
          <p:cNvSpPr txBox="1"/>
          <p:nvPr/>
        </p:nvSpPr>
        <p:spPr>
          <a:xfrm>
            <a:off x="13814612" y="4229869"/>
            <a:ext cx="1196787" cy="276999"/>
          </a:xfrm>
          <a:prstGeom prst="rect">
            <a:avLst/>
          </a:prstGeom>
        </p:spPr>
        <p:txBody>
          <a:bodyPr wrap="square" lIns="0" tIns="0" rIns="0" bIns="0" rtlCol="0" anchor="t">
            <a:spAutoFit/>
          </a:bodyPr>
          <a:lstStyle/>
          <a:p>
            <a:pPr algn="ctr">
              <a:lnSpc>
                <a:spcPts val="2267"/>
              </a:lnSpc>
              <a:spcBef>
                <a:spcPct val="0"/>
              </a:spcBef>
            </a:pPr>
            <a:r>
              <a:rPr lang="en-US" sz="1619" dirty="0">
                <a:solidFill>
                  <a:srgbClr val="8490A8"/>
                </a:solidFill>
                <a:latin typeface="Agrandir"/>
                <a:ea typeface="Agrandir"/>
                <a:cs typeface="Agrandir"/>
                <a:sym typeface="Agrandir"/>
              </a:rPr>
              <a:t>(4 sources)</a:t>
            </a:r>
          </a:p>
        </p:txBody>
      </p:sp>
      <p:sp>
        <p:nvSpPr>
          <p:cNvPr id="33" name="TextBox 33"/>
          <p:cNvSpPr txBox="1"/>
          <p:nvPr/>
        </p:nvSpPr>
        <p:spPr>
          <a:xfrm>
            <a:off x="5246559" y="6196312"/>
            <a:ext cx="2975490" cy="1517789"/>
          </a:xfrm>
          <a:prstGeom prst="rect">
            <a:avLst/>
          </a:prstGeom>
        </p:spPr>
        <p:txBody>
          <a:bodyPr lIns="0" tIns="0" rIns="0" bIns="0" rtlCol="0" anchor="t">
            <a:spAutoFit/>
          </a:bodyPr>
          <a:lstStyle/>
          <a:p>
            <a:pPr algn="ctr">
              <a:lnSpc>
                <a:spcPts val="2442"/>
              </a:lnSpc>
              <a:spcBef>
                <a:spcPct val="0"/>
              </a:spcBef>
            </a:pPr>
            <a:r>
              <a:rPr lang="en-US" sz="1744">
                <a:solidFill>
                  <a:srgbClr val="F4F7FC"/>
                </a:solidFill>
                <a:latin typeface="Tomorrow"/>
                <a:ea typeface="Tomorrow"/>
                <a:cs typeface="Tomorrow"/>
                <a:sym typeface="Tomorrow"/>
              </a:rPr>
              <a:t>NORCROSS AND LAMBERT'S REVIEW OF THE THERAPY RELATIONSHIP, PLUS THE MOTIVATIONAL INTERVIEWING BASE.</a:t>
            </a:r>
          </a:p>
        </p:txBody>
      </p:sp>
      <p:sp>
        <p:nvSpPr>
          <p:cNvPr id="34" name="TextBox 34"/>
          <p:cNvSpPr txBox="1"/>
          <p:nvPr/>
        </p:nvSpPr>
        <p:spPr>
          <a:xfrm>
            <a:off x="9046463" y="6557364"/>
            <a:ext cx="2964041" cy="1212989"/>
          </a:xfrm>
          <a:prstGeom prst="rect">
            <a:avLst/>
          </a:prstGeom>
        </p:spPr>
        <p:txBody>
          <a:bodyPr lIns="0" tIns="0" rIns="0" bIns="0" rtlCol="0" anchor="t">
            <a:spAutoFit/>
          </a:bodyPr>
          <a:lstStyle/>
          <a:p>
            <a:pPr algn="ctr">
              <a:lnSpc>
                <a:spcPts val="2442"/>
              </a:lnSpc>
              <a:spcBef>
                <a:spcPct val="0"/>
              </a:spcBef>
            </a:pPr>
            <a:r>
              <a:rPr lang="en-US" sz="1744">
                <a:solidFill>
                  <a:srgbClr val="F4F7FC"/>
                </a:solidFill>
                <a:latin typeface="Tomorrow"/>
                <a:ea typeface="Tomorrow"/>
                <a:cs typeface="Tomorrow"/>
                <a:sym typeface="Tomorrow"/>
              </a:rPr>
              <a:t>THE WYSA ALLIANCE STUDY, A DIRECT PRECEDENT FOR MEASURING AI ALLIANCE.</a:t>
            </a:r>
          </a:p>
        </p:txBody>
      </p:sp>
      <p:sp>
        <p:nvSpPr>
          <p:cNvPr id="35" name="TextBox 35"/>
          <p:cNvSpPr txBox="1"/>
          <p:nvPr/>
        </p:nvSpPr>
        <p:spPr>
          <a:xfrm>
            <a:off x="12751462" y="6351735"/>
            <a:ext cx="3144623" cy="1517789"/>
          </a:xfrm>
          <a:prstGeom prst="rect">
            <a:avLst/>
          </a:prstGeom>
        </p:spPr>
        <p:txBody>
          <a:bodyPr lIns="0" tIns="0" rIns="0" bIns="0" rtlCol="0" anchor="t">
            <a:spAutoFit/>
          </a:bodyPr>
          <a:lstStyle/>
          <a:p>
            <a:pPr algn="ctr">
              <a:lnSpc>
                <a:spcPts val="2442"/>
              </a:lnSpc>
              <a:spcBef>
                <a:spcPct val="0"/>
              </a:spcBef>
            </a:pPr>
            <a:r>
              <a:rPr lang="en-US" sz="1744">
                <a:solidFill>
                  <a:srgbClr val="F4F7FC"/>
                </a:solidFill>
                <a:latin typeface="Tomorrow"/>
                <a:ea typeface="Tomorrow"/>
                <a:cs typeface="Tomorrow"/>
                <a:sym typeface="Tomorrow"/>
              </a:rPr>
              <a:t>BACP'S ETHICAL FRAMEWORK FOR COUNSELLING, PLUS THE SAFETY FILTER'S OWN TECHNICAL BASIS</a:t>
            </a:r>
          </a:p>
        </p:txBody>
      </p:sp>
      <p:sp>
        <p:nvSpPr>
          <p:cNvPr id="36" name="TextBox 36"/>
          <p:cNvSpPr txBox="1"/>
          <p:nvPr/>
        </p:nvSpPr>
        <p:spPr>
          <a:xfrm>
            <a:off x="8000989" y="9355715"/>
            <a:ext cx="7566492" cy="278257"/>
          </a:xfrm>
          <a:prstGeom prst="rect">
            <a:avLst/>
          </a:prstGeom>
        </p:spPr>
        <p:txBody>
          <a:bodyPr lIns="0" tIns="0" rIns="0" bIns="0" rtlCol="0" anchor="t">
            <a:spAutoFit/>
          </a:bodyPr>
          <a:lstStyle/>
          <a:p>
            <a:pPr algn="r">
              <a:lnSpc>
                <a:spcPts val="1987"/>
              </a:lnSpc>
              <a:spcBef>
                <a:spcPct val="0"/>
              </a:spcBef>
            </a:pPr>
            <a:r>
              <a:rPr lang="en-US" sz="1419">
                <a:solidFill>
                  <a:srgbClr val="8490A8"/>
                </a:solidFill>
                <a:latin typeface="Agrandir"/>
                <a:ea typeface="Agrandir"/>
                <a:cs typeface="Agrandir"/>
                <a:sym typeface="Agrandir"/>
              </a:rPr>
              <a:t>(Nelson et al., 2025; NICE, 2020, 2022; Norcross &amp; Lambert, 2018; Beatty et al., 2022)</a:t>
            </a:r>
          </a:p>
        </p:txBody>
      </p:sp>
      <p:sp>
        <p:nvSpPr>
          <p:cNvPr id="37" name="TextBox 37"/>
          <p:cNvSpPr txBox="1"/>
          <p:nvPr/>
        </p:nvSpPr>
        <p:spPr>
          <a:xfrm>
            <a:off x="1068839" y="2481908"/>
            <a:ext cx="14156407" cy="574040"/>
          </a:xfrm>
          <a:prstGeom prst="rect">
            <a:avLst/>
          </a:prstGeom>
        </p:spPr>
        <p:txBody>
          <a:bodyPr lIns="0" tIns="0" rIns="0" bIns="0" rtlCol="0" anchor="t">
            <a:spAutoFit/>
          </a:bodyPr>
          <a:lstStyle/>
          <a:p>
            <a:pPr algn="l">
              <a:lnSpc>
                <a:spcPts val="4059"/>
              </a:lnSpc>
              <a:spcBef>
                <a:spcPct val="0"/>
              </a:spcBef>
            </a:pPr>
            <a:r>
              <a:rPr lang="en-US" sz="2899">
                <a:solidFill>
                  <a:srgbClr val="FFFFFF"/>
                </a:solidFill>
                <a:latin typeface="Agrandir"/>
                <a:ea typeface="Agrandir"/>
                <a:cs typeface="Agrandir"/>
                <a:sym typeface="Agrandir"/>
              </a:rPr>
              <a:t>18  source documents, chosen deliberately, nothing pulled from the open internet.</a:t>
            </a:r>
          </a:p>
        </p:txBody>
      </p:sp>
      <p:sp>
        <p:nvSpPr>
          <p:cNvPr id="38" name="TextBox 38"/>
          <p:cNvSpPr txBox="1"/>
          <p:nvPr/>
        </p:nvSpPr>
        <p:spPr>
          <a:xfrm>
            <a:off x="1633456" y="8026164"/>
            <a:ext cx="2610510" cy="588993"/>
          </a:xfrm>
          <a:prstGeom prst="rect">
            <a:avLst/>
          </a:prstGeom>
        </p:spPr>
        <p:txBody>
          <a:bodyPr lIns="0" tIns="0" rIns="0" bIns="0" rtlCol="0" anchor="t">
            <a:spAutoFit/>
          </a:bodyPr>
          <a:lstStyle/>
          <a:p>
            <a:pPr algn="ctr">
              <a:lnSpc>
                <a:spcPts val="2185"/>
              </a:lnSpc>
              <a:spcBef>
                <a:spcPct val="0"/>
              </a:spcBef>
            </a:pPr>
            <a:r>
              <a:rPr lang="en-US" sz="1561">
                <a:solidFill>
                  <a:srgbClr val="8490A8"/>
                </a:solidFill>
                <a:latin typeface="Agrandir"/>
                <a:ea typeface="Agrandir"/>
                <a:cs typeface="Agrandir"/>
                <a:sym typeface="Agrandir"/>
              </a:rPr>
              <a:t>Matches real UK clinical guidance</a:t>
            </a:r>
          </a:p>
        </p:txBody>
      </p:sp>
      <p:sp>
        <p:nvSpPr>
          <p:cNvPr id="39" name="TextBox 39"/>
          <p:cNvSpPr txBox="1"/>
          <p:nvPr/>
        </p:nvSpPr>
        <p:spPr>
          <a:xfrm>
            <a:off x="12965832" y="8026164"/>
            <a:ext cx="2751919" cy="588993"/>
          </a:xfrm>
          <a:prstGeom prst="rect">
            <a:avLst/>
          </a:prstGeom>
        </p:spPr>
        <p:txBody>
          <a:bodyPr lIns="0" tIns="0" rIns="0" bIns="0" rtlCol="0" anchor="t">
            <a:spAutoFit/>
          </a:bodyPr>
          <a:lstStyle/>
          <a:p>
            <a:pPr algn="ctr">
              <a:lnSpc>
                <a:spcPts val="2185"/>
              </a:lnSpc>
              <a:spcBef>
                <a:spcPct val="0"/>
              </a:spcBef>
            </a:pPr>
            <a:r>
              <a:rPr lang="en-US" sz="1561">
                <a:solidFill>
                  <a:srgbClr val="8490A8"/>
                </a:solidFill>
                <a:latin typeface="Agrandir"/>
                <a:ea typeface="Agrandir"/>
                <a:cs typeface="Agrandir"/>
                <a:sym typeface="Agrandir"/>
              </a:rPr>
              <a:t>The same standard a real counsellor meets</a:t>
            </a:r>
          </a:p>
        </p:txBody>
      </p:sp>
      <p:sp>
        <p:nvSpPr>
          <p:cNvPr id="40" name="TextBox 40"/>
          <p:cNvSpPr txBox="1"/>
          <p:nvPr/>
        </p:nvSpPr>
        <p:spPr>
          <a:xfrm>
            <a:off x="8970816" y="8420674"/>
            <a:ext cx="3049200" cy="588993"/>
          </a:xfrm>
          <a:prstGeom prst="rect">
            <a:avLst/>
          </a:prstGeom>
        </p:spPr>
        <p:txBody>
          <a:bodyPr lIns="0" tIns="0" rIns="0" bIns="0" rtlCol="0" anchor="t">
            <a:spAutoFit/>
          </a:bodyPr>
          <a:lstStyle/>
          <a:p>
            <a:pPr algn="ctr">
              <a:lnSpc>
                <a:spcPts val="2185"/>
              </a:lnSpc>
              <a:spcBef>
                <a:spcPct val="0"/>
              </a:spcBef>
            </a:pPr>
            <a:r>
              <a:rPr lang="en-US" sz="1561">
                <a:solidFill>
                  <a:srgbClr val="8490A8"/>
                </a:solidFill>
                <a:latin typeface="Agrandir"/>
                <a:ea typeface="Agrandir"/>
                <a:cs typeface="Agrandir"/>
                <a:sym typeface="Agrandir"/>
              </a:rPr>
              <a:t>Proof this kind of measurement work</a:t>
            </a:r>
          </a:p>
        </p:txBody>
      </p:sp>
      <p:sp>
        <p:nvSpPr>
          <p:cNvPr id="41" name="TextBox 41"/>
          <p:cNvSpPr txBox="1"/>
          <p:nvPr/>
        </p:nvSpPr>
        <p:spPr>
          <a:xfrm>
            <a:off x="5346813" y="8026164"/>
            <a:ext cx="2775080" cy="588993"/>
          </a:xfrm>
          <a:prstGeom prst="rect">
            <a:avLst/>
          </a:prstGeom>
        </p:spPr>
        <p:txBody>
          <a:bodyPr lIns="0" tIns="0" rIns="0" bIns="0" rtlCol="0" anchor="t">
            <a:spAutoFit/>
          </a:bodyPr>
          <a:lstStyle/>
          <a:p>
            <a:pPr algn="ctr">
              <a:lnSpc>
                <a:spcPts val="2185"/>
              </a:lnSpc>
              <a:spcBef>
                <a:spcPct val="0"/>
              </a:spcBef>
            </a:pPr>
            <a:r>
              <a:rPr lang="en-US" sz="1561">
                <a:solidFill>
                  <a:srgbClr val="8490A8"/>
                </a:solidFill>
                <a:latin typeface="Agrandir"/>
                <a:ea typeface="Agrandir"/>
                <a:cs typeface="Agrandir"/>
                <a:sym typeface="Agrandir"/>
              </a:rPr>
              <a:t>The evidence behind RAIYU's goal-focused style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1508128" y="-192013"/>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37752" y="-3834"/>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1166961" y="3401925"/>
            <a:ext cx="3419403" cy="4406812"/>
            <a:chOff x="0" y="0"/>
            <a:chExt cx="900584" cy="1160642"/>
          </a:xfrm>
        </p:grpSpPr>
        <p:sp>
          <p:nvSpPr>
            <p:cNvPr id="5" name="Freeform 5"/>
            <p:cNvSpPr/>
            <p:nvPr/>
          </p:nvSpPr>
          <p:spPr>
            <a:xfrm>
              <a:off x="0" y="0"/>
              <a:ext cx="900584" cy="1160642"/>
            </a:xfrm>
            <a:custGeom>
              <a:avLst/>
              <a:gdLst/>
              <a:ahLst/>
              <a:cxnLst/>
              <a:rect l="l" t="t" r="r" b="b"/>
              <a:pathLst>
                <a:path w="900584" h="1160642">
                  <a:moveTo>
                    <a:pt x="115470" y="0"/>
                  </a:moveTo>
                  <a:lnTo>
                    <a:pt x="785114" y="0"/>
                  </a:lnTo>
                  <a:cubicBezTo>
                    <a:pt x="848886" y="0"/>
                    <a:pt x="900584" y="51698"/>
                    <a:pt x="900584" y="115470"/>
                  </a:cubicBezTo>
                  <a:lnTo>
                    <a:pt x="900584" y="1045172"/>
                  </a:lnTo>
                  <a:cubicBezTo>
                    <a:pt x="900584" y="1108944"/>
                    <a:pt x="848886" y="1160642"/>
                    <a:pt x="785114" y="1160642"/>
                  </a:cubicBezTo>
                  <a:lnTo>
                    <a:pt x="115470" y="1160642"/>
                  </a:lnTo>
                  <a:cubicBezTo>
                    <a:pt x="51698" y="1160642"/>
                    <a:pt x="0" y="1108944"/>
                    <a:pt x="0" y="1045172"/>
                  </a:cubicBezTo>
                  <a:lnTo>
                    <a:pt x="0" y="115470"/>
                  </a:lnTo>
                  <a:cubicBezTo>
                    <a:pt x="0" y="51698"/>
                    <a:pt x="51698" y="0"/>
                    <a:pt x="115470"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900584" cy="1265417"/>
            </a:xfrm>
            <a:prstGeom prst="rect">
              <a:avLst/>
            </a:prstGeom>
          </p:spPr>
          <p:txBody>
            <a:bodyPr lIns="50800" tIns="50800" rIns="50800" bIns="50800" rtlCol="0" anchor="ctr"/>
            <a:lstStyle/>
            <a:p>
              <a:pPr algn="ctr">
                <a:lnSpc>
                  <a:spcPts val="3080"/>
                </a:lnSpc>
              </a:pPr>
              <a:endParaRPr/>
            </a:p>
          </p:txBody>
        </p:sp>
      </p:grpSp>
      <p:sp>
        <p:nvSpPr>
          <p:cNvPr id="7" name="TextBox 7"/>
          <p:cNvSpPr txBox="1"/>
          <p:nvPr/>
        </p:nvSpPr>
        <p:spPr>
          <a:xfrm>
            <a:off x="1605046" y="4647270"/>
            <a:ext cx="2581916" cy="272456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DEMOGRAPHICS</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SHARE INITIAL VIEWS ON AI</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RATE CURRENT MOOD</a:t>
            </a:r>
          </a:p>
        </p:txBody>
      </p:sp>
      <p:sp>
        <p:nvSpPr>
          <p:cNvPr id="8" name="TextBox 8"/>
          <p:cNvSpPr txBox="1"/>
          <p:nvPr/>
        </p:nvSpPr>
        <p:spPr>
          <a:xfrm>
            <a:off x="1318056" y="1455874"/>
            <a:ext cx="13841158" cy="1300800"/>
          </a:xfrm>
          <a:prstGeom prst="rect">
            <a:avLst/>
          </a:prstGeom>
        </p:spPr>
        <p:txBody>
          <a:bodyPr lIns="0" tIns="0" rIns="0" bIns="0" rtlCol="0" anchor="t">
            <a:spAutoFit/>
          </a:bodyPr>
          <a:lstStyle/>
          <a:p>
            <a:pPr algn="l">
              <a:lnSpc>
                <a:spcPts val="9195"/>
              </a:lnSpc>
            </a:pPr>
            <a:r>
              <a:rPr lang="en-US" sz="6568" b="1">
                <a:solidFill>
                  <a:srgbClr val="7FD3EC"/>
                </a:solidFill>
                <a:latin typeface="Agrandir Medium"/>
                <a:ea typeface="Agrandir Medium"/>
                <a:cs typeface="Agrandir Medium"/>
                <a:sym typeface="Agrandir Medium"/>
              </a:rPr>
              <a:t>How we tested the difference</a:t>
            </a:r>
          </a:p>
        </p:txBody>
      </p:sp>
      <p:sp>
        <p:nvSpPr>
          <p:cNvPr id="9" name="TextBox 9"/>
          <p:cNvSpPr txBox="1"/>
          <p:nvPr/>
        </p:nvSpPr>
        <p:spPr>
          <a:xfrm>
            <a:off x="1166961" y="949144"/>
            <a:ext cx="4074914" cy="811530"/>
          </a:xfrm>
          <a:prstGeom prst="rect">
            <a:avLst/>
          </a:prstGeom>
        </p:spPr>
        <p:txBody>
          <a:bodyPr lIns="0" tIns="0" rIns="0" bIns="0" rtlCol="0" anchor="t">
            <a:spAutoFit/>
          </a:bodyPr>
          <a:lstStyle/>
          <a:p>
            <a:pPr algn="ctr">
              <a:lnSpc>
                <a:spcPts val="6720"/>
              </a:lnSpc>
            </a:pPr>
            <a:r>
              <a:rPr lang="en-US" sz="4400" b="1" dirty="0">
                <a:solidFill>
                  <a:srgbClr val="FFFFFF"/>
                </a:solidFill>
                <a:latin typeface="Canva Sans Bold"/>
                <a:ea typeface="Canva Sans Bold"/>
                <a:cs typeface="Canva Sans Bold"/>
                <a:sym typeface="Canva Sans Bold"/>
              </a:rPr>
              <a:t>THE METHOD</a:t>
            </a:r>
          </a:p>
        </p:txBody>
      </p:sp>
      <p:sp>
        <p:nvSpPr>
          <p:cNvPr id="10" name="TextBox 10"/>
          <p:cNvSpPr txBox="1"/>
          <p:nvPr/>
        </p:nvSpPr>
        <p:spPr>
          <a:xfrm>
            <a:off x="2056057" y="3808549"/>
            <a:ext cx="1641213" cy="429803"/>
          </a:xfrm>
          <a:prstGeom prst="rect">
            <a:avLst/>
          </a:prstGeom>
        </p:spPr>
        <p:txBody>
          <a:bodyPr lIns="0" tIns="0" rIns="0" bIns="0" rtlCol="0" anchor="t">
            <a:spAutoFit/>
          </a:bodyPr>
          <a:lstStyle/>
          <a:p>
            <a:pPr algn="ctr">
              <a:lnSpc>
                <a:spcPts val="3426"/>
              </a:lnSpc>
              <a:spcBef>
                <a:spcPct val="0"/>
              </a:spcBef>
            </a:pPr>
            <a:r>
              <a:rPr lang="en-US" sz="2447">
                <a:solidFill>
                  <a:srgbClr val="8B93B0"/>
                </a:solidFill>
                <a:latin typeface="HK Modular"/>
                <a:ea typeface="HK Modular"/>
                <a:cs typeface="HK Modular"/>
                <a:sym typeface="HK Modular"/>
              </a:rPr>
              <a:t>BEFORE</a:t>
            </a:r>
          </a:p>
        </p:txBody>
      </p:sp>
      <p:grpSp>
        <p:nvGrpSpPr>
          <p:cNvPr id="11" name="Group 11"/>
          <p:cNvGrpSpPr/>
          <p:nvPr/>
        </p:nvGrpSpPr>
        <p:grpSpPr>
          <a:xfrm>
            <a:off x="5241875" y="3401925"/>
            <a:ext cx="1842092" cy="4230688"/>
            <a:chOff x="0" y="0"/>
            <a:chExt cx="485160" cy="1114255"/>
          </a:xfrm>
        </p:grpSpPr>
        <p:sp>
          <p:nvSpPr>
            <p:cNvPr id="12" name="Freeform 12"/>
            <p:cNvSpPr/>
            <p:nvPr/>
          </p:nvSpPr>
          <p:spPr>
            <a:xfrm>
              <a:off x="0" y="0"/>
              <a:ext cx="485160" cy="1114255"/>
            </a:xfrm>
            <a:custGeom>
              <a:avLst/>
              <a:gdLst/>
              <a:ahLst/>
              <a:cxnLst/>
              <a:rect l="l" t="t" r="r" b="b"/>
              <a:pathLst>
                <a:path w="485160" h="1114255">
                  <a:moveTo>
                    <a:pt x="214342" y="0"/>
                  </a:moveTo>
                  <a:lnTo>
                    <a:pt x="270818" y="0"/>
                  </a:lnTo>
                  <a:cubicBezTo>
                    <a:pt x="389196" y="0"/>
                    <a:pt x="485160" y="95964"/>
                    <a:pt x="485160" y="214342"/>
                  </a:cubicBezTo>
                  <a:lnTo>
                    <a:pt x="485160" y="899913"/>
                  </a:lnTo>
                  <a:cubicBezTo>
                    <a:pt x="485160" y="956760"/>
                    <a:pt x="462578" y="1011279"/>
                    <a:pt x="422381" y="1051476"/>
                  </a:cubicBezTo>
                  <a:cubicBezTo>
                    <a:pt x="382184" y="1091673"/>
                    <a:pt x="327665" y="1114255"/>
                    <a:pt x="270818" y="1114255"/>
                  </a:cubicBezTo>
                  <a:lnTo>
                    <a:pt x="214342" y="1114255"/>
                  </a:lnTo>
                  <a:cubicBezTo>
                    <a:pt x="157495" y="1114255"/>
                    <a:pt x="102976" y="1091673"/>
                    <a:pt x="62779" y="1051476"/>
                  </a:cubicBezTo>
                  <a:cubicBezTo>
                    <a:pt x="22582" y="1011279"/>
                    <a:pt x="0" y="956760"/>
                    <a:pt x="0" y="899913"/>
                  </a:cubicBezTo>
                  <a:lnTo>
                    <a:pt x="0" y="214342"/>
                  </a:lnTo>
                  <a:cubicBezTo>
                    <a:pt x="0" y="157495"/>
                    <a:pt x="22582" y="102976"/>
                    <a:pt x="62779" y="62779"/>
                  </a:cubicBezTo>
                  <a:cubicBezTo>
                    <a:pt x="102976" y="22582"/>
                    <a:pt x="157495" y="0"/>
                    <a:pt x="214342" y="0"/>
                  </a:cubicBezTo>
                  <a:close/>
                </a:path>
              </a:pathLst>
            </a:custGeom>
            <a:solidFill>
              <a:srgbClr val="10162A"/>
            </a:solidFill>
            <a:ln w="38100" cap="rnd">
              <a:solidFill>
                <a:srgbClr val="26304A"/>
              </a:solidFill>
              <a:prstDash val="solid"/>
              <a:round/>
            </a:ln>
          </p:spPr>
          <p:txBody>
            <a:bodyPr/>
            <a:lstStyle/>
            <a:p>
              <a:endParaRPr lang="en-GB"/>
            </a:p>
          </p:txBody>
        </p:sp>
        <p:sp>
          <p:nvSpPr>
            <p:cNvPr id="13" name="TextBox 13"/>
            <p:cNvSpPr txBox="1"/>
            <p:nvPr/>
          </p:nvSpPr>
          <p:spPr>
            <a:xfrm>
              <a:off x="0" y="-104775"/>
              <a:ext cx="485160" cy="1219030"/>
            </a:xfrm>
            <a:prstGeom prst="rect">
              <a:avLst/>
            </a:prstGeom>
          </p:spPr>
          <p:txBody>
            <a:bodyPr lIns="50800" tIns="50800" rIns="50800" bIns="50800" rtlCol="0" anchor="ctr"/>
            <a:lstStyle/>
            <a:p>
              <a:pPr algn="ctr">
                <a:lnSpc>
                  <a:spcPts val="3080"/>
                </a:lnSpc>
              </a:pPr>
              <a:endParaRPr/>
            </a:p>
          </p:txBody>
        </p:sp>
      </p:grpSp>
      <p:sp>
        <p:nvSpPr>
          <p:cNvPr id="14" name="TextBox 14"/>
          <p:cNvSpPr txBox="1"/>
          <p:nvPr/>
        </p:nvSpPr>
        <p:spPr>
          <a:xfrm rot="-5400000">
            <a:off x="3985616" y="5084958"/>
            <a:ext cx="4112881" cy="864622"/>
          </a:xfrm>
          <a:prstGeom prst="rect">
            <a:avLst/>
          </a:prstGeom>
        </p:spPr>
        <p:txBody>
          <a:bodyPr lIns="0" tIns="0" rIns="0" bIns="0" rtlCol="0" anchor="t">
            <a:spAutoFit/>
          </a:bodyPr>
          <a:lstStyle/>
          <a:p>
            <a:pPr algn="ctr">
              <a:lnSpc>
                <a:spcPts val="3426"/>
              </a:lnSpc>
              <a:spcBef>
                <a:spcPct val="0"/>
              </a:spcBef>
            </a:pPr>
            <a:r>
              <a:rPr lang="en-US" sz="2447">
                <a:solidFill>
                  <a:srgbClr val="8B93B0"/>
                </a:solidFill>
                <a:latin typeface="HK Modular"/>
                <a:ea typeface="HK Modular"/>
                <a:cs typeface="HK Modular"/>
                <a:sym typeface="HK Modular"/>
              </a:rPr>
              <a:t>RANDOM ALLOCATION</a:t>
            </a:r>
          </a:p>
        </p:txBody>
      </p:sp>
      <p:grpSp>
        <p:nvGrpSpPr>
          <p:cNvPr id="15" name="Group 15"/>
          <p:cNvGrpSpPr/>
          <p:nvPr/>
        </p:nvGrpSpPr>
        <p:grpSpPr>
          <a:xfrm>
            <a:off x="7804689" y="3600497"/>
            <a:ext cx="3419403" cy="2183676"/>
            <a:chOff x="0" y="0"/>
            <a:chExt cx="900584" cy="575125"/>
          </a:xfrm>
        </p:grpSpPr>
        <p:sp>
          <p:nvSpPr>
            <p:cNvPr id="16" name="Freeform 16"/>
            <p:cNvSpPr/>
            <p:nvPr/>
          </p:nvSpPr>
          <p:spPr>
            <a:xfrm>
              <a:off x="0" y="0"/>
              <a:ext cx="900584" cy="575125"/>
            </a:xfrm>
            <a:custGeom>
              <a:avLst/>
              <a:gdLst/>
              <a:ahLst/>
              <a:cxnLst/>
              <a:rect l="l" t="t" r="r" b="b"/>
              <a:pathLst>
                <a:path w="900584" h="575125">
                  <a:moveTo>
                    <a:pt x="115470" y="0"/>
                  </a:moveTo>
                  <a:lnTo>
                    <a:pt x="785114" y="0"/>
                  </a:lnTo>
                  <a:cubicBezTo>
                    <a:pt x="848886" y="0"/>
                    <a:pt x="900584" y="51698"/>
                    <a:pt x="900584" y="115470"/>
                  </a:cubicBezTo>
                  <a:lnTo>
                    <a:pt x="900584" y="459655"/>
                  </a:lnTo>
                  <a:cubicBezTo>
                    <a:pt x="900584" y="523427"/>
                    <a:pt x="848886" y="575125"/>
                    <a:pt x="785114" y="575125"/>
                  </a:cubicBezTo>
                  <a:lnTo>
                    <a:pt x="115470" y="575125"/>
                  </a:lnTo>
                  <a:cubicBezTo>
                    <a:pt x="51698" y="575125"/>
                    <a:pt x="0" y="523427"/>
                    <a:pt x="0" y="459655"/>
                  </a:cubicBezTo>
                  <a:lnTo>
                    <a:pt x="0" y="115470"/>
                  </a:lnTo>
                  <a:cubicBezTo>
                    <a:pt x="0" y="51698"/>
                    <a:pt x="51698" y="0"/>
                    <a:pt x="115470" y="0"/>
                  </a:cubicBezTo>
                  <a:close/>
                </a:path>
              </a:pathLst>
            </a:custGeom>
            <a:solidFill>
              <a:srgbClr val="10162A"/>
            </a:solidFill>
            <a:ln w="38100" cap="rnd">
              <a:solidFill>
                <a:srgbClr val="D793AF"/>
              </a:solidFill>
              <a:prstDash val="solid"/>
              <a:round/>
            </a:ln>
          </p:spPr>
          <p:txBody>
            <a:bodyPr/>
            <a:lstStyle/>
            <a:p>
              <a:endParaRPr lang="en-GB"/>
            </a:p>
          </p:txBody>
        </p:sp>
        <p:sp>
          <p:nvSpPr>
            <p:cNvPr id="17" name="TextBox 17"/>
            <p:cNvSpPr txBox="1"/>
            <p:nvPr/>
          </p:nvSpPr>
          <p:spPr>
            <a:xfrm>
              <a:off x="0" y="-104775"/>
              <a:ext cx="900584" cy="679900"/>
            </a:xfrm>
            <a:prstGeom prst="rect">
              <a:avLst/>
            </a:prstGeom>
          </p:spPr>
          <p:txBody>
            <a:bodyPr lIns="50800" tIns="50800" rIns="50800" bIns="50800" rtlCol="0" anchor="ctr"/>
            <a:lstStyle/>
            <a:p>
              <a:pPr algn="ctr">
                <a:lnSpc>
                  <a:spcPts val="3080"/>
                </a:lnSpc>
              </a:pPr>
              <a:endParaRPr/>
            </a:p>
          </p:txBody>
        </p:sp>
      </p:grpSp>
      <p:grpSp>
        <p:nvGrpSpPr>
          <p:cNvPr id="18" name="Group 18"/>
          <p:cNvGrpSpPr/>
          <p:nvPr/>
        </p:nvGrpSpPr>
        <p:grpSpPr>
          <a:xfrm>
            <a:off x="7791906" y="6193748"/>
            <a:ext cx="3419403" cy="2261658"/>
            <a:chOff x="0" y="0"/>
            <a:chExt cx="900584" cy="595663"/>
          </a:xfrm>
        </p:grpSpPr>
        <p:sp>
          <p:nvSpPr>
            <p:cNvPr id="19" name="Freeform 19"/>
            <p:cNvSpPr/>
            <p:nvPr/>
          </p:nvSpPr>
          <p:spPr>
            <a:xfrm>
              <a:off x="0" y="0"/>
              <a:ext cx="900584" cy="595663"/>
            </a:xfrm>
            <a:custGeom>
              <a:avLst/>
              <a:gdLst/>
              <a:ahLst/>
              <a:cxnLst/>
              <a:rect l="l" t="t" r="r" b="b"/>
              <a:pathLst>
                <a:path w="900584" h="595663">
                  <a:moveTo>
                    <a:pt x="115470" y="0"/>
                  </a:moveTo>
                  <a:lnTo>
                    <a:pt x="785114" y="0"/>
                  </a:lnTo>
                  <a:cubicBezTo>
                    <a:pt x="848886" y="0"/>
                    <a:pt x="900584" y="51698"/>
                    <a:pt x="900584" y="115470"/>
                  </a:cubicBezTo>
                  <a:lnTo>
                    <a:pt x="900584" y="480193"/>
                  </a:lnTo>
                  <a:cubicBezTo>
                    <a:pt x="900584" y="543965"/>
                    <a:pt x="848886" y="595663"/>
                    <a:pt x="785114" y="595663"/>
                  </a:cubicBezTo>
                  <a:lnTo>
                    <a:pt x="115470" y="595663"/>
                  </a:lnTo>
                  <a:cubicBezTo>
                    <a:pt x="51698" y="595663"/>
                    <a:pt x="0" y="543965"/>
                    <a:pt x="0" y="480193"/>
                  </a:cubicBezTo>
                  <a:lnTo>
                    <a:pt x="0" y="115470"/>
                  </a:lnTo>
                  <a:cubicBezTo>
                    <a:pt x="0" y="51698"/>
                    <a:pt x="51698" y="0"/>
                    <a:pt x="115470" y="0"/>
                  </a:cubicBezTo>
                  <a:close/>
                </a:path>
              </a:pathLst>
            </a:custGeom>
            <a:solidFill>
              <a:srgbClr val="10162A"/>
            </a:solidFill>
            <a:ln w="38100" cap="rnd">
              <a:solidFill>
                <a:srgbClr val="9BD1E9"/>
              </a:solidFill>
              <a:prstDash val="solid"/>
              <a:round/>
            </a:ln>
          </p:spPr>
          <p:txBody>
            <a:bodyPr/>
            <a:lstStyle/>
            <a:p>
              <a:endParaRPr lang="en-GB"/>
            </a:p>
          </p:txBody>
        </p:sp>
        <p:sp>
          <p:nvSpPr>
            <p:cNvPr id="20" name="TextBox 20"/>
            <p:cNvSpPr txBox="1"/>
            <p:nvPr/>
          </p:nvSpPr>
          <p:spPr>
            <a:xfrm>
              <a:off x="0" y="-104775"/>
              <a:ext cx="900584" cy="700438"/>
            </a:xfrm>
            <a:prstGeom prst="rect">
              <a:avLst/>
            </a:prstGeom>
          </p:spPr>
          <p:txBody>
            <a:bodyPr lIns="50800" tIns="50800" rIns="50800" bIns="50800" rtlCol="0" anchor="ctr"/>
            <a:lstStyle/>
            <a:p>
              <a:pPr algn="ctr">
                <a:lnSpc>
                  <a:spcPts val="3080"/>
                </a:lnSpc>
              </a:pPr>
              <a:endParaRPr/>
            </a:p>
          </p:txBody>
        </p:sp>
      </p:grpSp>
      <p:grpSp>
        <p:nvGrpSpPr>
          <p:cNvPr id="21" name="Group 21"/>
          <p:cNvGrpSpPr/>
          <p:nvPr/>
        </p:nvGrpSpPr>
        <p:grpSpPr>
          <a:xfrm>
            <a:off x="11937411" y="3471366"/>
            <a:ext cx="4727273" cy="5156346"/>
            <a:chOff x="0" y="0"/>
            <a:chExt cx="1245043" cy="1358050"/>
          </a:xfrm>
        </p:grpSpPr>
        <p:sp>
          <p:nvSpPr>
            <p:cNvPr id="22" name="Freeform 22"/>
            <p:cNvSpPr/>
            <p:nvPr/>
          </p:nvSpPr>
          <p:spPr>
            <a:xfrm>
              <a:off x="0" y="0"/>
              <a:ext cx="1245043" cy="1358050"/>
            </a:xfrm>
            <a:custGeom>
              <a:avLst/>
              <a:gdLst/>
              <a:ahLst/>
              <a:cxnLst/>
              <a:rect l="l" t="t" r="r" b="b"/>
              <a:pathLst>
                <a:path w="1245043" h="1358050">
                  <a:moveTo>
                    <a:pt x="83523" y="0"/>
                  </a:moveTo>
                  <a:lnTo>
                    <a:pt x="1161520" y="0"/>
                  </a:lnTo>
                  <a:cubicBezTo>
                    <a:pt x="1183671" y="0"/>
                    <a:pt x="1204916" y="8800"/>
                    <a:pt x="1220580" y="24463"/>
                  </a:cubicBezTo>
                  <a:cubicBezTo>
                    <a:pt x="1236243" y="40127"/>
                    <a:pt x="1245043" y="61372"/>
                    <a:pt x="1245043" y="83523"/>
                  </a:cubicBezTo>
                  <a:lnTo>
                    <a:pt x="1245043" y="1274527"/>
                  </a:lnTo>
                  <a:cubicBezTo>
                    <a:pt x="1245043" y="1296678"/>
                    <a:pt x="1236243" y="1317923"/>
                    <a:pt x="1220580" y="1333587"/>
                  </a:cubicBezTo>
                  <a:cubicBezTo>
                    <a:pt x="1204916" y="1349250"/>
                    <a:pt x="1183671" y="1358050"/>
                    <a:pt x="1161520" y="1358050"/>
                  </a:cubicBezTo>
                  <a:lnTo>
                    <a:pt x="83523" y="1358050"/>
                  </a:lnTo>
                  <a:cubicBezTo>
                    <a:pt x="61372" y="1358050"/>
                    <a:pt x="40127" y="1349250"/>
                    <a:pt x="24463" y="1333587"/>
                  </a:cubicBezTo>
                  <a:cubicBezTo>
                    <a:pt x="8800" y="1317923"/>
                    <a:pt x="0" y="1296678"/>
                    <a:pt x="0" y="1274527"/>
                  </a:cubicBezTo>
                  <a:lnTo>
                    <a:pt x="0" y="83523"/>
                  </a:lnTo>
                  <a:cubicBezTo>
                    <a:pt x="0" y="61372"/>
                    <a:pt x="8800" y="40127"/>
                    <a:pt x="24463" y="24463"/>
                  </a:cubicBezTo>
                  <a:cubicBezTo>
                    <a:pt x="40127" y="8800"/>
                    <a:pt x="61372" y="0"/>
                    <a:pt x="83523" y="0"/>
                  </a:cubicBezTo>
                  <a:close/>
                </a:path>
              </a:pathLst>
            </a:custGeom>
            <a:solidFill>
              <a:srgbClr val="10162A"/>
            </a:solidFill>
            <a:ln w="38100" cap="rnd">
              <a:solidFill>
                <a:srgbClr val="26304A"/>
              </a:solidFill>
              <a:prstDash val="solid"/>
              <a:round/>
            </a:ln>
          </p:spPr>
          <p:txBody>
            <a:bodyPr/>
            <a:lstStyle/>
            <a:p>
              <a:endParaRPr lang="en-GB"/>
            </a:p>
          </p:txBody>
        </p:sp>
        <p:sp>
          <p:nvSpPr>
            <p:cNvPr id="23" name="TextBox 23"/>
            <p:cNvSpPr txBox="1"/>
            <p:nvPr/>
          </p:nvSpPr>
          <p:spPr>
            <a:xfrm>
              <a:off x="0" y="-104775"/>
              <a:ext cx="1245043" cy="1462825"/>
            </a:xfrm>
            <a:prstGeom prst="rect">
              <a:avLst/>
            </a:prstGeom>
          </p:spPr>
          <p:txBody>
            <a:bodyPr lIns="50800" tIns="50800" rIns="50800" bIns="50800" rtlCol="0" anchor="ctr"/>
            <a:lstStyle/>
            <a:p>
              <a:pPr algn="ctr">
                <a:lnSpc>
                  <a:spcPts val="3080"/>
                </a:lnSpc>
              </a:pPr>
              <a:endParaRPr/>
            </a:p>
          </p:txBody>
        </p:sp>
      </p:grpSp>
      <p:sp>
        <p:nvSpPr>
          <p:cNvPr id="24" name="TextBox 24"/>
          <p:cNvSpPr txBox="1"/>
          <p:nvPr/>
        </p:nvSpPr>
        <p:spPr>
          <a:xfrm>
            <a:off x="8817788" y="3808549"/>
            <a:ext cx="1367640" cy="429803"/>
          </a:xfrm>
          <a:prstGeom prst="rect">
            <a:avLst/>
          </a:prstGeom>
        </p:spPr>
        <p:txBody>
          <a:bodyPr lIns="0" tIns="0" rIns="0" bIns="0" rtlCol="0" anchor="t">
            <a:spAutoFit/>
          </a:bodyPr>
          <a:lstStyle/>
          <a:p>
            <a:pPr algn="ctr">
              <a:lnSpc>
                <a:spcPts val="3426"/>
              </a:lnSpc>
              <a:spcBef>
                <a:spcPct val="0"/>
              </a:spcBef>
            </a:pPr>
            <a:r>
              <a:rPr lang="en-US" sz="2447">
                <a:solidFill>
                  <a:srgbClr val="D793AF"/>
                </a:solidFill>
                <a:latin typeface="HK Modular"/>
                <a:ea typeface="HK Modular"/>
                <a:cs typeface="HK Modular"/>
                <a:sym typeface="HK Modular"/>
              </a:rPr>
              <a:t>RAIYU</a:t>
            </a:r>
          </a:p>
        </p:txBody>
      </p:sp>
      <p:sp>
        <p:nvSpPr>
          <p:cNvPr id="25" name="TextBox 25"/>
          <p:cNvSpPr txBox="1"/>
          <p:nvPr/>
        </p:nvSpPr>
        <p:spPr>
          <a:xfrm>
            <a:off x="8407485" y="6438823"/>
            <a:ext cx="2188246" cy="429803"/>
          </a:xfrm>
          <a:prstGeom prst="rect">
            <a:avLst/>
          </a:prstGeom>
        </p:spPr>
        <p:txBody>
          <a:bodyPr lIns="0" tIns="0" rIns="0" bIns="0" rtlCol="0" anchor="t">
            <a:spAutoFit/>
          </a:bodyPr>
          <a:lstStyle/>
          <a:p>
            <a:pPr algn="ctr">
              <a:lnSpc>
                <a:spcPts val="3426"/>
              </a:lnSpc>
              <a:spcBef>
                <a:spcPct val="0"/>
              </a:spcBef>
            </a:pPr>
            <a:r>
              <a:rPr lang="en-US" sz="2447">
                <a:solidFill>
                  <a:srgbClr val="9BD1E9"/>
                </a:solidFill>
                <a:latin typeface="HK Modular"/>
                <a:ea typeface="HK Modular"/>
                <a:cs typeface="HK Modular"/>
                <a:sym typeface="HK Modular"/>
              </a:rPr>
              <a:t>BASELINE</a:t>
            </a:r>
          </a:p>
        </p:txBody>
      </p:sp>
      <p:sp>
        <p:nvSpPr>
          <p:cNvPr id="26" name="TextBox 26"/>
          <p:cNvSpPr txBox="1"/>
          <p:nvPr/>
        </p:nvSpPr>
        <p:spPr>
          <a:xfrm>
            <a:off x="13555198" y="3808549"/>
            <a:ext cx="1367640" cy="429803"/>
          </a:xfrm>
          <a:prstGeom prst="rect">
            <a:avLst/>
          </a:prstGeom>
        </p:spPr>
        <p:txBody>
          <a:bodyPr lIns="0" tIns="0" rIns="0" bIns="0" rtlCol="0" anchor="t">
            <a:spAutoFit/>
          </a:bodyPr>
          <a:lstStyle/>
          <a:p>
            <a:pPr algn="ctr">
              <a:lnSpc>
                <a:spcPts val="3426"/>
              </a:lnSpc>
              <a:spcBef>
                <a:spcPct val="0"/>
              </a:spcBef>
            </a:pPr>
            <a:r>
              <a:rPr lang="en-US" sz="2447">
                <a:solidFill>
                  <a:srgbClr val="8B93B0"/>
                </a:solidFill>
                <a:latin typeface="HK Modular"/>
                <a:ea typeface="HK Modular"/>
                <a:cs typeface="HK Modular"/>
                <a:sym typeface="HK Modular"/>
              </a:rPr>
              <a:t>AFTER</a:t>
            </a:r>
          </a:p>
        </p:txBody>
      </p:sp>
      <p:sp>
        <p:nvSpPr>
          <p:cNvPr id="27" name="TextBox 27"/>
          <p:cNvSpPr txBox="1"/>
          <p:nvPr/>
        </p:nvSpPr>
        <p:spPr>
          <a:xfrm>
            <a:off x="11813352" y="4647270"/>
            <a:ext cx="4851332" cy="350561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VIEWS AGAIN ON AI</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RATE MOOD AGAIN</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WORKING ALLIANCE RATING</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OVERALL AI RATING</a:t>
            </a:r>
          </a:p>
          <a:p>
            <a:pPr algn="ctr">
              <a:lnSpc>
                <a:spcPts val="3127"/>
              </a:lnSpc>
            </a:pPr>
            <a:endParaRPr lang="en-US" sz="2233">
              <a:solidFill>
                <a:srgbClr val="FFFFFF"/>
              </a:solidFill>
              <a:latin typeface="Tomorrow"/>
              <a:ea typeface="Tomorrow"/>
              <a:cs typeface="Tomorrow"/>
              <a:sym typeface="Tomorrow"/>
            </a:endParaRPr>
          </a:p>
          <a:p>
            <a:pPr algn="ctr">
              <a:lnSpc>
                <a:spcPts val="3127"/>
              </a:lnSpc>
            </a:pPr>
            <a:r>
              <a:rPr lang="en-US" sz="2233">
                <a:solidFill>
                  <a:srgbClr val="FFFFFF"/>
                </a:solidFill>
                <a:latin typeface="Tomorrow"/>
                <a:ea typeface="Tomorrow"/>
                <a:cs typeface="Tomorrow"/>
                <a:sym typeface="Tomorrow"/>
              </a:rPr>
              <a:t>OPEN ENDED REFLECTION</a:t>
            </a:r>
          </a:p>
        </p:txBody>
      </p:sp>
      <p:sp>
        <p:nvSpPr>
          <p:cNvPr id="28" name="TextBox 28"/>
          <p:cNvSpPr txBox="1"/>
          <p:nvPr/>
        </p:nvSpPr>
        <p:spPr>
          <a:xfrm>
            <a:off x="8238635" y="4398949"/>
            <a:ext cx="2581916" cy="116246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1OMIN CHAT ABOUT A STRESS OR GOAL</a:t>
            </a:r>
          </a:p>
        </p:txBody>
      </p:sp>
      <p:sp>
        <p:nvSpPr>
          <p:cNvPr id="29" name="TextBox 29"/>
          <p:cNvSpPr txBox="1"/>
          <p:nvPr/>
        </p:nvSpPr>
        <p:spPr>
          <a:xfrm>
            <a:off x="8210650" y="7030551"/>
            <a:ext cx="2581916" cy="116246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1OMIN CHAT ABOUT A STRESS OR GOAL</a:t>
            </a:r>
          </a:p>
        </p:txBody>
      </p:sp>
      <p:sp>
        <p:nvSpPr>
          <p:cNvPr id="30" name="TextBox 30"/>
          <p:cNvSpPr txBox="1"/>
          <p:nvPr/>
        </p:nvSpPr>
        <p:spPr>
          <a:xfrm>
            <a:off x="1549876" y="8865837"/>
            <a:ext cx="15188248" cy="514985"/>
          </a:xfrm>
          <a:prstGeom prst="rect">
            <a:avLst/>
          </a:prstGeom>
        </p:spPr>
        <p:txBody>
          <a:bodyPr lIns="0" tIns="0" rIns="0" bIns="0" rtlCol="0" anchor="t">
            <a:spAutoFit/>
          </a:bodyPr>
          <a:lstStyle/>
          <a:p>
            <a:pPr algn="ctr">
              <a:lnSpc>
                <a:spcPts val="3639"/>
              </a:lnSpc>
              <a:spcBef>
                <a:spcPct val="0"/>
              </a:spcBef>
            </a:pPr>
            <a:r>
              <a:rPr lang="en-US" sz="2599">
                <a:solidFill>
                  <a:srgbClr val="C7D3E8"/>
                </a:solidFill>
                <a:latin typeface="Agrandir"/>
                <a:ea typeface="Agrandir"/>
                <a:cs typeface="Agrandir"/>
                <a:sym typeface="Agrandir"/>
              </a:rPr>
              <a:t>Everyone experiences the exact same setup - only difference is which AI they’re randomly given.</a:t>
            </a:r>
          </a:p>
        </p:txBody>
      </p:sp>
      <p:sp>
        <p:nvSpPr>
          <p:cNvPr id="31" name="Freeform 31"/>
          <p:cNvSpPr/>
          <p:nvPr/>
        </p:nvSpPr>
        <p:spPr>
          <a:xfrm>
            <a:off x="16548414" y="8211309"/>
            <a:ext cx="2002371" cy="2093983"/>
          </a:xfrm>
          <a:custGeom>
            <a:avLst/>
            <a:gdLst/>
            <a:ahLst/>
            <a:cxnLst/>
            <a:rect l="l" t="t" r="r" b="b"/>
            <a:pathLst>
              <a:path w="2002371" h="2093983">
                <a:moveTo>
                  <a:pt x="0" y="0"/>
                </a:moveTo>
                <a:lnTo>
                  <a:pt x="2002371" y="0"/>
                </a:lnTo>
                <a:lnTo>
                  <a:pt x="2002371" y="2093982"/>
                </a:lnTo>
                <a:lnTo>
                  <a:pt x="0" y="2093982"/>
                </a:lnTo>
                <a:lnTo>
                  <a:pt x="0" y="0"/>
                </a:lnTo>
                <a:close/>
              </a:path>
            </a:pathLst>
          </a:custGeom>
          <a:blipFill>
            <a:blip r:embed="rId4"/>
            <a:stretch>
              <a:fillRect/>
            </a:stretch>
          </a:blipFill>
        </p:spPr>
        <p:txBody>
          <a:bodyPr/>
          <a:lstStyle/>
          <a:p>
            <a:endParaRPr lang="en-GB"/>
          </a:p>
        </p:txBody>
      </p:sp>
      <p:sp>
        <p:nvSpPr>
          <p:cNvPr id="32" name="AutoShape 32"/>
          <p:cNvSpPr/>
          <p:nvPr/>
        </p:nvSpPr>
        <p:spPr>
          <a:xfrm flipV="1">
            <a:off x="4586365" y="5517269"/>
            <a:ext cx="655511" cy="44147"/>
          </a:xfrm>
          <a:prstGeom prst="line">
            <a:avLst/>
          </a:prstGeom>
          <a:ln w="133350" cap="flat">
            <a:solidFill>
              <a:srgbClr val="8B93B0"/>
            </a:solidFill>
            <a:prstDash val="solid"/>
            <a:headEnd type="none" w="sm" len="sm"/>
            <a:tailEnd type="arrow" w="med" len="sm"/>
          </a:ln>
        </p:spPr>
        <p:txBody>
          <a:bodyPr/>
          <a:lstStyle/>
          <a:p>
            <a:endParaRPr lang="en-GB"/>
          </a:p>
        </p:txBody>
      </p:sp>
      <p:sp>
        <p:nvSpPr>
          <p:cNvPr id="33" name="AutoShape 33"/>
          <p:cNvSpPr/>
          <p:nvPr/>
        </p:nvSpPr>
        <p:spPr>
          <a:xfrm flipV="1">
            <a:off x="7088448" y="4981922"/>
            <a:ext cx="655511" cy="44147"/>
          </a:xfrm>
          <a:prstGeom prst="line">
            <a:avLst/>
          </a:prstGeom>
          <a:ln w="133350" cap="flat">
            <a:solidFill>
              <a:srgbClr val="8B93B0"/>
            </a:solidFill>
            <a:prstDash val="solid"/>
            <a:headEnd type="none" w="sm" len="sm"/>
            <a:tailEnd type="arrow" w="med" len="sm"/>
          </a:ln>
        </p:spPr>
        <p:txBody>
          <a:bodyPr/>
          <a:lstStyle/>
          <a:p>
            <a:endParaRPr lang="en-GB"/>
          </a:p>
        </p:txBody>
      </p:sp>
      <p:sp>
        <p:nvSpPr>
          <p:cNvPr id="34" name="AutoShape 34"/>
          <p:cNvSpPr/>
          <p:nvPr/>
        </p:nvSpPr>
        <p:spPr>
          <a:xfrm>
            <a:off x="7144698" y="6606644"/>
            <a:ext cx="647208" cy="214206"/>
          </a:xfrm>
          <a:prstGeom prst="line">
            <a:avLst/>
          </a:prstGeom>
          <a:ln w="133350" cap="flat">
            <a:solidFill>
              <a:srgbClr val="8B93B0"/>
            </a:solidFill>
            <a:prstDash val="solid"/>
            <a:headEnd type="none" w="sm" len="sm"/>
            <a:tailEnd type="arrow" w="med" len="sm"/>
          </a:ln>
        </p:spPr>
        <p:txBody>
          <a:bodyPr/>
          <a:lstStyle/>
          <a:p>
            <a:endParaRPr lang="en-GB"/>
          </a:p>
        </p:txBody>
      </p:sp>
      <p:sp>
        <p:nvSpPr>
          <p:cNvPr id="35" name="AutoShape 35"/>
          <p:cNvSpPr/>
          <p:nvPr/>
        </p:nvSpPr>
        <p:spPr>
          <a:xfrm flipV="1">
            <a:off x="11215789" y="4871251"/>
            <a:ext cx="655511" cy="44147"/>
          </a:xfrm>
          <a:prstGeom prst="line">
            <a:avLst/>
          </a:prstGeom>
          <a:ln w="133350" cap="flat">
            <a:solidFill>
              <a:srgbClr val="8B93B0"/>
            </a:solidFill>
            <a:prstDash val="solid"/>
            <a:headEnd type="none" w="sm" len="sm"/>
            <a:tailEnd type="arrow" w="med" len="sm"/>
          </a:ln>
        </p:spPr>
        <p:txBody>
          <a:bodyPr/>
          <a:lstStyle/>
          <a:p>
            <a:endParaRPr lang="en-GB"/>
          </a:p>
        </p:txBody>
      </p:sp>
      <p:sp>
        <p:nvSpPr>
          <p:cNvPr id="36" name="AutoShape 36"/>
          <p:cNvSpPr/>
          <p:nvPr/>
        </p:nvSpPr>
        <p:spPr>
          <a:xfrm flipV="1">
            <a:off x="11220270" y="7371837"/>
            <a:ext cx="655511" cy="44147"/>
          </a:xfrm>
          <a:prstGeom prst="line">
            <a:avLst/>
          </a:prstGeom>
          <a:ln w="133350" cap="flat">
            <a:solidFill>
              <a:srgbClr val="8B93B0"/>
            </a:solidFill>
            <a:prstDash val="solid"/>
            <a:headEnd type="none" w="sm" len="sm"/>
            <a:tailEnd type="arrow" w="med" len="sm"/>
          </a:ln>
        </p:spPr>
        <p:txBody>
          <a:bodyPr/>
          <a:lstStyle/>
          <a:p>
            <a:endParaRPr lang="en-GB"/>
          </a:p>
        </p:txBody>
      </p:sp>
      <p:grpSp>
        <p:nvGrpSpPr>
          <p:cNvPr id="37" name="Group 37"/>
          <p:cNvGrpSpPr/>
          <p:nvPr/>
        </p:nvGrpSpPr>
        <p:grpSpPr>
          <a:xfrm>
            <a:off x="7645598" y="2621436"/>
            <a:ext cx="3621419" cy="780489"/>
            <a:chOff x="0" y="0"/>
            <a:chExt cx="953789" cy="205561"/>
          </a:xfrm>
        </p:grpSpPr>
        <p:sp>
          <p:nvSpPr>
            <p:cNvPr id="38" name="Freeform 38"/>
            <p:cNvSpPr/>
            <p:nvPr/>
          </p:nvSpPr>
          <p:spPr>
            <a:xfrm>
              <a:off x="0" y="0"/>
              <a:ext cx="953789" cy="205561"/>
            </a:xfrm>
            <a:custGeom>
              <a:avLst/>
              <a:gdLst/>
              <a:ahLst/>
              <a:cxnLst/>
              <a:rect l="l" t="t" r="r" b="b"/>
              <a:pathLst>
                <a:path w="953789" h="205561">
                  <a:moveTo>
                    <a:pt x="102780" y="0"/>
                  </a:moveTo>
                  <a:lnTo>
                    <a:pt x="851009" y="0"/>
                  </a:lnTo>
                  <a:cubicBezTo>
                    <a:pt x="907773" y="0"/>
                    <a:pt x="953789" y="46016"/>
                    <a:pt x="953789" y="102780"/>
                  </a:cubicBezTo>
                  <a:lnTo>
                    <a:pt x="953789" y="102780"/>
                  </a:lnTo>
                  <a:cubicBezTo>
                    <a:pt x="953789" y="159545"/>
                    <a:pt x="907773" y="205561"/>
                    <a:pt x="851009" y="205561"/>
                  </a:cubicBezTo>
                  <a:lnTo>
                    <a:pt x="102780" y="205561"/>
                  </a:lnTo>
                  <a:cubicBezTo>
                    <a:pt x="46016" y="205561"/>
                    <a:pt x="0" y="159545"/>
                    <a:pt x="0" y="102780"/>
                  </a:cubicBezTo>
                  <a:lnTo>
                    <a:pt x="0" y="102780"/>
                  </a:lnTo>
                  <a:cubicBezTo>
                    <a:pt x="0" y="46016"/>
                    <a:pt x="46016" y="0"/>
                    <a:pt x="102780" y="0"/>
                  </a:cubicBezTo>
                  <a:close/>
                </a:path>
              </a:pathLst>
            </a:custGeom>
            <a:solidFill>
              <a:srgbClr val="10162A"/>
            </a:solidFill>
            <a:ln w="38100" cap="rnd">
              <a:solidFill>
                <a:srgbClr val="26304A"/>
              </a:solidFill>
              <a:prstDash val="solid"/>
              <a:round/>
            </a:ln>
          </p:spPr>
          <p:txBody>
            <a:bodyPr/>
            <a:lstStyle/>
            <a:p>
              <a:endParaRPr lang="en-GB"/>
            </a:p>
          </p:txBody>
        </p:sp>
        <p:sp>
          <p:nvSpPr>
            <p:cNvPr id="39" name="TextBox 39"/>
            <p:cNvSpPr txBox="1"/>
            <p:nvPr/>
          </p:nvSpPr>
          <p:spPr>
            <a:xfrm>
              <a:off x="0" y="-104775"/>
              <a:ext cx="953789" cy="310336"/>
            </a:xfrm>
            <a:prstGeom prst="rect">
              <a:avLst/>
            </a:prstGeom>
          </p:spPr>
          <p:txBody>
            <a:bodyPr lIns="50800" tIns="50800" rIns="50800" bIns="50800" rtlCol="0" anchor="ctr"/>
            <a:lstStyle/>
            <a:p>
              <a:pPr algn="ctr">
                <a:lnSpc>
                  <a:spcPts val="3080"/>
                </a:lnSpc>
              </a:pPr>
              <a:endParaRPr/>
            </a:p>
          </p:txBody>
        </p:sp>
      </p:grpSp>
      <p:sp>
        <p:nvSpPr>
          <p:cNvPr id="40" name="TextBox 40"/>
          <p:cNvSpPr txBox="1"/>
          <p:nvPr/>
        </p:nvSpPr>
        <p:spPr>
          <a:xfrm>
            <a:off x="7696001" y="2809505"/>
            <a:ext cx="3519789" cy="38141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OPTIONAL THINK ALOUD</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3" name="Freeform 3"/>
          <p:cNvSpPr/>
          <p:nvPr/>
        </p:nvSpPr>
        <p:spPr>
          <a:xfrm>
            <a:off x="18299" y="12753"/>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3862468" y="7823749"/>
            <a:ext cx="10199223" cy="1444623"/>
            <a:chOff x="0" y="0"/>
            <a:chExt cx="2686215" cy="380477"/>
          </a:xfrm>
        </p:grpSpPr>
        <p:sp>
          <p:nvSpPr>
            <p:cNvPr id="5" name="Freeform 5"/>
            <p:cNvSpPr/>
            <p:nvPr/>
          </p:nvSpPr>
          <p:spPr>
            <a:xfrm>
              <a:off x="0" y="0"/>
              <a:ext cx="2686215" cy="380477"/>
            </a:xfrm>
            <a:custGeom>
              <a:avLst/>
              <a:gdLst/>
              <a:ahLst/>
              <a:cxnLst/>
              <a:rect l="l" t="t" r="r" b="b"/>
              <a:pathLst>
                <a:path w="2686215" h="380477">
                  <a:moveTo>
                    <a:pt x="38713" y="0"/>
                  </a:moveTo>
                  <a:lnTo>
                    <a:pt x="2647503" y="0"/>
                  </a:lnTo>
                  <a:cubicBezTo>
                    <a:pt x="2657770" y="0"/>
                    <a:pt x="2667616" y="4079"/>
                    <a:pt x="2674876" y="11339"/>
                  </a:cubicBezTo>
                  <a:cubicBezTo>
                    <a:pt x="2682136" y="18599"/>
                    <a:pt x="2686215" y="28445"/>
                    <a:pt x="2686215" y="38713"/>
                  </a:cubicBezTo>
                  <a:lnTo>
                    <a:pt x="2686215" y="341764"/>
                  </a:lnTo>
                  <a:cubicBezTo>
                    <a:pt x="2686215" y="352032"/>
                    <a:pt x="2682136" y="361878"/>
                    <a:pt x="2674876" y="369138"/>
                  </a:cubicBezTo>
                  <a:cubicBezTo>
                    <a:pt x="2667616" y="376398"/>
                    <a:pt x="2657770" y="380477"/>
                    <a:pt x="2647503" y="380477"/>
                  </a:cubicBezTo>
                  <a:lnTo>
                    <a:pt x="38713" y="380477"/>
                  </a:lnTo>
                  <a:cubicBezTo>
                    <a:pt x="28445" y="380477"/>
                    <a:pt x="18599" y="376398"/>
                    <a:pt x="11339" y="369138"/>
                  </a:cubicBezTo>
                  <a:cubicBezTo>
                    <a:pt x="4079" y="361878"/>
                    <a:pt x="0" y="352032"/>
                    <a:pt x="0" y="341764"/>
                  </a:cubicBezTo>
                  <a:lnTo>
                    <a:pt x="0" y="38713"/>
                  </a:lnTo>
                  <a:cubicBezTo>
                    <a:pt x="0" y="28445"/>
                    <a:pt x="4079" y="18599"/>
                    <a:pt x="11339" y="11339"/>
                  </a:cubicBezTo>
                  <a:cubicBezTo>
                    <a:pt x="18599" y="4079"/>
                    <a:pt x="28445" y="0"/>
                    <a:pt x="38713"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2686215" cy="485252"/>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3455529" y="3439770"/>
            <a:ext cx="3419403" cy="3594510"/>
            <a:chOff x="0" y="0"/>
            <a:chExt cx="900584" cy="946702"/>
          </a:xfrm>
        </p:grpSpPr>
        <p:sp>
          <p:nvSpPr>
            <p:cNvPr id="8" name="Freeform 8"/>
            <p:cNvSpPr/>
            <p:nvPr/>
          </p:nvSpPr>
          <p:spPr>
            <a:xfrm>
              <a:off x="0" y="0"/>
              <a:ext cx="900584" cy="946702"/>
            </a:xfrm>
            <a:custGeom>
              <a:avLst/>
              <a:gdLst/>
              <a:ahLst/>
              <a:cxnLst/>
              <a:rect l="l" t="t" r="r" b="b"/>
              <a:pathLst>
                <a:path w="900584" h="946702">
                  <a:moveTo>
                    <a:pt x="115470" y="0"/>
                  </a:moveTo>
                  <a:lnTo>
                    <a:pt x="785114" y="0"/>
                  </a:lnTo>
                  <a:cubicBezTo>
                    <a:pt x="848886" y="0"/>
                    <a:pt x="900584" y="51698"/>
                    <a:pt x="900584" y="115470"/>
                  </a:cubicBezTo>
                  <a:lnTo>
                    <a:pt x="900584" y="831232"/>
                  </a:lnTo>
                  <a:cubicBezTo>
                    <a:pt x="900584" y="895005"/>
                    <a:pt x="848886" y="946702"/>
                    <a:pt x="785114" y="946702"/>
                  </a:cubicBezTo>
                  <a:lnTo>
                    <a:pt x="115470" y="946702"/>
                  </a:lnTo>
                  <a:cubicBezTo>
                    <a:pt x="51698" y="946702"/>
                    <a:pt x="0" y="895005"/>
                    <a:pt x="0" y="831232"/>
                  </a:cubicBezTo>
                  <a:lnTo>
                    <a:pt x="0" y="115470"/>
                  </a:lnTo>
                  <a:cubicBezTo>
                    <a:pt x="0" y="51698"/>
                    <a:pt x="51698" y="0"/>
                    <a:pt x="11547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900584" cy="1051477"/>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4808981" y="3033619"/>
            <a:ext cx="3419403" cy="4180606"/>
            <a:chOff x="0" y="0"/>
            <a:chExt cx="900584" cy="1101065"/>
          </a:xfrm>
        </p:grpSpPr>
        <p:sp>
          <p:nvSpPr>
            <p:cNvPr id="11" name="Freeform 11"/>
            <p:cNvSpPr/>
            <p:nvPr/>
          </p:nvSpPr>
          <p:spPr>
            <a:xfrm>
              <a:off x="0" y="0"/>
              <a:ext cx="900584" cy="1101065"/>
            </a:xfrm>
            <a:custGeom>
              <a:avLst/>
              <a:gdLst/>
              <a:ahLst/>
              <a:cxnLst/>
              <a:rect l="l" t="t" r="r" b="b"/>
              <a:pathLst>
                <a:path w="900584" h="1101065">
                  <a:moveTo>
                    <a:pt x="115470" y="0"/>
                  </a:moveTo>
                  <a:lnTo>
                    <a:pt x="785114" y="0"/>
                  </a:lnTo>
                  <a:cubicBezTo>
                    <a:pt x="848886" y="0"/>
                    <a:pt x="900584" y="51698"/>
                    <a:pt x="900584" y="115470"/>
                  </a:cubicBezTo>
                  <a:lnTo>
                    <a:pt x="900584" y="985595"/>
                  </a:lnTo>
                  <a:cubicBezTo>
                    <a:pt x="900584" y="1049367"/>
                    <a:pt x="848886" y="1101065"/>
                    <a:pt x="785114" y="1101065"/>
                  </a:cubicBezTo>
                  <a:lnTo>
                    <a:pt x="115470" y="1101065"/>
                  </a:lnTo>
                  <a:cubicBezTo>
                    <a:pt x="51698" y="1101065"/>
                    <a:pt x="0" y="1049367"/>
                    <a:pt x="0" y="985595"/>
                  </a:cubicBezTo>
                  <a:lnTo>
                    <a:pt x="0" y="115470"/>
                  </a:lnTo>
                  <a:cubicBezTo>
                    <a:pt x="0" y="51698"/>
                    <a:pt x="51698" y="0"/>
                    <a:pt x="11547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900584" cy="1205840"/>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377083" y="3777705"/>
            <a:ext cx="2572280" cy="2678571"/>
            <a:chOff x="0" y="0"/>
            <a:chExt cx="677473" cy="705467"/>
          </a:xfrm>
        </p:grpSpPr>
        <p:sp>
          <p:nvSpPr>
            <p:cNvPr id="14" name="Freeform 14"/>
            <p:cNvSpPr/>
            <p:nvPr/>
          </p:nvSpPr>
          <p:spPr>
            <a:xfrm>
              <a:off x="0" y="0"/>
              <a:ext cx="677473" cy="705467"/>
            </a:xfrm>
            <a:custGeom>
              <a:avLst/>
              <a:gdLst/>
              <a:ahLst/>
              <a:cxnLst/>
              <a:rect l="l" t="t" r="r" b="b"/>
              <a:pathLst>
                <a:path w="677473" h="705467">
                  <a:moveTo>
                    <a:pt x="153497" y="0"/>
                  </a:moveTo>
                  <a:lnTo>
                    <a:pt x="523976" y="0"/>
                  </a:lnTo>
                  <a:cubicBezTo>
                    <a:pt x="608750" y="0"/>
                    <a:pt x="677473" y="68723"/>
                    <a:pt x="677473" y="153497"/>
                  </a:cubicBezTo>
                  <a:lnTo>
                    <a:pt x="677473" y="551970"/>
                  </a:lnTo>
                  <a:cubicBezTo>
                    <a:pt x="677473" y="636744"/>
                    <a:pt x="608750" y="705467"/>
                    <a:pt x="523976" y="705467"/>
                  </a:cubicBezTo>
                  <a:lnTo>
                    <a:pt x="153497" y="705467"/>
                  </a:lnTo>
                  <a:cubicBezTo>
                    <a:pt x="68723" y="705467"/>
                    <a:pt x="0" y="636744"/>
                    <a:pt x="0" y="551970"/>
                  </a:cubicBezTo>
                  <a:lnTo>
                    <a:pt x="0" y="153497"/>
                  </a:lnTo>
                  <a:cubicBezTo>
                    <a:pt x="0" y="68723"/>
                    <a:pt x="68723" y="0"/>
                    <a:pt x="153497"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677473" cy="810242"/>
            </a:xfrm>
            <a:prstGeom prst="rect">
              <a:avLst/>
            </a:prstGeom>
          </p:spPr>
          <p:txBody>
            <a:bodyPr lIns="50800" tIns="50800" rIns="50800" bIns="50800" rtlCol="0" anchor="ctr"/>
            <a:lstStyle/>
            <a:p>
              <a:pPr algn="ctr">
                <a:lnSpc>
                  <a:spcPts val="3080"/>
                </a:lnSpc>
              </a:pPr>
              <a:endParaRPr/>
            </a:p>
          </p:txBody>
        </p:sp>
      </p:grpSp>
      <p:grpSp>
        <p:nvGrpSpPr>
          <p:cNvPr id="16" name="Group 16"/>
          <p:cNvGrpSpPr/>
          <p:nvPr/>
        </p:nvGrpSpPr>
        <p:grpSpPr>
          <a:xfrm>
            <a:off x="8863361" y="3033619"/>
            <a:ext cx="3832447" cy="4180606"/>
            <a:chOff x="0" y="0"/>
            <a:chExt cx="1009369" cy="1101065"/>
          </a:xfrm>
        </p:grpSpPr>
        <p:sp>
          <p:nvSpPr>
            <p:cNvPr id="17" name="Freeform 17"/>
            <p:cNvSpPr/>
            <p:nvPr/>
          </p:nvSpPr>
          <p:spPr>
            <a:xfrm>
              <a:off x="0" y="0"/>
              <a:ext cx="1009369" cy="1101065"/>
            </a:xfrm>
            <a:custGeom>
              <a:avLst/>
              <a:gdLst/>
              <a:ahLst/>
              <a:cxnLst/>
              <a:rect l="l" t="t" r="r" b="b"/>
              <a:pathLst>
                <a:path w="1009369" h="1101065">
                  <a:moveTo>
                    <a:pt x="103025" y="0"/>
                  </a:moveTo>
                  <a:lnTo>
                    <a:pt x="906344" y="0"/>
                  </a:lnTo>
                  <a:cubicBezTo>
                    <a:pt x="933668" y="0"/>
                    <a:pt x="959872" y="10854"/>
                    <a:pt x="979193" y="30175"/>
                  </a:cubicBezTo>
                  <a:cubicBezTo>
                    <a:pt x="998514" y="49496"/>
                    <a:pt x="1009369" y="75701"/>
                    <a:pt x="1009369" y="103025"/>
                  </a:cubicBezTo>
                  <a:lnTo>
                    <a:pt x="1009369" y="998040"/>
                  </a:lnTo>
                  <a:cubicBezTo>
                    <a:pt x="1009369" y="1025364"/>
                    <a:pt x="998514" y="1051569"/>
                    <a:pt x="979193" y="1070890"/>
                  </a:cubicBezTo>
                  <a:cubicBezTo>
                    <a:pt x="959872" y="1090210"/>
                    <a:pt x="933668" y="1101065"/>
                    <a:pt x="906344" y="1101065"/>
                  </a:cubicBezTo>
                  <a:lnTo>
                    <a:pt x="103025" y="1101065"/>
                  </a:lnTo>
                  <a:cubicBezTo>
                    <a:pt x="75701" y="1101065"/>
                    <a:pt x="49496" y="1090210"/>
                    <a:pt x="30175" y="1070890"/>
                  </a:cubicBezTo>
                  <a:cubicBezTo>
                    <a:pt x="10854" y="1051569"/>
                    <a:pt x="0" y="1025364"/>
                    <a:pt x="0" y="998040"/>
                  </a:cubicBezTo>
                  <a:lnTo>
                    <a:pt x="0" y="103025"/>
                  </a:lnTo>
                  <a:cubicBezTo>
                    <a:pt x="0" y="75701"/>
                    <a:pt x="10854" y="49496"/>
                    <a:pt x="30175" y="30175"/>
                  </a:cubicBezTo>
                  <a:cubicBezTo>
                    <a:pt x="49496" y="10854"/>
                    <a:pt x="75701" y="0"/>
                    <a:pt x="103025" y="0"/>
                  </a:cubicBezTo>
                  <a:close/>
                </a:path>
              </a:pathLst>
            </a:custGeom>
            <a:solidFill>
              <a:srgbClr val="10162A"/>
            </a:solidFill>
            <a:ln w="38100" cap="rnd">
              <a:solidFill>
                <a:srgbClr val="26304A"/>
              </a:solidFill>
              <a:prstDash val="solid"/>
              <a:round/>
            </a:ln>
          </p:spPr>
          <p:txBody>
            <a:bodyPr/>
            <a:lstStyle/>
            <a:p>
              <a:endParaRPr lang="en-GB"/>
            </a:p>
          </p:txBody>
        </p:sp>
        <p:sp>
          <p:nvSpPr>
            <p:cNvPr id="18" name="TextBox 18"/>
            <p:cNvSpPr txBox="1"/>
            <p:nvPr/>
          </p:nvSpPr>
          <p:spPr>
            <a:xfrm>
              <a:off x="0" y="-104775"/>
              <a:ext cx="1009369" cy="1205840"/>
            </a:xfrm>
            <a:prstGeom prst="rect">
              <a:avLst/>
            </a:prstGeom>
          </p:spPr>
          <p:txBody>
            <a:bodyPr lIns="50800" tIns="50800" rIns="50800" bIns="50800" rtlCol="0" anchor="ctr"/>
            <a:lstStyle/>
            <a:p>
              <a:pPr algn="ctr">
                <a:lnSpc>
                  <a:spcPts val="3080"/>
                </a:lnSpc>
              </a:pPr>
              <a:endParaRPr/>
            </a:p>
          </p:txBody>
        </p:sp>
      </p:grpSp>
      <p:sp>
        <p:nvSpPr>
          <p:cNvPr id="19" name="Freeform 19"/>
          <p:cNvSpPr/>
          <p:nvPr/>
        </p:nvSpPr>
        <p:spPr>
          <a:xfrm>
            <a:off x="2100640" y="4523350"/>
            <a:ext cx="1125165" cy="922636"/>
          </a:xfrm>
          <a:custGeom>
            <a:avLst/>
            <a:gdLst/>
            <a:ahLst/>
            <a:cxnLst/>
            <a:rect l="l" t="t" r="r" b="b"/>
            <a:pathLst>
              <a:path w="1125165" h="922636">
                <a:moveTo>
                  <a:pt x="0" y="0"/>
                </a:moveTo>
                <a:lnTo>
                  <a:pt x="1125166" y="0"/>
                </a:lnTo>
                <a:lnTo>
                  <a:pt x="1125166" y="922636"/>
                </a:lnTo>
                <a:lnTo>
                  <a:pt x="0" y="92263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0" name="Freeform 20"/>
          <p:cNvSpPr/>
          <p:nvPr/>
        </p:nvSpPr>
        <p:spPr>
          <a:xfrm>
            <a:off x="10128772" y="4345106"/>
            <a:ext cx="1206625" cy="947200"/>
          </a:xfrm>
          <a:custGeom>
            <a:avLst/>
            <a:gdLst/>
            <a:ahLst/>
            <a:cxnLst/>
            <a:rect l="l" t="t" r="r" b="b"/>
            <a:pathLst>
              <a:path w="1206625" h="947200">
                <a:moveTo>
                  <a:pt x="0" y="0"/>
                </a:moveTo>
                <a:lnTo>
                  <a:pt x="1206625" y="0"/>
                </a:lnTo>
                <a:lnTo>
                  <a:pt x="1206625" y="947201"/>
                </a:lnTo>
                <a:lnTo>
                  <a:pt x="0" y="94720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1" name="Freeform 21"/>
          <p:cNvSpPr/>
          <p:nvPr/>
        </p:nvSpPr>
        <p:spPr>
          <a:xfrm>
            <a:off x="14571947" y="4767251"/>
            <a:ext cx="1186567" cy="1050112"/>
          </a:xfrm>
          <a:custGeom>
            <a:avLst/>
            <a:gdLst/>
            <a:ahLst/>
            <a:cxnLst/>
            <a:rect l="l" t="t" r="r" b="b"/>
            <a:pathLst>
              <a:path w="1186567" h="1050112">
                <a:moveTo>
                  <a:pt x="0" y="0"/>
                </a:moveTo>
                <a:lnTo>
                  <a:pt x="1186567" y="0"/>
                </a:lnTo>
                <a:lnTo>
                  <a:pt x="1186567" y="1050111"/>
                </a:lnTo>
                <a:lnTo>
                  <a:pt x="0" y="105011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2" name="AutoShape 22"/>
          <p:cNvSpPr/>
          <p:nvPr/>
        </p:nvSpPr>
        <p:spPr>
          <a:xfrm flipV="1">
            <a:off x="4045169" y="5192878"/>
            <a:ext cx="655511" cy="44147"/>
          </a:xfrm>
          <a:prstGeom prst="line">
            <a:avLst/>
          </a:prstGeom>
          <a:ln w="133350" cap="flat">
            <a:solidFill>
              <a:srgbClr val="8B93B0"/>
            </a:solidFill>
            <a:prstDash val="solid"/>
            <a:headEnd type="none" w="sm" len="sm"/>
            <a:tailEnd type="arrow" w="med" len="sm"/>
          </a:ln>
        </p:spPr>
        <p:txBody>
          <a:bodyPr/>
          <a:lstStyle/>
          <a:p>
            <a:endParaRPr lang="en-GB"/>
          </a:p>
        </p:txBody>
      </p:sp>
      <p:sp>
        <p:nvSpPr>
          <p:cNvPr id="23" name="AutoShape 23"/>
          <p:cNvSpPr/>
          <p:nvPr/>
        </p:nvSpPr>
        <p:spPr>
          <a:xfrm flipV="1">
            <a:off x="8207850" y="5138840"/>
            <a:ext cx="655511" cy="44147"/>
          </a:xfrm>
          <a:prstGeom prst="line">
            <a:avLst/>
          </a:prstGeom>
          <a:ln w="133350" cap="flat">
            <a:solidFill>
              <a:srgbClr val="8B93B0"/>
            </a:solidFill>
            <a:prstDash val="solid"/>
            <a:headEnd type="none" w="sm" len="sm"/>
            <a:tailEnd type="arrow" w="med" len="sm"/>
          </a:ln>
        </p:spPr>
        <p:txBody>
          <a:bodyPr/>
          <a:lstStyle/>
          <a:p>
            <a:endParaRPr lang="en-GB"/>
          </a:p>
        </p:txBody>
      </p:sp>
      <p:sp>
        <p:nvSpPr>
          <p:cNvPr id="24" name="AutoShape 24"/>
          <p:cNvSpPr/>
          <p:nvPr/>
        </p:nvSpPr>
        <p:spPr>
          <a:xfrm flipV="1">
            <a:off x="12700288" y="5170805"/>
            <a:ext cx="655511" cy="44147"/>
          </a:xfrm>
          <a:prstGeom prst="line">
            <a:avLst/>
          </a:prstGeom>
          <a:ln w="133350" cap="flat">
            <a:solidFill>
              <a:srgbClr val="8B93B0"/>
            </a:solidFill>
            <a:prstDash val="solid"/>
            <a:headEnd type="none" w="sm" len="sm"/>
            <a:tailEnd type="arrow" w="med" len="sm"/>
          </a:ln>
        </p:spPr>
        <p:txBody>
          <a:bodyPr/>
          <a:lstStyle/>
          <a:p>
            <a:endParaRPr lang="en-GB"/>
          </a:p>
        </p:txBody>
      </p:sp>
      <p:sp>
        <p:nvSpPr>
          <p:cNvPr id="25" name="Freeform 25"/>
          <p:cNvSpPr/>
          <p:nvPr/>
        </p:nvSpPr>
        <p:spPr>
          <a:xfrm>
            <a:off x="3949363" y="8058049"/>
            <a:ext cx="847123" cy="968141"/>
          </a:xfrm>
          <a:custGeom>
            <a:avLst/>
            <a:gdLst/>
            <a:ahLst/>
            <a:cxnLst/>
            <a:rect l="l" t="t" r="r" b="b"/>
            <a:pathLst>
              <a:path w="847123" h="968141">
                <a:moveTo>
                  <a:pt x="0" y="0"/>
                </a:moveTo>
                <a:lnTo>
                  <a:pt x="847123" y="0"/>
                </a:lnTo>
                <a:lnTo>
                  <a:pt x="847123" y="968140"/>
                </a:lnTo>
                <a:lnTo>
                  <a:pt x="0" y="96814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6" name="Freeform 26"/>
          <p:cNvSpPr/>
          <p:nvPr/>
        </p:nvSpPr>
        <p:spPr>
          <a:xfrm>
            <a:off x="15923121" y="7385460"/>
            <a:ext cx="2346580" cy="2818714"/>
          </a:xfrm>
          <a:custGeom>
            <a:avLst/>
            <a:gdLst/>
            <a:ahLst/>
            <a:cxnLst/>
            <a:rect l="l" t="t" r="r" b="b"/>
            <a:pathLst>
              <a:path w="2346580" h="2818714">
                <a:moveTo>
                  <a:pt x="0" y="0"/>
                </a:moveTo>
                <a:lnTo>
                  <a:pt x="2346579" y="0"/>
                </a:lnTo>
                <a:lnTo>
                  <a:pt x="2346579" y="2818714"/>
                </a:lnTo>
                <a:lnTo>
                  <a:pt x="0" y="2818714"/>
                </a:lnTo>
                <a:lnTo>
                  <a:pt x="0" y="0"/>
                </a:lnTo>
                <a:close/>
              </a:path>
            </a:pathLst>
          </a:custGeom>
          <a:blipFill>
            <a:blip r:embed="rId8"/>
            <a:stretch>
              <a:fillRect/>
            </a:stretch>
          </a:blipFill>
        </p:spPr>
        <p:txBody>
          <a:bodyPr/>
          <a:lstStyle/>
          <a:p>
            <a:endParaRPr lang="en-GB"/>
          </a:p>
        </p:txBody>
      </p:sp>
      <p:sp>
        <p:nvSpPr>
          <p:cNvPr id="27" name="Freeform 27"/>
          <p:cNvSpPr/>
          <p:nvPr/>
        </p:nvSpPr>
        <p:spPr>
          <a:xfrm>
            <a:off x="6002705" y="4279935"/>
            <a:ext cx="1031955" cy="1166050"/>
          </a:xfrm>
          <a:custGeom>
            <a:avLst/>
            <a:gdLst/>
            <a:ahLst/>
            <a:cxnLst/>
            <a:rect l="l" t="t" r="r" b="b"/>
            <a:pathLst>
              <a:path w="1031955" h="1166050">
                <a:moveTo>
                  <a:pt x="0" y="0"/>
                </a:moveTo>
                <a:lnTo>
                  <a:pt x="1031955" y="0"/>
                </a:lnTo>
                <a:lnTo>
                  <a:pt x="1031955" y="1166051"/>
                </a:lnTo>
                <a:lnTo>
                  <a:pt x="0" y="1166051"/>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8" name="TextBox 28"/>
          <p:cNvSpPr txBox="1"/>
          <p:nvPr/>
        </p:nvSpPr>
        <p:spPr>
          <a:xfrm>
            <a:off x="9144000" y="3304690"/>
            <a:ext cx="3176169" cy="753957"/>
          </a:xfrm>
          <a:prstGeom prst="rect">
            <a:avLst/>
          </a:prstGeom>
        </p:spPr>
        <p:txBody>
          <a:bodyPr lIns="0" tIns="0" rIns="0" bIns="0" rtlCol="0" anchor="t">
            <a:spAutoFit/>
          </a:bodyPr>
          <a:lstStyle/>
          <a:p>
            <a:pPr algn="ctr">
              <a:lnSpc>
                <a:spcPts val="3068"/>
              </a:lnSpc>
              <a:spcBef>
                <a:spcPct val="0"/>
              </a:spcBef>
            </a:pPr>
            <a:r>
              <a:rPr lang="en-US" sz="2191">
                <a:solidFill>
                  <a:srgbClr val="D793AF"/>
                </a:solidFill>
                <a:latin typeface="HK Modular"/>
                <a:ea typeface="HK Modular"/>
                <a:cs typeface="HK Modular"/>
                <a:sym typeface="HK Modular"/>
              </a:rPr>
              <a:t>RAIYU RETRIEVES</a:t>
            </a:r>
          </a:p>
        </p:txBody>
      </p:sp>
      <p:sp>
        <p:nvSpPr>
          <p:cNvPr id="29" name="TextBox 29"/>
          <p:cNvSpPr txBox="1"/>
          <p:nvPr/>
        </p:nvSpPr>
        <p:spPr>
          <a:xfrm>
            <a:off x="13723757" y="3657857"/>
            <a:ext cx="2882947" cy="753957"/>
          </a:xfrm>
          <a:prstGeom prst="rect">
            <a:avLst/>
          </a:prstGeom>
        </p:spPr>
        <p:txBody>
          <a:bodyPr lIns="0" tIns="0" rIns="0" bIns="0" rtlCol="0" anchor="t">
            <a:spAutoFit/>
          </a:bodyPr>
          <a:lstStyle/>
          <a:p>
            <a:pPr algn="ctr">
              <a:lnSpc>
                <a:spcPts val="3068"/>
              </a:lnSpc>
              <a:spcBef>
                <a:spcPct val="0"/>
              </a:spcBef>
            </a:pPr>
            <a:r>
              <a:rPr lang="en-US" sz="2191">
                <a:solidFill>
                  <a:srgbClr val="D793AF"/>
                </a:solidFill>
                <a:latin typeface="HK Modular"/>
                <a:ea typeface="HK Modular"/>
                <a:cs typeface="HK Modular"/>
                <a:sym typeface="HK Modular"/>
              </a:rPr>
              <a:t>RAIYU RESPONDS</a:t>
            </a:r>
          </a:p>
        </p:txBody>
      </p:sp>
      <p:sp>
        <p:nvSpPr>
          <p:cNvPr id="30" name="TextBox 30"/>
          <p:cNvSpPr txBox="1"/>
          <p:nvPr/>
        </p:nvSpPr>
        <p:spPr>
          <a:xfrm>
            <a:off x="1457693" y="3963690"/>
            <a:ext cx="2404775" cy="38141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 YOU SPEAK</a:t>
            </a:r>
          </a:p>
        </p:txBody>
      </p:sp>
      <p:sp>
        <p:nvSpPr>
          <p:cNvPr id="31" name="TextBox 31"/>
          <p:cNvSpPr txBox="1"/>
          <p:nvPr/>
        </p:nvSpPr>
        <p:spPr>
          <a:xfrm>
            <a:off x="1070140" y="1449705"/>
            <a:ext cx="14266460" cy="1091581"/>
          </a:xfrm>
          <a:prstGeom prst="rect">
            <a:avLst/>
          </a:prstGeom>
        </p:spPr>
        <p:txBody>
          <a:bodyPr lIns="0" tIns="0" rIns="0" bIns="0" rtlCol="0" anchor="t">
            <a:spAutoFit/>
          </a:bodyPr>
          <a:lstStyle/>
          <a:p>
            <a:pPr algn="l">
              <a:lnSpc>
                <a:spcPts val="9195"/>
              </a:lnSpc>
            </a:pPr>
            <a:r>
              <a:rPr lang="en-US" sz="6000" b="1" dirty="0">
                <a:solidFill>
                  <a:srgbClr val="7FD3EC"/>
                </a:solidFill>
                <a:latin typeface="Agrandir Medium"/>
                <a:ea typeface="Agrandir Medium"/>
                <a:cs typeface="Agrandir Medium"/>
                <a:sym typeface="Agrandir Medium"/>
              </a:rPr>
              <a:t>What Happens Behind Every Reply?</a:t>
            </a:r>
          </a:p>
        </p:txBody>
      </p:sp>
      <p:sp>
        <p:nvSpPr>
          <p:cNvPr id="32" name="TextBox 32"/>
          <p:cNvSpPr txBox="1"/>
          <p:nvPr/>
        </p:nvSpPr>
        <p:spPr>
          <a:xfrm>
            <a:off x="1070140" y="942975"/>
            <a:ext cx="4035260" cy="811530"/>
          </a:xfrm>
          <a:prstGeom prst="rect">
            <a:avLst/>
          </a:prstGeom>
        </p:spPr>
        <p:txBody>
          <a:bodyPr wrap="square" lIns="0" tIns="0" rIns="0" bIns="0" rtlCol="0" anchor="t">
            <a:spAutoFit/>
          </a:bodyPr>
          <a:lstStyle/>
          <a:p>
            <a:pPr algn="ctr">
              <a:lnSpc>
                <a:spcPts val="6720"/>
              </a:lnSpc>
            </a:pPr>
            <a:r>
              <a:rPr lang="en-US" sz="4800" b="1" dirty="0">
                <a:solidFill>
                  <a:srgbClr val="FFFFFF"/>
                </a:solidFill>
                <a:latin typeface="Canva Sans Bold"/>
                <a:ea typeface="Canva Sans Bold"/>
                <a:cs typeface="Canva Sans Bold"/>
                <a:sym typeface="Canva Sans Bold"/>
              </a:rPr>
              <a:t>How It Works</a:t>
            </a:r>
          </a:p>
        </p:txBody>
      </p:sp>
      <p:sp>
        <p:nvSpPr>
          <p:cNvPr id="33" name="TextBox 33"/>
          <p:cNvSpPr txBox="1"/>
          <p:nvPr/>
        </p:nvSpPr>
        <p:spPr>
          <a:xfrm>
            <a:off x="5293202" y="3304690"/>
            <a:ext cx="2450962" cy="753957"/>
          </a:xfrm>
          <a:prstGeom prst="rect">
            <a:avLst/>
          </a:prstGeom>
        </p:spPr>
        <p:txBody>
          <a:bodyPr lIns="0" tIns="0" rIns="0" bIns="0" rtlCol="0" anchor="t">
            <a:spAutoFit/>
          </a:bodyPr>
          <a:lstStyle/>
          <a:p>
            <a:pPr algn="ctr">
              <a:lnSpc>
                <a:spcPts val="3068"/>
              </a:lnSpc>
              <a:spcBef>
                <a:spcPct val="0"/>
              </a:spcBef>
            </a:pPr>
            <a:r>
              <a:rPr lang="en-US" sz="2191">
                <a:solidFill>
                  <a:srgbClr val="D793AF"/>
                </a:solidFill>
                <a:latin typeface="HK Modular"/>
                <a:ea typeface="HK Modular"/>
                <a:cs typeface="HK Modular"/>
                <a:sym typeface="HK Modular"/>
              </a:rPr>
              <a:t>RAIYU THINKS</a:t>
            </a:r>
          </a:p>
        </p:txBody>
      </p:sp>
      <p:sp>
        <p:nvSpPr>
          <p:cNvPr id="34" name="TextBox 34"/>
          <p:cNvSpPr txBox="1"/>
          <p:nvPr/>
        </p:nvSpPr>
        <p:spPr>
          <a:xfrm>
            <a:off x="1689896" y="5473201"/>
            <a:ext cx="1940370" cy="829945"/>
          </a:xfrm>
          <a:prstGeom prst="rect">
            <a:avLst/>
          </a:prstGeom>
        </p:spPr>
        <p:txBody>
          <a:bodyPr lIns="0" tIns="0" rIns="0" bIns="0" rtlCol="0" anchor="t">
            <a:spAutoFit/>
          </a:bodyPr>
          <a:lstStyle/>
          <a:p>
            <a:pPr algn="ctr">
              <a:lnSpc>
                <a:spcPts val="3080"/>
              </a:lnSpc>
              <a:spcBef>
                <a:spcPct val="0"/>
              </a:spcBef>
            </a:pPr>
            <a:r>
              <a:rPr lang="en-US" sz="2200">
                <a:solidFill>
                  <a:srgbClr val="C7D3E8"/>
                </a:solidFill>
                <a:latin typeface="Agrandir"/>
                <a:ea typeface="Agrandir"/>
                <a:cs typeface="Agrandir"/>
                <a:sym typeface="Agrandir"/>
              </a:rPr>
              <a:t>share a stress or goal</a:t>
            </a:r>
          </a:p>
        </p:txBody>
      </p:sp>
      <p:sp>
        <p:nvSpPr>
          <p:cNvPr id="35" name="TextBox 35"/>
          <p:cNvSpPr txBox="1"/>
          <p:nvPr/>
        </p:nvSpPr>
        <p:spPr>
          <a:xfrm>
            <a:off x="4982831" y="5473201"/>
            <a:ext cx="3066199" cy="1610995"/>
          </a:xfrm>
          <a:prstGeom prst="rect">
            <a:avLst/>
          </a:prstGeom>
        </p:spPr>
        <p:txBody>
          <a:bodyPr lIns="0" tIns="0" rIns="0" bIns="0" rtlCol="0" anchor="t">
            <a:spAutoFit/>
          </a:bodyPr>
          <a:lstStyle/>
          <a:p>
            <a:pPr algn="ctr">
              <a:lnSpc>
                <a:spcPts val="3080"/>
              </a:lnSpc>
              <a:spcBef>
                <a:spcPct val="0"/>
              </a:spcBef>
            </a:pPr>
            <a:r>
              <a:rPr lang="en-US" sz="2200">
                <a:solidFill>
                  <a:srgbClr val="C7D3E8"/>
                </a:solidFill>
                <a:latin typeface="Agrandir"/>
                <a:ea typeface="Agrandir"/>
                <a:cs typeface="Agrandir"/>
                <a:sym typeface="Agrandir"/>
              </a:rPr>
              <a:t> reasons in </a:t>
            </a:r>
          </a:p>
          <a:p>
            <a:pPr algn="ctr">
              <a:lnSpc>
                <a:spcPts val="3080"/>
              </a:lnSpc>
              <a:spcBef>
                <a:spcPct val="0"/>
              </a:spcBef>
            </a:pPr>
            <a:r>
              <a:rPr lang="en-US" sz="2200">
                <a:solidFill>
                  <a:srgbClr val="C7D3E8"/>
                </a:solidFill>
                <a:latin typeface="Agrandir"/>
                <a:ea typeface="Agrandir"/>
                <a:cs typeface="Agrandir"/>
                <a:sym typeface="Agrandir"/>
              </a:rPr>
              <a:t>Bond → Goal → Task order before drafting a reply</a:t>
            </a:r>
          </a:p>
        </p:txBody>
      </p:sp>
      <p:sp>
        <p:nvSpPr>
          <p:cNvPr id="36" name="TextBox 36"/>
          <p:cNvSpPr txBox="1"/>
          <p:nvPr/>
        </p:nvSpPr>
        <p:spPr>
          <a:xfrm>
            <a:off x="9041142" y="5445261"/>
            <a:ext cx="3476884" cy="1610995"/>
          </a:xfrm>
          <a:prstGeom prst="rect">
            <a:avLst/>
          </a:prstGeom>
        </p:spPr>
        <p:txBody>
          <a:bodyPr lIns="0" tIns="0" rIns="0" bIns="0" rtlCol="0" anchor="t">
            <a:spAutoFit/>
          </a:bodyPr>
          <a:lstStyle/>
          <a:p>
            <a:pPr algn="ctr">
              <a:lnSpc>
                <a:spcPts val="3080"/>
              </a:lnSpc>
              <a:spcBef>
                <a:spcPct val="0"/>
              </a:spcBef>
            </a:pPr>
            <a:r>
              <a:rPr lang="en-US" sz="2200">
                <a:solidFill>
                  <a:srgbClr val="C7D3E8"/>
                </a:solidFill>
                <a:latin typeface="Agrandir"/>
                <a:ea typeface="Agrandir"/>
                <a:cs typeface="Agrandir"/>
                <a:sym typeface="Agrandir"/>
              </a:rPr>
              <a:t>grounds the reply in a curated library of therapeutic communication research</a:t>
            </a:r>
          </a:p>
        </p:txBody>
      </p:sp>
      <p:sp>
        <p:nvSpPr>
          <p:cNvPr id="37" name="TextBox 37"/>
          <p:cNvSpPr txBox="1"/>
          <p:nvPr/>
        </p:nvSpPr>
        <p:spPr>
          <a:xfrm>
            <a:off x="13837784" y="5988916"/>
            <a:ext cx="2654894" cy="829945"/>
          </a:xfrm>
          <a:prstGeom prst="rect">
            <a:avLst/>
          </a:prstGeom>
        </p:spPr>
        <p:txBody>
          <a:bodyPr lIns="0" tIns="0" rIns="0" bIns="0" rtlCol="0" anchor="t">
            <a:spAutoFit/>
          </a:bodyPr>
          <a:lstStyle/>
          <a:p>
            <a:pPr algn="ctr">
              <a:lnSpc>
                <a:spcPts val="3080"/>
              </a:lnSpc>
              <a:spcBef>
                <a:spcPct val="0"/>
              </a:spcBef>
            </a:pPr>
            <a:r>
              <a:rPr lang="en-US" sz="2200">
                <a:solidFill>
                  <a:srgbClr val="C7D3E8"/>
                </a:solidFill>
                <a:latin typeface="Agrandir"/>
                <a:ea typeface="Agrandir"/>
                <a:cs typeface="Agrandir"/>
                <a:sym typeface="Agrandir"/>
              </a:rPr>
              <a:t>one warm, brief, grounded reply</a:t>
            </a:r>
          </a:p>
        </p:txBody>
      </p:sp>
      <p:sp>
        <p:nvSpPr>
          <p:cNvPr id="38" name="TextBox 38"/>
          <p:cNvSpPr txBox="1"/>
          <p:nvPr/>
        </p:nvSpPr>
        <p:spPr>
          <a:xfrm>
            <a:off x="7366692" y="7785951"/>
            <a:ext cx="3301308"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6E8FB3"/>
                </a:solidFill>
                <a:latin typeface="Agrandir"/>
                <a:ea typeface="Agrandir"/>
                <a:cs typeface="Agrandir"/>
                <a:sym typeface="Agrandir"/>
              </a:rPr>
              <a:t>Safety Net — Always On</a:t>
            </a:r>
          </a:p>
        </p:txBody>
      </p:sp>
      <p:sp>
        <p:nvSpPr>
          <p:cNvPr id="39" name="TextBox 39"/>
          <p:cNvSpPr txBox="1"/>
          <p:nvPr/>
        </p:nvSpPr>
        <p:spPr>
          <a:xfrm>
            <a:off x="4808981" y="8226376"/>
            <a:ext cx="8975443" cy="829945"/>
          </a:xfrm>
          <a:prstGeom prst="rect">
            <a:avLst/>
          </a:prstGeom>
        </p:spPr>
        <p:txBody>
          <a:bodyPr lIns="0" tIns="0" rIns="0" bIns="0" rtlCol="0" anchor="t">
            <a:spAutoFit/>
          </a:bodyPr>
          <a:lstStyle/>
          <a:p>
            <a:pPr algn="ctr">
              <a:lnSpc>
                <a:spcPts val="3080"/>
              </a:lnSpc>
              <a:spcBef>
                <a:spcPct val="0"/>
              </a:spcBef>
            </a:pPr>
            <a:r>
              <a:rPr lang="en-US" sz="2200">
                <a:solidFill>
                  <a:srgbClr val="C7D3E8"/>
                </a:solidFill>
                <a:latin typeface="Agrandir"/>
                <a:ea typeface="Agrandir"/>
                <a:cs typeface="Agrandir"/>
                <a:sym typeface="Agrandir"/>
              </a:rPr>
              <a:t>a validated crisis-detection filter monitors every message, in both conditions, and can instantly redirect to emergency support</a:t>
            </a:r>
          </a:p>
        </p:txBody>
      </p:sp>
      <p:sp>
        <p:nvSpPr>
          <p:cNvPr id="40" name="TextBox 40"/>
          <p:cNvSpPr txBox="1"/>
          <p:nvPr/>
        </p:nvSpPr>
        <p:spPr>
          <a:xfrm>
            <a:off x="3815428" y="9367123"/>
            <a:ext cx="9948764" cy="406400"/>
          </a:xfrm>
          <a:prstGeom prst="rect">
            <a:avLst/>
          </a:prstGeom>
        </p:spPr>
        <p:txBody>
          <a:bodyPr lIns="0" tIns="0" rIns="0" bIns="0" rtlCol="0" anchor="t">
            <a:spAutoFit/>
          </a:bodyPr>
          <a:lstStyle/>
          <a:p>
            <a:pPr algn="ctr">
              <a:lnSpc>
                <a:spcPts val="2800"/>
              </a:lnSpc>
              <a:spcBef>
                <a:spcPct val="0"/>
              </a:spcBef>
            </a:pPr>
            <a:r>
              <a:rPr lang="en-US" sz="2000">
                <a:solidFill>
                  <a:srgbClr val="5C6B85"/>
                </a:solidFill>
                <a:latin typeface="Agrandir"/>
                <a:ea typeface="Agrandir"/>
                <a:cs typeface="Agrandir"/>
                <a:sym typeface="Agrandir"/>
              </a:rPr>
              <a:t>Built on a locally hosted language model with retrieval-augmented generation (RAG).</a:t>
            </a:r>
          </a:p>
        </p:txBody>
      </p:sp>
      <p:sp>
        <p:nvSpPr>
          <p:cNvPr id="41" name="TextBox 41"/>
          <p:cNvSpPr txBox="1"/>
          <p:nvPr/>
        </p:nvSpPr>
        <p:spPr>
          <a:xfrm>
            <a:off x="12222612" y="8989645"/>
            <a:ext cx="1721987" cy="241413"/>
          </a:xfrm>
          <a:prstGeom prst="rect">
            <a:avLst/>
          </a:prstGeom>
        </p:spPr>
        <p:txBody>
          <a:bodyPr wrap="square" lIns="0" tIns="0" rIns="0" bIns="0" rtlCol="0" anchor="t">
            <a:spAutoFit/>
          </a:bodyPr>
          <a:lstStyle/>
          <a:p>
            <a:pPr algn="ctr">
              <a:lnSpc>
                <a:spcPts val="1994"/>
              </a:lnSpc>
              <a:spcBef>
                <a:spcPct val="0"/>
              </a:spcBef>
            </a:pPr>
            <a:r>
              <a:rPr lang="en-US" sz="1424" dirty="0">
                <a:solidFill>
                  <a:srgbClr val="8490A8"/>
                </a:solidFill>
                <a:latin typeface="Agrandir"/>
                <a:ea typeface="Agrandir"/>
                <a:cs typeface="Agrandir"/>
                <a:sym typeface="Agrandir"/>
              </a:rPr>
              <a:t>(Nelson et al., 2025)</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210122" y="-885050"/>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37752"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sp>
        <p:nvSpPr>
          <p:cNvPr id="4" name="Freeform 4"/>
          <p:cNvSpPr/>
          <p:nvPr/>
        </p:nvSpPr>
        <p:spPr>
          <a:xfrm>
            <a:off x="12093986" y="2824154"/>
            <a:ext cx="7118604" cy="8229600"/>
          </a:xfrm>
          <a:custGeom>
            <a:avLst/>
            <a:gdLst/>
            <a:ahLst/>
            <a:cxnLst/>
            <a:rect l="l" t="t" r="r" b="b"/>
            <a:pathLst>
              <a:path w="7118604" h="8229600">
                <a:moveTo>
                  <a:pt x="0" y="0"/>
                </a:moveTo>
                <a:lnTo>
                  <a:pt x="7118604" y="0"/>
                </a:lnTo>
                <a:lnTo>
                  <a:pt x="7118604" y="8229600"/>
                </a:lnTo>
                <a:lnTo>
                  <a:pt x="0" y="8229600"/>
                </a:lnTo>
                <a:lnTo>
                  <a:pt x="0" y="0"/>
                </a:lnTo>
                <a:close/>
              </a:path>
            </a:pathLst>
          </a:custGeom>
          <a:blipFill>
            <a:blip r:embed="rId4"/>
            <a:stretch>
              <a:fillRect/>
            </a:stretch>
          </a:blipFill>
        </p:spPr>
        <p:txBody>
          <a:bodyPr/>
          <a:lstStyle/>
          <a:p>
            <a:endParaRPr lang="en-GB"/>
          </a:p>
        </p:txBody>
      </p:sp>
      <p:sp>
        <p:nvSpPr>
          <p:cNvPr id="5" name="Freeform 5"/>
          <p:cNvSpPr/>
          <p:nvPr/>
        </p:nvSpPr>
        <p:spPr>
          <a:xfrm>
            <a:off x="10026847" y="4868943"/>
            <a:ext cx="10814844" cy="6921500"/>
          </a:xfrm>
          <a:custGeom>
            <a:avLst/>
            <a:gdLst/>
            <a:ahLst/>
            <a:cxnLst/>
            <a:rect l="l" t="t" r="r" b="b"/>
            <a:pathLst>
              <a:path w="10814844" h="6921500">
                <a:moveTo>
                  <a:pt x="0" y="0"/>
                </a:moveTo>
                <a:lnTo>
                  <a:pt x="10814844" y="0"/>
                </a:lnTo>
                <a:lnTo>
                  <a:pt x="10814844" y="6921500"/>
                </a:lnTo>
                <a:lnTo>
                  <a:pt x="0" y="69215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1392655" y="1862979"/>
            <a:ext cx="8634192" cy="4327649"/>
          </a:xfrm>
          <a:prstGeom prst="rect">
            <a:avLst/>
          </a:prstGeom>
        </p:spPr>
        <p:txBody>
          <a:bodyPr lIns="0" tIns="0" rIns="0" bIns="0" rtlCol="0" anchor="t">
            <a:spAutoFit/>
          </a:bodyPr>
          <a:lstStyle/>
          <a:p>
            <a:pPr algn="l">
              <a:lnSpc>
                <a:spcPts val="16093"/>
              </a:lnSpc>
            </a:pPr>
            <a:r>
              <a:rPr lang="en-US" sz="11495" b="1">
                <a:solidFill>
                  <a:srgbClr val="7FD3EC"/>
                </a:solidFill>
                <a:latin typeface="Agrandir Medium"/>
                <a:ea typeface="Agrandir Medium"/>
                <a:cs typeface="Agrandir Medium"/>
                <a:sym typeface="Agrandir Medium"/>
              </a:rPr>
              <a:t>Can you spot the ai!</a:t>
            </a:r>
          </a:p>
        </p:txBody>
      </p:sp>
      <p:sp>
        <p:nvSpPr>
          <p:cNvPr id="7" name="TextBox 7"/>
          <p:cNvSpPr txBox="1"/>
          <p:nvPr/>
        </p:nvSpPr>
        <p:spPr>
          <a:xfrm>
            <a:off x="1392655" y="1096093"/>
            <a:ext cx="4750396" cy="1309810"/>
          </a:xfrm>
          <a:prstGeom prst="rect">
            <a:avLst/>
          </a:prstGeom>
        </p:spPr>
        <p:txBody>
          <a:bodyPr lIns="0" tIns="0" rIns="0" bIns="0" rtlCol="0" anchor="t">
            <a:spAutoFit/>
          </a:bodyPr>
          <a:lstStyle/>
          <a:p>
            <a:pPr algn="ctr">
              <a:lnSpc>
                <a:spcPts val="10716"/>
              </a:lnSpc>
            </a:pPr>
            <a:r>
              <a:rPr lang="en-US" sz="7200" b="1" dirty="0">
                <a:solidFill>
                  <a:srgbClr val="FFFFFF"/>
                </a:solidFill>
                <a:latin typeface="Canva Sans Bold"/>
                <a:ea typeface="Canva Sans Bold"/>
                <a:cs typeface="Canva Sans Bold"/>
                <a:sym typeface="Canva Sans Bold"/>
              </a:rPr>
              <a:t>Your turn!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334059" y="-1192965"/>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891366" y="2031938"/>
            <a:ext cx="12944965" cy="1669756"/>
            <a:chOff x="0" y="0"/>
            <a:chExt cx="3409373" cy="439771"/>
          </a:xfrm>
        </p:grpSpPr>
        <p:sp>
          <p:nvSpPr>
            <p:cNvPr id="5" name="Freeform 5"/>
            <p:cNvSpPr/>
            <p:nvPr/>
          </p:nvSpPr>
          <p:spPr>
            <a:xfrm>
              <a:off x="0" y="0"/>
              <a:ext cx="3409373" cy="439771"/>
            </a:xfrm>
            <a:custGeom>
              <a:avLst/>
              <a:gdLst/>
              <a:ahLst/>
              <a:cxnLst/>
              <a:rect l="l" t="t" r="r" b="b"/>
              <a:pathLst>
                <a:path w="3409373" h="439771">
                  <a:moveTo>
                    <a:pt x="30501" y="0"/>
                  </a:moveTo>
                  <a:lnTo>
                    <a:pt x="3378872" y="0"/>
                  </a:lnTo>
                  <a:cubicBezTo>
                    <a:pt x="3395718" y="0"/>
                    <a:pt x="3409373" y="13656"/>
                    <a:pt x="3409373" y="30501"/>
                  </a:cubicBezTo>
                  <a:lnTo>
                    <a:pt x="3409373" y="409270"/>
                  </a:lnTo>
                  <a:cubicBezTo>
                    <a:pt x="3409373" y="426115"/>
                    <a:pt x="3395718" y="439771"/>
                    <a:pt x="3378872" y="439771"/>
                  </a:cubicBezTo>
                  <a:lnTo>
                    <a:pt x="30501" y="439771"/>
                  </a:lnTo>
                  <a:cubicBezTo>
                    <a:pt x="13656" y="439771"/>
                    <a:pt x="0" y="426115"/>
                    <a:pt x="0" y="409270"/>
                  </a:cubicBezTo>
                  <a:lnTo>
                    <a:pt x="0" y="30501"/>
                  </a:lnTo>
                  <a:cubicBezTo>
                    <a:pt x="0" y="13656"/>
                    <a:pt x="13656" y="0"/>
                    <a:pt x="3050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409373" cy="54454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422995" y="4809371"/>
            <a:ext cx="4722402" cy="4361675"/>
            <a:chOff x="0" y="0"/>
            <a:chExt cx="1243760" cy="1148754"/>
          </a:xfrm>
        </p:grpSpPr>
        <p:sp>
          <p:nvSpPr>
            <p:cNvPr id="8" name="Freeform 8"/>
            <p:cNvSpPr/>
            <p:nvPr/>
          </p:nvSpPr>
          <p:spPr>
            <a:xfrm>
              <a:off x="0" y="0"/>
              <a:ext cx="1243760" cy="1148754"/>
            </a:xfrm>
            <a:custGeom>
              <a:avLst/>
              <a:gdLst/>
              <a:ahLst/>
              <a:cxnLst/>
              <a:rect l="l" t="t" r="r" b="b"/>
              <a:pathLst>
                <a:path w="1243760" h="1148754">
                  <a:moveTo>
                    <a:pt x="83610" y="0"/>
                  </a:moveTo>
                  <a:lnTo>
                    <a:pt x="1160151" y="0"/>
                  </a:lnTo>
                  <a:cubicBezTo>
                    <a:pt x="1182325" y="0"/>
                    <a:pt x="1203592" y="8809"/>
                    <a:pt x="1219271" y="24489"/>
                  </a:cubicBezTo>
                  <a:cubicBezTo>
                    <a:pt x="1234951" y="40169"/>
                    <a:pt x="1243760" y="61435"/>
                    <a:pt x="1243760" y="83610"/>
                  </a:cubicBezTo>
                  <a:lnTo>
                    <a:pt x="1243760" y="1065144"/>
                  </a:lnTo>
                  <a:cubicBezTo>
                    <a:pt x="1243760" y="1087319"/>
                    <a:pt x="1234951" y="1108585"/>
                    <a:pt x="1219271" y="1124265"/>
                  </a:cubicBezTo>
                  <a:cubicBezTo>
                    <a:pt x="1203592" y="1139945"/>
                    <a:pt x="1182325" y="1148754"/>
                    <a:pt x="1160151" y="1148754"/>
                  </a:cubicBezTo>
                  <a:lnTo>
                    <a:pt x="83610" y="1148754"/>
                  </a:lnTo>
                  <a:cubicBezTo>
                    <a:pt x="61435" y="1148754"/>
                    <a:pt x="40169" y="1139945"/>
                    <a:pt x="24489" y="1124265"/>
                  </a:cubicBezTo>
                  <a:cubicBezTo>
                    <a:pt x="8809" y="1108585"/>
                    <a:pt x="0" y="1087319"/>
                    <a:pt x="0" y="1065144"/>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243760" cy="125352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7002647" y="4809371"/>
            <a:ext cx="4722402" cy="4405302"/>
            <a:chOff x="0" y="0"/>
            <a:chExt cx="1243760" cy="1160244"/>
          </a:xfrm>
        </p:grpSpPr>
        <p:sp>
          <p:nvSpPr>
            <p:cNvPr id="11" name="Freeform 11"/>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2586040" y="4809371"/>
            <a:ext cx="4722402" cy="4405302"/>
            <a:chOff x="0" y="0"/>
            <a:chExt cx="1243760" cy="1160244"/>
          </a:xfrm>
        </p:grpSpPr>
        <p:sp>
          <p:nvSpPr>
            <p:cNvPr id="14" name="Freeform 14"/>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2474655" y="1403173"/>
            <a:ext cx="1668415" cy="2166773"/>
          </a:xfrm>
          <a:custGeom>
            <a:avLst/>
            <a:gdLst/>
            <a:ahLst/>
            <a:cxnLst/>
            <a:rect l="l" t="t" r="r" b="b"/>
            <a:pathLst>
              <a:path w="1668415" h="2166773">
                <a:moveTo>
                  <a:pt x="0" y="0"/>
                </a:moveTo>
                <a:lnTo>
                  <a:pt x="1668415" y="0"/>
                </a:lnTo>
                <a:lnTo>
                  <a:pt x="1668415" y="2166773"/>
                </a:lnTo>
                <a:lnTo>
                  <a:pt x="0" y="2166773"/>
                </a:lnTo>
                <a:lnTo>
                  <a:pt x="0" y="0"/>
                </a:lnTo>
                <a:close/>
              </a:path>
            </a:pathLst>
          </a:custGeom>
          <a:blipFill>
            <a:blip r:embed="rId4"/>
            <a:stretch>
              <a:fillRect/>
            </a:stretch>
          </a:blipFill>
        </p:spPr>
        <p:txBody>
          <a:bodyPr/>
          <a:lstStyle/>
          <a:p>
            <a:endParaRPr lang="en-GB"/>
          </a:p>
        </p:txBody>
      </p:sp>
      <p:sp>
        <p:nvSpPr>
          <p:cNvPr id="17" name="TextBox 17"/>
          <p:cNvSpPr txBox="1"/>
          <p:nvPr/>
        </p:nvSpPr>
        <p:spPr>
          <a:xfrm>
            <a:off x="4625680" y="2469877"/>
            <a:ext cx="9623720" cy="543610"/>
          </a:xfrm>
          <a:prstGeom prst="rect">
            <a:avLst/>
          </a:prstGeom>
        </p:spPr>
        <p:txBody>
          <a:bodyPr wrap="square" lIns="0" tIns="0" rIns="0" bIns="0" rtlCol="0" anchor="t">
            <a:spAutoFit/>
          </a:bodyPr>
          <a:lstStyle/>
          <a:p>
            <a:pPr algn="ctr">
              <a:lnSpc>
                <a:spcPts val="4501"/>
              </a:lnSpc>
              <a:spcBef>
                <a:spcPct val="0"/>
              </a:spcBef>
            </a:pPr>
            <a:r>
              <a:rPr lang="en-US" sz="3215" dirty="0">
                <a:solidFill>
                  <a:srgbClr val="F4F7FC"/>
                </a:solidFill>
                <a:latin typeface="Agrandir"/>
                <a:ea typeface="Agrandir"/>
                <a:cs typeface="Agrandir"/>
                <a:sym typeface="Agrandir"/>
              </a:rPr>
              <a:t>“I got a bad mark back and I just feel like giving up”</a:t>
            </a:r>
          </a:p>
        </p:txBody>
      </p:sp>
      <p:sp>
        <p:nvSpPr>
          <p:cNvPr id="18" name="TextBox 18"/>
          <p:cNvSpPr txBox="1"/>
          <p:nvPr/>
        </p:nvSpPr>
        <p:spPr>
          <a:xfrm>
            <a:off x="3462559"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A</a:t>
            </a:r>
          </a:p>
        </p:txBody>
      </p:sp>
      <p:sp>
        <p:nvSpPr>
          <p:cNvPr id="19" name="TextBox 19"/>
          <p:cNvSpPr txBox="1"/>
          <p:nvPr/>
        </p:nvSpPr>
        <p:spPr>
          <a:xfrm>
            <a:off x="9042210"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B</a:t>
            </a:r>
          </a:p>
        </p:txBody>
      </p:sp>
      <p:sp>
        <p:nvSpPr>
          <p:cNvPr id="20" name="TextBox 20"/>
          <p:cNvSpPr txBox="1"/>
          <p:nvPr/>
        </p:nvSpPr>
        <p:spPr>
          <a:xfrm>
            <a:off x="5645909" y="383883"/>
            <a:ext cx="7008894" cy="1400512"/>
          </a:xfrm>
          <a:prstGeom prst="rect">
            <a:avLst/>
          </a:prstGeom>
        </p:spPr>
        <p:txBody>
          <a:bodyPr wrap="square" lIns="0" tIns="0" rIns="0" bIns="0" rtlCol="0" anchor="t">
            <a:spAutoFit/>
          </a:bodyPr>
          <a:lstStyle/>
          <a:p>
            <a:pPr algn="ctr">
              <a:lnSpc>
                <a:spcPts val="11574"/>
              </a:lnSpc>
              <a:spcBef>
                <a:spcPct val="0"/>
              </a:spcBef>
            </a:pPr>
            <a:r>
              <a:rPr lang="en-US" sz="8267" dirty="0">
                <a:solidFill>
                  <a:srgbClr val="FFFFFF"/>
                </a:solidFill>
                <a:latin typeface="Agrandir"/>
                <a:ea typeface="Agrandir"/>
                <a:cs typeface="Agrandir"/>
                <a:sym typeface="Agrandir"/>
              </a:rPr>
              <a:t>Round 1: Bond</a:t>
            </a:r>
          </a:p>
        </p:txBody>
      </p:sp>
      <p:sp>
        <p:nvSpPr>
          <p:cNvPr id="21" name="TextBox 21"/>
          <p:cNvSpPr txBox="1"/>
          <p:nvPr/>
        </p:nvSpPr>
        <p:spPr>
          <a:xfrm>
            <a:off x="14625603"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C</a:t>
            </a:r>
          </a:p>
        </p:txBody>
      </p:sp>
      <p:sp>
        <p:nvSpPr>
          <p:cNvPr id="22" name="TextBox 22"/>
          <p:cNvSpPr txBox="1"/>
          <p:nvPr/>
        </p:nvSpPr>
        <p:spPr>
          <a:xfrm>
            <a:off x="1825817" y="5300987"/>
            <a:ext cx="3916758" cy="2672112"/>
          </a:xfrm>
          <a:prstGeom prst="rect">
            <a:avLst/>
          </a:prstGeom>
        </p:spPr>
        <p:txBody>
          <a:bodyPr lIns="0" tIns="0" rIns="0" bIns="0" rtlCol="0" anchor="t">
            <a:spAutoFit/>
          </a:bodyPr>
          <a:lstStyle/>
          <a:p>
            <a:pPr algn="ctr">
              <a:lnSpc>
                <a:spcPts val="5113"/>
              </a:lnSpc>
              <a:spcBef>
                <a:spcPct val="0"/>
              </a:spcBef>
            </a:pPr>
            <a:r>
              <a:rPr lang="en-US" sz="3652" dirty="0">
                <a:solidFill>
                  <a:srgbClr val="FFFFFF"/>
                </a:solidFill>
                <a:latin typeface="Agrandir"/>
                <a:ea typeface="Agrandir"/>
                <a:cs typeface="Agrandir"/>
                <a:sym typeface="Agrandir"/>
              </a:rPr>
              <a:t>"I can hear how heavy that feels... it's left you feeling exhausted."</a:t>
            </a:r>
          </a:p>
        </p:txBody>
      </p:sp>
      <p:sp>
        <p:nvSpPr>
          <p:cNvPr id="23" name="TextBox 23"/>
          <p:cNvSpPr txBox="1"/>
          <p:nvPr/>
        </p:nvSpPr>
        <p:spPr>
          <a:xfrm>
            <a:off x="7405469" y="5287875"/>
            <a:ext cx="3916758" cy="3320471"/>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 "One bad grade feels like a huge mountain... but it doesn't define your potential."</a:t>
            </a:r>
          </a:p>
        </p:txBody>
      </p:sp>
      <p:sp>
        <p:nvSpPr>
          <p:cNvPr id="24" name="TextBox 24"/>
          <p:cNvSpPr txBox="1"/>
          <p:nvPr/>
        </p:nvSpPr>
        <p:spPr>
          <a:xfrm>
            <a:off x="12988862" y="5287875"/>
            <a:ext cx="3916758" cy="2672112"/>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"Don't feel so stupid or insecure... it's not your fault."</a:t>
            </a:r>
          </a:p>
        </p:txBody>
      </p:sp>
      <p:grpSp>
        <p:nvGrpSpPr>
          <p:cNvPr id="25" name="Group 25"/>
          <p:cNvGrpSpPr/>
          <p:nvPr/>
        </p:nvGrpSpPr>
        <p:grpSpPr>
          <a:xfrm>
            <a:off x="12988862" y="774408"/>
            <a:ext cx="1022133" cy="1022133"/>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27" name="TextBox 27"/>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28" name="Freeform 28"/>
          <p:cNvSpPr/>
          <p:nvPr/>
        </p:nvSpPr>
        <p:spPr>
          <a:xfrm>
            <a:off x="13256579" y="963157"/>
            <a:ext cx="486698" cy="644633"/>
          </a:xfrm>
          <a:custGeom>
            <a:avLst/>
            <a:gdLst/>
            <a:ahLst/>
            <a:cxnLst/>
            <a:rect l="l" t="t" r="r" b="b"/>
            <a:pathLst>
              <a:path w="486698" h="644633">
                <a:moveTo>
                  <a:pt x="0" y="0"/>
                </a:moveTo>
                <a:lnTo>
                  <a:pt x="486698" y="0"/>
                </a:lnTo>
                <a:lnTo>
                  <a:pt x="486698" y="644634"/>
                </a:lnTo>
                <a:lnTo>
                  <a:pt x="0" y="64463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334059" y="-1192965"/>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891366" y="2031938"/>
            <a:ext cx="12944965" cy="1669756"/>
            <a:chOff x="0" y="0"/>
            <a:chExt cx="3409373" cy="439771"/>
          </a:xfrm>
        </p:grpSpPr>
        <p:sp>
          <p:nvSpPr>
            <p:cNvPr id="5" name="Freeform 5"/>
            <p:cNvSpPr/>
            <p:nvPr/>
          </p:nvSpPr>
          <p:spPr>
            <a:xfrm>
              <a:off x="0" y="0"/>
              <a:ext cx="3409373" cy="439771"/>
            </a:xfrm>
            <a:custGeom>
              <a:avLst/>
              <a:gdLst/>
              <a:ahLst/>
              <a:cxnLst/>
              <a:rect l="l" t="t" r="r" b="b"/>
              <a:pathLst>
                <a:path w="3409373" h="439771">
                  <a:moveTo>
                    <a:pt x="30501" y="0"/>
                  </a:moveTo>
                  <a:lnTo>
                    <a:pt x="3378872" y="0"/>
                  </a:lnTo>
                  <a:cubicBezTo>
                    <a:pt x="3395718" y="0"/>
                    <a:pt x="3409373" y="13656"/>
                    <a:pt x="3409373" y="30501"/>
                  </a:cubicBezTo>
                  <a:lnTo>
                    <a:pt x="3409373" y="409270"/>
                  </a:lnTo>
                  <a:cubicBezTo>
                    <a:pt x="3409373" y="426115"/>
                    <a:pt x="3395718" y="439771"/>
                    <a:pt x="3378872" y="439771"/>
                  </a:cubicBezTo>
                  <a:lnTo>
                    <a:pt x="30501" y="439771"/>
                  </a:lnTo>
                  <a:cubicBezTo>
                    <a:pt x="13656" y="439771"/>
                    <a:pt x="0" y="426115"/>
                    <a:pt x="0" y="409270"/>
                  </a:cubicBezTo>
                  <a:lnTo>
                    <a:pt x="0" y="30501"/>
                  </a:lnTo>
                  <a:cubicBezTo>
                    <a:pt x="0" y="13656"/>
                    <a:pt x="13656" y="0"/>
                    <a:pt x="3050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409373" cy="54454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422995" y="4809371"/>
            <a:ext cx="4722402" cy="4361675"/>
            <a:chOff x="0" y="0"/>
            <a:chExt cx="1243760" cy="1148754"/>
          </a:xfrm>
        </p:grpSpPr>
        <p:sp>
          <p:nvSpPr>
            <p:cNvPr id="8" name="Freeform 8"/>
            <p:cNvSpPr/>
            <p:nvPr/>
          </p:nvSpPr>
          <p:spPr>
            <a:xfrm>
              <a:off x="0" y="0"/>
              <a:ext cx="1243760" cy="1148754"/>
            </a:xfrm>
            <a:custGeom>
              <a:avLst/>
              <a:gdLst/>
              <a:ahLst/>
              <a:cxnLst/>
              <a:rect l="l" t="t" r="r" b="b"/>
              <a:pathLst>
                <a:path w="1243760" h="1148754">
                  <a:moveTo>
                    <a:pt x="83610" y="0"/>
                  </a:moveTo>
                  <a:lnTo>
                    <a:pt x="1160151" y="0"/>
                  </a:lnTo>
                  <a:cubicBezTo>
                    <a:pt x="1182325" y="0"/>
                    <a:pt x="1203592" y="8809"/>
                    <a:pt x="1219271" y="24489"/>
                  </a:cubicBezTo>
                  <a:cubicBezTo>
                    <a:pt x="1234951" y="40169"/>
                    <a:pt x="1243760" y="61435"/>
                    <a:pt x="1243760" y="83610"/>
                  </a:cubicBezTo>
                  <a:lnTo>
                    <a:pt x="1243760" y="1065144"/>
                  </a:lnTo>
                  <a:cubicBezTo>
                    <a:pt x="1243760" y="1087319"/>
                    <a:pt x="1234951" y="1108585"/>
                    <a:pt x="1219271" y="1124265"/>
                  </a:cubicBezTo>
                  <a:cubicBezTo>
                    <a:pt x="1203592" y="1139945"/>
                    <a:pt x="1182325" y="1148754"/>
                    <a:pt x="1160151" y="1148754"/>
                  </a:cubicBezTo>
                  <a:lnTo>
                    <a:pt x="83610" y="1148754"/>
                  </a:lnTo>
                  <a:cubicBezTo>
                    <a:pt x="61435" y="1148754"/>
                    <a:pt x="40169" y="1139945"/>
                    <a:pt x="24489" y="1124265"/>
                  </a:cubicBezTo>
                  <a:cubicBezTo>
                    <a:pt x="8809" y="1108585"/>
                    <a:pt x="0" y="1087319"/>
                    <a:pt x="0" y="1065144"/>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243760" cy="125352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7002647" y="4809371"/>
            <a:ext cx="4722402" cy="4405302"/>
            <a:chOff x="0" y="0"/>
            <a:chExt cx="1243760" cy="1160244"/>
          </a:xfrm>
        </p:grpSpPr>
        <p:sp>
          <p:nvSpPr>
            <p:cNvPr id="11" name="Freeform 11"/>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2586040" y="4809371"/>
            <a:ext cx="4722402" cy="4405302"/>
            <a:chOff x="0" y="0"/>
            <a:chExt cx="1243760" cy="1160244"/>
          </a:xfrm>
        </p:grpSpPr>
        <p:sp>
          <p:nvSpPr>
            <p:cNvPr id="14" name="Freeform 14"/>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2474655" y="1403173"/>
            <a:ext cx="1668415" cy="2166773"/>
          </a:xfrm>
          <a:custGeom>
            <a:avLst/>
            <a:gdLst/>
            <a:ahLst/>
            <a:cxnLst/>
            <a:rect l="l" t="t" r="r" b="b"/>
            <a:pathLst>
              <a:path w="1668415" h="2166773">
                <a:moveTo>
                  <a:pt x="0" y="0"/>
                </a:moveTo>
                <a:lnTo>
                  <a:pt x="1668415" y="0"/>
                </a:lnTo>
                <a:lnTo>
                  <a:pt x="1668415" y="2166773"/>
                </a:lnTo>
                <a:lnTo>
                  <a:pt x="0" y="2166773"/>
                </a:lnTo>
                <a:lnTo>
                  <a:pt x="0" y="0"/>
                </a:lnTo>
                <a:close/>
              </a:path>
            </a:pathLst>
          </a:custGeom>
          <a:blipFill>
            <a:blip r:embed="rId4"/>
            <a:stretch>
              <a:fillRect/>
            </a:stretch>
          </a:blipFill>
        </p:spPr>
        <p:txBody>
          <a:bodyPr/>
          <a:lstStyle/>
          <a:p>
            <a:endParaRPr lang="en-GB"/>
          </a:p>
        </p:txBody>
      </p:sp>
      <p:sp>
        <p:nvSpPr>
          <p:cNvPr id="17" name="TextBox 17"/>
          <p:cNvSpPr txBox="1"/>
          <p:nvPr/>
        </p:nvSpPr>
        <p:spPr>
          <a:xfrm>
            <a:off x="4625680" y="2469877"/>
            <a:ext cx="9776120" cy="543610"/>
          </a:xfrm>
          <a:prstGeom prst="rect">
            <a:avLst/>
          </a:prstGeom>
        </p:spPr>
        <p:txBody>
          <a:bodyPr wrap="square" lIns="0" tIns="0" rIns="0" bIns="0" rtlCol="0" anchor="t">
            <a:spAutoFit/>
          </a:bodyPr>
          <a:lstStyle/>
          <a:p>
            <a:pPr algn="ctr">
              <a:lnSpc>
                <a:spcPts val="4501"/>
              </a:lnSpc>
              <a:spcBef>
                <a:spcPct val="0"/>
              </a:spcBef>
            </a:pPr>
            <a:r>
              <a:rPr lang="en-US" sz="3215" dirty="0">
                <a:solidFill>
                  <a:srgbClr val="F4F7FC"/>
                </a:solidFill>
                <a:latin typeface="Agrandir"/>
                <a:ea typeface="Agrandir"/>
                <a:cs typeface="Agrandir"/>
                <a:sym typeface="Agrandir"/>
              </a:rPr>
              <a:t>“I got a bad mark back and I just feel like giving up”</a:t>
            </a:r>
          </a:p>
        </p:txBody>
      </p:sp>
      <p:sp>
        <p:nvSpPr>
          <p:cNvPr id="18" name="TextBox 18"/>
          <p:cNvSpPr txBox="1"/>
          <p:nvPr/>
        </p:nvSpPr>
        <p:spPr>
          <a:xfrm>
            <a:off x="3462559"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C996AE"/>
                </a:solidFill>
                <a:latin typeface="HK Modular"/>
                <a:ea typeface="HK Modular"/>
                <a:cs typeface="HK Modular"/>
                <a:sym typeface="HK Modular"/>
              </a:rPr>
              <a:t>A</a:t>
            </a:r>
          </a:p>
        </p:txBody>
      </p:sp>
      <p:sp>
        <p:nvSpPr>
          <p:cNvPr id="19" name="TextBox 19"/>
          <p:cNvSpPr txBox="1"/>
          <p:nvPr/>
        </p:nvSpPr>
        <p:spPr>
          <a:xfrm>
            <a:off x="9042210"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ACCFE7"/>
                </a:solidFill>
                <a:latin typeface="HK Modular"/>
                <a:ea typeface="HK Modular"/>
                <a:cs typeface="HK Modular"/>
                <a:sym typeface="HK Modular"/>
              </a:rPr>
              <a:t>B</a:t>
            </a:r>
          </a:p>
        </p:txBody>
      </p:sp>
      <p:sp>
        <p:nvSpPr>
          <p:cNvPr id="20" name="TextBox 20"/>
          <p:cNvSpPr txBox="1"/>
          <p:nvPr/>
        </p:nvSpPr>
        <p:spPr>
          <a:xfrm>
            <a:off x="5645909" y="383883"/>
            <a:ext cx="7008894" cy="1400512"/>
          </a:xfrm>
          <a:prstGeom prst="rect">
            <a:avLst/>
          </a:prstGeom>
        </p:spPr>
        <p:txBody>
          <a:bodyPr wrap="square" lIns="0" tIns="0" rIns="0" bIns="0" rtlCol="0" anchor="t">
            <a:spAutoFit/>
          </a:bodyPr>
          <a:lstStyle/>
          <a:p>
            <a:pPr algn="ctr">
              <a:lnSpc>
                <a:spcPts val="11574"/>
              </a:lnSpc>
              <a:spcBef>
                <a:spcPct val="0"/>
              </a:spcBef>
            </a:pPr>
            <a:r>
              <a:rPr lang="en-US" sz="8267" dirty="0">
                <a:solidFill>
                  <a:srgbClr val="FFFFFF"/>
                </a:solidFill>
                <a:latin typeface="Agrandir"/>
                <a:ea typeface="Agrandir"/>
                <a:cs typeface="Agrandir"/>
                <a:sym typeface="Agrandir"/>
              </a:rPr>
              <a:t>Round 1: Bond</a:t>
            </a:r>
          </a:p>
        </p:txBody>
      </p:sp>
      <p:sp>
        <p:nvSpPr>
          <p:cNvPr id="21" name="TextBox 21"/>
          <p:cNvSpPr txBox="1"/>
          <p:nvPr/>
        </p:nvSpPr>
        <p:spPr>
          <a:xfrm>
            <a:off x="14625603"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9CA3AF"/>
                </a:solidFill>
                <a:latin typeface="HK Modular"/>
                <a:ea typeface="HK Modular"/>
                <a:cs typeface="HK Modular"/>
                <a:sym typeface="HK Modular"/>
              </a:rPr>
              <a:t>C</a:t>
            </a:r>
          </a:p>
        </p:txBody>
      </p:sp>
      <p:sp>
        <p:nvSpPr>
          <p:cNvPr id="22" name="TextBox 22"/>
          <p:cNvSpPr txBox="1"/>
          <p:nvPr/>
        </p:nvSpPr>
        <p:spPr>
          <a:xfrm>
            <a:off x="1825817" y="5287875"/>
            <a:ext cx="3916758" cy="2672112"/>
          </a:xfrm>
          <a:prstGeom prst="rect">
            <a:avLst/>
          </a:prstGeom>
        </p:spPr>
        <p:txBody>
          <a:bodyPr lIns="0" tIns="0" rIns="0" bIns="0" rtlCol="0" anchor="t">
            <a:spAutoFit/>
          </a:bodyPr>
          <a:lstStyle/>
          <a:p>
            <a:pPr algn="ctr">
              <a:lnSpc>
                <a:spcPts val="5113"/>
              </a:lnSpc>
              <a:spcBef>
                <a:spcPct val="0"/>
              </a:spcBef>
            </a:pPr>
            <a:r>
              <a:rPr lang="en-US" sz="3652" dirty="0">
                <a:solidFill>
                  <a:srgbClr val="C996AE"/>
                </a:solidFill>
                <a:latin typeface="Agrandir"/>
                <a:ea typeface="Agrandir"/>
                <a:cs typeface="Agrandir"/>
                <a:sym typeface="Agrandir"/>
              </a:rPr>
              <a:t>"I can hear how heavy that feels... it's left you feeling exhausted."</a:t>
            </a:r>
          </a:p>
        </p:txBody>
      </p:sp>
      <p:sp>
        <p:nvSpPr>
          <p:cNvPr id="23" name="TextBox 23"/>
          <p:cNvSpPr txBox="1"/>
          <p:nvPr/>
        </p:nvSpPr>
        <p:spPr>
          <a:xfrm>
            <a:off x="7405469" y="5287875"/>
            <a:ext cx="3916758" cy="3320471"/>
          </a:xfrm>
          <a:prstGeom prst="rect">
            <a:avLst/>
          </a:prstGeom>
        </p:spPr>
        <p:txBody>
          <a:bodyPr lIns="0" tIns="0" rIns="0" bIns="0" rtlCol="0" anchor="t">
            <a:spAutoFit/>
          </a:bodyPr>
          <a:lstStyle/>
          <a:p>
            <a:pPr algn="ctr">
              <a:lnSpc>
                <a:spcPts val="5113"/>
              </a:lnSpc>
              <a:spcBef>
                <a:spcPct val="0"/>
              </a:spcBef>
            </a:pPr>
            <a:r>
              <a:rPr lang="en-US" sz="3652">
                <a:solidFill>
                  <a:srgbClr val="ACCFE7"/>
                </a:solidFill>
                <a:latin typeface="Agrandir"/>
                <a:ea typeface="Agrandir"/>
                <a:cs typeface="Agrandir"/>
                <a:sym typeface="Agrandir"/>
              </a:rPr>
              <a:t> "One bad grade feels like a huge mountain... but it doesn't define your potential."</a:t>
            </a:r>
          </a:p>
        </p:txBody>
      </p:sp>
      <p:sp>
        <p:nvSpPr>
          <p:cNvPr id="24" name="TextBox 24"/>
          <p:cNvSpPr txBox="1"/>
          <p:nvPr/>
        </p:nvSpPr>
        <p:spPr>
          <a:xfrm>
            <a:off x="12988862" y="5287875"/>
            <a:ext cx="3916758" cy="2672112"/>
          </a:xfrm>
          <a:prstGeom prst="rect">
            <a:avLst/>
          </a:prstGeom>
        </p:spPr>
        <p:txBody>
          <a:bodyPr lIns="0" tIns="0" rIns="0" bIns="0" rtlCol="0" anchor="t">
            <a:spAutoFit/>
          </a:bodyPr>
          <a:lstStyle/>
          <a:p>
            <a:pPr algn="ctr">
              <a:lnSpc>
                <a:spcPts val="5113"/>
              </a:lnSpc>
              <a:spcBef>
                <a:spcPct val="0"/>
              </a:spcBef>
            </a:pPr>
            <a:r>
              <a:rPr lang="en-US" sz="3652">
                <a:solidFill>
                  <a:srgbClr val="9CA3AF"/>
                </a:solidFill>
                <a:latin typeface="Agrandir"/>
                <a:ea typeface="Agrandir"/>
                <a:cs typeface="Agrandir"/>
                <a:sym typeface="Agrandir"/>
              </a:rPr>
              <a:t>"Don't feel so stupid or insecure... it's not your fault."</a:t>
            </a:r>
          </a:p>
        </p:txBody>
      </p:sp>
      <p:sp>
        <p:nvSpPr>
          <p:cNvPr id="25" name="TextBox 25"/>
          <p:cNvSpPr txBox="1"/>
          <p:nvPr/>
        </p:nvSpPr>
        <p:spPr>
          <a:xfrm>
            <a:off x="2473192" y="8448608"/>
            <a:ext cx="2622008" cy="809692"/>
          </a:xfrm>
          <a:prstGeom prst="rect">
            <a:avLst/>
          </a:prstGeom>
        </p:spPr>
        <p:txBody>
          <a:bodyPr lIns="0" tIns="0" rIns="0" bIns="0" rtlCol="0" anchor="t">
            <a:spAutoFit/>
          </a:bodyPr>
          <a:lstStyle/>
          <a:p>
            <a:pPr algn="ctr">
              <a:lnSpc>
                <a:spcPts val="6569"/>
              </a:lnSpc>
              <a:spcBef>
                <a:spcPct val="0"/>
              </a:spcBef>
            </a:pPr>
            <a:r>
              <a:rPr lang="en-US" sz="4692">
                <a:solidFill>
                  <a:srgbClr val="D793AF"/>
                </a:solidFill>
                <a:latin typeface="HK Modular"/>
                <a:ea typeface="HK Modular"/>
                <a:cs typeface="HK Modular"/>
                <a:sym typeface="HK Modular"/>
              </a:rPr>
              <a:t>RAIYU</a:t>
            </a:r>
          </a:p>
        </p:txBody>
      </p:sp>
      <p:sp>
        <p:nvSpPr>
          <p:cNvPr id="26" name="TextBox 26"/>
          <p:cNvSpPr txBox="1"/>
          <p:nvPr/>
        </p:nvSpPr>
        <p:spPr>
          <a:xfrm>
            <a:off x="7390157" y="8513096"/>
            <a:ext cx="4195256" cy="809692"/>
          </a:xfrm>
          <a:prstGeom prst="rect">
            <a:avLst/>
          </a:prstGeom>
        </p:spPr>
        <p:txBody>
          <a:bodyPr lIns="0" tIns="0" rIns="0" bIns="0" rtlCol="0" anchor="t">
            <a:spAutoFit/>
          </a:bodyPr>
          <a:lstStyle/>
          <a:p>
            <a:pPr algn="ctr">
              <a:lnSpc>
                <a:spcPts val="6569"/>
              </a:lnSpc>
              <a:spcBef>
                <a:spcPct val="0"/>
              </a:spcBef>
            </a:pPr>
            <a:r>
              <a:rPr lang="en-US" sz="4692">
                <a:solidFill>
                  <a:srgbClr val="9BD1E9"/>
                </a:solidFill>
                <a:latin typeface="HK Modular"/>
                <a:ea typeface="HK Modular"/>
                <a:cs typeface="HK Modular"/>
                <a:sym typeface="HK Modular"/>
              </a:rPr>
              <a:t>BASELINE</a:t>
            </a:r>
          </a:p>
        </p:txBody>
      </p:sp>
      <p:sp>
        <p:nvSpPr>
          <p:cNvPr id="27" name="TextBox 27"/>
          <p:cNvSpPr txBox="1"/>
          <p:nvPr/>
        </p:nvSpPr>
        <p:spPr>
          <a:xfrm>
            <a:off x="13636237" y="8404980"/>
            <a:ext cx="2622008" cy="809692"/>
          </a:xfrm>
          <a:prstGeom prst="rect">
            <a:avLst/>
          </a:prstGeom>
        </p:spPr>
        <p:txBody>
          <a:bodyPr lIns="0" tIns="0" rIns="0" bIns="0" rtlCol="0" anchor="t">
            <a:spAutoFit/>
          </a:bodyPr>
          <a:lstStyle/>
          <a:p>
            <a:pPr algn="ctr">
              <a:lnSpc>
                <a:spcPts val="6569"/>
              </a:lnSpc>
              <a:spcBef>
                <a:spcPct val="0"/>
              </a:spcBef>
            </a:pPr>
            <a:r>
              <a:rPr lang="en-US" sz="4692">
                <a:solidFill>
                  <a:srgbClr val="9CA3AF"/>
                </a:solidFill>
                <a:latin typeface="HK Modular"/>
                <a:ea typeface="HK Modular"/>
                <a:cs typeface="HK Modular"/>
                <a:sym typeface="HK Modular"/>
              </a:rPr>
              <a:t>TRUMP</a:t>
            </a:r>
          </a:p>
        </p:txBody>
      </p:sp>
      <p:sp>
        <p:nvSpPr>
          <p:cNvPr id="28" name="TextBox 28"/>
          <p:cNvSpPr txBox="1"/>
          <p:nvPr/>
        </p:nvSpPr>
        <p:spPr>
          <a:xfrm>
            <a:off x="12833167" y="9246589"/>
            <a:ext cx="4228147" cy="623570"/>
          </a:xfrm>
          <a:prstGeom prst="rect">
            <a:avLst/>
          </a:prstGeom>
        </p:spPr>
        <p:txBody>
          <a:bodyPr lIns="0" tIns="0" rIns="0" bIns="0" rtlCol="0" anchor="t">
            <a:spAutoFit/>
          </a:bodyPr>
          <a:lstStyle/>
          <a:p>
            <a:pPr algn="ctr">
              <a:lnSpc>
                <a:spcPts val="2380"/>
              </a:lnSpc>
              <a:spcBef>
                <a:spcPct val="0"/>
              </a:spcBef>
            </a:pPr>
            <a:r>
              <a:rPr lang="en-US" sz="1700">
                <a:solidFill>
                  <a:srgbClr val="5C6B85"/>
                </a:solidFill>
                <a:latin typeface="Agrandir"/>
                <a:ea typeface="Agrandir"/>
                <a:cs typeface="Agrandir"/>
                <a:sym typeface="Agrandir"/>
              </a:rPr>
              <a:t>Twitter, May 8, 2013, defending his I.Q. against critics</a:t>
            </a:r>
          </a:p>
        </p:txBody>
      </p:sp>
      <p:grpSp>
        <p:nvGrpSpPr>
          <p:cNvPr id="29" name="Group 29"/>
          <p:cNvGrpSpPr/>
          <p:nvPr/>
        </p:nvGrpSpPr>
        <p:grpSpPr>
          <a:xfrm>
            <a:off x="12988862" y="774408"/>
            <a:ext cx="1022133" cy="1022133"/>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31" name="TextBox 31"/>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32" name="Freeform 32"/>
          <p:cNvSpPr/>
          <p:nvPr/>
        </p:nvSpPr>
        <p:spPr>
          <a:xfrm>
            <a:off x="13256579" y="963157"/>
            <a:ext cx="486698" cy="644633"/>
          </a:xfrm>
          <a:custGeom>
            <a:avLst/>
            <a:gdLst/>
            <a:ahLst/>
            <a:cxnLst/>
            <a:rect l="l" t="t" r="r" b="b"/>
            <a:pathLst>
              <a:path w="486698" h="644633">
                <a:moveTo>
                  <a:pt x="0" y="0"/>
                </a:moveTo>
                <a:lnTo>
                  <a:pt x="486698" y="0"/>
                </a:lnTo>
                <a:lnTo>
                  <a:pt x="486698" y="644634"/>
                </a:lnTo>
                <a:lnTo>
                  <a:pt x="0" y="64463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334059" y="-1192965"/>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891366" y="2031938"/>
            <a:ext cx="12944965" cy="1669756"/>
            <a:chOff x="0" y="0"/>
            <a:chExt cx="3409373" cy="439771"/>
          </a:xfrm>
        </p:grpSpPr>
        <p:sp>
          <p:nvSpPr>
            <p:cNvPr id="5" name="Freeform 5"/>
            <p:cNvSpPr/>
            <p:nvPr/>
          </p:nvSpPr>
          <p:spPr>
            <a:xfrm>
              <a:off x="0" y="0"/>
              <a:ext cx="3409373" cy="439771"/>
            </a:xfrm>
            <a:custGeom>
              <a:avLst/>
              <a:gdLst/>
              <a:ahLst/>
              <a:cxnLst/>
              <a:rect l="l" t="t" r="r" b="b"/>
              <a:pathLst>
                <a:path w="3409373" h="439771">
                  <a:moveTo>
                    <a:pt x="30501" y="0"/>
                  </a:moveTo>
                  <a:lnTo>
                    <a:pt x="3378872" y="0"/>
                  </a:lnTo>
                  <a:cubicBezTo>
                    <a:pt x="3395718" y="0"/>
                    <a:pt x="3409373" y="13656"/>
                    <a:pt x="3409373" y="30501"/>
                  </a:cubicBezTo>
                  <a:lnTo>
                    <a:pt x="3409373" y="409270"/>
                  </a:lnTo>
                  <a:cubicBezTo>
                    <a:pt x="3409373" y="426115"/>
                    <a:pt x="3395718" y="439771"/>
                    <a:pt x="3378872" y="439771"/>
                  </a:cubicBezTo>
                  <a:lnTo>
                    <a:pt x="30501" y="439771"/>
                  </a:lnTo>
                  <a:cubicBezTo>
                    <a:pt x="13656" y="439771"/>
                    <a:pt x="0" y="426115"/>
                    <a:pt x="0" y="409270"/>
                  </a:cubicBezTo>
                  <a:lnTo>
                    <a:pt x="0" y="30501"/>
                  </a:lnTo>
                  <a:cubicBezTo>
                    <a:pt x="0" y="13656"/>
                    <a:pt x="13656" y="0"/>
                    <a:pt x="3050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409373" cy="54454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422995" y="4809371"/>
            <a:ext cx="4722402" cy="4361675"/>
            <a:chOff x="0" y="0"/>
            <a:chExt cx="1243760" cy="1148754"/>
          </a:xfrm>
        </p:grpSpPr>
        <p:sp>
          <p:nvSpPr>
            <p:cNvPr id="8" name="Freeform 8"/>
            <p:cNvSpPr/>
            <p:nvPr/>
          </p:nvSpPr>
          <p:spPr>
            <a:xfrm>
              <a:off x="0" y="0"/>
              <a:ext cx="1243760" cy="1148754"/>
            </a:xfrm>
            <a:custGeom>
              <a:avLst/>
              <a:gdLst/>
              <a:ahLst/>
              <a:cxnLst/>
              <a:rect l="l" t="t" r="r" b="b"/>
              <a:pathLst>
                <a:path w="1243760" h="1148754">
                  <a:moveTo>
                    <a:pt x="83610" y="0"/>
                  </a:moveTo>
                  <a:lnTo>
                    <a:pt x="1160151" y="0"/>
                  </a:lnTo>
                  <a:cubicBezTo>
                    <a:pt x="1182325" y="0"/>
                    <a:pt x="1203592" y="8809"/>
                    <a:pt x="1219271" y="24489"/>
                  </a:cubicBezTo>
                  <a:cubicBezTo>
                    <a:pt x="1234951" y="40169"/>
                    <a:pt x="1243760" y="61435"/>
                    <a:pt x="1243760" y="83610"/>
                  </a:cubicBezTo>
                  <a:lnTo>
                    <a:pt x="1243760" y="1065144"/>
                  </a:lnTo>
                  <a:cubicBezTo>
                    <a:pt x="1243760" y="1087319"/>
                    <a:pt x="1234951" y="1108585"/>
                    <a:pt x="1219271" y="1124265"/>
                  </a:cubicBezTo>
                  <a:cubicBezTo>
                    <a:pt x="1203592" y="1139945"/>
                    <a:pt x="1182325" y="1148754"/>
                    <a:pt x="1160151" y="1148754"/>
                  </a:cubicBezTo>
                  <a:lnTo>
                    <a:pt x="83610" y="1148754"/>
                  </a:lnTo>
                  <a:cubicBezTo>
                    <a:pt x="61435" y="1148754"/>
                    <a:pt x="40169" y="1139945"/>
                    <a:pt x="24489" y="1124265"/>
                  </a:cubicBezTo>
                  <a:cubicBezTo>
                    <a:pt x="8809" y="1108585"/>
                    <a:pt x="0" y="1087319"/>
                    <a:pt x="0" y="1065144"/>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243760" cy="125352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7002647" y="4809371"/>
            <a:ext cx="4722402" cy="4405302"/>
            <a:chOff x="0" y="0"/>
            <a:chExt cx="1243760" cy="1160244"/>
          </a:xfrm>
        </p:grpSpPr>
        <p:sp>
          <p:nvSpPr>
            <p:cNvPr id="11" name="Freeform 11"/>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2586040" y="4809371"/>
            <a:ext cx="4722402" cy="4405302"/>
            <a:chOff x="0" y="0"/>
            <a:chExt cx="1243760" cy="1160244"/>
          </a:xfrm>
        </p:grpSpPr>
        <p:sp>
          <p:nvSpPr>
            <p:cNvPr id="14" name="Freeform 14"/>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1569765" y="1619039"/>
            <a:ext cx="2158192" cy="2082655"/>
          </a:xfrm>
          <a:custGeom>
            <a:avLst/>
            <a:gdLst/>
            <a:ahLst/>
            <a:cxnLst/>
            <a:rect l="l" t="t" r="r" b="b"/>
            <a:pathLst>
              <a:path w="2158192" h="2082655">
                <a:moveTo>
                  <a:pt x="0" y="0"/>
                </a:moveTo>
                <a:lnTo>
                  <a:pt x="2158192" y="0"/>
                </a:lnTo>
                <a:lnTo>
                  <a:pt x="2158192" y="2082655"/>
                </a:lnTo>
                <a:lnTo>
                  <a:pt x="0" y="2082655"/>
                </a:lnTo>
                <a:lnTo>
                  <a:pt x="0" y="0"/>
                </a:lnTo>
                <a:close/>
              </a:path>
            </a:pathLst>
          </a:custGeom>
          <a:blipFill>
            <a:blip r:embed="rId4"/>
            <a:stretch>
              <a:fillRect/>
            </a:stretch>
          </a:blipFill>
        </p:spPr>
        <p:txBody>
          <a:bodyPr/>
          <a:lstStyle/>
          <a:p>
            <a:endParaRPr lang="en-GB"/>
          </a:p>
        </p:txBody>
      </p:sp>
      <p:sp>
        <p:nvSpPr>
          <p:cNvPr id="17" name="TextBox 17"/>
          <p:cNvSpPr txBox="1"/>
          <p:nvPr/>
        </p:nvSpPr>
        <p:spPr>
          <a:xfrm>
            <a:off x="3727957" y="2204356"/>
            <a:ext cx="12045443" cy="1071575"/>
          </a:xfrm>
          <a:prstGeom prst="rect">
            <a:avLst/>
          </a:prstGeom>
        </p:spPr>
        <p:txBody>
          <a:bodyPr wrap="square" lIns="0" tIns="0" rIns="0" bIns="0" rtlCol="0" anchor="t">
            <a:spAutoFit/>
          </a:bodyPr>
          <a:lstStyle/>
          <a:p>
            <a:pPr algn="ctr">
              <a:lnSpc>
                <a:spcPts val="4332"/>
              </a:lnSpc>
              <a:spcBef>
                <a:spcPct val="0"/>
              </a:spcBef>
            </a:pPr>
            <a:r>
              <a:rPr lang="en-US" sz="3094" dirty="0">
                <a:solidFill>
                  <a:srgbClr val="F4F7FC"/>
                </a:solidFill>
                <a:latin typeface="Agrandir"/>
                <a:ea typeface="Agrandir"/>
                <a:cs typeface="Agrandir"/>
                <a:sym typeface="Agrandir"/>
              </a:rPr>
              <a:t>I can't decide whether to ask for an extension or just hand in what I've got. Just tell me straight, what do you think I should do?</a:t>
            </a:r>
          </a:p>
        </p:txBody>
      </p:sp>
      <p:sp>
        <p:nvSpPr>
          <p:cNvPr id="18" name="TextBox 18"/>
          <p:cNvSpPr txBox="1"/>
          <p:nvPr/>
        </p:nvSpPr>
        <p:spPr>
          <a:xfrm>
            <a:off x="3462559"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A</a:t>
            </a:r>
          </a:p>
        </p:txBody>
      </p:sp>
      <p:sp>
        <p:nvSpPr>
          <p:cNvPr id="19" name="TextBox 19"/>
          <p:cNvSpPr txBox="1"/>
          <p:nvPr/>
        </p:nvSpPr>
        <p:spPr>
          <a:xfrm>
            <a:off x="9042210"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B</a:t>
            </a:r>
          </a:p>
        </p:txBody>
      </p:sp>
      <p:sp>
        <p:nvSpPr>
          <p:cNvPr id="20" name="TextBox 20"/>
          <p:cNvSpPr txBox="1"/>
          <p:nvPr/>
        </p:nvSpPr>
        <p:spPr>
          <a:xfrm>
            <a:off x="5717309" y="383883"/>
            <a:ext cx="6868731" cy="1400512"/>
          </a:xfrm>
          <a:prstGeom prst="rect">
            <a:avLst/>
          </a:prstGeom>
        </p:spPr>
        <p:txBody>
          <a:bodyPr wrap="square" lIns="0" tIns="0" rIns="0" bIns="0" rtlCol="0" anchor="t">
            <a:spAutoFit/>
          </a:bodyPr>
          <a:lstStyle/>
          <a:p>
            <a:pPr algn="ctr">
              <a:lnSpc>
                <a:spcPts val="11574"/>
              </a:lnSpc>
              <a:spcBef>
                <a:spcPct val="0"/>
              </a:spcBef>
            </a:pPr>
            <a:r>
              <a:rPr lang="en-US" sz="8267" dirty="0">
                <a:solidFill>
                  <a:srgbClr val="FFFFFF"/>
                </a:solidFill>
                <a:latin typeface="Agrandir"/>
                <a:ea typeface="Agrandir"/>
                <a:cs typeface="Agrandir"/>
                <a:sym typeface="Agrandir"/>
              </a:rPr>
              <a:t>Round 2: Goal</a:t>
            </a:r>
          </a:p>
        </p:txBody>
      </p:sp>
      <p:sp>
        <p:nvSpPr>
          <p:cNvPr id="21" name="TextBox 21"/>
          <p:cNvSpPr txBox="1"/>
          <p:nvPr/>
        </p:nvSpPr>
        <p:spPr>
          <a:xfrm>
            <a:off x="12988862" y="4920068"/>
            <a:ext cx="3916758" cy="3968830"/>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"Caught between two paths... what are the main concerns that come up for you?"</a:t>
            </a:r>
          </a:p>
        </p:txBody>
      </p:sp>
      <p:sp>
        <p:nvSpPr>
          <p:cNvPr id="22" name="TextBox 22"/>
          <p:cNvSpPr txBox="1"/>
          <p:nvPr/>
        </p:nvSpPr>
        <p:spPr>
          <a:xfrm>
            <a:off x="7405469" y="4920068"/>
            <a:ext cx="3916758" cy="3968830"/>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"If the core content's solid, I'd say just hit send... but if it's missing something, go for the extension."</a:t>
            </a:r>
          </a:p>
        </p:txBody>
      </p:sp>
      <p:sp>
        <p:nvSpPr>
          <p:cNvPr id="23" name="TextBox 23"/>
          <p:cNvSpPr txBox="1"/>
          <p:nvPr/>
        </p:nvSpPr>
        <p:spPr>
          <a:xfrm>
            <a:off x="1825817" y="5409427"/>
            <a:ext cx="3916758" cy="2672112"/>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"Take the hill... but first, answer the question, what is my hill?"</a:t>
            </a:r>
          </a:p>
        </p:txBody>
      </p:sp>
      <p:sp>
        <p:nvSpPr>
          <p:cNvPr id="24" name="TextBox 24"/>
          <p:cNvSpPr txBox="1"/>
          <p:nvPr/>
        </p:nvSpPr>
        <p:spPr>
          <a:xfrm>
            <a:off x="14625603"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C</a:t>
            </a:r>
          </a:p>
        </p:txBody>
      </p:sp>
      <p:grpSp>
        <p:nvGrpSpPr>
          <p:cNvPr id="25" name="Group 25"/>
          <p:cNvGrpSpPr/>
          <p:nvPr/>
        </p:nvGrpSpPr>
        <p:grpSpPr>
          <a:xfrm>
            <a:off x="12988862" y="774408"/>
            <a:ext cx="1022133" cy="1022133"/>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27" name="TextBox 27"/>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28" name="Freeform 28"/>
          <p:cNvSpPr/>
          <p:nvPr/>
        </p:nvSpPr>
        <p:spPr>
          <a:xfrm>
            <a:off x="13171148" y="1045465"/>
            <a:ext cx="657560" cy="480019"/>
          </a:xfrm>
          <a:custGeom>
            <a:avLst/>
            <a:gdLst/>
            <a:ahLst/>
            <a:cxnLst/>
            <a:rect l="l" t="t" r="r" b="b"/>
            <a:pathLst>
              <a:path w="657560" h="480019">
                <a:moveTo>
                  <a:pt x="0" y="0"/>
                </a:moveTo>
                <a:lnTo>
                  <a:pt x="657560" y="0"/>
                </a:lnTo>
                <a:lnTo>
                  <a:pt x="657560" y="480018"/>
                </a:lnTo>
                <a:lnTo>
                  <a:pt x="0" y="48001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334059" y="-1192965"/>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891366" y="2031938"/>
            <a:ext cx="12944965" cy="1669756"/>
            <a:chOff x="0" y="0"/>
            <a:chExt cx="3409373" cy="439771"/>
          </a:xfrm>
        </p:grpSpPr>
        <p:sp>
          <p:nvSpPr>
            <p:cNvPr id="5" name="Freeform 5"/>
            <p:cNvSpPr/>
            <p:nvPr/>
          </p:nvSpPr>
          <p:spPr>
            <a:xfrm>
              <a:off x="0" y="0"/>
              <a:ext cx="3409373" cy="439771"/>
            </a:xfrm>
            <a:custGeom>
              <a:avLst/>
              <a:gdLst/>
              <a:ahLst/>
              <a:cxnLst/>
              <a:rect l="l" t="t" r="r" b="b"/>
              <a:pathLst>
                <a:path w="3409373" h="439771">
                  <a:moveTo>
                    <a:pt x="30501" y="0"/>
                  </a:moveTo>
                  <a:lnTo>
                    <a:pt x="3378872" y="0"/>
                  </a:lnTo>
                  <a:cubicBezTo>
                    <a:pt x="3395718" y="0"/>
                    <a:pt x="3409373" y="13656"/>
                    <a:pt x="3409373" y="30501"/>
                  </a:cubicBezTo>
                  <a:lnTo>
                    <a:pt x="3409373" y="409270"/>
                  </a:lnTo>
                  <a:cubicBezTo>
                    <a:pt x="3409373" y="426115"/>
                    <a:pt x="3395718" y="439771"/>
                    <a:pt x="3378872" y="439771"/>
                  </a:cubicBezTo>
                  <a:lnTo>
                    <a:pt x="30501" y="439771"/>
                  </a:lnTo>
                  <a:cubicBezTo>
                    <a:pt x="13656" y="439771"/>
                    <a:pt x="0" y="426115"/>
                    <a:pt x="0" y="409270"/>
                  </a:cubicBezTo>
                  <a:lnTo>
                    <a:pt x="0" y="30501"/>
                  </a:lnTo>
                  <a:cubicBezTo>
                    <a:pt x="0" y="13656"/>
                    <a:pt x="13656" y="0"/>
                    <a:pt x="3050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409373" cy="54454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422995" y="4809371"/>
            <a:ext cx="4722402" cy="4361675"/>
            <a:chOff x="0" y="0"/>
            <a:chExt cx="1243760" cy="1148754"/>
          </a:xfrm>
        </p:grpSpPr>
        <p:sp>
          <p:nvSpPr>
            <p:cNvPr id="8" name="Freeform 8"/>
            <p:cNvSpPr/>
            <p:nvPr/>
          </p:nvSpPr>
          <p:spPr>
            <a:xfrm>
              <a:off x="0" y="0"/>
              <a:ext cx="1243760" cy="1148754"/>
            </a:xfrm>
            <a:custGeom>
              <a:avLst/>
              <a:gdLst/>
              <a:ahLst/>
              <a:cxnLst/>
              <a:rect l="l" t="t" r="r" b="b"/>
              <a:pathLst>
                <a:path w="1243760" h="1148754">
                  <a:moveTo>
                    <a:pt x="83610" y="0"/>
                  </a:moveTo>
                  <a:lnTo>
                    <a:pt x="1160151" y="0"/>
                  </a:lnTo>
                  <a:cubicBezTo>
                    <a:pt x="1182325" y="0"/>
                    <a:pt x="1203592" y="8809"/>
                    <a:pt x="1219271" y="24489"/>
                  </a:cubicBezTo>
                  <a:cubicBezTo>
                    <a:pt x="1234951" y="40169"/>
                    <a:pt x="1243760" y="61435"/>
                    <a:pt x="1243760" y="83610"/>
                  </a:cubicBezTo>
                  <a:lnTo>
                    <a:pt x="1243760" y="1065144"/>
                  </a:lnTo>
                  <a:cubicBezTo>
                    <a:pt x="1243760" y="1087319"/>
                    <a:pt x="1234951" y="1108585"/>
                    <a:pt x="1219271" y="1124265"/>
                  </a:cubicBezTo>
                  <a:cubicBezTo>
                    <a:pt x="1203592" y="1139945"/>
                    <a:pt x="1182325" y="1148754"/>
                    <a:pt x="1160151" y="1148754"/>
                  </a:cubicBezTo>
                  <a:lnTo>
                    <a:pt x="83610" y="1148754"/>
                  </a:lnTo>
                  <a:cubicBezTo>
                    <a:pt x="61435" y="1148754"/>
                    <a:pt x="40169" y="1139945"/>
                    <a:pt x="24489" y="1124265"/>
                  </a:cubicBezTo>
                  <a:cubicBezTo>
                    <a:pt x="8809" y="1108585"/>
                    <a:pt x="0" y="1087319"/>
                    <a:pt x="0" y="1065144"/>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243760" cy="125352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7002647" y="4809371"/>
            <a:ext cx="4722402" cy="4405302"/>
            <a:chOff x="0" y="0"/>
            <a:chExt cx="1243760" cy="1160244"/>
          </a:xfrm>
        </p:grpSpPr>
        <p:sp>
          <p:nvSpPr>
            <p:cNvPr id="11" name="Freeform 11"/>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2586040" y="4809371"/>
            <a:ext cx="4722402" cy="4405302"/>
            <a:chOff x="0" y="0"/>
            <a:chExt cx="1243760" cy="1160244"/>
          </a:xfrm>
        </p:grpSpPr>
        <p:sp>
          <p:nvSpPr>
            <p:cNvPr id="14" name="Freeform 14"/>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1569765" y="1619039"/>
            <a:ext cx="2158192" cy="2082655"/>
          </a:xfrm>
          <a:custGeom>
            <a:avLst/>
            <a:gdLst/>
            <a:ahLst/>
            <a:cxnLst/>
            <a:rect l="l" t="t" r="r" b="b"/>
            <a:pathLst>
              <a:path w="2158192" h="2082655">
                <a:moveTo>
                  <a:pt x="0" y="0"/>
                </a:moveTo>
                <a:lnTo>
                  <a:pt x="2158192" y="0"/>
                </a:lnTo>
                <a:lnTo>
                  <a:pt x="2158192" y="2082655"/>
                </a:lnTo>
                <a:lnTo>
                  <a:pt x="0" y="2082655"/>
                </a:lnTo>
                <a:lnTo>
                  <a:pt x="0" y="0"/>
                </a:lnTo>
                <a:close/>
              </a:path>
            </a:pathLst>
          </a:custGeom>
          <a:blipFill>
            <a:blip r:embed="rId4"/>
            <a:stretch>
              <a:fillRect/>
            </a:stretch>
          </a:blipFill>
        </p:spPr>
        <p:txBody>
          <a:bodyPr/>
          <a:lstStyle/>
          <a:p>
            <a:endParaRPr lang="en-GB"/>
          </a:p>
        </p:txBody>
      </p:sp>
      <p:sp>
        <p:nvSpPr>
          <p:cNvPr id="17" name="TextBox 17"/>
          <p:cNvSpPr txBox="1"/>
          <p:nvPr/>
        </p:nvSpPr>
        <p:spPr>
          <a:xfrm>
            <a:off x="3727957" y="2204356"/>
            <a:ext cx="12045443" cy="1071575"/>
          </a:xfrm>
          <a:prstGeom prst="rect">
            <a:avLst/>
          </a:prstGeom>
        </p:spPr>
        <p:txBody>
          <a:bodyPr wrap="square" lIns="0" tIns="0" rIns="0" bIns="0" rtlCol="0" anchor="t">
            <a:spAutoFit/>
          </a:bodyPr>
          <a:lstStyle/>
          <a:p>
            <a:pPr algn="ctr">
              <a:lnSpc>
                <a:spcPts val="4332"/>
              </a:lnSpc>
              <a:spcBef>
                <a:spcPct val="0"/>
              </a:spcBef>
            </a:pPr>
            <a:r>
              <a:rPr lang="en-US" sz="3094" dirty="0">
                <a:solidFill>
                  <a:srgbClr val="F4F7FC"/>
                </a:solidFill>
                <a:latin typeface="Agrandir"/>
                <a:ea typeface="Agrandir"/>
                <a:cs typeface="Agrandir"/>
                <a:sym typeface="Agrandir"/>
              </a:rPr>
              <a:t>I can't decide whether to ask for an extension or just hand in what I've got. Just tell me straight, what do you think I should do?</a:t>
            </a:r>
          </a:p>
        </p:txBody>
      </p:sp>
      <p:sp>
        <p:nvSpPr>
          <p:cNvPr id="18" name="TextBox 18"/>
          <p:cNvSpPr txBox="1"/>
          <p:nvPr/>
        </p:nvSpPr>
        <p:spPr>
          <a:xfrm>
            <a:off x="3462559"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9CA3AF"/>
                </a:solidFill>
                <a:latin typeface="HK Modular"/>
                <a:ea typeface="HK Modular"/>
                <a:cs typeface="HK Modular"/>
                <a:sym typeface="HK Modular"/>
              </a:rPr>
              <a:t>A</a:t>
            </a:r>
          </a:p>
        </p:txBody>
      </p:sp>
      <p:sp>
        <p:nvSpPr>
          <p:cNvPr id="19" name="TextBox 19"/>
          <p:cNvSpPr txBox="1"/>
          <p:nvPr/>
        </p:nvSpPr>
        <p:spPr>
          <a:xfrm>
            <a:off x="9042210"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ACCFE7"/>
                </a:solidFill>
                <a:latin typeface="HK Modular"/>
                <a:ea typeface="HK Modular"/>
                <a:cs typeface="HK Modular"/>
                <a:sym typeface="HK Modular"/>
              </a:rPr>
              <a:t>B</a:t>
            </a:r>
          </a:p>
        </p:txBody>
      </p:sp>
      <p:sp>
        <p:nvSpPr>
          <p:cNvPr id="20" name="TextBox 20"/>
          <p:cNvSpPr txBox="1"/>
          <p:nvPr/>
        </p:nvSpPr>
        <p:spPr>
          <a:xfrm>
            <a:off x="5717309" y="383883"/>
            <a:ext cx="6937494" cy="1400512"/>
          </a:xfrm>
          <a:prstGeom prst="rect">
            <a:avLst/>
          </a:prstGeom>
        </p:spPr>
        <p:txBody>
          <a:bodyPr wrap="square" lIns="0" tIns="0" rIns="0" bIns="0" rtlCol="0" anchor="t">
            <a:spAutoFit/>
          </a:bodyPr>
          <a:lstStyle/>
          <a:p>
            <a:pPr algn="ctr">
              <a:lnSpc>
                <a:spcPts val="11574"/>
              </a:lnSpc>
              <a:spcBef>
                <a:spcPct val="0"/>
              </a:spcBef>
            </a:pPr>
            <a:r>
              <a:rPr lang="en-US" sz="8267" dirty="0">
                <a:solidFill>
                  <a:srgbClr val="FFFFFF"/>
                </a:solidFill>
                <a:latin typeface="Agrandir"/>
                <a:ea typeface="Agrandir"/>
                <a:cs typeface="Agrandir"/>
                <a:sym typeface="Agrandir"/>
              </a:rPr>
              <a:t>Round 2: Goal</a:t>
            </a:r>
          </a:p>
        </p:txBody>
      </p:sp>
      <p:sp>
        <p:nvSpPr>
          <p:cNvPr id="21" name="TextBox 21"/>
          <p:cNvSpPr txBox="1"/>
          <p:nvPr/>
        </p:nvSpPr>
        <p:spPr>
          <a:xfrm>
            <a:off x="12988862" y="4941882"/>
            <a:ext cx="3916758" cy="3968830"/>
          </a:xfrm>
          <a:prstGeom prst="rect">
            <a:avLst/>
          </a:prstGeom>
        </p:spPr>
        <p:txBody>
          <a:bodyPr lIns="0" tIns="0" rIns="0" bIns="0" rtlCol="0" anchor="t">
            <a:spAutoFit/>
          </a:bodyPr>
          <a:lstStyle/>
          <a:p>
            <a:pPr algn="ctr">
              <a:lnSpc>
                <a:spcPts val="5113"/>
              </a:lnSpc>
              <a:spcBef>
                <a:spcPct val="0"/>
              </a:spcBef>
            </a:pPr>
            <a:r>
              <a:rPr lang="en-US" sz="3652">
                <a:solidFill>
                  <a:srgbClr val="C996AE"/>
                </a:solidFill>
                <a:latin typeface="Agrandir"/>
                <a:ea typeface="Agrandir"/>
                <a:cs typeface="Agrandir"/>
                <a:sym typeface="Agrandir"/>
              </a:rPr>
              <a:t>"Caught between two paths... what are the main concerns that come up for you?"</a:t>
            </a:r>
          </a:p>
        </p:txBody>
      </p:sp>
      <p:sp>
        <p:nvSpPr>
          <p:cNvPr id="22" name="TextBox 22"/>
          <p:cNvSpPr txBox="1"/>
          <p:nvPr/>
        </p:nvSpPr>
        <p:spPr>
          <a:xfrm>
            <a:off x="7405469" y="4920068"/>
            <a:ext cx="3916758" cy="3968830"/>
          </a:xfrm>
          <a:prstGeom prst="rect">
            <a:avLst/>
          </a:prstGeom>
        </p:spPr>
        <p:txBody>
          <a:bodyPr lIns="0" tIns="0" rIns="0" bIns="0" rtlCol="0" anchor="t">
            <a:spAutoFit/>
          </a:bodyPr>
          <a:lstStyle/>
          <a:p>
            <a:pPr algn="ctr">
              <a:lnSpc>
                <a:spcPts val="5113"/>
              </a:lnSpc>
              <a:spcBef>
                <a:spcPct val="0"/>
              </a:spcBef>
            </a:pPr>
            <a:r>
              <a:rPr lang="en-US" sz="3652">
                <a:solidFill>
                  <a:srgbClr val="ACCFE7"/>
                </a:solidFill>
                <a:latin typeface="Agrandir"/>
                <a:ea typeface="Agrandir"/>
                <a:cs typeface="Agrandir"/>
                <a:sym typeface="Agrandir"/>
              </a:rPr>
              <a:t>"If the core content's solid, I'd say just hit send... but if it's missing something, go for the extension."</a:t>
            </a:r>
          </a:p>
        </p:txBody>
      </p:sp>
      <p:sp>
        <p:nvSpPr>
          <p:cNvPr id="23" name="TextBox 23"/>
          <p:cNvSpPr txBox="1"/>
          <p:nvPr/>
        </p:nvSpPr>
        <p:spPr>
          <a:xfrm>
            <a:off x="13807640" y="8783144"/>
            <a:ext cx="2622008" cy="809692"/>
          </a:xfrm>
          <a:prstGeom prst="rect">
            <a:avLst/>
          </a:prstGeom>
        </p:spPr>
        <p:txBody>
          <a:bodyPr lIns="0" tIns="0" rIns="0" bIns="0" rtlCol="0" anchor="t">
            <a:spAutoFit/>
          </a:bodyPr>
          <a:lstStyle/>
          <a:p>
            <a:pPr algn="ctr">
              <a:lnSpc>
                <a:spcPts val="6569"/>
              </a:lnSpc>
              <a:spcBef>
                <a:spcPct val="0"/>
              </a:spcBef>
            </a:pPr>
            <a:r>
              <a:rPr lang="en-US" sz="4692">
                <a:solidFill>
                  <a:srgbClr val="D793AF"/>
                </a:solidFill>
                <a:latin typeface="HK Modular"/>
                <a:ea typeface="HK Modular"/>
                <a:cs typeface="HK Modular"/>
                <a:sym typeface="HK Modular"/>
              </a:rPr>
              <a:t>RAIYU</a:t>
            </a:r>
          </a:p>
        </p:txBody>
      </p:sp>
      <p:sp>
        <p:nvSpPr>
          <p:cNvPr id="24" name="TextBox 24"/>
          <p:cNvSpPr txBox="1"/>
          <p:nvPr/>
        </p:nvSpPr>
        <p:spPr>
          <a:xfrm>
            <a:off x="7390157" y="8870317"/>
            <a:ext cx="4195256" cy="809692"/>
          </a:xfrm>
          <a:prstGeom prst="rect">
            <a:avLst/>
          </a:prstGeom>
        </p:spPr>
        <p:txBody>
          <a:bodyPr lIns="0" tIns="0" rIns="0" bIns="0" rtlCol="0" anchor="t">
            <a:spAutoFit/>
          </a:bodyPr>
          <a:lstStyle/>
          <a:p>
            <a:pPr algn="ctr">
              <a:lnSpc>
                <a:spcPts val="6569"/>
              </a:lnSpc>
              <a:spcBef>
                <a:spcPct val="0"/>
              </a:spcBef>
            </a:pPr>
            <a:r>
              <a:rPr lang="en-US" sz="4692">
                <a:solidFill>
                  <a:srgbClr val="9BD1E9"/>
                </a:solidFill>
                <a:latin typeface="HK Modular"/>
                <a:ea typeface="HK Modular"/>
                <a:cs typeface="HK Modular"/>
                <a:sym typeface="HK Modular"/>
              </a:rPr>
              <a:t>BASELINE</a:t>
            </a:r>
          </a:p>
        </p:txBody>
      </p:sp>
      <p:sp>
        <p:nvSpPr>
          <p:cNvPr id="25" name="TextBox 25"/>
          <p:cNvSpPr txBox="1"/>
          <p:nvPr/>
        </p:nvSpPr>
        <p:spPr>
          <a:xfrm>
            <a:off x="1670123" y="9138473"/>
            <a:ext cx="4228147" cy="623570"/>
          </a:xfrm>
          <a:prstGeom prst="rect">
            <a:avLst/>
          </a:prstGeom>
        </p:spPr>
        <p:txBody>
          <a:bodyPr lIns="0" tIns="0" rIns="0" bIns="0" rtlCol="0" anchor="t">
            <a:spAutoFit/>
          </a:bodyPr>
          <a:lstStyle/>
          <a:p>
            <a:pPr algn="ctr">
              <a:lnSpc>
                <a:spcPts val="2380"/>
              </a:lnSpc>
              <a:spcBef>
                <a:spcPct val="0"/>
              </a:spcBef>
            </a:pPr>
            <a:r>
              <a:rPr lang="en-US" sz="1700">
                <a:solidFill>
                  <a:srgbClr val="5C6B85"/>
                </a:solidFill>
                <a:latin typeface="Agrandir"/>
                <a:ea typeface="Agrandir"/>
                <a:cs typeface="Agrandir"/>
                <a:sym typeface="Agrandir"/>
              </a:rPr>
              <a:t>(McConaughey, University of Houston commencement address, 2015).</a:t>
            </a:r>
          </a:p>
        </p:txBody>
      </p:sp>
      <p:sp>
        <p:nvSpPr>
          <p:cNvPr id="26" name="TextBox 26"/>
          <p:cNvSpPr txBox="1"/>
          <p:nvPr/>
        </p:nvSpPr>
        <p:spPr>
          <a:xfrm>
            <a:off x="1825817" y="5439478"/>
            <a:ext cx="3916758" cy="2672112"/>
          </a:xfrm>
          <a:prstGeom prst="rect">
            <a:avLst/>
          </a:prstGeom>
        </p:spPr>
        <p:txBody>
          <a:bodyPr lIns="0" tIns="0" rIns="0" bIns="0" rtlCol="0" anchor="t">
            <a:spAutoFit/>
          </a:bodyPr>
          <a:lstStyle/>
          <a:p>
            <a:pPr algn="ctr">
              <a:lnSpc>
                <a:spcPts val="5113"/>
              </a:lnSpc>
              <a:spcBef>
                <a:spcPct val="0"/>
              </a:spcBef>
            </a:pPr>
            <a:r>
              <a:rPr lang="en-US" sz="3652">
                <a:solidFill>
                  <a:srgbClr val="9CA3AF"/>
                </a:solidFill>
                <a:latin typeface="Agrandir"/>
                <a:ea typeface="Agrandir"/>
                <a:cs typeface="Agrandir"/>
                <a:sym typeface="Agrandir"/>
              </a:rPr>
              <a:t>"Take the hill... but first, answer the question, what is my hill?"</a:t>
            </a:r>
          </a:p>
        </p:txBody>
      </p:sp>
      <p:sp>
        <p:nvSpPr>
          <p:cNvPr id="27" name="TextBox 27"/>
          <p:cNvSpPr txBox="1"/>
          <p:nvPr/>
        </p:nvSpPr>
        <p:spPr>
          <a:xfrm>
            <a:off x="1336414" y="8273516"/>
            <a:ext cx="4895563" cy="692052"/>
          </a:xfrm>
          <a:prstGeom prst="rect">
            <a:avLst/>
          </a:prstGeom>
        </p:spPr>
        <p:txBody>
          <a:bodyPr lIns="0" tIns="0" rIns="0" bIns="0" rtlCol="0" anchor="t">
            <a:spAutoFit/>
          </a:bodyPr>
          <a:lstStyle/>
          <a:p>
            <a:pPr algn="ctr">
              <a:lnSpc>
                <a:spcPts val="5574"/>
              </a:lnSpc>
              <a:spcBef>
                <a:spcPct val="0"/>
              </a:spcBef>
            </a:pPr>
            <a:r>
              <a:rPr lang="en-US" sz="3982">
                <a:solidFill>
                  <a:srgbClr val="9CA3AF"/>
                </a:solidFill>
                <a:latin typeface="HK Modular"/>
                <a:ea typeface="HK Modular"/>
                <a:cs typeface="HK Modular"/>
                <a:sym typeface="HK Modular"/>
              </a:rPr>
              <a:t>MCCONAUGHEY</a:t>
            </a:r>
          </a:p>
        </p:txBody>
      </p:sp>
      <p:sp>
        <p:nvSpPr>
          <p:cNvPr id="28" name="TextBox 28"/>
          <p:cNvSpPr txBox="1"/>
          <p:nvPr/>
        </p:nvSpPr>
        <p:spPr>
          <a:xfrm>
            <a:off x="14625603"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C</a:t>
            </a:r>
          </a:p>
        </p:txBody>
      </p:sp>
      <p:grpSp>
        <p:nvGrpSpPr>
          <p:cNvPr id="29" name="Group 29"/>
          <p:cNvGrpSpPr/>
          <p:nvPr/>
        </p:nvGrpSpPr>
        <p:grpSpPr>
          <a:xfrm>
            <a:off x="12988862" y="774408"/>
            <a:ext cx="1022133" cy="1022133"/>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31" name="TextBox 31"/>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32" name="Freeform 32"/>
          <p:cNvSpPr/>
          <p:nvPr/>
        </p:nvSpPr>
        <p:spPr>
          <a:xfrm>
            <a:off x="13171148" y="1045465"/>
            <a:ext cx="657560" cy="480019"/>
          </a:xfrm>
          <a:custGeom>
            <a:avLst/>
            <a:gdLst/>
            <a:ahLst/>
            <a:cxnLst/>
            <a:rect l="l" t="t" r="r" b="b"/>
            <a:pathLst>
              <a:path w="657560" h="480019">
                <a:moveTo>
                  <a:pt x="0" y="0"/>
                </a:moveTo>
                <a:lnTo>
                  <a:pt x="657560" y="0"/>
                </a:lnTo>
                <a:lnTo>
                  <a:pt x="657560" y="480018"/>
                </a:lnTo>
                <a:lnTo>
                  <a:pt x="0" y="48001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334059" y="-1192965"/>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2">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2">
              <a:alphaModFix amt="31000"/>
            </a:blip>
            <a:stretch>
              <a:fillRect/>
            </a:stretch>
          </a:blipFill>
        </p:spPr>
        <p:txBody>
          <a:bodyPr/>
          <a:lstStyle/>
          <a:p>
            <a:endParaRPr lang="en-GB"/>
          </a:p>
        </p:txBody>
      </p:sp>
      <p:grpSp>
        <p:nvGrpSpPr>
          <p:cNvPr id="4" name="Group 4"/>
          <p:cNvGrpSpPr/>
          <p:nvPr/>
        </p:nvGrpSpPr>
        <p:grpSpPr>
          <a:xfrm>
            <a:off x="2891366" y="2031938"/>
            <a:ext cx="12944965" cy="1669756"/>
            <a:chOff x="0" y="0"/>
            <a:chExt cx="3409373" cy="439771"/>
          </a:xfrm>
        </p:grpSpPr>
        <p:sp>
          <p:nvSpPr>
            <p:cNvPr id="5" name="Freeform 5"/>
            <p:cNvSpPr/>
            <p:nvPr/>
          </p:nvSpPr>
          <p:spPr>
            <a:xfrm>
              <a:off x="0" y="0"/>
              <a:ext cx="3409373" cy="439771"/>
            </a:xfrm>
            <a:custGeom>
              <a:avLst/>
              <a:gdLst/>
              <a:ahLst/>
              <a:cxnLst/>
              <a:rect l="l" t="t" r="r" b="b"/>
              <a:pathLst>
                <a:path w="3409373" h="439771">
                  <a:moveTo>
                    <a:pt x="30501" y="0"/>
                  </a:moveTo>
                  <a:lnTo>
                    <a:pt x="3378872" y="0"/>
                  </a:lnTo>
                  <a:cubicBezTo>
                    <a:pt x="3395718" y="0"/>
                    <a:pt x="3409373" y="13656"/>
                    <a:pt x="3409373" y="30501"/>
                  </a:cubicBezTo>
                  <a:lnTo>
                    <a:pt x="3409373" y="409270"/>
                  </a:lnTo>
                  <a:cubicBezTo>
                    <a:pt x="3409373" y="426115"/>
                    <a:pt x="3395718" y="439771"/>
                    <a:pt x="3378872" y="439771"/>
                  </a:cubicBezTo>
                  <a:lnTo>
                    <a:pt x="30501" y="439771"/>
                  </a:lnTo>
                  <a:cubicBezTo>
                    <a:pt x="13656" y="439771"/>
                    <a:pt x="0" y="426115"/>
                    <a:pt x="0" y="409270"/>
                  </a:cubicBezTo>
                  <a:lnTo>
                    <a:pt x="0" y="30501"/>
                  </a:lnTo>
                  <a:cubicBezTo>
                    <a:pt x="0" y="13656"/>
                    <a:pt x="13656" y="0"/>
                    <a:pt x="3050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409373" cy="54454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422995" y="4852998"/>
            <a:ext cx="4722402" cy="4361675"/>
            <a:chOff x="0" y="0"/>
            <a:chExt cx="1243760" cy="1148754"/>
          </a:xfrm>
        </p:grpSpPr>
        <p:sp>
          <p:nvSpPr>
            <p:cNvPr id="8" name="Freeform 8"/>
            <p:cNvSpPr/>
            <p:nvPr/>
          </p:nvSpPr>
          <p:spPr>
            <a:xfrm>
              <a:off x="0" y="0"/>
              <a:ext cx="1243760" cy="1148754"/>
            </a:xfrm>
            <a:custGeom>
              <a:avLst/>
              <a:gdLst/>
              <a:ahLst/>
              <a:cxnLst/>
              <a:rect l="l" t="t" r="r" b="b"/>
              <a:pathLst>
                <a:path w="1243760" h="1148754">
                  <a:moveTo>
                    <a:pt x="83610" y="0"/>
                  </a:moveTo>
                  <a:lnTo>
                    <a:pt x="1160151" y="0"/>
                  </a:lnTo>
                  <a:cubicBezTo>
                    <a:pt x="1182325" y="0"/>
                    <a:pt x="1203592" y="8809"/>
                    <a:pt x="1219271" y="24489"/>
                  </a:cubicBezTo>
                  <a:cubicBezTo>
                    <a:pt x="1234951" y="40169"/>
                    <a:pt x="1243760" y="61435"/>
                    <a:pt x="1243760" y="83610"/>
                  </a:cubicBezTo>
                  <a:lnTo>
                    <a:pt x="1243760" y="1065144"/>
                  </a:lnTo>
                  <a:cubicBezTo>
                    <a:pt x="1243760" y="1087319"/>
                    <a:pt x="1234951" y="1108585"/>
                    <a:pt x="1219271" y="1124265"/>
                  </a:cubicBezTo>
                  <a:cubicBezTo>
                    <a:pt x="1203592" y="1139945"/>
                    <a:pt x="1182325" y="1148754"/>
                    <a:pt x="1160151" y="1148754"/>
                  </a:cubicBezTo>
                  <a:lnTo>
                    <a:pt x="83610" y="1148754"/>
                  </a:lnTo>
                  <a:cubicBezTo>
                    <a:pt x="61435" y="1148754"/>
                    <a:pt x="40169" y="1139945"/>
                    <a:pt x="24489" y="1124265"/>
                  </a:cubicBezTo>
                  <a:cubicBezTo>
                    <a:pt x="8809" y="1108585"/>
                    <a:pt x="0" y="1087319"/>
                    <a:pt x="0" y="1065144"/>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243760" cy="125352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7002647" y="4809371"/>
            <a:ext cx="4722402" cy="4405302"/>
            <a:chOff x="0" y="0"/>
            <a:chExt cx="1243760" cy="1160244"/>
          </a:xfrm>
        </p:grpSpPr>
        <p:sp>
          <p:nvSpPr>
            <p:cNvPr id="11" name="Freeform 11"/>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2586040" y="4809371"/>
            <a:ext cx="4722402" cy="4405302"/>
            <a:chOff x="0" y="0"/>
            <a:chExt cx="1243760" cy="1160244"/>
          </a:xfrm>
        </p:grpSpPr>
        <p:sp>
          <p:nvSpPr>
            <p:cNvPr id="14" name="Freeform 14"/>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942985" y="1533898"/>
            <a:ext cx="2232572" cy="2176757"/>
          </a:xfrm>
          <a:custGeom>
            <a:avLst/>
            <a:gdLst/>
            <a:ahLst/>
            <a:cxnLst/>
            <a:rect l="l" t="t" r="r" b="b"/>
            <a:pathLst>
              <a:path w="2232572" h="2176757">
                <a:moveTo>
                  <a:pt x="0" y="0"/>
                </a:moveTo>
                <a:lnTo>
                  <a:pt x="2232572" y="0"/>
                </a:lnTo>
                <a:lnTo>
                  <a:pt x="2232572" y="2176757"/>
                </a:lnTo>
                <a:lnTo>
                  <a:pt x="0" y="2176757"/>
                </a:lnTo>
                <a:lnTo>
                  <a:pt x="0" y="0"/>
                </a:lnTo>
                <a:close/>
              </a:path>
            </a:pathLst>
          </a:custGeom>
          <a:blipFill>
            <a:blip r:embed="rId3"/>
            <a:stretch>
              <a:fillRect/>
            </a:stretch>
          </a:blipFill>
        </p:spPr>
        <p:txBody>
          <a:bodyPr/>
          <a:lstStyle/>
          <a:p>
            <a:endParaRPr lang="en-GB"/>
          </a:p>
        </p:txBody>
      </p:sp>
      <p:sp>
        <p:nvSpPr>
          <p:cNvPr id="17" name="TextBox 17"/>
          <p:cNvSpPr txBox="1"/>
          <p:nvPr/>
        </p:nvSpPr>
        <p:spPr>
          <a:xfrm>
            <a:off x="3175557" y="2469877"/>
            <a:ext cx="11956338" cy="641479"/>
          </a:xfrm>
          <a:prstGeom prst="rect">
            <a:avLst/>
          </a:prstGeom>
        </p:spPr>
        <p:txBody>
          <a:bodyPr lIns="0" tIns="0" rIns="0" bIns="0" rtlCol="0" anchor="t">
            <a:spAutoFit/>
          </a:bodyPr>
          <a:lstStyle/>
          <a:p>
            <a:pPr algn="ctr">
              <a:lnSpc>
                <a:spcPts val="4501"/>
              </a:lnSpc>
              <a:spcBef>
                <a:spcPct val="0"/>
              </a:spcBef>
            </a:pPr>
            <a:r>
              <a:rPr lang="en-US" sz="3215">
                <a:solidFill>
                  <a:srgbClr val="F4F7FC"/>
                </a:solidFill>
                <a:latin typeface="Agrandir"/>
                <a:ea typeface="Agrandir"/>
                <a:cs typeface="Agrandir"/>
                <a:sym typeface="Agrandir"/>
              </a:rPr>
              <a:t>"I've got three deadlines this week and no idea where to start."</a:t>
            </a:r>
          </a:p>
        </p:txBody>
      </p:sp>
      <p:sp>
        <p:nvSpPr>
          <p:cNvPr id="18" name="TextBox 18"/>
          <p:cNvSpPr txBox="1"/>
          <p:nvPr/>
        </p:nvSpPr>
        <p:spPr>
          <a:xfrm>
            <a:off x="3462559"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A</a:t>
            </a:r>
          </a:p>
        </p:txBody>
      </p:sp>
      <p:sp>
        <p:nvSpPr>
          <p:cNvPr id="19" name="TextBox 19"/>
          <p:cNvSpPr txBox="1"/>
          <p:nvPr/>
        </p:nvSpPr>
        <p:spPr>
          <a:xfrm>
            <a:off x="9042210"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B</a:t>
            </a:r>
          </a:p>
        </p:txBody>
      </p:sp>
      <p:sp>
        <p:nvSpPr>
          <p:cNvPr id="20" name="TextBox 20"/>
          <p:cNvSpPr txBox="1"/>
          <p:nvPr/>
        </p:nvSpPr>
        <p:spPr>
          <a:xfrm>
            <a:off x="5796538" y="383883"/>
            <a:ext cx="6789502" cy="1400512"/>
          </a:xfrm>
          <a:prstGeom prst="rect">
            <a:avLst/>
          </a:prstGeom>
        </p:spPr>
        <p:txBody>
          <a:bodyPr wrap="square" lIns="0" tIns="0" rIns="0" bIns="0" rtlCol="0" anchor="t">
            <a:spAutoFit/>
          </a:bodyPr>
          <a:lstStyle/>
          <a:p>
            <a:pPr algn="ctr">
              <a:lnSpc>
                <a:spcPts val="11574"/>
              </a:lnSpc>
              <a:spcBef>
                <a:spcPct val="0"/>
              </a:spcBef>
            </a:pPr>
            <a:r>
              <a:rPr lang="en-US" sz="8267" dirty="0">
                <a:solidFill>
                  <a:srgbClr val="FFFFFF"/>
                </a:solidFill>
                <a:latin typeface="Agrandir"/>
                <a:ea typeface="Agrandir"/>
                <a:cs typeface="Agrandir"/>
                <a:sym typeface="Agrandir"/>
              </a:rPr>
              <a:t>Round 3: Task</a:t>
            </a:r>
          </a:p>
        </p:txBody>
      </p:sp>
      <p:sp>
        <p:nvSpPr>
          <p:cNvPr id="21" name="TextBox 21"/>
          <p:cNvSpPr txBox="1"/>
          <p:nvPr/>
        </p:nvSpPr>
        <p:spPr>
          <a:xfrm>
            <a:off x="14625603"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F4F7FC"/>
                </a:solidFill>
                <a:latin typeface="HK Modular"/>
                <a:ea typeface="HK Modular"/>
                <a:cs typeface="HK Modular"/>
                <a:sym typeface="HK Modular"/>
              </a:rPr>
              <a:t>C</a:t>
            </a:r>
          </a:p>
        </p:txBody>
      </p:sp>
      <p:sp>
        <p:nvSpPr>
          <p:cNvPr id="22" name="TextBox 22"/>
          <p:cNvSpPr txBox="1"/>
          <p:nvPr/>
        </p:nvSpPr>
        <p:spPr>
          <a:xfrm>
            <a:off x="12784074" y="5266061"/>
            <a:ext cx="4326333" cy="3320471"/>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"It sounds like you're overwhelmed... shall we list the three tasks out and look at them together?"</a:t>
            </a:r>
          </a:p>
        </p:txBody>
      </p:sp>
      <p:sp>
        <p:nvSpPr>
          <p:cNvPr id="23" name="TextBox 23"/>
          <p:cNvSpPr txBox="1"/>
          <p:nvPr/>
        </p:nvSpPr>
        <p:spPr>
          <a:xfrm>
            <a:off x="7390157" y="5228471"/>
            <a:ext cx="3916758" cy="3320471"/>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"...just because you're doing more doesn't mean you're getting more done.</a:t>
            </a:r>
          </a:p>
        </p:txBody>
      </p:sp>
      <p:sp>
        <p:nvSpPr>
          <p:cNvPr id="24" name="TextBox 24"/>
          <p:cNvSpPr txBox="1"/>
          <p:nvPr/>
        </p:nvSpPr>
        <p:spPr>
          <a:xfrm>
            <a:off x="1825817" y="5141509"/>
            <a:ext cx="3916758" cy="3320471"/>
          </a:xfrm>
          <a:prstGeom prst="rect">
            <a:avLst/>
          </a:prstGeom>
        </p:spPr>
        <p:txBody>
          <a:bodyPr lIns="0" tIns="0" rIns="0" bIns="0" rtlCol="0" anchor="t">
            <a:spAutoFit/>
          </a:bodyPr>
          <a:lstStyle/>
          <a:p>
            <a:pPr algn="ctr">
              <a:lnSpc>
                <a:spcPts val="5113"/>
              </a:lnSpc>
              <a:spcBef>
                <a:spcPct val="0"/>
              </a:spcBef>
            </a:pPr>
            <a:r>
              <a:rPr lang="en-US" sz="3652">
                <a:solidFill>
                  <a:srgbClr val="FFFFFF"/>
                </a:solidFill>
                <a:latin typeface="Agrandir"/>
                <a:ea typeface="Agrandir"/>
                <a:cs typeface="Agrandir"/>
                <a:sym typeface="Agrandir"/>
              </a:rPr>
              <a:t>"Try taking a deep breath... and picking just one task to start with."</a:t>
            </a:r>
          </a:p>
        </p:txBody>
      </p:sp>
      <p:grpSp>
        <p:nvGrpSpPr>
          <p:cNvPr id="25" name="Group 25"/>
          <p:cNvGrpSpPr/>
          <p:nvPr/>
        </p:nvGrpSpPr>
        <p:grpSpPr>
          <a:xfrm>
            <a:off x="12988862" y="774408"/>
            <a:ext cx="1022133" cy="1022133"/>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27" name="TextBox 27"/>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28" name="Freeform 28"/>
          <p:cNvSpPr/>
          <p:nvPr/>
        </p:nvSpPr>
        <p:spPr>
          <a:xfrm>
            <a:off x="13239602" y="947389"/>
            <a:ext cx="520651" cy="676171"/>
          </a:xfrm>
          <a:custGeom>
            <a:avLst/>
            <a:gdLst/>
            <a:ahLst/>
            <a:cxnLst/>
            <a:rect l="l" t="t" r="r" b="b"/>
            <a:pathLst>
              <a:path w="520651" h="676171">
                <a:moveTo>
                  <a:pt x="0" y="0"/>
                </a:moveTo>
                <a:lnTo>
                  <a:pt x="520652" y="0"/>
                </a:lnTo>
                <a:lnTo>
                  <a:pt x="520652" y="676170"/>
                </a:lnTo>
                <a:lnTo>
                  <a:pt x="0" y="67617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334059" y="-1192965"/>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891366" y="2031938"/>
            <a:ext cx="12944965" cy="1669756"/>
            <a:chOff x="0" y="0"/>
            <a:chExt cx="3409373" cy="439771"/>
          </a:xfrm>
        </p:grpSpPr>
        <p:sp>
          <p:nvSpPr>
            <p:cNvPr id="5" name="Freeform 5"/>
            <p:cNvSpPr/>
            <p:nvPr/>
          </p:nvSpPr>
          <p:spPr>
            <a:xfrm>
              <a:off x="0" y="0"/>
              <a:ext cx="3409373" cy="439771"/>
            </a:xfrm>
            <a:custGeom>
              <a:avLst/>
              <a:gdLst/>
              <a:ahLst/>
              <a:cxnLst/>
              <a:rect l="l" t="t" r="r" b="b"/>
              <a:pathLst>
                <a:path w="3409373" h="439771">
                  <a:moveTo>
                    <a:pt x="30501" y="0"/>
                  </a:moveTo>
                  <a:lnTo>
                    <a:pt x="3378872" y="0"/>
                  </a:lnTo>
                  <a:cubicBezTo>
                    <a:pt x="3395718" y="0"/>
                    <a:pt x="3409373" y="13656"/>
                    <a:pt x="3409373" y="30501"/>
                  </a:cubicBezTo>
                  <a:lnTo>
                    <a:pt x="3409373" y="409270"/>
                  </a:lnTo>
                  <a:cubicBezTo>
                    <a:pt x="3409373" y="426115"/>
                    <a:pt x="3395718" y="439771"/>
                    <a:pt x="3378872" y="439771"/>
                  </a:cubicBezTo>
                  <a:lnTo>
                    <a:pt x="30501" y="439771"/>
                  </a:lnTo>
                  <a:cubicBezTo>
                    <a:pt x="13656" y="439771"/>
                    <a:pt x="0" y="426115"/>
                    <a:pt x="0" y="409270"/>
                  </a:cubicBezTo>
                  <a:lnTo>
                    <a:pt x="0" y="30501"/>
                  </a:lnTo>
                  <a:cubicBezTo>
                    <a:pt x="0" y="13656"/>
                    <a:pt x="13656" y="0"/>
                    <a:pt x="3050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409373" cy="54454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422995" y="4852998"/>
            <a:ext cx="4722402" cy="4361675"/>
            <a:chOff x="0" y="0"/>
            <a:chExt cx="1243760" cy="1148754"/>
          </a:xfrm>
        </p:grpSpPr>
        <p:sp>
          <p:nvSpPr>
            <p:cNvPr id="8" name="Freeform 8"/>
            <p:cNvSpPr/>
            <p:nvPr/>
          </p:nvSpPr>
          <p:spPr>
            <a:xfrm>
              <a:off x="0" y="0"/>
              <a:ext cx="1243760" cy="1148754"/>
            </a:xfrm>
            <a:custGeom>
              <a:avLst/>
              <a:gdLst/>
              <a:ahLst/>
              <a:cxnLst/>
              <a:rect l="l" t="t" r="r" b="b"/>
              <a:pathLst>
                <a:path w="1243760" h="1148754">
                  <a:moveTo>
                    <a:pt x="83610" y="0"/>
                  </a:moveTo>
                  <a:lnTo>
                    <a:pt x="1160151" y="0"/>
                  </a:lnTo>
                  <a:cubicBezTo>
                    <a:pt x="1182325" y="0"/>
                    <a:pt x="1203592" y="8809"/>
                    <a:pt x="1219271" y="24489"/>
                  </a:cubicBezTo>
                  <a:cubicBezTo>
                    <a:pt x="1234951" y="40169"/>
                    <a:pt x="1243760" y="61435"/>
                    <a:pt x="1243760" y="83610"/>
                  </a:cubicBezTo>
                  <a:lnTo>
                    <a:pt x="1243760" y="1065144"/>
                  </a:lnTo>
                  <a:cubicBezTo>
                    <a:pt x="1243760" y="1087319"/>
                    <a:pt x="1234951" y="1108585"/>
                    <a:pt x="1219271" y="1124265"/>
                  </a:cubicBezTo>
                  <a:cubicBezTo>
                    <a:pt x="1203592" y="1139945"/>
                    <a:pt x="1182325" y="1148754"/>
                    <a:pt x="1160151" y="1148754"/>
                  </a:cubicBezTo>
                  <a:lnTo>
                    <a:pt x="83610" y="1148754"/>
                  </a:lnTo>
                  <a:cubicBezTo>
                    <a:pt x="61435" y="1148754"/>
                    <a:pt x="40169" y="1139945"/>
                    <a:pt x="24489" y="1124265"/>
                  </a:cubicBezTo>
                  <a:cubicBezTo>
                    <a:pt x="8809" y="1108585"/>
                    <a:pt x="0" y="1087319"/>
                    <a:pt x="0" y="1065144"/>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243760" cy="1253529"/>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7002647" y="4809371"/>
            <a:ext cx="4722402" cy="4405302"/>
            <a:chOff x="0" y="0"/>
            <a:chExt cx="1243760" cy="1160244"/>
          </a:xfrm>
        </p:grpSpPr>
        <p:sp>
          <p:nvSpPr>
            <p:cNvPr id="11" name="Freeform 11"/>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grpSp>
        <p:nvGrpSpPr>
          <p:cNvPr id="13" name="Group 13"/>
          <p:cNvGrpSpPr/>
          <p:nvPr/>
        </p:nvGrpSpPr>
        <p:grpSpPr>
          <a:xfrm>
            <a:off x="12586040" y="4809371"/>
            <a:ext cx="4722402" cy="4405302"/>
            <a:chOff x="0" y="0"/>
            <a:chExt cx="1243760" cy="1160244"/>
          </a:xfrm>
        </p:grpSpPr>
        <p:sp>
          <p:nvSpPr>
            <p:cNvPr id="14" name="Freeform 14"/>
            <p:cNvSpPr/>
            <p:nvPr/>
          </p:nvSpPr>
          <p:spPr>
            <a:xfrm>
              <a:off x="0" y="0"/>
              <a:ext cx="1243760" cy="1160244"/>
            </a:xfrm>
            <a:custGeom>
              <a:avLst/>
              <a:gdLst/>
              <a:ahLst/>
              <a:cxnLst/>
              <a:rect l="l" t="t" r="r" b="b"/>
              <a:pathLst>
                <a:path w="1243760" h="1160244">
                  <a:moveTo>
                    <a:pt x="83610" y="0"/>
                  </a:moveTo>
                  <a:lnTo>
                    <a:pt x="1160151" y="0"/>
                  </a:lnTo>
                  <a:cubicBezTo>
                    <a:pt x="1182325" y="0"/>
                    <a:pt x="1203592" y="8809"/>
                    <a:pt x="1219271" y="24489"/>
                  </a:cubicBezTo>
                  <a:cubicBezTo>
                    <a:pt x="1234951" y="40169"/>
                    <a:pt x="1243760" y="61435"/>
                    <a:pt x="1243760" y="83610"/>
                  </a:cubicBezTo>
                  <a:lnTo>
                    <a:pt x="1243760" y="1076635"/>
                  </a:lnTo>
                  <a:cubicBezTo>
                    <a:pt x="1243760" y="1122811"/>
                    <a:pt x="1206327" y="1160244"/>
                    <a:pt x="1160151" y="1160244"/>
                  </a:cubicBezTo>
                  <a:lnTo>
                    <a:pt x="83610" y="1160244"/>
                  </a:lnTo>
                  <a:cubicBezTo>
                    <a:pt x="61435" y="1160244"/>
                    <a:pt x="40169" y="1151435"/>
                    <a:pt x="24489" y="1135755"/>
                  </a:cubicBezTo>
                  <a:cubicBezTo>
                    <a:pt x="8809" y="1120076"/>
                    <a:pt x="0" y="1098809"/>
                    <a:pt x="0" y="1076635"/>
                  </a:cubicBezTo>
                  <a:lnTo>
                    <a:pt x="0" y="83610"/>
                  </a:lnTo>
                  <a:cubicBezTo>
                    <a:pt x="0" y="61435"/>
                    <a:pt x="8809" y="40169"/>
                    <a:pt x="24489" y="24489"/>
                  </a:cubicBezTo>
                  <a:cubicBezTo>
                    <a:pt x="40169" y="8809"/>
                    <a:pt x="61435" y="0"/>
                    <a:pt x="83610"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1243760" cy="1265019"/>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942985" y="1533898"/>
            <a:ext cx="2232572" cy="2176757"/>
          </a:xfrm>
          <a:custGeom>
            <a:avLst/>
            <a:gdLst/>
            <a:ahLst/>
            <a:cxnLst/>
            <a:rect l="l" t="t" r="r" b="b"/>
            <a:pathLst>
              <a:path w="2232572" h="2176757">
                <a:moveTo>
                  <a:pt x="0" y="0"/>
                </a:moveTo>
                <a:lnTo>
                  <a:pt x="2232572" y="0"/>
                </a:lnTo>
                <a:lnTo>
                  <a:pt x="2232572" y="2176757"/>
                </a:lnTo>
                <a:lnTo>
                  <a:pt x="0" y="2176757"/>
                </a:lnTo>
                <a:lnTo>
                  <a:pt x="0" y="0"/>
                </a:lnTo>
                <a:close/>
              </a:path>
            </a:pathLst>
          </a:custGeom>
          <a:blipFill>
            <a:blip r:embed="rId4"/>
            <a:stretch>
              <a:fillRect/>
            </a:stretch>
          </a:blipFill>
        </p:spPr>
        <p:txBody>
          <a:bodyPr/>
          <a:lstStyle/>
          <a:p>
            <a:endParaRPr lang="en-GB"/>
          </a:p>
        </p:txBody>
      </p:sp>
      <p:sp>
        <p:nvSpPr>
          <p:cNvPr id="17" name="TextBox 17"/>
          <p:cNvSpPr txBox="1"/>
          <p:nvPr/>
        </p:nvSpPr>
        <p:spPr>
          <a:xfrm>
            <a:off x="3175557" y="2469877"/>
            <a:ext cx="11956338" cy="641479"/>
          </a:xfrm>
          <a:prstGeom prst="rect">
            <a:avLst/>
          </a:prstGeom>
        </p:spPr>
        <p:txBody>
          <a:bodyPr lIns="0" tIns="0" rIns="0" bIns="0" rtlCol="0" anchor="t">
            <a:spAutoFit/>
          </a:bodyPr>
          <a:lstStyle/>
          <a:p>
            <a:pPr algn="ctr">
              <a:lnSpc>
                <a:spcPts val="4501"/>
              </a:lnSpc>
              <a:spcBef>
                <a:spcPct val="0"/>
              </a:spcBef>
            </a:pPr>
            <a:r>
              <a:rPr lang="en-US" sz="3215">
                <a:solidFill>
                  <a:srgbClr val="F4F7FC"/>
                </a:solidFill>
                <a:latin typeface="Agrandir"/>
                <a:ea typeface="Agrandir"/>
                <a:cs typeface="Agrandir"/>
                <a:sym typeface="Agrandir"/>
              </a:rPr>
              <a:t>"I've got three deadlines this week and no idea where to start."</a:t>
            </a:r>
          </a:p>
        </p:txBody>
      </p:sp>
      <p:sp>
        <p:nvSpPr>
          <p:cNvPr id="18" name="TextBox 18"/>
          <p:cNvSpPr txBox="1"/>
          <p:nvPr/>
        </p:nvSpPr>
        <p:spPr>
          <a:xfrm>
            <a:off x="3462559"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ACCFE7"/>
                </a:solidFill>
                <a:latin typeface="HK Modular"/>
                <a:ea typeface="HK Modular"/>
                <a:cs typeface="HK Modular"/>
                <a:sym typeface="HK Modular"/>
              </a:rPr>
              <a:t>A</a:t>
            </a:r>
          </a:p>
        </p:txBody>
      </p:sp>
      <p:sp>
        <p:nvSpPr>
          <p:cNvPr id="19" name="TextBox 19"/>
          <p:cNvSpPr txBox="1"/>
          <p:nvPr/>
        </p:nvSpPr>
        <p:spPr>
          <a:xfrm>
            <a:off x="9042210"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9CA3AF"/>
                </a:solidFill>
                <a:latin typeface="HK Modular"/>
                <a:ea typeface="HK Modular"/>
                <a:cs typeface="HK Modular"/>
                <a:sym typeface="HK Modular"/>
              </a:rPr>
              <a:t>B</a:t>
            </a:r>
          </a:p>
        </p:txBody>
      </p:sp>
      <p:sp>
        <p:nvSpPr>
          <p:cNvPr id="20" name="TextBox 20"/>
          <p:cNvSpPr txBox="1"/>
          <p:nvPr/>
        </p:nvSpPr>
        <p:spPr>
          <a:xfrm>
            <a:off x="5796538" y="383883"/>
            <a:ext cx="6789502" cy="1400512"/>
          </a:xfrm>
          <a:prstGeom prst="rect">
            <a:avLst/>
          </a:prstGeom>
        </p:spPr>
        <p:txBody>
          <a:bodyPr wrap="square" lIns="0" tIns="0" rIns="0" bIns="0" rtlCol="0" anchor="t">
            <a:spAutoFit/>
          </a:bodyPr>
          <a:lstStyle/>
          <a:p>
            <a:pPr algn="ctr">
              <a:lnSpc>
                <a:spcPts val="11574"/>
              </a:lnSpc>
              <a:spcBef>
                <a:spcPct val="0"/>
              </a:spcBef>
            </a:pPr>
            <a:r>
              <a:rPr lang="en-US" sz="8267" dirty="0">
                <a:solidFill>
                  <a:srgbClr val="FFFFFF"/>
                </a:solidFill>
                <a:latin typeface="Agrandir"/>
                <a:ea typeface="Agrandir"/>
                <a:cs typeface="Agrandir"/>
                <a:sym typeface="Agrandir"/>
              </a:rPr>
              <a:t>Round 3: Task</a:t>
            </a:r>
          </a:p>
        </p:txBody>
      </p:sp>
      <p:sp>
        <p:nvSpPr>
          <p:cNvPr id="21" name="TextBox 21"/>
          <p:cNvSpPr txBox="1"/>
          <p:nvPr/>
        </p:nvSpPr>
        <p:spPr>
          <a:xfrm>
            <a:off x="12784074" y="5266061"/>
            <a:ext cx="4326333" cy="3320471"/>
          </a:xfrm>
          <a:prstGeom prst="rect">
            <a:avLst/>
          </a:prstGeom>
        </p:spPr>
        <p:txBody>
          <a:bodyPr lIns="0" tIns="0" rIns="0" bIns="0" rtlCol="0" anchor="t">
            <a:spAutoFit/>
          </a:bodyPr>
          <a:lstStyle/>
          <a:p>
            <a:pPr algn="ctr">
              <a:lnSpc>
                <a:spcPts val="5113"/>
              </a:lnSpc>
              <a:spcBef>
                <a:spcPct val="0"/>
              </a:spcBef>
            </a:pPr>
            <a:r>
              <a:rPr lang="en-US" sz="3652">
                <a:solidFill>
                  <a:srgbClr val="C996AE"/>
                </a:solidFill>
                <a:latin typeface="Agrandir"/>
                <a:ea typeface="Agrandir"/>
                <a:cs typeface="Agrandir"/>
                <a:sym typeface="Agrandir"/>
              </a:rPr>
              <a:t>"It sounds like you're overwhelmed... shall we list the three tasks out and look at them together?"</a:t>
            </a:r>
          </a:p>
        </p:txBody>
      </p:sp>
      <p:sp>
        <p:nvSpPr>
          <p:cNvPr id="22" name="TextBox 22"/>
          <p:cNvSpPr txBox="1"/>
          <p:nvPr/>
        </p:nvSpPr>
        <p:spPr>
          <a:xfrm>
            <a:off x="1825817" y="5141509"/>
            <a:ext cx="3916758" cy="3320471"/>
          </a:xfrm>
          <a:prstGeom prst="rect">
            <a:avLst/>
          </a:prstGeom>
        </p:spPr>
        <p:txBody>
          <a:bodyPr lIns="0" tIns="0" rIns="0" bIns="0" rtlCol="0" anchor="t">
            <a:spAutoFit/>
          </a:bodyPr>
          <a:lstStyle/>
          <a:p>
            <a:pPr algn="ctr">
              <a:lnSpc>
                <a:spcPts val="5113"/>
              </a:lnSpc>
              <a:spcBef>
                <a:spcPct val="0"/>
              </a:spcBef>
            </a:pPr>
            <a:r>
              <a:rPr lang="en-US" sz="3652">
                <a:solidFill>
                  <a:srgbClr val="ACCFE7"/>
                </a:solidFill>
                <a:latin typeface="Agrandir"/>
                <a:ea typeface="Agrandir"/>
                <a:cs typeface="Agrandir"/>
                <a:sym typeface="Agrandir"/>
              </a:rPr>
              <a:t>"Try taking a deep breath... and picking just one task to start with."</a:t>
            </a:r>
          </a:p>
        </p:txBody>
      </p:sp>
      <p:sp>
        <p:nvSpPr>
          <p:cNvPr id="23" name="TextBox 23"/>
          <p:cNvSpPr txBox="1"/>
          <p:nvPr/>
        </p:nvSpPr>
        <p:spPr>
          <a:xfrm>
            <a:off x="7390157" y="5228471"/>
            <a:ext cx="3916758" cy="3320471"/>
          </a:xfrm>
          <a:prstGeom prst="rect">
            <a:avLst/>
          </a:prstGeom>
        </p:spPr>
        <p:txBody>
          <a:bodyPr lIns="0" tIns="0" rIns="0" bIns="0" rtlCol="0" anchor="t">
            <a:spAutoFit/>
          </a:bodyPr>
          <a:lstStyle/>
          <a:p>
            <a:pPr algn="ctr">
              <a:lnSpc>
                <a:spcPts val="5113"/>
              </a:lnSpc>
              <a:spcBef>
                <a:spcPct val="0"/>
              </a:spcBef>
            </a:pPr>
            <a:r>
              <a:rPr lang="en-US" sz="3652">
                <a:solidFill>
                  <a:srgbClr val="9CA3AF"/>
                </a:solidFill>
                <a:latin typeface="Agrandir"/>
                <a:ea typeface="Agrandir"/>
                <a:cs typeface="Agrandir"/>
                <a:sym typeface="Agrandir"/>
              </a:rPr>
              <a:t>"...just because you're doing more doesn't mean you're getting more done.</a:t>
            </a:r>
          </a:p>
        </p:txBody>
      </p:sp>
      <p:sp>
        <p:nvSpPr>
          <p:cNvPr id="24" name="TextBox 24"/>
          <p:cNvSpPr txBox="1"/>
          <p:nvPr/>
        </p:nvSpPr>
        <p:spPr>
          <a:xfrm>
            <a:off x="13820891" y="8491282"/>
            <a:ext cx="2622008" cy="809692"/>
          </a:xfrm>
          <a:prstGeom prst="rect">
            <a:avLst/>
          </a:prstGeom>
        </p:spPr>
        <p:txBody>
          <a:bodyPr lIns="0" tIns="0" rIns="0" bIns="0" rtlCol="0" anchor="t">
            <a:spAutoFit/>
          </a:bodyPr>
          <a:lstStyle/>
          <a:p>
            <a:pPr algn="ctr">
              <a:lnSpc>
                <a:spcPts val="6569"/>
              </a:lnSpc>
              <a:spcBef>
                <a:spcPct val="0"/>
              </a:spcBef>
            </a:pPr>
            <a:r>
              <a:rPr lang="en-US" sz="4692">
                <a:solidFill>
                  <a:srgbClr val="D793AF"/>
                </a:solidFill>
                <a:latin typeface="HK Modular"/>
                <a:ea typeface="HK Modular"/>
                <a:cs typeface="HK Modular"/>
                <a:sym typeface="HK Modular"/>
              </a:rPr>
              <a:t>RAIYU</a:t>
            </a:r>
          </a:p>
        </p:txBody>
      </p:sp>
      <p:sp>
        <p:nvSpPr>
          <p:cNvPr id="25" name="TextBox 25"/>
          <p:cNvSpPr txBox="1"/>
          <p:nvPr/>
        </p:nvSpPr>
        <p:spPr>
          <a:xfrm>
            <a:off x="1750116" y="8362661"/>
            <a:ext cx="4195256" cy="809692"/>
          </a:xfrm>
          <a:prstGeom prst="rect">
            <a:avLst/>
          </a:prstGeom>
        </p:spPr>
        <p:txBody>
          <a:bodyPr lIns="0" tIns="0" rIns="0" bIns="0" rtlCol="0" anchor="t">
            <a:spAutoFit/>
          </a:bodyPr>
          <a:lstStyle/>
          <a:p>
            <a:pPr algn="ctr">
              <a:lnSpc>
                <a:spcPts val="6569"/>
              </a:lnSpc>
              <a:spcBef>
                <a:spcPct val="0"/>
              </a:spcBef>
            </a:pPr>
            <a:r>
              <a:rPr lang="en-US" sz="4692">
                <a:solidFill>
                  <a:srgbClr val="9BD1E9"/>
                </a:solidFill>
                <a:latin typeface="HK Modular"/>
                <a:ea typeface="HK Modular"/>
                <a:cs typeface="HK Modular"/>
                <a:sym typeface="HK Modular"/>
              </a:rPr>
              <a:t>BASELINE</a:t>
            </a:r>
          </a:p>
        </p:txBody>
      </p:sp>
      <p:sp>
        <p:nvSpPr>
          <p:cNvPr id="26" name="TextBox 26"/>
          <p:cNvSpPr txBox="1"/>
          <p:nvPr/>
        </p:nvSpPr>
        <p:spPr>
          <a:xfrm>
            <a:off x="6781800" y="9300974"/>
            <a:ext cx="5095693" cy="623570"/>
          </a:xfrm>
          <a:prstGeom prst="rect">
            <a:avLst/>
          </a:prstGeom>
        </p:spPr>
        <p:txBody>
          <a:bodyPr lIns="0" tIns="0" rIns="0" bIns="0" rtlCol="0" anchor="t">
            <a:spAutoFit/>
          </a:bodyPr>
          <a:lstStyle/>
          <a:p>
            <a:pPr algn="ctr">
              <a:lnSpc>
                <a:spcPts val="2380"/>
              </a:lnSpc>
              <a:spcBef>
                <a:spcPct val="0"/>
              </a:spcBef>
            </a:pPr>
            <a:r>
              <a:rPr lang="en-US" sz="1700" dirty="0">
                <a:solidFill>
                  <a:srgbClr val="5C6B85"/>
                </a:solidFill>
                <a:latin typeface="Agrandir"/>
                <a:ea typeface="Agrandir"/>
                <a:cs typeface="Agrandir"/>
                <a:sym typeface="Agrandir"/>
              </a:rPr>
              <a:t>Washington, D. (2015). Commencement address, Dillard University, New Orleans, LA, May 9, 2015.</a:t>
            </a:r>
          </a:p>
        </p:txBody>
      </p:sp>
      <p:sp>
        <p:nvSpPr>
          <p:cNvPr id="27" name="TextBox 27"/>
          <p:cNvSpPr txBox="1"/>
          <p:nvPr/>
        </p:nvSpPr>
        <p:spPr>
          <a:xfrm>
            <a:off x="7914537" y="8491282"/>
            <a:ext cx="3146496" cy="809692"/>
          </a:xfrm>
          <a:prstGeom prst="rect">
            <a:avLst/>
          </a:prstGeom>
        </p:spPr>
        <p:txBody>
          <a:bodyPr lIns="0" tIns="0" rIns="0" bIns="0" rtlCol="0" anchor="t">
            <a:spAutoFit/>
          </a:bodyPr>
          <a:lstStyle/>
          <a:p>
            <a:pPr algn="ctr">
              <a:lnSpc>
                <a:spcPts val="6569"/>
              </a:lnSpc>
              <a:spcBef>
                <a:spcPct val="0"/>
              </a:spcBef>
            </a:pPr>
            <a:r>
              <a:rPr lang="en-US" sz="4692">
                <a:solidFill>
                  <a:srgbClr val="9CA3AF"/>
                </a:solidFill>
                <a:latin typeface="HK Modular"/>
                <a:ea typeface="HK Modular"/>
                <a:cs typeface="HK Modular"/>
                <a:sym typeface="HK Modular"/>
              </a:rPr>
              <a:t>DENZEL</a:t>
            </a:r>
          </a:p>
        </p:txBody>
      </p:sp>
      <p:sp>
        <p:nvSpPr>
          <p:cNvPr id="28" name="TextBox 28"/>
          <p:cNvSpPr txBox="1"/>
          <p:nvPr/>
        </p:nvSpPr>
        <p:spPr>
          <a:xfrm>
            <a:off x="14625603" y="3818821"/>
            <a:ext cx="643275" cy="990550"/>
          </a:xfrm>
          <a:prstGeom prst="rect">
            <a:avLst/>
          </a:prstGeom>
        </p:spPr>
        <p:txBody>
          <a:bodyPr lIns="0" tIns="0" rIns="0" bIns="0" rtlCol="0" anchor="t">
            <a:spAutoFit/>
          </a:bodyPr>
          <a:lstStyle/>
          <a:p>
            <a:pPr algn="ctr">
              <a:lnSpc>
                <a:spcPts val="8056"/>
              </a:lnSpc>
              <a:spcBef>
                <a:spcPct val="0"/>
              </a:spcBef>
            </a:pPr>
            <a:r>
              <a:rPr lang="en-US" sz="5754">
                <a:solidFill>
                  <a:srgbClr val="C996AE"/>
                </a:solidFill>
                <a:latin typeface="HK Modular"/>
                <a:ea typeface="HK Modular"/>
                <a:cs typeface="HK Modular"/>
                <a:sym typeface="HK Modular"/>
              </a:rPr>
              <a:t>C</a:t>
            </a:r>
          </a:p>
        </p:txBody>
      </p:sp>
      <p:grpSp>
        <p:nvGrpSpPr>
          <p:cNvPr id="29" name="Group 29"/>
          <p:cNvGrpSpPr/>
          <p:nvPr/>
        </p:nvGrpSpPr>
        <p:grpSpPr>
          <a:xfrm>
            <a:off x="12988862" y="774408"/>
            <a:ext cx="1022133" cy="1022133"/>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9D3F2"/>
            </a:solidFill>
            <a:ln w="38100" cap="sq">
              <a:solidFill>
                <a:srgbClr val="FFFFFF"/>
              </a:solidFill>
              <a:prstDash val="solid"/>
              <a:miter/>
            </a:ln>
          </p:spPr>
          <p:txBody>
            <a:bodyPr/>
            <a:lstStyle/>
            <a:p>
              <a:endParaRPr lang="en-GB"/>
            </a:p>
          </p:txBody>
        </p:sp>
        <p:sp>
          <p:nvSpPr>
            <p:cNvPr id="31" name="TextBox 31"/>
            <p:cNvSpPr txBox="1"/>
            <p:nvPr/>
          </p:nvSpPr>
          <p:spPr>
            <a:xfrm>
              <a:off x="76200" y="-28575"/>
              <a:ext cx="660400" cy="765175"/>
            </a:xfrm>
            <a:prstGeom prst="rect">
              <a:avLst/>
            </a:prstGeom>
          </p:spPr>
          <p:txBody>
            <a:bodyPr lIns="50800" tIns="50800" rIns="50800" bIns="50800" rtlCol="0" anchor="ctr"/>
            <a:lstStyle/>
            <a:p>
              <a:pPr algn="ctr">
                <a:lnSpc>
                  <a:spcPts val="3080"/>
                </a:lnSpc>
              </a:pPr>
              <a:endParaRPr/>
            </a:p>
          </p:txBody>
        </p:sp>
      </p:grpSp>
      <p:sp>
        <p:nvSpPr>
          <p:cNvPr id="32" name="Freeform 32"/>
          <p:cNvSpPr/>
          <p:nvPr/>
        </p:nvSpPr>
        <p:spPr>
          <a:xfrm>
            <a:off x="13239602" y="947389"/>
            <a:ext cx="520651" cy="676171"/>
          </a:xfrm>
          <a:custGeom>
            <a:avLst/>
            <a:gdLst/>
            <a:ahLst/>
            <a:cxnLst/>
            <a:rect l="l" t="t" r="r" b="b"/>
            <a:pathLst>
              <a:path w="520651" h="676171">
                <a:moveTo>
                  <a:pt x="0" y="0"/>
                </a:moveTo>
                <a:lnTo>
                  <a:pt x="520652" y="0"/>
                </a:lnTo>
                <a:lnTo>
                  <a:pt x="520652" y="676170"/>
                </a:lnTo>
                <a:lnTo>
                  <a:pt x="0" y="67617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transition spd="med">
    <p:pull/>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9718487" y="3052749"/>
            <a:ext cx="2640327" cy="2800306"/>
            <a:chOff x="0" y="0"/>
            <a:chExt cx="695395" cy="737529"/>
          </a:xfrm>
        </p:grpSpPr>
        <p:sp>
          <p:nvSpPr>
            <p:cNvPr id="5" name="Freeform 5"/>
            <p:cNvSpPr/>
            <p:nvPr/>
          </p:nvSpPr>
          <p:spPr>
            <a:xfrm>
              <a:off x="0" y="0"/>
              <a:ext cx="695395" cy="737529"/>
            </a:xfrm>
            <a:custGeom>
              <a:avLst/>
              <a:gdLst/>
              <a:ahLst/>
              <a:cxnLst/>
              <a:rect l="l" t="t" r="r" b="b"/>
              <a:pathLst>
                <a:path w="695395" h="737529">
                  <a:moveTo>
                    <a:pt x="149541" y="0"/>
                  </a:moveTo>
                  <a:lnTo>
                    <a:pt x="545854" y="0"/>
                  </a:lnTo>
                  <a:cubicBezTo>
                    <a:pt x="628443" y="0"/>
                    <a:pt x="695395" y="66952"/>
                    <a:pt x="695395" y="149541"/>
                  </a:cubicBezTo>
                  <a:lnTo>
                    <a:pt x="695395" y="587988"/>
                  </a:lnTo>
                  <a:cubicBezTo>
                    <a:pt x="695395" y="627649"/>
                    <a:pt x="679640" y="665685"/>
                    <a:pt x="651595" y="693730"/>
                  </a:cubicBezTo>
                  <a:cubicBezTo>
                    <a:pt x="623551" y="721774"/>
                    <a:pt x="585514" y="737529"/>
                    <a:pt x="545854" y="737529"/>
                  </a:cubicBezTo>
                  <a:lnTo>
                    <a:pt x="149541" y="737529"/>
                  </a:lnTo>
                  <a:cubicBezTo>
                    <a:pt x="66952" y="737529"/>
                    <a:pt x="0" y="670577"/>
                    <a:pt x="0" y="587988"/>
                  </a:cubicBezTo>
                  <a:lnTo>
                    <a:pt x="0" y="149541"/>
                  </a:lnTo>
                  <a:cubicBezTo>
                    <a:pt x="0" y="109880"/>
                    <a:pt x="15755" y="71844"/>
                    <a:pt x="43800" y="43800"/>
                  </a:cubicBezTo>
                  <a:cubicBezTo>
                    <a:pt x="71844" y="15755"/>
                    <a:pt x="109880" y="0"/>
                    <a:pt x="149541"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695395" cy="842304"/>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630951" y="3052749"/>
            <a:ext cx="7476954" cy="5622751"/>
            <a:chOff x="0" y="0"/>
            <a:chExt cx="1969239" cy="1480889"/>
          </a:xfrm>
        </p:grpSpPr>
        <p:sp>
          <p:nvSpPr>
            <p:cNvPr id="8" name="Freeform 8"/>
            <p:cNvSpPr/>
            <p:nvPr/>
          </p:nvSpPr>
          <p:spPr>
            <a:xfrm>
              <a:off x="0" y="0"/>
              <a:ext cx="1969239" cy="1480889"/>
            </a:xfrm>
            <a:custGeom>
              <a:avLst/>
              <a:gdLst/>
              <a:ahLst/>
              <a:cxnLst/>
              <a:rect l="l" t="t" r="r" b="b"/>
              <a:pathLst>
                <a:path w="1969239" h="1480889">
                  <a:moveTo>
                    <a:pt x="52807" y="0"/>
                  </a:moveTo>
                  <a:lnTo>
                    <a:pt x="1916432" y="0"/>
                  </a:lnTo>
                  <a:cubicBezTo>
                    <a:pt x="1945596" y="0"/>
                    <a:pt x="1969239" y="23643"/>
                    <a:pt x="1969239" y="52807"/>
                  </a:cubicBezTo>
                  <a:lnTo>
                    <a:pt x="1969239" y="1428082"/>
                  </a:lnTo>
                  <a:cubicBezTo>
                    <a:pt x="1969239" y="1457247"/>
                    <a:pt x="1945596" y="1480889"/>
                    <a:pt x="1916432" y="1480889"/>
                  </a:cubicBezTo>
                  <a:lnTo>
                    <a:pt x="52807" y="1480889"/>
                  </a:lnTo>
                  <a:cubicBezTo>
                    <a:pt x="23643" y="1480889"/>
                    <a:pt x="0" y="1457247"/>
                    <a:pt x="0" y="1428082"/>
                  </a:cubicBezTo>
                  <a:lnTo>
                    <a:pt x="0" y="52807"/>
                  </a:lnTo>
                  <a:cubicBezTo>
                    <a:pt x="0" y="23643"/>
                    <a:pt x="23643" y="0"/>
                    <a:pt x="52807"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969239" cy="1585664"/>
            </a:xfrm>
            <a:prstGeom prst="rect">
              <a:avLst/>
            </a:prstGeom>
          </p:spPr>
          <p:txBody>
            <a:bodyPr lIns="50800" tIns="50800" rIns="50800" bIns="50800" rtlCol="0" anchor="ctr"/>
            <a:lstStyle/>
            <a:p>
              <a:pPr algn="ctr">
                <a:lnSpc>
                  <a:spcPts val="3080"/>
                </a:lnSpc>
              </a:pPr>
              <a:endParaRPr/>
            </a:p>
          </p:txBody>
        </p:sp>
      </p:grpSp>
      <p:pic>
        <p:nvPicPr>
          <p:cNvPr id="10" name="Picture 10"/>
          <p:cNvPicPr>
            <a:picLocks noChangeAspect="1"/>
          </p:cNvPicPr>
          <p:nvPr/>
        </p:nvPicPr>
        <p:blipFill>
          <a:blip r:embed="rId4"/>
          <a:stretch>
            <a:fillRect/>
          </a:stretch>
        </p:blipFill>
        <p:spPr>
          <a:xfrm>
            <a:off x="1596815" y="4105953"/>
            <a:ext cx="7545227" cy="3516344"/>
          </a:xfrm>
          <a:prstGeom prst="rect">
            <a:avLst/>
          </a:prstGeom>
        </p:spPr>
      </p:pic>
      <p:sp>
        <p:nvSpPr>
          <p:cNvPr id="11" name="Freeform 11"/>
          <p:cNvSpPr/>
          <p:nvPr/>
        </p:nvSpPr>
        <p:spPr>
          <a:xfrm flipH="1">
            <a:off x="15564607" y="7530608"/>
            <a:ext cx="2742845" cy="2842327"/>
          </a:xfrm>
          <a:custGeom>
            <a:avLst/>
            <a:gdLst/>
            <a:ahLst/>
            <a:cxnLst/>
            <a:rect l="l" t="t" r="r" b="b"/>
            <a:pathLst>
              <a:path w="2742845" h="2842327">
                <a:moveTo>
                  <a:pt x="2742845" y="0"/>
                </a:moveTo>
                <a:lnTo>
                  <a:pt x="0" y="0"/>
                </a:lnTo>
                <a:lnTo>
                  <a:pt x="0" y="2842327"/>
                </a:lnTo>
                <a:lnTo>
                  <a:pt x="2742845" y="2842327"/>
                </a:lnTo>
                <a:lnTo>
                  <a:pt x="2742845" y="0"/>
                </a:lnTo>
                <a:close/>
              </a:path>
            </a:pathLst>
          </a:custGeom>
          <a:blipFill>
            <a:blip r:embed="rId5"/>
            <a:stretch>
              <a:fillRect/>
            </a:stretch>
          </a:blipFill>
        </p:spPr>
        <p:txBody>
          <a:bodyPr/>
          <a:lstStyle/>
          <a:p>
            <a:endParaRPr lang="en-GB"/>
          </a:p>
        </p:txBody>
      </p:sp>
      <p:grpSp>
        <p:nvGrpSpPr>
          <p:cNvPr id="12" name="Group 12"/>
          <p:cNvGrpSpPr/>
          <p:nvPr/>
        </p:nvGrpSpPr>
        <p:grpSpPr>
          <a:xfrm>
            <a:off x="12694804" y="3052749"/>
            <a:ext cx="3079069" cy="2408419"/>
            <a:chOff x="0" y="0"/>
            <a:chExt cx="810948" cy="634316"/>
          </a:xfrm>
        </p:grpSpPr>
        <p:sp>
          <p:nvSpPr>
            <p:cNvPr id="13" name="Freeform 13"/>
            <p:cNvSpPr/>
            <p:nvPr/>
          </p:nvSpPr>
          <p:spPr>
            <a:xfrm>
              <a:off x="0" y="0"/>
              <a:ext cx="810948" cy="634316"/>
            </a:xfrm>
            <a:custGeom>
              <a:avLst/>
              <a:gdLst/>
              <a:ahLst/>
              <a:cxnLst/>
              <a:rect l="l" t="t" r="r" b="b"/>
              <a:pathLst>
                <a:path w="810948" h="634316">
                  <a:moveTo>
                    <a:pt x="128233" y="0"/>
                  </a:moveTo>
                  <a:lnTo>
                    <a:pt x="682715" y="0"/>
                  </a:lnTo>
                  <a:cubicBezTo>
                    <a:pt x="753536" y="0"/>
                    <a:pt x="810948" y="57412"/>
                    <a:pt x="810948" y="128233"/>
                  </a:cubicBezTo>
                  <a:lnTo>
                    <a:pt x="810948" y="506083"/>
                  </a:lnTo>
                  <a:cubicBezTo>
                    <a:pt x="810948" y="576904"/>
                    <a:pt x="753536" y="634316"/>
                    <a:pt x="682715" y="634316"/>
                  </a:cubicBezTo>
                  <a:lnTo>
                    <a:pt x="128233" y="634316"/>
                  </a:lnTo>
                  <a:cubicBezTo>
                    <a:pt x="57412" y="634316"/>
                    <a:pt x="0" y="576904"/>
                    <a:pt x="0" y="506083"/>
                  </a:cubicBezTo>
                  <a:lnTo>
                    <a:pt x="0" y="128233"/>
                  </a:lnTo>
                  <a:cubicBezTo>
                    <a:pt x="0" y="57412"/>
                    <a:pt x="57412" y="0"/>
                    <a:pt x="128233" y="0"/>
                  </a:cubicBezTo>
                  <a:close/>
                </a:path>
              </a:pathLst>
            </a:custGeom>
            <a:solidFill>
              <a:srgbClr val="10162A"/>
            </a:solidFill>
            <a:ln w="38100" cap="rnd">
              <a:solidFill>
                <a:srgbClr val="26304A"/>
              </a:solidFill>
              <a:prstDash val="solid"/>
              <a:round/>
            </a:ln>
          </p:spPr>
          <p:txBody>
            <a:bodyPr/>
            <a:lstStyle/>
            <a:p>
              <a:endParaRPr lang="en-GB"/>
            </a:p>
          </p:txBody>
        </p:sp>
        <p:sp>
          <p:nvSpPr>
            <p:cNvPr id="14" name="TextBox 14"/>
            <p:cNvSpPr txBox="1"/>
            <p:nvPr/>
          </p:nvSpPr>
          <p:spPr>
            <a:xfrm>
              <a:off x="0" y="-104775"/>
              <a:ext cx="810948" cy="739091"/>
            </a:xfrm>
            <a:prstGeom prst="rect">
              <a:avLst/>
            </a:prstGeom>
          </p:spPr>
          <p:txBody>
            <a:bodyPr lIns="50800" tIns="50800" rIns="50800" bIns="50800" rtlCol="0" anchor="ctr"/>
            <a:lstStyle/>
            <a:p>
              <a:pPr algn="ctr">
                <a:lnSpc>
                  <a:spcPts val="3080"/>
                </a:lnSpc>
              </a:pPr>
              <a:endParaRPr/>
            </a:p>
          </p:txBody>
        </p:sp>
      </p:grpSp>
      <p:grpSp>
        <p:nvGrpSpPr>
          <p:cNvPr id="15" name="Group 15"/>
          <p:cNvGrpSpPr/>
          <p:nvPr/>
        </p:nvGrpSpPr>
        <p:grpSpPr>
          <a:xfrm>
            <a:off x="9718487" y="6157855"/>
            <a:ext cx="6055386" cy="2517645"/>
            <a:chOff x="0" y="0"/>
            <a:chExt cx="1594834" cy="663083"/>
          </a:xfrm>
        </p:grpSpPr>
        <p:sp>
          <p:nvSpPr>
            <p:cNvPr id="16" name="Freeform 16"/>
            <p:cNvSpPr/>
            <p:nvPr/>
          </p:nvSpPr>
          <p:spPr>
            <a:xfrm>
              <a:off x="0" y="0"/>
              <a:ext cx="1594834" cy="663083"/>
            </a:xfrm>
            <a:custGeom>
              <a:avLst/>
              <a:gdLst/>
              <a:ahLst/>
              <a:cxnLst/>
              <a:rect l="l" t="t" r="r" b="b"/>
              <a:pathLst>
                <a:path w="1594834" h="663083">
                  <a:moveTo>
                    <a:pt x="65204" y="0"/>
                  </a:moveTo>
                  <a:lnTo>
                    <a:pt x="1529630" y="0"/>
                  </a:lnTo>
                  <a:cubicBezTo>
                    <a:pt x="1565641" y="0"/>
                    <a:pt x="1594834" y="29193"/>
                    <a:pt x="1594834" y="65204"/>
                  </a:cubicBezTo>
                  <a:lnTo>
                    <a:pt x="1594834" y="597879"/>
                  </a:lnTo>
                  <a:cubicBezTo>
                    <a:pt x="1594834" y="633890"/>
                    <a:pt x="1565641" y="663083"/>
                    <a:pt x="1529630" y="663083"/>
                  </a:cubicBezTo>
                  <a:lnTo>
                    <a:pt x="65204" y="663083"/>
                  </a:lnTo>
                  <a:cubicBezTo>
                    <a:pt x="29193" y="663083"/>
                    <a:pt x="0" y="633890"/>
                    <a:pt x="0" y="597879"/>
                  </a:cubicBezTo>
                  <a:lnTo>
                    <a:pt x="0" y="65204"/>
                  </a:lnTo>
                  <a:cubicBezTo>
                    <a:pt x="0" y="29193"/>
                    <a:pt x="29193" y="0"/>
                    <a:pt x="65204" y="0"/>
                  </a:cubicBezTo>
                  <a:close/>
                </a:path>
              </a:pathLst>
            </a:custGeom>
            <a:solidFill>
              <a:srgbClr val="10162A"/>
            </a:solidFill>
            <a:ln w="38100" cap="rnd">
              <a:solidFill>
                <a:srgbClr val="26304A"/>
              </a:solidFill>
              <a:prstDash val="solid"/>
              <a:round/>
            </a:ln>
          </p:spPr>
          <p:txBody>
            <a:bodyPr/>
            <a:lstStyle/>
            <a:p>
              <a:endParaRPr lang="en-GB"/>
            </a:p>
          </p:txBody>
        </p:sp>
        <p:sp>
          <p:nvSpPr>
            <p:cNvPr id="17" name="TextBox 17"/>
            <p:cNvSpPr txBox="1"/>
            <p:nvPr/>
          </p:nvSpPr>
          <p:spPr>
            <a:xfrm>
              <a:off x="0" y="-104775"/>
              <a:ext cx="1594834" cy="767858"/>
            </a:xfrm>
            <a:prstGeom prst="rect">
              <a:avLst/>
            </a:prstGeom>
          </p:spPr>
          <p:txBody>
            <a:bodyPr lIns="50800" tIns="50800" rIns="50800" bIns="50800" rtlCol="0" anchor="ctr"/>
            <a:lstStyle/>
            <a:p>
              <a:pPr algn="ctr">
                <a:lnSpc>
                  <a:spcPts val="3080"/>
                </a:lnSpc>
              </a:pPr>
              <a:endParaRPr/>
            </a:p>
          </p:txBody>
        </p:sp>
      </p:grpSp>
      <p:sp>
        <p:nvSpPr>
          <p:cNvPr id="18" name="Freeform 18"/>
          <p:cNvSpPr/>
          <p:nvPr/>
        </p:nvSpPr>
        <p:spPr>
          <a:xfrm>
            <a:off x="10282107" y="5057926"/>
            <a:ext cx="536375" cy="561649"/>
          </a:xfrm>
          <a:custGeom>
            <a:avLst/>
            <a:gdLst/>
            <a:ahLst/>
            <a:cxnLst/>
            <a:rect l="l" t="t" r="r" b="b"/>
            <a:pathLst>
              <a:path w="536375" h="561649">
                <a:moveTo>
                  <a:pt x="0" y="0"/>
                </a:moveTo>
                <a:lnTo>
                  <a:pt x="536375" y="0"/>
                </a:lnTo>
                <a:lnTo>
                  <a:pt x="536375" y="561649"/>
                </a:lnTo>
                <a:lnTo>
                  <a:pt x="0" y="561649"/>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9" name="Freeform 19"/>
          <p:cNvSpPr/>
          <p:nvPr/>
        </p:nvSpPr>
        <p:spPr>
          <a:xfrm>
            <a:off x="10347337" y="3309551"/>
            <a:ext cx="542036" cy="542036"/>
          </a:xfrm>
          <a:custGeom>
            <a:avLst/>
            <a:gdLst/>
            <a:ahLst/>
            <a:cxnLst/>
            <a:rect l="l" t="t" r="r" b="b"/>
            <a:pathLst>
              <a:path w="542036" h="542036">
                <a:moveTo>
                  <a:pt x="0" y="0"/>
                </a:moveTo>
                <a:lnTo>
                  <a:pt x="542036" y="0"/>
                </a:lnTo>
                <a:lnTo>
                  <a:pt x="542036" y="542036"/>
                </a:lnTo>
                <a:lnTo>
                  <a:pt x="0" y="54203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0" name="Freeform 20"/>
          <p:cNvSpPr/>
          <p:nvPr/>
        </p:nvSpPr>
        <p:spPr>
          <a:xfrm>
            <a:off x="10367352" y="4114579"/>
            <a:ext cx="365884" cy="620143"/>
          </a:xfrm>
          <a:custGeom>
            <a:avLst/>
            <a:gdLst/>
            <a:ahLst/>
            <a:cxnLst/>
            <a:rect l="l" t="t" r="r" b="b"/>
            <a:pathLst>
              <a:path w="365884" h="620143">
                <a:moveTo>
                  <a:pt x="0" y="0"/>
                </a:moveTo>
                <a:lnTo>
                  <a:pt x="365885" y="0"/>
                </a:lnTo>
                <a:lnTo>
                  <a:pt x="365885" y="620143"/>
                </a:lnTo>
                <a:lnTo>
                  <a:pt x="0" y="62014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1" name="TextBox 21"/>
          <p:cNvSpPr txBox="1"/>
          <p:nvPr/>
        </p:nvSpPr>
        <p:spPr>
          <a:xfrm>
            <a:off x="1238906" y="1629933"/>
            <a:ext cx="15039506" cy="824841"/>
          </a:xfrm>
          <a:prstGeom prst="rect">
            <a:avLst/>
          </a:prstGeom>
        </p:spPr>
        <p:txBody>
          <a:bodyPr lIns="0" tIns="0" rIns="0" bIns="0" rtlCol="0" anchor="t">
            <a:spAutoFit/>
          </a:bodyPr>
          <a:lstStyle/>
          <a:p>
            <a:pPr algn="l">
              <a:lnSpc>
                <a:spcPts val="6980"/>
              </a:lnSpc>
            </a:pPr>
            <a:r>
              <a:rPr lang="en-US" sz="4400" b="1" dirty="0">
                <a:solidFill>
                  <a:srgbClr val="7FD3EC"/>
                </a:solidFill>
                <a:latin typeface="Agrandir Medium"/>
                <a:ea typeface="Agrandir Medium"/>
                <a:cs typeface="Agrandir Medium"/>
                <a:sym typeface="Agrandir Medium"/>
              </a:rPr>
              <a:t>What you just did informally, this study measured </a:t>
            </a:r>
          </a:p>
        </p:txBody>
      </p:sp>
      <p:sp>
        <p:nvSpPr>
          <p:cNvPr id="22" name="TextBox 22"/>
          <p:cNvSpPr txBox="1"/>
          <p:nvPr/>
        </p:nvSpPr>
        <p:spPr>
          <a:xfrm>
            <a:off x="1071106" y="942975"/>
            <a:ext cx="7718932" cy="811530"/>
          </a:xfrm>
          <a:prstGeom prst="rect">
            <a:avLst/>
          </a:prstGeom>
        </p:spPr>
        <p:txBody>
          <a:bodyPr lIns="0" tIns="0" rIns="0" bIns="0" rtlCol="0" anchor="t">
            <a:spAutoFit/>
          </a:bodyPr>
          <a:lstStyle/>
          <a:p>
            <a:pPr algn="ctr">
              <a:lnSpc>
                <a:spcPts val="6720"/>
              </a:lnSpc>
            </a:pPr>
            <a:r>
              <a:rPr lang="en-US" sz="4800" b="1">
                <a:solidFill>
                  <a:srgbClr val="FFFFFF"/>
                </a:solidFill>
                <a:latin typeface="Canva Sans Bold"/>
                <a:ea typeface="Canva Sans Bold"/>
                <a:cs typeface="Canva Sans Bold"/>
                <a:sym typeface="Canva Sans Bold"/>
              </a:rPr>
              <a:t>From your gut to the data</a:t>
            </a:r>
          </a:p>
        </p:txBody>
      </p:sp>
      <p:sp>
        <p:nvSpPr>
          <p:cNvPr id="23" name="TextBox 23"/>
          <p:cNvSpPr txBox="1"/>
          <p:nvPr/>
        </p:nvSpPr>
        <p:spPr>
          <a:xfrm>
            <a:off x="3002930" y="7679503"/>
            <a:ext cx="4748113" cy="381416"/>
          </a:xfrm>
          <a:prstGeom prst="rect">
            <a:avLst/>
          </a:prstGeom>
        </p:spPr>
        <p:txBody>
          <a:bodyPr lIns="0" tIns="0" rIns="0" bIns="0" rtlCol="0" anchor="t">
            <a:spAutoFit/>
          </a:bodyPr>
          <a:lstStyle/>
          <a:p>
            <a:pPr algn="ctr">
              <a:lnSpc>
                <a:spcPts val="3127"/>
              </a:lnSpc>
              <a:spcBef>
                <a:spcPct val="0"/>
              </a:spcBef>
            </a:pPr>
            <a:r>
              <a:rPr lang="en-US" sz="2233">
                <a:solidFill>
                  <a:srgbClr val="8490A8"/>
                </a:solidFill>
                <a:latin typeface="Tomorrow"/>
                <a:ea typeface="Tomorrow"/>
                <a:cs typeface="Tomorrow"/>
                <a:sym typeface="Tomorrow"/>
              </a:rPr>
              <a:t>UWTSD STAFF AND STUDENTS, 18+.</a:t>
            </a:r>
          </a:p>
        </p:txBody>
      </p:sp>
      <p:sp>
        <p:nvSpPr>
          <p:cNvPr id="24" name="TextBox 24"/>
          <p:cNvSpPr txBox="1"/>
          <p:nvPr/>
        </p:nvSpPr>
        <p:spPr>
          <a:xfrm>
            <a:off x="2160600" y="3558471"/>
            <a:ext cx="6417657" cy="621324"/>
          </a:xfrm>
          <a:prstGeom prst="rect">
            <a:avLst/>
          </a:prstGeom>
        </p:spPr>
        <p:txBody>
          <a:bodyPr lIns="0" tIns="0" rIns="0" bIns="0" rtlCol="0" anchor="t">
            <a:spAutoFit/>
          </a:bodyPr>
          <a:lstStyle/>
          <a:p>
            <a:pPr algn="ctr">
              <a:lnSpc>
                <a:spcPts val="5544"/>
              </a:lnSpc>
              <a:spcBef>
                <a:spcPct val="0"/>
              </a:spcBef>
            </a:pPr>
            <a:r>
              <a:rPr lang="en-US" sz="3600" dirty="0">
                <a:solidFill>
                  <a:srgbClr val="9BD1E9"/>
                </a:solidFill>
                <a:latin typeface="HK Modular"/>
                <a:ea typeface="HK Modular"/>
                <a:cs typeface="HK Modular"/>
                <a:sym typeface="HK Modular"/>
              </a:rPr>
              <a:t>16 PARTICIPANTS</a:t>
            </a:r>
          </a:p>
        </p:txBody>
      </p:sp>
      <p:sp>
        <p:nvSpPr>
          <p:cNvPr id="25" name="TextBox 25"/>
          <p:cNvSpPr txBox="1"/>
          <p:nvPr/>
        </p:nvSpPr>
        <p:spPr>
          <a:xfrm>
            <a:off x="14054264" y="4508041"/>
            <a:ext cx="1510343" cy="397673"/>
          </a:xfrm>
          <a:prstGeom prst="rect">
            <a:avLst/>
          </a:prstGeom>
        </p:spPr>
        <p:txBody>
          <a:bodyPr wrap="square" lIns="0" tIns="0" rIns="0" bIns="0" rtlCol="0" anchor="t">
            <a:spAutoFit/>
          </a:bodyPr>
          <a:lstStyle/>
          <a:p>
            <a:pPr algn="ctr">
              <a:lnSpc>
                <a:spcPts val="3262"/>
              </a:lnSpc>
              <a:spcBef>
                <a:spcPct val="0"/>
              </a:spcBef>
            </a:pPr>
            <a:r>
              <a:rPr lang="en-US" sz="2330" dirty="0">
                <a:solidFill>
                  <a:srgbClr val="8490A8"/>
                </a:solidFill>
                <a:latin typeface="Agrandir"/>
                <a:ea typeface="Agrandir"/>
                <a:cs typeface="Agrandir"/>
                <a:sym typeface="Agrandir"/>
              </a:rPr>
              <a:t>(mean 40)</a:t>
            </a:r>
          </a:p>
        </p:txBody>
      </p:sp>
      <p:sp>
        <p:nvSpPr>
          <p:cNvPr id="26" name="TextBox 26"/>
          <p:cNvSpPr txBox="1"/>
          <p:nvPr/>
        </p:nvSpPr>
        <p:spPr>
          <a:xfrm>
            <a:off x="13007209" y="3872796"/>
            <a:ext cx="2421118" cy="685447"/>
          </a:xfrm>
          <a:prstGeom prst="rect">
            <a:avLst/>
          </a:prstGeom>
        </p:spPr>
        <p:txBody>
          <a:bodyPr lIns="0" tIns="0" rIns="0" bIns="0" rtlCol="0" anchor="t">
            <a:spAutoFit/>
          </a:bodyPr>
          <a:lstStyle/>
          <a:p>
            <a:pPr algn="ctr">
              <a:lnSpc>
                <a:spcPts val="5514"/>
              </a:lnSpc>
              <a:spcBef>
                <a:spcPct val="0"/>
              </a:spcBef>
            </a:pPr>
            <a:r>
              <a:rPr lang="en-US" sz="3938">
                <a:solidFill>
                  <a:srgbClr val="9BD1E9"/>
                </a:solidFill>
                <a:latin typeface="HK Modular"/>
                <a:ea typeface="HK Modular"/>
                <a:cs typeface="HK Modular"/>
                <a:sym typeface="HK Modular"/>
              </a:rPr>
              <a:t>21 - 74</a:t>
            </a:r>
          </a:p>
        </p:txBody>
      </p:sp>
      <p:sp>
        <p:nvSpPr>
          <p:cNvPr id="27" name="TextBox 27"/>
          <p:cNvSpPr txBox="1"/>
          <p:nvPr/>
        </p:nvSpPr>
        <p:spPr>
          <a:xfrm>
            <a:off x="14858115" y="4832619"/>
            <a:ext cx="706491" cy="289375"/>
          </a:xfrm>
          <a:prstGeom prst="rect">
            <a:avLst/>
          </a:prstGeom>
        </p:spPr>
        <p:txBody>
          <a:bodyPr wrap="square" lIns="0" tIns="0" rIns="0" bIns="0" rtlCol="0" anchor="t">
            <a:spAutoFit/>
          </a:bodyPr>
          <a:lstStyle/>
          <a:p>
            <a:pPr algn="ctr">
              <a:lnSpc>
                <a:spcPts val="2380"/>
              </a:lnSpc>
              <a:spcBef>
                <a:spcPct val="0"/>
              </a:spcBef>
            </a:pPr>
            <a:r>
              <a:rPr lang="en-US" sz="1700" dirty="0">
                <a:solidFill>
                  <a:srgbClr val="5C6B85"/>
                </a:solidFill>
                <a:latin typeface="Agrandir"/>
                <a:ea typeface="Agrandir"/>
                <a:cs typeface="Agrandir"/>
                <a:sym typeface="Agrandir"/>
              </a:rPr>
              <a:t>years</a:t>
            </a:r>
          </a:p>
        </p:txBody>
      </p:sp>
      <p:sp>
        <p:nvSpPr>
          <p:cNvPr id="28" name="TextBox 28"/>
          <p:cNvSpPr txBox="1"/>
          <p:nvPr/>
        </p:nvSpPr>
        <p:spPr>
          <a:xfrm>
            <a:off x="10550295" y="6787775"/>
            <a:ext cx="440270" cy="685447"/>
          </a:xfrm>
          <a:prstGeom prst="rect">
            <a:avLst/>
          </a:prstGeom>
        </p:spPr>
        <p:txBody>
          <a:bodyPr lIns="0" tIns="0" rIns="0" bIns="0" rtlCol="0" anchor="t">
            <a:spAutoFit/>
          </a:bodyPr>
          <a:lstStyle/>
          <a:p>
            <a:pPr algn="ctr">
              <a:lnSpc>
                <a:spcPts val="5514"/>
              </a:lnSpc>
              <a:spcBef>
                <a:spcPct val="0"/>
              </a:spcBef>
            </a:pPr>
            <a:r>
              <a:rPr lang="en-US" sz="3938">
                <a:solidFill>
                  <a:srgbClr val="9BD1E9"/>
                </a:solidFill>
                <a:latin typeface="HK Modular"/>
                <a:ea typeface="HK Modular"/>
                <a:cs typeface="HK Modular"/>
                <a:sym typeface="HK Modular"/>
              </a:rPr>
              <a:t>4</a:t>
            </a:r>
          </a:p>
        </p:txBody>
      </p:sp>
      <p:sp>
        <p:nvSpPr>
          <p:cNvPr id="29" name="TextBox 29"/>
          <p:cNvSpPr txBox="1"/>
          <p:nvPr/>
        </p:nvSpPr>
        <p:spPr>
          <a:xfrm>
            <a:off x="10347337" y="7797308"/>
            <a:ext cx="880539" cy="685447"/>
          </a:xfrm>
          <a:prstGeom prst="rect">
            <a:avLst/>
          </a:prstGeom>
        </p:spPr>
        <p:txBody>
          <a:bodyPr lIns="0" tIns="0" rIns="0" bIns="0" rtlCol="0" anchor="t">
            <a:spAutoFit/>
          </a:bodyPr>
          <a:lstStyle/>
          <a:p>
            <a:pPr algn="ctr">
              <a:lnSpc>
                <a:spcPts val="5514"/>
              </a:lnSpc>
              <a:spcBef>
                <a:spcPct val="0"/>
              </a:spcBef>
            </a:pPr>
            <a:r>
              <a:rPr lang="en-US" sz="3938">
                <a:solidFill>
                  <a:srgbClr val="9BD1E9"/>
                </a:solidFill>
                <a:latin typeface="HK Modular"/>
                <a:ea typeface="HK Modular"/>
                <a:cs typeface="HK Modular"/>
                <a:sym typeface="HK Modular"/>
              </a:rPr>
              <a:t>12</a:t>
            </a:r>
          </a:p>
        </p:txBody>
      </p:sp>
      <p:sp>
        <p:nvSpPr>
          <p:cNvPr id="30" name="TextBox 30"/>
          <p:cNvSpPr txBox="1"/>
          <p:nvPr/>
        </p:nvSpPr>
        <p:spPr>
          <a:xfrm>
            <a:off x="11411328" y="6747417"/>
            <a:ext cx="4308153" cy="829945"/>
          </a:xfrm>
          <a:prstGeom prst="rect">
            <a:avLst/>
          </a:prstGeom>
        </p:spPr>
        <p:txBody>
          <a:bodyPr lIns="0" tIns="0" rIns="0" bIns="0" rtlCol="0" anchor="t">
            <a:spAutoFit/>
          </a:bodyPr>
          <a:lstStyle/>
          <a:p>
            <a:pPr algn="l">
              <a:lnSpc>
                <a:spcPts val="3080"/>
              </a:lnSpc>
              <a:spcBef>
                <a:spcPct val="0"/>
              </a:spcBef>
            </a:pPr>
            <a:r>
              <a:rPr lang="en-US" sz="2200">
                <a:solidFill>
                  <a:srgbClr val="8490A8"/>
                </a:solidFill>
                <a:latin typeface="Agrandir"/>
                <a:ea typeface="Agrandir"/>
                <a:cs typeface="Agrandir"/>
                <a:sym typeface="Agrandir"/>
              </a:rPr>
              <a:t>Recruited through UWTSD's participant scheme (EMS) </a:t>
            </a:r>
          </a:p>
        </p:txBody>
      </p:sp>
      <p:sp>
        <p:nvSpPr>
          <p:cNvPr id="31" name="TextBox 31"/>
          <p:cNvSpPr txBox="1"/>
          <p:nvPr/>
        </p:nvSpPr>
        <p:spPr>
          <a:xfrm>
            <a:off x="11411328" y="7789248"/>
            <a:ext cx="3969826" cy="829945"/>
          </a:xfrm>
          <a:prstGeom prst="rect">
            <a:avLst/>
          </a:prstGeom>
        </p:spPr>
        <p:txBody>
          <a:bodyPr lIns="0" tIns="0" rIns="0" bIns="0" rtlCol="0" anchor="t">
            <a:spAutoFit/>
          </a:bodyPr>
          <a:lstStyle/>
          <a:p>
            <a:pPr algn="l">
              <a:lnSpc>
                <a:spcPts val="3080"/>
              </a:lnSpc>
              <a:spcBef>
                <a:spcPct val="0"/>
              </a:spcBef>
            </a:pPr>
            <a:r>
              <a:rPr lang="en-US" sz="2200">
                <a:solidFill>
                  <a:srgbClr val="8490A8"/>
                </a:solidFill>
                <a:latin typeface="Agrandir"/>
                <a:ea typeface="Agrandir"/>
                <a:cs typeface="Agrandir"/>
                <a:sym typeface="Agrandir"/>
              </a:rPr>
              <a:t>In-person invitation on campus during data collection</a:t>
            </a:r>
          </a:p>
        </p:txBody>
      </p:sp>
      <p:sp>
        <p:nvSpPr>
          <p:cNvPr id="32" name="TextBox 32"/>
          <p:cNvSpPr txBox="1"/>
          <p:nvPr/>
        </p:nvSpPr>
        <p:spPr>
          <a:xfrm>
            <a:off x="9978404" y="6338830"/>
            <a:ext cx="1984995"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FFFFFF"/>
                </a:solidFill>
                <a:latin typeface="Agrandir"/>
                <a:ea typeface="Agrandir"/>
                <a:cs typeface="Agrandir"/>
                <a:sym typeface="Agrandir"/>
              </a:rPr>
              <a:t>RECRUITMENT</a:t>
            </a:r>
          </a:p>
        </p:txBody>
      </p:sp>
      <p:sp>
        <p:nvSpPr>
          <p:cNvPr id="33" name="TextBox 33"/>
          <p:cNvSpPr txBox="1"/>
          <p:nvPr/>
        </p:nvSpPr>
        <p:spPr>
          <a:xfrm>
            <a:off x="13129992" y="3204776"/>
            <a:ext cx="1652808"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FFFFFF"/>
                </a:solidFill>
                <a:latin typeface="Agrandir"/>
                <a:ea typeface="Agrandir"/>
                <a:cs typeface="Agrandir"/>
                <a:sym typeface="Agrandir"/>
              </a:rPr>
              <a:t>AGE RANGE</a:t>
            </a:r>
          </a:p>
        </p:txBody>
      </p:sp>
      <p:sp>
        <p:nvSpPr>
          <p:cNvPr id="34" name="TextBox 34"/>
          <p:cNvSpPr txBox="1"/>
          <p:nvPr/>
        </p:nvSpPr>
        <p:spPr>
          <a:xfrm>
            <a:off x="11227876" y="3153443"/>
            <a:ext cx="390709" cy="2503669"/>
          </a:xfrm>
          <a:prstGeom prst="rect">
            <a:avLst/>
          </a:prstGeom>
        </p:spPr>
        <p:txBody>
          <a:bodyPr lIns="0" tIns="0" rIns="0" bIns="0" rtlCol="0" anchor="t">
            <a:spAutoFit/>
          </a:bodyPr>
          <a:lstStyle/>
          <a:p>
            <a:pPr algn="ctr">
              <a:lnSpc>
                <a:spcPts val="6642"/>
              </a:lnSpc>
            </a:pPr>
            <a:r>
              <a:rPr lang="en-US" sz="4744" b="1">
                <a:solidFill>
                  <a:srgbClr val="FFFFFF"/>
                </a:solidFill>
                <a:latin typeface="Canva Sans Bold"/>
                <a:ea typeface="Canva Sans Bold"/>
                <a:cs typeface="Canva Sans Bold"/>
                <a:sym typeface="Canva Sans Bold"/>
              </a:rPr>
              <a:t>6</a:t>
            </a:r>
          </a:p>
          <a:p>
            <a:pPr algn="ctr">
              <a:lnSpc>
                <a:spcPts val="6642"/>
              </a:lnSpc>
            </a:pPr>
            <a:r>
              <a:rPr lang="en-US" sz="4744" b="1">
                <a:solidFill>
                  <a:srgbClr val="FFFFFF"/>
                </a:solidFill>
                <a:latin typeface="Canva Sans Bold"/>
                <a:ea typeface="Canva Sans Bold"/>
                <a:cs typeface="Canva Sans Bold"/>
                <a:sym typeface="Canva Sans Bold"/>
              </a:rPr>
              <a:t>9</a:t>
            </a:r>
          </a:p>
          <a:p>
            <a:pPr algn="ctr">
              <a:lnSpc>
                <a:spcPts val="6642"/>
              </a:lnSpc>
            </a:pPr>
            <a:r>
              <a:rPr lang="en-US" sz="4744" b="1">
                <a:solidFill>
                  <a:srgbClr val="FFFFFF"/>
                </a:solidFill>
                <a:latin typeface="Canva Sans Bold"/>
                <a:ea typeface="Canva Sans Bold"/>
                <a:cs typeface="Canva Sans Bold"/>
                <a:sym typeface="Canva Sans Bold"/>
              </a:rPr>
              <a:t>1</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1508128" y="-192013"/>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8599885" y="3105357"/>
            <a:ext cx="7844989" cy="1429908"/>
            <a:chOff x="0" y="0"/>
            <a:chExt cx="2066170" cy="376601"/>
          </a:xfrm>
        </p:grpSpPr>
        <p:sp>
          <p:nvSpPr>
            <p:cNvPr id="5" name="Freeform 5"/>
            <p:cNvSpPr/>
            <p:nvPr/>
          </p:nvSpPr>
          <p:spPr>
            <a:xfrm>
              <a:off x="0" y="0"/>
              <a:ext cx="2066170" cy="376601"/>
            </a:xfrm>
            <a:custGeom>
              <a:avLst/>
              <a:gdLst/>
              <a:ahLst/>
              <a:cxnLst/>
              <a:rect l="l" t="t" r="r" b="b"/>
              <a:pathLst>
                <a:path w="2066170" h="376601">
                  <a:moveTo>
                    <a:pt x="50330" y="0"/>
                  </a:moveTo>
                  <a:lnTo>
                    <a:pt x="2015840" y="0"/>
                  </a:lnTo>
                  <a:cubicBezTo>
                    <a:pt x="2029188" y="0"/>
                    <a:pt x="2041990" y="5303"/>
                    <a:pt x="2051429" y="14741"/>
                  </a:cubicBezTo>
                  <a:cubicBezTo>
                    <a:pt x="2060867" y="24180"/>
                    <a:pt x="2066170" y="36982"/>
                    <a:pt x="2066170" y="50330"/>
                  </a:cubicBezTo>
                  <a:lnTo>
                    <a:pt x="2066170" y="326271"/>
                  </a:lnTo>
                  <a:cubicBezTo>
                    <a:pt x="2066170" y="354068"/>
                    <a:pt x="2043636" y="376601"/>
                    <a:pt x="2015840" y="376601"/>
                  </a:cubicBezTo>
                  <a:lnTo>
                    <a:pt x="50330" y="376601"/>
                  </a:lnTo>
                  <a:cubicBezTo>
                    <a:pt x="22533" y="376601"/>
                    <a:pt x="0" y="354068"/>
                    <a:pt x="0" y="326271"/>
                  </a:cubicBezTo>
                  <a:lnTo>
                    <a:pt x="0" y="50330"/>
                  </a:lnTo>
                  <a:cubicBezTo>
                    <a:pt x="0" y="22533"/>
                    <a:pt x="22533" y="0"/>
                    <a:pt x="50330"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2066170" cy="481376"/>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318056" y="3065284"/>
            <a:ext cx="6572632" cy="5978590"/>
            <a:chOff x="0" y="0"/>
            <a:chExt cx="1731064" cy="1574608"/>
          </a:xfrm>
        </p:grpSpPr>
        <p:sp>
          <p:nvSpPr>
            <p:cNvPr id="8" name="Freeform 8"/>
            <p:cNvSpPr/>
            <p:nvPr/>
          </p:nvSpPr>
          <p:spPr>
            <a:xfrm>
              <a:off x="0" y="0"/>
              <a:ext cx="1731064" cy="1574608"/>
            </a:xfrm>
            <a:custGeom>
              <a:avLst/>
              <a:gdLst/>
              <a:ahLst/>
              <a:cxnLst/>
              <a:rect l="l" t="t" r="r" b="b"/>
              <a:pathLst>
                <a:path w="1731064" h="1574608">
                  <a:moveTo>
                    <a:pt x="60073" y="0"/>
                  </a:moveTo>
                  <a:lnTo>
                    <a:pt x="1670990" y="0"/>
                  </a:lnTo>
                  <a:cubicBezTo>
                    <a:pt x="1686923" y="0"/>
                    <a:pt x="1702203" y="6329"/>
                    <a:pt x="1713468" y="17595"/>
                  </a:cubicBezTo>
                  <a:cubicBezTo>
                    <a:pt x="1724734" y="28861"/>
                    <a:pt x="1731064" y="44141"/>
                    <a:pt x="1731064" y="60073"/>
                  </a:cubicBezTo>
                  <a:lnTo>
                    <a:pt x="1731064" y="1514535"/>
                  </a:lnTo>
                  <a:cubicBezTo>
                    <a:pt x="1731064" y="1530468"/>
                    <a:pt x="1724734" y="1545747"/>
                    <a:pt x="1713468" y="1557013"/>
                  </a:cubicBezTo>
                  <a:cubicBezTo>
                    <a:pt x="1702203" y="1568279"/>
                    <a:pt x="1686923" y="1574608"/>
                    <a:pt x="1670990" y="1574608"/>
                  </a:cubicBezTo>
                  <a:lnTo>
                    <a:pt x="60073" y="1574608"/>
                  </a:lnTo>
                  <a:cubicBezTo>
                    <a:pt x="44141" y="1574608"/>
                    <a:pt x="28861" y="1568279"/>
                    <a:pt x="17595" y="1557013"/>
                  </a:cubicBezTo>
                  <a:cubicBezTo>
                    <a:pt x="6329" y="1545747"/>
                    <a:pt x="0" y="1530468"/>
                    <a:pt x="0" y="1514535"/>
                  </a:cubicBezTo>
                  <a:lnTo>
                    <a:pt x="0" y="60073"/>
                  </a:lnTo>
                  <a:cubicBezTo>
                    <a:pt x="0" y="44141"/>
                    <a:pt x="6329" y="28861"/>
                    <a:pt x="17595" y="17595"/>
                  </a:cubicBezTo>
                  <a:cubicBezTo>
                    <a:pt x="28861" y="6329"/>
                    <a:pt x="44141" y="0"/>
                    <a:pt x="60073"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731064" cy="1679383"/>
            </a:xfrm>
            <a:prstGeom prst="rect">
              <a:avLst/>
            </a:prstGeom>
          </p:spPr>
          <p:txBody>
            <a:bodyPr lIns="50800" tIns="50800" rIns="50800" bIns="50800" rtlCol="0" anchor="ctr"/>
            <a:lstStyle/>
            <a:p>
              <a:pPr algn="ctr">
                <a:lnSpc>
                  <a:spcPts val="3080"/>
                </a:lnSpc>
              </a:pPr>
              <a:endParaRPr/>
            </a:p>
          </p:txBody>
        </p:sp>
      </p:grpSp>
      <p:sp>
        <p:nvSpPr>
          <p:cNvPr id="10" name="Freeform 10"/>
          <p:cNvSpPr/>
          <p:nvPr/>
        </p:nvSpPr>
        <p:spPr>
          <a:xfrm>
            <a:off x="1581721" y="3986647"/>
            <a:ext cx="6004026" cy="4498512"/>
          </a:xfrm>
          <a:custGeom>
            <a:avLst/>
            <a:gdLst/>
            <a:ahLst/>
            <a:cxnLst/>
            <a:rect l="l" t="t" r="r" b="b"/>
            <a:pathLst>
              <a:path w="6004026" h="4498512">
                <a:moveTo>
                  <a:pt x="0" y="0"/>
                </a:moveTo>
                <a:lnTo>
                  <a:pt x="6004026" y="0"/>
                </a:lnTo>
                <a:lnTo>
                  <a:pt x="6004026" y="4498512"/>
                </a:lnTo>
                <a:lnTo>
                  <a:pt x="0" y="4498512"/>
                </a:lnTo>
                <a:lnTo>
                  <a:pt x="0" y="0"/>
                </a:lnTo>
                <a:close/>
              </a:path>
            </a:pathLst>
          </a:custGeom>
          <a:blipFill>
            <a:blip r:embed="rId4"/>
            <a:stretch>
              <a:fillRect/>
            </a:stretch>
          </a:blipFill>
        </p:spPr>
        <p:txBody>
          <a:bodyPr/>
          <a:lstStyle/>
          <a:p>
            <a:endParaRPr lang="en-GB"/>
          </a:p>
        </p:txBody>
      </p:sp>
      <p:grpSp>
        <p:nvGrpSpPr>
          <p:cNvPr id="11" name="Group 11"/>
          <p:cNvGrpSpPr/>
          <p:nvPr/>
        </p:nvGrpSpPr>
        <p:grpSpPr>
          <a:xfrm>
            <a:off x="8599885" y="7794906"/>
            <a:ext cx="7844989" cy="1463394"/>
            <a:chOff x="0" y="0"/>
            <a:chExt cx="2066170" cy="385421"/>
          </a:xfrm>
        </p:grpSpPr>
        <p:sp>
          <p:nvSpPr>
            <p:cNvPr id="12" name="Freeform 12"/>
            <p:cNvSpPr/>
            <p:nvPr/>
          </p:nvSpPr>
          <p:spPr>
            <a:xfrm>
              <a:off x="0" y="0"/>
              <a:ext cx="2066170" cy="385421"/>
            </a:xfrm>
            <a:custGeom>
              <a:avLst/>
              <a:gdLst/>
              <a:ahLst/>
              <a:cxnLst/>
              <a:rect l="l" t="t" r="r" b="b"/>
              <a:pathLst>
                <a:path w="2066170" h="385421">
                  <a:moveTo>
                    <a:pt x="50330" y="0"/>
                  </a:moveTo>
                  <a:lnTo>
                    <a:pt x="2015840" y="0"/>
                  </a:lnTo>
                  <a:cubicBezTo>
                    <a:pt x="2029188" y="0"/>
                    <a:pt x="2041990" y="5303"/>
                    <a:pt x="2051429" y="14741"/>
                  </a:cubicBezTo>
                  <a:cubicBezTo>
                    <a:pt x="2060867" y="24180"/>
                    <a:pt x="2066170" y="36982"/>
                    <a:pt x="2066170" y="50330"/>
                  </a:cubicBezTo>
                  <a:lnTo>
                    <a:pt x="2066170" y="335091"/>
                  </a:lnTo>
                  <a:cubicBezTo>
                    <a:pt x="2066170" y="362887"/>
                    <a:pt x="2043636" y="385421"/>
                    <a:pt x="2015840" y="385421"/>
                  </a:cubicBezTo>
                  <a:lnTo>
                    <a:pt x="50330" y="385421"/>
                  </a:lnTo>
                  <a:cubicBezTo>
                    <a:pt x="36982" y="385421"/>
                    <a:pt x="24180" y="380118"/>
                    <a:pt x="14741" y="370679"/>
                  </a:cubicBezTo>
                  <a:cubicBezTo>
                    <a:pt x="5303" y="361241"/>
                    <a:pt x="0" y="348439"/>
                    <a:pt x="0" y="335091"/>
                  </a:cubicBezTo>
                  <a:lnTo>
                    <a:pt x="0" y="50330"/>
                  </a:lnTo>
                  <a:cubicBezTo>
                    <a:pt x="0" y="22533"/>
                    <a:pt x="22533" y="0"/>
                    <a:pt x="50330" y="0"/>
                  </a:cubicBezTo>
                  <a:close/>
                </a:path>
              </a:pathLst>
            </a:custGeom>
            <a:solidFill>
              <a:srgbClr val="10162A"/>
            </a:solidFill>
            <a:ln w="38100" cap="rnd">
              <a:solidFill>
                <a:srgbClr val="26304A"/>
              </a:solidFill>
              <a:prstDash val="solid"/>
              <a:round/>
            </a:ln>
          </p:spPr>
          <p:txBody>
            <a:bodyPr/>
            <a:lstStyle/>
            <a:p>
              <a:endParaRPr lang="en-GB"/>
            </a:p>
          </p:txBody>
        </p:sp>
        <p:sp>
          <p:nvSpPr>
            <p:cNvPr id="13" name="TextBox 13"/>
            <p:cNvSpPr txBox="1"/>
            <p:nvPr/>
          </p:nvSpPr>
          <p:spPr>
            <a:xfrm>
              <a:off x="0" y="-104775"/>
              <a:ext cx="2066170" cy="490196"/>
            </a:xfrm>
            <a:prstGeom prst="rect">
              <a:avLst/>
            </a:prstGeom>
          </p:spPr>
          <p:txBody>
            <a:bodyPr lIns="50800" tIns="50800" rIns="50800" bIns="50800" rtlCol="0" anchor="ctr"/>
            <a:lstStyle/>
            <a:p>
              <a:pPr algn="ctr">
                <a:lnSpc>
                  <a:spcPts val="3080"/>
                </a:lnSpc>
              </a:pPr>
              <a:endParaRPr/>
            </a:p>
          </p:txBody>
        </p:sp>
      </p:grpSp>
      <p:grpSp>
        <p:nvGrpSpPr>
          <p:cNvPr id="14" name="Group 14"/>
          <p:cNvGrpSpPr/>
          <p:nvPr/>
        </p:nvGrpSpPr>
        <p:grpSpPr>
          <a:xfrm>
            <a:off x="8599885" y="4792440"/>
            <a:ext cx="7844989" cy="2745291"/>
            <a:chOff x="0" y="0"/>
            <a:chExt cx="2066170" cy="723040"/>
          </a:xfrm>
        </p:grpSpPr>
        <p:sp>
          <p:nvSpPr>
            <p:cNvPr id="15" name="Freeform 15"/>
            <p:cNvSpPr/>
            <p:nvPr/>
          </p:nvSpPr>
          <p:spPr>
            <a:xfrm>
              <a:off x="0" y="0"/>
              <a:ext cx="2066170" cy="723040"/>
            </a:xfrm>
            <a:custGeom>
              <a:avLst/>
              <a:gdLst/>
              <a:ahLst/>
              <a:cxnLst/>
              <a:rect l="l" t="t" r="r" b="b"/>
              <a:pathLst>
                <a:path w="2066170" h="723040">
                  <a:moveTo>
                    <a:pt x="50330" y="0"/>
                  </a:moveTo>
                  <a:lnTo>
                    <a:pt x="2015840" y="0"/>
                  </a:lnTo>
                  <a:cubicBezTo>
                    <a:pt x="2029188" y="0"/>
                    <a:pt x="2041990" y="5303"/>
                    <a:pt x="2051429" y="14741"/>
                  </a:cubicBezTo>
                  <a:cubicBezTo>
                    <a:pt x="2060867" y="24180"/>
                    <a:pt x="2066170" y="36982"/>
                    <a:pt x="2066170" y="50330"/>
                  </a:cubicBezTo>
                  <a:lnTo>
                    <a:pt x="2066170" y="672710"/>
                  </a:lnTo>
                  <a:cubicBezTo>
                    <a:pt x="2066170" y="700506"/>
                    <a:pt x="2043636" y="723040"/>
                    <a:pt x="2015840" y="723040"/>
                  </a:cubicBezTo>
                  <a:lnTo>
                    <a:pt x="50330" y="723040"/>
                  </a:lnTo>
                  <a:cubicBezTo>
                    <a:pt x="36982" y="723040"/>
                    <a:pt x="24180" y="717737"/>
                    <a:pt x="14741" y="708298"/>
                  </a:cubicBezTo>
                  <a:cubicBezTo>
                    <a:pt x="5303" y="698860"/>
                    <a:pt x="0" y="686058"/>
                    <a:pt x="0" y="672710"/>
                  </a:cubicBezTo>
                  <a:lnTo>
                    <a:pt x="0" y="50330"/>
                  </a:lnTo>
                  <a:cubicBezTo>
                    <a:pt x="0" y="22533"/>
                    <a:pt x="22533" y="0"/>
                    <a:pt x="50330" y="0"/>
                  </a:cubicBezTo>
                  <a:close/>
                </a:path>
              </a:pathLst>
            </a:custGeom>
            <a:solidFill>
              <a:srgbClr val="10162A"/>
            </a:solidFill>
            <a:ln w="38100" cap="rnd">
              <a:solidFill>
                <a:srgbClr val="26304A"/>
              </a:solidFill>
              <a:prstDash val="solid"/>
              <a:round/>
            </a:ln>
          </p:spPr>
          <p:txBody>
            <a:bodyPr/>
            <a:lstStyle/>
            <a:p>
              <a:endParaRPr lang="en-GB"/>
            </a:p>
          </p:txBody>
        </p:sp>
        <p:sp>
          <p:nvSpPr>
            <p:cNvPr id="16" name="TextBox 16"/>
            <p:cNvSpPr txBox="1"/>
            <p:nvPr/>
          </p:nvSpPr>
          <p:spPr>
            <a:xfrm>
              <a:off x="0" y="-104775"/>
              <a:ext cx="2066170" cy="827815"/>
            </a:xfrm>
            <a:prstGeom prst="rect">
              <a:avLst/>
            </a:prstGeom>
          </p:spPr>
          <p:txBody>
            <a:bodyPr lIns="50800" tIns="50800" rIns="50800" bIns="50800" rtlCol="0" anchor="ctr"/>
            <a:lstStyle/>
            <a:p>
              <a:pPr algn="ctr">
                <a:lnSpc>
                  <a:spcPts val="3080"/>
                </a:lnSpc>
              </a:pPr>
              <a:endParaRPr/>
            </a:p>
          </p:txBody>
        </p:sp>
      </p:grpSp>
      <p:sp>
        <p:nvSpPr>
          <p:cNvPr id="17" name="Freeform 17"/>
          <p:cNvSpPr/>
          <p:nvPr/>
        </p:nvSpPr>
        <p:spPr>
          <a:xfrm>
            <a:off x="9538124" y="5389236"/>
            <a:ext cx="6536634" cy="1924465"/>
          </a:xfrm>
          <a:custGeom>
            <a:avLst/>
            <a:gdLst/>
            <a:ahLst/>
            <a:cxnLst/>
            <a:rect l="l" t="t" r="r" b="b"/>
            <a:pathLst>
              <a:path w="6536634" h="1924465">
                <a:moveTo>
                  <a:pt x="0" y="0"/>
                </a:moveTo>
                <a:lnTo>
                  <a:pt x="6536634" y="0"/>
                </a:lnTo>
                <a:lnTo>
                  <a:pt x="6536634" y="1924466"/>
                </a:lnTo>
                <a:lnTo>
                  <a:pt x="0" y="1924466"/>
                </a:lnTo>
                <a:lnTo>
                  <a:pt x="0" y="0"/>
                </a:lnTo>
                <a:close/>
              </a:path>
            </a:pathLst>
          </a:custGeom>
          <a:blipFill>
            <a:blip r:embed="rId5"/>
            <a:stretch>
              <a:fillRect t="-17931" b="-17931"/>
            </a:stretch>
          </a:blipFill>
        </p:spPr>
        <p:txBody>
          <a:bodyPr/>
          <a:lstStyle/>
          <a:p>
            <a:endParaRPr lang="en-GB"/>
          </a:p>
        </p:txBody>
      </p:sp>
      <p:sp>
        <p:nvSpPr>
          <p:cNvPr id="18" name="Freeform 18"/>
          <p:cNvSpPr/>
          <p:nvPr/>
        </p:nvSpPr>
        <p:spPr>
          <a:xfrm>
            <a:off x="8851513" y="8150128"/>
            <a:ext cx="704330" cy="853733"/>
          </a:xfrm>
          <a:custGeom>
            <a:avLst/>
            <a:gdLst/>
            <a:ahLst/>
            <a:cxnLst/>
            <a:rect l="l" t="t" r="r" b="b"/>
            <a:pathLst>
              <a:path w="704330" h="853733">
                <a:moveTo>
                  <a:pt x="0" y="0"/>
                </a:moveTo>
                <a:lnTo>
                  <a:pt x="704330" y="0"/>
                </a:lnTo>
                <a:lnTo>
                  <a:pt x="704330" y="853733"/>
                </a:lnTo>
                <a:lnTo>
                  <a:pt x="0" y="8537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9" name="Freeform 19"/>
          <p:cNvSpPr/>
          <p:nvPr/>
        </p:nvSpPr>
        <p:spPr>
          <a:xfrm>
            <a:off x="16385456" y="8272426"/>
            <a:ext cx="1906757" cy="1975914"/>
          </a:xfrm>
          <a:custGeom>
            <a:avLst/>
            <a:gdLst/>
            <a:ahLst/>
            <a:cxnLst/>
            <a:rect l="l" t="t" r="r" b="b"/>
            <a:pathLst>
              <a:path w="1906757" h="1975914">
                <a:moveTo>
                  <a:pt x="0" y="0"/>
                </a:moveTo>
                <a:lnTo>
                  <a:pt x="1906756" y="0"/>
                </a:lnTo>
                <a:lnTo>
                  <a:pt x="1906756" y="1975914"/>
                </a:lnTo>
                <a:lnTo>
                  <a:pt x="0" y="1975914"/>
                </a:lnTo>
                <a:lnTo>
                  <a:pt x="0" y="0"/>
                </a:lnTo>
                <a:close/>
              </a:path>
            </a:pathLst>
          </a:custGeom>
          <a:blipFill>
            <a:blip r:embed="rId7"/>
            <a:stretch>
              <a:fillRect/>
            </a:stretch>
          </a:blipFill>
        </p:spPr>
        <p:txBody>
          <a:bodyPr/>
          <a:lstStyle/>
          <a:p>
            <a:endParaRPr lang="en-GB"/>
          </a:p>
        </p:txBody>
      </p:sp>
      <p:sp>
        <p:nvSpPr>
          <p:cNvPr id="20" name="TextBox 20"/>
          <p:cNvSpPr txBox="1"/>
          <p:nvPr/>
        </p:nvSpPr>
        <p:spPr>
          <a:xfrm>
            <a:off x="1318056" y="1541599"/>
            <a:ext cx="15651888" cy="774058"/>
          </a:xfrm>
          <a:prstGeom prst="rect">
            <a:avLst/>
          </a:prstGeom>
        </p:spPr>
        <p:txBody>
          <a:bodyPr wrap="square" lIns="0" tIns="0" rIns="0" bIns="0" rtlCol="0" anchor="t">
            <a:spAutoFit/>
          </a:bodyPr>
          <a:lstStyle/>
          <a:p>
            <a:pPr algn="l">
              <a:lnSpc>
                <a:spcPts val="6441"/>
              </a:lnSpc>
            </a:pPr>
            <a:r>
              <a:rPr lang="en-US" sz="4601" b="1" dirty="0">
                <a:solidFill>
                  <a:srgbClr val="7FD3EC"/>
                </a:solidFill>
                <a:latin typeface="Agrandir Medium"/>
                <a:ea typeface="Agrandir Medium"/>
                <a:cs typeface="Agrandir Medium"/>
                <a:sym typeface="Agrandir Medium"/>
              </a:rPr>
              <a:t>RAIYU Felt Like a Stronger Ally — Especially on Goals</a:t>
            </a:r>
          </a:p>
        </p:txBody>
      </p:sp>
      <p:sp>
        <p:nvSpPr>
          <p:cNvPr id="21" name="TextBox 21"/>
          <p:cNvSpPr txBox="1"/>
          <p:nvPr/>
        </p:nvSpPr>
        <p:spPr>
          <a:xfrm>
            <a:off x="1283135" y="853894"/>
            <a:ext cx="8408875" cy="811530"/>
          </a:xfrm>
          <a:prstGeom prst="rect">
            <a:avLst/>
          </a:prstGeom>
        </p:spPr>
        <p:txBody>
          <a:bodyPr lIns="0" tIns="0" rIns="0" bIns="0" rtlCol="0" anchor="t">
            <a:spAutoFit/>
          </a:bodyPr>
          <a:lstStyle/>
          <a:p>
            <a:pPr algn="l">
              <a:lnSpc>
                <a:spcPts val="6720"/>
              </a:lnSpc>
            </a:pPr>
            <a:r>
              <a:rPr lang="en-US" sz="4800" b="1">
                <a:solidFill>
                  <a:srgbClr val="FFFFFF"/>
                </a:solidFill>
                <a:latin typeface="Canva Sans Bold"/>
                <a:ea typeface="Canva Sans Bold"/>
                <a:cs typeface="Canva Sans Bold"/>
                <a:sym typeface="Canva Sans Bold"/>
              </a:rPr>
              <a:t>Finding 1 - Working alliance</a:t>
            </a:r>
          </a:p>
        </p:txBody>
      </p:sp>
      <p:sp>
        <p:nvSpPr>
          <p:cNvPr id="22" name="TextBox 22"/>
          <p:cNvSpPr txBox="1"/>
          <p:nvPr/>
        </p:nvSpPr>
        <p:spPr>
          <a:xfrm>
            <a:off x="1318056" y="2458422"/>
            <a:ext cx="14756702" cy="327077"/>
          </a:xfrm>
          <a:prstGeom prst="rect">
            <a:avLst/>
          </a:prstGeom>
        </p:spPr>
        <p:txBody>
          <a:bodyPr wrap="square" lIns="0" tIns="0" rIns="0" bIns="0" rtlCol="0" anchor="t">
            <a:spAutoFit/>
          </a:bodyPr>
          <a:lstStyle/>
          <a:p>
            <a:pPr algn="ctr">
              <a:lnSpc>
                <a:spcPts val="2738"/>
              </a:lnSpc>
              <a:spcBef>
                <a:spcPct val="0"/>
              </a:spcBef>
            </a:pPr>
            <a:r>
              <a:rPr lang="en-US" sz="1955" dirty="0">
                <a:solidFill>
                  <a:srgbClr val="FFFFFF"/>
                </a:solidFill>
                <a:latin typeface="Agrandir"/>
                <a:ea typeface="Agrandir"/>
                <a:cs typeface="Agrandir"/>
                <a:sym typeface="Agrandir"/>
              </a:rPr>
              <a:t>The difference didn't reach statistical significance at N=16 — but the direction and size of the effect are worth a closer look.</a:t>
            </a:r>
          </a:p>
        </p:txBody>
      </p:sp>
      <p:sp>
        <p:nvSpPr>
          <p:cNvPr id="23" name="TextBox 23"/>
          <p:cNvSpPr txBox="1"/>
          <p:nvPr/>
        </p:nvSpPr>
        <p:spPr>
          <a:xfrm>
            <a:off x="9687051" y="3491055"/>
            <a:ext cx="1869543" cy="548805"/>
          </a:xfrm>
          <a:prstGeom prst="rect">
            <a:avLst/>
          </a:prstGeom>
        </p:spPr>
        <p:txBody>
          <a:bodyPr lIns="0" tIns="0" rIns="0" bIns="0" rtlCol="0" anchor="t">
            <a:spAutoFit/>
          </a:bodyPr>
          <a:lstStyle/>
          <a:p>
            <a:pPr algn="ctr">
              <a:lnSpc>
                <a:spcPts val="4757"/>
              </a:lnSpc>
              <a:spcBef>
                <a:spcPct val="0"/>
              </a:spcBef>
            </a:pPr>
            <a:r>
              <a:rPr lang="en-US" sz="3397" dirty="0">
                <a:solidFill>
                  <a:srgbClr val="9BD1E9"/>
                </a:solidFill>
                <a:latin typeface="HK Modular"/>
                <a:ea typeface="HK Modular"/>
                <a:cs typeface="HK Modular"/>
                <a:sym typeface="HK Modular"/>
              </a:rPr>
              <a:t>  0.54</a:t>
            </a:r>
          </a:p>
        </p:txBody>
      </p:sp>
      <p:sp>
        <p:nvSpPr>
          <p:cNvPr id="24" name="TextBox 24"/>
          <p:cNvSpPr txBox="1"/>
          <p:nvPr/>
        </p:nvSpPr>
        <p:spPr>
          <a:xfrm>
            <a:off x="11687803" y="3195572"/>
            <a:ext cx="2866397"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FFFFFF"/>
                </a:solidFill>
                <a:latin typeface="Agrandir"/>
                <a:ea typeface="Agrandir"/>
                <a:cs typeface="Agrandir"/>
                <a:sym typeface="Agrandir"/>
              </a:rPr>
              <a:t>Moderate effect size</a:t>
            </a:r>
          </a:p>
        </p:txBody>
      </p:sp>
      <p:sp>
        <p:nvSpPr>
          <p:cNvPr id="25" name="TextBox 25"/>
          <p:cNvSpPr txBox="1"/>
          <p:nvPr/>
        </p:nvSpPr>
        <p:spPr>
          <a:xfrm>
            <a:off x="9692009" y="8272426"/>
            <a:ext cx="6706198" cy="731435"/>
          </a:xfrm>
          <a:prstGeom prst="rect">
            <a:avLst/>
          </a:prstGeom>
        </p:spPr>
        <p:txBody>
          <a:bodyPr lIns="0" tIns="0" rIns="0" bIns="0" rtlCol="0" anchor="t">
            <a:spAutoFit/>
          </a:bodyPr>
          <a:lstStyle/>
          <a:p>
            <a:pPr algn="l">
              <a:lnSpc>
                <a:spcPts val="2734"/>
              </a:lnSpc>
              <a:spcBef>
                <a:spcPct val="0"/>
              </a:spcBef>
            </a:pPr>
            <a:r>
              <a:rPr lang="en-US" sz="1953">
                <a:solidFill>
                  <a:srgbClr val="C7D3E8"/>
                </a:solidFill>
                <a:latin typeface="Agrandir"/>
                <a:ea typeface="Agrandir"/>
                <a:cs typeface="Agrandir"/>
                <a:sym typeface="Agrandir"/>
              </a:rPr>
              <a:t>participants seemed to feel RAIYU understood what they wanted — more than they felt emotionally close to it.</a:t>
            </a:r>
          </a:p>
        </p:txBody>
      </p:sp>
      <p:sp>
        <p:nvSpPr>
          <p:cNvPr id="26" name="TextBox 26"/>
          <p:cNvSpPr txBox="1"/>
          <p:nvPr/>
        </p:nvSpPr>
        <p:spPr>
          <a:xfrm>
            <a:off x="11687803" y="3539741"/>
            <a:ext cx="4530373" cy="766924"/>
          </a:xfrm>
          <a:prstGeom prst="rect">
            <a:avLst/>
          </a:prstGeom>
        </p:spPr>
        <p:txBody>
          <a:bodyPr lIns="0" tIns="0" rIns="0" bIns="0" rtlCol="0" anchor="t">
            <a:spAutoFit/>
          </a:bodyPr>
          <a:lstStyle/>
          <a:p>
            <a:pPr algn="l">
              <a:lnSpc>
                <a:spcPts val="2878"/>
              </a:lnSpc>
              <a:spcBef>
                <a:spcPct val="0"/>
              </a:spcBef>
            </a:pPr>
            <a:r>
              <a:rPr lang="en-US" sz="2056">
                <a:solidFill>
                  <a:srgbClr val="C7D3E8"/>
                </a:solidFill>
                <a:latin typeface="Agrandir"/>
                <a:ea typeface="Agrandir"/>
                <a:cs typeface="Agrandir"/>
                <a:sym typeface="Agrandir"/>
              </a:rPr>
              <a:t>Not statistically significant at N=16 — a promising signal, not proof.</a:t>
            </a:r>
          </a:p>
        </p:txBody>
      </p:sp>
      <p:sp>
        <p:nvSpPr>
          <p:cNvPr id="27" name="TextBox 27"/>
          <p:cNvSpPr txBox="1"/>
          <p:nvPr/>
        </p:nvSpPr>
        <p:spPr>
          <a:xfrm>
            <a:off x="1684116" y="8504210"/>
            <a:ext cx="2049684" cy="289375"/>
          </a:xfrm>
          <a:prstGeom prst="rect">
            <a:avLst/>
          </a:prstGeom>
        </p:spPr>
        <p:txBody>
          <a:bodyPr wrap="square" lIns="0" tIns="0" rIns="0" bIns="0" rtlCol="0" anchor="t">
            <a:spAutoFit/>
          </a:bodyPr>
          <a:lstStyle/>
          <a:p>
            <a:pPr algn="ctr">
              <a:lnSpc>
                <a:spcPts val="2380"/>
              </a:lnSpc>
              <a:spcBef>
                <a:spcPct val="0"/>
              </a:spcBef>
            </a:pPr>
            <a:r>
              <a:rPr lang="en-US" sz="1700" dirty="0">
                <a:solidFill>
                  <a:srgbClr val="5C6B85"/>
                </a:solidFill>
                <a:latin typeface="Agrandir"/>
                <a:ea typeface="Agrandir"/>
                <a:cs typeface="Agrandir"/>
                <a:sym typeface="Agrandir"/>
              </a:rPr>
              <a:t>Error bars = ±1 SD</a:t>
            </a:r>
          </a:p>
        </p:txBody>
      </p:sp>
      <p:sp>
        <p:nvSpPr>
          <p:cNvPr id="28" name="TextBox 28"/>
          <p:cNvSpPr txBox="1"/>
          <p:nvPr/>
        </p:nvSpPr>
        <p:spPr>
          <a:xfrm>
            <a:off x="1684116" y="3269539"/>
            <a:ext cx="3932337" cy="439420"/>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Working Alliance by Condition </a:t>
            </a:r>
          </a:p>
        </p:txBody>
      </p:sp>
      <p:sp>
        <p:nvSpPr>
          <p:cNvPr id="29" name="TextBox 29"/>
          <p:cNvSpPr txBox="1"/>
          <p:nvPr/>
        </p:nvSpPr>
        <p:spPr>
          <a:xfrm>
            <a:off x="9115974" y="4854566"/>
            <a:ext cx="4752426"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FFFFFF"/>
                </a:solidFill>
                <a:latin typeface="Agrandir"/>
                <a:ea typeface="Agrandir"/>
                <a:cs typeface="Agrandir"/>
                <a:sym typeface="Agrandir"/>
              </a:rPr>
              <a:t>Where the Advantage Came From</a:t>
            </a:r>
          </a:p>
        </p:txBody>
      </p:sp>
      <p:sp>
        <p:nvSpPr>
          <p:cNvPr id="30" name="TextBox 30"/>
          <p:cNvSpPr txBox="1"/>
          <p:nvPr/>
        </p:nvSpPr>
        <p:spPr>
          <a:xfrm>
            <a:off x="9555843" y="7833006"/>
            <a:ext cx="2131960"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FFFFFF"/>
                </a:solidFill>
                <a:latin typeface="Agrandir"/>
                <a:ea typeface="Agrandir"/>
                <a:cs typeface="Agrandir"/>
                <a:sym typeface="Agrandir"/>
              </a:rPr>
              <a:t>THE TAKEAWAY</a:t>
            </a:r>
          </a:p>
        </p:txBody>
      </p:sp>
      <p:sp>
        <p:nvSpPr>
          <p:cNvPr id="31" name="TextBox 31"/>
          <p:cNvSpPr txBox="1"/>
          <p:nvPr/>
        </p:nvSpPr>
        <p:spPr>
          <a:xfrm>
            <a:off x="9044309" y="3223725"/>
            <a:ext cx="625061" cy="1130488"/>
          </a:xfrm>
          <a:prstGeom prst="rect">
            <a:avLst/>
          </a:prstGeom>
        </p:spPr>
        <p:txBody>
          <a:bodyPr lIns="0" tIns="0" rIns="0" bIns="0" rtlCol="0" anchor="t">
            <a:spAutoFit/>
          </a:bodyPr>
          <a:lstStyle/>
          <a:p>
            <a:pPr algn="l">
              <a:lnSpc>
                <a:spcPts val="8032"/>
              </a:lnSpc>
            </a:pPr>
            <a:r>
              <a:rPr lang="en-US" sz="5737" b="1" i="1" dirty="0">
                <a:solidFill>
                  <a:srgbClr val="7FD3EC"/>
                </a:solidFill>
                <a:latin typeface="Agrandir Medium Italics"/>
                <a:ea typeface="Agrandir Medium Italics"/>
                <a:cs typeface="Agrandir Medium Italics"/>
                <a:sym typeface="Agrandir Medium Italics"/>
              </a:rPr>
              <a:t>d</a:t>
            </a:r>
          </a:p>
        </p:txBody>
      </p:sp>
      <p:sp>
        <p:nvSpPr>
          <p:cNvPr id="32" name="TextBox 32"/>
          <p:cNvSpPr txBox="1"/>
          <p:nvPr/>
        </p:nvSpPr>
        <p:spPr>
          <a:xfrm>
            <a:off x="5174296" y="3627861"/>
            <a:ext cx="2293304" cy="241220"/>
          </a:xfrm>
          <a:prstGeom prst="rect">
            <a:avLst/>
          </a:prstGeom>
        </p:spPr>
        <p:txBody>
          <a:bodyPr wrap="square" lIns="0" tIns="0" rIns="0" bIns="0" rtlCol="0" anchor="t">
            <a:spAutoFit/>
          </a:bodyPr>
          <a:lstStyle/>
          <a:p>
            <a:pPr algn="ctr">
              <a:lnSpc>
                <a:spcPts val="1987"/>
              </a:lnSpc>
              <a:spcBef>
                <a:spcPct val="0"/>
              </a:spcBef>
            </a:pPr>
            <a:r>
              <a:rPr lang="en-US" sz="1419" dirty="0">
                <a:solidFill>
                  <a:srgbClr val="8490A8"/>
                </a:solidFill>
                <a:latin typeface="Agrandir"/>
                <a:ea typeface="Agrandir"/>
                <a:cs typeface="Agrandir"/>
                <a:sym typeface="Agrandir"/>
              </a:rPr>
              <a:t>(Hatcher &amp; Gillaspy, 2006)</a:t>
            </a:r>
          </a:p>
        </p:txBody>
      </p:sp>
      <p:sp>
        <p:nvSpPr>
          <p:cNvPr id="33" name="TextBox 33"/>
          <p:cNvSpPr txBox="1"/>
          <p:nvPr/>
        </p:nvSpPr>
        <p:spPr>
          <a:xfrm>
            <a:off x="10900798" y="4206972"/>
            <a:ext cx="5317378" cy="289375"/>
          </a:xfrm>
          <a:prstGeom prst="rect">
            <a:avLst/>
          </a:prstGeom>
        </p:spPr>
        <p:txBody>
          <a:bodyPr wrap="square" lIns="0" tIns="0" rIns="0" bIns="0" rtlCol="0" anchor="t">
            <a:spAutoFit/>
          </a:bodyPr>
          <a:lstStyle/>
          <a:p>
            <a:pPr algn="ctr">
              <a:lnSpc>
                <a:spcPts val="2380"/>
              </a:lnSpc>
              <a:spcBef>
                <a:spcPct val="0"/>
              </a:spcBef>
            </a:pPr>
            <a:r>
              <a:rPr lang="en-US" sz="1700" dirty="0">
                <a:solidFill>
                  <a:srgbClr val="5C6B85"/>
                </a:solidFill>
                <a:latin typeface="Agrandir"/>
                <a:ea typeface="Agrandir"/>
                <a:cs typeface="Agrandir"/>
                <a:sym typeface="Agrandir"/>
              </a:rPr>
              <a:t>Independent samples t-test; Cohen's d effect sizes.</a:t>
            </a:r>
          </a:p>
        </p:txBody>
      </p:sp>
      <p:sp>
        <p:nvSpPr>
          <p:cNvPr id="35" name="TextBox 26">
            <a:extLst>
              <a:ext uri="{FF2B5EF4-FFF2-40B4-BE49-F238E27FC236}">
                <a16:creationId xmlns:a16="http://schemas.microsoft.com/office/drawing/2014/main" id="{7B966632-0FAF-B266-7A7E-9C524F6A68D0}"/>
              </a:ext>
            </a:extLst>
          </p:cNvPr>
          <p:cNvSpPr txBox="1"/>
          <p:nvPr/>
        </p:nvSpPr>
        <p:spPr>
          <a:xfrm>
            <a:off x="9663211" y="3257565"/>
            <a:ext cx="625061" cy="967060"/>
          </a:xfrm>
          <a:prstGeom prst="rect">
            <a:avLst/>
          </a:prstGeom>
        </p:spPr>
        <p:txBody>
          <a:bodyPr lIns="0" tIns="0" rIns="0" bIns="0" rtlCol="0" anchor="t">
            <a:spAutoFit/>
          </a:bodyPr>
          <a:lstStyle/>
          <a:p>
            <a:pPr algn="l">
              <a:lnSpc>
                <a:spcPts val="8032"/>
              </a:lnSpc>
            </a:pPr>
            <a:r>
              <a:rPr lang="en-US" sz="5737" i="1" dirty="0">
                <a:solidFill>
                  <a:srgbClr val="7FD3EC"/>
                </a:solidFill>
                <a:latin typeface="Agrandir Italics"/>
                <a:ea typeface="Agrandir Italics"/>
                <a:cs typeface="Agrandir Italics"/>
                <a:sym typeface="Agrandir Italics"/>
              </a:rPr>
              <a: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1508128" y="-192013"/>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37752" y="-3834"/>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10430839" y="3541636"/>
            <a:ext cx="6368485" cy="2887582"/>
            <a:chOff x="0" y="0"/>
            <a:chExt cx="1677297" cy="760516"/>
          </a:xfrm>
        </p:grpSpPr>
        <p:sp>
          <p:nvSpPr>
            <p:cNvPr id="5" name="Freeform 5"/>
            <p:cNvSpPr/>
            <p:nvPr/>
          </p:nvSpPr>
          <p:spPr>
            <a:xfrm>
              <a:off x="0" y="0"/>
              <a:ext cx="1677296" cy="760515"/>
            </a:xfrm>
            <a:custGeom>
              <a:avLst/>
              <a:gdLst/>
              <a:ahLst/>
              <a:cxnLst/>
              <a:rect l="l" t="t" r="r" b="b"/>
              <a:pathLst>
                <a:path w="1677296" h="760515">
                  <a:moveTo>
                    <a:pt x="61999" y="0"/>
                  </a:moveTo>
                  <a:lnTo>
                    <a:pt x="1615298" y="0"/>
                  </a:lnTo>
                  <a:cubicBezTo>
                    <a:pt x="1649539" y="0"/>
                    <a:pt x="1677296" y="27758"/>
                    <a:pt x="1677296" y="61999"/>
                  </a:cubicBezTo>
                  <a:lnTo>
                    <a:pt x="1677296" y="698517"/>
                  </a:lnTo>
                  <a:cubicBezTo>
                    <a:pt x="1677296" y="732758"/>
                    <a:pt x="1649539" y="760515"/>
                    <a:pt x="1615298" y="760515"/>
                  </a:cubicBezTo>
                  <a:lnTo>
                    <a:pt x="61999" y="760515"/>
                  </a:lnTo>
                  <a:cubicBezTo>
                    <a:pt x="27758" y="760515"/>
                    <a:pt x="0" y="732758"/>
                    <a:pt x="0" y="698517"/>
                  </a:cubicBezTo>
                  <a:lnTo>
                    <a:pt x="0" y="61999"/>
                  </a:lnTo>
                  <a:cubicBezTo>
                    <a:pt x="0" y="27758"/>
                    <a:pt x="27758" y="0"/>
                    <a:pt x="61999"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1677297" cy="865291"/>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1318056" y="3484120"/>
            <a:ext cx="8624090" cy="5559755"/>
            <a:chOff x="0" y="0"/>
            <a:chExt cx="2271365" cy="1464298"/>
          </a:xfrm>
        </p:grpSpPr>
        <p:sp>
          <p:nvSpPr>
            <p:cNvPr id="8" name="Freeform 8"/>
            <p:cNvSpPr/>
            <p:nvPr/>
          </p:nvSpPr>
          <p:spPr>
            <a:xfrm>
              <a:off x="0" y="0"/>
              <a:ext cx="2271365" cy="1464298"/>
            </a:xfrm>
            <a:custGeom>
              <a:avLst/>
              <a:gdLst/>
              <a:ahLst/>
              <a:cxnLst/>
              <a:rect l="l" t="t" r="r" b="b"/>
              <a:pathLst>
                <a:path w="2271365" h="1464298">
                  <a:moveTo>
                    <a:pt x="45783" y="0"/>
                  </a:moveTo>
                  <a:lnTo>
                    <a:pt x="2225582" y="0"/>
                  </a:lnTo>
                  <a:cubicBezTo>
                    <a:pt x="2237725" y="0"/>
                    <a:pt x="2249370" y="4824"/>
                    <a:pt x="2257956" y="13410"/>
                  </a:cubicBezTo>
                  <a:cubicBezTo>
                    <a:pt x="2266542" y="21996"/>
                    <a:pt x="2271365" y="33641"/>
                    <a:pt x="2271365" y="45783"/>
                  </a:cubicBezTo>
                  <a:lnTo>
                    <a:pt x="2271365" y="1418514"/>
                  </a:lnTo>
                  <a:cubicBezTo>
                    <a:pt x="2271365" y="1443800"/>
                    <a:pt x="2250868" y="1464298"/>
                    <a:pt x="2225582" y="1464298"/>
                  </a:cubicBezTo>
                  <a:lnTo>
                    <a:pt x="45783" y="1464298"/>
                  </a:lnTo>
                  <a:cubicBezTo>
                    <a:pt x="33641" y="1464298"/>
                    <a:pt x="21996" y="1459474"/>
                    <a:pt x="13410" y="1450888"/>
                  </a:cubicBezTo>
                  <a:cubicBezTo>
                    <a:pt x="4824" y="1442302"/>
                    <a:pt x="0" y="1430657"/>
                    <a:pt x="0" y="1418514"/>
                  </a:cubicBezTo>
                  <a:lnTo>
                    <a:pt x="0" y="45783"/>
                  </a:lnTo>
                  <a:cubicBezTo>
                    <a:pt x="0" y="33641"/>
                    <a:pt x="4824" y="21996"/>
                    <a:pt x="13410" y="13410"/>
                  </a:cubicBezTo>
                  <a:cubicBezTo>
                    <a:pt x="21996" y="4824"/>
                    <a:pt x="33641" y="0"/>
                    <a:pt x="45783"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2271365" cy="1569073"/>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10430839" y="6773243"/>
            <a:ext cx="6014036" cy="2158959"/>
            <a:chOff x="0" y="0"/>
            <a:chExt cx="1583944" cy="568615"/>
          </a:xfrm>
        </p:grpSpPr>
        <p:sp>
          <p:nvSpPr>
            <p:cNvPr id="11" name="Freeform 11"/>
            <p:cNvSpPr/>
            <p:nvPr/>
          </p:nvSpPr>
          <p:spPr>
            <a:xfrm>
              <a:off x="0" y="0"/>
              <a:ext cx="1583944" cy="568615"/>
            </a:xfrm>
            <a:custGeom>
              <a:avLst/>
              <a:gdLst/>
              <a:ahLst/>
              <a:cxnLst/>
              <a:rect l="l" t="t" r="r" b="b"/>
              <a:pathLst>
                <a:path w="1583944" h="568615">
                  <a:moveTo>
                    <a:pt x="65653" y="0"/>
                  </a:moveTo>
                  <a:lnTo>
                    <a:pt x="1518291" y="0"/>
                  </a:lnTo>
                  <a:cubicBezTo>
                    <a:pt x="1554550" y="0"/>
                    <a:pt x="1583944" y="29394"/>
                    <a:pt x="1583944" y="65653"/>
                  </a:cubicBezTo>
                  <a:lnTo>
                    <a:pt x="1583944" y="502962"/>
                  </a:lnTo>
                  <a:cubicBezTo>
                    <a:pt x="1583944" y="520374"/>
                    <a:pt x="1577027" y="537073"/>
                    <a:pt x="1564714" y="549386"/>
                  </a:cubicBezTo>
                  <a:cubicBezTo>
                    <a:pt x="1552402" y="561698"/>
                    <a:pt x="1535703" y="568615"/>
                    <a:pt x="1518291" y="568615"/>
                  </a:cubicBezTo>
                  <a:lnTo>
                    <a:pt x="65653" y="568615"/>
                  </a:lnTo>
                  <a:cubicBezTo>
                    <a:pt x="48241" y="568615"/>
                    <a:pt x="31542" y="561698"/>
                    <a:pt x="19229" y="549386"/>
                  </a:cubicBezTo>
                  <a:cubicBezTo>
                    <a:pt x="6917" y="537073"/>
                    <a:pt x="0" y="520374"/>
                    <a:pt x="0" y="502962"/>
                  </a:cubicBezTo>
                  <a:lnTo>
                    <a:pt x="0" y="65653"/>
                  </a:lnTo>
                  <a:cubicBezTo>
                    <a:pt x="0" y="48241"/>
                    <a:pt x="6917" y="31542"/>
                    <a:pt x="19229" y="19229"/>
                  </a:cubicBezTo>
                  <a:cubicBezTo>
                    <a:pt x="31542" y="6917"/>
                    <a:pt x="48241" y="0"/>
                    <a:pt x="65653"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1583944" cy="673390"/>
            </a:xfrm>
            <a:prstGeom prst="rect">
              <a:avLst/>
            </a:prstGeom>
          </p:spPr>
          <p:txBody>
            <a:bodyPr lIns="50800" tIns="50800" rIns="50800" bIns="50800" rtlCol="0" anchor="ctr"/>
            <a:lstStyle/>
            <a:p>
              <a:pPr algn="ctr">
                <a:lnSpc>
                  <a:spcPts val="3080"/>
                </a:lnSpc>
              </a:pPr>
              <a:endParaRPr/>
            </a:p>
          </p:txBody>
        </p:sp>
      </p:grpSp>
      <p:sp>
        <p:nvSpPr>
          <p:cNvPr id="13" name="Freeform 13"/>
          <p:cNvSpPr/>
          <p:nvPr/>
        </p:nvSpPr>
        <p:spPr>
          <a:xfrm>
            <a:off x="10902432" y="7359433"/>
            <a:ext cx="704330" cy="853733"/>
          </a:xfrm>
          <a:custGeom>
            <a:avLst/>
            <a:gdLst/>
            <a:ahLst/>
            <a:cxnLst/>
            <a:rect l="l" t="t" r="r" b="b"/>
            <a:pathLst>
              <a:path w="704330" h="853733">
                <a:moveTo>
                  <a:pt x="0" y="0"/>
                </a:moveTo>
                <a:lnTo>
                  <a:pt x="704329" y="0"/>
                </a:lnTo>
                <a:lnTo>
                  <a:pt x="704329" y="853733"/>
                </a:lnTo>
                <a:lnTo>
                  <a:pt x="0" y="853733"/>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4" name="Freeform 14"/>
          <p:cNvSpPr/>
          <p:nvPr/>
        </p:nvSpPr>
        <p:spPr>
          <a:xfrm>
            <a:off x="1908551" y="4203895"/>
            <a:ext cx="7443102" cy="4219973"/>
          </a:xfrm>
          <a:custGeom>
            <a:avLst/>
            <a:gdLst/>
            <a:ahLst/>
            <a:cxnLst/>
            <a:rect l="l" t="t" r="r" b="b"/>
            <a:pathLst>
              <a:path w="7443102" h="4219973">
                <a:moveTo>
                  <a:pt x="0" y="0"/>
                </a:moveTo>
                <a:lnTo>
                  <a:pt x="7443101" y="0"/>
                </a:lnTo>
                <a:lnTo>
                  <a:pt x="7443101" y="4219973"/>
                </a:lnTo>
                <a:lnTo>
                  <a:pt x="0" y="4219973"/>
                </a:lnTo>
                <a:lnTo>
                  <a:pt x="0" y="0"/>
                </a:lnTo>
                <a:close/>
              </a:path>
            </a:pathLst>
          </a:custGeom>
          <a:blipFill>
            <a:blip r:embed="rId5"/>
            <a:stretch>
              <a:fillRect/>
            </a:stretch>
          </a:blipFill>
        </p:spPr>
        <p:txBody>
          <a:bodyPr/>
          <a:lstStyle/>
          <a:p>
            <a:endParaRPr lang="en-GB"/>
          </a:p>
        </p:txBody>
      </p:sp>
      <p:sp>
        <p:nvSpPr>
          <p:cNvPr id="15" name="Freeform 15"/>
          <p:cNvSpPr/>
          <p:nvPr/>
        </p:nvSpPr>
        <p:spPr>
          <a:xfrm>
            <a:off x="16301148" y="7786299"/>
            <a:ext cx="2110800" cy="2688917"/>
          </a:xfrm>
          <a:custGeom>
            <a:avLst/>
            <a:gdLst/>
            <a:ahLst/>
            <a:cxnLst/>
            <a:rect l="l" t="t" r="r" b="b"/>
            <a:pathLst>
              <a:path w="2110800" h="2688917">
                <a:moveTo>
                  <a:pt x="0" y="0"/>
                </a:moveTo>
                <a:lnTo>
                  <a:pt x="2110800" y="0"/>
                </a:lnTo>
                <a:lnTo>
                  <a:pt x="2110800" y="2688917"/>
                </a:lnTo>
                <a:lnTo>
                  <a:pt x="0" y="2688917"/>
                </a:lnTo>
                <a:lnTo>
                  <a:pt x="0" y="0"/>
                </a:lnTo>
                <a:close/>
              </a:path>
            </a:pathLst>
          </a:custGeom>
          <a:blipFill>
            <a:blip r:embed="rId6"/>
            <a:stretch>
              <a:fillRect/>
            </a:stretch>
          </a:blipFill>
        </p:spPr>
        <p:txBody>
          <a:bodyPr/>
          <a:lstStyle/>
          <a:p>
            <a:endParaRPr lang="en-GB"/>
          </a:p>
        </p:txBody>
      </p:sp>
      <p:sp>
        <p:nvSpPr>
          <p:cNvPr id="16" name="TextBox 16"/>
          <p:cNvSpPr txBox="1"/>
          <p:nvPr/>
        </p:nvSpPr>
        <p:spPr>
          <a:xfrm>
            <a:off x="1318055" y="1551124"/>
            <a:ext cx="15686809" cy="714876"/>
          </a:xfrm>
          <a:prstGeom prst="rect">
            <a:avLst/>
          </a:prstGeom>
        </p:spPr>
        <p:txBody>
          <a:bodyPr wrap="square" lIns="0" tIns="0" rIns="0" bIns="0" rtlCol="0" anchor="t">
            <a:spAutoFit/>
          </a:bodyPr>
          <a:lstStyle/>
          <a:p>
            <a:pPr algn="l">
              <a:lnSpc>
                <a:spcPts val="6035"/>
              </a:lnSpc>
            </a:pPr>
            <a:r>
              <a:rPr lang="en-US" sz="4000" b="1" dirty="0">
                <a:solidFill>
                  <a:srgbClr val="7FD3EC"/>
                </a:solidFill>
                <a:latin typeface="Agrandir Medium"/>
                <a:ea typeface="Agrandir Medium"/>
                <a:cs typeface="Agrandir Medium"/>
                <a:sym typeface="Agrandir Medium"/>
              </a:rPr>
              <a:t>Mood Didn't Shift by Condition — But Alliance Predicted It</a:t>
            </a:r>
          </a:p>
        </p:txBody>
      </p:sp>
      <p:sp>
        <p:nvSpPr>
          <p:cNvPr id="17" name="TextBox 17"/>
          <p:cNvSpPr txBox="1"/>
          <p:nvPr/>
        </p:nvSpPr>
        <p:spPr>
          <a:xfrm>
            <a:off x="1283135" y="853894"/>
            <a:ext cx="10404668" cy="811530"/>
          </a:xfrm>
          <a:prstGeom prst="rect">
            <a:avLst/>
          </a:prstGeom>
        </p:spPr>
        <p:txBody>
          <a:bodyPr lIns="0" tIns="0" rIns="0" bIns="0" rtlCol="0" anchor="t">
            <a:spAutoFit/>
          </a:bodyPr>
          <a:lstStyle/>
          <a:p>
            <a:pPr algn="l">
              <a:lnSpc>
                <a:spcPts val="6720"/>
              </a:lnSpc>
            </a:pPr>
            <a:r>
              <a:rPr lang="en-US" sz="4800" b="1">
                <a:solidFill>
                  <a:srgbClr val="FFFFFF"/>
                </a:solidFill>
                <a:latin typeface="Canva Sans Bold"/>
                <a:ea typeface="Canva Sans Bold"/>
                <a:cs typeface="Canva Sans Bold"/>
                <a:sym typeface="Canva Sans Bold"/>
              </a:rPr>
              <a:t>Finding 2 - Mood &amp; the alliance link</a:t>
            </a:r>
          </a:p>
        </p:txBody>
      </p:sp>
      <p:sp>
        <p:nvSpPr>
          <p:cNvPr id="18" name="TextBox 18"/>
          <p:cNvSpPr txBox="1"/>
          <p:nvPr/>
        </p:nvSpPr>
        <p:spPr>
          <a:xfrm>
            <a:off x="1318056" y="2458422"/>
            <a:ext cx="14859266" cy="731368"/>
          </a:xfrm>
          <a:prstGeom prst="rect">
            <a:avLst/>
          </a:prstGeom>
        </p:spPr>
        <p:txBody>
          <a:bodyPr lIns="0" tIns="0" rIns="0" bIns="0" rtlCol="0" anchor="t">
            <a:spAutoFit/>
          </a:bodyPr>
          <a:lstStyle/>
          <a:p>
            <a:pPr algn="l">
              <a:lnSpc>
                <a:spcPts val="2738"/>
              </a:lnSpc>
              <a:spcBef>
                <a:spcPct val="0"/>
              </a:spcBef>
            </a:pPr>
            <a:r>
              <a:rPr lang="en-US" sz="1955">
                <a:solidFill>
                  <a:srgbClr val="FFFFFF"/>
                </a:solidFill>
                <a:latin typeface="Agrandir"/>
                <a:ea typeface="Agrandir"/>
                <a:cs typeface="Agrandir"/>
                <a:sym typeface="Agrandir"/>
              </a:rPr>
              <a:t>Neither AI produced a significant mood change on its own — but across everyone, stronger alliance was linked to a bigger drop in negative feelings afterward.</a:t>
            </a:r>
          </a:p>
        </p:txBody>
      </p:sp>
      <p:sp>
        <p:nvSpPr>
          <p:cNvPr id="19" name="TextBox 19"/>
          <p:cNvSpPr txBox="1"/>
          <p:nvPr/>
        </p:nvSpPr>
        <p:spPr>
          <a:xfrm>
            <a:off x="12923341" y="4297650"/>
            <a:ext cx="2059296" cy="548805"/>
          </a:xfrm>
          <a:prstGeom prst="rect">
            <a:avLst/>
          </a:prstGeom>
        </p:spPr>
        <p:txBody>
          <a:bodyPr lIns="0" tIns="0" rIns="0" bIns="0" rtlCol="0" anchor="t">
            <a:spAutoFit/>
          </a:bodyPr>
          <a:lstStyle/>
          <a:p>
            <a:pPr algn="ctr">
              <a:lnSpc>
                <a:spcPts val="4757"/>
              </a:lnSpc>
              <a:spcBef>
                <a:spcPct val="0"/>
              </a:spcBef>
            </a:pPr>
            <a:r>
              <a:rPr lang="en-US" sz="3397" dirty="0">
                <a:solidFill>
                  <a:srgbClr val="9BD1E9"/>
                </a:solidFill>
                <a:latin typeface="HK Modular"/>
                <a:ea typeface="HK Modular"/>
                <a:cs typeface="HK Modular"/>
                <a:sym typeface="HK Modular"/>
              </a:rPr>
              <a:t> −0.41</a:t>
            </a:r>
          </a:p>
        </p:txBody>
      </p:sp>
      <p:sp>
        <p:nvSpPr>
          <p:cNvPr id="20" name="TextBox 20"/>
          <p:cNvSpPr txBox="1"/>
          <p:nvPr/>
        </p:nvSpPr>
        <p:spPr>
          <a:xfrm>
            <a:off x="10902432" y="3716335"/>
            <a:ext cx="2604095" cy="439420"/>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Alliance → Mood Link</a:t>
            </a:r>
          </a:p>
        </p:txBody>
      </p:sp>
      <p:sp>
        <p:nvSpPr>
          <p:cNvPr id="21" name="TextBox 21"/>
          <p:cNvSpPr txBox="1"/>
          <p:nvPr/>
        </p:nvSpPr>
        <p:spPr>
          <a:xfrm>
            <a:off x="11728656" y="7289220"/>
            <a:ext cx="4448667" cy="1417235"/>
          </a:xfrm>
          <a:prstGeom prst="rect">
            <a:avLst/>
          </a:prstGeom>
        </p:spPr>
        <p:txBody>
          <a:bodyPr lIns="0" tIns="0" rIns="0" bIns="0" rtlCol="0" anchor="t">
            <a:spAutoFit/>
          </a:bodyPr>
          <a:lstStyle/>
          <a:p>
            <a:pPr algn="l">
              <a:lnSpc>
                <a:spcPts val="2734"/>
              </a:lnSpc>
              <a:spcBef>
                <a:spcPct val="0"/>
              </a:spcBef>
            </a:pPr>
            <a:r>
              <a:rPr lang="en-US" sz="1953">
                <a:solidFill>
                  <a:srgbClr val="C7D3E8"/>
                </a:solidFill>
                <a:latin typeface="Agrandir"/>
                <a:ea typeface="Agrandir"/>
                <a:cs typeface="Agrandir"/>
                <a:sym typeface="Agrandir"/>
              </a:rPr>
              <a:t>Feeling understood (not which AI someone got) may be what actually moves mood. Worth testing properly at a larger scale.</a:t>
            </a:r>
          </a:p>
        </p:txBody>
      </p:sp>
      <p:sp>
        <p:nvSpPr>
          <p:cNvPr id="22" name="TextBox 22"/>
          <p:cNvSpPr txBox="1"/>
          <p:nvPr/>
        </p:nvSpPr>
        <p:spPr>
          <a:xfrm>
            <a:off x="11026257" y="4959400"/>
            <a:ext cx="5274891" cy="1128874"/>
          </a:xfrm>
          <a:prstGeom prst="rect">
            <a:avLst/>
          </a:prstGeom>
        </p:spPr>
        <p:txBody>
          <a:bodyPr lIns="0" tIns="0" rIns="0" bIns="0" rtlCol="0" anchor="t">
            <a:spAutoFit/>
          </a:bodyPr>
          <a:lstStyle/>
          <a:p>
            <a:pPr algn="l">
              <a:lnSpc>
                <a:spcPts val="2878"/>
              </a:lnSpc>
              <a:spcBef>
                <a:spcPct val="0"/>
              </a:spcBef>
            </a:pPr>
            <a:r>
              <a:rPr lang="en-US" sz="2056">
                <a:solidFill>
                  <a:srgbClr val="C7D3E8"/>
                </a:solidFill>
                <a:latin typeface="Agrandir"/>
                <a:ea typeface="Agrandir"/>
                <a:cs typeface="Agrandir"/>
                <a:sym typeface="Agrandir"/>
              </a:rPr>
              <a:t>The standard interval touched zero — but a bootstrap analysis found a narrower interval that excluded it.</a:t>
            </a:r>
          </a:p>
        </p:txBody>
      </p:sp>
      <p:sp>
        <p:nvSpPr>
          <p:cNvPr id="23" name="TextBox 23"/>
          <p:cNvSpPr txBox="1"/>
          <p:nvPr/>
        </p:nvSpPr>
        <p:spPr>
          <a:xfrm>
            <a:off x="1684116" y="8504209"/>
            <a:ext cx="1973484" cy="289375"/>
          </a:xfrm>
          <a:prstGeom prst="rect">
            <a:avLst/>
          </a:prstGeom>
        </p:spPr>
        <p:txBody>
          <a:bodyPr wrap="square" lIns="0" tIns="0" rIns="0" bIns="0" rtlCol="0" anchor="t">
            <a:spAutoFit/>
          </a:bodyPr>
          <a:lstStyle/>
          <a:p>
            <a:pPr algn="ctr">
              <a:lnSpc>
                <a:spcPts val="2380"/>
              </a:lnSpc>
              <a:spcBef>
                <a:spcPct val="0"/>
              </a:spcBef>
            </a:pPr>
            <a:r>
              <a:rPr lang="en-US" sz="1700" dirty="0">
                <a:solidFill>
                  <a:srgbClr val="5C6B85"/>
                </a:solidFill>
                <a:latin typeface="Agrandir"/>
                <a:ea typeface="Agrandir"/>
                <a:cs typeface="Agrandir"/>
                <a:sym typeface="Agrandir"/>
              </a:rPr>
              <a:t>Error bars = ±1 SD</a:t>
            </a:r>
          </a:p>
        </p:txBody>
      </p:sp>
      <p:sp>
        <p:nvSpPr>
          <p:cNvPr id="24" name="TextBox 24"/>
          <p:cNvSpPr txBox="1"/>
          <p:nvPr/>
        </p:nvSpPr>
        <p:spPr>
          <a:xfrm>
            <a:off x="1908551" y="3549012"/>
            <a:ext cx="2894310" cy="439420"/>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PANAS-SF: Pre → Post </a:t>
            </a:r>
          </a:p>
        </p:txBody>
      </p:sp>
      <p:sp>
        <p:nvSpPr>
          <p:cNvPr id="25" name="TextBox 25"/>
          <p:cNvSpPr txBox="1"/>
          <p:nvPr/>
        </p:nvSpPr>
        <p:spPr>
          <a:xfrm>
            <a:off x="11687802" y="6865631"/>
            <a:ext cx="2104397" cy="373949"/>
          </a:xfrm>
          <a:prstGeom prst="rect">
            <a:avLst/>
          </a:prstGeom>
        </p:spPr>
        <p:txBody>
          <a:bodyPr wrap="square" lIns="0" tIns="0" rIns="0" bIns="0" rtlCol="0" anchor="t">
            <a:spAutoFit/>
          </a:bodyPr>
          <a:lstStyle/>
          <a:p>
            <a:pPr algn="ctr">
              <a:lnSpc>
                <a:spcPts val="3080"/>
              </a:lnSpc>
              <a:spcBef>
                <a:spcPct val="0"/>
              </a:spcBef>
            </a:pPr>
            <a:r>
              <a:rPr lang="en-US" sz="2200" dirty="0">
                <a:solidFill>
                  <a:srgbClr val="FFFFFF"/>
                </a:solidFill>
                <a:latin typeface="Agrandir"/>
                <a:ea typeface="Agrandir"/>
                <a:cs typeface="Agrandir"/>
                <a:sym typeface="Agrandir"/>
              </a:rPr>
              <a:t>THE TAKEAWAY</a:t>
            </a:r>
          </a:p>
        </p:txBody>
      </p:sp>
      <p:sp>
        <p:nvSpPr>
          <p:cNvPr id="26" name="TextBox 26"/>
          <p:cNvSpPr txBox="1"/>
          <p:nvPr/>
        </p:nvSpPr>
        <p:spPr>
          <a:xfrm>
            <a:off x="12097866" y="3937195"/>
            <a:ext cx="625061" cy="1140146"/>
          </a:xfrm>
          <a:prstGeom prst="rect">
            <a:avLst/>
          </a:prstGeom>
        </p:spPr>
        <p:txBody>
          <a:bodyPr lIns="0" tIns="0" rIns="0" bIns="0" rtlCol="0" anchor="t">
            <a:spAutoFit/>
          </a:bodyPr>
          <a:lstStyle/>
          <a:p>
            <a:pPr algn="l">
              <a:lnSpc>
                <a:spcPts val="8032"/>
              </a:lnSpc>
            </a:pPr>
            <a:r>
              <a:rPr lang="en-US" sz="5737" i="1" dirty="0">
                <a:solidFill>
                  <a:srgbClr val="7FD3EC"/>
                </a:solidFill>
                <a:latin typeface="Agrandir Italics"/>
                <a:ea typeface="Agrandir Italics"/>
                <a:cs typeface="Agrandir Italics"/>
                <a:sym typeface="Agrandir Italics"/>
              </a:rPr>
              <a:t>β</a:t>
            </a:r>
          </a:p>
        </p:txBody>
      </p:sp>
      <p:sp>
        <p:nvSpPr>
          <p:cNvPr id="27" name="TextBox 27"/>
          <p:cNvSpPr txBox="1"/>
          <p:nvPr/>
        </p:nvSpPr>
        <p:spPr>
          <a:xfrm>
            <a:off x="10902432" y="6059700"/>
            <a:ext cx="5542443" cy="253659"/>
          </a:xfrm>
          <a:prstGeom prst="rect">
            <a:avLst/>
          </a:prstGeom>
        </p:spPr>
        <p:txBody>
          <a:bodyPr wrap="square" lIns="0" tIns="0" rIns="0" bIns="0" rtlCol="0" anchor="t">
            <a:spAutoFit/>
          </a:bodyPr>
          <a:lstStyle/>
          <a:p>
            <a:pPr algn="ctr">
              <a:lnSpc>
                <a:spcPts val="2100"/>
              </a:lnSpc>
              <a:spcBef>
                <a:spcPct val="0"/>
              </a:spcBef>
            </a:pPr>
            <a:r>
              <a:rPr lang="en-US" sz="1500" dirty="0">
                <a:solidFill>
                  <a:srgbClr val="5C6B85"/>
                </a:solidFill>
                <a:latin typeface="Agrandir"/>
                <a:ea typeface="Agrandir"/>
                <a:cs typeface="Agrandir"/>
                <a:sym typeface="Agrandir"/>
              </a:rPr>
              <a:t>Bootstrapped regression, 95% CI (standard CI included zero)</a:t>
            </a:r>
          </a:p>
        </p:txBody>
      </p:sp>
      <p:sp>
        <p:nvSpPr>
          <p:cNvPr id="31" name="TextBox 26">
            <a:extLst>
              <a:ext uri="{FF2B5EF4-FFF2-40B4-BE49-F238E27FC236}">
                <a16:creationId xmlns:a16="http://schemas.microsoft.com/office/drawing/2014/main" id="{64EC9173-BFE5-4289-5803-B7F82D8213AD}"/>
              </a:ext>
            </a:extLst>
          </p:cNvPr>
          <p:cNvSpPr txBox="1"/>
          <p:nvPr/>
        </p:nvSpPr>
        <p:spPr>
          <a:xfrm>
            <a:off x="12688764" y="4057332"/>
            <a:ext cx="625061" cy="967060"/>
          </a:xfrm>
          <a:prstGeom prst="rect">
            <a:avLst/>
          </a:prstGeom>
        </p:spPr>
        <p:txBody>
          <a:bodyPr lIns="0" tIns="0" rIns="0" bIns="0" rtlCol="0" anchor="t">
            <a:spAutoFit/>
          </a:bodyPr>
          <a:lstStyle/>
          <a:p>
            <a:pPr algn="l">
              <a:lnSpc>
                <a:spcPts val="8032"/>
              </a:lnSpc>
            </a:pPr>
            <a:r>
              <a:rPr lang="en-US" sz="5737" i="1" dirty="0">
                <a:solidFill>
                  <a:srgbClr val="7FD3EC"/>
                </a:solidFill>
                <a:latin typeface="Agrandir Italics"/>
                <a:ea typeface="Agrandir Italics"/>
                <a:cs typeface="Agrandir Italics"/>
                <a:sym typeface="Agrandir Italics"/>
              </a:rPr>
              <a: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2256356" y="-840960"/>
            <a:ext cx="19964850" cy="11180316"/>
          </a:xfrm>
          <a:custGeom>
            <a:avLst/>
            <a:gdLst/>
            <a:ahLst/>
            <a:cxnLst/>
            <a:rect l="l" t="t" r="r" b="b"/>
            <a:pathLst>
              <a:path w="19964850" h="11180316">
                <a:moveTo>
                  <a:pt x="0" y="0"/>
                </a:moveTo>
                <a:lnTo>
                  <a:pt x="19964849" y="0"/>
                </a:lnTo>
                <a:lnTo>
                  <a:pt x="19964849" y="11180316"/>
                </a:lnTo>
                <a:lnTo>
                  <a:pt x="0" y="11180316"/>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9726" y="-11203"/>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387333" y="3312734"/>
            <a:ext cx="3891998" cy="2597824"/>
            <a:chOff x="0" y="0"/>
            <a:chExt cx="939957" cy="627401"/>
          </a:xfrm>
        </p:grpSpPr>
        <p:sp>
          <p:nvSpPr>
            <p:cNvPr id="5" name="Freeform 5"/>
            <p:cNvSpPr/>
            <p:nvPr/>
          </p:nvSpPr>
          <p:spPr>
            <a:xfrm>
              <a:off x="0" y="0"/>
              <a:ext cx="939957" cy="627401"/>
            </a:xfrm>
            <a:custGeom>
              <a:avLst/>
              <a:gdLst/>
              <a:ahLst/>
              <a:cxnLst/>
              <a:rect l="l" t="t" r="r" b="b"/>
              <a:pathLst>
                <a:path w="939957" h="627401">
                  <a:moveTo>
                    <a:pt x="101449" y="0"/>
                  </a:moveTo>
                  <a:lnTo>
                    <a:pt x="838509" y="0"/>
                  </a:lnTo>
                  <a:cubicBezTo>
                    <a:pt x="894537" y="0"/>
                    <a:pt x="939957" y="45420"/>
                    <a:pt x="939957" y="101449"/>
                  </a:cubicBezTo>
                  <a:lnTo>
                    <a:pt x="939957" y="525952"/>
                  </a:lnTo>
                  <a:cubicBezTo>
                    <a:pt x="939957" y="581981"/>
                    <a:pt x="894537" y="627401"/>
                    <a:pt x="838509" y="627401"/>
                  </a:cubicBezTo>
                  <a:lnTo>
                    <a:pt x="101449" y="627401"/>
                  </a:lnTo>
                  <a:cubicBezTo>
                    <a:pt x="45420" y="627401"/>
                    <a:pt x="0" y="581981"/>
                    <a:pt x="0" y="525952"/>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939957" cy="732176"/>
            </a:xfrm>
            <a:prstGeom prst="rect">
              <a:avLst/>
            </a:prstGeom>
          </p:spPr>
          <p:txBody>
            <a:bodyPr lIns="50800" tIns="50800" rIns="50800" bIns="50800" rtlCol="0" anchor="ctr"/>
            <a:lstStyle/>
            <a:p>
              <a:pPr algn="ctr">
                <a:lnSpc>
                  <a:spcPts val="3080"/>
                </a:lnSpc>
              </a:pPr>
              <a:endParaRPr/>
            </a:p>
          </p:txBody>
        </p:sp>
      </p:grpSp>
      <p:sp>
        <p:nvSpPr>
          <p:cNvPr id="7" name="Freeform 7"/>
          <p:cNvSpPr/>
          <p:nvPr/>
        </p:nvSpPr>
        <p:spPr>
          <a:xfrm>
            <a:off x="15961932" y="7812920"/>
            <a:ext cx="2362747" cy="2474080"/>
          </a:xfrm>
          <a:custGeom>
            <a:avLst/>
            <a:gdLst/>
            <a:ahLst/>
            <a:cxnLst/>
            <a:rect l="l" t="t" r="r" b="b"/>
            <a:pathLst>
              <a:path w="2362747" h="2474080">
                <a:moveTo>
                  <a:pt x="0" y="0"/>
                </a:moveTo>
                <a:lnTo>
                  <a:pt x="2362747" y="0"/>
                </a:lnTo>
                <a:lnTo>
                  <a:pt x="2362747" y="2474080"/>
                </a:lnTo>
                <a:lnTo>
                  <a:pt x="0" y="2474080"/>
                </a:lnTo>
                <a:lnTo>
                  <a:pt x="0" y="0"/>
                </a:lnTo>
                <a:close/>
              </a:path>
            </a:pathLst>
          </a:custGeom>
          <a:blipFill>
            <a:blip r:embed="rId4"/>
            <a:stretch>
              <a:fillRect/>
            </a:stretch>
          </a:blipFill>
        </p:spPr>
        <p:txBody>
          <a:bodyPr/>
          <a:lstStyle/>
          <a:p>
            <a:endParaRPr lang="en-GB"/>
          </a:p>
        </p:txBody>
      </p:sp>
      <p:sp>
        <p:nvSpPr>
          <p:cNvPr id="8" name="Freeform 8"/>
          <p:cNvSpPr/>
          <p:nvPr/>
        </p:nvSpPr>
        <p:spPr>
          <a:xfrm>
            <a:off x="2730917" y="3648548"/>
            <a:ext cx="599193" cy="901042"/>
          </a:xfrm>
          <a:custGeom>
            <a:avLst/>
            <a:gdLst/>
            <a:ahLst/>
            <a:cxnLst/>
            <a:rect l="l" t="t" r="r" b="b"/>
            <a:pathLst>
              <a:path w="599193" h="901042">
                <a:moveTo>
                  <a:pt x="0" y="0"/>
                </a:moveTo>
                <a:lnTo>
                  <a:pt x="599193" y="0"/>
                </a:lnTo>
                <a:lnTo>
                  <a:pt x="599193" y="901041"/>
                </a:lnTo>
                <a:lnTo>
                  <a:pt x="0" y="90104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9" name="Group 9"/>
          <p:cNvGrpSpPr/>
          <p:nvPr/>
        </p:nvGrpSpPr>
        <p:grpSpPr>
          <a:xfrm>
            <a:off x="7169975" y="3274074"/>
            <a:ext cx="3891998" cy="2597824"/>
            <a:chOff x="0" y="0"/>
            <a:chExt cx="939957" cy="627401"/>
          </a:xfrm>
        </p:grpSpPr>
        <p:sp>
          <p:nvSpPr>
            <p:cNvPr id="10" name="Freeform 10"/>
            <p:cNvSpPr/>
            <p:nvPr/>
          </p:nvSpPr>
          <p:spPr>
            <a:xfrm>
              <a:off x="0" y="0"/>
              <a:ext cx="939957" cy="627401"/>
            </a:xfrm>
            <a:custGeom>
              <a:avLst/>
              <a:gdLst/>
              <a:ahLst/>
              <a:cxnLst/>
              <a:rect l="l" t="t" r="r" b="b"/>
              <a:pathLst>
                <a:path w="939957" h="627401">
                  <a:moveTo>
                    <a:pt x="101449" y="0"/>
                  </a:moveTo>
                  <a:lnTo>
                    <a:pt x="838509" y="0"/>
                  </a:lnTo>
                  <a:cubicBezTo>
                    <a:pt x="894537" y="0"/>
                    <a:pt x="939957" y="45420"/>
                    <a:pt x="939957" y="101449"/>
                  </a:cubicBezTo>
                  <a:lnTo>
                    <a:pt x="939957" y="525952"/>
                  </a:lnTo>
                  <a:cubicBezTo>
                    <a:pt x="939957" y="581981"/>
                    <a:pt x="894537" y="627401"/>
                    <a:pt x="838509" y="627401"/>
                  </a:cubicBezTo>
                  <a:lnTo>
                    <a:pt x="101449" y="627401"/>
                  </a:lnTo>
                  <a:cubicBezTo>
                    <a:pt x="45420" y="627401"/>
                    <a:pt x="0" y="581981"/>
                    <a:pt x="0" y="525952"/>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11" name="TextBox 11"/>
            <p:cNvSpPr txBox="1"/>
            <p:nvPr/>
          </p:nvSpPr>
          <p:spPr>
            <a:xfrm>
              <a:off x="0" y="-104775"/>
              <a:ext cx="939957" cy="732176"/>
            </a:xfrm>
            <a:prstGeom prst="rect">
              <a:avLst/>
            </a:prstGeom>
          </p:spPr>
          <p:txBody>
            <a:bodyPr lIns="50800" tIns="50800" rIns="50800" bIns="50800" rtlCol="0" anchor="ctr"/>
            <a:lstStyle/>
            <a:p>
              <a:pPr algn="ctr">
                <a:lnSpc>
                  <a:spcPts val="3080"/>
                </a:lnSpc>
              </a:pPr>
              <a:endParaRPr/>
            </a:p>
          </p:txBody>
        </p:sp>
      </p:grpSp>
      <p:sp>
        <p:nvSpPr>
          <p:cNvPr id="12" name="Freeform 12"/>
          <p:cNvSpPr/>
          <p:nvPr/>
        </p:nvSpPr>
        <p:spPr>
          <a:xfrm>
            <a:off x="7328554" y="3648548"/>
            <a:ext cx="1063880" cy="760674"/>
          </a:xfrm>
          <a:custGeom>
            <a:avLst/>
            <a:gdLst/>
            <a:ahLst/>
            <a:cxnLst/>
            <a:rect l="l" t="t" r="r" b="b"/>
            <a:pathLst>
              <a:path w="1063880" h="760674">
                <a:moveTo>
                  <a:pt x="0" y="0"/>
                </a:moveTo>
                <a:lnTo>
                  <a:pt x="1063879" y="0"/>
                </a:lnTo>
                <a:lnTo>
                  <a:pt x="1063879" y="760673"/>
                </a:lnTo>
                <a:lnTo>
                  <a:pt x="0" y="76067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3" name="Group 13"/>
          <p:cNvGrpSpPr/>
          <p:nvPr/>
        </p:nvGrpSpPr>
        <p:grpSpPr>
          <a:xfrm>
            <a:off x="11906439" y="3274074"/>
            <a:ext cx="3891998" cy="2597824"/>
            <a:chOff x="0" y="0"/>
            <a:chExt cx="939957" cy="627401"/>
          </a:xfrm>
        </p:grpSpPr>
        <p:sp>
          <p:nvSpPr>
            <p:cNvPr id="14" name="Freeform 14"/>
            <p:cNvSpPr/>
            <p:nvPr/>
          </p:nvSpPr>
          <p:spPr>
            <a:xfrm>
              <a:off x="0" y="0"/>
              <a:ext cx="939957" cy="627401"/>
            </a:xfrm>
            <a:custGeom>
              <a:avLst/>
              <a:gdLst/>
              <a:ahLst/>
              <a:cxnLst/>
              <a:rect l="l" t="t" r="r" b="b"/>
              <a:pathLst>
                <a:path w="939957" h="627401">
                  <a:moveTo>
                    <a:pt x="101449" y="0"/>
                  </a:moveTo>
                  <a:lnTo>
                    <a:pt x="838509" y="0"/>
                  </a:lnTo>
                  <a:cubicBezTo>
                    <a:pt x="894537" y="0"/>
                    <a:pt x="939957" y="45420"/>
                    <a:pt x="939957" y="101449"/>
                  </a:cubicBezTo>
                  <a:lnTo>
                    <a:pt x="939957" y="525952"/>
                  </a:lnTo>
                  <a:cubicBezTo>
                    <a:pt x="939957" y="581981"/>
                    <a:pt x="894537" y="627401"/>
                    <a:pt x="838509" y="627401"/>
                  </a:cubicBezTo>
                  <a:lnTo>
                    <a:pt x="101449" y="627401"/>
                  </a:lnTo>
                  <a:cubicBezTo>
                    <a:pt x="45420" y="627401"/>
                    <a:pt x="0" y="581981"/>
                    <a:pt x="0" y="525952"/>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15" name="TextBox 15"/>
            <p:cNvSpPr txBox="1"/>
            <p:nvPr/>
          </p:nvSpPr>
          <p:spPr>
            <a:xfrm>
              <a:off x="0" y="-104775"/>
              <a:ext cx="939957" cy="732176"/>
            </a:xfrm>
            <a:prstGeom prst="rect">
              <a:avLst/>
            </a:prstGeom>
          </p:spPr>
          <p:txBody>
            <a:bodyPr lIns="50800" tIns="50800" rIns="50800" bIns="50800" rtlCol="0" anchor="ctr"/>
            <a:lstStyle/>
            <a:p>
              <a:pPr algn="ctr">
                <a:lnSpc>
                  <a:spcPts val="3080"/>
                </a:lnSpc>
              </a:pPr>
              <a:endParaRPr/>
            </a:p>
          </p:txBody>
        </p:sp>
      </p:grpSp>
      <p:sp>
        <p:nvSpPr>
          <p:cNvPr id="16" name="Freeform 16"/>
          <p:cNvSpPr/>
          <p:nvPr/>
        </p:nvSpPr>
        <p:spPr>
          <a:xfrm>
            <a:off x="12186747" y="3648548"/>
            <a:ext cx="938873" cy="718238"/>
          </a:xfrm>
          <a:custGeom>
            <a:avLst/>
            <a:gdLst/>
            <a:ahLst/>
            <a:cxnLst/>
            <a:rect l="l" t="t" r="r" b="b"/>
            <a:pathLst>
              <a:path w="938873" h="718238">
                <a:moveTo>
                  <a:pt x="0" y="0"/>
                </a:moveTo>
                <a:lnTo>
                  <a:pt x="938873" y="0"/>
                </a:lnTo>
                <a:lnTo>
                  <a:pt x="938873" y="718237"/>
                </a:lnTo>
                <a:lnTo>
                  <a:pt x="0" y="71823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7" name="Group 17"/>
          <p:cNvGrpSpPr/>
          <p:nvPr/>
        </p:nvGrpSpPr>
        <p:grpSpPr>
          <a:xfrm>
            <a:off x="4174614" y="6569881"/>
            <a:ext cx="3891998" cy="2038482"/>
            <a:chOff x="0" y="0"/>
            <a:chExt cx="939957" cy="492314"/>
          </a:xfrm>
        </p:grpSpPr>
        <p:sp>
          <p:nvSpPr>
            <p:cNvPr id="18" name="Freeform 18"/>
            <p:cNvSpPr/>
            <p:nvPr/>
          </p:nvSpPr>
          <p:spPr>
            <a:xfrm>
              <a:off x="0" y="0"/>
              <a:ext cx="939957" cy="492314"/>
            </a:xfrm>
            <a:custGeom>
              <a:avLst/>
              <a:gdLst/>
              <a:ahLst/>
              <a:cxnLst/>
              <a:rect l="l" t="t" r="r" b="b"/>
              <a:pathLst>
                <a:path w="939957" h="492314">
                  <a:moveTo>
                    <a:pt x="101449" y="0"/>
                  </a:moveTo>
                  <a:lnTo>
                    <a:pt x="838509" y="0"/>
                  </a:lnTo>
                  <a:cubicBezTo>
                    <a:pt x="894537" y="0"/>
                    <a:pt x="939957" y="45420"/>
                    <a:pt x="939957" y="101449"/>
                  </a:cubicBezTo>
                  <a:lnTo>
                    <a:pt x="939957" y="390866"/>
                  </a:lnTo>
                  <a:cubicBezTo>
                    <a:pt x="939957" y="446894"/>
                    <a:pt x="894537" y="492314"/>
                    <a:pt x="838509" y="492314"/>
                  </a:cubicBezTo>
                  <a:lnTo>
                    <a:pt x="101449" y="492314"/>
                  </a:lnTo>
                  <a:cubicBezTo>
                    <a:pt x="45420" y="492314"/>
                    <a:pt x="0" y="446894"/>
                    <a:pt x="0" y="390866"/>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19" name="TextBox 19"/>
            <p:cNvSpPr txBox="1"/>
            <p:nvPr/>
          </p:nvSpPr>
          <p:spPr>
            <a:xfrm>
              <a:off x="0" y="-104775"/>
              <a:ext cx="939957" cy="597089"/>
            </a:xfrm>
            <a:prstGeom prst="rect">
              <a:avLst/>
            </a:prstGeom>
          </p:spPr>
          <p:txBody>
            <a:bodyPr lIns="50800" tIns="50800" rIns="50800" bIns="50800" rtlCol="0" anchor="ctr"/>
            <a:lstStyle/>
            <a:p>
              <a:pPr algn="ctr">
                <a:lnSpc>
                  <a:spcPts val="3080"/>
                </a:lnSpc>
              </a:pPr>
              <a:endParaRPr/>
            </a:p>
          </p:txBody>
        </p:sp>
      </p:grpSp>
      <p:sp>
        <p:nvSpPr>
          <p:cNvPr id="20" name="Freeform 20"/>
          <p:cNvSpPr/>
          <p:nvPr/>
        </p:nvSpPr>
        <p:spPr>
          <a:xfrm>
            <a:off x="4405726" y="6864547"/>
            <a:ext cx="808794" cy="838128"/>
          </a:xfrm>
          <a:custGeom>
            <a:avLst/>
            <a:gdLst/>
            <a:ahLst/>
            <a:cxnLst/>
            <a:rect l="l" t="t" r="r" b="b"/>
            <a:pathLst>
              <a:path w="808794" h="838128">
                <a:moveTo>
                  <a:pt x="0" y="0"/>
                </a:moveTo>
                <a:lnTo>
                  <a:pt x="808794" y="0"/>
                </a:lnTo>
                <a:lnTo>
                  <a:pt x="808794" y="838129"/>
                </a:lnTo>
                <a:lnTo>
                  <a:pt x="0" y="838129"/>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1" name="Group 21"/>
          <p:cNvGrpSpPr/>
          <p:nvPr/>
        </p:nvGrpSpPr>
        <p:grpSpPr>
          <a:xfrm>
            <a:off x="8834814" y="6584288"/>
            <a:ext cx="5371137" cy="2087002"/>
            <a:chOff x="0" y="0"/>
            <a:chExt cx="1297185" cy="504032"/>
          </a:xfrm>
        </p:grpSpPr>
        <p:sp>
          <p:nvSpPr>
            <p:cNvPr id="22" name="Freeform 22"/>
            <p:cNvSpPr/>
            <p:nvPr/>
          </p:nvSpPr>
          <p:spPr>
            <a:xfrm>
              <a:off x="0" y="0"/>
              <a:ext cx="1297185" cy="504032"/>
            </a:xfrm>
            <a:custGeom>
              <a:avLst/>
              <a:gdLst/>
              <a:ahLst/>
              <a:cxnLst/>
              <a:rect l="l" t="t" r="r" b="b"/>
              <a:pathLst>
                <a:path w="1297185" h="504032">
                  <a:moveTo>
                    <a:pt x="73511" y="0"/>
                  </a:moveTo>
                  <a:lnTo>
                    <a:pt x="1223674" y="0"/>
                  </a:lnTo>
                  <a:cubicBezTo>
                    <a:pt x="1243170" y="0"/>
                    <a:pt x="1261868" y="7745"/>
                    <a:pt x="1275654" y="21531"/>
                  </a:cubicBezTo>
                  <a:cubicBezTo>
                    <a:pt x="1289440" y="35317"/>
                    <a:pt x="1297185" y="54015"/>
                    <a:pt x="1297185" y="73511"/>
                  </a:cubicBezTo>
                  <a:lnTo>
                    <a:pt x="1297185" y="430521"/>
                  </a:lnTo>
                  <a:cubicBezTo>
                    <a:pt x="1297185" y="471120"/>
                    <a:pt x="1264273" y="504032"/>
                    <a:pt x="1223674" y="504032"/>
                  </a:cubicBezTo>
                  <a:lnTo>
                    <a:pt x="73511" y="504032"/>
                  </a:lnTo>
                  <a:cubicBezTo>
                    <a:pt x="54015" y="504032"/>
                    <a:pt x="35317" y="496288"/>
                    <a:pt x="21531" y="482502"/>
                  </a:cubicBezTo>
                  <a:cubicBezTo>
                    <a:pt x="7745" y="468716"/>
                    <a:pt x="0" y="450018"/>
                    <a:pt x="0" y="430521"/>
                  </a:cubicBezTo>
                  <a:lnTo>
                    <a:pt x="0" y="73511"/>
                  </a:lnTo>
                  <a:cubicBezTo>
                    <a:pt x="0" y="54015"/>
                    <a:pt x="7745" y="35317"/>
                    <a:pt x="21531" y="21531"/>
                  </a:cubicBezTo>
                  <a:cubicBezTo>
                    <a:pt x="35317" y="7745"/>
                    <a:pt x="54015" y="0"/>
                    <a:pt x="73511" y="0"/>
                  </a:cubicBezTo>
                  <a:close/>
                </a:path>
              </a:pathLst>
            </a:custGeom>
            <a:solidFill>
              <a:srgbClr val="10162A"/>
            </a:solidFill>
            <a:ln w="38100" cap="rnd">
              <a:solidFill>
                <a:srgbClr val="26304A"/>
              </a:solidFill>
              <a:prstDash val="solid"/>
              <a:round/>
            </a:ln>
          </p:spPr>
          <p:txBody>
            <a:bodyPr/>
            <a:lstStyle/>
            <a:p>
              <a:endParaRPr lang="en-GB"/>
            </a:p>
          </p:txBody>
        </p:sp>
        <p:sp>
          <p:nvSpPr>
            <p:cNvPr id="23" name="TextBox 23"/>
            <p:cNvSpPr txBox="1"/>
            <p:nvPr/>
          </p:nvSpPr>
          <p:spPr>
            <a:xfrm>
              <a:off x="0" y="-104775"/>
              <a:ext cx="1297185" cy="608807"/>
            </a:xfrm>
            <a:prstGeom prst="rect">
              <a:avLst/>
            </a:prstGeom>
          </p:spPr>
          <p:txBody>
            <a:bodyPr lIns="50800" tIns="50800" rIns="50800" bIns="50800" rtlCol="0" anchor="ctr"/>
            <a:lstStyle/>
            <a:p>
              <a:pPr algn="ctr">
                <a:lnSpc>
                  <a:spcPts val="3080"/>
                </a:lnSpc>
              </a:pPr>
              <a:endParaRPr/>
            </a:p>
          </p:txBody>
        </p:sp>
      </p:grpSp>
      <p:sp>
        <p:nvSpPr>
          <p:cNvPr id="24" name="Freeform 24"/>
          <p:cNvSpPr/>
          <p:nvPr/>
        </p:nvSpPr>
        <p:spPr>
          <a:xfrm rot="-5400000">
            <a:off x="8692099" y="7337003"/>
            <a:ext cx="1285899" cy="630090"/>
          </a:xfrm>
          <a:custGeom>
            <a:avLst/>
            <a:gdLst/>
            <a:ahLst/>
            <a:cxnLst/>
            <a:rect l="l" t="t" r="r" b="b"/>
            <a:pathLst>
              <a:path w="1285899" h="630090">
                <a:moveTo>
                  <a:pt x="0" y="0"/>
                </a:moveTo>
                <a:lnTo>
                  <a:pt x="1285899" y="0"/>
                </a:lnTo>
                <a:lnTo>
                  <a:pt x="1285899" y="630091"/>
                </a:lnTo>
                <a:lnTo>
                  <a:pt x="0" y="630091"/>
                </a:lnTo>
                <a:lnTo>
                  <a:pt x="0" y="0"/>
                </a:lnTo>
                <a:close/>
              </a:path>
            </a:pathLst>
          </a:custGeom>
          <a:blipFill>
            <a:blip r:embed="rId9"/>
            <a:stretch>
              <a:fillRect/>
            </a:stretch>
          </a:blipFill>
        </p:spPr>
        <p:txBody>
          <a:bodyPr/>
          <a:lstStyle/>
          <a:p>
            <a:endParaRPr lang="en-GB"/>
          </a:p>
        </p:txBody>
      </p:sp>
      <p:sp>
        <p:nvSpPr>
          <p:cNvPr id="25" name="TextBox 25"/>
          <p:cNvSpPr txBox="1"/>
          <p:nvPr/>
        </p:nvSpPr>
        <p:spPr>
          <a:xfrm>
            <a:off x="1028700" y="1524568"/>
            <a:ext cx="15142082" cy="724494"/>
          </a:xfrm>
          <a:prstGeom prst="rect">
            <a:avLst/>
          </a:prstGeom>
        </p:spPr>
        <p:txBody>
          <a:bodyPr lIns="0" tIns="0" rIns="0" bIns="0" rtlCol="0" anchor="t">
            <a:spAutoFit/>
          </a:bodyPr>
          <a:lstStyle/>
          <a:p>
            <a:pPr algn="l">
              <a:lnSpc>
                <a:spcPts val="6115"/>
              </a:lnSpc>
            </a:pPr>
            <a:r>
              <a:rPr lang="en-US" sz="4000" b="1" dirty="0">
                <a:solidFill>
                  <a:srgbClr val="7FD3EC"/>
                </a:solidFill>
                <a:latin typeface="Agrandir Medium"/>
                <a:ea typeface="Agrandir Medium"/>
                <a:cs typeface="Agrandir Medium"/>
                <a:sym typeface="Agrandir Medium"/>
              </a:rPr>
              <a:t>Five Patterns in How People Experienced the Difference</a:t>
            </a:r>
          </a:p>
        </p:txBody>
      </p:sp>
      <p:sp>
        <p:nvSpPr>
          <p:cNvPr id="26" name="TextBox 26"/>
          <p:cNvSpPr txBox="1"/>
          <p:nvPr/>
        </p:nvSpPr>
        <p:spPr>
          <a:xfrm>
            <a:off x="1028700" y="932113"/>
            <a:ext cx="10423780" cy="811530"/>
          </a:xfrm>
          <a:prstGeom prst="rect">
            <a:avLst/>
          </a:prstGeom>
        </p:spPr>
        <p:txBody>
          <a:bodyPr lIns="0" tIns="0" rIns="0" bIns="0" rtlCol="0" anchor="t">
            <a:spAutoFit/>
          </a:bodyPr>
          <a:lstStyle/>
          <a:p>
            <a:pPr algn="l">
              <a:lnSpc>
                <a:spcPts val="6720"/>
              </a:lnSpc>
            </a:pPr>
            <a:r>
              <a:rPr lang="en-US" sz="4800" b="1">
                <a:solidFill>
                  <a:srgbClr val="FFFFFF"/>
                </a:solidFill>
                <a:latin typeface="Canva Sans Bold"/>
                <a:ea typeface="Canva Sans Bold"/>
                <a:cs typeface="Canva Sans Bold"/>
                <a:sym typeface="Canva Sans Bold"/>
              </a:rPr>
              <a:t>Finding 3 — What People Told Us</a:t>
            </a:r>
          </a:p>
        </p:txBody>
      </p:sp>
      <p:sp>
        <p:nvSpPr>
          <p:cNvPr id="27" name="TextBox 27"/>
          <p:cNvSpPr txBox="1"/>
          <p:nvPr/>
        </p:nvSpPr>
        <p:spPr>
          <a:xfrm>
            <a:off x="3482510" y="3617937"/>
            <a:ext cx="2796822" cy="829945"/>
          </a:xfrm>
          <a:prstGeom prst="rect">
            <a:avLst/>
          </a:prstGeom>
        </p:spPr>
        <p:txBody>
          <a:bodyPr lIns="0" tIns="0" rIns="0" bIns="0" rtlCol="0" anchor="t">
            <a:spAutoFit/>
          </a:bodyPr>
          <a:lstStyle/>
          <a:p>
            <a:pPr algn="l">
              <a:lnSpc>
                <a:spcPts val="3080"/>
              </a:lnSpc>
              <a:spcBef>
                <a:spcPct val="0"/>
              </a:spcBef>
            </a:pPr>
            <a:r>
              <a:rPr lang="en-US" sz="2200">
                <a:solidFill>
                  <a:srgbClr val="F2A6A0"/>
                </a:solidFill>
                <a:latin typeface="Agrandir"/>
                <a:ea typeface="Agrandir"/>
                <a:cs typeface="Agrandir"/>
                <a:sym typeface="Agrandir"/>
              </a:rPr>
              <a:t>Perceived Empathic Responsiveness</a:t>
            </a:r>
          </a:p>
        </p:txBody>
      </p:sp>
      <p:sp>
        <p:nvSpPr>
          <p:cNvPr id="28" name="TextBox 28"/>
          <p:cNvSpPr txBox="1"/>
          <p:nvPr/>
        </p:nvSpPr>
        <p:spPr>
          <a:xfrm>
            <a:off x="8541806" y="3579277"/>
            <a:ext cx="2289123" cy="829945"/>
          </a:xfrm>
          <a:prstGeom prst="rect">
            <a:avLst/>
          </a:prstGeom>
        </p:spPr>
        <p:txBody>
          <a:bodyPr lIns="0" tIns="0" rIns="0" bIns="0" rtlCol="0" anchor="t">
            <a:spAutoFit/>
          </a:bodyPr>
          <a:lstStyle/>
          <a:p>
            <a:pPr algn="l">
              <a:lnSpc>
                <a:spcPts val="3080"/>
              </a:lnSpc>
              <a:spcBef>
                <a:spcPct val="0"/>
              </a:spcBef>
            </a:pPr>
            <a:r>
              <a:rPr lang="en-US" sz="2200">
                <a:solidFill>
                  <a:srgbClr val="F0C674"/>
                </a:solidFill>
                <a:latin typeface="Agrandir"/>
                <a:ea typeface="Agrandir"/>
                <a:cs typeface="Agrandir"/>
                <a:sym typeface="Agrandir"/>
              </a:rPr>
              <a:t>Relational Engagement</a:t>
            </a:r>
          </a:p>
        </p:txBody>
      </p:sp>
      <p:sp>
        <p:nvSpPr>
          <p:cNvPr id="29" name="TextBox 29"/>
          <p:cNvSpPr txBox="1"/>
          <p:nvPr/>
        </p:nvSpPr>
        <p:spPr>
          <a:xfrm>
            <a:off x="13193725" y="3579277"/>
            <a:ext cx="1863780" cy="829945"/>
          </a:xfrm>
          <a:prstGeom prst="rect">
            <a:avLst/>
          </a:prstGeom>
        </p:spPr>
        <p:txBody>
          <a:bodyPr lIns="0" tIns="0" rIns="0" bIns="0" rtlCol="0" anchor="t">
            <a:spAutoFit/>
          </a:bodyPr>
          <a:lstStyle/>
          <a:p>
            <a:pPr algn="l">
              <a:lnSpc>
                <a:spcPts val="3080"/>
              </a:lnSpc>
              <a:spcBef>
                <a:spcPct val="0"/>
              </a:spcBef>
            </a:pPr>
            <a:r>
              <a:rPr lang="en-US" sz="2200">
                <a:solidFill>
                  <a:srgbClr val="7FD9B9"/>
                </a:solidFill>
                <a:latin typeface="Agrandir"/>
                <a:ea typeface="Agrandir"/>
                <a:cs typeface="Agrandir"/>
                <a:sym typeface="Agrandir"/>
              </a:rPr>
              <a:t>Trust and Authenticity</a:t>
            </a:r>
          </a:p>
        </p:txBody>
      </p:sp>
      <p:sp>
        <p:nvSpPr>
          <p:cNvPr id="30" name="TextBox 30"/>
          <p:cNvSpPr txBox="1"/>
          <p:nvPr/>
        </p:nvSpPr>
        <p:spPr>
          <a:xfrm>
            <a:off x="5478799" y="6710658"/>
            <a:ext cx="2510232" cy="829945"/>
          </a:xfrm>
          <a:prstGeom prst="rect">
            <a:avLst/>
          </a:prstGeom>
        </p:spPr>
        <p:txBody>
          <a:bodyPr lIns="0" tIns="0" rIns="0" bIns="0" rtlCol="0" anchor="t">
            <a:spAutoFit/>
          </a:bodyPr>
          <a:lstStyle/>
          <a:p>
            <a:pPr algn="l">
              <a:lnSpc>
                <a:spcPts val="3080"/>
              </a:lnSpc>
              <a:spcBef>
                <a:spcPct val="0"/>
              </a:spcBef>
            </a:pPr>
            <a:r>
              <a:rPr lang="en-US" sz="2200">
                <a:solidFill>
                  <a:srgbClr val="9C9CE8"/>
                </a:solidFill>
                <a:latin typeface="Agrandir"/>
                <a:ea typeface="Agrandir"/>
                <a:cs typeface="Agrandir"/>
                <a:sym typeface="Agrandir"/>
              </a:rPr>
              <a:t>Interactional Breakdowns</a:t>
            </a:r>
          </a:p>
        </p:txBody>
      </p:sp>
      <p:sp>
        <p:nvSpPr>
          <p:cNvPr id="31" name="TextBox 31"/>
          <p:cNvSpPr txBox="1"/>
          <p:nvPr/>
        </p:nvSpPr>
        <p:spPr>
          <a:xfrm>
            <a:off x="9916794" y="6707804"/>
            <a:ext cx="3099422" cy="829945"/>
          </a:xfrm>
          <a:prstGeom prst="rect">
            <a:avLst/>
          </a:prstGeom>
        </p:spPr>
        <p:txBody>
          <a:bodyPr lIns="0" tIns="0" rIns="0" bIns="0" rtlCol="0" anchor="t">
            <a:spAutoFit/>
          </a:bodyPr>
          <a:lstStyle/>
          <a:p>
            <a:pPr algn="l">
              <a:lnSpc>
                <a:spcPts val="3080"/>
              </a:lnSpc>
              <a:spcBef>
                <a:spcPct val="0"/>
              </a:spcBef>
            </a:pPr>
            <a:r>
              <a:rPr lang="en-US" sz="2200">
                <a:solidFill>
                  <a:srgbClr val="E88FC2"/>
                </a:solidFill>
                <a:latin typeface="Agrandir"/>
                <a:ea typeface="Agrandir"/>
                <a:cs typeface="Agrandir"/>
                <a:sym typeface="Agrandir"/>
              </a:rPr>
              <a:t>Perceived vs Actual Agent Behaviour </a:t>
            </a:r>
          </a:p>
        </p:txBody>
      </p:sp>
      <p:sp>
        <p:nvSpPr>
          <p:cNvPr id="32" name="TextBox 32"/>
          <p:cNvSpPr txBox="1"/>
          <p:nvPr/>
        </p:nvSpPr>
        <p:spPr>
          <a:xfrm>
            <a:off x="11746853" y="8343451"/>
            <a:ext cx="2273947" cy="253659"/>
          </a:xfrm>
          <a:prstGeom prst="rect">
            <a:avLst/>
          </a:prstGeom>
        </p:spPr>
        <p:txBody>
          <a:bodyPr wrap="square" lIns="0" tIns="0" rIns="0" bIns="0" rtlCol="0" anchor="t">
            <a:spAutoFit/>
          </a:bodyPr>
          <a:lstStyle/>
          <a:p>
            <a:pPr algn="ctr">
              <a:lnSpc>
                <a:spcPts val="2100"/>
              </a:lnSpc>
              <a:spcBef>
                <a:spcPct val="0"/>
              </a:spcBef>
            </a:pPr>
            <a:r>
              <a:rPr lang="en-US" sz="1500" dirty="0">
                <a:solidFill>
                  <a:srgbClr val="5C6B85"/>
                </a:solidFill>
                <a:latin typeface="Agrandir"/>
                <a:ea typeface="Agrandir"/>
                <a:cs typeface="Agrandir"/>
                <a:sym typeface="Agrandir"/>
              </a:rPr>
              <a:t>emerged from the data</a:t>
            </a:r>
          </a:p>
        </p:txBody>
      </p:sp>
      <p:sp>
        <p:nvSpPr>
          <p:cNvPr id="33" name="TextBox 33"/>
          <p:cNvSpPr txBox="1"/>
          <p:nvPr/>
        </p:nvSpPr>
        <p:spPr>
          <a:xfrm>
            <a:off x="2874851" y="4644423"/>
            <a:ext cx="2916963" cy="7588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did it seem to actually notice how they felt?</a:t>
            </a:r>
          </a:p>
        </p:txBody>
      </p:sp>
      <p:sp>
        <p:nvSpPr>
          <p:cNvPr id="34" name="TextBox 34"/>
          <p:cNvSpPr txBox="1"/>
          <p:nvPr/>
        </p:nvSpPr>
        <p:spPr>
          <a:xfrm>
            <a:off x="7726068" y="4506871"/>
            <a:ext cx="2835863" cy="1111250"/>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did they lean into the conversation, or hold back?</a:t>
            </a:r>
          </a:p>
        </p:txBody>
      </p:sp>
      <p:sp>
        <p:nvSpPr>
          <p:cNvPr id="35" name="TextBox 35"/>
          <p:cNvSpPr txBox="1"/>
          <p:nvPr/>
        </p:nvSpPr>
        <p:spPr>
          <a:xfrm>
            <a:off x="12604717" y="4581497"/>
            <a:ext cx="2495442" cy="7588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did the warmth feel real, or performed?</a:t>
            </a:r>
          </a:p>
        </p:txBody>
      </p:sp>
      <p:sp>
        <p:nvSpPr>
          <p:cNvPr id="36" name="TextBox 36"/>
          <p:cNvSpPr txBox="1"/>
          <p:nvPr/>
        </p:nvSpPr>
        <p:spPr>
          <a:xfrm>
            <a:off x="4847876" y="7597901"/>
            <a:ext cx="2545474" cy="7588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where did the illusion crack?</a:t>
            </a:r>
          </a:p>
        </p:txBody>
      </p:sp>
      <p:sp>
        <p:nvSpPr>
          <p:cNvPr id="37" name="TextBox 37"/>
          <p:cNvSpPr txBox="1"/>
          <p:nvPr/>
        </p:nvSpPr>
        <p:spPr>
          <a:xfrm>
            <a:off x="9650094" y="7547274"/>
            <a:ext cx="4221629" cy="7588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what they assumed the AI was doing, versus what it actually did</a:t>
            </a:r>
          </a:p>
        </p:txBody>
      </p:sp>
      <p:sp>
        <p:nvSpPr>
          <p:cNvPr id="38" name="TextBox 38"/>
          <p:cNvSpPr txBox="1"/>
          <p:nvPr/>
        </p:nvSpPr>
        <p:spPr>
          <a:xfrm>
            <a:off x="1028700" y="2244104"/>
            <a:ext cx="15418470" cy="829945"/>
          </a:xfrm>
          <a:prstGeom prst="rect">
            <a:avLst/>
          </a:prstGeom>
        </p:spPr>
        <p:txBody>
          <a:bodyPr lIns="0" tIns="0" rIns="0" bIns="0" rtlCol="0" anchor="t">
            <a:spAutoFit/>
          </a:bodyPr>
          <a:lstStyle/>
          <a:p>
            <a:pPr algn="l">
              <a:lnSpc>
                <a:spcPts val="3080"/>
              </a:lnSpc>
              <a:spcBef>
                <a:spcPct val="0"/>
              </a:spcBef>
            </a:pPr>
            <a:r>
              <a:rPr lang="en-US" sz="2200">
                <a:solidFill>
                  <a:srgbClr val="8490A8"/>
                </a:solidFill>
                <a:latin typeface="Agrandir"/>
                <a:ea typeface="Agrandir"/>
                <a:cs typeface="Agrandir"/>
                <a:sym typeface="Agrandir"/>
              </a:rPr>
              <a:t>Reflexive thematic analysis of session transcripts, reflections, and field notes (Braun &amp; Clarke, 2006) identified five recurring patterns in how participants experienced the interaction.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153352"/>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9675502" y="2985204"/>
            <a:ext cx="6646697" cy="6168980"/>
            <a:chOff x="0" y="0"/>
            <a:chExt cx="1750571" cy="1624752"/>
          </a:xfrm>
        </p:grpSpPr>
        <p:sp>
          <p:nvSpPr>
            <p:cNvPr id="5" name="Freeform 5"/>
            <p:cNvSpPr/>
            <p:nvPr/>
          </p:nvSpPr>
          <p:spPr>
            <a:xfrm>
              <a:off x="0" y="0"/>
              <a:ext cx="1750570" cy="1624752"/>
            </a:xfrm>
            <a:custGeom>
              <a:avLst/>
              <a:gdLst/>
              <a:ahLst/>
              <a:cxnLst/>
              <a:rect l="l" t="t" r="r" b="b"/>
              <a:pathLst>
                <a:path w="1750570" h="1624752">
                  <a:moveTo>
                    <a:pt x="59404" y="0"/>
                  </a:moveTo>
                  <a:lnTo>
                    <a:pt x="1691167" y="0"/>
                  </a:lnTo>
                  <a:cubicBezTo>
                    <a:pt x="1723975" y="0"/>
                    <a:pt x="1750570" y="26596"/>
                    <a:pt x="1750570" y="59404"/>
                  </a:cubicBezTo>
                  <a:lnTo>
                    <a:pt x="1750570" y="1565348"/>
                  </a:lnTo>
                  <a:cubicBezTo>
                    <a:pt x="1750570" y="1598156"/>
                    <a:pt x="1723975" y="1624752"/>
                    <a:pt x="1691167" y="1624752"/>
                  </a:cubicBezTo>
                  <a:lnTo>
                    <a:pt x="59404" y="1624752"/>
                  </a:lnTo>
                  <a:cubicBezTo>
                    <a:pt x="26596" y="1624752"/>
                    <a:pt x="0" y="1598156"/>
                    <a:pt x="0" y="1565348"/>
                  </a:cubicBezTo>
                  <a:lnTo>
                    <a:pt x="0" y="59404"/>
                  </a:lnTo>
                  <a:cubicBezTo>
                    <a:pt x="0" y="26596"/>
                    <a:pt x="26596" y="0"/>
                    <a:pt x="59404"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1750571" cy="1729527"/>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2009206" y="2985204"/>
            <a:ext cx="6646697" cy="6168980"/>
            <a:chOff x="0" y="0"/>
            <a:chExt cx="1750571" cy="1624752"/>
          </a:xfrm>
        </p:grpSpPr>
        <p:sp>
          <p:nvSpPr>
            <p:cNvPr id="8" name="Freeform 8"/>
            <p:cNvSpPr/>
            <p:nvPr/>
          </p:nvSpPr>
          <p:spPr>
            <a:xfrm>
              <a:off x="0" y="0"/>
              <a:ext cx="1750570" cy="1624752"/>
            </a:xfrm>
            <a:custGeom>
              <a:avLst/>
              <a:gdLst/>
              <a:ahLst/>
              <a:cxnLst/>
              <a:rect l="l" t="t" r="r" b="b"/>
              <a:pathLst>
                <a:path w="1750570" h="1624752">
                  <a:moveTo>
                    <a:pt x="59404" y="0"/>
                  </a:moveTo>
                  <a:lnTo>
                    <a:pt x="1691167" y="0"/>
                  </a:lnTo>
                  <a:cubicBezTo>
                    <a:pt x="1723975" y="0"/>
                    <a:pt x="1750570" y="26596"/>
                    <a:pt x="1750570" y="59404"/>
                  </a:cubicBezTo>
                  <a:lnTo>
                    <a:pt x="1750570" y="1565348"/>
                  </a:lnTo>
                  <a:cubicBezTo>
                    <a:pt x="1750570" y="1598156"/>
                    <a:pt x="1723975" y="1624752"/>
                    <a:pt x="1691167" y="1624752"/>
                  </a:cubicBezTo>
                  <a:lnTo>
                    <a:pt x="59404" y="1624752"/>
                  </a:lnTo>
                  <a:cubicBezTo>
                    <a:pt x="26596" y="1624752"/>
                    <a:pt x="0" y="1598156"/>
                    <a:pt x="0" y="1565348"/>
                  </a:cubicBezTo>
                  <a:lnTo>
                    <a:pt x="0" y="59404"/>
                  </a:lnTo>
                  <a:cubicBezTo>
                    <a:pt x="0" y="26596"/>
                    <a:pt x="26596" y="0"/>
                    <a:pt x="59404"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1750571" cy="1729527"/>
            </a:xfrm>
            <a:prstGeom prst="rect">
              <a:avLst/>
            </a:prstGeom>
          </p:spPr>
          <p:txBody>
            <a:bodyPr lIns="50800" tIns="50800" rIns="50800" bIns="50800" rtlCol="0" anchor="ctr"/>
            <a:lstStyle/>
            <a:p>
              <a:pPr algn="ctr">
                <a:lnSpc>
                  <a:spcPts val="3080"/>
                </a:lnSpc>
              </a:pPr>
              <a:endParaRPr/>
            </a:p>
          </p:txBody>
        </p:sp>
      </p:grpSp>
      <p:sp>
        <p:nvSpPr>
          <p:cNvPr id="10" name="Freeform 10"/>
          <p:cNvSpPr/>
          <p:nvPr/>
        </p:nvSpPr>
        <p:spPr>
          <a:xfrm>
            <a:off x="9908948" y="3272150"/>
            <a:ext cx="771760" cy="852773"/>
          </a:xfrm>
          <a:custGeom>
            <a:avLst/>
            <a:gdLst/>
            <a:ahLst/>
            <a:cxnLst/>
            <a:rect l="l" t="t" r="r" b="b"/>
            <a:pathLst>
              <a:path w="771760" h="852773">
                <a:moveTo>
                  <a:pt x="0" y="0"/>
                </a:moveTo>
                <a:lnTo>
                  <a:pt x="771759" y="0"/>
                </a:lnTo>
                <a:lnTo>
                  <a:pt x="771759" y="852774"/>
                </a:lnTo>
                <a:lnTo>
                  <a:pt x="0" y="85277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3026486" y="3410481"/>
            <a:ext cx="804565" cy="740200"/>
          </a:xfrm>
          <a:custGeom>
            <a:avLst/>
            <a:gdLst/>
            <a:ahLst/>
            <a:cxnLst/>
            <a:rect l="l" t="t" r="r" b="b"/>
            <a:pathLst>
              <a:path w="804565" h="740200">
                <a:moveTo>
                  <a:pt x="0" y="0"/>
                </a:moveTo>
                <a:lnTo>
                  <a:pt x="804565" y="0"/>
                </a:lnTo>
                <a:lnTo>
                  <a:pt x="804565" y="740200"/>
                </a:lnTo>
                <a:lnTo>
                  <a:pt x="0" y="7402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 name="Freeform 12"/>
          <p:cNvSpPr/>
          <p:nvPr/>
        </p:nvSpPr>
        <p:spPr>
          <a:xfrm flipH="1">
            <a:off x="15884807" y="8014384"/>
            <a:ext cx="2621982" cy="2372894"/>
          </a:xfrm>
          <a:custGeom>
            <a:avLst/>
            <a:gdLst/>
            <a:ahLst/>
            <a:cxnLst/>
            <a:rect l="l" t="t" r="r" b="b"/>
            <a:pathLst>
              <a:path w="2621982" h="2372894">
                <a:moveTo>
                  <a:pt x="2621983" y="0"/>
                </a:moveTo>
                <a:lnTo>
                  <a:pt x="0" y="0"/>
                </a:lnTo>
                <a:lnTo>
                  <a:pt x="0" y="2372894"/>
                </a:lnTo>
                <a:lnTo>
                  <a:pt x="2621983" y="2372894"/>
                </a:lnTo>
                <a:lnTo>
                  <a:pt x="2621983" y="0"/>
                </a:lnTo>
                <a:close/>
              </a:path>
            </a:pathLst>
          </a:custGeom>
          <a:blipFill>
            <a:blip r:embed="rId6"/>
            <a:stretch>
              <a:fillRect/>
            </a:stretch>
          </a:blipFill>
        </p:spPr>
        <p:txBody>
          <a:bodyPr/>
          <a:lstStyle/>
          <a:p>
            <a:endParaRPr lang="en-GB"/>
          </a:p>
        </p:txBody>
      </p:sp>
      <p:grpSp>
        <p:nvGrpSpPr>
          <p:cNvPr id="13" name="Group 13"/>
          <p:cNvGrpSpPr/>
          <p:nvPr/>
        </p:nvGrpSpPr>
        <p:grpSpPr>
          <a:xfrm>
            <a:off x="2837799" y="4306869"/>
            <a:ext cx="4868443" cy="1843832"/>
            <a:chOff x="0" y="0"/>
            <a:chExt cx="1001737" cy="379389"/>
          </a:xfrm>
        </p:grpSpPr>
        <p:sp>
          <p:nvSpPr>
            <p:cNvPr id="14" name="Freeform 14"/>
            <p:cNvSpPr/>
            <p:nvPr/>
          </p:nvSpPr>
          <p:spPr>
            <a:xfrm>
              <a:off x="0" y="0"/>
              <a:ext cx="1001737" cy="379389"/>
            </a:xfrm>
            <a:custGeom>
              <a:avLst/>
              <a:gdLst/>
              <a:ahLst/>
              <a:cxnLst/>
              <a:rect l="l" t="t" r="r" b="b"/>
              <a:pathLst>
                <a:path w="1001737" h="379389">
                  <a:moveTo>
                    <a:pt x="925537" y="0"/>
                  </a:moveTo>
                  <a:cubicBezTo>
                    <a:pt x="963637" y="0"/>
                    <a:pt x="1001737" y="25400"/>
                    <a:pt x="1001737" y="63500"/>
                  </a:cubicBezTo>
                  <a:lnTo>
                    <a:pt x="1001737" y="176189"/>
                  </a:lnTo>
                  <a:cubicBezTo>
                    <a:pt x="1001737" y="214289"/>
                    <a:pt x="963637" y="252389"/>
                    <a:pt x="925537" y="252389"/>
                  </a:cubicBezTo>
                  <a:lnTo>
                    <a:pt x="266700" y="252389"/>
                  </a:lnTo>
                  <a:lnTo>
                    <a:pt x="127000" y="379389"/>
                  </a:lnTo>
                  <a:lnTo>
                    <a:pt x="127000" y="252389"/>
                  </a:lnTo>
                  <a:lnTo>
                    <a:pt x="76200" y="252389"/>
                  </a:lnTo>
                  <a:cubicBezTo>
                    <a:pt x="38100" y="252389"/>
                    <a:pt x="0" y="214289"/>
                    <a:pt x="0" y="176189"/>
                  </a:cubicBezTo>
                  <a:lnTo>
                    <a:pt x="0" y="63500"/>
                  </a:lnTo>
                  <a:cubicBezTo>
                    <a:pt x="0" y="25400"/>
                    <a:pt x="38100" y="0"/>
                    <a:pt x="76200" y="0"/>
                  </a:cubicBezTo>
                  <a:lnTo>
                    <a:pt x="925537" y="0"/>
                  </a:lnTo>
                  <a:close/>
                </a:path>
              </a:pathLst>
            </a:custGeom>
            <a:solidFill>
              <a:srgbClr val="0D1630"/>
            </a:solidFill>
            <a:ln w="38100" cap="sq">
              <a:solidFill>
                <a:srgbClr val="E484A8"/>
              </a:solidFill>
              <a:prstDash val="solid"/>
              <a:miter/>
            </a:ln>
          </p:spPr>
          <p:txBody>
            <a:bodyPr/>
            <a:lstStyle/>
            <a:p>
              <a:endParaRPr lang="en-GB"/>
            </a:p>
          </p:txBody>
        </p:sp>
        <p:sp>
          <p:nvSpPr>
            <p:cNvPr id="15" name="TextBox 15"/>
            <p:cNvSpPr txBox="1"/>
            <p:nvPr/>
          </p:nvSpPr>
          <p:spPr>
            <a:xfrm>
              <a:off x="63500" y="-41275"/>
              <a:ext cx="874737" cy="230164"/>
            </a:xfrm>
            <a:prstGeom prst="rect">
              <a:avLst/>
            </a:prstGeom>
          </p:spPr>
          <p:txBody>
            <a:bodyPr lIns="50800" tIns="50800" rIns="50800" bIns="50800" rtlCol="0" anchor="ctr"/>
            <a:lstStyle/>
            <a:p>
              <a:pPr algn="ctr">
                <a:lnSpc>
                  <a:spcPts val="3080"/>
                </a:lnSpc>
              </a:pPr>
              <a:endParaRPr/>
            </a:p>
          </p:txBody>
        </p:sp>
      </p:grpSp>
      <p:sp>
        <p:nvSpPr>
          <p:cNvPr id="16" name="TextBox 16"/>
          <p:cNvSpPr txBox="1"/>
          <p:nvPr/>
        </p:nvSpPr>
        <p:spPr>
          <a:xfrm>
            <a:off x="11842996" y="7835837"/>
            <a:ext cx="4218360" cy="758825"/>
          </a:xfrm>
          <a:prstGeom prst="rect">
            <a:avLst/>
          </a:prstGeom>
        </p:spPr>
        <p:txBody>
          <a:bodyPr lIns="0" tIns="0" rIns="0" bIns="0" rtlCol="0" anchor="t">
            <a:spAutoFit/>
          </a:bodyPr>
          <a:lstStyle/>
          <a:p>
            <a:pPr algn="l">
              <a:lnSpc>
                <a:spcPts val="2800"/>
              </a:lnSpc>
              <a:spcBef>
                <a:spcPct val="0"/>
              </a:spcBef>
            </a:pPr>
            <a:r>
              <a:rPr lang="en-US" sz="2000">
                <a:solidFill>
                  <a:srgbClr val="8490A8"/>
                </a:solidFill>
                <a:latin typeface="Agrandir"/>
                <a:ea typeface="Agrandir"/>
                <a:cs typeface="Agrandir"/>
                <a:sym typeface="Agrandir"/>
              </a:rPr>
              <a:t>The most independently-confirmed finding in the whole dataset.</a:t>
            </a:r>
          </a:p>
        </p:txBody>
      </p:sp>
      <p:sp>
        <p:nvSpPr>
          <p:cNvPr id="17" name="TextBox 17"/>
          <p:cNvSpPr txBox="1"/>
          <p:nvPr/>
        </p:nvSpPr>
        <p:spPr>
          <a:xfrm>
            <a:off x="1028700" y="1459230"/>
            <a:ext cx="15144502" cy="1003544"/>
          </a:xfrm>
          <a:prstGeom prst="rect">
            <a:avLst/>
          </a:prstGeom>
        </p:spPr>
        <p:txBody>
          <a:bodyPr lIns="0" tIns="0" rIns="0" bIns="0" rtlCol="0" anchor="t">
            <a:spAutoFit/>
          </a:bodyPr>
          <a:lstStyle/>
          <a:p>
            <a:pPr algn="l">
              <a:lnSpc>
                <a:spcPts val="8548"/>
              </a:lnSpc>
            </a:pPr>
            <a:r>
              <a:rPr lang="en-US" sz="5400" b="1" dirty="0">
                <a:solidFill>
                  <a:srgbClr val="7FD3EC"/>
                </a:solidFill>
                <a:latin typeface="Agrandir Medium"/>
                <a:ea typeface="Agrandir Medium"/>
                <a:cs typeface="Agrandir Medium"/>
                <a:sym typeface="Agrandir Medium"/>
              </a:rPr>
              <a:t>A Few of the Voices Behind the Numbers</a:t>
            </a:r>
          </a:p>
        </p:txBody>
      </p:sp>
      <p:sp>
        <p:nvSpPr>
          <p:cNvPr id="18" name="TextBox 18"/>
          <p:cNvSpPr txBox="1"/>
          <p:nvPr/>
        </p:nvSpPr>
        <p:spPr>
          <a:xfrm>
            <a:off x="1028700" y="942975"/>
            <a:ext cx="4457700" cy="811530"/>
          </a:xfrm>
          <a:prstGeom prst="rect">
            <a:avLst/>
          </a:prstGeom>
        </p:spPr>
        <p:txBody>
          <a:bodyPr wrap="square" lIns="0" tIns="0" rIns="0" bIns="0" rtlCol="0" anchor="t">
            <a:spAutoFit/>
          </a:bodyPr>
          <a:lstStyle/>
          <a:p>
            <a:pPr algn="ctr">
              <a:lnSpc>
                <a:spcPts val="6720"/>
              </a:lnSpc>
            </a:pPr>
            <a:r>
              <a:rPr lang="en-US" sz="4800" b="1" dirty="0">
                <a:solidFill>
                  <a:srgbClr val="FFFFFF"/>
                </a:solidFill>
                <a:latin typeface="Canva Sans Bold"/>
                <a:ea typeface="Canva Sans Bold"/>
                <a:cs typeface="Canva Sans Bold"/>
                <a:sym typeface="Canva Sans Bold"/>
              </a:rPr>
              <a:t>In Their Words</a:t>
            </a:r>
          </a:p>
        </p:txBody>
      </p:sp>
      <p:sp>
        <p:nvSpPr>
          <p:cNvPr id="19" name="TextBox 19"/>
          <p:cNvSpPr txBox="1"/>
          <p:nvPr/>
        </p:nvSpPr>
        <p:spPr>
          <a:xfrm>
            <a:off x="4021551" y="3315231"/>
            <a:ext cx="2622008" cy="809692"/>
          </a:xfrm>
          <a:prstGeom prst="rect">
            <a:avLst/>
          </a:prstGeom>
        </p:spPr>
        <p:txBody>
          <a:bodyPr lIns="0" tIns="0" rIns="0" bIns="0" rtlCol="0" anchor="t">
            <a:spAutoFit/>
          </a:bodyPr>
          <a:lstStyle/>
          <a:p>
            <a:pPr algn="ctr">
              <a:lnSpc>
                <a:spcPts val="6569"/>
              </a:lnSpc>
              <a:spcBef>
                <a:spcPct val="0"/>
              </a:spcBef>
            </a:pPr>
            <a:r>
              <a:rPr lang="en-US" sz="4692">
                <a:solidFill>
                  <a:srgbClr val="D793AF"/>
                </a:solidFill>
                <a:latin typeface="HK Modular"/>
                <a:ea typeface="HK Modular"/>
                <a:cs typeface="HK Modular"/>
                <a:sym typeface="HK Modular"/>
              </a:rPr>
              <a:t>RAIYU</a:t>
            </a:r>
          </a:p>
        </p:txBody>
      </p:sp>
      <p:sp>
        <p:nvSpPr>
          <p:cNvPr id="20" name="TextBox 20"/>
          <p:cNvSpPr txBox="1"/>
          <p:nvPr/>
        </p:nvSpPr>
        <p:spPr>
          <a:xfrm>
            <a:off x="10901222" y="3315231"/>
            <a:ext cx="4195256" cy="809692"/>
          </a:xfrm>
          <a:prstGeom prst="rect">
            <a:avLst/>
          </a:prstGeom>
        </p:spPr>
        <p:txBody>
          <a:bodyPr lIns="0" tIns="0" rIns="0" bIns="0" rtlCol="0" anchor="t">
            <a:spAutoFit/>
          </a:bodyPr>
          <a:lstStyle/>
          <a:p>
            <a:pPr algn="ctr">
              <a:lnSpc>
                <a:spcPts val="6569"/>
              </a:lnSpc>
              <a:spcBef>
                <a:spcPct val="0"/>
              </a:spcBef>
            </a:pPr>
            <a:r>
              <a:rPr lang="en-US" sz="4692">
                <a:solidFill>
                  <a:srgbClr val="9BD1E9"/>
                </a:solidFill>
                <a:latin typeface="HK Modular"/>
                <a:ea typeface="HK Modular"/>
                <a:cs typeface="HK Modular"/>
                <a:sym typeface="HK Modular"/>
              </a:rPr>
              <a:t>BASELINE</a:t>
            </a:r>
          </a:p>
        </p:txBody>
      </p:sp>
      <p:sp>
        <p:nvSpPr>
          <p:cNvPr id="21" name="TextBox 21"/>
          <p:cNvSpPr txBox="1"/>
          <p:nvPr/>
        </p:nvSpPr>
        <p:spPr>
          <a:xfrm>
            <a:off x="3548516" y="9332532"/>
            <a:ext cx="11210421" cy="514985"/>
          </a:xfrm>
          <a:prstGeom prst="rect">
            <a:avLst/>
          </a:prstGeom>
        </p:spPr>
        <p:txBody>
          <a:bodyPr lIns="0" tIns="0" rIns="0" bIns="0" rtlCol="0" anchor="t">
            <a:spAutoFit/>
          </a:bodyPr>
          <a:lstStyle/>
          <a:p>
            <a:pPr algn="ctr">
              <a:lnSpc>
                <a:spcPts val="3639"/>
              </a:lnSpc>
              <a:spcBef>
                <a:spcPct val="0"/>
              </a:spcBef>
            </a:pPr>
            <a:r>
              <a:rPr lang="en-US" sz="2599">
                <a:solidFill>
                  <a:srgbClr val="8B93B0"/>
                </a:solidFill>
                <a:latin typeface="Agrandir"/>
                <a:ea typeface="Agrandir"/>
                <a:cs typeface="Agrandir"/>
                <a:sym typeface="Agrandir"/>
              </a:rPr>
              <a:t>More voices, and the full stories, are on the posters — come take a look</a:t>
            </a:r>
          </a:p>
        </p:txBody>
      </p:sp>
      <p:sp>
        <p:nvSpPr>
          <p:cNvPr id="22" name="TextBox 22"/>
          <p:cNvSpPr txBox="1"/>
          <p:nvPr/>
        </p:nvSpPr>
        <p:spPr>
          <a:xfrm>
            <a:off x="2949598" y="4313555"/>
            <a:ext cx="4729868" cy="829945"/>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"I felt listened to and it's given me something I can work towards."</a:t>
            </a:r>
          </a:p>
        </p:txBody>
      </p:sp>
      <p:sp>
        <p:nvSpPr>
          <p:cNvPr id="23" name="TextBox 23"/>
          <p:cNvSpPr txBox="1"/>
          <p:nvPr/>
        </p:nvSpPr>
        <p:spPr>
          <a:xfrm>
            <a:off x="4280254" y="5605704"/>
            <a:ext cx="4320697" cy="758825"/>
          </a:xfrm>
          <a:prstGeom prst="rect">
            <a:avLst/>
          </a:prstGeom>
        </p:spPr>
        <p:txBody>
          <a:bodyPr lIns="0" tIns="0" rIns="0" bIns="0" rtlCol="0" anchor="t">
            <a:spAutoFit/>
          </a:bodyPr>
          <a:lstStyle/>
          <a:p>
            <a:pPr algn="l">
              <a:lnSpc>
                <a:spcPts val="2800"/>
              </a:lnSpc>
              <a:spcBef>
                <a:spcPct val="0"/>
              </a:spcBef>
            </a:pPr>
            <a:r>
              <a:rPr lang="en-US" sz="2000">
                <a:solidFill>
                  <a:srgbClr val="8490A8"/>
                </a:solidFill>
                <a:latin typeface="Agrandir"/>
                <a:ea typeface="Agrandir"/>
                <a:cs typeface="Agrandir"/>
                <a:sym typeface="Agrandir"/>
              </a:rPr>
              <a:t>Shows the Goal-facet win — not just heard, but given direction.</a:t>
            </a:r>
          </a:p>
        </p:txBody>
      </p:sp>
      <p:grpSp>
        <p:nvGrpSpPr>
          <p:cNvPr id="24" name="Group 24"/>
          <p:cNvGrpSpPr/>
          <p:nvPr/>
        </p:nvGrpSpPr>
        <p:grpSpPr>
          <a:xfrm>
            <a:off x="2567789" y="6661979"/>
            <a:ext cx="5439354" cy="1836481"/>
            <a:chOff x="0" y="0"/>
            <a:chExt cx="1119209" cy="377877"/>
          </a:xfrm>
        </p:grpSpPr>
        <p:sp>
          <p:nvSpPr>
            <p:cNvPr id="25" name="Freeform 25"/>
            <p:cNvSpPr/>
            <p:nvPr/>
          </p:nvSpPr>
          <p:spPr>
            <a:xfrm>
              <a:off x="0" y="0"/>
              <a:ext cx="1119209" cy="377877"/>
            </a:xfrm>
            <a:custGeom>
              <a:avLst/>
              <a:gdLst/>
              <a:ahLst/>
              <a:cxnLst/>
              <a:rect l="l" t="t" r="r" b="b"/>
              <a:pathLst>
                <a:path w="1119209" h="377877">
                  <a:moveTo>
                    <a:pt x="1043009" y="0"/>
                  </a:moveTo>
                  <a:cubicBezTo>
                    <a:pt x="1081109" y="0"/>
                    <a:pt x="1119209" y="25400"/>
                    <a:pt x="1119209" y="63500"/>
                  </a:cubicBezTo>
                  <a:lnTo>
                    <a:pt x="1119209" y="174677"/>
                  </a:lnTo>
                  <a:cubicBezTo>
                    <a:pt x="1119209" y="212777"/>
                    <a:pt x="1081109" y="250877"/>
                    <a:pt x="1043009" y="250877"/>
                  </a:cubicBezTo>
                  <a:lnTo>
                    <a:pt x="266700" y="250877"/>
                  </a:lnTo>
                  <a:lnTo>
                    <a:pt x="127000" y="377877"/>
                  </a:lnTo>
                  <a:lnTo>
                    <a:pt x="127000" y="250877"/>
                  </a:lnTo>
                  <a:lnTo>
                    <a:pt x="76200" y="250877"/>
                  </a:lnTo>
                  <a:cubicBezTo>
                    <a:pt x="38100" y="250877"/>
                    <a:pt x="0" y="212777"/>
                    <a:pt x="0" y="174677"/>
                  </a:cubicBezTo>
                  <a:lnTo>
                    <a:pt x="0" y="63500"/>
                  </a:lnTo>
                  <a:cubicBezTo>
                    <a:pt x="0" y="25400"/>
                    <a:pt x="38100" y="0"/>
                    <a:pt x="76200" y="0"/>
                  </a:cubicBezTo>
                  <a:lnTo>
                    <a:pt x="1043009" y="0"/>
                  </a:lnTo>
                  <a:close/>
                </a:path>
              </a:pathLst>
            </a:custGeom>
            <a:solidFill>
              <a:srgbClr val="0D1630"/>
            </a:solidFill>
            <a:ln w="38100" cap="sq">
              <a:solidFill>
                <a:srgbClr val="E484A8"/>
              </a:solidFill>
              <a:prstDash val="solid"/>
              <a:miter/>
            </a:ln>
          </p:spPr>
          <p:txBody>
            <a:bodyPr/>
            <a:lstStyle/>
            <a:p>
              <a:endParaRPr lang="en-GB"/>
            </a:p>
          </p:txBody>
        </p:sp>
        <p:sp>
          <p:nvSpPr>
            <p:cNvPr id="26" name="TextBox 26"/>
            <p:cNvSpPr txBox="1"/>
            <p:nvPr/>
          </p:nvSpPr>
          <p:spPr>
            <a:xfrm>
              <a:off x="63500" y="-41275"/>
              <a:ext cx="992209" cy="228652"/>
            </a:xfrm>
            <a:prstGeom prst="rect">
              <a:avLst/>
            </a:prstGeom>
          </p:spPr>
          <p:txBody>
            <a:bodyPr lIns="50800" tIns="50800" rIns="50800" bIns="50800" rtlCol="0" anchor="ctr"/>
            <a:lstStyle/>
            <a:p>
              <a:pPr algn="ctr">
                <a:lnSpc>
                  <a:spcPts val="3080"/>
                </a:lnSpc>
              </a:pPr>
              <a:endParaRPr/>
            </a:p>
          </p:txBody>
        </p:sp>
      </p:grpSp>
      <p:sp>
        <p:nvSpPr>
          <p:cNvPr id="27" name="TextBox 27"/>
          <p:cNvSpPr txBox="1"/>
          <p:nvPr/>
        </p:nvSpPr>
        <p:spPr>
          <a:xfrm>
            <a:off x="2567789" y="6660923"/>
            <a:ext cx="5510990" cy="829945"/>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"I don't want it to get too deep... I don't want to open my mind up."</a:t>
            </a:r>
          </a:p>
        </p:txBody>
      </p:sp>
      <p:sp>
        <p:nvSpPr>
          <p:cNvPr id="28" name="TextBox 28"/>
          <p:cNvSpPr txBox="1"/>
          <p:nvPr/>
        </p:nvSpPr>
        <p:spPr>
          <a:xfrm>
            <a:off x="4021551" y="7980617"/>
            <a:ext cx="4247729" cy="1111250"/>
          </a:xfrm>
          <a:prstGeom prst="rect">
            <a:avLst/>
          </a:prstGeom>
        </p:spPr>
        <p:txBody>
          <a:bodyPr lIns="0" tIns="0" rIns="0" bIns="0" rtlCol="0" anchor="t">
            <a:spAutoFit/>
          </a:bodyPr>
          <a:lstStyle/>
          <a:p>
            <a:pPr algn="l">
              <a:lnSpc>
                <a:spcPts val="2800"/>
              </a:lnSpc>
              <a:spcBef>
                <a:spcPct val="0"/>
              </a:spcBef>
            </a:pPr>
            <a:r>
              <a:rPr lang="en-US" sz="2000">
                <a:solidFill>
                  <a:srgbClr val="8490A8"/>
                </a:solidFill>
                <a:latin typeface="Agrandir"/>
                <a:ea typeface="Agrandir"/>
                <a:cs typeface="Agrandir"/>
                <a:sym typeface="Agrandir"/>
              </a:rPr>
              <a:t>Never triggered the filter — self-censored just from knowing it existed.</a:t>
            </a:r>
          </a:p>
        </p:txBody>
      </p:sp>
      <p:grpSp>
        <p:nvGrpSpPr>
          <p:cNvPr id="29" name="Group 29"/>
          <p:cNvGrpSpPr/>
          <p:nvPr/>
        </p:nvGrpSpPr>
        <p:grpSpPr>
          <a:xfrm>
            <a:off x="10418215" y="4329415"/>
            <a:ext cx="5161272" cy="1740279"/>
            <a:chOff x="0" y="0"/>
            <a:chExt cx="1061990" cy="358082"/>
          </a:xfrm>
        </p:grpSpPr>
        <p:sp>
          <p:nvSpPr>
            <p:cNvPr id="30" name="Freeform 30"/>
            <p:cNvSpPr/>
            <p:nvPr/>
          </p:nvSpPr>
          <p:spPr>
            <a:xfrm>
              <a:off x="0" y="0"/>
              <a:ext cx="1061990" cy="358082"/>
            </a:xfrm>
            <a:custGeom>
              <a:avLst/>
              <a:gdLst/>
              <a:ahLst/>
              <a:cxnLst/>
              <a:rect l="l" t="t" r="r" b="b"/>
              <a:pathLst>
                <a:path w="1061990" h="358082">
                  <a:moveTo>
                    <a:pt x="985790" y="0"/>
                  </a:moveTo>
                  <a:cubicBezTo>
                    <a:pt x="1023890" y="0"/>
                    <a:pt x="1061990" y="25400"/>
                    <a:pt x="1061990" y="63500"/>
                  </a:cubicBezTo>
                  <a:lnTo>
                    <a:pt x="1061990" y="154882"/>
                  </a:lnTo>
                  <a:cubicBezTo>
                    <a:pt x="1061990" y="192982"/>
                    <a:pt x="1023890" y="231082"/>
                    <a:pt x="985790" y="231082"/>
                  </a:cubicBezTo>
                  <a:lnTo>
                    <a:pt x="266700" y="231082"/>
                  </a:lnTo>
                  <a:lnTo>
                    <a:pt x="127000" y="358082"/>
                  </a:lnTo>
                  <a:lnTo>
                    <a:pt x="127000" y="231082"/>
                  </a:lnTo>
                  <a:lnTo>
                    <a:pt x="76200" y="231082"/>
                  </a:lnTo>
                  <a:cubicBezTo>
                    <a:pt x="38100" y="231082"/>
                    <a:pt x="0" y="192982"/>
                    <a:pt x="0" y="154882"/>
                  </a:cubicBezTo>
                  <a:lnTo>
                    <a:pt x="0" y="63500"/>
                  </a:lnTo>
                  <a:cubicBezTo>
                    <a:pt x="0" y="25400"/>
                    <a:pt x="38100" y="0"/>
                    <a:pt x="76200" y="0"/>
                  </a:cubicBezTo>
                  <a:lnTo>
                    <a:pt x="985790" y="0"/>
                  </a:lnTo>
                  <a:close/>
                </a:path>
              </a:pathLst>
            </a:custGeom>
            <a:solidFill>
              <a:srgbClr val="0D1630"/>
            </a:solidFill>
            <a:ln w="38100" cap="sq">
              <a:solidFill>
                <a:srgbClr val="78CCE4"/>
              </a:solidFill>
              <a:prstDash val="solid"/>
              <a:miter/>
            </a:ln>
          </p:spPr>
          <p:txBody>
            <a:bodyPr/>
            <a:lstStyle/>
            <a:p>
              <a:endParaRPr lang="en-GB"/>
            </a:p>
          </p:txBody>
        </p:sp>
        <p:sp>
          <p:nvSpPr>
            <p:cNvPr id="31" name="TextBox 31"/>
            <p:cNvSpPr txBox="1"/>
            <p:nvPr/>
          </p:nvSpPr>
          <p:spPr>
            <a:xfrm>
              <a:off x="63500" y="-41275"/>
              <a:ext cx="934990" cy="208857"/>
            </a:xfrm>
            <a:prstGeom prst="rect">
              <a:avLst/>
            </a:prstGeom>
          </p:spPr>
          <p:txBody>
            <a:bodyPr lIns="50800" tIns="50800" rIns="50800" bIns="50800" rtlCol="0" anchor="ctr"/>
            <a:lstStyle/>
            <a:p>
              <a:pPr algn="ctr">
                <a:lnSpc>
                  <a:spcPts val="3080"/>
                </a:lnSpc>
              </a:pPr>
              <a:endParaRPr/>
            </a:p>
          </p:txBody>
        </p:sp>
      </p:grpSp>
      <p:sp>
        <p:nvSpPr>
          <p:cNvPr id="32" name="TextBox 32"/>
          <p:cNvSpPr txBox="1"/>
          <p:nvPr/>
        </p:nvSpPr>
        <p:spPr>
          <a:xfrm>
            <a:off x="10534709" y="4372384"/>
            <a:ext cx="4928283" cy="829945"/>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"This impressed me more than I ever thought it could."</a:t>
            </a:r>
          </a:p>
        </p:txBody>
      </p:sp>
      <p:sp>
        <p:nvSpPr>
          <p:cNvPr id="33" name="TextBox 33"/>
          <p:cNvSpPr txBox="1"/>
          <p:nvPr/>
        </p:nvSpPr>
        <p:spPr>
          <a:xfrm>
            <a:off x="11842996" y="5512629"/>
            <a:ext cx="4041811" cy="758825"/>
          </a:xfrm>
          <a:prstGeom prst="rect">
            <a:avLst/>
          </a:prstGeom>
        </p:spPr>
        <p:txBody>
          <a:bodyPr lIns="0" tIns="0" rIns="0" bIns="0" rtlCol="0" anchor="t">
            <a:spAutoFit/>
          </a:bodyPr>
          <a:lstStyle/>
          <a:p>
            <a:pPr algn="l">
              <a:lnSpc>
                <a:spcPts val="2800"/>
              </a:lnSpc>
              <a:spcBef>
                <a:spcPct val="0"/>
              </a:spcBef>
            </a:pPr>
            <a:r>
              <a:rPr lang="en-US" sz="2000">
                <a:solidFill>
                  <a:srgbClr val="8490A8"/>
                </a:solidFill>
                <a:latin typeface="Agrandir"/>
                <a:ea typeface="Agrandir"/>
                <a:cs typeface="Agrandir"/>
                <a:sym typeface="Agrandir"/>
              </a:rPr>
              <a:t>Entered the study "very against AI being helpful."</a:t>
            </a:r>
          </a:p>
        </p:txBody>
      </p:sp>
      <p:grpSp>
        <p:nvGrpSpPr>
          <p:cNvPr id="34" name="Group 34"/>
          <p:cNvGrpSpPr/>
          <p:nvPr/>
        </p:nvGrpSpPr>
        <p:grpSpPr>
          <a:xfrm>
            <a:off x="10418215" y="6661979"/>
            <a:ext cx="5161272" cy="1776217"/>
            <a:chOff x="0" y="0"/>
            <a:chExt cx="1061990" cy="365477"/>
          </a:xfrm>
        </p:grpSpPr>
        <p:sp>
          <p:nvSpPr>
            <p:cNvPr id="35" name="Freeform 35"/>
            <p:cNvSpPr/>
            <p:nvPr/>
          </p:nvSpPr>
          <p:spPr>
            <a:xfrm>
              <a:off x="0" y="0"/>
              <a:ext cx="1061990" cy="365477"/>
            </a:xfrm>
            <a:custGeom>
              <a:avLst/>
              <a:gdLst/>
              <a:ahLst/>
              <a:cxnLst/>
              <a:rect l="l" t="t" r="r" b="b"/>
              <a:pathLst>
                <a:path w="1061990" h="365477">
                  <a:moveTo>
                    <a:pt x="985790" y="0"/>
                  </a:moveTo>
                  <a:cubicBezTo>
                    <a:pt x="1023890" y="0"/>
                    <a:pt x="1061990" y="25400"/>
                    <a:pt x="1061990" y="63500"/>
                  </a:cubicBezTo>
                  <a:lnTo>
                    <a:pt x="1061990" y="162277"/>
                  </a:lnTo>
                  <a:cubicBezTo>
                    <a:pt x="1061990" y="200377"/>
                    <a:pt x="1023890" y="238477"/>
                    <a:pt x="985790" y="238477"/>
                  </a:cubicBezTo>
                  <a:lnTo>
                    <a:pt x="266700" y="238477"/>
                  </a:lnTo>
                  <a:lnTo>
                    <a:pt x="127000" y="365477"/>
                  </a:lnTo>
                  <a:lnTo>
                    <a:pt x="127000" y="238477"/>
                  </a:lnTo>
                  <a:lnTo>
                    <a:pt x="76200" y="238477"/>
                  </a:lnTo>
                  <a:cubicBezTo>
                    <a:pt x="38100" y="238477"/>
                    <a:pt x="0" y="200377"/>
                    <a:pt x="0" y="162277"/>
                  </a:cubicBezTo>
                  <a:lnTo>
                    <a:pt x="0" y="63500"/>
                  </a:lnTo>
                  <a:cubicBezTo>
                    <a:pt x="0" y="25400"/>
                    <a:pt x="38100" y="0"/>
                    <a:pt x="76200" y="0"/>
                  </a:cubicBezTo>
                  <a:lnTo>
                    <a:pt x="985790" y="0"/>
                  </a:lnTo>
                  <a:close/>
                </a:path>
              </a:pathLst>
            </a:custGeom>
            <a:solidFill>
              <a:srgbClr val="0D1630"/>
            </a:solidFill>
            <a:ln w="38100" cap="sq">
              <a:solidFill>
                <a:srgbClr val="78CCE4"/>
              </a:solidFill>
              <a:prstDash val="solid"/>
              <a:miter/>
            </a:ln>
          </p:spPr>
          <p:txBody>
            <a:bodyPr/>
            <a:lstStyle/>
            <a:p>
              <a:endParaRPr lang="en-GB"/>
            </a:p>
          </p:txBody>
        </p:sp>
        <p:sp>
          <p:nvSpPr>
            <p:cNvPr id="36" name="TextBox 36"/>
            <p:cNvSpPr txBox="1"/>
            <p:nvPr/>
          </p:nvSpPr>
          <p:spPr>
            <a:xfrm>
              <a:off x="63500" y="-41275"/>
              <a:ext cx="934990" cy="216252"/>
            </a:xfrm>
            <a:prstGeom prst="rect">
              <a:avLst/>
            </a:prstGeom>
          </p:spPr>
          <p:txBody>
            <a:bodyPr lIns="50800" tIns="50800" rIns="50800" bIns="50800" rtlCol="0" anchor="ctr"/>
            <a:lstStyle/>
            <a:p>
              <a:pPr algn="ctr">
                <a:lnSpc>
                  <a:spcPts val="3080"/>
                </a:lnSpc>
              </a:pPr>
              <a:endParaRPr/>
            </a:p>
          </p:txBody>
        </p:sp>
      </p:grpSp>
      <p:sp>
        <p:nvSpPr>
          <p:cNvPr id="37" name="TextBox 37"/>
          <p:cNvSpPr txBox="1"/>
          <p:nvPr/>
        </p:nvSpPr>
        <p:spPr>
          <a:xfrm>
            <a:off x="10418215" y="6721399"/>
            <a:ext cx="5161272" cy="829945"/>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Agrandir"/>
                <a:ea typeface="Agrandir"/>
                <a:cs typeface="Agrandir"/>
                <a:sym typeface="Agrandir"/>
              </a:rPr>
              <a:t>"You know the words that make you look as if you do."</a:t>
            </a:r>
          </a:p>
        </p:txBody>
      </p:sp>
      <p:sp>
        <p:nvSpPr>
          <p:cNvPr id="38" name="TextBox 38"/>
          <p:cNvSpPr txBox="1"/>
          <p:nvPr/>
        </p:nvSpPr>
        <p:spPr>
          <a:xfrm>
            <a:off x="5917823" y="5114699"/>
            <a:ext cx="1591608" cy="302455"/>
          </a:xfrm>
          <a:prstGeom prst="rect">
            <a:avLst/>
          </a:prstGeom>
        </p:spPr>
        <p:txBody>
          <a:bodyPr wrap="square" lIns="0" tIns="0" rIns="0" bIns="0" rtlCol="0" anchor="t">
            <a:spAutoFit/>
          </a:bodyPr>
          <a:lstStyle/>
          <a:p>
            <a:pPr algn="ctr">
              <a:lnSpc>
                <a:spcPts val="2520"/>
              </a:lnSpc>
              <a:spcBef>
                <a:spcPct val="0"/>
              </a:spcBef>
            </a:pPr>
            <a:r>
              <a:rPr lang="en-US" sz="1800" i="1" dirty="0">
                <a:solidFill>
                  <a:srgbClr val="FFFFFF"/>
                </a:solidFill>
                <a:latin typeface="Agrandir Italics"/>
                <a:ea typeface="Agrandir Italics"/>
                <a:cs typeface="Agrandir Italics"/>
                <a:sym typeface="Agrandir Italics"/>
              </a:rPr>
              <a:t>Participant 10</a:t>
            </a:r>
          </a:p>
        </p:txBody>
      </p:sp>
      <p:sp>
        <p:nvSpPr>
          <p:cNvPr id="39" name="TextBox 39"/>
          <p:cNvSpPr txBox="1"/>
          <p:nvPr/>
        </p:nvSpPr>
        <p:spPr>
          <a:xfrm>
            <a:off x="6272233" y="7462293"/>
            <a:ext cx="1576367" cy="302455"/>
          </a:xfrm>
          <a:prstGeom prst="rect">
            <a:avLst/>
          </a:prstGeom>
        </p:spPr>
        <p:txBody>
          <a:bodyPr wrap="square" lIns="0" tIns="0" rIns="0" bIns="0" rtlCol="0" anchor="t">
            <a:spAutoFit/>
          </a:bodyPr>
          <a:lstStyle/>
          <a:p>
            <a:pPr algn="ctr">
              <a:lnSpc>
                <a:spcPts val="2520"/>
              </a:lnSpc>
              <a:spcBef>
                <a:spcPct val="0"/>
              </a:spcBef>
            </a:pPr>
            <a:r>
              <a:rPr lang="en-US" sz="1800" i="1" dirty="0">
                <a:solidFill>
                  <a:srgbClr val="FFFFFF"/>
                </a:solidFill>
                <a:latin typeface="Agrandir Italics"/>
                <a:ea typeface="Agrandir Italics"/>
                <a:cs typeface="Agrandir Italics"/>
                <a:sym typeface="Agrandir Italics"/>
              </a:rPr>
              <a:t>Participant 13</a:t>
            </a:r>
          </a:p>
        </p:txBody>
      </p:sp>
      <p:sp>
        <p:nvSpPr>
          <p:cNvPr id="40" name="TextBox 40"/>
          <p:cNvSpPr txBox="1"/>
          <p:nvPr/>
        </p:nvSpPr>
        <p:spPr>
          <a:xfrm>
            <a:off x="13533235" y="5075188"/>
            <a:ext cx="1929757" cy="354330"/>
          </a:xfrm>
          <a:prstGeom prst="rect">
            <a:avLst/>
          </a:prstGeom>
        </p:spPr>
        <p:txBody>
          <a:bodyPr lIns="0" tIns="0" rIns="0" bIns="0" rtlCol="0" anchor="t">
            <a:spAutoFit/>
          </a:bodyPr>
          <a:lstStyle/>
          <a:p>
            <a:pPr algn="ctr">
              <a:lnSpc>
                <a:spcPts val="2520"/>
              </a:lnSpc>
              <a:spcBef>
                <a:spcPct val="0"/>
              </a:spcBef>
            </a:pPr>
            <a:r>
              <a:rPr lang="en-US" sz="1800" i="1">
                <a:solidFill>
                  <a:srgbClr val="FFFFFF"/>
                </a:solidFill>
                <a:latin typeface="Agrandir Italics"/>
                <a:ea typeface="Agrandir Italics"/>
                <a:cs typeface="Agrandir Italics"/>
                <a:sym typeface="Agrandir Italics"/>
              </a:rPr>
              <a:t>Participant 2</a:t>
            </a:r>
          </a:p>
        </p:txBody>
      </p:sp>
      <p:sp>
        <p:nvSpPr>
          <p:cNvPr id="41" name="TextBox 41"/>
          <p:cNvSpPr txBox="1"/>
          <p:nvPr/>
        </p:nvSpPr>
        <p:spPr>
          <a:xfrm>
            <a:off x="13952176" y="7405142"/>
            <a:ext cx="1510815" cy="302455"/>
          </a:xfrm>
          <a:prstGeom prst="rect">
            <a:avLst/>
          </a:prstGeom>
        </p:spPr>
        <p:txBody>
          <a:bodyPr wrap="square" lIns="0" tIns="0" rIns="0" bIns="0" rtlCol="0" anchor="t">
            <a:spAutoFit/>
          </a:bodyPr>
          <a:lstStyle/>
          <a:p>
            <a:pPr algn="ctr">
              <a:lnSpc>
                <a:spcPts val="2520"/>
              </a:lnSpc>
              <a:spcBef>
                <a:spcPct val="0"/>
              </a:spcBef>
            </a:pPr>
            <a:r>
              <a:rPr lang="en-US" sz="1800" i="1" dirty="0">
                <a:solidFill>
                  <a:srgbClr val="FFFFFF"/>
                </a:solidFill>
                <a:latin typeface="Agrandir Italics"/>
                <a:ea typeface="Agrandir Italics"/>
                <a:cs typeface="Agrandir Italics"/>
                <a:sym typeface="Agrandir Italics"/>
              </a:rPr>
              <a:t> Participant 7</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2256356" y="-840960"/>
            <a:ext cx="19964850" cy="11180316"/>
          </a:xfrm>
          <a:custGeom>
            <a:avLst/>
            <a:gdLst/>
            <a:ahLst/>
            <a:cxnLst/>
            <a:rect l="l" t="t" r="r" b="b"/>
            <a:pathLst>
              <a:path w="19964850" h="11180316">
                <a:moveTo>
                  <a:pt x="0" y="0"/>
                </a:moveTo>
                <a:lnTo>
                  <a:pt x="19964849" y="0"/>
                </a:lnTo>
                <a:lnTo>
                  <a:pt x="19964849" y="11180316"/>
                </a:lnTo>
                <a:lnTo>
                  <a:pt x="0" y="11180316"/>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9726" y="-11203"/>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2387333" y="3312734"/>
            <a:ext cx="3891998" cy="5737226"/>
            <a:chOff x="0" y="0"/>
            <a:chExt cx="939957" cy="1385599"/>
          </a:xfrm>
        </p:grpSpPr>
        <p:sp>
          <p:nvSpPr>
            <p:cNvPr id="5" name="Freeform 5"/>
            <p:cNvSpPr/>
            <p:nvPr/>
          </p:nvSpPr>
          <p:spPr>
            <a:xfrm>
              <a:off x="0" y="0"/>
              <a:ext cx="939957" cy="1385599"/>
            </a:xfrm>
            <a:custGeom>
              <a:avLst/>
              <a:gdLst/>
              <a:ahLst/>
              <a:cxnLst/>
              <a:rect l="l" t="t" r="r" b="b"/>
              <a:pathLst>
                <a:path w="939957" h="1385599">
                  <a:moveTo>
                    <a:pt x="101449" y="0"/>
                  </a:moveTo>
                  <a:lnTo>
                    <a:pt x="838509" y="0"/>
                  </a:lnTo>
                  <a:cubicBezTo>
                    <a:pt x="894537" y="0"/>
                    <a:pt x="939957" y="45420"/>
                    <a:pt x="939957" y="101449"/>
                  </a:cubicBezTo>
                  <a:lnTo>
                    <a:pt x="939957" y="1284150"/>
                  </a:lnTo>
                  <a:cubicBezTo>
                    <a:pt x="939957" y="1340179"/>
                    <a:pt x="894537" y="1385599"/>
                    <a:pt x="838509" y="1385599"/>
                  </a:cubicBezTo>
                  <a:lnTo>
                    <a:pt x="101449" y="1385599"/>
                  </a:lnTo>
                  <a:cubicBezTo>
                    <a:pt x="45420" y="1385599"/>
                    <a:pt x="0" y="1340179"/>
                    <a:pt x="0" y="1284150"/>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939957" cy="1490374"/>
            </a:xfrm>
            <a:prstGeom prst="rect">
              <a:avLst/>
            </a:prstGeom>
          </p:spPr>
          <p:txBody>
            <a:bodyPr lIns="50800" tIns="50800" rIns="50800" bIns="50800" rtlCol="0" anchor="ctr"/>
            <a:lstStyle/>
            <a:p>
              <a:pPr algn="ctr">
                <a:lnSpc>
                  <a:spcPts val="3080"/>
                </a:lnSpc>
              </a:pPr>
              <a:endParaRPr/>
            </a:p>
          </p:txBody>
        </p:sp>
      </p:grpSp>
      <p:grpSp>
        <p:nvGrpSpPr>
          <p:cNvPr id="7" name="Group 7"/>
          <p:cNvGrpSpPr/>
          <p:nvPr/>
        </p:nvGrpSpPr>
        <p:grpSpPr>
          <a:xfrm>
            <a:off x="7169975" y="3274074"/>
            <a:ext cx="3891998" cy="5775886"/>
            <a:chOff x="0" y="0"/>
            <a:chExt cx="939957" cy="1394936"/>
          </a:xfrm>
        </p:grpSpPr>
        <p:sp>
          <p:nvSpPr>
            <p:cNvPr id="8" name="Freeform 8"/>
            <p:cNvSpPr/>
            <p:nvPr/>
          </p:nvSpPr>
          <p:spPr>
            <a:xfrm>
              <a:off x="0" y="0"/>
              <a:ext cx="939957" cy="1394936"/>
            </a:xfrm>
            <a:custGeom>
              <a:avLst/>
              <a:gdLst/>
              <a:ahLst/>
              <a:cxnLst/>
              <a:rect l="l" t="t" r="r" b="b"/>
              <a:pathLst>
                <a:path w="939957" h="1394936">
                  <a:moveTo>
                    <a:pt x="101449" y="0"/>
                  </a:moveTo>
                  <a:lnTo>
                    <a:pt x="838509" y="0"/>
                  </a:lnTo>
                  <a:cubicBezTo>
                    <a:pt x="894537" y="0"/>
                    <a:pt x="939957" y="45420"/>
                    <a:pt x="939957" y="101449"/>
                  </a:cubicBezTo>
                  <a:lnTo>
                    <a:pt x="939957" y="1293487"/>
                  </a:lnTo>
                  <a:cubicBezTo>
                    <a:pt x="939957" y="1349516"/>
                    <a:pt x="894537" y="1394936"/>
                    <a:pt x="838509" y="1394936"/>
                  </a:cubicBezTo>
                  <a:lnTo>
                    <a:pt x="101449" y="1394936"/>
                  </a:lnTo>
                  <a:cubicBezTo>
                    <a:pt x="45420" y="1394936"/>
                    <a:pt x="0" y="1349516"/>
                    <a:pt x="0" y="1293487"/>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9" name="TextBox 9"/>
            <p:cNvSpPr txBox="1"/>
            <p:nvPr/>
          </p:nvSpPr>
          <p:spPr>
            <a:xfrm>
              <a:off x="0" y="-104775"/>
              <a:ext cx="939957" cy="1499711"/>
            </a:xfrm>
            <a:prstGeom prst="rect">
              <a:avLst/>
            </a:prstGeom>
          </p:spPr>
          <p:txBody>
            <a:bodyPr lIns="50800" tIns="50800" rIns="50800" bIns="50800" rtlCol="0" anchor="ctr"/>
            <a:lstStyle/>
            <a:p>
              <a:pPr algn="ctr">
                <a:lnSpc>
                  <a:spcPts val="3080"/>
                </a:lnSpc>
              </a:pPr>
              <a:endParaRPr/>
            </a:p>
          </p:txBody>
        </p:sp>
      </p:grpSp>
      <p:grpSp>
        <p:nvGrpSpPr>
          <p:cNvPr id="10" name="Group 10"/>
          <p:cNvGrpSpPr/>
          <p:nvPr/>
        </p:nvGrpSpPr>
        <p:grpSpPr>
          <a:xfrm>
            <a:off x="11906439" y="3274074"/>
            <a:ext cx="3891998" cy="5775886"/>
            <a:chOff x="0" y="0"/>
            <a:chExt cx="939957" cy="1394936"/>
          </a:xfrm>
        </p:grpSpPr>
        <p:sp>
          <p:nvSpPr>
            <p:cNvPr id="11" name="Freeform 11"/>
            <p:cNvSpPr/>
            <p:nvPr/>
          </p:nvSpPr>
          <p:spPr>
            <a:xfrm>
              <a:off x="0" y="0"/>
              <a:ext cx="939957" cy="1394936"/>
            </a:xfrm>
            <a:custGeom>
              <a:avLst/>
              <a:gdLst/>
              <a:ahLst/>
              <a:cxnLst/>
              <a:rect l="l" t="t" r="r" b="b"/>
              <a:pathLst>
                <a:path w="939957" h="1394936">
                  <a:moveTo>
                    <a:pt x="101449" y="0"/>
                  </a:moveTo>
                  <a:lnTo>
                    <a:pt x="838509" y="0"/>
                  </a:lnTo>
                  <a:cubicBezTo>
                    <a:pt x="894537" y="0"/>
                    <a:pt x="939957" y="45420"/>
                    <a:pt x="939957" y="101449"/>
                  </a:cubicBezTo>
                  <a:lnTo>
                    <a:pt x="939957" y="1293487"/>
                  </a:lnTo>
                  <a:cubicBezTo>
                    <a:pt x="939957" y="1349516"/>
                    <a:pt x="894537" y="1394936"/>
                    <a:pt x="838509" y="1394936"/>
                  </a:cubicBezTo>
                  <a:lnTo>
                    <a:pt x="101449" y="1394936"/>
                  </a:lnTo>
                  <a:cubicBezTo>
                    <a:pt x="45420" y="1394936"/>
                    <a:pt x="0" y="1349516"/>
                    <a:pt x="0" y="1293487"/>
                  </a:cubicBezTo>
                  <a:lnTo>
                    <a:pt x="0" y="101449"/>
                  </a:lnTo>
                  <a:cubicBezTo>
                    <a:pt x="0" y="45420"/>
                    <a:pt x="45420" y="0"/>
                    <a:pt x="101449" y="0"/>
                  </a:cubicBezTo>
                  <a:close/>
                </a:path>
              </a:pathLst>
            </a:custGeom>
            <a:solidFill>
              <a:srgbClr val="10162A"/>
            </a:solidFill>
            <a:ln w="38100" cap="rnd">
              <a:solidFill>
                <a:srgbClr val="26304A"/>
              </a:solidFill>
              <a:prstDash val="solid"/>
              <a:round/>
            </a:ln>
          </p:spPr>
          <p:txBody>
            <a:bodyPr/>
            <a:lstStyle/>
            <a:p>
              <a:endParaRPr lang="en-GB"/>
            </a:p>
          </p:txBody>
        </p:sp>
        <p:sp>
          <p:nvSpPr>
            <p:cNvPr id="12" name="TextBox 12"/>
            <p:cNvSpPr txBox="1"/>
            <p:nvPr/>
          </p:nvSpPr>
          <p:spPr>
            <a:xfrm>
              <a:off x="0" y="-104775"/>
              <a:ext cx="939957" cy="1499711"/>
            </a:xfrm>
            <a:prstGeom prst="rect">
              <a:avLst/>
            </a:prstGeom>
          </p:spPr>
          <p:txBody>
            <a:bodyPr lIns="50800" tIns="50800" rIns="50800" bIns="50800" rtlCol="0" anchor="ctr"/>
            <a:lstStyle/>
            <a:p>
              <a:pPr algn="ctr">
                <a:lnSpc>
                  <a:spcPts val="3080"/>
                </a:lnSpc>
              </a:pPr>
              <a:endParaRPr/>
            </a:p>
          </p:txBody>
        </p:sp>
      </p:grpSp>
      <p:sp>
        <p:nvSpPr>
          <p:cNvPr id="13" name="Freeform 13"/>
          <p:cNvSpPr/>
          <p:nvPr/>
        </p:nvSpPr>
        <p:spPr>
          <a:xfrm>
            <a:off x="16042970" y="7637992"/>
            <a:ext cx="2245030" cy="2823937"/>
          </a:xfrm>
          <a:custGeom>
            <a:avLst/>
            <a:gdLst/>
            <a:ahLst/>
            <a:cxnLst/>
            <a:rect l="l" t="t" r="r" b="b"/>
            <a:pathLst>
              <a:path w="2245030" h="2823937">
                <a:moveTo>
                  <a:pt x="0" y="0"/>
                </a:moveTo>
                <a:lnTo>
                  <a:pt x="2245030" y="0"/>
                </a:lnTo>
                <a:lnTo>
                  <a:pt x="2245030" y="2823936"/>
                </a:lnTo>
                <a:lnTo>
                  <a:pt x="0" y="2823936"/>
                </a:lnTo>
                <a:lnTo>
                  <a:pt x="0" y="0"/>
                </a:lnTo>
                <a:close/>
              </a:path>
            </a:pathLst>
          </a:custGeom>
          <a:blipFill>
            <a:blip r:embed="rId4"/>
            <a:stretch>
              <a:fillRect/>
            </a:stretch>
          </a:blipFill>
        </p:spPr>
        <p:txBody>
          <a:bodyPr/>
          <a:lstStyle/>
          <a:p>
            <a:endParaRPr lang="en-GB"/>
          </a:p>
        </p:txBody>
      </p:sp>
      <p:sp>
        <p:nvSpPr>
          <p:cNvPr id="14" name="Freeform 14"/>
          <p:cNvSpPr/>
          <p:nvPr/>
        </p:nvSpPr>
        <p:spPr>
          <a:xfrm>
            <a:off x="7899706" y="5636781"/>
            <a:ext cx="912066" cy="525236"/>
          </a:xfrm>
          <a:custGeom>
            <a:avLst/>
            <a:gdLst/>
            <a:ahLst/>
            <a:cxnLst/>
            <a:rect l="l" t="t" r="r" b="b"/>
            <a:pathLst>
              <a:path w="912066" h="525236">
                <a:moveTo>
                  <a:pt x="0" y="0"/>
                </a:moveTo>
                <a:lnTo>
                  <a:pt x="912066" y="0"/>
                </a:lnTo>
                <a:lnTo>
                  <a:pt x="912066" y="525236"/>
                </a:lnTo>
                <a:lnTo>
                  <a:pt x="0" y="525236"/>
                </a:lnTo>
                <a:lnTo>
                  <a:pt x="0" y="0"/>
                </a:lnTo>
                <a:close/>
              </a:path>
            </a:pathLst>
          </a:custGeom>
          <a:blipFill>
            <a:blip r:embed="rId5"/>
            <a:stretch>
              <a:fillRect/>
            </a:stretch>
          </a:blipFill>
        </p:spPr>
        <p:txBody>
          <a:bodyPr/>
          <a:lstStyle/>
          <a:p>
            <a:endParaRPr lang="en-GB"/>
          </a:p>
        </p:txBody>
      </p:sp>
      <p:sp>
        <p:nvSpPr>
          <p:cNvPr id="15" name="Freeform 15"/>
          <p:cNvSpPr/>
          <p:nvPr/>
        </p:nvSpPr>
        <p:spPr>
          <a:xfrm>
            <a:off x="9361854" y="5783132"/>
            <a:ext cx="1224897" cy="330990"/>
          </a:xfrm>
          <a:custGeom>
            <a:avLst/>
            <a:gdLst/>
            <a:ahLst/>
            <a:cxnLst/>
            <a:rect l="l" t="t" r="r" b="b"/>
            <a:pathLst>
              <a:path w="1224897" h="330990">
                <a:moveTo>
                  <a:pt x="0" y="0"/>
                </a:moveTo>
                <a:lnTo>
                  <a:pt x="1224897" y="0"/>
                </a:lnTo>
                <a:lnTo>
                  <a:pt x="1224897" y="330991"/>
                </a:lnTo>
                <a:lnTo>
                  <a:pt x="0" y="330991"/>
                </a:lnTo>
                <a:lnTo>
                  <a:pt x="0" y="0"/>
                </a:lnTo>
                <a:close/>
              </a:path>
            </a:pathLst>
          </a:custGeom>
          <a:blipFill>
            <a:blip r:embed="rId6"/>
            <a:stretch>
              <a:fillRect l="-20184" t="-98808" r="-23678" b="-78254"/>
            </a:stretch>
          </a:blipFill>
        </p:spPr>
        <p:txBody>
          <a:bodyPr/>
          <a:lstStyle/>
          <a:p>
            <a:endParaRPr lang="en-GB"/>
          </a:p>
        </p:txBody>
      </p:sp>
      <p:sp>
        <p:nvSpPr>
          <p:cNvPr id="16" name="Freeform 16"/>
          <p:cNvSpPr/>
          <p:nvPr/>
        </p:nvSpPr>
        <p:spPr>
          <a:xfrm>
            <a:off x="8747609" y="7857147"/>
            <a:ext cx="690552" cy="690552"/>
          </a:xfrm>
          <a:custGeom>
            <a:avLst/>
            <a:gdLst/>
            <a:ahLst/>
            <a:cxnLst/>
            <a:rect l="l" t="t" r="r" b="b"/>
            <a:pathLst>
              <a:path w="690552" h="690552">
                <a:moveTo>
                  <a:pt x="0" y="0"/>
                </a:moveTo>
                <a:lnTo>
                  <a:pt x="690552" y="0"/>
                </a:lnTo>
                <a:lnTo>
                  <a:pt x="690552" y="690552"/>
                </a:lnTo>
                <a:lnTo>
                  <a:pt x="0" y="690552"/>
                </a:lnTo>
                <a:lnTo>
                  <a:pt x="0" y="0"/>
                </a:lnTo>
                <a:close/>
              </a:path>
            </a:pathLst>
          </a:custGeom>
          <a:blipFill>
            <a:blip r:embed="rId7"/>
            <a:stretch>
              <a:fillRect/>
            </a:stretch>
          </a:blipFill>
        </p:spPr>
        <p:txBody>
          <a:bodyPr/>
          <a:lstStyle/>
          <a:p>
            <a:endParaRPr lang="en-GB"/>
          </a:p>
        </p:txBody>
      </p:sp>
      <p:sp>
        <p:nvSpPr>
          <p:cNvPr id="17" name="TextBox 17"/>
          <p:cNvSpPr txBox="1"/>
          <p:nvPr/>
        </p:nvSpPr>
        <p:spPr>
          <a:xfrm>
            <a:off x="1028700" y="1486468"/>
            <a:ext cx="15642438" cy="925190"/>
          </a:xfrm>
          <a:prstGeom prst="rect">
            <a:avLst/>
          </a:prstGeom>
        </p:spPr>
        <p:txBody>
          <a:bodyPr lIns="0" tIns="0" rIns="0" bIns="0" rtlCol="0" anchor="t">
            <a:spAutoFit/>
          </a:bodyPr>
          <a:lstStyle/>
          <a:p>
            <a:pPr algn="l">
              <a:lnSpc>
                <a:spcPts val="7854"/>
              </a:lnSpc>
            </a:pPr>
            <a:r>
              <a:rPr lang="en-US" sz="4800" b="1" dirty="0">
                <a:solidFill>
                  <a:srgbClr val="7FD3EC"/>
                </a:solidFill>
                <a:latin typeface="Agrandir Medium"/>
                <a:ea typeface="Agrandir Medium"/>
                <a:cs typeface="Agrandir Medium"/>
                <a:sym typeface="Agrandir Medium"/>
              </a:rPr>
              <a:t>What this looks like outside a controlled study</a:t>
            </a:r>
          </a:p>
        </p:txBody>
      </p:sp>
      <p:sp>
        <p:nvSpPr>
          <p:cNvPr id="18" name="TextBox 18"/>
          <p:cNvSpPr txBox="1"/>
          <p:nvPr/>
        </p:nvSpPr>
        <p:spPr>
          <a:xfrm>
            <a:off x="1028700" y="932113"/>
            <a:ext cx="10423780" cy="811530"/>
          </a:xfrm>
          <a:prstGeom prst="rect">
            <a:avLst/>
          </a:prstGeom>
        </p:spPr>
        <p:txBody>
          <a:bodyPr lIns="0" tIns="0" rIns="0" bIns="0" rtlCol="0" anchor="t">
            <a:spAutoFit/>
          </a:bodyPr>
          <a:lstStyle/>
          <a:p>
            <a:pPr algn="l">
              <a:lnSpc>
                <a:spcPts val="6720"/>
              </a:lnSpc>
            </a:pPr>
            <a:r>
              <a:rPr lang="en-US" sz="4800" b="1">
                <a:solidFill>
                  <a:srgbClr val="FFFFFF"/>
                </a:solidFill>
                <a:latin typeface="Canva Sans Bold"/>
                <a:ea typeface="Canva Sans Bold"/>
                <a:cs typeface="Canva Sans Bold"/>
                <a:sym typeface="Canva Sans Bold"/>
              </a:rPr>
              <a:t>The risk is real and has face</a:t>
            </a:r>
          </a:p>
        </p:txBody>
      </p:sp>
      <p:sp>
        <p:nvSpPr>
          <p:cNvPr id="19" name="TextBox 19"/>
          <p:cNvSpPr txBox="1"/>
          <p:nvPr/>
        </p:nvSpPr>
        <p:spPr>
          <a:xfrm>
            <a:off x="12454027" y="3531017"/>
            <a:ext cx="3065995" cy="1466798"/>
          </a:xfrm>
          <a:prstGeom prst="rect">
            <a:avLst/>
          </a:prstGeom>
        </p:spPr>
        <p:txBody>
          <a:bodyPr lIns="0" tIns="0" rIns="0" bIns="0" rtlCol="0" anchor="t">
            <a:spAutoFit/>
          </a:bodyPr>
          <a:lstStyle/>
          <a:p>
            <a:pPr algn="l">
              <a:lnSpc>
                <a:spcPts val="5464"/>
              </a:lnSpc>
              <a:spcBef>
                <a:spcPct val="0"/>
              </a:spcBef>
            </a:pPr>
            <a:r>
              <a:rPr lang="en-US" sz="3902">
                <a:solidFill>
                  <a:srgbClr val="D9A05B"/>
                </a:solidFill>
                <a:latin typeface="Agrandir"/>
                <a:ea typeface="Agrandir"/>
                <a:cs typeface="Agrandir"/>
                <a:sym typeface="Agrandir"/>
              </a:rPr>
              <a:t>Adam Raine, age 16</a:t>
            </a:r>
          </a:p>
        </p:txBody>
      </p:sp>
      <p:sp>
        <p:nvSpPr>
          <p:cNvPr id="20" name="TextBox 20"/>
          <p:cNvSpPr txBox="1"/>
          <p:nvPr/>
        </p:nvSpPr>
        <p:spPr>
          <a:xfrm>
            <a:off x="8355739" y="3294903"/>
            <a:ext cx="1677958" cy="1285749"/>
          </a:xfrm>
          <a:prstGeom prst="rect">
            <a:avLst/>
          </a:prstGeom>
        </p:spPr>
        <p:txBody>
          <a:bodyPr lIns="0" tIns="0" rIns="0" bIns="0" rtlCol="0" anchor="t">
            <a:spAutoFit/>
          </a:bodyPr>
          <a:lstStyle/>
          <a:p>
            <a:pPr algn="l">
              <a:lnSpc>
                <a:spcPts val="8931"/>
              </a:lnSpc>
              <a:spcBef>
                <a:spcPct val="0"/>
              </a:spcBef>
            </a:pPr>
            <a:r>
              <a:rPr lang="en-US" sz="6379">
                <a:solidFill>
                  <a:srgbClr val="D9A05B"/>
                </a:solidFill>
                <a:latin typeface="Agrandir"/>
                <a:ea typeface="Agrandir"/>
                <a:cs typeface="Agrandir"/>
                <a:sym typeface="Agrandir"/>
              </a:rPr>
              <a:t>81%</a:t>
            </a:r>
          </a:p>
        </p:txBody>
      </p:sp>
      <p:sp>
        <p:nvSpPr>
          <p:cNvPr id="21" name="TextBox 21"/>
          <p:cNvSpPr txBox="1"/>
          <p:nvPr/>
        </p:nvSpPr>
        <p:spPr>
          <a:xfrm>
            <a:off x="3506085" y="3655852"/>
            <a:ext cx="1870515" cy="1487648"/>
          </a:xfrm>
          <a:prstGeom prst="rect">
            <a:avLst/>
          </a:prstGeom>
        </p:spPr>
        <p:txBody>
          <a:bodyPr lIns="0" tIns="0" rIns="0" bIns="0" rtlCol="0" anchor="t">
            <a:spAutoFit/>
          </a:bodyPr>
          <a:lstStyle/>
          <a:p>
            <a:pPr algn="l">
              <a:lnSpc>
                <a:spcPts val="10425"/>
              </a:lnSpc>
              <a:spcBef>
                <a:spcPct val="0"/>
              </a:spcBef>
            </a:pPr>
            <a:r>
              <a:rPr lang="en-US" sz="7446">
                <a:solidFill>
                  <a:srgbClr val="D9A05B"/>
                </a:solidFill>
                <a:latin typeface="Agrandir"/>
                <a:ea typeface="Agrandir"/>
                <a:cs typeface="Agrandir"/>
                <a:sym typeface="Agrandir"/>
              </a:rPr>
              <a:t>50+</a:t>
            </a:r>
          </a:p>
        </p:txBody>
      </p:sp>
      <p:sp>
        <p:nvSpPr>
          <p:cNvPr id="22" name="TextBox 22"/>
          <p:cNvSpPr txBox="1"/>
          <p:nvPr/>
        </p:nvSpPr>
        <p:spPr>
          <a:xfrm>
            <a:off x="12393957" y="5130045"/>
            <a:ext cx="2916963" cy="21685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Family allege ChatGPT contributed to his death by suicide in 2025, in one of the first lawsuits of its kind against an AI company.</a:t>
            </a:r>
          </a:p>
        </p:txBody>
      </p:sp>
      <p:sp>
        <p:nvSpPr>
          <p:cNvPr id="23" name="TextBox 23"/>
          <p:cNvSpPr txBox="1"/>
          <p:nvPr/>
        </p:nvSpPr>
        <p:spPr>
          <a:xfrm>
            <a:off x="7750888" y="4389802"/>
            <a:ext cx="2835863" cy="1111250"/>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overall failure rate across sensitive mental health questions</a:t>
            </a:r>
          </a:p>
        </p:txBody>
      </p:sp>
      <p:sp>
        <p:nvSpPr>
          <p:cNvPr id="24" name="TextBox 24"/>
          <p:cNvSpPr txBox="1"/>
          <p:nvPr/>
        </p:nvSpPr>
        <p:spPr>
          <a:xfrm>
            <a:off x="2842375" y="4977473"/>
            <a:ext cx="2981915" cy="21685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More than 50 lawsuits now filed against OpenAI alone, with Character.AI facing multiple more from families of children as young as 14.</a:t>
            </a:r>
          </a:p>
        </p:txBody>
      </p:sp>
      <p:sp>
        <p:nvSpPr>
          <p:cNvPr id="25" name="TextBox 25"/>
          <p:cNvSpPr txBox="1"/>
          <p:nvPr/>
        </p:nvSpPr>
        <p:spPr>
          <a:xfrm>
            <a:off x="12323189" y="7474975"/>
            <a:ext cx="3058497" cy="838199"/>
          </a:xfrm>
          <a:prstGeom prst="rect">
            <a:avLst/>
          </a:prstGeom>
        </p:spPr>
        <p:txBody>
          <a:bodyPr lIns="0" tIns="0" rIns="0" bIns="0" rtlCol="0" anchor="t">
            <a:spAutoFit/>
          </a:bodyPr>
          <a:lstStyle/>
          <a:p>
            <a:pPr algn="ctr">
              <a:lnSpc>
                <a:spcPts val="2100"/>
              </a:lnSpc>
              <a:spcBef>
                <a:spcPct val="0"/>
              </a:spcBef>
            </a:pPr>
            <a:r>
              <a:rPr lang="en-US" sz="1500" dirty="0">
                <a:solidFill>
                  <a:srgbClr val="5C6B85"/>
                </a:solidFill>
                <a:latin typeface="Agrandir"/>
                <a:ea typeface="Agrandir"/>
                <a:cs typeface="Agrandir"/>
                <a:sym typeface="Agrandir"/>
              </a:rPr>
              <a:t>OpenAI has since added specific safeguards around suicide and self-harm conversations.</a:t>
            </a:r>
          </a:p>
        </p:txBody>
      </p:sp>
      <p:sp>
        <p:nvSpPr>
          <p:cNvPr id="26" name="TextBox 26"/>
          <p:cNvSpPr txBox="1"/>
          <p:nvPr/>
        </p:nvSpPr>
        <p:spPr>
          <a:xfrm>
            <a:off x="8550976" y="8653647"/>
            <a:ext cx="2326764" cy="304799"/>
          </a:xfrm>
          <a:prstGeom prst="rect">
            <a:avLst/>
          </a:prstGeom>
        </p:spPr>
        <p:txBody>
          <a:bodyPr lIns="0" tIns="0" rIns="0" bIns="0" rtlCol="0" anchor="t">
            <a:spAutoFit/>
          </a:bodyPr>
          <a:lstStyle/>
          <a:p>
            <a:pPr algn="ctr">
              <a:lnSpc>
                <a:spcPts val="2100"/>
              </a:lnSpc>
              <a:spcBef>
                <a:spcPct val="0"/>
              </a:spcBef>
            </a:pPr>
            <a:r>
              <a:rPr lang="en-US" sz="1500">
                <a:solidFill>
                  <a:srgbClr val="5C6B85"/>
                </a:solidFill>
                <a:latin typeface="Agrandir"/>
                <a:ea typeface="Agrandir"/>
                <a:cs typeface="Agrandir"/>
                <a:sym typeface="Agrandir"/>
              </a:rPr>
              <a:t>(Schoene et al., 2026)</a:t>
            </a:r>
          </a:p>
        </p:txBody>
      </p:sp>
      <p:sp>
        <p:nvSpPr>
          <p:cNvPr id="27" name="TextBox 27"/>
          <p:cNvSpPr txBox="1"/>
          <p:nvPr/>
        </p:nvSpPr>
        <p:spPr>
          <a:xfrm>
            <a:off x="13013660" y="8745160"/>
            <a:ext cx="2506363" cy="304799"/>
          </a:xfrm>
          <a:prstGeom prst="rect">
            <a:avLst/>
          </a:prstGeom>
        </p:spPr>
        <p:txBody>
          <a:bodyPr lIns="0" tIns="0" rIns="0" bIns="0" rtlCol="0" anchor="t">
            <a:spAutoFit/>
          </a:bodyPr>
          <a:lstStyle/>
          <a:p>
            <a:pPr algn="ctr">
              <a:lnSpc>
                <a:spcPts val="2100"/>
              </a:lnSpc>
              <a:spcBef>
                <a:spcPct val="0"/>
              </a:spcBef>
            </a:pPr>
            <a:r>
              <a:rPr lang="en-US" sz="1500">
                <a:solidFill>
                  <a:srgbClr val="5C6B85"/>
                </a:solidFill>
                <a:latin typeface="Agrandir"/>
                <a:ea typeface="Agrandir"/>
                <a:cs typeface="Agrandir"/>
                <a:sym typeface="Agrandir"/>
              </a:rPr>
              <a:t>(Raine v. OpenAI, filed 2025)</a:t>
            </a:r>
          </a:p>
        </p:txBody>
      </p:sp>
      <p:sp>
        <p:nvSpPr>
          <p:cNvPr id="28" name="TextBox 28"/>
          <p:cNvSpPr txBox="1"/>
          <p:nvPr/>
        </p:nvSpPr>
        <p:spPr>
          <a:xfrm>
            <a:off x="8550976" y="6238217"/>
            <a:ext cx="1626161" cy="888332"/>
          </a:xfrm>
          <a:prstGeom prst="rect">
            <a:avLst/>
          </a:prstGeom>
        </p:spPr>
        <p:txBody>
          <a:bodyPr lIns="0" tIns="0" rIns="0" bIns="0" rtlCol="0" anchor="t">
            <a:spAutoFit/>
          </a:bodyPr>
          <a:lstStyle/>
          <a:p>
            <a:pPr algn="l">
              <a:lnSpc>
                <a:spcPts val="6241"/>
              </a:lnSpc>
              <a:spcBef>
                <a:spcPct val="0"/>
              </a:spcBef>
            </a:pPr>
            <a:r>
              <a:rPr lang="en-US" sz="4458">
                <a:solidFill>
                  <a:srgbClr val="D9A05B"/>
                </a:solidFill>
                <a:latin typeface="Agrandir"/>
                <a:ea typeface="Agrandir"/>
                <a:cs typeface="Agrandir"/>
                <a:sym typeface="Agrandir"/>
              </a:rPr>
              <a:t>87.5%</a:t>
            </a:r>
          </a:p>
        </p:txBody>
      </p:sp>
      <p:sp>
        <p:nvSpPr>
          <p:cNvPr id="29" name="TextBox 29"/>
          <p:cNvSpPr txBox="1"/>
          <p:nvPr/>
        </p:nvSpPr>
        <p:spPr>
          <a:xfrm>
            <a:off x="7451712" y="6981479"/>
            <a:ext cx="3126851" cy="758825"/>
          </a:xfrm>
          <a:prstGeom prst="rect">
            <a:avLst/>
          </a:prstGeom>
        </p:spPr>
        <p:txBody>
          <a:bodyPr lIns="0" tIns="0" rIns="0" bIns="0" rtlCol="0" anchor="t">
            <a:spAutoFit/>
          </a:bodyPr>
          <a:lstStyle/>
          <a:p>
            <a:pPr algn="ctr">
              <a:lnSpc>
                <a:spcPts val="2800"/>
              </a:lnSpc>
              <a:spcBef>
                <a:spcPct val="0"/>
              </a:spcBef>
            </a:pPr>
            <a:r>
              <a:rPr lang="en-US" sz="2000">
                <a:solidFill>
                  <a:srgbClr val="C7D3E8"/>
                </a:solidFill>
                <a:latin typeface="Agrandir"/>
                <a:ea typeface="Agrandir"/>
                <a:cs typeface="Agrandir"/>
                <a:sym typeface="Agrandir"/>
              </a:rPr>
              <a:t>highest individual result of the eight systems tested</a:t>
            </a:r>
          </a:p>
        </p:txBody>
      </p:sp>
      <p:sp>
        <p:nvSpPr>
          <p:cNvPr id="30" name="TextBox 30"/>
          <p:cNvSpPr txBox="1"/>
          <p:nvPr/>
        </p:nvSpPr>
        <p:spPr>
          <a:xfrm>
            <a:off x="2599138" y="8630861"/>
            <a:ext cx="3573062" cy="253659"/>
          </a:xfrm>
          <a:prstGeom prst="rect">
            <a:avLst/>
          </a:prstGeom>
        </p:spPr>
        <p:txBody>
          <a:bodyPr wrap="square" lIns="0" tIns="0" rIns="0" bIns="0" rtlCol="0" anchor="t">
            <a:spAutoFit/>
          </a:bodyPr>
          <a:lstStyle/>
          <a:p>
            <a:pPr algn="ctr">
              <a:lnSpc>
                <a:spcPts val="2100"/>
              </a:lnSpc>
              <a:spcBef>
                <a:spcPct val="0"/>
              </a:spcBef>
            </a:pPr>
            <a:r>
              <a:rPr lang="en-US" sz="1500" dirty="0">
                <a:solidFill>
                  <a:srgbClr val="5C6B85"/>
                </a:solidFill>
                <a:latin typeface="Agrandir"/>
                <a:ea typeface="Agrandir"/>
                <a:cs typeface="Agrandir"/>
                <a:sym typeface="Agrandir"/>
              </a:rPr>
              <a:t>(Futurism, 2026; Bloomberg Law, 2026)</a:t>
            </a:r>
          </a:p>
        </p:txBody>
      </p:sp>
      <p:sp>
        <p:nvSpPr>
          <p:cNvPr id="31" name="TextBox 31"/>
          <p:cNvSpPr txBox="1"/>
          <p:nvPr/>
        </p:nvSpPr>
        <p:spPr>
          <a:xfrm>
            <a:off x="2657193" y="7360071"/>
            <a:ext cx="3352278" cy="760465"/>
          </a:xfrm>
          <a:prstGeom prst="rect">
            <a:avLst/>
          </a:prstGeom>
        </p:spPr>
        <p:txBody>
          <a:bodyPr lIns="0" tIns="0" rIns="0" bIns="0" rtlCol="0" anchor="t">
            <a:spAutoFit/>
          </a:bodyPr>
          <a:lstStyle/>
          <a:p>
            <a:pPr algn="ctr">
              <a:lnSpc>
                <a:spcPts val="1966"/>
              </a:lnSpc>
              <a:spcBef>
                <a:spcPct val="0"/>
              </a:spcBef>
            </a:pPr>
            <a:r>
              <a:rPr lang="en-US" sz="1600" dirty="0">
                <a:solidFill>
                  <a:srgbClr val="606981"/>
                </a:solidFill>
                <a:latin typeface="Agrandir"/>
                <a:ea typeface="Agrandir"/>
                <a:cs typeface="Agrandir"/>
                <a:sym typeface="Agrandir"/>
              </a:rPr>
              <a:t>Not all cases relate directly to emotional support failures specifically.</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1204447" y="-3834"/>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0"/>
            </a:blip>
            <a:stretch>
              <a:fillRect/>
            </a:stretch>
          </a:blipFill>
        </p:spPr>
        <p:txBody>
          <a:bodyPr/>
          <a:lstStyle/>
          <a:p>
            <a:endParaRPr lang="en-GB"/>
          </a:p>
        </p:txBody>
      </p:sp>
      <p:sp>
        <p:nvSpPr>
          <p:cNvPr id="3" name="Freeform 3"/>
          <p:cNvSpPr/>
          <p:nvPr/>
        </p:nvSpPr>
        <p:spPr>
          <a:xfrm>
            <a:off x="-19452" y="-42495"/>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3">
              <a:alphaModFix amt="31000"/>
            </a:blip>
            <a:stretch>
              <a:fillRect/>
            </a:stretch>
          </a:blipFill>
        </p:spPr>
        <p:txBody>
          <a:bodyPr/>
          <a:lstStyle/>
          <a:p>
            <a:endParaRPr lang="en-GB"/>
          </a:p>
        </p:txBody>
      </p:sp>
      <p:grpSp>
        <p:nvGrpSpPr>
          <p:cNvPr id="4" name="Group 4"/>
          <p:cNvGrpSpPr/>
          <p:nvPr/>
        </p:nvGrpSpPr>
        <p:grpSpPr>
          <a:xfrm>
            <a:off x="3371116" y="7664579"/>
            <a:ext cx="11545769" cy="1830507"/>
            <a:chOff x="0" y="0"/>
            <a:chExt cx="3040861" cy="482109"/>
          </a:xfrm>
        </p:grpSpPr>
        <p:sp>
          <p:nvSpPr>
            <p:cNvPr id="5" name="Freeform 5"/>
            <p:cNvSpPr/>
            <p:nvPr/>
          </p:nvSpPr>
          <p:spPr>
            <a:xfrm>
              <a:off x="0" y="0"/>
              <a:ext cx="3040861" cy="482109"/>
            </a:xfrm>
            <a:custGeom>
              <a:avLst/>
              <a:gdLst/>
              <a:ahLst/>
              <a:cxnLst/>
              <a:rect l="l" t="t" r="r" b="b"/>
              <a:pathLst>
                <a:path w="3040861" h="482109">
                  <a:moveTo>
                    <a:pt x="34198" y="0"/>
                  </a:moveTo>
                  <a:lnTo>
                    <a:pt x="3006663" y="0"/>
                  </a:lnTo>
                  <a:cubicBezTo>
                    <a:pt x="3025550" y="0"/>
                    <a:pt x="3040861" y="15311"/>
                    <a:pt x="3040861" y="34198"/>
                  </a:cubicBezTo>
                  <a:lnTo>
                    <a:pt x="3040861" y="447911"/>
                  </a:lnTo>
                  <a:cubicBezTo>
                    <a:pt x="3040861" y="456981"/>
                    <a:pt x="3037258" y="465679"/>
                    <a:pt x="3030845" y="472093"/>
                  </a:cubicBezTo>
                  <a:cubicBezTo>
                    <a:pt x="3024431" y="478506"/>
                    <a:pt x="3015733" y="482109"/>
                    <a:pt x="3006663" y="482109"/>
                  </a:cubicBezTo>
                  <a:lnTo>
                    <a:pt x="34198" y="482109"/>
                  </a:lnTo>
                  <a:cubicBezTo>
                    <a:pt x="25128" y="482109"/>
                    <a:pt x="16430" y="478506"/>
                    <a:pt x="10016" y="472093"/>
                  </a:cubicBezTo>
                  <a:cubicBezTo>
                    <a:pt x="3603" y="465679"/>
                    <a:pt x="0" y="456981"/>
                    <a:pt x="0" y="447911"/>
                  </a:cubicBezTo>
                  <a:lnTo>
                    <a:pt x="0" y="34198"/>
                  </a:lnTo>
                  <a:cubicBezTo>
                    <a:pt x="0" y="25128"/>
                    <a:pt x="3603" y="16430"/>
                    <a:pt x="10016" y="10016"/>
                  </a:cubicBezTo>
                  <a:cubicBezTo>
                    <a:pt x="16430" y="3603"/>
                    <a:pt x="25128" y="0"/>
                    <a:pt x="34198" y="0"/>
                  </a:cubicBezTo>
                  <a:close/>
                </a:path>
              </a:pathLst>
            </a:custGeom>
            <a:solidFill>
              <a:srgbClr val="10162A"/>
            </a:solidFill>
            <a:ln w="38100" cap="rnd">
              <a:solidFill>
                <a:srgbClr val="79D3F2"/>
              </a:solidFill>
              <a:prstDash val="solid"/>
              <a:round/>
            </a:ln>
          </p:spPr>
          <p:txBody>
            <a:bodyPr/>
            <a:lstStyle/>
            <a:p>
              <a:endParaRPr lang="en-GB"/>
            </a:p>
          </p:txBody>
        </p:sp>
        <p:sp>
          <p:nvSpPr>
            <p:cNvPr id="6" name="TextBox 6"/>
            <p:cNvSpPr txBox="1"/>
            <p:nvPr/>
          </p:nvSpPr>
          <p:spPr>
            <a:xfrm>
              <a:off x="0" y="-104775"/>
              <a:ext cx="3040861" cy="586884"/>
            </a:xfrm>
            <a:prstGeom prst="rect">
              <a:avLst/>
            </a:prstGeom>
          </p:spPr>
          <p:txBody>
            <a:bodyPr lIns="50800" tIns="50800" rIns="50800" bIns="50800" rtlCol="0" anchor="ctr"/>
            <a:lstStyle/>
            <a:p>
              <a:pPr algn="ctr">
                <a:lnSpc>
                  <a:spcPts val="3080"/>
                </a:lnSpc>
              </a:pPr>
              <a:endParaRPr/>
            </a:p>
          </p:txBody>
        </p:sp>
      </p:grpSp>
      <p:sp>
        <p:nvSpPr>
          <p:cNvPr id="7" name="TextBox 7"/>
          <p:cNvSpPr txBox="1"/>
          <p:nvPr/>
        </p:nvSpPr>
        <p:spPr>
          <a:xfrm>
            <a:off x="3685977" y="7786370"/>
            <a:ext cx="10916046" cy="1471930"/>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Baloo"/>
                <a:ea typeface="Baloo"/>
                <a:cs typeface="Baloo"/>
                <a:sym typeface="Baloo"/>
              </a:rPr>
              <a:t>The future of responsible AI won't be decided by how sophisticated a model is — but by whether the person on the other end feels, even briefly, that it's safe to be heard.</a:t>
            </a:r>
          </a:p>
        </p:txBody>
      </p:sp>
      <p:grpSp>
        <p:nvGrpSpPr>
          <p:cNvPr id="8" name="Group 8"/>
          <p:cNvGrpSpPr/>
          <p:nvPr/>
        </p:nvGrpSpPr>
        <p:grpSpPr>
          <a:xfrm>
            <a:off x="9549253" y="3155869"/>
            <a:ext cx="6990033" cy="3706388"/>
            <a:chOff x="0" y="0"/>
            <a:chExt cx="1840996" cy="976168"/>
          </a:xfrm>
        </p:grpSpPr>
        <p:sp>
          <p:nvSpPr>
            <p:cNvPr id="9" name="Freeform 9"/>
            <p:cNvSpPr/>
            <p:nvPr/>
          </p:nvSpPr>
          <p:spPr>
            <a:xfrm>
              <a:off x="0" y="0"/>
              <a:ext cx="1840996" cy="976168"/>
            </a:xfrm>
            <a:custGeom>
              <a:avLst/>
              <a:gdLst/>
              <a:ahLst/>
              <a:cxnLst/>
              <a:rect l="l" t="t" r="r" b="b"/>
              <a:pathLst>
                <a:path w="1840996" h="976168">
                  <a:moveTo>
                    <a:pt x="56486" y="0"/>
                  </a:moveTo>
                  <a:lnTo>
                    <a:pt x="1784510" y="0"/>
                  </a:lnTo>
                  <a:cubicBezTo>
                    <a:pt x="1799492" y="0"/>
                    <a:pt x="1813859" y="5951"/>
                    <a:pt x="1824452" y="16544"/>
                  </a:cubicBezTo>
                  <a:cubicBezTo>
                    <a:pt x="1835045" y="27137"/>
                    <a:pt x="1840996" y="41505"/>
                    <a:pt x="1840996" y="56486"/>
                  </a:cubicBezTo>
                  <a:lnTo>
                    <a:pt x="1840996" y="919682"/>
                  </a:lnTo>
                  <a:cubicBezTo>
                    <a:pt x="1840996" y="934663"/>
                    <a:pt x="1835045" y="949031"/>
                    <a:pt x="1824452" y="959624"/>
                  </a:cubicBezTo>
                  <a:cubicBezTo>
                    <a:pt x="1813859" y="970217"/>
                    <a:pt x="1799492" y="976168"/>
                    <a:pt x="1784510" y="976168"/>
                  </a:cubicBezTo>
                  <a:lnTo>
                    <a:pt x="56486" y="976168"/>
                  </a:lnTo>
                  <a:cubicBezTo>
                    <a:pt x="41505" y="976168"/>
                    <a:pt x="27137" y="970217"/>
                    <a:pt x="16544" y="959624"/>
                  </a:cubicBezTo>
                  <a:cubicBezTo>
                    <a:pt x="5951" y="949031"/>
                    <a:pt x="0" y="934663"/>
                    <a:pt x="0" y="919682"/>
                  </a:cubicBezTo>
                  <a:lnTo>
                    <a:pt x="0" y="56486"/>
                  </a:lnTo>
                  <a:cubicBezTo>
                    <a:pt x="0" y="41505"/>
                    <a:pt x="5951" y="27137"/>
                    <a:pt x="16544" y="16544"/>
                  </a:cubicBezTo>
                  <a:cubicBezTo>
                    <a:pt x="27137" y="5951"/>
                    <a:pt x="41505" y="0"/>
                    <a:pt x="56486" y="0"/>
                  </a:cubicBezTo>
                  <a:close/>
                </a:path>
              </a:pathLst>
            </a:custGeom>
            <a:solidFill>
              <a:srgbClr val="10162A"/>
            </a:solidFill>
            <a:ln w="38100" cap="rnd">
              <a:solidFill>
                <a:srgbClr val="26304A"/>
              </a:solidFill>
              <a:prstDash val="solid"/>
              <a:round/>
            </a:ln>
          </p:spPr>
          <p:txBody>
            <a:bodyPr/>
            <a:lstStyle/>
            <a:p>
              <a:endParaRPr lang="en-GB"/>
            </a:p>
          </p:txBody>
        </p:sp>
        <p:sp>
          <p:nvSpPr>
            <p:cNvPr id="10" name="TextBox 10"/>
            <p:cNvSpPr txBox="1"/>
            <p:nvPr/>
          </p:nvSpPr>
          <p:spPr>
            <a:xfrm>
              <a:off x="0" y="-104775"/>
              <a:ext cx="1840996" cy="1080943"/>
            </a:xfrm>
            <a:prstGeom prst="rect">
              <a:avLst/>
            </a:prstGeom>
          </p:spPr>
          <p:txBody>
            <a:bodyPr lIns="50800" tIns="50800" rIns="50800" bIns="50800" rtlCol="0" anchor="ctr"/>
            <a:lstStyle/>
            <a:p>
              <a:pPr algn="ctr">
                <a:lnSpc>
                  <a:spcPts val="3080"/>
                </a:lnSpc>
              </a:pPr>
              <a:endParaRPr/>
            </a:p>
          </p:txBody>
        </p:sp>
      </p:grpSp>
      <p:grpSp>
        <p:nvGrpSpPr>
          <p:cNvPr id="11" name="Group 11"/>
          <p:cNvGrpSpPr/>
          <p:nvPr/>
        </p:nvGrpSpPr>
        <p:grpSpPr>
          <a:xfrm>
            <a:off x="1808121" y="3160631"/>
            <a:ext cx="6990033" cy="3706388"/>
            <a:chOff x="0" y="0"/>
            <a:chExt cx="1840996" cy="976168"/>
          </a:xfrm>
        </p:grpSpPr>
        <p:sp>
          <p:nvSpPr>
            <p:cNvPr id="12" name="Freeform 12"/>
            <p:cNvSpPr/>
            <p:nvPr/>
          </p:nvSpPr>
          <p:spPr>
            <a:xfrm>
              <a:off x="0" y="0"/>
              <a:ext cx="1840996" cy="976168"/>
            </a:xfrm>
            <a:custGeom>
              <a:avLst/>
              <a:gdLst/>
              <a:ahLst/>
              <a:cxnLst/>
              <a:rect l="l" t="t" r="r" b="b"/>
              <a:pathLst>
                <a:path w="1840996" h="976168">
                  <a:moveTo>
                    <a:pt x="56486" y="0"/>
                  </a:moveTo>
                  <a:lnTo>
                    <a:pt x="1784510" y="0"/>
                  </a:lnTo>
                  <a:cubicBezTo>
                    <a:pt x="1799492" y="0"/>
                    <a:pt x="1813859" y="5951"/>
                    <a:pt x="1824452" y="16544"/>
                  </a:cubicBezTo>
                  <a:cubicBezTo>
                    <a:pt x="1835045" y="27137"/>
                    <a:pt x="1840996" y="41505"/>
                    <a:pt x="1840996" y="56486"/>
                  </a:cubicBezTo>
                  <a:lnTo>
                    <a:pt x="1840996" y="919682"/>
                  </a:lnTo>
                  <a:cubicBezTo>
                    <a:pt x="1840996" y="934663"/>
                    <a:pt x="1835045" y="949031"/>
                    <a:pt x="1824452" y="959624"/>
                  </a:cubicBezTo>
                  <a:cubicBezTo>
                    <a:pt x="1813859" y="970217"/>
                    <a:pt x="1799492" y="976168"/>
                    <a:pt x="1784510" y="976168"/>
                  </a:cubicBezTo>
                  <a:lnTo>
                    <a:pt x="56486" y="976168"/>
                  </a:lnTo>
                  <a:cubicBezTo>
                    <a:pt x="41505" y="976168"/>
                    <a:pt x="27137" y="970217"/>
                    <a:pt x="16544" y="959624"/>
                  </a:cubicBezTo>
                  <a:cubicBezTo>
                    <a:pt x="5951" y="949031"/>
                    <a:pt x="0" y="934663"/>
                    <a:pt x="0" y="919682"/>
                  </a:cubicBezTo>
                  <a:lnTo>
                    <a:pt x="0" y="56486"/>
                  </a:lnTo>
                  <a:cubicBezTo>
                    <a:pt x="0" y="41505"/>
                    <a:pt x="5951" y="27137"/>
                    <a:pt x="16544" y="16544"/>
                  </a:cubicBezTo>
                  <a:cubicBezTo>
                    <a:pt x="27137" y="5951"/>
                    <a:pt x="41505" y="0"/>
                    <a:pt x="56486" y="0"/>
                  </a:cubicBezTo>
                  <a:close/>
                </a:path>
              </a:pathLst>
            </a:custGeom>
            <a:solidFill>
              <a:srgbClr val="10162A"/>
            </a:solidFill>
            <a:ln w="38100" cap="rnd">
              <a:solidFill>
                <a:srgbClr val="26304A"/>
              </a:solidFill>
              <a:prstDash val="solid"/>
              <a:round/>
            </a:ln>
          </p:spPr>
          <p:txBody>
            <a:bodyPr/>
            <a:lstStyle/>
            <a:p>
              <a:endParaRPr lang="en-GB"/>
            </a:p>
          </p:txBody>
        </p:sp>
        <p:sp>
          <p:nvSpPr>
            <p:cNvPr id="13" name="TextBox 13"/>
            <p:cNvSpPr txBox="1"/>
            <p:nvPr/>
          </p:nvSpPr>
          <p:spPr>
            <a:xfrm>
              <a:off x="0" y="-104775"/>
              <a:ext cx="1840996" cy="1080943"/>
            </a:xfrm>
            <a:prstGeom prst="rect">
              <a:avLst/>
            </a:prstGeom>
          </p:spPr>
          <p:txBody>
            <a:bodyPr lIns="50800" tIns="50800" rIns="50800" bIns="50800" rtlCol="0" anchor="ctr"/>
            <a:lstStyle/>
            <a:p>
              <a:pPr algn="ctr">
                <a:lnSpc>
                  <a:spcPts val="3080"/>
                </a:lnSpc>
              </a:pPr>
              <a:endParaRPr/>
            </a:p>
          </p:txBody>
        </p:sp>
      </p:grpSp>
      <p:sp>
        <p:nvSpPr>
          <p:cNvPr id="14" name="Freeform 14"/>
          <p:cNvSpPr/>
          <p:nvPr/>
        </p:nvSpPr>
        <p:spPr>
          <a:xfrm>
            <a:off x="15486211" y="7383592"/>
            <a:ext cx="2801789" cy="2903408"/>
          </a:xfrm>
          <a:custGeom>
            <a:avLst/>
            <a:gdLst/>
            <a:ahLst/>
            <a:cxnLst/>
            <a:rect l="l" t="t" r="r" b="b"/>
            <a:pathLst>
              <a:path w="2801789" h="2903408">
                <a:moveTo>
                  <a:pt x="0" y="0"/>
                </a:moveTo>
                <a:lnTo>
                  <a:pt x="2801789" y="0"/>
                </a:lnTo>
                <a:lnTo>
                  <a:pt x="2801789" y="2903408"/>
                </a:lnTo>
                <a:lnTo>
                  <a:pt x="0" y="2903408"/>
                </a:lnTo>
                <a:lnTo>
                  <a:pt x="0" y="0"/>
                </a:lnTo>
                <a:close/>
              </a:path>
            </a:pathLst>
          </a:custGeom>
          <a:blipFill>
            <a:blip r:embed="rId4"/>
            <a:stretch>
              <a:fillRect/>
            </a:stretch>
          </a:blipFill>
        </p:spPr>
        <p:txBody>
          <a:bodyPr/>
          <a:lstStyle/>
          <a:p>
            <a:endParaRPr lang="en-GB"/>
          </a:p>
        </p:txBody>
      </p:sp>
      <p:sp>
        <p:nvSpPr>
          <p:cNvPr id="15" name="Freeform 15"/>
          <p:cNvSpPr/>
          <p:nvPr/>
        </p:nvSpPr>
        <p:spPr>
          <a:xfrm>
            <a:off x="1998531" y="3290722"/>
            <a:ext cx="1479697" cy="1479697"/>
          </a:xfrm>
          <a:custGeom>
            <a:avLst/>
            <a:gdLst/>
            <a:ahLst/>
            <a:cxnLst/>
            <a:rect l="l" t="t" r="r" b="b"/>
            <a:pathLst>
              <a:path w="1479697" h="1479697">
                <a:moveTo>
                  <a:pt x="0" y="0"/>
                </a:moveTo>
                <a:lnTo>
                  <a:pt x="1479697" y="0"/>
                </a:lnTo>
                <a:lnTo>
                  <a:pt x="1479697" y="1479697"/>
                </a:lnTo>
                <a:lnTo>
                  <a:pt x="0" y="147969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Freeform 16"/>
          <p:cNvSpPr/>
          <p:nvPr/>
        </p:nvSpPr>
        <p:spPr>
          <a:xfrm>
            <a:off x="9722943" y="3378668"/>
            <a:ext cx="1831251" cy="1391751"/>
          </a:xfrm>
          <a:custGeom>
            <a:avLst/>
            <a:gdLst/>
            <a:ahLst/>
            <a:cxnLst/>
            <a:rect l="l" t="t" r="r" b="b"/>
            <a:pathLst>
              <a:path w="1831251" h="1391751">
                <a:moveTo>
                  <a:pt x="0" y="0"/>
                </a:moveTo>
                <a:lnTo>
                  <a:pt x="1831251" y="0"/>
                </a:lnTo>
                <a:lnTo>
                  <a:pt x="1831251" y="1391751"/>
                </a:lnTo>
                <a:lnTo>
                  <a:pt x="0" y="139175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7" name="TextBox 17"/>
          <p:cNvSpPr txBox="1"/>
          <p:nvPr/>
        </p:nvSpPr>
        <p:spPr>
          <a:xfrm>
            <a:off x="1028700" y="1455874"/>
            <a:ext cx="13841158" cy="1300800"/>
          </a:xfrm>
          <a:prstGeom prst="rect">
            <a:avLst/>
          </a:prstGeom>
        </p:spPr>
        <p:txBody>
          <a:bodyPr lIns="0" tIns="0" rIns="0" bIns="0" rtlCol="0" anchor="t">
            <a:spAutoFit/>
          </a:bodyPr>
          <a:lstStyle/>
          <a:p>
            <a:pPr algn="l">
              <a:lnSpc>
                <a:spcPts val="9195"/>
              </a:lnSpc>
            </a:pPr>
            <a:r>
              <a:rPr lang="en-US" sz="6568" b="1">
                <a:solidFill>
                  <a:srgbClr val="7FD3EC"/>
                </a:solidFill>
                <a:latin typeface="Agrandir Medium"/>
                <a:ea typeface="Agrandir Medium"/>
                <a:cs typeface="Agrandir Medium"/>
                <a:sym typeface="Agrandir Medium"/>
              </a:rPr>
              <a:t>Why this matters </a:t>
            </a:r>
          </a:p>
        </p:txBody>
      </p:sp>
      <p:sp>
        <p:nvSpPr>
          <p:cNvPr id="18" name="TextBox 18"/>
          <p:cNvSpPr txBox="1"/>
          <p:nvPr/>
        </p:nvSpPr>
        <p:spPr>
          <a:xfrm>
            <a:off x="1028700" y="949144"/>
            <a:ext cx="3238500" cy="811530"/>
          </a:xfrm>
          <a:prstGeom prst="rect">
            <a:avLst/>
          </a:prstGeom>
        </p:spPr>
        <p:txBody>
          <a:bodyPr wrap="square" lIns="0" tIns="0" rIns="0" bIns="0" rtlCol="0" anchor="t">
            <a:spAutoFit/>
          </a:bodyPr>
          <a:lstStyle/>
          <a:p>
            <a:pPr algn="ctr">
              <a:lnSpc>
                <a:spcPts val="6720"/>
              </a:lnSpc>
            </a:pPr>
            <a:r>
              <a:rPr lang="en-US" sz="4800" b="1" dirty="0">
                <a:solidFill>
                  <a:srgbClr val="FFFFFF"/>
                </a:solidFill>
                <a:latin typeface="Canva Sans Bold"/>
                <a:ea typeface="Canva Sans Bold"/>
                <a:cs typeface="Canva Sans Bold"/>
                <a:sym typeface="Canva Sans Bold"/>
              </a:rPr>
              <a:t>SO WHAT?</a:t>
            </a:r>
          </a:p>
        </p:txBody>
      </p:sp>
      <p:sp>
        <p:nvSpPr>
          <p:cNvPr id="19" name="TextBox 19"/>
          <p:cNvSpPr txBox="1"/>
          <p:nvPr/>
        </p:nvSpPr>
        <p:spPr>
          <a:xfrm>
            <a:off x="3037593" y="3479443"/>
            <a:ext cx="5550940" cy="1035580"/>
          </a:xfrm>
          <a:prstGeom prst="rect">
            <a:avLst/>
          </a:prstGeom>
        </p:spPr>
        <p:txBody>
          <a:bodyPr lIns="0" tIns="0" rIns="0" bIns="0" rtlCol="0" anchor="t">
            <a:spAutoFit/>
          </a:bodyPr>
          <a:lstStyle/>
          <a:p>
            <a:pPr algn="ctr">
              <a:lnSpc>
                <a:spcPts val="4175"/>
              </a:lnSpc>
              <a:spcBef>
                <a:spcPct val="0"/>
              </a:spcBef>
            </a:pPr>
            <a:r>
              <a:rPr lang="en-US" sz="2982">
                <a:solidFill>
                  <a:srgbClr val="79D3F2"/>
                </a:solidFill>
                <a:latin typeface="Tomorrow"/>
                <a:ea typeface="Tomorrow"/>
                <a:cs typeface="Tomorrow"/>
                <a:sym typeface="Tomorrow"/>
              </a:rPr>
              <a:t>BETTER AI DESIGN COULD MEAN BETTER SUPPORT</a:t>
            </a:r>
          </a:p>
        </p:txBody>
      </p:sp>
      <p:sp>
        <p:nvSpPr>
          <p:cNvPr id="20" name="TextBox 20"/>
          <p:cNvSpPr txBox="1"/>
          <p:nvPr/>
        </p:nvSpPr>
        <p:spPr>
          <a:xfrm>
            <a:off x="1998531" y="4886449"/>
            <a:ext cx="6636955" cy="1553337"/>
          </a:xfrm>
          <a:prstGeom prst="rect">
            <a:avLst/>
          </a:prstGeom>
        </p:spPr>
        <p:txBody>
          <a:bodyPr lIns="0" tIns="0" rIns="0" bIns="0" rtlCol="0" anchor="t">
            <a:spAutoFit/>
          </a:bodyPr>
          <a:lstStyle/>
          <a:p>
            <a:pPr algn="ctr">
              <a:lnSpc>
                <a:spcPts val="3108"/>
              </a:lnSpc>
            </a:pPr>
            <a:r>
              <a:rPr lang="en-US" sz="2220">
                <a:solidFill>
                  <a:srgbClr val="FFFFFF"/>
                </a:solidFill>
                <a:latin typeface="Tomorrow"/>
                <a:ea typeface="Tomorrow"/>
                <a:cs typeface="Tomorrow"/>
                <a:sym typeface="Tomorrow"/>
              </a:rPr>
              <a:t>IF EMPATHIC DESIGN GENUINELY STRENGTHENS CONNECTION, THAT'S A CONCRETE LEVER FOR BUILDING AI TOOLS THAT ACTUALLY HELP PEOPLE WHILE THEY WAIT</a:t>
            </a:r>
          </a:p>
        </p:txBody>
      </p:sp>
      <p:sp>
        <p:nvSpPr>
          <p:cNvPr id="21" name="TextBox 21"/>
          <p:cNvSpPr txBox="1"/>
          <p:nvPr/>
        </p:nvSpPr>
        <p:spPr>
          <a:xfrm>
            <a:off x="11409433" y="3521840"/>
            <a:ext cx="4700391" cy="1038733"/>
          </a:xfrm>
          <a:prstGeom prst="rect">
            <a:avLst/>
          </a:prstGeom>
        </p:spPr>
        <p:txBody>
          <a:bodyPr lIns="0" tIns="0" rIns="0" bIns="0" rtlCol="0" anchor="t">
            <a:spAutoFit/>
          </a:bodyPr>
          <a:lstStyle/>
          <a:p>
            <a:pPr algn="ctr">
              <a:lnSpc>
                <a:spcPts val="4171"/>
              </a:lnSpc>
              <a:spcBef>
                <a:spcPct val="0"/>
              </a:spcBef>
            </a:pPr>
            <a:r>
              <a:rPr lang="en-US" sz="2979">
                <a:solidFill>
                  <a:srgbClr val="79D3F2"/>
                </a:solidFill>
                <a:latin typeface="Tomorrow"/>
                <a:ea typeface="Tomorrow"/>
                <a:cs typeface="Tomorrow"/>
                <a:sym typeface="Tomorrow"/>
              </a:rPr>
              <a:t>THIS ISN'T ABOUT REPLACING THERAPY</a:t>
            </a:r>
          </a:p>
        </p:txBody>
      </p:sp>
      <p:sp>
        <p:nvSpPr>
          <p:cNvPr id="22" name="TextBox 22"/>
          <p:cNvSpPr txBox="1"/>
          <p:nvPr/>
        </p:nvSpPr>
        <p:spPr>
          <a:xfrm>
            <a:off x="9763984" y="4886449"/>
            <a:ext cx="6560570" cy="1553215"/>
          </a:xfrm>
          <a:prstGeom prst="rect">
            <a:avLst/>
          </a:prstGeom>
        </p:spPr>
        <p:txBody>
          <a:bodyPr lIns="0" tIns="0" rIns="0" bIns="0" rtlCol="0" anchor="t">
            <a:spAutoFit/>
          </a:bodyPr>
          <a:lstStyle/>
          <a:p>
            <a:pPr algn="ctr">
              <a:lnSpc>
                <a:spcPts val="3114"/>
              </a:lnSpc>
            </a:pPr>
            <a:r>
              <a:rPr lang="en-US" sz="2224">
                <a:solidFill>
                  <a:srgbClr val="FFFFFF"/>
                </a:solidFill>
                <a:latin typeface="Tomorrow"/>
                <a:ea typeface="Tomorrow"/>
                <a:cs typeface="Tomorrow"/>
                <a:sym typeface="Tomorrow"/>
              </a:rPr>
              <a:t>AI CAN'T REPLACE HUMAN CARE, BUT THOUGHTFUL DESIGN COULD MAKE THE GAP BETWEEN "WAITING" AND "GETTING HELP" A LITTLE LESS ISOLATING</a:t>
            </a:r>
          </a:p>
        </p:txBody>
      </p:sp>
      <p:sp>
        <p:nvSpPr>
          <p:cNvPr id="23" name="TextBox 23"/>
          <p:cNvSpPr txBox="1"/>
          <p:nvPr/>
        </p:nvSpPr>
        <p:spPr>
          <a:xfrm>
            <a:off x="1977284" y="7081332"/>
            <a:ext cx="14481916" cy="266740"/>
          </a:xfrm>
          <a:prstGeom prst="rect">
            <a:avLst/>
          </a:prstGeom>
        </p:spPr>
        <p:txBody>
          <a:bodyPr wrap="square" lIns="0" tIns="0" rIns="0" bIns="0" rtlCol="0" anchor="t">
            <a:spAutoFit/>
          </a:bodyPr>
          <a:lstStyle/>
          <a:p>
            <a:pPr algn="ctr">
              <a:lnSpc>
                <a:spcPts val="2240"/>
              </a:lnSpc>
              <a:spcBef>
                <a:spcPct val="0"/>
              </a:spcBef>
            </a:pPr>
            <a:r>
              <a:rPr lang="en-US" sz="1600" dirty="0">
                <a:solidFill>
                  <a:srgbClr val="8490A8"/>
                </a:solidFill>
                <a:latin typeface="Agrandir"/>
                <a:ea typeface="Agrandir"/>
                <a:cs typeface="Agrandir"/>
                <a:sym typeface="Agrandir"/>
              </a:rPr>
              <a:t>RAIYU showed a moderate working-alliance advantage (</a:t>
            </a:r>
            <a:r>
              <a:rPr lang="en-US" sz="1600" i="1" dirty="0">
                <a:solidFill>
                  <a:srgbClr val="8490A8"/>
                </a:solidFill>
                <a:latin typeface="Agrandir Italics"/>
                <a:ea typeface="Agrandir Italics"/>
                <a:cs typeface="Agrandir Italics"/>
                <a:sym typeface="Agrandir Italics"/>
              </a:rPr>
              <a:t>d</a:t>
            </a:r>
            <a:r>
              <a:rPr lang="en-US" sz="1600" dirty="0">
                <a:solidFill>
                  <a:srgbClr val="8490A8"/>
                </a:solidFill>
                <a:latin typeface="Agrandir"/>
                <a:ea typeface="Agrandir"/>
                <a:cs typeface="Agrandir"/>
                <a:sym typeface="Agrandir"/>
              </a:rPr>
              <a:t> = 0.54), driven mainly by stronger goal-alignment (</a:t>
            </a:r>
            <a:r>
              <a:rPr lang="en-US" sz="1600" i="1" dirty="0">
                <a:solidFill>
                  <a:srgbClr val="8490A8"/>
                </a:solidFill>
                <a:latin typeface="Agrandir Italics"/>
                <a:ea typeface="Agrandir Italics"/>
                <a:cs typeface="Agrandir Italics"/>
                <a:sym typeface="Agrandir Italics"/>
              </a:rPr>
              <a:t>d </a:t>
            </a:r>
            <a:r>
              <a:rPr lang="en-US" sz="1600" dirty="0">
                <a:solidFill>
                  <a:srgbClr val="8490A8"/>
                </a:solidFill>
                <a:latin typeface="Agrandir"/>
                <a:ea typeface="Agrandir"/>
                <a:cs typeface="Agrandir"/>
                <a:sym typeface="Agrandir"/>
              </a:rPr>
              <a:t>= 0.77) — promising, not proven, at N = 16.</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0" y="34827"/>
            <a:ext cx="18307452" cy="10252173"/>
          </a:xfrm>
          <a:custGeom>
            <a:avLst/>
            <a:gdLst/>
            <a:ahLst/>
            <a:cxnLst/>
            <a:rect l="l" t="t" r="r" b="b"/>
            <a:pathLst>
              <a:path w="18307452" h="10252173">
                <a:moveTo>
                  <a:pt x="0" y="0"/>
                </a:moveTo>
                <a:lnTo>
                  <a:pt x="18307452" y="0"/>
                </a:lnTo>
                <a:lnTo>
                  <a:pt x="18307452" y="10252173"/>
                </a:lnTo>
                <a:lnTo>
                  <a:pt x="0" y="10252173"/>
                </a:lnTo>
                <a:lnTo>
                  <a:pt x="0" y="0"/>
                </a:lnTo>
                <a:close/>
              </a:path>
            </a:pathLst>
          </a:custGeom>
          <a:blipFill>
            <a:blip r:embed="rId2">
              <a:alphaModFix amt="0"/>
            </a:blip>
            <a:stretch>
              <a:fillRect/>
            </a:stretch>
          </a:blipFill>
        </p:spPr>
        <p:txBody>
          <a:bodyPr/>
          <a:lstStyle/>
          <a:p>
            <a:endParaRPr lang="en-GB"/>
          </a:p>
        </p:txBody>
      </p:sp>
      <p:sp>
        <p:nvSpPr>
          <p:cNvPr id="3" name="Freeform 3"/>
          <p:cNvSpPr/>
          <p:nvPr/>
        </p:nvSpPr>
        <p:spPr>
          <a:xfrm>
            <a:off x="0" y="17413"/>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2">
              <a:alphaModFix amt="31000"/>
            </a:blip>
            <a:stretch>
              <a:fillRect/>
            </a:stretch>
          </a:blipFill>
        </p:spPr>
        <p:txBody>
          <a:bodyPr/>
          <a:lstStyle/>
          <a:p>
            <a:endParaRPr lang="en-GB"/>
          </a:p>
        </p:txBody>
      </p:sp>
      <p:grpSp>
        <p:nvGrpSpPr>
          <p:cNvPr id="4" name="Group 4"/>
          <p:cNvGrpSpPr/>
          <p:nvPr/>
        </p:nvGrpSpPr>
        <p:grpSpPr>
          <a:xfrm>
            <a:off x="6323284" y="3416383"/>
            <a:ext cx="9331000" cy="5182363"/>
            <a:chOff x="0" y="0"/>
            <a:chExt cx="2457547" cy="1364902"/>
          </a:xfrm>
        </p:grpSpPr>
        <p:sp>
          <p:nvSpPr>
            <p:cNvPr id="5" name="Freeform 5"/>
            <p:cNvSpPr/>
            <p:nvPr/>
          </p:nvSpPr>
          <p:spPr>
            <a:xfrm>
              <a:off x="0" y="0"/>
              <a:ext cx="2457547" cy="1364902"/>
            </a:xfrm>
            <a:custGeom>
              <a:avLst/>
              <a:gdLst/>
              <a:ahLst/>
              <a:cxnLst/>
              <a:rect l="l" t="t" r="r" b="b"/>
              <a:pathLst>
                <a:path w="2457547" h="1364902">
                  <a:moveTo>
                    <a:pt x="42315" y="0"/>
                  </a:moveTo>
                  <a:lnTo>
                    <a:pt x="2415233" y="0"/>
                  </a:lnTo>
                  <a:cubicBezTo>
                    <a:pt x="2438602" y="0"/>
                    <a:pt x="2457547" y="18945"/>
                    <a:pt x="2457547" y="42315"/>
                  </a:cubicBezTo>
                  <a:lnTo>
                    <a:pt x="2457547" y="1322588"/>
                  </a:lnTo>
                  <a:cubicBezTo>
                    <a:pt x="2457547" y="1345957"/>
                    <a:pt x="2438602" y="1364902"/>
                    <a:pt x="2415233" y="1364902"/>
                  </a:cubicBezTo>
                  <a:lnTo>
                    <a:pt x="42315" y="1364902"/>
                  </a:lnTo>
                  <a:cubicBezTo>
                    <a:pt x="31092" y="1364902"/>
                    <a:pt x="20329" y="1360444"/>
                    <a:pt x="12394" y="1352509"/>
                  </a:cubicBezTo>
                  <a:cubicBezTo>
                    <a:pt x="4458" y="1344573"/>
                    <a:pt x="0" y="1333810"/>
                    <a:pt x="0" y="1322588"/>
                  </a:cubicBezTo>
                  <a:lnTo>
                    <a:pt x="0" y="42315"/>
                  </a:lnTo>
                  <a:cubicBezTo>
                    <a:pt x="0" y="18945"/>
                    <a:pt x="18945" y="0"/>
                    <a:pt x="42315"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2457547" cy="1469677"/>
            </a:xfrm>
            <a:prstGeom prst="rect">
              <a:avLst/>
            </a:prstGeom>
          </p:spPr>
          <p:txBody>
            <a:bodyPr lIns="50800" tIns="50800" rIns="50800" bIns="50800" rtlCol="0" anchor="ctr"/>
            <a:lstStyle/>
            <a:p>
              <a:pPr algn="ctr">
                <a:lnSpc>
                  <a:spcPts val="3080"/>
                </a:lnSpc>
              </a:pPr>
              <a:endParaRPr/>
            </a:p>
          </p:txBody>
        </p:sp>
      </p:grpSp>
      <p:grpSp>
        <p:nvGrpSpPr>
          <p:cNvPr id="9" name="Group 9"/>
          <p:cNvGrpSpPr/>
          <p:nvPr/>
        </p:nvGrpSpPr>
        <p:grpSpPr>
          <a:xfrm>
            <a:off x="7788925" y="5430155"/>
            <a:ext cx="2105631" cy="2105631"/>
            <a:chOff x="0" y="0"/>
            <a:chExt cx="812800" cy="812800"/>
          </a:xfrm>
        </p:grpSpPr>
        <p:sp>
          <p:nvSpPr>
            <p:cNvPr id="10" name="Freeform 10"/>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blipFill>
              <a:blip r:embed="rId3"/>
              <a:stretch>
                <a:fillRect l="-78303" r="-78303"/>
              </a:stretch>
            </a:blipFill>
            <a:ln w="38100" cap="sq">
              <a:solidFill>
                <a:srgbClr val="D793AF"/>
              </a:solidFill>
              <a:prstDash val="solid"/>
              <a:miter/>
            </a:ln>
          </p:spPr>
          <p:txBody>
            <a:bodyPr/>
            <a:lstStyle/>
            <a:p>
              <a:endParaRPr lang="en-GB"/>
            </a:p>
          </p:txBody>
        </p:sp>
      </p:grpSp>
      <p:grpSp>
        <p:nvGrpSpPr>
          <p:cNvPr id="11" name="Group 11"/>
          <p:cNvGrpSpPr/>
          <p:nvPr/>
        </p:nvGrpSpPr>
        <p:grpSpPr>
          <a:xfrm>
            <a:off x="11705226" y="5430155"/>
            <a:ext cx="2105631" cy="2105631"/>
            <a:chOff x="0" y="0"/>
            <a:chExt cx="812800" cy="812800"/>
          </a:xfrm>
        </p:grpSpPr>
        <p:sp>
          <p:nvSpPr>
            <p:cNvPr id="12" name="Freeform 12"/>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blipFill>
              <a:blip r:embed="rId3"/>
              <a:stretch>
                <a:fillRect l="-78303" r="-78303"/>
              </a:stretch>
            </a:blipFill>
            <a:ln w="38100" cap="sq">
              <a:solidFill>
                <a:srgbClr val="9BD1E9"/>
              </a:solidFill>
              <a:prstDash val="solid"/>
              <a:miter/>
            </a:ln>
          </p:spPr>
          <p:txBody>
            <a:bodyPr/>
            <a:lstStyle/>
            <a:p>
              <a:endParaRPr lang="en-GB"/>
            </a:p>
          </p:txBody>
        </p:sp>
      </p:grpSp>
      <p:sp>
        <p:nvSpPr>
          <p:cNvPr id="13" name="Freeform 13"/>
          <p:cNvSpPr/>
          <p:nvPr/>
        </p:nvSpPr>
        <p:spPr>
          <a:xfrm>
            <a:off x="14709509" y="343017"/>
            <a:ext cx="3916599" cy="4747392"/>
          </a:xfrm>
          <a:custGeom>
            <a:avLst/>
            <a:gdLst/>
            <a:ahLst/>
            <a:cxnLst/>
            <a:rect l="l" t="t" r="r" b="b"/>
            <a:pathLst>
              <a:path w="3916599" h="4747392">
                <a:moveTo>
                  <a:pt x="0" y="0"/>
                </a:moveTo>
                <a:lnTo>
                  <a:pt x="3916599" y="0"/>
                </a:lnTo>
                <a:lnTo>
                  <a:pt x="3916599" y="4747393"/>
                </a:lnTo>
                <a:lnTo>
                  <a:pt x="0" y="4747393"/>
                </a:lnTo>
                <a:lnTo>
                  <a:pt x="0" y="0"/>
                </a:lnTo>
                <a:close/>
              </a:path>
            </a:pathLst>
          </a:custGeom>
          <a:blipFill>
            <a:blip r:embed="rId4"/>
            <a:stretch>
              <a:fillRect/>
            </a:stretch>
          </a:blipFill>
        </p:spPr>
        <p:txBody>
          <a:bodyPr/>
          <a:lstStyle/>
          <a:p>
            <a:endParaRPr lang="en-GB"/>
          </a:p>
        </p:txBody>
      </p:sp>
      <p:sp>
        <p:nvSpPr>
          <p:cNvPr id="14" name="TextBox 14"/>
          <p:cNvSpPr txBox="1"/>
          <p:nvPr/>
        </p:nvSpPr>
        <p:spPr>
          <a:xfrm>
            <a:off x="1318056" y="1455874"/>
            <a:ext cx="13841158" cy="1300800"/>
          </a:xfrm>
          <a:prstGeom prst="rect">
            <a:avLst/>
          </a:prstGeom>
        </p:spPr>
        <p:txBody>
          <a:bodyPr lIns="0" tIns="0" rIns="0" bIns="0" rtlCol="0" anchor="t">
            <a:spAutoFit/>
          </a:bodyPr>
          <a:lstStyle/>
          <a:p>
            <a:pPr algn="l">
              <a:lnSpc>
                <a:spcPts val="9195"/>
              </a:lnSpc>
            </a:pPr>
            <a:r>
              <a:rPr lang="en-US" sz="6568" b="1">
                <a:solidFill>
                  <a:srgbClr val="7FD3EC"/>
                </a:solidFill>
                <a:latin typeface="Agrandir Medium"/>
                <a:ea typeface="Agrandir Medium"/>
                <a:cs typeface="Agrandir Medium"/>
                <a:sym typeface="Agrandir Medium"/>
              </a:rPr>
              <a:t>Get in touch </a:t>
            </a:r>
          </a:p>
        </p:txBody>
      </p:sp>
      <p:sp>
        <p:nvSpPr>
          <p:cNvPr id="15" name="TextBox 15"/>
          <p:cNvSpPr txBox="1"/>
          <p:nvPr/>
        </p:nvSpPr>
        <p:spPr>
          <a:xfrm>
            <a:off x="807839" y="949144"/>
            <a:ext cx="4793159" cy="811530"/>
          </a:xfrm>
          <a:prstGeom prst="rect">
            <a:avLst/>
          </a:prstGeom>
        </p:spPr>
        <p:txBody>
          <a:bodyPr lIns="0" tIns="0" rIns="0" bIns="0" rtlCol="0" anchor="t">
            <a:spAutoFit/>
          </a:bodyPr>
          <a:lstStyle/>
          <a:p>
            <a:pPr algn="ctr">
              <a:lnSpc>
                <a:spcPts val="6720"/>
              </a:lnSpc>
            </a:pPr>
            <a:r>
              <a:rPr lang="en-US" sz="4800" b="1">
                <a:solidFill>
                  <a:srgbClr val="FFFFFF"/>
                </a:solidFill>
                <a:latin typeface="Canva Sans Bold"/>
                <a:ea typeface="Canva Sans Bold"/>
                <a:cs typeface="Canva Sans Bold"/>
                <a:sym typeface="Canva Sans Bold"/>
              </a:rPr>
              <a:t>LET'S CONNECT</a:t>
            </a:r>
          </a:p>
        </p:txBody>
      </p:sp>
      <p:sp>
        <p:nvSpPr>
          <p:cNvPr id="16" name="TextBox 16"/>
          <p:cNvSpPr txBox="1"/>
          <p:nvPr/>
        </p:nvSpPr>
        <p:spPr>
          <a:xfrm>
            <a:off x="7215641" y="3697853"/>
            <a:ext cx="7546287" cy="852235"/>
          </a:xfrm>
          <a:prstGeom prst="rect">
            <a:avLst/>
          </a:prstGeom>
        </p:spPr>
        <p:txBody>
          <a:bodyPr lIns="0" tIns="0" rIns="0" bIns="0" rtlCol="0" anchor="t">
            <a:spAutoFit/>
          </a:bodyPr>
          <a:lstStyle/>
          <a:p>
            <a:pPr algn="ctr">
              <a:lnSpc>
                <a:spcPts val="3426"/>
              </a:lnSpc>
            </a:pPr>
            <a:r>
              <a:rPr lang="en-US" sz="2447">
                <a:solidFill>
                  <a:srgbClr val="FFFFFF"/>
                </a:solidFill>
                <a:latin typeface="Tomorrow"/>
                <a:ea typeface="Tomorrow"/>
                <a:cs typeface="Tomorrow"/>
                <a:sym typeface="Tomorrow"/>
              </a:rPr>
              <a:t>REIA SIGRIST </a:t>
            </a:r>
          </a:p>
          <a:p>
            <a:pPr algn="ctr">
              <a:lnSpc>
                <a:spcPts val="3426"/>
              </a:lnSpc>
              <a:spcBef>
                <a:spcPct val="0"/>
              </a:spcBef>
            </a:pPr>
            <a:r>
              <a:rPr lang="en-US" sz="2447">
                <a:solidFill>
                  <a:srgbClr val="FFFFFF"/>
                </a:solidFill>
                <a:latin typeface="Tomorrow"/>
                <a:ea typeface="Tomorrow"/>
                <a:cs typeface="Tomorrow"/>
                <a:sym typeface="Tomorrow"/>
              </a:rPr>
              <a:t>MSC APPLIED PSYCHOLOGY, UWTSD</a:t>
            </a:r>
          </a:p>
        </p:txBody>
      </p:sp>
      <p:sp>
        <p:nvSpPr>
          <p:cNvPr id="17" name="TextBox 17"/>
          <p:cNvSpPr txBox="1"/>
          <p:nvPr/>
        </p:nvSpPr>
        <p:spPr>
          <a:xfrm>
            <a:off x="8454123" y="4638467"/>
            <a:ext cx="5069321" cy="38141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2219662@STUDENT.UWTSD.AC.UK</a:t>
            </a:r>
          </a:p>
        </p:txBody>
      </p:sp>
      <p:sp>
        <p:nvSpPr>
          <p:cNvPr id="18" name="TextBox 18"/>
          <p:cNvSpPr txBox="1"/>
          <p:nvPr/>
        </p:nvSpPr>
        <p:spPr>
          <a:xfrm>
            <a:off x="7088045" y="7670637"/>
            <a:ext cx="3507392" cy="38141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  LINKEDIN</a:t>
            </a:r>
          </a:p>
        </p:txBody>
      </p:sp>
      <p:sp>
        <p:nvSpPr>
          <p:cNvPr id="19" name="TextBox 19"/>
          <p:cNvSpPr txBox="1"/>
          <p:nvPr/>
        </p:nvSpPr>
        <p:spPr>
          <a:xfrm>
            <a:off x="10673740" y="7670637"/>
            <a:ext cx="4168603" cy="381416"/>
          </a:xfrm>
          <a:prstGeom prst="rect">
            <a:avLst/>
          </a:prstGeom>
        </p:spPr>
        <p:txBody>
          <a:bodyPr lIns="0" tIns="0" rIns="0" bIns="0" rtlCol="0" anchor="t">
            <a:spAutoFit/>
          </a:bodyPr>
          <a:lstStyle/>
          <a:p>
            <a:pPr algn="ctr">
              <a:lnSpc>
                <a:spcPts val="3127"/>
              </a:lnSpc>
            </a:pPr>
            <a:r>
              <a:rPr lang="en-US" sz="2233">
                <a:solidFill>
                  <a:srgbClr val="FFFFFF"/>
                </a:solidFill>
                <a:latin typeface="Tomorrow"/>
                <a:ea typeface="Tomorrow"/>
                <a:cs typeface="Tomorrow"/>
                <a:sym typeface="Tomorrow"/>
              </a:rPr>
              <a:t>OPEN SCIENCE FRAMEWORK</a:t>
            </a:r>
          </a:p>
        </p:txBody>
      </p:sp>
      <p:pic>
        <p:nvPicPr>
          <p:cNvPr id="20" name="Picture 20"/>
          <p:cNvPicPr>
            <a:picLocks noChangeAspect="1"/>
          </p:cNvPicPr>
          <p:nvPr/>
        </p:nvPicPr>
        <p:blipFill>
          <a:blip r:embed="rId5"/>
          <a:stretch>
            <a:fillRect/>
          </a:stretch>
        </p:blipFill>
        <p:spPr>
          <a:xfrm>
            <a:off x="7578362" y="5219592"/>
            <a:ext cx="2526757" cy="2526757"/>
          </a:xfrm>
          <a:prstGeom prst="rect">
            <a:avLst/>
          </a:prstGeom>
        </p:spPr>
      </p:pic>
      <p:pic>
        <p:nvPicPr>
          <p:cNvPr id="21" name="Picture 21"/>
          <p:cNvPicPr>
            <a:picLocks noChangeAspect="1"/>
          </p:cNvPicPr>
          <p:nvPr/>
        </p:nvPicPr>
        <p:blipFill>
          <a:blip r:embed="rId6"/>
          <a:stretch>
            <a:fillRect/>
          </a:stretch>
        </p:blipFill>
        <p:spPr>
          <a:xfrm>
            <a:off x="11494663" y="5219592"/>
            <a:ext cx="2526757" cy="2526757"/>
          </a:xfrm>
          <a:prstGeom prst="rect">
            <a:avLst/>
          </a:prstGeom>
        </p:spPr>
      </p:pic>
      <p:grpSp>
        <p:nvGrpSpPr>
          <p:cNvPr id="24" name="Group 23">
            <a:extLst>
              <a:ext uri="{FF2B5EF4-FFF2-40B4-BE49-F238E27FC236}">
                <a16:creationId xmlns:a16="http://schemas.microsoft.com/office/drawing/2014/main" id="{1E1AE9C0-C32C-CBAE-081C-BC25F3B723F4}"/>
              </a:ext>
            </a:extLst>
          </p:cNvPr>
          <p:cNvGrpSpPr/>
          <p:nvPr/>
        </p:nvGrpSpPr>
        <p:grpSpPr>
          <a:xfrm>
            <a:off x="1441550" y="3811342"/>
            <a:ext cx="4392443" cy="4392443"/>
            <a:chOff x="0" y="0"/>
            <a:chExt cx="812800" cy="812800"/>
          </a:xfrm>
        </p:grpSpPr>
        <p:sp>
          <p:nvSpPr>
            <p:cNvPr id="25" name="Freeform 14">
              <a:extLst>
                <a:ext uri="{FF2B5EF4-FFF2-40B4-BE49-F238E27FC236}">
                  <a16:creationId xmlns:a16="http://schemas.microsoft.com/office/drawing/2014/main" id="{E6BBE4E9-87B8-06FB-06E6-46E4714DB5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alphaModFix amt="64000"/>
              </a:blip>
              <a:stretch>
                <a:fillRect t="-947" b="-32385"/>
              </a:stretch>
            </a:blipFill>
            <a:ln w="180975" cap="sq">
              <a:solidFill>
                <a:srgbClr val="9BD1E9">
                  <a:alpha val="63922"/>
                </a:srgbClr>
              </a:solidFill>
              <a:prstDash val="solid"/>
              <a:miter/>
            </a:ln>
          </p:spPr>
          <p:txBody>
            <a:bodyPr/>
            <a:lstStyle/>
            <a:p>
              <a:endParaRPr lang="en-GB"/>
            </a:p>
          </p:txBody>
        </p:sp>
      </p:gr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B0222"/>
        </a:solidFill>
        <a:effectLst/>
      </p:bgPr>
    </p:bg>
    <p:spTree>
      <p:nvGrpSpPr>
        <p:cNvPr id="1" name=""/>
        <p:cNvGrpSpPr/>
        <p:nvPr/>
      </p:nvGrpSpPr>
      <p:grpSpPr>
        <a:xfrm>
          <a:off x="0" y="0"/>
          <a:ext cx="0" cy="0"/>
          <a:chOff x="0" y="0"/>
          <a:chExt cx="0" cy="0"/>
        </a:xfrm>
      </p:grpSpPr>
      <p:sp>
        <p:nvSpPr>
          <p:cNvPr id="2" name="Freeform 2"/>
          <p:cNvSpPr/>
          <p:nvPr/>
        </p:nvSpPr>
        <p:spPr>
          <a:xfrm>
            <a:off x="-1508128" y="-192013"/>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2">
              <a:alphaModFix amt="0"/>
            </a:blip>
            <a:stretch>
              <a:fillRect/>
            </a:stretch>
          </a:blipFill>
        </p:spPr>
        <p:txBody>
          <a:bodyPr/>
          <a:lstStyle/>
          <a:p>
            <a:endParaRPr lang="en-GB"/>
          </a:p>
        </p:txBody>
      </p:sp>
      <p:sp>
        <p:nvSpPr>
          <p:cNvPr id="3" name="Freeform 3"/>
          <p:cNvSpPr/>
          <p:nvPr/>
        </p:nvSpPr>
        <p:spPr>
          <a:xfrm>
            <a:off x="-37752" y="-3834"/>
            <a:ext cx="18307452" cy="10252173"/>
          </a:xfrm>
          <a:custGeom>
            <a:avLst/>
            <a:gdLst/>
            <a:ahLst/>
            <a:cxnLst/>
            <a:rect l="l" t="t" r="r" b="b"/>
            <a:pathLst>
              <a:path w="18307452" h="10252173">
                <a:moveTo>
                  <a:pt x="0" y="0"/>
                </a:moveTo>
                <a:lnTo>
                  <a:pt x="18307452" y="0"/>
                </a:lnTo>
                <a:lnTo>
                  <a:pt x="18307452" y="10252174"/>
                </a:lnTo>
                <a:lnTo>
                  <a:pt x="0" y="10252174"/>
                </a:lnTo>
                <a:lnTo>
                  <a:pt x="0" y="0"/>
                </a:lnTo>
                <a:close/>
              </a:path>
            </a:pathLst>
          </a:custGeom>
          <a:blipFill>
            <a:blip r:embed="rId2">
              <a:alphaModFix amt="31000"/>
            </a:blip>
            <a:stretch>
              <a:fillRect/>
            </a:stretch>
          </a:blipFill>
        </p:spPr>
        <p:txBody>
          <a:bodyPr/>
          <a:lstStyle/>
          <a:p>
            <a:endParaRPr lang="en-GB"/>
          </a:p>
        </p:txBody>
      </p:sp>
      <p:grpSp>
        <p:nvGrpSpPr>
          <p:cNvPr id="4" name="Group 4"/>
          <p:cNvGrpSpPr/>
          <p:nvPr/>
        </p:nvGrpSpPr>
        <p:grpSpPr>
          <a:xfrm>
            <a:off x="2078011" y="1760674"/>
            <a:ext cx="13448789" cy="8067268"/>
            <a:chOff x="0" y="0"/>
            <a:chExt cx="3542068" cy="2124713"/>
          </a:xfrm>
        </p:grpSpPr>
        <p:sp>
          <p:nvSpPr>
            <p:cNvPr id="5" name="Freeform 5"/>
            <p:cNvSpPr/>
            <p:nvPr/>
          </p:nvSpPr>
          <p:spPr>
            <a:xfrm>
              <a:off x="0" y="0"/>
              <a:ext cx="3542068" cy="2124713"/>
            </a:xfrm>
            <a:custGeom>
              <a:avLst/>
              <a:gdLst/>
              <a:ahLst/>
              <a:cxnLst/>
              <a:rect l="l" t="t" r="r" b="b"/>
              <a:pathLst>
                <a:path w="3542068" h="2124713">
                  <a:moveTo>
                    <a:pt x="29359" y="0"/>
                  </a:moveTo>
                  <a:lnTo>
                    <a:pt x="3512709" y="0"/>
                  </a:lnTo>
                  <a:cubicBezTo>
                    <a:pt x="3528924" y="0"/>
                    <a:pt x="3542068" y="13144"/>
                    <a:pt x="3542068" y="29359"/>
                  </a:cubicBezTo>
                  <a:lnTo>
                    <a:pt x="3542068" y="2095354"/>
                  </a:lnTo>
                  <a:cubicBezTo>
                    <a:pt x="3542068" y="2103140"/>
                    <a:pt x="3538975" y="2110608"/>
                    <a:pt x="3533469" y="2116114"/>
                  </a:cubicBezTo>
                  <a:cubicBezTo>
                    <a:pt x="3527963" y="2121619"/>
                    <a:pt x="3520496" y="2124713"/>
                    <a:pt x="3512709" y="2124713"/>
                  </a:cubicBezTo>
                  <a:lnTo>
                    <a:pt x="29359" y="2124713"/>
                  </a:lnTo>
                  <a:cubicBezTo>
                    <a:pt x="13144" y="2124713"/>
                    <a:pt x="0" y="2111568"/>
                    <a:pt x="0" y="2095354"/>
                  </a:cubicBezTo>
                  <a:lnTo>
                    <a:pt x="0" y="29359"/>
                  </a:lnTo>
                  <a:cubicBezTo>
                    <a:pt x="0" y="13144"/>
                    <a:pt x="13144" y="0"/>
                    <a:pt x="29359" y="0"/>
                  </a:cubicBezTo>
                  <a:close/>
                </a:path>
              </a:pathLst>
            </a:custGeom>
            <a:solidFill>
              <a:srgbClr val="10162A"/>
            </a:solidFill>
            <a:ln w="38100" cap="rnd">
              <a:solidFill>
                <a:srgbClr val="26304A"/>
              </a:solidFill>
              <a:prstDash val="solid"/>
              <a:round/>
            </a:ln>
          </p:spPr>
          <p:txBody>
            <a:bodyPr/>
            <a:lstStyle/>
            <a:p>
              <a:endParaRPr lang="en-GB"/>
            </a:p>
          </p:txBody>
        </p:sp>
        <p:sp>
          <p:nvSpPr>
            <p:cNvPr id="6" name="TextBox 6"/>
            <p:cNvSpPr txBox="1"/>
            <p:nvPr/>
          </p:nvSpPr>
          <p:spPr>
            <a:xfrm>
              <a:off x="0" y="-104775"/>
              <a:ext cx="3542068" cy="2229488"/>
            </a:xfrm>
            <a:prstGeom prst="rect">
              <a:avLst/>
            </a:prstGeom>
          </p:spPr>
          <p:txBody>
            <a:bodyPr lIns="50800" tIns="50800" rIns="50800" bIns="50800" rtlCol="0" anchor="ctr"/>
            <a:lstStyle/>
            <a:p>
              <a:pPr algn="ctr">
                <a:lnSpc>
                  <a:spcPts val="3080"/>
                </a:lnSpc>
              </a:pPr>
              <a:endParaRPr/>
            </a:p>
          </p:txBody>
        </p:sp>
      </p:grpSp>
      <p:sp>
        <p:nvSpPr>
          <p:cNvPr id="7" name="Freeform 7"/>
          <p:cNvSpPr/>
          <p:nvPr/>
        </p:nvSpPr>
        <p:spPr>
          <a:xfrm>
            <a:off x="15228805" y="7577878"/>
            <a:ext cx="3206061" cy="2709122"/>
          </a:xfrm>
          <a:custGeom>
            <a:avLst/>
            <a:gdLst/>
            <a:ahLst/>
            <a:cxnLst/>
            <a:rect l="l" t="t" r="r" b="b"/>
            <a:pathLst>
              <a:path w="3206061" h="2709122">
                <a:moveTo>
                  <a:pt x="0" y="0"/>
                </a:moveTo>
                <a:lnTo>
                  <a:pt x="3206061" y="0"/>
                </a:lnTo>
                <a:lnTo>
                  <a:pt x="3206061" y="2709122"/>
                </a:lnTo>
                <a:lnTo>
                  <a:pt x="0" y="2709122"/>
                </a:lnTo>
                <a:lnTo>
                  <a:pt x="0" y="0"/>
                </a:lnTo>
                <a:close/>
              </a:path>
            </a:pathLst>
          </a:custGeom>
          <a:blipFill>
            <a:blip r:embed="rId3"/>
            <a:stretch>
              <a:fillRect/>
            </a:stretch>
          </a:blipFill>
        </p:spPr>
        <p:txBody>
          <a:bodyPr/>
          <a:lstStyle/>
          <a:p>
            <a:endParaRPr lang="en-GB"/>
          </a:p>
        </p:txBody>
      </p:sp>
      <p:sp>
        <p:nvSpPr>
          <p:cNvPr id="8" name="Freeform 8"/>
          <p:cNvSpPr/>
          <p:nvPr/>
        </p:nvSpPr>
        <p:spPr>
          <a:xfrm>
            <a:off x="2451406" y="2019432"/>
            <a:ext cx="12777400" cy="7594567"/>
          </a:xfrm>
          <a:custGeom>
            <a:avLst/>
            <a:gdLst/>
            <a:ahLst/>
            <a:cxnLst/>
            <a:rect l="l" t="t" r="r" b="b"/>
            <a:pathLst>
              <a:path w="12777400" h="7594567">
                <a:moveTo>
                  <a:pt x="0" y="0"/>
                </a:moveTo>
                <a:lnTo>
                  <a:pt x="12777399" y="0"/>
                </a:lnTo>
                <a:lnTo>
                  <a:pt x="12777399" y="7594567"/>
                </a:lnTo>
                <a:lnTo>
                  <a:pt x="0" y="7594567"/>
                </a:lnTo>
                <a:lnTo>
                  <a:pt x="0" y="0"/>
                </a:lnTo>
                <a:close/>
              </a:path>
            </a:pathLst>
          </a:custGeom>
          <a:blipFill>
            <a:blip r:embed="rId4"/>
            <a:stretch>
              <a:fillRect/>
            </a:stretch>
          </a:blipFill>
        </p:spPr>
        <p:txBody>
          <a:bodyPr/>
          <a:lstStyle/>
          <a:p>
            <a:endParaRPr lang="en-GB"/>
          </a:p>
        </p:txBody>
      </p:sp>
      <p:sp>
        <p:nvSpPr>
          <p:cNvPr id="9" name="TextBox 9"/>
          <p:cNvSpPr txBox="1"/>
          <p:nvPr/>
        </p:nvSpPr>
        <p:spPr>
          <a:xfrm>
            <a:off x="1537246" y="949144"/>
            <a:ext cx="3334345" cy="811530"/>
          </a:xfrm>
          <a:prstGeom prst="rect">
            <a:avLst/>
          </a:prstGeom>
        </p:spPr>
        <p:txBody>
          <a:bodyPr lIns="0" tIns="0" rIns="0" bIns="0" rtlCol="0" anchor="t">
            <a:spAutoFit/>
          </a:bodyPr>
          <a:lstStyle/>
          <a:p>
            <a:pPr algn="ctr">
              <a:lnSpc>
                <a:spcPts val="6720"/>
              </a:lnSpc>
            </a:pPr>
            <a:r>
              <a:rPr lang="en-US" sz="4800" b="1">
                <a:solidFill>
                  <a:srgbClr val="FFFFFF"/>
                </a:solidFill>
                <a:latin typeface="Canva Sans Bold"/>
                <a:ea typeface="Canva Sans Bold"/>
                <a:cs typeface="Canva Sans Bold"/>
                <a:sym typeface="Canva Sans Bold"/>
              </a:rPr>
              <a:t>References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DD3521-DE26-7881-02E6-FA155EF8E5E4}"/>
              </a:ext>
            </a:extLst>
          </p:cNvPr>
          <p:cNvPicPr>
            <a:picLocks noChangeAspect="1"/>
          </p:cNvPicPr>
          <p:nvPr/>
        </p:nvPicPr>
        <p:blipFill>
          <a:blip r:embed="rId3"/>
          <a:stretch>
            <a:fillRect/>
          </a:stretch>
        </p:blipFill>
        <p:spPr>
          <a:xfrm>
            <a:off x="0" y="-1"/>
            <a:ext cx="18288000" cy="10441663"/>
          </a:xfrm>
          <a:prstGeom prst="rect">
            <a:avLst/>
          </a:prstGeom>
        </p:spPr>
      </p:pic>
    </p:spTree>
    <p:extLst>
      <p:ext uri="{BB962C8B-B14F-4D97-AF65-F5344CB8AC3E}">
        <p14:creationId xmlns:p14="http://schemas.microsoft.com/office/powerpoint/2010/main" val="41957212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59D4ED1B31694190223DEF8796ACD5" ma:contentTypeVersion="9" ma:contentTypeDescription="Create a new document." ma:contentTypeScope="" ma:versionID="b722b660544d1d20b6961e53450bfe8f">
  <xsd:schema xmlns:xsd="http://www.w3.org/2001/XMLSchema" xmlns:xs="http://www.w3.org/2001/XMLSchema" xmlns:p="http://schemas.microsoft.com/office/2006/metadata/properties" xmlns:ns2="2f103e93-ae0f-4408-a8e8-6bc4fddfbd34" targetNamespace="http://schemas.microsoft.com/office/2006/metadata/properties" ma:root="true" ma:fieldsID="addd30eec70903709579938d637d9484" ns2:_="">
    <xsd:import namespace="2f103e93-ae0f-4408-a8e8-6bc4fddfbd3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03e93-ae0f-4408-a8e8-6bc4fddfbd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f103e93-ae0f-4408-a8e8-6bc4fddfbd3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FB7633-1527-4E31-B50C-AFBAA1A54F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103e93-ae0f-4408-a8e8-6bc4fddfbd3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6A9F16-224C-46D6-8883-03D1A3B5673B}">
  <ds:schemaRefs>
    <ds:schemaRef ds:uri="http://schemas.microsoft.com/sharepoint/v3/contenttype/forms"/>
  </ds:schemaRefs>
</ds:datastoreItem>
</file>

<file path=customXml/itemProps3.xml><?xml version="1.0" encoding="utf-8"?>
<ds:datastoreItem xmlns:ds="http://schemas.openxmlformats.org/officeDocument/2006/customXml" ds:itemID="{7FC4ABCE-DDE3-4663-B09A-CE7BA2DC7479}">
  <ds:schemaRefs>
    <ds:schemaRef ds:uri="http://schemas.microsoft.com/office/2006/documentManagement/types"/>
    <ds:schemaRef ds:uri="http://purl.org/dc/dcmitype/"/>
    <ds:schemaRef ds:uri="http://www.w3.org/XML/1998/namespace"/>
    <ds:schemaRef ds:uri="http://schemas.microsoft.com/office/2006/metadata/properties"/>
    <ds:schemaRef ds:uri="http://purl.org/dc/elements/1.1/"/>
    <ds:schemaRef ds:uri="http://purl.org/dc/terms/"/>
    <ds:schemaRef ds:uri="http://schemas.microsoft.com/office/infopath/2007/PartnerControls"/>
    <ds:schemaRef ds:uri="http://schemas.openxmlformats.org/package/2006/metadata/core-properties"/>
    <ds:schemaRef ds:uri="2f103e93-ae0f-4408-a8e8-6bc4fddfbd34"/>
  </ds:schemaRefs>
</ds:datastoreItem>
</file>

<file path=docProps/app.xml><?xml version="1.0" encoding="utf-8"?>
<Properties xmlns="http://schemas.openxmlformats.org/officeDocument/2006/extended-properties" xmlns:vt="http://schemas.openxmlformats.org/officeDocument/2006/docPropsVTypes">
  <TotalTime>0</TotalTime>
  <Words>4916</Words>
  <Application>Microsoft Office PowerPoint</Application>
  <PresentationFormat>Custom</PresentationFormat>
  <Paragraphs>376</Paragraphs>
  <Slides>26</Slides>
  <Notes>23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26</vt:i4>
      </vt:variant>
    </vt:vector>
  </HeadingPairs>
  <TitlesOfParts>
    <vt:vector size="38" baseType="lpstr">
      <vt:lpstr>Tomorrow</vt:lpstr>
      <vt:lpstr>Agrandir Medium</vt:lpstr>
      <vt:lpstr>Agrandir Medium Italics</vt:lpstr>
      <vt:lpstr>Canva Sans Bold</vt:lpstr>
      <vt:lpstr>Agrandir</vt:lpstr>
      <vt:lpstr>Arial</vt:lpstr>
      <vt:lpstr>Baloo</vt:lpstr>
      <vt:lpstr>Aptos</vt:lpstr>
      <vt:lpstr>Calibri</vt:lpstr>
      <vt:lpstr>HK Modular</vt:lpstr>
      <vt:lpstr>Agrandir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Artificial Intelligence To Enhance Language Skills Presentation</dc:title>
  <dc:creator>Reia Sigrist</dc:creator>
  <cp:lastModifiedBy>Reia Sigrist</cp:lastModifiedBy>
  <cp:revision>2</cp:revision>
  <dcterms:created xsi:type="dcterms:W3CDTF">2006-08-16T00:00:00Z</dcterms:created>
  <dcterms:modified xsi:type="dcterms:W3CDTF">2026-09-23T12:01:26Z</dcterms:modified>
  <dc:identifier>DAHRakIxBIk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0x0101001659D4ED1B31694190223DEF8796ACD5</vt:lpwstr>
  </property>
  <property fmtid="{D5CDD505-2E9C-101B-9397-08002B2CF9AE}" pid="3" name="MediaServiceImageTags">
    <vt:lpwstr/>
  </property>
</Properties>
</file>