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6" r:id="rId6"/>
    <p:sldId id="272" r:id="rId7"/>
    <p:sldId id="267" r:id="rId8"/>
    <p:sldId id="268" r:id="rId9"/>
    <p:sldId id="281" r:id="rId10"/>
    <p:sldId id="275" r:id="rId11"/>
    <p:sldId id="279" r:id="rId12"/>
    <p:sldId id="271" r:id="rId13"/>
    <p:sldId id="274" r:id="rId14"/>
    <p:sldId id="259" r:id="rId15"/>
    <p:sldId id="280" r:id="rId16"/>
    <p:sldId id="261" r:id="rId17"/>
    <p:sldId id="277" r:id="rId18"/>
    <p:sldId id="278" r:id="rId19"/>
    <p:sldId id="282" r:id="rId20"/>
    <p:sldId id="283" r:id="rId21"/>
    <p:sldId id="284" r:id="rId22"/>
    <p:sldId id="28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0221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31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793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05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039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97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87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68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641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4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414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68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E9DEC-0A97-46A3-BD0F-3547F28687C3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BE0AD-150B-4251-9C83-E7BFD7253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48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FEASIBILITY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latin typeface="Algerian" panose="04020705040A02060702" pitchFamily="82" charset="0"/>
              </a:rPr>
              <a:t>Lisa’s Cupcakes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512EBC36-84AE-4CF8-B77A-2B2FC099A9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9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03"/>
    </mc:Choice>
    <mc:Fallback xmlns="">
      <p:transition spd="slow" advTm="8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Executive Summary.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is a presentation exploring the feasibility a new venture </a:t>
            </a:r>
          </a:p>
          <a:p>
            <a:r>
              <a:rPr lang="en-GB" dirty="0"/>
              <a:t>The venture is aimed at producing and delivering a well known product in a manner that surpasses other past and existing vendors</a:t>
            </a:r>
          </a:p>
          <a:p>
            <a:r>
              <a:rPr lang="en-GB" dirty="0"/>
              <a:t>The study will look at methodology of the venture as well to rate its viability.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0ECAEC52-F337-451D-901C-7651A3266F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11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47"/>
    </mc:Choice>
    <mc:Fallback xmlns="">
      <p:transition spd="slow" advTm="16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Mission:</a:t>
            </a:r>
          </a:p>
          <a:p>
            <a:r>
              <a:rPr lang="en-GB" dirty="0"/>
              <a:t>To revolutionise the world of cupcakes and with creativity and innovation create the extra ordinary by meeting and exceed the desires of our customers.</a:t>
            </a:r>
          </a:p>
          <a:p>
            <a:r>
              <a:rPr lang="en-GB" dirty="0"/>
              <a:t>Vision:</a:t>
            </a:r>
          </a:p>
          <a:p>
            <a:r>
              <a:rPr lang="en-GB" dirty="0"/>
              <a:t>To become a highly respected and well known brand name, through the creation of highly sought after product, in an environment of excellence and with an ethos of customer care.</a:t>
            </a:r>
          </a:p>
          <a:p>
            <a:r>
              <a:rPr lang="en-GB" dirty="0"/>
              <a:t> We are a not just for profit organisation we work to invest in people and the local community through inclusion and social investment.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98AABBB4-0799-4601-A002-CDEB52B367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53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62"/>
    </mc:Choice>
    <mc:Fallback xmlns="">
      <p:transition spd="slow" advTm="58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1157F-B6F2-4D46-AD0C-B468B3498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84F0B-E637-4212-916B-A7B1DF935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Mini cupcakes</a:t>
            </a:r>
          </a:p>
          <a:p>
            <a:r>
              <a:rPr lang="en-GB" dirty="0"/>
              <a:t>Traditional sized cupcakes</a:t>
            </a:r>
          </a:p>
          <a:p>
            <a:r>
              <a:rPr lang="en-GB" dirty="0"/>
              <a:t>Muffin sized cupcakes</a:t>
            </a:r>
          </a:p>
          <a:p>
            <a:r>
              <a:rPr lang="en-GB" dirty="0"/>
              <a:t>Pre decorated</a:t>
            </a:r>
          </a:p>
          <a:p>
            <a:r>
              <a:rPr lang="en-GB" dirty="0"/>
              <a:t>Bespoke decorated</a:t>
            </a:r>
          </a:p>
          <a:p>
            <a:r>
              <a:rPr lang="en-GB" dirty="0"/>
              <a:t>Corporate decorated</a:t>
            </a:r>
          </a:p>
          <a:p>
            <a:r>
              <a:rPr lang="en-GB" dirty="0"/>
              <a:t>Seasonal decorated</a:t>
            </a:r>
          </a:p>
          <a:p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E5063CF8-370C-41E5-A7D2-FA2EE0A86F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60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161"/>
    </mc:Choice>
    <mc:Fallback xmlns="">
      <p:transition spd="slow" advTm="33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F0B50-76B0-4B15-ABE6-C7BF37060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and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5E1B0-F778-4DE6-A9B3-BB582B923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Product made to specification</a:t>
            </a:r>
          </a:p>
          <a:p>
            <a:r>
              <a:rPr lang="en-GB" dirty="0"/>
              <a:t>Home delivery</a:t>
            </a:r>
          </a:p>
          <a:p>
            <a:r>
              <a:rPr lang="en-GB" dirty="0"/>
              <a:t>Work place delivery</a:t>
            </a:r>
          </a:p>
          <a:p>
            <a:r>
              <a:rPr lang="en-GB" dirty="0"/>
              <a:t>Online ordering</a:t>
            </a:r>
          </a:p>
          <a:p>
            <a:r>
              <a:rPr lang="en-GB" dirty="0"/>
              <a:t>Corporate catering</a:t>
            </a:r>
          </a:p>
          <a:p>
            <a:r>
              <a:rPr lang="en-GB" dirty="0"/>
              <a:t>Events </a:t>
            </a:r>
            <a:r>
              <a:rPr lang="en-GB" dirty="0" err="1"/>
              <a:t>cateringInstore</a:t>
            </a:r>
            <a:endParaRPr lang="en-GB" dirty="0"/>
          </a:p>
          <a:p>
            <a:r>
              <a:rPr lang="en-GB" dirty="0"/>
              <a:t>On line</a:t>
            </a:r>
          </a:p>
          <a:p>
            <a:r>
              <a:rPr lang="en-GB" dirty="0"/>
              <a:t>Mobile shop</a:t>
            </a:r>
          </a:p>
          <a:p>
            <a:r>
              <a:rPr lang="en-GB" dirty="0"/>
              <a:t>Delivery service</a:t>
            </a:r>
          </a:p>
          <a:p>
            <a:r>
              <a:rPr lang="en-GB" dirty="0"/>
              <a:t>Pop up catering</a:t>
            </a:r>
          </a:p>
          <a:p>
            <a:r>
              <a:rPr lang="en-GB" dirty="0"/>
              <a:t>Franchise vending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73162CBF-A04C-4040-AEE7-1FCADA517B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6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64"/>
    </mc:Choice>
    <mc:Fallback xmlns="">
      <p:transition spd="slow" advTm="25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FEADA-9301-4B54-B552-1DA1A3284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C9C39-E906-4FA6-B2F5-AEBE37293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market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7C705EF-E3C5-4A89-B234-6EC533897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23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19"/>
    </mc:Choice>
    <mc:Fallback xmlns="">
      <p:transition spd="slow" advTm="54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E9267-A7C1-40BE-995D-69E94F86C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96106-9375-4AF1-86CF-96EFCA0518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698D86-799D-4ECA-AEB4-91C7637CD8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77779" y="-3031959"/>
            <a:ext cx="12516853" cy="14573501"/>
          </a:xfrm>
          <a:prstGeom prst="rect">
            <a:avLst/>
          </a:prstGeom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6B56385B-A0BD-4040-BDEA-5E3F22DA2C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1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02"/>
    </mc:Choice>
    <mc:Fallback xmlns="">
      <p:transition spd="slow" advTm="38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DE852-1D91-4BDE-8B8A-F896BB852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Marketing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1BB1EC-7F16-41DA-B03C-0EAB27E2E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Target demographics</a:t>
            </a:r>
          </a:p>
          <a:p>
            <a:r>
              <a:rPr lang="en-GB" dirty="0"/>
              <a:t>4 P’s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8AC48990-7E43-4723-81AC-A139BF65ED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56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56"/>
    </mc:Choice>
    <mc:Fallback xmlns="">
      <p:transition spd="slow" advTm="52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2971D-0985-4126-87EA-290393A95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7CFC1-CFE7-4BFC-84DE-D26B9C1CD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</a:t>
            </a:r>
          </a:p>
          <a:p>
            <a:r>
              <a:rPr lang="en-GB" dirty="0"/>
              <a:t>Advertising</a:t>
            </a:r>
          </a:p>
          <a:p>
            <a:r>
              <a:rPr lang="en-GB" dirty="0"/>
              <a:t>Location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7D75DF2-7F8D-4492-BACB-A1D4DA963B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33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895"/>
    </mc:Choice>
    <mc:Fallback xmlns="">
      <p:transition spd="slow" advTm="152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0D98-746E-4371-9462-1B397B911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Price snap shot</a:t>
            </a:r>
            <a:endParaRPr lang="en-GB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0EDCCE4-8CAC-4E41-8185-9D845FDD1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139730"/>
              </p:ext>
            </p:extLst>
          </p:nvPr>
        </p:nvGraphicFramePr>
        <p:xfrm>
          <a:off x="838200" y="1825625"/>
          <a:ext cx="10038347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20410195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88775881"/>
                    </a:ext>
                  </a:extLst>
                </a:gridCol>
                <a:gridCol w="3027949">
                  <a:extLst>
                    <a:ext uri="{9D8B030D-6E8A-4147-A177-3AD203B41FA5}">
                      <a16:colId xmlns:a16="http://schemas.microsoft.com/office/drawing/2014/main" val="38724847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Ingredients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Weight/measure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695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4334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Flour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83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Sugar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4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Eggs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321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Assorted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Trace amounts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7838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3578512"/>
                  </a:ext>
                </a:extLst>
              </a:tr>
            </a:tbl>
          </a:graphicData>
        </a:graphic>
      </p:graphicFrame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04B3F34B-A146-4975-89CC-565510BDF2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437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22"/>
    </mc:Choice>
    <mc:Fallback xmlns="">
      <p:transition spd="slow" advTm="20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3E5C4-5A49-4225-A902-1C0790612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Revenue Predictions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F006F-DC96-42F7-804E-C0E0E0CAB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Minimal direct competition at site.</a:t>
            </a:r>
          </a:p>
          <a:p>
            <a:r>
              <a:rPr lang="en-GB" dirty="0"/>
              <a:t>Multiple off site fairs venues to attend.</a:t>
            </a:r>
          </a:p>
          <a:p>
            <a:r>
              <a:rPr lang="en-GB" dirty="0"/>
              <a:t>Footfall currently rated at 5,000,000 at principal site</a:t>
            </a:r>
          </a:p>
          <a:p>
            <a:r>
              <a:rPr lang="en-GB" dirty="0"/>
              <a:t>Footfall at fetes, fairs and county shows to be on par with main site</a:t>
            </a:r>
          </a:p>
          <a:p>
            <a:r>
              <a:rPr lang="en-GB" dirty="0"/>
              <a:t>Current visitor numbers to south Wales 2,000,000</a:t>
            </a:r>
          </a:p>
          <a:p>
            <a:r>
              <a:rPr lang="en-GB" dirty="0"/>
              <a:t>Most Visitor numbers are within a fifty mile radius of prime site.</a:t>
            </a:r>
          </a:p>
          <a:p>
            <a:endParaRPr lang="en-GB" dirty="0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B7BBB942-E3DA-41A8-9169-CE467F1E24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13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79"/>
    </mc:Choice>
    <mc:Fallback xmlns="">
      <p:transition spd="slow" advTm="47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6860A-7602-48E8-BF19-C1DFDB747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19296"/>
          </a:xfrm>
        </p:spPr>
        <p:txBody>
          <a:bodyPr/>
          <a:lstStyle/>
          <a:p>
            <a:r>
              <a:rPr lang="en-GB" dirty="0"/>
              <a:t>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3BED-DEAC-463A-B825-5645FD7AA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Overproduction</a:t>
            </a:r>
          </a:p>
          <a:p>
            <a:r>
              <a:rPr lang="en-GB" dirty="0"/>
              <a:t>Waiting</a:t>
            </a:r>
          </a:p>
          <a:p>
            <a:r>
              <a:rPr lang="en-GB" dirty="0"/>
              <a:t>Transportation</a:t>
            </a:r>
          </a:p>
          <a:p>
            <a:r>
              <a:rPr lang="en-GB" dirty="0"/>
              <a:t>Inappropriate Processing</a:t>
            </a:r>
          </a:p>
          <a:p>
            <a:r>
              <a:rPr lang="en-GB" dirty="0"/>
              <a:t>Unnecessary Inventory</a:t>
            </a:r>
          </a:p>
          <a:p>
            <a:r>
              <a:rPr lang="en-GB" dirty="0"/>
              <a:t>Unnecessary Motion</a:t>
            </a:r>
          </a:p>
          <a:p>
            <a:r>
              <a:rPr lang="en-GB" dirty="0"/>
              <a:t>Defects</a:t>
            </a:r>
          </a:p>
          <a:p>
            <a:endParaRPr lang="en-GB" dirty="0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AF7FC845-04F9-48EE-BB90-6A12CA28A8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70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72"/>
    </mc:Choice>
    <mc:Fallback xmlns="">
      <p:transition spd="slow" advTm="106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2453-02E5-4ADD-AD14-DD1D75343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62312-63FC-42D0-9B18-391135BBD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Private limited company to start </a:t>
            </a:r>
          </a:p>
          <a:p>
            <a:r>
              <a:rPr lang="en-GB" dirty="0"/>
              <a:t>With potential to evolve to a public limited company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8593343-2CB2-4572-A917-A1E24561AC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5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03"/>
    </mc:Choice>
    <mc:Fallback xmlns="">
      <p:transition spd="slow" advTm="39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Senior customer services officer</a:t>
            </a:r>
          </a:p>
          <a:p>
            <a:r>
              <a:rPr lang="en-GB" dirty="0"/>
              <a:t>Social programming director</a:t>
            </a:r>
          </a:p>
          <a:p>
            <a:r>
              <a:rPr lang="en-GB" dirty="0"/>
              <a:t>Human resource officer</a:t>
            </a:r>
          </a:p>
          <a:p>
            <a:r>
              <a:rPr lang="en-GB" dirty="0"/>
              <a:t>Marketing and media officer</a:t>
            </a:r>
          </a:p>
          <a:p>
            <a:r>
              <a:rPr lang="en-GB" dirty="0"/>
              <a:t>Chief financial officer</a:t>
            </a:r>
          </a:p>
          <a:p>
            <a:r>
              <a:rPr lang="en-GB" dirty="0"/>
              <a:t>Senior Operations officer</a:t>
            </a:r>
          </a:p>
          <a:p>
            <a:r>
              <a:rPr lang="en-GB" dirty="0"/>
              <a:t>Responsible financial officer</a:t>
            </a:r>
          </a:p>
          <a:p>
            <a:r>
              <a:rPr lang="en-GB" dirty="0"/>
              <a:t>Senior sales officer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1463167-8DCB-4061-A859-AD33803212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35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31"/>
    </mc:Choice>
    <mc:Fallback xmlns="">
      <p:transition spd="slow" advTm="12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C06E-BFA4-428E-A3AB-514D6A3C7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1EA11-4BB6-489A-8321-90B868C41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the information given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4C5DA7-F4D3-45FF-A26F-C6A34709EE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2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22"/>
    </mc:Choice>
    <mc:Fallback xmlns="">
      <p:transition spd="slow" advTm="16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EC1B-779D-41D4-B186-BCDEC8B0B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DC86B-2A4C-46AC-8FBC-0F4CAB2A5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Hall, S and Brogniez, J. (2001) Attracting perfect Customers: The Power of Strategic Synchronicity. San Francisco: Berrett-Koehler Publishers Ltd.</a:t>
            </a:r>
          </a:p>
          <a:p>
            <a:r>
              <a:rPr lang="en-GB" dirty="0"/>
              <a:t>Hines, P and et al.(2000) Value Stream Management: Strategy and Excellence in the Supply chain. London: Pearson Education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838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3FEBB-5B4B-466B-98B2-275ADA17C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4B52A-C200-42CB-A1FB-3A76F7EB9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Bagadi, N. (16</a:t>
            </a:r>
            <a:r>
              <a:rPr lang="en-GB" baseline="30000" dirty="0"/>
              <a:t>th</a:t>
            </a:r>
            <a:r>
              <a:rPr lang="en-GB" dirty="0"/>
              <a:t> March 2018) </a:t>
            </a:r>
            <a:r>
              <a:rPr lang="en-GB" i="1" dirty="0"/>
              <a:t>can Corporations Inspire Social Good</a:t>
            </a:r>
            <a:r>
              <a:rPr lang="en-GB" dirty="0"/>
              <a:t>? https://ssir.org/articles/entry/can_corporations_inspire_social_good#(Accessed 23/11/2019)</a:t>
            </a:r>
          </a:p>
          <a:p>
            <a:r>
              <a:rPr lang="en-GB" dirty="0"/>
              <a:t>Celentano, D(1</a:t>
            </a:r>
            <a:r>
              <a:rPr lang="en-GB" baseline="30000" dirty="0"/>
              <a:t>st</a:t>
            </a:r>
            <a:r>
              <a:rPr lang="en-GB" dirty="0"/>
              <a:t> February 2019) </a:t>
            </a:r>
            <a:r>
              <a:rPr lang="en-GB" i="1" dirty="0"/>
              <a:t>The Current Cupcake Trend.</a:t>
            </a:r>
            <a:r>
              <a:rPr lang="en-GB" dirty="0"/>
              <a:t> https://www.thebalancesmb.com/cupcake-wars-tracking-the-cupcake-trend-1326238(Accessed 20/11/2019)</a:t>
            </a:r>
          </a:p>
          <a:p>
            <a:r>
              <a:rPr lang="en-GB" dirty="0"/>
              <a:t>Conrad, A and Bonanno, S (22/11/2019) </a:t>
            </a:r>
            <a:r>
              <a:rPr lang="en-GB" i="1" dirty="0"/>
              <a:t>Understanding the Marketing Mix :The 4 P;s of Marketing. </a:t>
            </a:r>
            <a:r>
              <a:rPr lang="en-GB" dirty="0"/>
              <a:t>https://blog.capterra.com/understanding-the-marketing-mix-the-4-ps-of-marketing/(Accessed 25/11/2019)</a:t>
            </a:r>
          </a:p>
          <a:p>
            <a:r>
              <a:rPr lang="en-GB" dirty="0"/>
              <a:t>Darus, D </a:t>
            </a:r>
            <a:r>
              <a:rPr lang="en-GB" i="1" dirty="0"/>
              <a:t>Osterwalder explaining the Business Model Canvas in 6 Minutes online video clip You Tube</a:t>
            </a:r>
            <a:r>
              <a:rPr lang="en-GB" dirty="0"/>
              <a:t>. You tube. (18/11/2015) https://www.bing.com/videos/search?q=reference+youtube&amp;view=detail&amp;mid=E0AC881FF383288CB422E0AC881FF383288CB422&amp;FORM=VIRE(Accessed 23/11/2019)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5822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AD96E-E784-4D05-A27D-0CB6E1F91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90445-DEF9-434D-A4CF-9F1D00FB41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Designorate Team(15</a:t>
            </a:r>
            <a:r>
              <a:rPr lang="en-GB" baseline="30000" dirty="0"/>
              <a:t>th</a:t>
            </a:r>
            <a:r>
              <a:rPr lang="en-GB" dirty="0"/>
              <a:t> February 2016) https://www.designorate.com/business-model-canvas-template/(Accessed 22/11/2019)</a:t>
            </a:r>
          </a:p>
          <a:p>
            <a:r>
              <a:rPr lang="en-GB" dirty="0"/>
              <a:t>Mordor Team. Https://www.mordorintelligence.com/industry-reports/cakes-market(Accessed 22/11/2019)</a:t>
            </a:r>
          </a:p>
          <a:p>
            <a:r>
              <a:rPr lang="en-GB" dirty="0"/>
              <a:t>In House Author. https://www.startuploans.co.uk/business-advice/what-is-private-limited-company/(Accessed 22/11/2019)</a:t>
            </a:r>
          </a:p>
          <a:p>
            <a:r>
              <a:rPr lang="en-GB" dirty="0"/>
              <a:t>https://www.bridgend.gov.uk/media/6227/bridgend-county-borough-profile-2018.pdf (Accessed 24/11/2019)</a:t>
            </a:r>
          </a:p>
        </p:txBody>
      </p:sp>
    </p:spTree>
    <p:extLst>
      <p:ext uri="{BB962C8B-B14F-4D97-AF65-F5344CB8AC3E}">
        <p14:creationId xmlns:p14="http://schemas.microsoft.com/office/powerpoint/2010/main" val="1989385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C78-6FCA-4B52-AAD9-849C0B662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CROWDFUNDING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EBD5-B1D3-4ADC-BB7A-A33A99FBE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ALLEN, A.M., BRADY, M.K., ROBINSON, S.G. and VOORHEES, C.M., 2015.</a:t>
            </a:r>
            <a:r>
              <a:rPr lang="en-GB" i="1" dirty="0"/>
              <a:t> One firm's loss is another's gain: capitalizing on other firms' service failures</a:t>
            </a:r>
            <a:r>
              <a:rPr lang="en-GB" dirty="0"/>
              <a:t>. </a:t>
            </a:r>
            <a:r>
              <a:rPr lang="en-GB" i="1" dirty="0"/>
              <a:t>Journal of the Academy of Marketing Science, </a:t>
            </a:r>
            <a:r>
              <a:rPr lang="en-GB" dirty="0"/>
              <a:t>43(5), pp. 648-662.</a:t>
            </a:r>
          </a:p>
          <a:p>
            <a:r>
              <a:rPr lang="en-GB" dirty="0"/>
              <a:t>Horne, B(April 2019) </a:t>
            </a:r>
            <a:r>
              <a:rPr lang="en-GB" i="1" dirty="0"/>
              <a:t>What is crowd funding</a:t>
            </a:r>
            <a:r>
              <a:rPr lang="en-GB" dirty="0"/>
              <a:t>? https://www.which.co.uk/money/investing/types-of-investment/crowdfunding/what-is-crowdfunding-a3j1b8v2r0dz( Accessed 24/11/2019)</a:t>
            </a:r>
          </a:p>
          <a:p>
            <a:r>
              <a:rPr lang="en-GB" dirty="0"/>
              <a:t>Mathias, B and Williams, D (May 2018): </a:t>
            </a:r>
            <a:r>
              <a:rPr lang="en-GB" i="1" dirty="0"/>
              <a:t>Giving up the Hats: Entrepreneurs Role Transitions and Venture Growth. </a:t>
            </a:r>
            <a:r>
              <a:rPr lang="en-GB" dirty="0"/>
              <a:t>Journal of Business Venturing Volume 33, Issue 3. May 2018 P261-277.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76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62B7A-98AB-48E9-AD22-3A97F51E3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CROWDFUNDING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BB20-A51B-4021-A607-60EBBDCF6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Rashid, B. (25</a:t>
            </a:r>
            <a:r>
              <a:rPr lang="en-GB" baseline="30000" dirty="0"/>
              <a:t>th</a:t>
            </a:r>
            <a:r>
              <a:rPr lang="en-GB" dirty="0"/>
              <a:t> April 2017) </a:t>
            </a:r>
            <a:r>
              <a:rPr lang="en-GB" i="1" dirty="0"/>
              <a:t>Why More and More Companies are Doing Social</a:t>
            </a:r>
            <a:r>
              <a:rPr lang="en-GB" dirty="0"/>
              <a:t> Good. https://www.forbes.com/sites/brianrashid/2017/04/25/why-more-and-more-companies-are-doing-social-good/#4fdc568adb07(Accessed 22/11/2019)</a:t>
            </a:r>
          </a:p>
          <a:p>
            <a:r>
              <a:rPr lang="en-GB" dirty="0"/>
              <a:t>Ray, R (17</a:t>
            </a:r>
            <a:r>
              <a:rPr lang="en-GB" baseline="30000" dirty="0"/>
              <a:t>th</a:t>
            </a:r>
            <a:r>
              <a:rPr lang="en-GB" dirty="0"/>
              <a:t> January 2018)</a:t>
            </a:r>
            <a:r>
              <a:rPr lang="en-GB" i="1" dirty="0"/>
              <a:t> How Wicked Good Cupcakes Scaled Quickly But Naturally</a:t>
            </a:r>
            <a:r>
              <a:rPr lang="en-GB" dirty="0"/>
              <a:t>. https://smallbiztrends.com/2018/01/how-to-scale-a-business.html( Accessed 23/11/2019)</a:t>
            </a:r>
          </a:p>
          <a:p>
            <a:r>
              <a:rPr lang="en-GB" dirty="0"/>
              <a:t>Reeve, K(16</a:t>
            </a:r>
            <a:r>
              <a:rPr lang="en-GB" baseline="30000" dirty="0"/>
              <a:t>th</a:t>
            </a:r>
            <a:r>
              <a:rPr lang="en-GB" dirty="0"/>
              <a:t> September 2009) </a:t>
            </a:r>
            <a:r>
              <a:rPr lang="en-GB" i="1" dirty="0"/>
              <a:t>The Psychology of Cupcakes</a:t>
            </a:r>
            <a:r>
              <a:rPr lang="en-GB" dirty="0"/>
              <a:t>. https://www.thetimes.co.uk/article/the-psychology-of-cupcakes-28kp0sskd75#(Accessed 24/11/2019)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8974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B5BE7-BFCF-42FA-862A-B71DAD8BE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CROWDFUNDING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6DBDB-986B-4524-9C99-C629F2314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Salmon, B(11</a:t>
            </a:r>
            <a:r>
              <a:rPr lang="en-GB" baseline="30000" dirty="0"/>
              <a:t>th</a:t>
            </a:r>
            <a:r>
              <a:rPr lang="en-GB" dirty="0"/>
              <a:t> May 2017) </a:t>
            </a:r>
            <a:r>
              <a:rPr lang="en-GB" i="1" dirty="0"/>
              <a:t>Crowd Funding: Restrictions on Offers to the Public</a:t>
            </a:r>
            <a:r>
              <a:rPr lang="en-GB" dirty="0"/>
              <a:t>. https://www.burges-salmon.com/news-and-insight/legal-updates/crowdfunding-restriction-on-offers-to-the-public/(Accessed 24/112019)</a:t>
            </a:r>
          </a:p>
          <a:p>
            <a:r>
              <a:rPr lang="en-GB" dirty="0"/>
              <a:t>Tim, (17</a:t>
            </a:r>
            <a:r>
              <a:rPr lang="en-GB" baseline="30000" dirty="0"/>
              <a:t>th</a:t>
            </a:r>
            <a:r>
              <a:rPr lang="en-GB" dirty="0"/>
              <a:t> March 2016) </a:t>
            </a:r>
            <a:r>
              <a:rPr lang="en-GB" i="1" dirty="0"/>
              <a:t>Cupcake Revolution</a:t>
            </a:r>
            <a:r>
              <a:rPr lang="en-GB" dirty="0"/>
              <a:t>. https://www.cupcakes-london.co.uk/cupcakes-revolution/(Accessed 20/11/2019)</a:t>
            </a:r>
          </a:p>
          <a:p>
            <a:r>
              <a:rPr lang="en-GB" dirty="0"/>
              <a:t>Wolfe, L (20</a:t>
            </a:r>
            <a:r>
              <a:rPr lang="en-GB" baseline="30000" dirty="0"/>
              <a:t>th</a:t>
            </a:r>
            <a:r>
              <a:rPr lang="en-GB" dirty="0"/>
              <a:t> November 2019) </a:t>
            </a:r>
            <a:r>
              <a:rPr lang="en-GB" i="1" dirty="0"/>
              <a:t>Learn How to Write  a Business Feasibility Study.</a:t>
            </a:r>
            <a:r>
              <a:rPr lang="en-GB" dirty="0"/>
              <a:t> https://www.thebala1/ncecareers.com/write-a-complete-business-feasibility-study-3515139 (Accessed 24/11/2019)</a:t>
            </a:r>
          </a:p>
          <a:p>
            <a:r>
              <a:rPr lang="en-GB" dirty="0"/>
              <a:t>Porter, M.(1998) </a:t>
            </a:r>
            <a:r>
              <a:rPr lang="en-GB" i="1" dirty="0"/>
              <a:t>The Competitive Advantage: Creating and Sustaining Superior Performance</a:t>
            </a:r>
            <a:r>
              <a:rPr lang="en-GB" dirty="0"/>
              <a:t>.2</a:t>
            </a:r>
            <a:r>
              <a:rPr lang="en-GB" baseline="30000" dirty="0"/>
              <a:t>nd </a:t>
            </a:r>
            <a:r>
              <a:rPr lang="en-GB" dirty="0"/>
              <a:t>Ed NY: Free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556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53345-744F-4531-BDC4-D2885CFF1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YOUTUBE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3C739-22D8-475B-9530-73D6C3170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2A</a:t>
            </a:r>
          </a:p>
          <a:p>
            <a:r>
              <a:rPr lang="en-GB"/>
              <a:t>https://youtu.be/HIZ0wylZHu0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ASSIGNMENT 2B</a:t>
            </a:r>
          </a:p>
          <a:p>
            <a:r>
              <a:rPr lang="en-GB" dirty="0"/>
              <a:t>https://www.youtube.com/watch?v=MohamCeEPCI&amp;t=45s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958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1036</Words>
  <Application>Microsoft Office PowerPoint</Application>
  <PresentationFormat>Widescreen</PresentationFormat>
  <Paragraphs>133</Paragraphs>
  <Slides>22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Algerian</vt:lpstr>
      <vt:lpstr>Arial</vt:lpstr>
      <vt:lpstr>Calibri</vt:lpstr>
      <vt:lpstr>Calibri Light</vt:lpstr>
      <vt:lpstr>Office Theme</vt:lpstr>
      <vt:lpstr>FEASIBILITY PLAN</vt:lpstr>
      <vt:lpstr>Executive Summary.</vt:lpstr>
      <vt:lpstr>Statement</vt:lpstr>
      <vt:lpstr>Products </vt:lpstr>
      <vt:lpstr>Services and channels</vt:lpstr>
      <vt:lpstr>Feasibility</vt:lpstr>
      <vt:lpstr>PowerPoint Presentation</vt:lpstr>
      <vt:lpstr>  Marketing </vt:lpstr>
      <vt:lpstr>Marketing</vt:lpstr>
      <vt:lpstr>Price snap shot</vt:lpstr>
      <vt:lpstr>Revenue Predictions</vt:lpstr>
      <vt:lpstr>Value chain</vt:lpstr>
      <vt:lpstr>Organisational Type</vt:lpstr>
      <vt:lpstr>ORGANISATIONAL ROLES</vt:lpstr>
      <vt:lpstr>conclusion</vt:lpstr>
      <vt:lpstr>Reference</vt:lpstr>
      <vt:lpstr>References</vt:lpstr>
      <vt:lpstr>References</vt:lpstr>
      <vt:lpstr>CROWDFUNDING REFERENCES</vt:lpstr>
      <vt:lpstr>CROWDFUNDING REFERENCES</vt:lpstr>
      <vt:lpstr>CROWDFUNDING REFERENCES</vt:lpstr>
      <vt:lpstr>YOUTUBE LINKS</vt:lpstr>
    </vt:vector>
  </TitlesOfParts>
  <Company>Awen Cultural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PLANN</dc:title>
  <dc:creator>mypcadult</dc:creator>
  <cp:lastModifiedBy>Paul Malone</cp:lastModifiedBy>
  <cp:revision>90</cp:revision>
  <dcterms:created xsi:type="dcterms:W3CDTF">2019-11-25T17:21:58Z</dcterms:created>
  <dcterms:modified xsi:type="dcterms:W3CDTF">2019-12-19T07:48:33Z</dcterms:modified>
</cp:coreProperties>
</file>