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33"/>
  </p:notesMasterIdLst>
  <p:sldIdLst>
    <p:sldId id="256" r:id="rId2"/>
    <p:sldId id="366" r:id="rId3"/>
    <p:sldId id="359" r:id="rId4"/>
    <p:sldId id="567" r:id="rId5"/>
    <p:sldId id="360" r:id="rId6"/>
    <p:sldId id="361" r:id="rId7"/>
    <p:sldId id="262" r:id="rId8"/>
    <p:sldId id="475" r:id="rId9"/>
    <p:sldId id="476" r:id="rId10"/>
    <p:sldId id="477" r:id="rId11"/>
    <p:sldId id="478" r:id="rId12"/>
    <p:sldId id="479" r:id="rId13"/>
    <p:sldId id="480" r:id="rId14"/>
    <p:sldId id="481" r:id="rId15"/>
    <p:sldId id="482" r:id="rId16"/>
    <p:sldId id="369" r:id="rId17"/>
    <p:sldId id="338" r:id="rId18"/>
    <p:sldId id="336" r:id="rId19"/>
    <p:sldId id="354" r:id="rId20"/>
    <p:sldId id="355" r:id="rId21"/>
    <p:sldId id="356" r:id="rId22"/>
    <p:sldId id="358" r:id="rId23"/>
    <p:sldId id="357" r:id="rId24"/>
    <p:sldId id="466" r:id="rId25"/>
    <p:sldId id="467" r:id="rId26"/>
    <p:sldId id="468" r:id="rId27"/>
    <p:sldId id="469" r:id="rId28"/>
    <p:sldId id="470" r:id="rId29"/>
    <p:sldId id="471" r:id="rId30"/>
    <p:sldId id="472" r:id="rId31"/>
    <p:sldId id="474"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590B93-A5A1-4D93-8DCB-A071D6F7FBED}" v="17" dt="2026-03-15T22:08:57.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8" d="100"/>
          <a:sy n="98" d="100"/>
        </p:scale>
        <p:origin x="96"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9E5E9D-B821-46AE-8B8A-771CB6880221}"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9BDCE873-3D58-4AF7-B1AD-A90BB3EBD67C}">
      <dgm:prSet phldrT="[Text]"/>
      <dgm:spPr>
        <a:solidFill>
          <a:schemeClr val="tx2">
            <a:lumMod val="50000"/>
            <a:lumOff val="50000"/>
          </a:schemeClr>
        </a:solidFill>
      </dgm:spPr>
      <dgm:t>
        <a:bodyPr/>
        <a:lstStyle/>
        <a:p>
          <a:r>
            <a:rPr lang="en-GB" dirty="0"/>
            <a:t>Possible Aims</a:t>
          </a:r>
        </a:p>
      </dgm:t>
    </dgm:pt>
    <dgm:pt modelId="{9D47E15D-F479-4E3D-92C5-09E1FC54D7E1}" type="parTrans" cxnId="{7073D007-E749-46E4-A7AD-BD0E9A23E4EF}">
      <dgm:prSet/>
      <dgm:spPr/>
      <dgm:t>
        <a:bodyPr/>
        <a:lstStyle/>
        <a:p>
          <a:endParaRPr lang="en-GB"/>
        </a:p>
      </dgm:t>
    </dgm:pt>
    <dgm:pt modelId="{0AA563A2-9071-46F2-A4E0-7B73E3345B9F}" type="sibTrans" cxnId="{7073D007-E749-46E4-A7AD-BD0E9A23E4EF}">
      <dgm:prSet/>
      <dgm:spPr/>
      <dgm:t>
        <a:bodyPr/>
        <a:lstStyle/>
        <a:p>
          <a:endParaRPr lang="en-GB"/>
        </a:p>
      </dgm:t>
    </dgm:pt>
    <dgm:pt modelId="{253416D4-D315-468D-A190-DBFE23E57489}">
      <dgm:prSet phldrT="[Text]"/>
      <dgm:spPr>
        <a:solidFill>
          <a:schemeClr val="tx2">
            <a:lumMod val="50000"/>
            <a:lumOff val="50000"/>
          </a:schemeClr>
        </a:solidFill>
      </dgm:spPr>
      <dgm:t>
        <a:bodyPr/>
        <a:lstStyle/>
        <a:p>
          <a:r>
            <a:rPr lang="en-GB" dirty="0"/>
            <a:t>Maximise Profits</a:t>
          </a:r>
        </a:p>
      </dgm:t>
    </dgm:pt>
    <dgm:pt modelId="{6797E5A9-2FA0-4C28-9A31-55830A70AEF6}" type="parTrans" cxnId="{CFFA42CF-6A61-4EDB-9824-A77A9E07A2A9}">
      <dgm:prSet/>
      <dgm:spPr/>
      <dgm:t>
        <a:bodyPr/>
        <a:lstStyle/>
        <a:p>
          <a:endParaRPr lang="en-GB"/>
        </a:p>
      </dgm:t>
    </dgm:pt>
    <dgm:pt modelId="{B550EF0A-D7D9-4FDC-9969-241BCDE56956}" type="sibTrans" cxnId="{CFFA42CF-6A61-4EDB-9824-A77A9E07A2A9}">
      <dgm:prSet/>
      <dgm:spPr/>
      <dgm:t>
        <a:bodyPr/>
        <a:lstStyle/>
        <a:p>
          <a:endParaRPr lang="en-GB"/>
        </a:p>
      </dgm:t>
    </dgm:pt>
    <dgm:pt modelId="{8777F75F-61E4-4DA1-B47A-DB1FD101E524}">
      <dgm:prSet phldrT="[Text]"/>
      <dgm:spPr>
        <a:solidFill>
          <a:schemeClr val="tx2">
            <a:lumMod val="50000"/>
            <a:lumOff val="50000"/>
          </a:schemeClr>
        </a:solidFill>
      </dgm:spPr>
      <dgm:t>
        <a:bodyPr/>
        <a:lstStyle/>
        <a:p>
          <a:r>
            <a:rPr lang="en-GB" dirty="0"/>
            <a:t>Maximise Shareholder Value</a:t>
          </a:r>
        </a:p>
      </dgm:t>
    </dgm:pt>
    <dgm:pt modelId="{704C8852-E9DA-484E-B400-000800B8E8BF}" type="parTrans" cxnId="{C6BB7DEB-BDEC-430E-8193-8D1B705169FA}">
      <dgm:prSet/>
      <dgm:spPr/>
      <dgm:t>
        <a:bodyPr/>
        <a:lstStyle/>
        <a:p>
          <a:endParaRPr lang="en-GB"/>
        </a:p>
      </dgm:t>
    </dgm:pt>
    <dgm:pt modelId="{BCB67243-9673-4232-A06E-C466BED3017B}" type="sibTrans" cxnId="{C6BB7DEB-BDEC-430E-8193-8D1B705169FA}">
      <dgm:prSet/>
      <dgm:spPr/>
      <dgm:t>
        <a:bodyPr/>
        <a:lstStyle/>
        <a:p>
          <a:endParaRPr lang="en-GB"/>
        </a:p>
      </dgm:t>
    </dgm:pt>
    <dgm:pt modelId="{4BCF4B7D-2BEF-4323-8F8D-BBB451EAEFC4}">
      <dgm:prSet phldrT="[Text]"/>
      <dgm:spPr>
        <a:solidFill>
          <a:schemeClr val="tx2">
            <a:lumMod val="50000"/>
            <a:lumOff val="50000"/>
          </a:schemeClr>
        </a:solidFill>
      </dgm:spPr>
      <dgm:t>
        <a:bodyPr/>
        <a:lstStyle/>
        <a:p>
          <a:r>
            <a:rPr lang="en-GB" dirty="0"/>
            <a:t>Maximise Sales Revenue</a:t>
          </a:r>
        </a:p>
      </dgm:t>
    </dgm:pt>
    <dgm:pt modelId="{84017E33-D5F9-4642-A06D-198E1DBBB180}" type="parTrans" cxnId="{A23B3D9D-2232-4BB8-BF99-88D495EA2971}">
      <dgm:prSet/>
      <dgm:spPr/>
      <dgm:t>
        <a:bodyPr/>
        <a:lstStyle/>
        <a:p>
          <a:endParaRPr lang="en-GB"/>
        </a:p>
      </dgm:t>
    </dgm:pt>
    <dgm:pt modelId="{AA603E35-881F-4D83-AD3D-51FC39447684}" type="sibTrans" cxnId="{A23B3D9D-2232-4BB8-BF99-88D495EA2971}">
      <dgm:prSet/>
      <dgm:spPr/>
      <dgm:t>
        <a:bodyPr/>
        <a:lstStyle/>
        <a:p>
          <a:endParaRPr lang="en-GB"/>
        </a:p>
      </dgm:t>
    </dgm:pt>
    <dgm:pt modelId="{CF38F309-A410-4EFE-BD04-89BD61D9903D}">
      <dgm:prSet phldrT="[Text]"/>
      <dgm:spPr>
        <a:solidFill>
          <a:schemeClr val="tx2">
            <a:lumMod val="50000"/>
            <a:lumOff val="50000"/>
          </a:schemeClr>
        </a:solidFill>
      </dgm:spPr>
      <dgm:t>
        <a:bodyPr/>
        <a:lstStyle/>
        <a:p>
          <a:r>
            <a:rPr lang="en-GB" dirty="0"/>
            <a:t>Maximise Growth</a:t>
          </a:r>
        </a:p>
      </dgm:t>
    </dgm:pt>
    <dgm:pt modelId="{E6B2E4BB-19FB-46D3-B282-C5A384C4E4AA}" type="parTrans" cxnId="{DE18C3DB-0F9B-4055-A5B1-1FC88CF33881}">
      <dgm:prSet/>
      <dgm:spPr/>
      <dgm:t>
        <a:bodyPr/>
        <a:lstStyle/>
        <a:p>
          <a:endParaRPr lang="en-GB"/>
        </a:p>
      </dgm:t>
    </dgm:pt>
    <dgm:pt modelId="{E0ECBAEC-B653-4865-98DE-D041F2E9FC6B}" type="sibTrans" cxnId="{DE18C3DB-0F9B-4055-A5B1-1FC88CF33881}">
      <dgm:prSet/>
      <dgm:spPr/>
      <dgm:t>
        <a:bodyPr/>
        <a:lstStyle/>
        <a:p>
          <a:endParaRPr lang="en-GB"/>
        </a:p>
      </dgm:t>
    </dgm:pt>
    <dgm:pt modelId="{920F34C4-B55D-47FA-B8ED-A8FA8F1151BB}">
      <dgm:prSet phldrT="[Text]" phldr="1"/>
      <dgm:spPr/>
      <dgm:t>
        <a:bodyPr/>
        <a:lstStyle/>
        <a:p>
          <a:endParaRPr lang="en-GB"/>
        </a:p>
      </dgm:t>
    </dgm:pt>
    <dgm:pt modelId="{9090E6DA-19AC-476F-B639-16A7A30B1483}" type="parTrans" cxnId="{CEC63A67-E150-42F0-AC86-7960BF3FD861}">
      <dgm:prSet/>
      <dgm:spPr/>
      <dgm:t>
        <a:bodyPr/>
        <a:lstStyle/>
        <a:p>
          <a:endParaRPr lang="en-GB"/>
        </a:p>
      </dgm:t>
    </dgm:pt>
    <dgm:pt modelId="{C2F65334-1B7E-4BAD-96B3-427C4548D249}" type="sibTrans" cxnId="{CEC63A67-E150-42F0-AC86-7960BF3FD861}">
      <dgm:prSet/>
      <dgm:spPr/>
      <dgm:t>
        <a:bodyPr/>
        <a:lstStyle/>
        <a:p>
          <a:endParaRPr lang="en-GB"/>
        </a:p>
      </dgm:t>
    </dgm:pt>
    <dgm:pt modelId="{2453E226-C53E-4EB4-ABB7-3673B2BF5F87}">
      <dgm:prSet phldrT="[Text]" phldr="1"/>
      <dgm:spPr/>
      <dgm:t>
        <a:bodyPr/>
        <a:lstStyle/>
        <a:p>
          <a:endParaRPr lang="en-GB"/>
        </a:p>
      </dgm:t>
    </dgm:pt>
    <dgm:pt modelId="{7EDEA3F8-2C54-4AEC-9537-A59E8DCE45F4}" type="parTrans" cxnId="{E6E12704-22EC-454C-909A-E51169F9AFDD}">
      <dgm:prSet/>
      <dgm:spPr/>
      <dgm:t>
        <a:bodyPr/>
        <a:lstStyle/>
        <a:p>
          <a:endParaRPr lang="en-GB"/>
        </a:p>
      </dgm:t>
    </dgm:pt>
    <dgm:pt modelId="{F40F3430-881A-45AC-BDE7-8930E9418482}" type="sibTrans" cxnId="{E6E12704-22EC-454C-909A-E51169F9AFDD}">
      <dgm:prSet/>
      <dgm:spPr/>
      <dgm:t>
        <a:bodyPr/>
        <a:lstStyle/>
        <a:p>
          <a:endParaRPr lang="en-GB"/>
        </a:p>
      </dgm:t>
    </dgm:pt>
    <dgm:pt modelId="{2696295A-71FA-47B6-B019-4BDE3A679442}">
      <dgm:prSet/>
      <dgm:spPr>
        <a:solidFill>
          <a:schemeClr val="tx2">
            <a:lumMod val="50000"/>
            <a:lumOff val="50000"/>
          </a:schemeClr>
        </a:solidFill>
      </dgm:spPr>
      <dgm:t>
        <a:bodyPr/>
        <a:lstStyle/>
        <a:p>
          <a:r>
            <a:rPr lang="en-GB" dirty="0"/>
            <a:t>Maximise Employee Benefits</a:t>
          </a:r>
        </a:p>
      </dgm:t>
    </dgm:pt>
    <dgm:pt modelId="{E47AE83A-D026-480D-B71A-27B942AC9A2C}" type="parTrans" cxnId="{F0AC8C74-1A8A-4917-B0CF-309AE7E55BD4}">
      <dgm:prSet/>
      <dgm:spPr/>
      <dgm:t>
        <a:bodyPr/>
        <a:lstStyle/>
        <a:p>
          <a:endParaRPr lang="en-GB"/>
        </a:p>
      </dgm:t>
    </dgm:pt>
    <dgm:pt modelId="{7424B5D8-B386-466A-A522-F154C9E2E4BC}" type="sibTrans" cxnId="{F0AC8C74-1A8A-4917-B0CF-309AE7E55BD4}">
      <dgm:prSet/>
      <dgm:spPr/>
      <dgm:t>
        <a:bodyPr/>
        <a:lstStyle/>
        <a:p>
          <a:endParaRPr lang="en-GB"/>
        </a:p>
      </dgm:t>
    </dgm:pt>
    <dgm:pt modelId="{7B6F29B9-F71E-41DE-AFE8-D85375CBED63}">
      <dgm:prSet/>
      <dgm:spPr>
        <a:solidFill>
          <a:schemeClr val="tx2">
            <a:lumMod val="50000"/>
            <a:lumOff val="50000"/>
          </a:schemeClr>
        </a:solidFill>
      </dgm:spPr>
      <dgm:t>
        <a:bodyPr/>
        <a:lstStyle/>
        <a:p>
          <a:r>
            <a:rPr lang="en-GB" dirty="0"/>
            <a:t>Benefit the Local Community and Environment</a:t>
          </a:r>
        </a:p>
      </dgm:t>
    </dgm:pt>
    <dgm:pt modelId="{5F373497-F61A-4E49-8342-C6DD88BC70DE}" type="parTrans" cxnId="{9DED4A59-7EB5-491B-A469-CEDF391BE242}">
      <dgm:prSet/>
      <dgm:spPr/>
      <dgm:t>
        <a:bodyPr/>
        <a:lstStyle/>
        <a:p>
          <a:endParaRPr lang="en-GB"/>
        </a:p>
      </dgm:t>
    </dgm:pt>
    <dgm:pt modelId="{BB3BA842-D569-4520-B0AC-4079450EE7FD}" type="sibTrans" cxnId="{9DED4A59-7EB5-491B-A469-CEDF391BE242}">
      <dgm:prSet/>
      <dgm:spPr/>
      <dgm:t>
        <a:bodyPr/>
        <a:lstStyle/>
        <a:p>
          <a:endParaRPr lang="en-GB"/>
        </a:p>
      </dgm:t>
    </dgm:pt>
    <dgm:pt modelId="{EC7E9D5D-38CC-4E98-9949-39762AB0A50C}">
      <dgm:prSet/>
      <dgm:spPr>
        <a:solidFill>
          <a:schemeClr val="tx2">
            <a:lumMod val="50000"/>
            <a:lumOff val="50000"/>
          </a:schemeClr>
        </a:solidFill>
      </dgm:spPr>
      <dgm:t>
        <a:bodyPr/>
        <a:lstStyle/>
        <a:p>
          <a:r>
            <a:rPr lang="en-GB" dirty="0"/>
            <a:t>Survival</a:t>
          </a:r>
        </a:p>
      </dgm:t>
    </dgm:pt>
    <dgm:pt modelId="{353BECB7-409D-4193-8377-961E2EE08BA6}" type="parTrans" cxnId="{A9089868-E336-43FF-91EC-7FE51E641D0A}">
      <dgm:prSet/>
      <dgm:spPr/>
      <dgm:t>
        <a:bodyPr/>
        <a:lstStyle/>
        <a:p>
          <a:endParaRPr lang="en-GB"/>
        </a:p>
      </dgm:t>
    </dgm:pt>
    <dgm:pt modelId="{8E782BC6-7DD8-4C06-99E9-2856F5FD9796}" type="sibTrans" cxnId="{A9089868-E336-43FF-91EC-7FE51E641D0A}">
      <dgm:prSet/>
      <dgm:spPr/>
      <dgm:t>
        <a:bodyPr/>
        <a:lstStyle/>
        <a:p>
          <a:endParaRPr lang="en-GB"/>
        </a:p>
      </dgm:t>
    </dgm:pt>
    <dgm:pt modelId="{06FB4BEF-8B2B-4721-A4FE-6E2EB24FD3A2}" type="pres">
      <dgm:prSet presAssocID="{219E5E9D-B821-46AE-8B8A-771CB6880221}" presName="cycle" presStyleCnt="0">
        <dgm:presLayoutVars>
          <dgm:chMax val="1"/>
          <dgm:dir/>
          <dgm:animLvl val="ctr"/>
          <dgm:resizeHandles val="exact"/>
        </dgm:presLayoutVars>
      </dgm:prSet>
      <dgm:spPr/>
    </dgm:pt>
    <dgm:pt modelId="{35F323D3-3D28-42E7-8AE4-F632AC3F9109}" type="pres">
      <dgm:prSet presAssocID="{9BDCE873-3D58-4AF7-B1AD-A90BB3EBD67C}" presName="centerShape" presStyleLbl="node0" presStyleIdx="0" presStyleCnt="1" custScaleX="187747" custScaleY="126345" custLinFactNeighborX="-4066" custLinFactNeighborY="-3539"/>
      <dgm:spPr>
        <a:prstGeom prst="cloud">
          <a:avLst/>
        </a:prstGeom>
      </dgm:spPr>
    </dgm:pt>
    <dgm:pt modelId="{2B9205FE-E55C-45CA-85F9-4815D32440A3}" type="pres">
      <dgm:prSet presAssocID="{6797E5A9-2FA0-4C28-9A31-55830A70AEF6}" presName="Name9" presStyleLbl="parChTrans1D2" presStyleIdx="0" presStyleCnt="7"/>
      <dgm:spPr/>
    </dgm:pt>
    <dgm:pt modelId="{FCC40C8D-6D00-4026-A695-CD0197E5F13E}" type="pres">
      <dgm:prSet presAssocID="{6797E5A9-2FA0-4C28-9A31-55830A70AEF6}" presName="connTx" presStyleLbl="parChTrans1D2" presStyleIdx="0" presStyleCnt="7"/>
      <dgm:spPr/>
    </dgm:pt>
    <dgm:pt modelId="{68723D51-8B35-439A-A2EE-3D27C9D40462}" type="pres">
      <dgm:prSet presAssocID="{253416D4-D315-468D-A190-DBFE23E57489}" presName="node" presStyleLbl="node1" presStyleIdx="0" presStyleCnt="7">
        <dgm:presLayoutVars>
          <dgm:bulletEnabled val="1"/>
        </dgm:presLayoutVars>
      </dgm:prSet>
      <dgm:spPr/>
    </dgm:pt>
    <dgm:pt modelId="{17C1F3D6-73E0-4B2F-9D86-75CA5DC40DBE}" type="pres">
      <dgm:prSet presAssocID="{704C8852-E9DA-484E-B400-000800B8E8BF}" presName="Name9" presStyleLbl="parChTrans1D2" presStyleIdx="1" presStyleCnt="7"/>
      <dgm:spPr/>
    </dgm:pt>
    <dgm:pt modelId="{832982B9-58A0-4B46-B511-29D3B97158AD}" type="pres">
      <dgm:prSet presAssocID="{704C8852-E9DA-484E-B400-000800B8E8BF}" presName="connTx" presStyleLbl="parChTrans1D2" presStyleIdx="1" presStyleCnt="7"/>
      <dgm:spPr/>
    </dgm:pt>
    <dgm:pt modelId="{2F511C79-4380-45A8-AF7A-8848A662F2D7}" type="pres">
      <dgm:prSet presAssocID="{8777F75F-61E4-4DA1-B47A-DB1FD101E524}" presName="node" presStyleLbl="node1" presStyleIdx="1" presStyleCnt="7" custRadScaleRad="129729" custRadScaleInc="-34351">
        <dgm:presLayoutVars>
          <dgm:bulletEnabled val="1"/>
        </dgm:presLayoutVars>
      </dgm:prSet>
      <dgm:spPr/>
    </dgm:pt>
    <dgm:pt modelId="{8CA93400-5CDE-41A8-8AE7-ED37F976456C}" type="pres">
      <dgm:prSet presAssocID="{84017E33-D5F9-4642-A06D-198E1DBBB180}" presName="Name9" presStyleLbl="parChTrans1D2" presStyleIdx="2" presStyleCnt="7"/>
      <dgm:spPr/>
    </dgm:pt>
    <dgm:pt modelId="{5EBF9299-61E5-4668-91C5-C5A0DF9D5272}" type="pres">
      <dgm:prSet presAssocID="{84017E33-D5F9-4642-A06D-198E1DBBB180}" presName="connTx" presStyleLbl="parChTrans1D2" presStyleIdx="2" presStyleCnt="7"/>
      <dgm:spPr/>
    </dgm:pt>
    <dgm:pt modelId="{98791914-92E4-4C1A-AE27-FFD3B1C65AC4}" type="pres">
      <dgm:prSet presAssocID="{4BCF4B7D-2BEF-4323-8F8D-BBB451EAEFC4}" presName="node" presStyleLbl="node1" presStyleIdx="2" presStyleCnt="7" custRadScaleRad="131248" custRadScaleInc="-75907">
        <dgm:presLayoutVars>
          <dgm:bulletEnabled val="1"/>
        </dgm:presLayoutVars>
      </dgm:prSet>
      <dgm:spPr/>
    </dgm:pt>
    <dgm:pt modelId="{2B9BCE0A-05CA-4DC2-98DB-BAE93FA1833D}" type="pres">
      <dgm:prSet presAssocID="{E6B2E4BB-19FB-46D3-B282-C5A384C4E4AA}" presName="Name9" presStyleLbl="parChTrans1D2" presStyleIdx="3" presStyleCnt="7"/>
      <dgm:spPr/>
    </dgm:pt>
    <dgm:pt modelId="{D9A3DE61-829B-4C02-9C17-96D5D4E30747}" type="pres">
      <dgm:prSet presAssocID="{E6B2E4BB-19FB-46D3-B282-C5A384C4E4AA}" presName="connTx" presStyleLbl="parChTrans1D2" presStyleIdx="3" presStyleCnt="7"/>
      <dgm:spPr/>
    </dgm:pt>
    <dgm:pt modelId="{95A0B4A6-1780-437A-A235-B4FE6CCAA5E6}" type="pres">
      <dgm:prSet presAssocID="{CF38F309-A410-4EFE-BD04-89BD61D9903D}" presName="node" presStyleLbl="node1" presStyleIdx="3" presStyleCnt="7" custRadScaleRad="114199" custRadScaleInc="-90682">
        <dgm:presLayoutVars>
          <dgm:bulletEnabled val="1"/>
        </dgm:presLayoutVars>
      </dgm:prSet>
      <dgm:spPr/>
    </dgm:pt>
    <dgm:pt modelId="{DD3AE2F3-0B7F-4B2B-B698-10AB8636CDE4}" type="pres">
      <dgm:prSet presAssocID="{E47AE83A-D026-480D-B71A-27B942AC9A2C}" presName="Name9" presStyleLbl="parChTrans1D2" presStyleIdx="4" presStyleCnt="7"/>
      <dgm:spPr/>
    </dgm:pt>
    <dgm:pt modelId="{7423FA89-0C46-4B0A-9C76-A98C97C17E1A}" type="pres">
      <dgm:prSet presAssocID="{E47AE83A-D026-480D-B71A-27B942AC9A2C}" presName="connTx" presStyleLbl="parChTrans1D2" presStyleIdx="4" presStyleCnt="7"/>
      <dgm:spPr/>
    </dgm:pt>
    <dgm:pt modelId="{1511816C-35DB-4744-BAEA-C15AFD8040DB}" type="pres">
      <dgm:prSet presAssocID="{2696295A-71FA-47B6-B019-4BDE3A679442}" presName="node" presStyleLbl="node1" presStyleIdx="4" presStyleCnt="7" custRadScaleRad="100951" custRadScaleInc="-5841">
        <dgm:presLayoutVars>
          <dgm:bulletEnabled val="1"/>
        </dgm:presLayoutVars>
      </dgm:prSet>
      <dgm:spPr/>
    </dgm:pt>
    <dgm:pt modelId="{380ACD0C-A563-4253-86A4-B7579F76E2B3}" type="pres">
      <dgm:prSet presAssocID="{5F373497-F61A-4E49-8342-C6DD88BC70DE}" presName="Name9" presStyleLbl="parChTrans1D2" presStyleIdx="5" presStyleCnt="7"/>
      <dgm:spPr/>
    </dgm:pt>
    <dgm:pt modelId="{ED51C60E-CC10-46B1-A152-272DE7E09131}" type="pres">
      <dgm:prSet presAssocID="{5F373497-F61A-4E49-8342-C6DD88BC70DE}" presName="connTx" presStyleLbl="parChTrans1D2" presStyleIdx="5" presStyleCnt="7"/>
      <dgm:spPr/>
    </dgm:pt>
    <dgm:pt modelId="{AF38081A-3659-4BAA-AAB8-5181F3B91854}" type="pres">
      <dgm:prSet presAssocID="{7B6F29B9-F71E-41DE-AFE8-D85375CBED63}" presName="node" presStyleLbl="node1" presStyleIdx="5" presStyleCnt="7" custRadScaleRad="142754" custRadScaleInc="-1116">
        <dgm:presLayoutVars>
          <dgm:bulletEnabled val="1"/>
        </dgm:presLayoutVars>
      </dgm:prSet>
      <dgm:spPr/>
    </dgm:pt>
    <dgm:pt modelId="{6C81D66E-ED4E-49C3-940F-8D4E4DE2457B}" type="pres">
      <dgm:prSet presAssocID="{353BECB7-409D-4193-8377-961E2EE08BA6}" presName="Name9" presStyleLbl="parChTrans1D2" presStyleIdx="6" presStyleCnt="7"/>
      <dgm:spPr/>
    </dgm:pt>
    <dgm:pt modelId="{6B1F9224-9A70-4338-A51F-018BE1C7BA1D}" type="pres">
      <dgm:prSet presAssocID="{353BECB7-409D-4193-8377-961E2EE08BA6}" presName="connTx" presStyleLbl="parChTrans1D2" presStyleIdx="6" presStyleCnt="7"/>
      <dgm:spPr/>
    </dgm:pt>
    <dgm:pt modelId="{87AA5DE9-10CC-45B6-B0BB-34292BF30566}" type="pres">
      <dgm:prSet presAssocID="{EC7E9D5D-38CC-4E98-9949-39762AB0A50C}" presName="node" presStyleLbl="node1" presStyleIdx="6" presStyleCnt="7" custRadScaleRad="143568" custRadScaleInc="-11103">
        <dgm:presLayoutVars>
          <dgm:bulletEnabled val="1"/>
        </dgm:presLayoutVars>
      </dgm:prSet>
      <dgm:spPr/>
    </dgm:pt>
  </dgm:ptLst>
  <dgm:cxnLst>
    <dgm:cxn modelId="{0ABEF002-B103-46B8-877A-93622C8AC315}" type="presOf" srcId="{84017E33-D5F9-4642-A06D-198E1DBBB180}" destId="{8CA93400-5CDE-41A8-8AE7-ED37F976456C}" srcOrd="0" destOrd="0" presId="urn:microsoft.com/office/officeart/2005/8/layout/radial1"/>
    <dgm:cxn modelId="{E6E12704-22EC-454C-909A-E51169F9AFDD}" srcId="{219E5E9D-B821-46AE-8B8A-771CB6880221}" destId="{2453E226-C53E-4EB4-ABB7-3673B2BF5F87}" srcOrd="2" destOrd="0" parTransId="{7EDEA3F8-2C54-4AEC-9537-A59E8DCE45F4}" sibTransId="{F40F3430-881A-45AC-BDE7-8930E9418482}"/>
    <dgm:cxn modelId="{FE696507-4F48-458F-9C83-9884036370BB}" type="presOf" srcId="{353BECB7-409D-4193-8377-961E2EE08BA6}" destId="{6B1F9224-9A70-4338-A51F-018BE1C7BA1D}" srcOrd="1" destOrd="0" presId="urn:microsoft.com/office/officeart/2005/8/layout/radial1"/>
    <dgm:cxn modelId="{7073D007-E749-46E4-A7AD-BD0E9A23E4EF}" srcId="{219E5E9D-B821-46AE-8B8A-771CB6880221}" destId="{9BDCE873-3D58-4AF7-B1AD-A90BB3EBD67C}" srcOrd="0" destOrd="0" parTransId="{9D47E15D-F479-4E3D-92C5-09E1FC54D7E1}" sibTransId="{0AA563A2-9071-46F2-A4E0-7B73E3345B9F}"/>
    <dgm:cxn modelId="{C1B0B309-04D8-435D-BC06-39474D60F1F7}" type="presOf" srcId="{E47AE83A-D026-480D-B71A-27B942AC9A2C}" destId="{DD3AE2F3-0B7F-4B2B-B698-10AB8636CDE4}" srcOrd="0" destOrd="0" presId="urn:microsoft.com/office/officeart/2005/8/layout/radial1"/>
    <dgm:cxn modelId="{B068F00A-33FF-4F81-992E-5852BE06C88C}" type="presOf" srcId="{EC7E9D5D-38CC-4E98-9949-39762AB0A50C}" destId="{87AA5DE9-10CC-45B6-B0BB-34292BF30566}" srcOrd="0" destOrd="0" presId="urn:microsoft.com/office/officeart/2005/8/layout/radial1"/>
    <dgm:cxn modelId="{AFE1880D-8874-4069-A418-08BC1A122042}" type="presOf" srcId="{4BCF4B7D-2BEF-4323-8F8D-BBB451EAEFC4}" destId="{98791914-92E4-4C1A-AE27-FFD3B1C65AC4}" srcOrd="0" destOrd="0" presId="urn:microsoft.com/office/officeart/2005/8/layout/radial1"/>
    <dgm:cxn modelId="{FC0F0E0F-93CD-4173-9B0A-4C4D8BBFEA93}" type="presOf" srcId="{5F373497-F61A-4E49-8342-C6DD88BC70DE}" destId="{ED51C60E-CC10-46B1-A152-272DE7E09131}" srcOrd="1" destOrd="0" presId="urn:microsoft.com/office/officeart/2005/8/layout/radial1"/>
    <dgm:cxn modelId="{B528FE2E-25C2-401A-85BA-3035438056AC}" type="presOf" srcId="{7B6F29B9-F71E-41DE-AFE8-D85375CBED63}" destId="{AF38081A-3659-4BAA-AAB8-5181F3B91854}" srcOrd="0" destOrd="0" presId="urn:microsoft.com/office/officeart/2005/8/layout/radial1"/>
    <dgm:cxn modelId="{DAC4FE32-6783-4C02-86D9-D921AF942B06}" type="presOf" srcId="{9BDCE873-3D58-4AF7-B1AD-A90BB3EBD67C}" destId="{35F323D3-3D28-42E7-8AE4-F632AC3F9109}" srcOrd="0" destOrd="0" presId="urn:microsoft.com/office/officeart/2005/8/layout/radial1"/>
    <dgm:cxn modelId="{30C1F23D-FFC2-424E-9655-F8D2AD4CA654}" type="presOf" srcId="{8777F75F-61E4-4DA1-B47A-DB1FD101E524}" destId="{2F511C79-4380-45A8-AF7A-8848A662F2D7}" srcOrd="0" destOrd="0" presId="urn:microsoft.com/office/officeart/2005/8/layout/radial1"/>
    <dgm:cxn modelId="{3A8A2640-2F34-4D6B-A4EC-06EF276F3813}" type="presOf" srcId="{219E5E9D-B821-46AE-8B8A-771CB6880221}" destId="{06FB4BEF-8B2B-4721-A4FE-6E2EB24FD3A2}" srcOrd="0" destOrd="0" presId="urn:microsoft.com/office/officeart/2005/8/layout/radial1"/>
    <dgm:cxn modelId="{3A75B441-A322-4713-A2DF-E5791F42246B}" type="presOf" srcId="{704C8852-E9DA-484E-B400-000800B8E8BF}" destId="{17C1F3D6-73E0-4B2F-9D86-75CA5DC40DBE}" srcOrd="0" destOrd="0" presId="urn:microsoft.com/office/officeart/2005/8/layout/radial1"/>
    <dgm:cxn modelId="{CEC63A67-E150-42F0-AC86-7960BF3FD861}" srcId="{219E5E9D-B821-46AE-8B8A-771CB6880221}" destId="{920F34C4-B55D-47FA-B8ED-A8FA8F1151BB}" srcOrd="1" destOrd="0" parTransId="{9090E6DA-19AC-476F-B639-16A7A30B1483}" sibTransId="{C2F65334-1B7E-4BAD-96B3-427C4548D249}"/>
    <dgm:cxn modelId="{A9089868-E336-43FF-91EC-7FE51E641D0A}" srcId="{9BDCE873-3D58-4AF7-B1AD-A90BB3EBD67C}" destId="{EC7E9D5D-38CC-4E98-9949-39762AB0A50C}" srcOrd="6" destOrd="0" parTransId="{353BECB7-409D-4193-8377-961E2EE08BA6}" sibTransId="{8E782BC6-7DD8-4C06-99E9-2856F5FD9796}"/>
    <dgm:cxn modelId="{249EDE4B-A638-493F-9752-7EBBB9916AEB}" type="presOf" srcId="{353BECB7-409D-4193-8377-961E2EE08BA6}" destId="{6C81D66E-ED4E-49C3-940F-8D4E4DE2457B}" srcOrd="0" destOrd="0" presId="urn:microsoft.com/office/officeart/2005/8/layout/radial1"/>
    <dgm:cxn modelId="{FC7FDC4E-7A49-4369-9D40-BE396CEF4B52}" type="presOf" srcId="{6797E5A9-2FA0-4C28-9A31-55830A70AEF6}" destId="{FCC40C8D-6D00-4026-A695-CD0197E5F13E}" srcOrd="1" destOrd="0" presId="urn:microsoft.com/office/officeart/2005/8/layout/radial1"/>
    <dgm:cxn modelId="{F0AC8C74-1A8A-4917-B0CF-309AE7E55BD4}" srcId="{9BDCE873-3D58-4AF7-B1AD-A90BB3EBD67C}" destId="{2696295A-71FA-47B6-B019-4BDE3A679442}" srcOrd="4" destOrd="0" parTransId="{E47AE83A-D026-480D-B71A-27B942AC9A2C}" sibTransId="{7424B5D8-B386-466A-A522-F154C9E2E4BC}"/>
    <dgm:cxn modelId="{9DED4A59-7EB5-491B-A469-CEDF391BE242}" srcId="{9BDCE873-3D58-4AF7-B1AD-A90BB3EBD67C}" destId="{7B6F29B9-F71E-41DE-AFE8-D85375CBED63}" srcOrd="5" destOrd="0" parTransId="{5F373497-F61A-4E49-8342-C6DD88BC70DE}" sibTransId="{BB3BA842-D569-4520-B0AC-4079450EE7FD}"/>
    <dgm:cxn modelId="{F0F7FA7A-2241-4F99-8C8C-3458D8115B95}" type="presOf" srcId="{E47AE83A-D026-480D-B71A-27B942AC9A2C}" destId="{7423FA89-0C46-4B0A-9C76-A98C97C17E1A}" srcOrd="1" destOrd="0" presId="urn:microsoft.com/office/officeart/2005/8/layout/radial1"/>
    <dgm:cxn modelId="{7C69EC8A-0412-4834-BDC1-A8CE0B7F374F}" type="presOf" srcId="{E6B2E4BB-19FB-46D3-B282-C5A384C4E4AA}" destId="{2B9BCE0A-05CA-4DC2-98DB-BAE93FA1833D}" srcOrd="0" destOrd="0" presId="urn:microsoft.com/office/officeart/2005/8/layout/radial1"/>
    <dgm:cxn modelId="{1DF01992-CBFE-45C7-9603-941A7EE60CA6}" type="presOf" srcId="{6797E5A9-2FA0-4C28-9A31-55830A70AEF6}" destId="{2B9205FE-E55C-45CA-85F9-4815D32440A3}" srcOrd="0" destOrd="0" presId="urn:microsoft.com/office/officeart/2005/8/layout/radial1"/>
    <dgm:cxn modelId="{A23B3D9D-2232-4BB8-BF99-88D495EA2971}" srcId="{9BDCE873-3D58-4AF7-B1AD-A90BB3EBD67C}" destId="{4BCF4B7D-2BEF-4323-8F8D-BBB451EAEFC4}" srcOrd="2" destOrd="0" parTransId="{84017E33-D5F9-4642-A06D-198E1DBBB180}" sibTransId="{AA603E35-881F-4D83-AD3D-51FC39447684}"/>
    <dgm:cxn modelId="{886CAD9D-28B2-47CD-97CD-6DD5FBE67002}" type="presOf" srcId="{5F373497-F61A-4E49-8342-C6DD88BC70DE}" destId="{380ACD0C-A563-4253-86A4-B7579F76E2B3}" srcOrd="0" destOrd="0" presId="urn:microsoft.com/office/officeart/2005/8/layout/radial1"/>
    <dgm:cxn modelId="{EB735BAA-7C9D-4050-B9A1-F242F867118F}" type="presOf" srcId="{E6B2E4BB-19FB-46D3-B282-C5A384C4E4AA}" destId="{D9A3DE61-829B-4C02-9C17-96D5D4E30747}" srcOrd="1" destOrd="0" presId="urn:microsoft.com/office/officeart/2005/8/layout/radial1"/>
    <dgm:cxn modelId="{2DFB84B8-FEFF-4BD6-8139-AAE3F531BDB6}" type="presOf" srcId="{2696295A-71FA-47B6-B019-4BDE3A679442}" destId="{1511816C-35DB-4744-BAEA-C15AFD8040DB}" srcOrd="0" destOrd="0" presId="urn:microsoft.com/office/officeart/2005/8/layout/radial1"/>
    <dgm:cxn modelId="{80EB8CBF-B41F-431B-964D-860782F0319D}" type="presOf" srcId="{704C8852-E9DA-484E-B400-000800B8E8BF}" destId="{832982B9-58A0-4B46-B511-29D3B97158AD}" srcOrd="1" destOrd="0" presId="urn:microsoft.com/office/officeart/2005/8/layout/radial1"/>
    <dgm:cxn modelId="{C96BE9C3-C07F-48A4-867E-3F56074B59B6}" type="presOf" srcId="{CF38F309-A410-4EFE-BD04-89BD61D9903D}" destId="{95A0B4A6-1780-437A-A235-B4FE6CCAA5E6}" srcOrd="0" destOrd="0" presId="urn:microsoft.com/office/officeart/2005/8/layout/radial1"/>
    <dgm:cxn modelId="{CE4DA7C4-E60E-448F-9297-3C3342E93B14}" type="presOf" srcId="{253416D4-D315-468D-A190-DBFE23E57489}" destId="{68723D51-8B35-439A-A2EE-3D27C9D40462}" srcOrd="0" destOrd="0" presId="urn:microsoft.com/office/officeart/2005/8/layout/radial1"/>
    <dgm:cxn modelId="{CFFA42CF-6A61-4EDB-9824-A77A9E07A2A9}" srcId="{9BDCE873-3D58-4AF7-B1AD-A90BB3EBD67C}" destId="{253416D4-D315-468D-A190-DBFE23E57489}" srcOrd="0" destOrd="0" parTransId="{6797E5A9-2FA0-4C28-9A31-55830A70AEF6}" sibTransId="{B550EF0A-D7D9-4FDC-9969-241BCDE56956}"/>
    <dgm:cxn modelId="{DE18C3DB-0F9B-4055-A5B1-1FC88CF33881}" srcId="{9BDCE873-3D58-4AF7-B1AD-A90BB3EBD67C}" destId="{CF38F309-A410-4EFE-BD04-89BD61D9903D}" srcOrd="3" destOrd="0" parTransId="{E6B2E4BB-19FB-46D3-B282-C5A384C4E4AA}" sibTransId="{E0ECBAEC-B653-4865-98DE-D041F2E9FC6B}"/>
    <dgm:cxn modelId="{C6BB7DEB-BDEC-430E-8193-8D1B705169FA}" srcId="{9BDCE873-3D58-4AF7-B1AD-A90BB3EBD67C}" destId="{8777F75F-61E4-4DA1-B47A-DB1FD101E524}" srcOrd="1" destOrd="0" parTransId="{704C8852-E9DA-484E-B400-000800B8E8BF}" sibTransId="{BCB67243-9673-4232-A06E-C466BED3017B}"/>
    <dgm:cxn modelId="{0EEBB0F7-317D-4FF3-B98A-5DA13020A02A}" type="presOf" srcId="{84017E33-D5F9-4642-A06D-198E1DBBB180}" destId="{5EBF9299-61E5-4668-91C5-C5A0DF9D5272}" srcOrd="1" destOrd="0" presId="urn:microsoft.com/office/officeart/2005/8/layout/radial1"/>
    <dgm:cxn modelId="{7F6D3E88-4442-4A22-BF25-1749B4DD6F98}" type="presParOf" srcId="{06FB4BEF-8B2B-4721-A4FE-6E2EB24FD3A2}" destId="{35F323D3-3D28-42E7-8AE4-F632AC3F9109}" srcOrd="0" destOrd="0" presId="urn:microsoft.com/office/officeart/2005/8/layout/radial1"/>
    <dgm:cxn modelId="{DF204EA0-EA37-4ACD-A716-01BBF4A88A43}" type="presParOf" srcId="{06FB4BEF-8B2B-4721-A4FE-6E2EB24FD3A2}" destId="{2B9205FE-E55C-45CA-85F9-4815D32440A3}" srcOrd="1" destOrd="0" presId="urn:microsoft.com/office/officeart/2005/8/layout/radial1"/>
    <dgm:cxn modelId="{00CE2279-6A6B-4DF1-9DC8-AC1BEA1900A8}" type="presParOf" srcId="{2B9205FE-E55C-45CA-85F9-4815D32440A3}" destId="{FCC40C8D-6D00-4026-A695-CD0197E5F13E}" srcOrd="0" destOrd="0" presId="urn:microsoft.com/office/officeart/2005/8/layout/radial1"/>
    <dgm:cxn modelId="{0D5502B7-11E6-4487-A8D6-1F0A3D85749D}" type="presParOf" srcId="{06FB4BEF-8B2B-4721-A4FE-6E2EB24FD3A2}" destId="{68723D51-8B35-439A-A2EE-3D27C9D40462}" srcOrd="2" destOrd="0" presId="urn:microsoft.com/office/officeart/2005/8/layout/radial1"/>
    <dgm:cxn modelId="{C44964CF-E13F-4291-9D65-EA5B9EFC71C2}" type="presParOf" srcId="{06FB4BEF-8B2B-4721-A4FE-6E2EB24FD3A2}" destId="{17C1F3D6-73E0-4B2F-9D86-75CA5DC40DBE}" srcOrd="3" destOrd="0" presId="urn:microsoft.com/office/officeart/2005/8/layout/radial1"/>
    <dgm:cxn modelId="{67103D88-2665-482B-87CB-0E91FDCD66F2}" type="presParOf" srcId="{17C1F3D6-73E0-4B2F-9D86-75CA5DC40DBE}" destId="{832982B9-58A0-4B46-B511-29D3B97158AD}" srcOrd="0" destOrd="0" presId="urn:microsoft.com/office/officeart/2005/8/layout/radial1"/>
    <dgm:cxn modelId="{9D717C95-98AC-4C7A-8BBA-897587A78929}" type="presParOf" srcId="{06FB4BEF-8B2B-4721-A4FE-6E2EB24FD3A2}" destId="{2F511C79-4380-45A8-AF7A-8848A662F2D7}" srcOrd="4" destOrd="0" presId="urn:microsoft.com/office/officeart/2005/8/layout/radial1"/>
    <dgm:cxn modelId="{9E48902E-3481-4DD5-91BB-48A3ED545406}" type="presParOf" srcId="{06FB4BEF-8B2B-4721-A4FE-6E2EB24FD3A2}" destId="{8CA93400-5CDE-41A8-8AE7-ED37F976456C}" srcOrd="5" destOrd="0" presId="urn:microsoft.com/office/officeart/2005/8/layout/radial1"/>
    <dgm:cxn modelId="{7A96E0B6-90C6-45B6-A043-863B1380DCA2}" type="presParOf" srcId="{8CA93400-5CDE-41A8-8AE7-ED37F976456C}" destId="{5EBF9299-61E5-4668-91C5-C5A0DF9D5272}" srcOrd="0" destOrd="0" presId="urn:microsoft.com/office/officeart/2005/8/layout/radial1"/>
    <dgm:cxn modelId="{6311E2E3-16EC-4DBF-A3B2-02C5C1AD89A1}" type="presParOf" srcId="{06FB4BEF-8B2B-4721-A4FE-6E2EB24FD3A2}" destId="{98791914-92E4-4C1A-AE27-FFD3B1C65AC4}" srcOrd="6" destOrd="0" presId="urn:microsoft.com/office/officeart/2005/8/layout/radial1"/>
    <dgm:cxn modelId="{AEFFCC3E-D81E-4CBD-9562-9931D85FD449}" type="presParOf" srcId="{06FB4BEF-8B2B-4721-A4FE-6E2EB24FD3A2}" destId="{2B9BCE0A-05CA-4DC2-98DB-BAE93FA1833D}" srcOrd="7" destOrd="0" presId="urn:microsoft.com/office/officeart/2005/8/layout/radial1"/>
    <dgm:cxn modelId="{71E7114C-5B16-4405-A4C1-76D55711F75A}" type="presParOf" srcId="{2B9BCE0A-05CA-4DC2-98DB-BAE93FA1833D}" destId="{D9A3DE61-829B-4C02-9C17-96D5D4E30747}" srcOrd="0" destOrd="0" presId="urn:microsoft.com/office/officeart/2005/8/layout/radial1"/>
    <dgm:cxn modelId="{447DA027-5D94-49C7-9CA5-F6EC56E8F4AF}" type="presParOf" srcId="{06FB4BEF-8B2B-4721-A4FE-6E2EB24FD3A2}" destId="{95A0B4A6-1780-437A-A235-B4FE6CCAA5E6}" srcOrd="8" destOrd="0" presId="urn:microsoft.com/office/officeart/2005/8/layout/radial1"/>
    <dgm:cxn modelId="{8F2176AF-97D1-4E07-8748-654F6F0200AA}" type="presParOf" srcId="{06FB4BEF-8B2B-4721-A4FE-6E2EB24FD3A2}" destId="{DD3AE2F3-0B7F-4B2B-B698-10AB8636CDE4}" srcOrd="9" destOrd="0" presId="urn:microsoft.com/office/officeart/2005/8/layout/radial1"/>
    <dgm:cxn modelId="{1EE3FD3E-1B1F-442A-B941-0EE7D13D63C7}" type="presParOf" srcId="{DD3AE2F3-0B7F-4B2B-B698-10AB8636CDE4}" destId="{7423FA89-0C46-4B0A-9C76-A98C97C17E1A}" srcOrd="0" destOrd="0" presId="urn:microsoft.com/office/officeart/2005/8/layout/radial1"/>
    <dgm:cxn modelId="{9E66D631-2073-4B5E-AFA8-ED1962A881DF}" type="presParOf" srcId="{06FB4BEF-8B2B-4721-A4FE-6E2EB24FD3A2}" destId="{1511816C-35DB-4744-BAEA-C15AFD8040DB}" srcOrd="10" destOrd="0" presId="urn:microsoft.com/office/officeart/2005/8/layout/radial1"/>
    <dgm:cxn modelId="{8F1AE074-6A98-409F-80B1-3B8CD3F0DC1E}" type="presParOf" srcId="{06FB4BEF-8B2B-4721-A4FE-6E2EB24FD3A2}" destId="{380ACD0C-A563-4253-86A4-B7579F76E2B3}" srcOrd="11" destOrd="0" presId="urn:microsoft.com/office/officeart/2005/8/layout/radial1"/>
    <dgm:cxn modelId="{AA33F6E2-8EE8-4E03-A356-A989DF671304}" type="presParOf" srcId="{380ACD0C-A563-4253-86A4-B7579F76E2B3}" destId="{ED51C60E-CC10-46B1-A152-272DE7E09131}" srcOrd="0" destOrd="0" presId="urn:microsoft.com/office/officeart/2005/8/layout/radial1"/>
    <dgm:cxn modelId="{10F58A4F-F5DB-4534-A8B9-0A0092388395}" type="presParOf" srcId="{06FB4BEF-8B2B-4721-A4FE-6E2EB24FD3A2}" destId="{AF38081A-3659-4BAA-AAB8-5181F3B91854}" srcOrd="12" destOrd="0" presId="urn:microsoft.com/office/officeart/2005/8/layout/radial1"/>
    <dgm:cxn modelId="{2837513E-7631-4B6E-BAF4-DA3FC9D82AB3}" type="presParOf" srcId="{06FB4BEF-8B2B-4721-A4FE-6E2EB24FD3A2}" destId="{6C81D66E-ED4E-49C3-940F-8D4E4DE2457B}" srcOrd="13" destOrd="0" presId="urn:microsoft.com/office/officeart/2005/8/layout/radial1"/>
    <dgm:cxn modelId="{08044E8F-E24F-41CF-8C3C-4395D15C59E2}" type="presParOf" srcId="{6C81D66E-ED4E-49C3-940F-8D4E4DE2457B}" destId="{6B1F9224-9A70-4338-A51F-018BE1C7BA1D}" srcOrd="0" destOrd="0" presId="urn:microsoft.com/office/officeart/2005/8/layout/radial1"/>
    <dgm:cxn modelId="{F104F7A6-96BB-41B7-9DF7-6B54D66359B7}" type="presParOf" srcId="{06FB4BEF-8B2B-4721-A4FE-6E2EB24FD3A2}" destId="{87AA5DE9-10CC-45B6-B0BB-34292BF30566}"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323D3-3D28-42E7-8AE4-F632AC3F9109}">
      <dsp:nvSpPr>
        <dsp:cNvPr id="0" name=""/>
        <dsp:cNvSpPr/>
      </dsp:nvSpPr>
      <dsp:spPr>
        <a:xfrm>
          <a:off x="3938118" y="1826220"/>
          <a:ext cx="2713302" cy="1825926"/>
        </a:xfrm>
        <a:prstGeom prst="cloud">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dirty="0"/>
            <a:t>Possible Aims</a:t>
          </a:r>
        </a:p>
      </dsp:txBody>
      <dsp:txXfrm>
        <a:off x="4312076" y="2101969"/>
        <a:ext cx="1772440" cy="1189810"/>
      </dsp:txXfrm>
    </dsp:sp>
    <dsp:sp modelId="{2B9205FE-E55C-45CA-85F9-4815D32440A3}">
      <dsp:nvSpPr>
        <dsp:cNvPr id="0" name=""/>
        <dsp:cNvSpPr/>
      </dsp:nvSpPr>
      <dsp:spPr>
        <a:xfrm rot="16500087">
          <a:off x="5199868" y="1625299"/>
          <a:ext cx="382683" cy="23774"/>
        </a:xfrm>
        <a:custGeom>
          <a:avLst/>
          <a:gdLst/>
          <a:ahLst/>
          <a:cxnLst/>
          <a:rect l="0" t="0" r="0" b="0"/>
          <a:pathLst>
            <a:path>
              <a:moveTo>
                <a:pt x="0" y="11887"/>
              </a:moveTo>
              <a:lnTo>
                <a:pt x="382683"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81643" y="1627619"/>
        <a:ext cx="19134" cy="19134"/>
      </dsp:txXfrm>
    </dsp:sp>
    <dsp:sp modelId="{68723D51-8B35-439A-A2EE-3D27C9D40462}">
      <dsp:nvSpPr>
        <dsp:cNvPr id="0" name=""/>
        <dsp:cNvSpPr/>
      </dsp:nvSpPr>
      <dsp:spPr>
        <a:xfrm>
          <a:off x="4748293" y="4133"/>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Maximise Profits</a:t>
          </a:r>
        </a:p>
      </dsp:txBody>
      <dsp:txXfrm>
        <a:off x="4959936" y="215776"/>
        <a:ext cx="1021904" cy="1021904"/>
      </dsp:txXfrm>
    </dsp:sp>
    <dsp:sp modelId="{17C1F3D6-73E0-4B2F-9D86-75CA5DC40DBE}">
      <dsp:nvSpPr>
        <dsp:cNvPr id="0" name=""/>
        <dsp:cNvSpPr/>
      </dsp:nvSpPr>
      <dsp:spPr>
        <a:xfrm rot="19040015">
          <a:off x="5960424" y="1645987"/>
          <a:ext cx="1015055" cy="23774"/>
        </a:xfrm>
        <a:custGeom>
          <a:avLst/>
          <a:gdLst/>
          <a:ahLst/>
          <a:cxnLst/>
          <a:rect l="0" t="0" r="0" b="0"/>
          <a:pathLst>
            <a:path>
              <a:moveTo>
                <a:pt x="0" y="11887"/>
              </a:moveTo>
              <a:lnTo>
                <a:pt x="1015055"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442575" y="1632498"/>
        <a:ext cx="50752" cy="50752"/>
      </dsp:txXfrm>
    </dsp:sp>
    <dsp:sp modelId="{2F511C79-4380-45A8-AF7A-8848A662F2D7}">
      <dsp:nvSpPr>
        <dsp:cNvPr id="0" name=""/>
        <dsp:cNvSpPr/>
      </dsp:nvSpPr>
      <dsp:spPr>
        <a:xfrm>
          <a:off x="6649880" y="101589"/>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Maximise Shareholder Value</a:t>
          </a:r>
        </a:p>
      </dsp:txBody>
      <dsp:txXfrm>
        <a:off x="6861523" y="313232"/>
        <a:ext cx="1021904" cy="1021904"/>
      </dsp:txXfrm>
    </dsp:sp>
    <dsp:sp modelId="{8CA93400-5CDE-41A8-8AE7-ED37F976456C}">
      <dsp:nvSpPr>
        <dsp:cNvPr id="0" name=""/>
        <dsp:cNvSpPr/>
      </dsp:nvSpPr>
      <dsp:spPr>
        <a:xfrm rot="21397983">
          <a:off x="6645465" y="2620528"/>
          <a:ext cx="928183" cy="23774"/>
        </a:xfrm>
        <a:custGeom>
          <a:avLst/>
          <a:gdLst/>
          <a:ahLst/>
          <a:cxnLst/>
          <a:rect l="0" t="0" r="0" b="0"/>
          <a:pathLst>
            <a:path>
              <a:moveTo>
                <a:pt x="0" y="11887"/>
              </a:moveTo>
              <a:lnTo>
                <a:pt x="928183"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86352" y="2609211"/>
        <a:ext cx="46409" cy="46409"/>
      </dsp:txXfrm>
    </dsp:sp>
    <dsp:sp modelId="{98791914-92E4-4C1A-AE27-FFD3B1C65AC4}">
      <dsp:nvSpPr>
        <dsp:cNvPr id="0" name=""/>
        <dsp:cNvSpPr/>
      </dsp:nvSpPr>
      <dsp:spPr>
        <a:xfrm>
          <a:off x="7571599" y="1840125"/>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Maximise Sales Revenue</a:t>
          </a:r>
        </a:p>
      </dsp:txBody>
      <dsp:txXfrm>
        <a:off x="7783242" y="2051768"/>
        <a:ext cx="1021904" cy="1021904"/>
      </dsp:txXfrm>
    </dsp:sp>
    <dsp:sp modelId="{2B9BCE0A-05CA-4DC2-98DB-BAE93FA1833D}">
      <dsp:nvSpPr>
        <dsp:cNvPr id="0" name=""/>
        <dsp:cNvSpPr/>
      </dsp:nvSpPr>
      <dsp:spPr>
        <a:xfrm rot="2458403">
          <a:off x="6017499" y="3738641"/>
          <a:ext cx="883563" cy="23774"/>
        </a:xfrm>
        <a:custGeom>
          <a:avLst/>
          <a:gdLst/>
          <a:ahLst/>
          <a:cxnLst/>
          <a:rect l="0" t="0" r="0" b="0"/>
          <a:pathLst>
            <a:path>
              <a:moveTo>
                <a:pt x="0" y="11887"/>
              </a:moveTo>
              <a:lnTo>
                <a:pt x="883563"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437192" y="3728439"/>
        <a:ext cx="44178" cy="44178"/>
      </dsp:txXfrm>
    </dsp:sp>
    <dsp:sp modelId="{95A0B4A6-1780-437A-A235-B4FE6CCAA5E6}">
      <dsp:nvSpPr>
        <dsp:cNvPr id="0" name=""/>
        <dsp:cNvSpPr/>
      </dsp:nvSpPr>
      <dsp:spPr>
        <a:xfrm>
          <a:off x="6615807" y="3791425"/>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Maximise Growth</a:t>
          </a:r>
        </a:p>
      </dsp:txBody>
      <dsp:txXfrm>
        <a:off x="6827450" y="4003068"/>
        <a:ext cx="1021904" cy="1021904"/>
      </dsp:txXfrm>
    </dsp:sp>
    <dsp:sp modelId="{DD3AE2F3-0B7F-4B2B-B698-10AB8636CDE4}">
      <dsp:nvSpPr>
        <dsp:cNvPr id="0" name=""/>
        <dsp:cNvSpPr/>
      </dsp:nvSpPr>
      <dsp:spPr>
        <a:xfrm rot="6531920">
          <a:off x="4616532" y="3884626"/>
          <a:ext cx="565554" cy="23774"/>
        </a:xfrm>
        <a:custGeom>
          <a:avLst/>
          <a:gdLst/>
          <a:ahLst/>
          <a:cxnLst/>
          <a:rect l="0" t="0" r="0" b="0"/>
          <a:pathLst>
            <a:path>
              <a:moveTo>
                <a:pt x="0" y="11887"/>
              </a:moveTo>
              <a:lnTo>
                <a:pt x="565554"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885170" y="3882374"/>
        <a:ext cx="28277" cy="28277"/>
      </dsp:txXfrm>
    </dsp:sp>
    <dsp:sp modelId="{1511816C-35DB-4744-BAEA-C15AFD8040DB}">
      <dsp:nvSpPr>
        <dsp:cNvPr id="0" name=""/>
        <dsp:cNvSpPr/>
      </dsp:nvSpPr>
      <dsp:spPr>
        <a:xfrm>
          <a:off x="3851632" y="4125283"/>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Maximise Employee Benefits</a:t>
          </a:r>
        </a:p>
      </dsp:txBody>
      <dsp:txXfrm>
        <a:off x="4063275" y="4336926"/>
        <a:ext cx="1021904" cy="1021904"/>
      </dsp:txXfrm>
    </dsp:sp>
    <dsp:sp modelId="{380ACD0C-A563-4253-86A4-B7579F76E2B3}">
      <dsp:nvSpPr>
        <dsp:cNvPr id="0" name=""/>
        <dsp:cNvSpPr/>
      </dsp:nvSpPr>
      <dsp:spPr>
        <a:xfrm rot="9791403">
          <a:off x="3131712" y="3237934"/>
          <a:ext cx="945604" cy="23774"/>
        </a:xfrm>
        <a:custGeom>
          <a:avLst/>
          <a:gdLst/>
          <a:ahLst/>
          <a:cxnLst/>
          <a:rect l="0" t="0" r="0" b="0"/>
          <a:pathLst>
            <a:path>
              <a:moveTo>
                <a:pt x="0" y="11887"/>
              </a:moveTo>
              <a:lnTo>
                <a:pt x="945604"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580875" y="3226181"/>
        <a:ext cx="47280" cy="47280"/>
      </dsp:txXfrm>
    </dsp:sp>
    <dsp:sp modelId="{AF38081A-3659-4BAA-AAB8-5181F3B91854}">
      <dsp:nvSpPr>
        <dsp:cNvPr id="0" name=""/>
        <dsp:cNvSpPr/>
      </dsp:nvSpPr>
      <dsp:spPr>
        <a:xfrm>
          <a:off x="1737602" y="2872933"/>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Benefit the Local Community and Environment</a:t>
          </a:r>
        </a:p>
      </dsp:txBody>
      <dsp:txXfrm>
        <a:off x="1949245" y="3084576"/>
        <a:ext cx="1021904" cy="1021904"/>
      </dsp:txXfrm>
    </dsp:sp>
    <dsp:sp modelId="{6C81D66E-ED4E-49C3-940F-8D4E4DE2457B}">
      <dsp:nvSpPr>
        <dsp:cNvPr id="0" name=""/>
        <dsp:cNvSpPr/>
      </dsp:nvSpPr>
      <dsp:spPr>
        <a:xfrm rot="12917116">
          <a:off x="3443539" y="1774286"/>
          <a:ext cx="1009025" cy="23774"/>
        </a:xfrm>
        <a:custGeom>
          <a:avLst/>
          <a:gdLst/>
          <a:ahLst/>
          <a:cxnLst/>
          <a:rect l="0" t="0" r="0" b="0"/>
          <a:pathLst>
            <a:path>
              <a:moveTo>
                <a:pt x="0" y="11887"/>
              </a:moveTo>
              <a:lnTo>
                <a:pt x="1009025" y="118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922826" y="1760948"/>
        <a:ext cx="50451" cy="50451"/>
      </dsp:txXfrm>
    </dsp:sp>
    <dsp:sp modelId="{87AA5DE9-10CC-45B6-B0BB-34292BF30566}">
      <dsp:nvSpPr>
        <dsp:cNvPr id="0" name=""/>
        <dsp:cNvSpPr/>
      </dsp:nvSpPr>
      <dsp:spPr>
        <a:xfrm>
          <a:off x="2223785" y="354742"/>
          <a:ext cx="1445190" cy="1445190"/>
        </a:xfrm>
        <a:prstGeom prst="ellipse">
          <a:avLst/>
        </a:prstGeom>
        <a:solidFill>
          <a:schemeClr val="tx2">
            <a:lumMod val="50000"/>
            <a:lumOff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Survival</a:t>
          </a:r>
        </a:p>
      </dsp:txBody>
      <dsp:txXfrm>
        <a:off x="2435428" y="566385"/>
        <a:ext cx="1021904" cy="1021904"/>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D7C844-BF82-4F81-85B2-80404DF3CE00}"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66FDA9-168A-480A-8506-F2C6A863BB81}" type="slidenum">
              <a:rPr lang="en-GB" smtClean="0"/>
              <a:t>‹#›</a:t>
            </a:fld>
            <a:endParaRPr lang="en-GB"/>
          </a:p>
        </p:txBody>
      </p:sp>
    </p:spTree>
    <p:extLst>
      <p:ext uri="{BB962C8B-B14F-4D97-AF65-F5344CB8AC3E}">
        <p14:creationId xmlns:p14="http://schemas.microsoft.com/office/powerpoint/2010/main" val="618300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96193926-63B5-4191-9074-9B79A9E803C3}" type="slidenum">
              <a:rPr lang="en-US" altLang="en-US" smtClean="0">
                <a:latin typeface="Times New Roman" panose="02020603050405020304" pitchFamily="18" charset="0"/>
              </a:rPr>
              <a:pPr eaLnBrk="1" hangingPunct="1">
                <a:spcBef>
                  <a:spcPct val="0"/>
                </a:spcBef>
              </a:pPr>
              <a:t>11</a:t>
            </a:fld>
            <a:endParaRPr lang="en-US" altLang="en-US">
              <a:latin typeface="Times New Roman" panose="02020603050405020304" pitchFamily="18" charset="0"/>
            </a:endParaRPr>
          </a:p>
        </p:txBody>
      </p:sp>
      <p:sp>
        <p:nvSpPr>
          <p:cNvPr id="6553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4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endParaRPr>
          </a:p>
        </p:txBody>
      </p:sp>
    </p:spTree>
    <p:extLst>
      <p:ext uri="{BB962C8B-B14F-4D97-AF65-F5344CB8AC3E}">
        <p14:creationId xmlns:p14="http://schemas.microsoft.com/office/powerpoint/2010/main" val="28979775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84FD999-B2F7-4518-965F-9806CB6EFBEF}" type="datetimeFigureOut">
              <a:rPr lang="en-GB" smtClean="0"/>
              <a:t>16/03/2026</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212962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4FD999-B2F7-4518-965F-9806CB6EFBEF}"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717028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273891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4FD999-B2F7-4518-965F-9806CB6EFBEF}"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914499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4FD999-B2F7-4518-965F-9806CB6EFBEF}" type="datetimeFigureOut">
              <a:rPr lang="en-GB" smtClean="0"/>
              <a:t>16/03/2026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222783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4FD999-B2F7-4518-965F-9806CB6EFBEF}" type="datetimeFigureOut">
              <a:rPr lang="en-GB" smtClean="0"/>
              <a:t>16/03/2026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870724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4FD999-B2F7-4518-965F-9806CB6EFBEF}" type="datetimeFigureOut">
              <a:rPr lang="en-GB" smtClean="0"/>
              <a:t>16/03/2026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408930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031725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28802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818593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4178170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5983050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6619416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4FD999-B2F7-4518-965F-9806CB6EFBEF}" type="datetimeFigureOut">
              <a:rPr lang="en-GB" smtClean="0"/>
              <a:t>16/03/2026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547970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4FD999-B2F7-4518-965F-9806CB6EFBEF}" type="datetimeFigureOut">
              <a:rPr lang="en-GB" smtClean="0"/>
              <a:t>16/03/2026</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4716580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84FD999-B2F7-4518-965F-9806CB6EFBEF}"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734254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84FD999-B2F7-4518-965F-9806CB6EFBEF}"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7591569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Divider 1">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756169"/>
          </a:xfrm>
        </p:spPr>
        <p:txBody>
          <a:bodyPr anchor="ctr">
            <a:normAutofit/>
          </a:bodyPr>
          <a:lstStyle>
            <a:lvl1pPr algn="ctr">
              <a:defRPr sz="2903" spc="408" baseline="0">
                <a:solidFill>
                  <a:schemeClr val="bg1"/>
                </a:solidFill>
              </a:defRPr>
            </a:lvl1pPr>
          </a:lstStyle>
          <a:p>
            <a:r>
              <a:rPr lang="en-US"/>
              <a:t>Click to edit Master title style</a:t>
            </a:r>
            <a:endParaRPr lang="en-GB" dirty="0"/>
          </a:p>
        </p:txBody>
      </p:sp>
      <p:pic>
        <p:nvPicPr>
          <p:cNvPr id="12" name="Picture 1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265683" y="4275294"/>
            <a:ext cx="6047144" cy="2051823"/>
          </a:xfrm>
          <a:prstGeom prst="rect">
            <a:avLst/>
          </a:prstGeom>
        </p:spPr>
      </p:pic>
      <p:cxnSp>
        <p:nvCxnSpPr>
          <p:cNvPr id="9" name="Straight Connector 8"/>
          <p:cNvCxnSpPr/>
          <p:nvPr userDrawn="1"/>
        </p:nvCxnSpPr>
        <p:spPr>
          <a:xfrm>
            <a:off x="1" y="6327117"/>
            <a:ext cx="12192000"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265982" y="1"/>
            <a:ext cx="6046845" cy="1808787"/>
          </a:xfrm>
          <a:prstGeom prst="rect">
            <a:avLst/>
          </a:prstGeom>
        </p:spPr>
      </p:pic>
    </p:spTree>
    <p:extLst>
      <p:ext uri="{BB962C8B-B14F-4D97-AF65-F5344CB8AC3E}">
        <p14:creationId xmlns:p14="http://schemas.microsoft.com/office/powerpoint/2010/main" val="993828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84FD999-B2F7-4518-965F-9806CB6EFBEF}" type="datetimeFigureOut">
              <a:rPr lang="en-GB" smtClean="0"/>
              <a:t>16/03/2026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802AB04-009C-414E-A83A-21100323273D}" type="slidenum">
              <a:rPr lang="en-GB" smtClean="0"/>
              <a:t>‹#›</a:t>
            </a:fld>
            <a:endParaRPr lang="en-GB"/>
          </a:p>
        </p:txBody>
      </p:sp>
    </p:spTree>
    <p:extLst>
      <p:ext uri="{BB962C8B-B14F-4D97-AF65-F5344CB8AC3E}">
        <p14:creationId xmlns:p14="http://schemas.microsoft.com/office/powerpoint/2010/main" val="3591086318"/>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 id="2147483713" r:id="rId18"/>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FF2A1-5C90-463B-AA42-FF0F808A54D8}"/>
              </a:ext>
            </a:extLst>
          </p:cNvPr>
          <p:cNvSpPr>
            <a:spLocks noGrp="1"/>
          </p:cNvSpPr>
          <p:nvPr>
            <p:ph type="ctrTitle"/>
          </p:nvPr>
        </p:nvSpPr>
        <p:spPr>
          <a:xfrm>
            <a:off x="1630018" y="1939159"/>
            <a:ext cx="9183756" cy="2751086"/>
          </a:xfrm>
        </p:spPr>
        <p:txBody>
          <a:bodyPr>
            <a:normAutofit/>
          </a:bodyPr>
          <a:lstStyle/>
          <a:p>
            <a:pPr algn="r"/>
            <a:r>
              <a:rPr lang="en-GB" sz="6000" b="1" dirty="0">
                <a:latin typeface="Calibri" panose="020F0502020204030204" pitchFamily="34" charset="0"/>
                <a:cs typeface="Calibri" panose="020F0502020204030204" pitchFamily="34" charset="0"/>
              </a:rPr>
              <a:t>BMBM5024</a:t>
            </a:r>
            <a:br>
              <a:rPr lang="en-GB" sz="6000" b="1" dirty="0">
                <a:latin typeface="Calibri" panose="020F0502020204030204" pitchFamily="34" charset="0"/>
                <a:cs typeface="Calibri" panose="020F0502020204030204" pitchFamily="34" charset="0"/>
              </a:rPr>
            </a:br>
            <a:r>
              <a:rPr lang="en-GB" sz="6000" b="1" dirty="0">
                <a:latin typeface="Calibri" panose="020F0502020204030204" pitchFamily="34" charset="0"/>
                <a:cs typeface="Calibri" panose="020F0502020204030204" pitchFamily="34" charset="0"/>
              </a:rPr>
              <a:t>Marketing In Practice </a:t>
            </a:r>
          </a:p>
        </p:txBody>
      </p:sp>
    </p:spTree>
    <p:extLst>
      <p:ext uri="{BB962C8B-B14F-4D97-AF65-F5344CB8AC3E}">
        <p14:creationId xmlns:p14="http://schemas.microsoft.com/office/powerpoint/2010/main" val="3189753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4A1CA-AB02-44EC-D140-D10147808822}"/>
              </a:ext>
            </a:extLst>
          </p:cNvPr>
          <p:cNvSpPr>
            <a:spLocks noGrp="1"/>
          </p:cNvSpPr>
          <p:nvPr>
            <p:ph type="title"/>
          </p:nvPr>
        </p:nvSpPr>
        <p:spPr>
          <a:xfrm>
            <a:off x="503584" y="973668"/>
            <a:ext cx="10774016" cy="706964"/>
          </a:xfrm>
        </p:spPr>
        <p:txBody>
          <a:bodyPr/>
          <a:lstStyle/>
          <a:p>
            <a:r>
              <a:rPr lang="en-GB" sz="4800" b="1" dirty="0">
                <a:latin typeface="Calibri" panose="020F0502020204030204" pitchFamily="34" charset="0"/>
                <a:cs typeface="Calibri" panose="020F0502020204030204" pitchFamily="34" charset="0"/>
              </a:rPr>
              <a:t>Lecture Content</a:t>
            </a:r>
          </a:p>
        </p:txBody>
      </p:sp>
      <p:sp>
        <p:nvSpPr>
          <p:cNvPr id="3" name="Content Placeholder 2">
            <a:extLst>
              <a:ext uri="{FF2B5EF4-FFF2-40B4-BE49-F238E27FC236}">
                <a16:creationId xmlns:a16="http://schemas.microsoft.com/office/drawing/2014/main" id="{573575BE-251D-04DE-F8F2-EEC13A58D638}"/>
              </a:ext>
            </a:extLst>
          </p:cNvPr>
          <p:cNvSpPr>
            <a:spLocks noGrp="1"/>
          </p:cNvSpPr>
          <p:nvPr>
            <p:ph idx="1"/>
          </p:nvPr>
        </p:nvSpPr>
        <p:spPr>
          <a:xfrm>
            <a:off x="503584" y="2385391"/>
            <a:ext cx="11105320" cy="4068417"/>
          </a:xfrm>
        </p:spPr>
        <p:txBody>
          <a:bodyPr>
            <a:normAutofit/>
          </a:bodyPr>
          <a:lstStyle/>
          <a:p>
            <a:pPr marL="0" indent="0">
              <a:buNone/>
            </a:pPr>
            <a:r>
              <a:rPr lang="en-GB" sz="2400" dirty="0">
                <a:solidFill>
                  <a:schemeClr val="tx2">
                    <a:lumMod val="50000"/>
                  </a:schemeClr>
                </a:solidFill>
                <a:latin typeface="Calibri" panose="020F0502020204030204" pitchFamily="34" charset="0"/>
                <a:cs typeface="Calibri" panose="020F0502020204030204" pitchFamily="34" charset="0"/>
              </a:rPr>
              <a:t>Today’s lecture will cover:</a:t>
            </a:r>
          </a:p>
          <a:p>
            <a:pPr marL="0" indent="0">
              <a:buNone/>
            </a:pPr>
            <a:endParaRPr lang="en-GB" sz="1000" dirty="0">
              <a:solidFill>
                <a:schemeClr val="tx2">
                  <a:lumMod val="50000"/>
                </a:schemeClr>
              </a:solidFill>
              <a:latin typeface="Calibri" panose="020F0502020204030204" pitchFamily="34" charset="0"/>
              <a:cs typeface="Calibri" panose="020F0502020204030204" pitchFamily="34" charset="0"/>
            </a:endParaRPr>
          </a:p>
          <a:p>
            <a:r>
              <a:rPr lang="en-GB" sz="2400" dirty="0">
                <a:solidFill>
                  <a:schemeClr val="tx2">
                    <a:lumMod val="50000"/>
                  </a:schemeClr>
                </a:solidFill>
                <a:latin typeface="Calibri" panose="020F0502020204030204" pitchFamily="34" charset="0"/>
                <a:cs typeface="Calibri" panose="020F0502020204030204" pitchFamily="34" charset="0"/>
              </a:rPr>
              <a:t>Developing the marketing plan following the SOSTAC framework</a:t>
            </a:r>
          </a:p>
          <a:p>
            <a:r>
              <a:rPr lang="en-GB" sz="2400" dirty="0">
                <a:solidFill>
                  <a:schemeClr val="tx2">
                    <a:lumMod val="50000"/>
                  </a:schemeClr>
                </a:solidFill>
                <a:latin typeface="Calibri" panose="020F0502020204030204" pitchFamily="34" charset="0"/>
                <a:cs typeface="Calibri" panose="020F0502020204030204" pitchFamily="34" charset="0"/>
              </a:rPr>
              <a:t>Setting Objectives</a:t>
            </a:r>
          </a:p>
          <a:p>
            <a:r>
              <a:rPr lang="en-GB" sz="2400" dirty="0">
                <a:solidFill>
                  <a:schemeClr val="tx2">
                    <a:lumMod val="50000"/>
                  </a:schemeClr>
                </a:solidFill>
                <a:latin typeface="Calibri" panose="020F0502020204030204" pitchFamily="34" charset="0"/>
                <a:cs typeface="Calibri" panose="020F0502020204030204" pitchFamily="34" charset="0"/>
              </a:rPr>
              <a:t>Strategic Direction </a:t>
            </a:r>
          </a:p>
          <a:p>
            <a:pPr lvl="1"/>
            <a:r>
              <a:rPr lang="en-GB" sz="2200" dirty="0">
                <a:solidFill>
                  <a:schemeClr val="tx2">
                    <a:lumMod val="50000"/>
                  </a:schemeClr>
                </a:solidFill>
                <a:latin typeface="Calibri" panose="020F0502020204030204" pitchFamily="34" charset="0"/>
                <a:cs typeface="Calibri" panose="020F0502020204030204" pitchFamily="34" charset="0"/>
              </a:rPr>
              <a:t>Ansoff Matrix</a:t>
            </a:r>
          </a:p>
          <a:p>
            <a:pPr lvl="1"/>
            <a:r>
              <a:rPr lang="en-GB" sz="2200" dirty="0">
                <a:solidFill>
                  <a:schemeClr val="tx2">
                    <a:lumMod val="50000"/>
                  </a:schemeClr>
                </a:solidFill>
                <a:latin typeface="Calibri" panose="020F0502020204030204" pitchFamily="34" charset="0"/>
                <a:cs typeface="Calibri" panose="020F0502020204030204" pitchFamily="34" charset="0"/>
              </a:rPr>
              <a:t>Porter’s Generic Strategies</a:t>
            </a:r>
          </a:p>
          <a:p>
            <a:r>
              <a:rPr lang="en-GB" sz="2400" dirty="0">
                <a:solidFill>
                  <a:schemeClr val="tx2">
                    <a:lumMod val="50000"/>
                  </a:schemeClr>
                </a:solidFill>
                <a:latin typeface="Calibri" panose="020F0502020204030204" pitchFamily="34" charset="0"/>
                <a:cs typeface="Calibri" panose="020F0502020204030204" pitchFamily="34" charset="0"/>
              </a:rPr>
              <a:t>The Marketing Mix</a:t>
            </a:r>
          </a:p>
        </p:txBody>
      </p:sp>
    </p:spTree>
    <p:extLst>
      <p:ext uri="{BB962C8B-B14F-4D97-AF65-F5344CB8AC3E}">
        <p14:creationId xmlns:p14="http://schemas.microsoft.com/office/powerpoint/2010/main" val="1031459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7832-7285-37A4-A019-FAD457D681A6}"/>
              </a:ext>
            </a:extLst>
          </p:cNvPr>
          <p:cNvSpPr>
            <a:spLocks noGrp="1"/>
          </p:cNvSpPr>
          <p:nvPr>
            <p:ph type="title"/>
          </p:nvPr>
        </p:nvSpPr>
        <p:spPr>
          <a:xfrm>
            <a:off x="768626" y="973668"/>
            <a:ext cx="9147741" cy="706964"/>
          </a:xfrm>
        </p:spPr>
        <p:txBody>
          <a:bodyPr/>
          <a:lstStyle/>
          <a:p>
            <a:r>
              <a:rPr lang="en-GB" sz="4400" b="1" dirty="0">
                <a:latin typeface="Calibri" panose="020F0502020204030204" pitchFamily="34" charset="0"/>
                <a:cs typeface="Calibri" panose="020F0502020204030204" pitchFamily="34" charset="0"/>
              </a:rPr>
              <a:t>Assignment 2</a:t>
            </a:r>
          </a:p>
        </p:txBody>
      </p:sp>
      <p:sp>
        <p:nvSpPr>
          <p:cNvPr id="3" name="Content Placeholder 2">
            <a:extLst>
              <a:ext uri="{FF2B5EF4-FFF2-40B4-BE49-F238E27FC236}">
                <a16:creationId xmlns:a16="http://schemas.microsoft.com/office/drawing/2014/main" id="{1F3F90F9-3CFD-A3CE-A782-37DB4290EAD4}"/>
              </a:ext>
            </a:extLst>
          </p:cNvPr>
          <p:cNvSpPr>
            <a:spLocks noGrp="1"/>
          </p:cNvSpPr>
          <p:nvPr>
            <p:ph idx="1"/>
          </p:nvPr>
        </p:nvSpPr>
        <p:spPr>
          <a:xfrm>
            <a:off x="636104" y="2603499"/>
            <a:ext cx="10933044" cy="3876813"/>
          </a:xfrm>
        </p:spPr>
        <p:txBody>
          <a:bodyPr>
            <a:normAutofit lnSpcReduction="10000"/>
          </a:bodyPr>
          <a:lstStyle/>
          <a:p>
            <a:pPr marL="0" indent="0">
              <a:buNone/>
            </a:pPr>
            <a:r>
              <a:rPr lang="en-GB" altLang="en-US" sz="2400" dirty="0">
                <a:solidFill>
                  <a:schemeClr val="tx2">
                    <a:lumMod val="50000"/>
                  </a:schemeClr>
                </a:solidFill>
                <a:latin typeface="Calibri" panose="020F0502020204030204" pitchFamily="34" charset="0"/>
                <a:cs typeface="Calibri" panose="020F0502020204030204" pitchFamily="34" charset="0"/>
              </a:rPr>
              <a:t>In assignment 2 you will be preparing a strategic marketing plan to take your company forwards in a new direction.</a:t>
            </a:r>
          </a:p>
          <a:p>
            <a:pPr marL="0" indent="0">
              <a:buNone/>
            </a:pPr>
            <a:endParaRPr lang="en-GB" altLang="en-US" sz="1200" dirty="0">
              <a:solidFill>
                <a:schemeClr val="tx2">
                  <a:lumMod val="50000"/>
                </a:schemeClr>
              </a:solidFill>
              <a:latin typeface="Calibri" panose="020F0502020204030204" pitchFamily="34" charset="0"/>
              <a:cs typeface="Calibri" panose="020F0502020204030204" pitchFamily="34" charset="0"/>
            </a:endParaRPr>
          </a:p>
          <a:p>
            <a:pPr marL="0" indent="0">
              <a:buNone/>
            </a:pPr>
            <a:r>
              <a:rPr lang="en-GB" altLang="en-US" sz="2400" dirty="0">
                <a:solidFill>
                  <a:schemeClr val="tx2">
                    <a:lumMod val="50000"/>
                  </a:schemeClr>
                </a:solidFill>
                <a:latin typeface="Calibri" panose="020F0502020204030204" pitchFamily="34" charset="0"/>
                <a:cs typeface="Calibri" panose="020F0502020204030204" pitchFamily="34" charset="0"/>
              </a:rPr>
              <a:t>Your marketing plan should include:</a:t>
            </a:r>
          </a:p>
          <a:p>
            <a:r>
              <a:rPr lang="en-GB" altLang="en-US" sz="2400" dirty="0">
                <a:solidFill>
                  <a:schemeClr val="tx2">
                    <a:lumMod val="50000"/>
                  </a:schemeClr>
                </a:solidFill>
                <a:latin typeface="Calibri" panose="020F0502020204030204" pitchFamily="34" charset="0"/>
                <a:cs typeface="Calibri" panose="020F0502020204030204" pitchFamily="34" charset="0"/>
              </a:rPr>
              <a:t>Clear identification of the new planned direction </a:t>
            </a:r>
          </a:p>
          <a:p>
            <a:r>
              <a:rPr lang="en-GB" altLang="en-US" sz="2400" dirty="0">
                <a:solidFill>
                  <a:schemeClr val="tx2">
                    <a:lumMod val="50000"/>
                  </a:schemeClr>
                </a:solidFill>
                <a:latin typeface="Calibri" panose="020F0502020204030204" pitchFamily="34" charset="0"/>
                <a:cs typeface="Calibri" panose="020F0502020204030204" pitchFamily="34" charset="0"/>
              </a:rPr>
              <a:t>A clearly defined target market</a:t>
            </a:r>
          </a:p>
          <a:p>
            <a:r>
              <a:rPr lang="en-GB" altLang="en-US" sz="2400" dirty="0">
                <a:solidFill>
                  <a:schemeClr val="tx2">
                    <a:lumMod val="50000"/>
                  </a:schemeClr>
                </a:solidFill>
                <a:latin typeface="Calibri" panose="020F0502020204030204" pitchFamily="34" charset="0"/>
                <a:cs typeface="Calibri" panose="020F0502020204030204" pitchFamily="34" charset="0"/>
              </a:rPr>
              <a:t>Clear marketing objectives</a:t>
            </a:r>
          </a:p>
          <a:p>
            <a:r>
              <a:rPr lang="en-GB" altLang="en-US" sz="2400" dirty="0">
                <a:solidFill>
                  <a:schemeClr val="tx2">
                    <a:lumMod val="50000"/>
                  </a:schemeClr>
                </a:solidFill>
                <a:latin typeface="Calibri" panose="020F0502020204030204" pitchFamily="34" charset="0"/>
                <a:cs typeface="Calibri" panose="020F0502020204030204" pitchFamily="34" charset="0"/>
              </a:rPr>
              <a:t>Marketing mix decisions</a:t>
            </a:r>
          </a:p>
          <a:p>
            <a:r>
              <a:rPr lang="en-GB" altLang="en-US" sz="2400" dirty="0">
                <a:solidFill>
                  <a:schemeClr val="tx2">
                    <a:lumMod val="50000"/>
                  </a:schemeClr>
                </a:solidFill>
                <a:latin typeface="Calibri" panose="020F0502020204030204" pitchFamily="34" charset="0"/>
                <a:cs typeface="Calibri" panose="020F0502020204030204" pitchFamily="34" charset="0"/>
              </a:rPr>
              <a:t>Clear metrics that will be used to evaluate the outcomes of the plan</a:t>
            </a:r>
          </a:p>
          <a:p>
            <a:endParaRPr lang="en-GB" altLang="en-US" sz="2400" dirty="0">
              <a:solidFill>
                <a:schemeClr val="tx2">
                  <a:lumMod val="50000"/>
                </a:schemeClr>
              </a:solidFill>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309175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AA070-DC80-26DA-E331-96EBFB34D95C}"/>
              </a:ext>
            </a:extLst>
          </p:cNvPr>
          <p:cNvSpPr>
            <a:spLocks noGrp="1"/>
          </p:cNvSpPr>
          <p:nvPr>
            <p:ph type="title"/>
          </p:nvPr>
        </p:nvSpPr>
        <p:spPr>
          <a:xfrm>
            <a:off x="838200" y="365125"/>
            <a:ext cx="10515600" cy="1541495"/>
          </a:xfrm>
        </p:spPr>
        <p:txBody>
          <a:bodyPr/>
          <a:lstStyle/>
          <a:p>
            <a:r>
              <a:rPr lang="en-GB" b="1" u="sng" dirty="0"/>
              <a:t>What is a Marketing Plan?</a:t>
            </a:r>
          </a:p>
        </p:txBody>
      </p:sp>
      <p:sp>
        <p:nvSpPr>
          <p:cNvPr id="3" name="Content Placeholder 2">
            <a:extLst>
              <a:ext uri="{FF2B5EF4-FFF2-40B4-BE49-F238E27FC236}">
                <a16:creationId xmlns:a16="http://schemas.microsoft.com/office/drawing/2014/main" id="{22EC4D1B-7BA1-F920-0F08-145AB2BCD0DB}"/>
              </a:ext>
            </a:extLst>
          </p:cNvPr>
          <p:cNvSpPr>
            <a:spLocks noGrp="1"/>
          </p:cNvSpPr>
          <p:nvPr>
            <p:ph idx="1"/>
          </p:nvPr>
        </p:nvSpPr>
        <p:spPr>
          <a:xfrm>
            <a:off x="515566" y="2603500"/>
            <a:ext cx="11108987" cy="3416300"/>
          </a:xfrm>
        </p:spPr>
        <p:txBody>
          <a:bodyPr/>
          <a:lstStyle/>
          <a:p>
            <a:r>
              <a:rPr lang="en-GB" dirty="0"/>
              <a:t>A marketing plan is about analysing your current market position (marketing audit), deciding where you want to be then establishing a route to get there. This is the basis of all the organisation’s marketing activity.</a:t>
            </a:r>
          </a:p>
          <a:p>
            <a:pPr marL="0" indent="0">
              <a:buNone/>
            </a:pPr>
            <a:endParaRPr lang="en-GB" dirty="0"/>
          </a:p>
          <a:p>
            <a:r>
              <a:rPr lang="en-GB" dirty="0"/>
              <a:t>A marketing plan should:</a:t>
            </a:r>
          </a:p>
          <a:p>
            <a:pPr lvl="1"/>
            <a:r>
              <a:rPr lang="en-GB" dirty="0"/>
              <a:t>Outline marketing goals and objectives</a:t>
            </a:r>
          </a:p>
          <a:p>
            <a:pPr lvl="1"/>
            <a:r>
              <a:rPr lang="en-GB" dirty="0"/>
              <a:t>Identify the target market</a:t>
            </a:r>
          </a:p>
          <a:p>
            <a:pPr lvl="1"/>
            <a:r>
              <a:rPr lang="en-GB" dirty="0"/>
              <a:t>Detail specific marketing activities (strategy and tactics)</a:t>
            </a:r>
          </a:p>
          <a:p>
            <a:pPr lvl="1"/>
            <a:r>
              <a:rPr lang="en-GB" dirty="0"/>
              <a:t>Identify how you will measure performance</a:t>
            </a:r>
          </a:p>
        </p:txBody>
      </p:sp>
    </p:spTree>
    <p:extLst>
      <p:ext uri="{BB962C8B-B14F-4D97-AF65-F5344CB8AC3E}">
        <p14:creationId xmlns:p14="http://schemas.microsoft.com/office/powerpoint/2010/main" val="3870667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83D63B-5531-BD59-A533-FD2ECBFDCBD0}"/>
              </a:ext>
            </a:extLst>
          </p:cNvPr>
          <p:cNvSpPr>
            <a:spLocks noGrp="1"/>
          </p:cNvSpPr>
          <p:nvPr>
            <p:ph type="title"/>
          </p:nvPr>
        </p:nvSpPr>
        <p:spPr/>
        <p:txBody>
          <a:bodyPr/>
          <a:lstStyle/>
          <a:p>
            <a:r>
              <a:rPr lang="en-GB" sz="4400" b="1" dirty="0">
                <a:latin typeface="Calibri" panose="020F0502020204030204" pitchFamily="34" charset="0"/>
                <a:cs typeface="Calibri" panose="020F0502020204030204" pitchFamily="34" charset="0"/>
              </a:rPr>
              <a:t>The SOSTAC Planning Framework</a:t>
            </a:r>
          </a:p>
        </p:txBody>
      </p:sp>
      <p:sp>
        <p:nvSpPr>
          <p:cNvPr id="3" name="Content Placeholder 2">
            <a:extLst>
              <a:ext uri="{FF2B5EF4-FFF2-40B4-BE49-F238E27FC236}">
                <a16:creationId xmlns:a16="http://schemas.microsoft.com/office/drawing/2014/main" id="{CE2D85AC-BCDD-1851-85D2-4B1AD4D723D1}"/>
              </a:ext>
            </a:extLst>
          </p:cNvPr>
          <p:cNvSpPr>
            <a:spLocks noGrp="1"/>
          </p:cNvSpPr>
          <p:nvPr>
            <p:ph sz="half" idx="1"/>
          </p:nvPr>
        </p:nvSpPr>
        <p:spPr>
          <a:xfrm>
            <a:off x="808384" y="2603500"/>
            <a:ext cx="4825160" cy="3416301"/>
          </a:xfrm>
        </p:spPr>
        <p:txBody>
          <a:bodyPr>
            <a:normAutofit/>
          </a:bodyPr>
          <a:lstStyle/>
          <a:p>
            <a:r>
              <a:rPr lang="en-GB" sz="2800" b="1" dirty="0">
                <a:latin typeface="Calibri" panose="020F0502020204030204" pitchFamily="34" charset="0"/>
                <a:cs typeface="Calibri" panose="020F0502020204030204" pitchFamily="34" charset="0"/>
              </a:rPr>
              <a:t>SOSTAC </a:t>
            </a:r>
            <a:r>
              <a:rPr lang="en-GB" sz="2800" dirty="0">
                <a:latin typeface="Calibri" panose="020F0502020204030204" pitchFamily="34" charset="0"/>
                <a:cs typeface="Calibri" panose="020F0502020204030204" pitchFamily="34" charset="0"/>
              </a:rPr>
              <a:t>- Is a Framework developed to structure a marketing plan, or a marketing strategy.</a:t>
            </a:r>
          </a:p>
        </p:txBody>
      </p:sp>
      <p:sp>
        <p:nvSpPr>
          <p:cNvPr id="5" name="Content Placeholder 4">
            <a:extLst>
              <a:ext uri="{FF2B5EF4-FFF2-40B4-BE49-F238E27FC236}">
                <a16:creationId xmlns:a16="http://schemas.microsoft.com/office/drawing/2014/main" id="{63FF74D0-79F5-B798-C8F2-6816781EDD0E}"/>
              </a:ext>
            </a:extLst>
          </p:cNvPr>
          <p:cNvSpPr>
            <a:spLocks noGrp="1"/>
          </p:cNvSpPr>
          <p:nvPr>
            <p:ph sz="half" idx="2"/>
          </p:nvPr>
        </p:nvSpPr>
        <p:spPr/>
        <p:txBody>
          <a:bodyPr>
            <a:normAutofit/>
          </a:bodyPr>
          <a:lstStyle/>
          <a:p>
            <a:r>
              <a:rPr lang="en-GB" sz="2800" dirty="0">
                <a:latin typeface="Calibri" panose="020F0502020204030204" pitchFamily="34" charset="0"/>
                <a:cs typeface="Calibri" panose="020F0502020204030204" pitchFamily="34" charset="0"/>
              </a:rPr>
              <a:t>Situation</a:t>
            </a:r>
          </a:p>
          <a:p>
            <a:r>
              <a:rPr lang="en-GB" sz="2800" dirty="0">
                <a:latin typeface="Calibri" panose="020F0502020204030204" pitchFamily="34" charset="0"/>
                <a:cs typeface="Calibri" panose="020F0502020204030204" pitchFamily="34" charset="0"/>
              </a:rPr>
              <a:t>Objectives</a:t>
            </a:r>
          </a:p>
          <a:p>
            <a:r>
              <a:rPr lang="en-GB" sz="2800" dirty="0">
                <a:latin typeface="Calibri" panose="020F0502020204030204" pitchFamily="34" charset="0"/>
                <a:cs typeface="Calibri" panose="020F0502020204030204" pitchFamily="34" charset="0"/>
              </a:rPr>
              <a:t>Strategy</a:t>
            </a:r>
          </a:p>
          <a:p>
            <a:r>
              <a:rPr lang="en-GB" sz="2800" dirty="0">
                <a:latin typeface="Calibri" panose="020F0502020204030204" pitchFamily="34" charset="0"/>
                <a:cs typeface="Calibri" panose="020F0502020204030204" pitchFamily="34" charset="0"/>
              </a:rPr>
              <a:t>Tactics</a:t>
            </a:r>
          </a:p>
          <a:p>
            <a:r>
              <a:rPr lang="en-GB" sz="2800" dirty="0">
                <a:latin typeface="Calibri" panose="020F0502020204030204" pitchFamily="34" charset="0"/>
                <a:cs typeface="Calibri" panose="020F0502020204030204" pitchFamily="34" charset="0"/>
              </a:rPr>
              <a:t>Action</a:t>
            </a:r>
          </a:p>
          <a:p>
            <a:r>
              <a:rPr lang="en-GB" sz="2800" dirty="0">
                <a:latin typeface="Calibri" panose="020F0502020204030204" pitchFamily="34" charset="0"/>
                <a:cs typeface="Calibri" panose="020F0502020204030204" pitchFamily="34" charset="0"/>
              </a:rPr>
              <a:t>Control</a:t>
            </a:r>
          </a:p>
        </p:txBody>
      </p:sp>
    </p:spTree>
    <p:extLst>
      <p:ext uri="{BB962C8B-B14F-4D97-AF65-F5344CB8AC3E}">
        <p14:creationId xmlns:p14="http://schemas.microsoft.com/office/powerpoint/2010/main" val="10595718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D1C7BDE-372A-225E-DB22-CC304AC423FD}"/>
              </a:ext>
            </a:extLst>
          </p:cNvPr>
          <p:cNvSpPr>
            <a:spLocks noGrp="1"/>
          </p:cNvSpPr>
          <p:nvPr>
            <p:ph type="title"/>
          </p:nvPr>
        </p:nvSpPr>
        <p:spPr/>
        <p:txBody>
          <a:bodyPr/>
          <a:lstStyle/>
          <a:p>
            <a:endParaRPr lang="en-GB"/>
          </a:p>
        </p:txBody>
      </p:sp>
      <p:pic>
        <p:nvPicPr>
          <p:cNvPr id="7" name="Content Placeholder 4" descr="Timeline&#10;&#10;Description automatically generated">
            <a:extLst>
              <a:ext uri="{FF2B5EF4-FFF2-40B4-BE49-F238E27FC236}">
                <a16:creationId xmlns:a16="http://schemas.microsoft.com/office/drawing/2014/main" id="{162C7A96-1FDE-E389-870D-3A119B0A7A4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6228" b="11277"/>
          <a:stretch/>
        </p:blipFill>
        <p:spPr>
          <a:xfrm>
            <a:off x="92765" y="1"/>
            <a:ext cx="12099235" cy="6890380"/>
          </a:xfrm>
          <a:prstGeom prst="rect">
            <a:avLst/>
          </a:prstGeom>
        </p:spPr>
      </p:pic>
    </p:spTree>
    <p:extLst>
      <p:ext uri="{BB962C8B-B14F-4D97-AF65-F5344CB8AC3E}">
        <p14:creationId xmlns:p14="http://schemas.microsoft.com/office/powerpoint/2010/main" val="2555913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FC2BB-F51D-40C9-ABE1-0AAC3DD8916B}"/>
              </a:ext>
            </a:extLst>
          </p:cNvPr>
          <p:cNvSpPr>
            <a:spLocks noGrp="1"/>
          </p:cNvSpPr>
          <p:nvPr>
            <p:ph type="title"/>
          </p:nvPr>
        </p:nvSpPr>
        <p:spPr>
          <a:xfrm>
            <a:off x="640079" y="325370"/>
            <a:ext cx="4899329" cy="1463674"/>
          </a:xfrm>
        </p:spPr>
        <p:txBody>
          <a:bodyPr anchor="b">
            <a:normAutofit/>
          </a:bodyPr>
          <a:lstStyle/>
          <a:p>
            <a:r>
              <a:rPr lang="en-GB" sz="5400" dirty="0">
                <a:latin typeface="Calibri" panose="020F0502020204030204" pitchFamily="34" charset="0"/>
                <a:cs typeface="Calibri" panose="020F0502020204030204" pitchFamily="34" charset="0"/>
              </a:rPr>
              <a:t>Assignment 2</a:t>
            </a:r>
          </a:p>
        </p:txBody>
      </p:sp>
      <p:sp>
        <p:nvSpPr>
          <p:cNvPr id="3" name="Content Placeholder 2">
            <a:extLst>
              <a:ext uri="{FF2B5EF4-FFF2-40B4-BE49-F238E27FC236}">
                <a16:creationId xmlns:a16="http://schemas.microsoft.com/office/drawing/2014/main" id="{340F6BDA-72F6-43AF-A83B-D4BEFE83B04D}"/>
              </a:ext>
            </a:extLst>
          </p:cNvPr>
          <p:cNvSpPr>
            <a:spLocks noGrp="1"/>
          </p:cNvSpPr>
          <p:nvPr>
            <p:ph idx="1"/>
          </p:nvPr>
        </p:nvSpPr>
        <p:spPr>
          <a:xfrm>
            <a:off x="640080" y="2872899"/>
            <a:ext cx="4243589" cy="3320668"/>
          </a:xfrm>
        </p:spPr>
        <p:txBody>
          <a:bodyPr>
            <a:normAutofit/>
          </a:bodyPr>
          <a:lstStyle/>
          <a:p>
            <a:pPr marL="0" indent="0">
              <a:buNone/>
            </a:pPr>
            <a:r>
              <a:rPr lang="en-GB" sz="4000" dirty="0">
                <a:solidFill>
                  <a:schemeClr val="tx2">
                    <a:lumMod val="50000"/>
                  </a:schemeClr>
                </a:solidFill>
                <a:latin typeface="Calibri" panose="020F0502020204030204" pitchFamily="34" charset="0"/>
                <a:cs typeface="Calibri" panose="020F0502020204030204" pitchFamily="34" charset="0"/>
              </a:rPr>
              <a:t>Please use the SOSTAC Framework to structure the marketing plan</a:t>
            </a:r>
          </a:p>
        </p:txBody>
      </p:sp>
      <p:pic>
        <p:nvPicPr>
          <p:cNvPr id="5" name="Picture 4" descr="Person writing on a notepad">
            <a:extLst>
              <a:ext uri="{FF2B5EF4-FFF2-40B4-BE49-F238E27FC236}">
                <a16:creationId xmlns:a16="http://schemas.microsoft.com/office/drawing/2014/main" id="{E30F0B79-16B1-FEDA-0B50-4784D3140AE9}"/>
              </a:ext>
            </a:extLst>
          </p:cNvPr>
          <p:cNvPicPr>
            <a:picLocks noChangeAspect="1"/>
          </p:cNvPicPr>
          <p:nvPr/>
        </p:nvPicPr>
        <p:blipFill rotWithShape="1">
          <a:blip r:embed="rId2"/>
          <a:srcRect l="13947" r="65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57738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7832-7285-37A4-A019-FAD457D681A6}"/>
              </a:ext>
            </a:extLst>
          </p:cNvPr>
          <p:cNvSpPr>
            <a:spLocks noGrp="1"/>
          </p:cNvSpPr>
          <p:nvPr>
            <p:ph type="title"/>
          </p:nvPr>
        </p:nvSpPr>
        <p:spPr>
          <a:xfrm>
            <a:off x="768626" y="973668"/>
            <a:ext cx="9147741" cy="706964"/>
          </a:xfrm>
        </p:spPr>
        <p:txBody>
          <a:bodyPr/>
          <a:lstStyle/>
          <a:p>
            <a:r>
              <a:rPr lang="en-GB" sz="4400" b="1" dirty="0">
                <a:latin typeface="Calibri" panose="020F0502020204030204" pitchFamily="34" charset="0"/>
                <a:cs typeface="Calibri" panose="020F0502020204030204" pitchFamily="34" charset="0"/>
              </a:rPr>
              <a:t>What is a new direction?</a:t>
            </a:r>
          </a:p>
        </p:txBody>
      </p:sp>
      <p:sp>
        <p:nvSpPr>
          <p:cNvPr id="3" name="Content Placeholder 2">
            <a:extLst>
              <a:ext uri="{FF2B5EF4-FFF2-40B4-BE49-F238E27FC236}">
                <a16:creationId xmlns:a16="http://schemas.microsoft.com/office/drawing/2014/main" id="{1F3F90F9-3CFD-A3CE-A782-37DB4290EAD4}"/>
              </a:ext>
            </a:extLst>
          </p:cNvPr>
          <p:cNvSpPr>
            <a:spLocks noGrp="1"/>
          </p:cNvSpPr>
          <p:nvPr>
            <p:ph idx="1"/>
          </p:nvPr>
        </p:nvSpPr>
        <p:spPr>
          <a:xfrm>
            <a:off x="636104" y="2603499"/>
            <a:ext cx="10933044" cy="3876813"/>
          </a:xfrm>
        </p:spPr>
        <p:txBody>
          <a:bodyPr>
            <a:normAutofit/>
          </a:bodyPr>
          <a:lstStyle/>
          <a:p>
            <a:r>
              <a:rPr lang="en-GB" altLang="en-US" sz="2400" dirty="0">
                <a:solidFill>
                  <a:schemeClr val="tx2">
                    <a:lumMod val="50000"/>
                  </a:schemeClr>
                </a:solidFill>
                <a:latin typeface="Calibri" panose="020F0502020204030204" pitchFamily="34" charset="0"/>
                <a:cs typeface="Calibri" panose="020F0502020204030204" pitchFamily="34" charset="0"/>
              </a:rPr>
              <a:t>Launching a new product or service.</a:t>
            </a:r>
          </a:p>
          <a:p>
            <a:r>
              <a:rPr lang="en-GB" altLang="en-US" sz="2400" dirty="0">
                <a:solidFill>
                  <a:schemeClr val="tx2">
                    <a:lumMod val="50000"/>
                  </a:schemeClr>
                </a:solidFill>
                <a:latin typeface="Calibri" panose="020F0502020204030204" pitchFamily="34" charset="0"/>
                <a:cs typeface="Calibri" panose="020F0502020204030204" pitchFamily="34" charset="0"/>
              </a:rPr>
              <a:t>Repositioning an existing product or service.</a:t>
            </a:r>
          </a:p>
          <a:p>
            <a:r>
              <a:rPr lang="en-GB" altLang="en-US" sz="2400" dirty="0">
                <a:solidFill>
                  <a:schemeClr val="tx2">
                    <a:lumMod val="50000"/>
                  </a:schemeClr>
                </a:solidFill>
                <a:latin typeface="Calibri" panose="020F0502020204030204" pitchFamily="34" charset="0"/>
                <a:cs typeface="Calibri" panose="020F0502020204030204" pitchFamily="34" charset="0"/>
              </a:rPr>
              <a:t>Increasing brand awareness. </a:t>
            </a:r>
          </a:p>
          <a:p>
            <a:r>
              <a:rPr lang="en-GB" altLang="en-US" sz="2400" dirty="0">
                <a:solidFill>
                  <a:schemeClr val="tx2">
                    <a:lumMod val="50000"/>
                  </a:schemeClr>
                </a:solidFill>
                <a:latin typeface="Calibri" panose="020F0502020204030204" pitchFamily="34" charset="0"/>
                <a:cs typeface="Calibri" panose="020F0502020204030204" pitchFamily="34" charset="0"/>
              </a:rPr>
              <a:t>Increasing awareness of a specific product or service.</a:t>
            </a:r>
          </a:p>
          <a:p>
            <a:r>
              <a:rPr lang="en-GB" altLang="en-US" sz="2400" dirty="0">
                <a:solidFill>
                  <a:schemeClr val="tx2">
                    <a:lumMod val="50000"/>
                  </a:schemeClr>
                </a:solidFill>
                <a:latin typeface="Calibri" panose="020F0502020204030204" pitchFamily="34" charset="0"/>
                <a:cs typeface="Calibri" panose="020F0502020204030204" pitchFamily="34" charset="0"/>
              </a:rPr>
              <a:t>Entering a new market.</a:t>
            </a:r>
          </a:p>
          <a:p>
            <a:pPr marL="0" indent="0">
              <a:buNone/>
            </a:pPr>
            <a:endParaRPr lang="en-GB" altLang="en-US" sz="2400" dirty="0">
              <a:solidFill>
                <a:schemeClr val="tx2">
                  <a:lumMod val="50000"/>
                </a:schemeClr>
              </a:solidFill>
              <a:latin typeface="Calibri" panose="020F0502020204030204" pitchFamily="34" charset="0"/>
              <a:cs typeface="Calibri" panose="020F0502020204030204" pitchFamily="34" charset="0"/>
            </a:endParaRPr>
          </a:p>
          <a:p>
            <a:endParaRPr lang="en-GB" altLang="en-US" sz="2400" dirty="0">
              <a:solidFill>
                <a:schemeClr val="tx2">
                  <a:lumMod val="50000"/>
                </a:schemeClr>
              </a:solidFill>
              <a:latin typeface="Calibri" panose="020F0502020204030204" pitchFamily="34" charset="0"/>
              <a:cs typeface="Calibri" panose="020F0502020204030204" pitchFamily="34" charset="0"/>
            </a:endParaRPr>
          </a:p>
          <a:p>
            <a:endParaRPr lang="en-GB" altLang="en-US" sz="2400" dirty="0">
              <a:solidFill>
                <a:schemeClr val="tx2">
                  <a:lumMod val="50000"/>
                </a:schemeClr>
              </a:solidFill>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050728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980566" y="2438400"/>
            <a:ext cx="8365749" cy="1186573"/>
          </a:xfrm>
        </p:spPr>
        <p:txBody>
          <a:bodyPr/>
          <a:lstStyle/>
          <a:p>
            <a:r>
              <a:rPr lang="en-GB" b="1" dirty="0">
                <a:solidFill>
                  <a:schemeClr val="accent1">
                    <a:lumMod val="50000"/>
                  </a:schemeClr>
                </a:solidFill>
                <a:latin typeface="Calibri" panose="020F0502020204030204" pitchFamily="34" charset="0"/>
                <a:cs typeface="Calibri" panose="020F0502020204030204" pitchFamily="34" charset="0"/>
              </a:rPr>
              <a:t>Setting Objectives for your Business</a:t>
            </a:r>
            <a:br>
              <a:rPr lang="en-GB" b="1" dirty="0">
                <a:solidFill>
                  <a:schemeClr val="accent1">
                    <a:lumMod val="50000"/>
                  </a:schemeClr>
                </a:solidFill>
                <a:latin typeface="Calibri" panose="020F0502020204030204" pitchFamily="34" charset="0"/>
                <a:cs typeface="Calibri" panose="020F0502020204030204" pitchFamily="34" charset="0"/>
              </a:rPr>
            </a:br>
            <a:endParaRPr lang="en-GB" b="1" dirty="0">
              <a:solidFill>
                <a:schemeClr val="accent1">
                  <a:lumMod val="50000"/>
                </a:schemeClr>
              </a:solidFill>
              <a:latin typeface="Calibri" panose="020F0502020204030204" pitchFamily="34" charset="0"/>
              <a:cs typeface="Calibri" panose="020F0502020204030204" pitchFamily="34" charset="0"/>
            </a:endParaRPr>
          </a:p>
        </p:txBody>
      </p:sp>
      <p:pic>
        <p:nvPicPr>
          <p:cNvPr id="3" name="Content Placeholder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6290" y="2971729"/>
            <a:ext cx="9699419" cy="3886271"/>
          </a:xfrm>
          <a:prstGeom prst="rect">
            <a:avLst/>
          </a:prstGeom>
        </p:spPr>
      </p:pic>
    </p:spTree>
    <p:extLst>
      <p:ext uri="{BB962C8B-B14F-4D97-AF65-F5344CB8AC3E}">
        <p14:creationId xmlns:p14="http://schemas.microsoft.com/office/powerpoint/2010/main" val="1241901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rotWithShape="1">
          <a:blip r:embed="rId2">
            <a:extLst>
              <a:ext uri="{28A0092B-C50C-407E-A947-70E740481C1C}">
                <a14:useLocalDpi xmlns:a14="http://schemas.microsoft.com/office/drawing/2010/main" val="0"/>
              </a:ext>
            </a:extLst>
          </a:blip>
          <a:srcRect b="5305"/>
          <a:stretch/>
        </p:blipFill>
        <p:spPr>
          <a:xfrm>
            <a:off x="119270" y="1"/>
            <a:ext cx="11834191" cy="6858000"/>
          </a:xfrm>
        </p:spPr>
      </p:pic>
      <p:sp>
        <p:nvSpPr>
          <p:cNvPr id="5" name="Slide Number Placeholder 4"/>
          <p:cNvSpPr>
            <a:spLocks noGrp="1"/>
          </p:cNvSpPr>
          <p:nvPr>
            <p:ph type="sldNum" sz="quarter" idx="12"/>
          </p:nvPr>
        </p:nvSpPr>
        <p:spPr/>
        <p:txBody>
          <a:bodyPr/>
          <a:lstStyle/>
          <a:p>
            <a:fld id="{7B914098-EA5F-4E0F-8262-B37EEDEAEE84}" type="slidenum">
              <a:rPr lang="en-GB" smtClean="0"/>
              <a:t>10</a:t>
            </a:fld>
            <a:endParaRPr lang="en-GB" dirty="0"/>
          </a:p>
        </p:txBody>
      </p:sp>
    </p:spTree>
    <p:extLst>
      <p:ext uri="{BB962C8B-B14F-4D97-AF65-F5344CB8AC3E}">
        <p14:creationId xmlns:p14="http://schemas.microsoft.com/office/powerpoint/2010/main" val="684329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561110" y="485775"/>
            <a:ext cx="9567141" cy="639763"/>
          </a:xfrm>
        </p:spPr>
        <p:txBody>
          <a:bodyPr>
            <a:noAutofit/>
          </a:bodyPr>
          <a:lstStyle/>
          <a:p>
            <a:pPr eaLnBrk="1" hangingPunct="1"/>
            <a:r>
              <a:rPr lang="en-US" altLang="en-US" sz="4400" b="1" dirty="0">
                <a:solidFill>
                  <a:schemeClr val="bg1"/>
                </a:solidFill>
                <a:latin typeface="Calibri" panose="020F0502020204030204" pitchFamily="34" charset="0"/>
                <a:cs typeface="Calibri" panose="020F0502020204030204" pitchFamily="34" charset="0"/>
              </a:rPr>
              <a:t>Corporate or Business Aims</a:t>
            </a:r>
          </a:p>
        </p:txBody>
      </p:sp>
      <p:sp>
        <p:nvSpPr>
          <p:cNvPr id="64515" name="Rectangle 8"/>
          <p:cNvSpPr>
            <a:spLocks noGrp="1" noChangeArrowheads="1"/>
          </p:cNvSpPr>
          <p:nvPr>
            <p:ph type="body" idx="1"/>
          </p:nvPr>
        </p:nvSpPr>
        <p:spPr>
          <a:xfrm>
            <a:off x="1457972" y="1124744"/>
            <a:ext cx="9341381" cy="5570474"/>
          </a:xfrm>
        </p:spPr>
        <p:txBody>
          <a:bodyPr/>
          <a:lstStyle/>
          <a:p>
            <a:endParaRPr lang="en-GB" altLang="en-US" sz="2800" dirty="0"/>
          </a:p>
          <a:p>
            <a:pPr>
              <a:lnSpc>
                <a:spcPct val="200000"/>
              </a:lnSpc>
            </a:pPr>
            <a:r>
              <a:rPr lang="en-GB" altLang="en-US" sz="2800" dirty="0"/>
              <a:t>	</a:t>
            </a:r>
          </a:p>
          <a:p>
            <a:pPr marL="688979" lvl="1"/>
            <a:endParaRPr lang="en-GB" altLang="en-US" sz="2700" dirty="0"/>
          </a:p>
          <a:p>
            <a:pPr>
              <a:lnSpc>
                <a:spcPct val="200000"/>
              </a:lnSpc>
            </a:pPr>
            <a:r>
              <a:rPr lang="en-GB" altLang="en-US" dirty="0"/>
              <a:t>							</a:t>
            </a:r>
          </a:p>
          <a:p>
            <a:pPr>
              <a:lnSpc>
                <a:spcPct val="200000"/>
              </a:lnSpc>
            </a:pPr>
            <a:endParaRPr lang="en-GB" altLang="en-US" dirty="0"/>
          </a:p>
          <a:p>
            <a:pPr>
              <a:lnSpc>
                <a:spcPct val="200000"/>
              </a:lnSpc>
            </a:pPr>
            <a:r>
              <a:rPr lang="en-GB" altLang="en-US" dirty="0"/>
              <a:t>																		</a:t>
            </a:r>
          </a:p>
          <a:p>
            <a:pPr>
              <a:lnSpc>
                <a:spcPct val="200000"/>
              </a:lnSpc>
            </a:pPr>
            <a:r>
              <a:rPr lang="en-GB" altLang="en-US" dirty="0"/>
              <a:t>								</a:t>
            </a:r>
            <a:r>
              <a:rPr lang="en-GB" altLang="en-US" dirty="0" err="1"/>
              <a:t>Hall,D.et</a:t>
            </a:r>
            <a:r>
              <a:rPr lang="en-GB" altLang="en-US" dirty="0"/>
              <a:t> al 2010</a:t>
            </a:r>
          </a:p>
          <a:p>
            <a:pPr>
              <a:lnSpc>
                <a:spcPct val="200000"/>
              </a:lnSpc>
              <a:buFontTx/>
              <a:buChar char="•"/>
            </a:pPr>
            <a:endParaRPr lang="en-GB" altLang="en-US" sz="2400" dirty="0"/>
          </a:p>
        </p:txBody>
      </p:sp>
      <p:graphicFrame>
        <p:nvGraphicFramePr>
          <p:cNvPr id="4" name="Diagram 3"/>
          <p:cNvGraphicFramePr/>
          <p:nvPr/>
        </p:nvGraphicFramePr>
        <p:xfrm>
          <a:off x="689113" y="1124744"/>
          <a:ext cx="10941777" cy="55704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p:cNvSpPr>
            <a:spLocks noGrp="1"/>
          </p:cNvSpPr>
          <p:nvPr>
            <p:ph type="sldNum" sz="quarter" idx="12"/>
          </p:nvPr>
        </p:nvSpPr>
        <p:spPr/>
        <p:txBody>
          <a:bodyPr/>
          <a:lstStyle/>
          <a:p>
            <a:fld id="{7B914098-EA5F-4E0F-8262-B37EEDEAEE84}" type="slidenum">
              <a:rPr lang="en-GB" smtClean="0"/>
              <a:t>11</a:t>
            </a:fld>
            <a:endParaRPr lang="en-GB" dirty="0"/>
          </a:p>
        </p:txBody>
      </p:sp>
    </p:spTree>
    <p:extLst>
      <p:ext uri="{BB962C8B-B14F-4D97-AF65-F5344CB8AC3E}">
        <p14:creationId xmlns:p14="http://schemas.microsoft.com/office/powerpoint/2010/main" val="3948140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5DC05-A9D8-C67F-73ED-AD5068E20CBC}"/>
              </a:ext>
            </a:extLst>
          </p:cNvPr>
          <p:cNvSpPr>
            <a:spLocks noGrp="1"/>
          </p:cNvSpPr>
          <p:nvPr>
            <p:ph type="title"/>
          </p:nvPr>
        </p:nvSpPr>
        <p:spPr>
          <a:xfrm>
            <a:off x="503584" y="973668"/>
            <a:ext cx="10959546" cy="706964"/>
          </a:xfrm>
        </p:spPr>
        <p:txBody>
          <a:bodyPr/>
          <a:lstStyle/>
          <a:p>
            <a:r>
              <a:rPr lang="en-GB" sz="4400" b="1" dirty="0">
                <a:latin typeface="Calibri" panose="020F0502020204030204" pitchFamily="34" charset="0"/>
                <a:cs typeface="Calibri" panose="020F0502020204030204" pitchFamily="34" charset="0"/>
              </a:rPr>
              <a:t>Marketing Objective</a:t>
            </a:r>
          </a:p>
        </p:txBody>
      </p:sp>
      <p:sp>
        <p:nvSpPr>
          <p:cNvPr id="3" name="Content Placeholder 2">
            <a:extLst>
              <a:ext uri="{FF2B5EF4-FFF2-40B4-BE49-F238E27FC236}">
                <a16:creationId xmlns:a16="http://schemas.microsoft.com/office/drawing/2014/main" id="{46286D73-22BC-AD0F-7026-CFD36590DC4F}"/>
              </a:ext>
            </a:extLst>
          </p:cNvPr>
          <p:cNvSpPr>
            <a:spLocks noGrp="1"/>
          </p:cNvSpPr>
          <p:nvPr>
            <p:ph idx="1"/>
          </p:nvPr>
        </p:nvSpPr>
        <p:spPr>
          <a:xfrm>
            <a:off x="503584" y="2425148"/>
            <a:ext cx="11078816" cy="4094922"/>
          </a:xfrm>
        </p:spPr>
        <p:txBody>
          <a:bodyPr>
            <a:normAutofit lnSpcReduction="10000"/>
          </a:bodyPr>
          <a:lstStyle/>
          <a:p>
            <a:pPr marL="0" indent="0">
              <a:buNone/>
            </a:pPr>
            <a:r>
              <a:rPr lang="en-GB" altLang="en-US" sz="2800" dirty="0">
                <a:solidFill>
                  <a:schemeClr val="tx2">
                    <a:lumMod val="50000"/>
                  </a:schemeClr>
                </a:solidFill>
                <a:latin typeface="Calibri" panose="020F0502020204030204" pitchFamily="34" charset="0"/>
                <a:cs typeface="Calibri" panose="020F0502020204030204" pitchFamily="34" charset="0"/>
              </a:rPr>
              <a:t>These objectives will cover outcomes regarding products and markets –</a:t>
            </a:r>
          </a:p>
          <a:p>
            <a:pPr marL="0" indent="0">
              <a:buNone/>
            </a:pPr>
            <a:endParaRPr lang="en-GB" altLang="en-US" sz="1000" dirty="0">
              <a:solidFill>
                <a:schemeClr val="tx2">
                  <a:lumMod val="50000"/>
                </a:schemeClr>
              </a:solidFill>
              <a:latin typeface="Calibri" panose="020F0502020204030204" pitchFamily="34" charset="0"/>
              <a:cs typeface="Calibri" panose="020F0502020204030204" pitchFamily="34" charset="0"/>
            </a:endParaRPr>
          </a:p>
          <a:p>
            <a:pPr marL="0" indent="0">
              <a:buNone/>
            </a:pPr>
            <a:r>
              <a:rPr lang="en-GB" altLang="en-US" sz="2800" dirty="0">
                <a:solidFill>
                  <a:schemeClr val="tx2">
                    <a:lumMod val="50000"/>
                  </a:schemeClr>
                </a:solidFill>
                <a:latin typeface="Calibri" panose="020F0502020204030204" pitchFamily="34" charset="0"/>
                <a:cs typeface="Calibri" panose="020F0502020204030204" pitchFamily="34" charset="0"/>
              </a:rPr>
              <a:t>Typical objectives could include:</a:t>
            </a:r>
          </a:p>
          <a:p>
            <a:r>
              <a:rPr lang="en-GB" altLang="en-US" sz="2800" dirty="0">
                <a:solidFill>
                  <a:schemeClr val="tx2">
                    <a:lumMod val="50000"/>
                  </a:schemeClr>
                </a:solidFill>
                <a:latin typeface="Calibri" panose="020F0502020204030204" pitchFamily="34" charset="0"/>
                <a:cs typeface="Calibri" panose="020F0502020204030204" pitchFamily="34" charset="0"/>
              </a:rPr>
              <a:t>Increasing market share</a:t>
            </a:r>
          </a:p>
          <a:p>
            <a:r>
              <a:rPr lang="en-GB" altLang="en-US" sz="2800" dirty="0">
                <a:solidFill>
                  <a:schemeClr val="tx2">
                    <a:lumMod val="50000"/>
                  </a:schemeClr>
                </a:solidFill>
                <a:latin typeface="Calibri" panose="020F0502020204030204" pitchFamily="34" charset="0"/>
                <a:cs typeface="Calibri" panose="020F0502020204030204" pitchFamily="34" charset="0"/>
              </a:rPr>
              <a:t>Increase customer retention and loyalty</a:t>
            </a:r>
          </a:p>
          <a:p>
            <a:r>
              <a:rPr lang="en-GB" altLang="en-US" sz="2800" dirty="0">
                <a:solidFill>
                  <a:schemeClr val="tx2">
                    <a:lumMod val="50000"/>
                  </a:schemeClr>
                </a:solidFill>
                <a:latin typeface="Calibri" panose="020F0502020204030204" pitchFamily="34" charset="0"/>
                <a:cs typeface="Calibri" panose="020F0502020204030204" pitchFamily="34" charset="0"/>
              </a:rPr>
              <a:t>Launch a new product or service </a:t>
            </a:r>
          </a:p>
          <a:p>
            <a:r>
              <a:rPr lang="en-GB" altLang="en-US" sz="2800" dirty="0">
                <a:solidFill>
                  <a:schemeClr val="tx2">
                    <a:lumMod val="50000"/>
                  </a:schemeClr>
                </a:solidFill>
                <a:latin typeface="Calibri" panose="020F0502020204030204" pitchFamily="34" charset="0"/>
                <a:cs typeface="Calibri" panose="020F0502020204030204" pitchFamily="34" charset="0"/>
              </a:rPr>
              <a:t>Increase website traffic, uptake of an app, etc</a:t>
            </a:r>
          </a:p>
          <a:p>
            <a:r>
              <a:rPr lang="en-GB" sz="2800" dirty="0">
                <a:solidFill>
                  <a:schemeClr val="tx2">
                    <a:lumMod val="50000"/>
                  </a:schemeClr>
                </a:solidFill>
                <a:latin typeface="Calibri" panose="020F0502020204030204" pitchFamily="34" charset="0"/>
                <a:cs typeface="Calibri" panose="020F0502020204030204" pitchFamily="34" charset="0"/>
              </a:rPr>
              <a:t>Increase brand awareness</a:t>
            </a:r>
          </a:p>
          <a:p>
            <a:endParaRPr lang="en-GB" dirty="0"/>
          </a:p>
        </p:txBody>
      </p:sp>
    </p:spTree>
    <p:extLst>
      <p:ext uri="{BB962C8B-B14F-4D97-AF65-F5344CB8AC3E}">
        <p14:creationId xmlns:p14="http://schemas.microsoft.com/office/powerpoint/2010/main" val="649391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8C0BB-0882-C289-7A6B-AD521A6C56A9}"/>
              </a:ext>
            </a:extLst>
          </p:cNvPr>
          <p:cNvSpPr>
            <a:spLocks noGrp="1"/>
          </p:cNvSpPr>
          <p:nvPr>
            <p:ph type="title"/>
          </p:nvPr>
        </p:nvSpPr>
        <p:spPr>
          <a:xfrm>
            <a:off x="543340" y="973668"/>
            <a:ext cx="11012556" cy="706964"/>
          </a:xfrm>
        </p:spPr>
        <p:txBody>
          <a:bodyPr/>
          <a:lstStyle/>
          <a:p>
            <a:r>
              <a:rPr lang="en-GB" sz="4000" b="1" dirty="0">
                <a:latin typeface="Calibri" panose="020F0502020204030204" pitchFamily="34" charset="0"/>
                <a:cs typeface="Calibri" panose="020F0502020204030204" pitchFamily="34" charset="0"/>
              </a:rPr>
              <a:t>SMART Objectives</a:t>
            </a:r>
          </a:p>
        </p:txBody>
      </p:sp>
      <p:sp>
        <p:nvSpPr>
          <p:cNvPr id="3" name="Content Placeholder 2">
            <a:extLst>
              <a:ext uri="{FF2B5EF4-FFF2-40B4-BE49-F238E27FC236}">
                <a16:creationId xmlns:a16="http://schemas.microsoft.com/office/drawing/2014/main" id="{477CF630-2978-9EBD-A997-AFC008492FBA}"/>
              </a:ext>
            </a:extLst>
          </p:cNvPr>
          <p:cNvSpPr>
            <a:spLocks noGrp="1"/>
          </p:cNvSpPr>
          <p:nvPr>
            <p:ph idx="1"/>
          </p:nvPr>
        </p:nvSpPr>
        <p:spPr>
          <a:xfrm>
            <a:off x="543340" y="2345635"/>
            <a:ext cx="11012556" cy="4134677"/>
          </a:xfrm>
        </p:spPr>
        <p:txBody>
          <a:bodyPr>
            <a:normAutofit fontScale="92500"/>
          </a:bodyPr>
          <a:lstStyle/>
          <a:p>
            <a:pPr marL="0" indent="0">
              <a:buNone/>
            </a:pPr>
            <a:r>
              <a:rPr lang="en-GB" altLang="en-US" sz="2000" b="1" dirty="0">
                <a:latin typeface="Calibri" panose="020F0502020204030204" pitchFamily="34" charset="0"/>
                <a:cs typeface="Calibri" panose="020F0502020204030204" pitchFamily="34" charset="0"/>
              </a:rPr>
              <a:t>Specific</a:t>
            </a:r>
            <a:r>
              <a:rPr lang="en-GB" altLang="en-US" sz="2000" dirty="0">
                <a:latin typeface="Calibri" panose="020F0502020204030204" pitchFamily="34" charset="0"/>
                <a:cs typeface="Calibri" panose="020F0502020204030204" pitchFamily="34" charset="0"/>
              </a:rPr>
              <a:t> – Avoid general or vague objectives such as ‘increase sales’. Be precise about the outcomes required.</a:t>
            </a:r>
          </a:p>
          <a:p>
            <a:pPr marL="0" indent="0">
              <a:buNone/>
            </a:pPr>
            <a:r>
              <a:rPr lang="en-GB" altLang="en-US" sz="2000" b="1" dirty="0">
                <a:latin typeface="Calibri" panose="020F0502020204030204" pitchFamily="34" charset="0"/>
                <a:cs typeface="Calibri" panose="020F0502020204030204" pitchFamily="34" charset="0"/>
              </a:rPr>
              <a:t>Measurable</a:t>
            </a:r>
            <a:r>
              <a:rPr lang="en-GB" altLang="en-US" sz="2000" dirty="0">
                <a:latin typeface="Calibri" panose="020F0502020204030204" pitchFamily="34" charset="0"/>
                <a:cs typeface="Calibri" panose="020F0502020204030204" pitchFamily="34" charset="0"/>
              </a:rPr>
              <a:t> – Where possible objectives should be capable of being quantified so that you can assess performance against them.</a:t>
            </a:r>
          </a:p>
          <a:p>
            <a:pPr marL="0" indent="0">
              <a:buNone/>
            </a:pPr>
            <a:r>
              <a:rPr lang="en-GB" altLang="en-US" sz="2000" b="1" dirty="0">
                <a:latin typeface="Calibri" panose="020F0502020204030204" pitchFamily="34" charset="0"/>
                <a:cs typeface="Calibri" panose="020F0502020204030204" pitchFamily="34" charset="0"/>
              </a:rPr>
              <a:t>Assignable</a:t>
            </a:r>
            <a:r>
              <a:rPr lang="en-GB" altLang="en-US" sz="2000" dirty="0">
                <a:latin typeface="Calibri" panose="020F0502020204030204" pitchFamily="34" charset="0"/>
                <a:cs typeface="Calibri" panose="020F0502020204030204" pitchFamily="34" charset="0"/>
              </a:rPr>
              <a:t> – A designated person or team should be responsible for the objective. (In some versions of SMART this element is labelled ‘Achievable’, but this then misses out the responsibility aspect, which in itself is important to how achievable an objective is.)</a:t>
            </a:r>
          </a:p>
          <a:p>
            <a:pPr marL="0" indent="0">
              <a:buNone/>
            </a:pPr>
            <a:r>
              <a:rPr lang="en-GB" altLang="en-US" sz="2000" b="1" dirty="0">
                <a:latin typeface="Calibri" panose="020F0502020204030204" pitchFamily="34" charset="0"/>
                <a:cs typeface="Calibri" panose="020F0502020204030204" pitchFamily="34" charset="0"/>
              </a:rPr>
              <a:t>Realistic</a:t>
            </a:r>
            <a:r>
              <a:rPr lang="en-GB" altLang="en-US" sz="2000" dirty="0">
                <a:latin typeface="Calibri" panose="020F0502020204030204" pitchFamily="34" charset="0"/>
                <a:cs typeface="Calibri" panose="020F0502020204030204" pitchFamily="34" charset="0"/>
              </a:rPr>
              <a:t> – The objectives should not be wishful thinking. They need to be attainable with the resources allocated or they can become very demotivating.</a:t>
            </a:r>
          </a:p>
          <a:p>
            <a:pPr marL="0" indent="0">
              <a:buNone/>
            </a:pPr>
            <a:r>
              <a:rPr lang="en-GB" altLang="en-US" sz="2000" b="1" dirty="0">
                <a:latin typeface="Calibri" panose="020F0502020204030204" pitchFamily="34" charset="0"/>
                <a:cs typeface="Calibri" panose="020F0502020204030204" pitchFamily="34" charset="0"/>
              </a:rPr>
              <a:t>Time bound </a:t>
            </a:r>
            <a:r>
              <a:rPr lang="en-GB" altLang="en-US" sz="2000" dirty="0">
                <a:latin typeface="Calibri" panose="020F0502020204030204" pitchFamily="34" charset="0"/>
                <a:cs typeface="Calibri" panose="020F0502020204030204" pitchFamily="34" charset="0"/>
              </a:rPr>
              <a:t>– You should specify a date by which the objective needs to be achieved.</a:t>
            </a:r>
          </a:p>
          <a:p>
            <a:pPr marL="0" indent="0">
              <a:buNone/>
            </a:pPr>
            <a:r>
              <a:rPr lang="en-GB" altLang="en-US" sz="2000" dirty="0">
                <a:latin typeface="Calibri" panose="020F0502020204030204" pitchFamily="34" charset="0"/>
                <a:cs typeface="Calibri" panose="020F0502020204030204" pitchFamily="34" charset="0"/>
              </a:rPr>
              <a:t>An example of a SMART marketing objective might be:</a:t>
            </a:r>
          </a:p>
          <a:p>
            <a:pPr marL="0" indent="0">
              <a:buNone/>
            </a:pPr>
            <a:r>
              <a:rPr lang="en-GB" altLang="en-US" sz="2000" dirty="0">
                <a:latin typeface="Calibri" panose="020F0502020204030204" pitchFamily="34" charset="0"/>
                <a:cs typeface="Calibri" panose="020F0502020204030204" pitchFamily="34" charset="0"/>
              </a:rPr>
              <a:t>‘To increase market share of the </a:t>
            </a:r>
            <a:r>
              <a:rPr lang="en-GB" altLang="en-US" sz="2000" dirty="0" err="1">
                <a:latin typeface="Calibri" panose="020F0502020204030204" pitchFamily="34" charset="0"/>
                <a:cs typeface="Calibri" panose="020F0502020204030204" pitchFamily="34" charset="0"/>
              </a:rPr>
              <a:t>xyz</a:t>
            </a:r>
            <a:r>
              <a:rPr lang="en-GB" altLang="en-US" sz="2000" dirty="0">
                <a:latin typeface="Calibri" panose="020F0502020204030204" pitchFamily="34" charset="0"/>
                <a:cs typeface="Calibri" panose="020F0502020204030204" pitchFamily="34" charset="0"/>
              </a:rPr>
              <a:t> market in the UK from 25% to 35% over the next 12 months.’</a:t>
            </a:r>
          </a:p>
          <a:p>
            <a:endParaRPr lang="en-GB" dirty="0"/>
          </a:p>
        </p:txBody>
      </p:sp>
    </p:spTree>
    <p:extLst>
      <p:ext uri="{BB962C8B-B14F-4D97-AF65-F5344CB8AC3E}">
        <p14:creationId xmlns:p14="http://schemas.microsoft.com/office/powerpoint/2010/main" val="3020254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8C0BB-0882-C289-7A6B-AD521A6C56A9}"/>
              </a:ext>
            </a:extLst>
          </p:cNvPr>
          <p:cNvSpPr>
            <a:spLocks noGrp="1"/>
          </p:cNvSpPr>
          <p:nvPr>
            <p:ph type="title"/>
          </p:nvPr>
        </p:nvSpPr>
        <p:spPr>
          <a:xfrm>
            <a:off x="543340" y="973668"/>
            <a:ext cx="11012556" cy="706964"/>
          </a:xfrm>
        </p:spPr>
        <p:txBody>
          <a:bodyPr/>
          <a:lstStyle/>
          <a:p>
            <a:r>
              <a:rPr lang="en-GB" sz="4000" b="1" dirty="0">
                <a:latin typeface="Calibri" panose="020F0502020204030204" pitchFamily="34" charset="0"/>
                <a:cs typeface="Calibri" panose="020F0502020204030204" pitchFamily="34" charset="0"/>
              </a:rPr>
              <a:t>Are the following SMART Objectives?</a:t>
            </a:r>
          </a:p>
        </p:txBody>
      </p:sp>
      <p:sp>
        <p:nvSpPr>
          <p:cNvPr id="3" name="Content Placeholder 2">
            <a:extLst>
              <a:ext uri="{FF2B5EF4-FFF2-40B4-BE49-F238E27FC236}">
                <a16:creationId xmlns:a16="http://schemas.microsoft.com/office/drawing/2014/main" id="{477CF630-2978-9EBD-A997-AFC008492FBA}"/>
              </a:ext>
            </a:extLst>
          </p:cNvPr>
          <p:cNvSpPr>
            <a:spLocks noGrp="1"/>
          </p:cNvSpPr>
          <p:nvPr>
            <p:ph idx="1"/>
          </p:nvPr>
        </p:nvSpPr>
        <p:spPr>
          <a:xfrm>
            <a:off x="543340" y="2345635"/>
            <a:ext cx="11012556" cy="4134677"/>
          </a:xfrm>
        </p:spPr>
        <p:txBody>
          <a:bodyPr>
            <a:normAutofit fontScale="70000" lnSpcReduction="20000"/>
          </a:bodyPr>
          <a:lstStyle/>
          <a:p>
            <a:r>
              <a:rPr lang="en-GB" altLang="en-US" sz="4200" dirty="0">
                <a:latin typeface="Calibri" panose="020F0502020204030204" pitchFamily="34" charset="0"/>
                <a:cs typeface="Calibri" panose="020F0502020204030204" pitchFamily="34" charset="0"/>
              </a:rPr>
              <a:t>We want to increase sales by, let’s say, 10% next quarter.</a:t>
            </a:r>
          </a:p>
          <a:p>
            <a:r>
              <a:rPr lang="en-GB" altLang="en-US" sz="4200" dirty="0">
                <a:latin typeface="Calibri" panose="020F0502020204030204" pitchFamily="34" charset="0"/>
                <a:cs typeface="Calibri" panose="020F0502020204030204" pitchFamily="34" charset="0"/>
              </a:rPr>
              <a:t>Let’s get 10,000 downloads in the first month on our new mobile app—after our dev team builds it.</a:t>
            </a:r>
          </a:p>
          <a:p>
            <a:r>
              <a:rPr lang="en-GB" altLang="en-US" sz="4200" dirty="0">
                <a:latin typeface="Calibri" panose="020F0502020204030204" pitchFamily="34" charset="0"/>
                <a:cs typeface="Calibri" panose="020F0502020204030204" pitchFamily="34" charset="0"/>
              </a:rPr>
              <a:t>We’ll brainstorm ideas, then once we have the perfect design, we’ll use it to increase engagement by 15% over the course of two months.</a:t>
            </a:r>
          </a:p>
          <a:p>
            <a:r>
              <a:rPr lang="en-GB" altLang="en-US" sz="4200" dirty="0">
                <a:latin typeface="Calibri" panose="020F0502020204030204" pitchFamily="34" charset="0"/>
                <a:cs typeface="Calibri" panose="020F0502020204030204" pitchFamily="34" charset="0"/>
              </a:rPr>
              <a:t>Let’s take the time we spend talking to customers on the phone and cut it in half by next year.</a:t>
            </a:r>
          </a:p>
          <a:p>
            <a:r>
              <a:rPr lang="en-GB" altLang="en-US" sz="4200" dirty="0">
                <a:latin typeface="Calibri" panose="020F0502020204030204" pitchFamily="34" charset="0"/>
                <a:cs typeface="Calibri" panose="020F0502020204030204" pitchFamily="34" charset="0"/>
              </a:rPr>
              <a:t>Hire and train four new developers</a:t>
            </a:r>
          </a:p>
          <a:p>
            <a:r>
              <a:rPr lang="en-GB" altLang="en-US" sz="4200" dirty="0">
                <a:latin typeface="Calibri" panose="020F0502020204030204" pitchFamily="34" charset="0"/>
                <a:cs typeface="Calibri" panose="020F0502020204030204" pitchFamily="34" charset="0"/>
              </a:rPr>
              <a:t>Write one blog post a month</a:t>
            </a:r>
          </a:p>
        </p:txBody>
      </p:sp>
    </p:spTree>
    <p:extLst>
      <p:ext uri="{BB962C8B-B14F-4D97-AF65-F5344CB8AC3E}">
        <p14:creationId xmlns:p14="http://schemas.microsoft.com/office/powerpoint/2010/main" val="10478025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8C0BB-0882-C289-7A6B-AD521A6C56A9}"/>
              </a:ext>
            </a:extLst>
          </p:cNvPr>
          <p:cNvSpPr>
            <a:spLocks noGrp="1"/>
          </p:cNvSpPr>
          <p:nvPr>
            <p:ph type="title"/>
          </p:nvPr>
        </p:nvSpPr>
        <p:spPr>
          <a:xfrm>
            <a:off x="543340" y="973668"/>
            <a:ext cx="11012556" cy="417810"/>
          </a:xfrm>
        </p:spPr>
        <p:txBody>
          <a:bodyPr/>
          <a:lstStyle/>
          <a:p>
            <a:r>
              <a:rPr lang="en-GB" sz="4000" b="1" dirty="0">
                <a:latin typeface="Calibri" panose="020F0502020204030204" pitchFamily="34" charset="0"/>
                <a:cs typeface="Calibri" panose="020F0502020204030204" pitchFamily="34" charset="0"/>
              </a:rPr>
              <a:t>TASK</a:t>
            </a:r>
            <a:br>
              <a:rPr lang="en-GB" sz="4000" b="1" dirty="0">
                <a:latin typeface="Calibri" panose="020F0502020204030204" pitchFamily="34" charset="0"/>
                <a:cs typeface="Calibri" panose="020F0502020204030204" pitchFamily="34" charset="0"/>
              </a:rPr>
            </a:br>
            <a:r>
              <a:rPr lang="en-GB" sz="4000" b="1" dirty="0">
                <a:latin typeface="Calibri" panose="020F0502020204030204" pitchFamily="34" charset="0"/>
                <a:cs typeface="Calibri" panose="020F0502020204030204" pitchFamily="34" charset="0"/>
              </a:rPr>
              <a:t>Write a SMART objective for each of the following</a:t>
            </a:r>
          </a:p>
        </p:txBody>
      </p:sp>
      <p:sp>
        <p:nvSpPr>
          <p:cNvPr id="3" name="Content Placeholder 2">
            <a:extLst>
              <a:ext uri="{FF2B5EF4-FFF2-40B4-BE49-F238E27FC236}">
                <a16:creationId xmlns:a16="http://schemas.microsoft.com/office/drawing/2014/main" id="{477CF630-2978-9EBD-A997-AFC008492FBA}"/>
              </a:ext>
            </a:extLst>
          </p:cNvPr>
          <p:cNvSpPr>
            <a:spLocks noGrp="1"/>
          </p:cNvSpPr>
          <p:nvPr>
            <p:ph idx="1"/>
          </p:nvPr>
        </p:nvSpPr>
        <p:spPr>
          <a:xfrm>
            <a:off x="543340" y="2345635"/>
            <a:ext cx="11012556" cy="4134677"/>
          </a:xfrm>
        </p:spPr>
        <p:txBody>
          <a:bodyPr>
            <a:normAutofit/>
          </a:bodyPr>
          <a:lstStyle/>
          <a:p>
            <a:r>
              <a:rPr lang="en-GB" altLang="en-US" sz="4200" dirty="0">
                <a:latin typeface="Calibri" panose="020F0502020204030204" pitchFamily="34" charset="0"/>
                <a:cs typeface="Calibri" panose="020F0502020204030204" pitchFamily="34" charset="0"/>
              </a:rPr>
              <a:t>Increase sales </a:t>
            </a:r>
          </a:p>
          <a:p>
            <a:r>
              <a:rPr lang="en-GB" altLang="en-US" sz="4200" dirty="0">
                <a:latin typeface="Calibri" panose="020F0502020204030204" pitchFamily="34" charset="0"/>
                <a:cs typeface="Calibri" panose="020F0502020204030204" pitchFamily="34" charset="0"/>
              </a:rPr>
              <a:t>Enter a new market</a:t>
            </a:r>
          </a:p>
          <a:p>
            <a:r>
              <a:rPr lang="en-GB" altLang="en-US" sz="4200" dirty="0">
                <a:latin typeface="Calibri" panose="020F0502020204030204" pitchFamily="34" charset="0"/>
                <a:cs typeface="Calibri" panose="020F0502020204030204" pitchFamily="34" charset="0"/>
              </a:rPr>
              <a:t>Increase market share</a:t>
            </a:r>
          </a:p>
          <a:p>
            <a:r>
              <a:rPr lang="en-GB" altLang="en-US" sz="4200" dirty="0">
                <a:latin typeface="Calibri" panose="020F0502020204030204" pitchFamily="34" charset="0"/>
                <a:cs typeface="Calibri" panose="020F0502020204030204" pitchFamily="34" charset="0"/>
              </a:rPr>
              <a:t>Increase online sales</a:t>
            </a:r>
          </a:p>
          <a:p>
            <a:r>
              <a:rPr lang="en-GB" altLang="en-US" sz="4200" dirty="0">
                <a:latin typeface="Calibri" panose="020F0502020204030204" pitchFamily="34" charset="0"/>
                <a:cs typeface="Calibri" panose="020F0502020204030204" pitchFamily="34" charset="0"/>
              </a:rPr>
              <a:t>Increase customer retention</a:t>
            </a:r>
          </a:p>
          <a:p>
            <a:pPr marL="0" indent="0">
              <a:buNone/>
            </a:pPr>
            <a:endParaRPr lang="en-GB" altLang="en-US" sz="4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801607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D2A0A-9E04-F19B-E9D0-8D4C7164FD2D}"/>
              </a:ext>
            </a:extLst>
          </p:cNvPr>
          <p:cNvSpPr>
            <a:spLocks noGrp="1"/>
          </p:cNvSpPr>
          <p:nvPr>
            <p:ph type="title"/>
          </p:nvPr>
        </p:nvSpPr>
        <p:spPr>
          <a:xfrm>
            <a:off x="569844" y="973668"/>
            <a:ext cx="10734260" cy="706964"/>
          </a:xfrm>
        </p:spPr>
        <p:txBody>
          <a:bodyPr/>
          <a:lstStyle/>
          <a:p>
            <a:r>
              <a:rPr lang="en-GB" sz="4400" b="1" dirty="0">
                <a:latin typeface="Calibri" panose="020F0502020204030204" pitchFamily="34" charset="0"/>
                <a:cs typeface="Calibri" panose="020F0502020204030204" pitchFamily="34" charset="0"/>
              </a:rPr>
              <a:t>Marketing Strategy Development</a:t>
            </a:r>
          </a:p>
        </p:txBody>
      </p:sp>
      <p:pic>
        <p:nvPicPr>
          <p:cNvPr id="1026" name="Picture 2" descr="How Branding, Marketing &amp; Business Growth Go Hand in Hand">
            <a:extLst>
              <a:ext uri="{FF2B5EF4-FFF2-40B4-BE49-F238E27FC236}">
                <a16:creationId xmlns:a16="http://schemas.microsoft.com/office/drawing/2014/main" id="{69E7FA32-0538-AC81-C1D6-B30BE92E7C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69844" y="2411413"/>
            <a:ext cx="11171579" cy="4081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55937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3B9B1-5BF4-DEE4-E41D-EE1B277C3234}"/>
              </a:ext>
            </a:extLst>
          </p:cNvPr>
          <p:cNvSpPr>
            <a:spLocks noGrp="1"/>
          </p:cNvSpPr>
          <p:nvPr>
            <p:ph type="title"/>
          </p:nvPr>
        </p:nvSpPr>
        <p:spPr>
          <a:xfrm>
            <a:off x="477079" y="4280452"/>
            <a:ext cx="4505738" cy="2120348"/>
          </a:xfrm>
        </p:spPr>
        <p:txBody>
          <a:bodyPr vert="horz" lIns="91440" tIns="45720" rIns="91440" bIns="45720" rtlCol="0" anchor="t">
            <a:normAutofit fontScale="90000"/>
          </a:bodyPr>
          <a:lstStyle/>
          <a:p>
            <a:r>
              <a:rPr lang="en-US" sz="5000" b="1" dirty="0">
                <a:solidFill>
                  <a:schemeClr val="accent1">
                    <a:lumMod val="50000"/>
                  </a:schemeClr>
                </a:solidFill>
              </a:rPr>
              <a:t>ANSOFF GROWTH MATRIX</a:t>
            </a:r>
          </a:p>
        </p:txBody>
      </p:sp>
      <p:pic>
        <p:nvPicPr>
          <p:cNvPr id="1026" name="Picture 2" descr="Igor Ansoff - Wikipedia">
            <a:extLst>
              <a:ext uri="{FF2B5EF4-FFF2-40B4-BE49-F238E27FC236}">
                <a16:creationId xmlns:a16="http://schemas.microsoft.com/office/drawing/2014/main" id="{EF12A0C2-ADEB-12AB-3EAB-B91E551CF1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7548" y="478210"/>
            <a:ext cx="4999781" cy="5922590"/>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C4A91734-DA9C-3936-172A-91232534ABE3}"/>
              </a:ext>
            </a:extLst>
          </p:cNvPr>
          <p:cNvSpPr txBox="1">
            <a:spLocks/>
          </p:cNvSpPr>
          <p:nvPr/>
        </p:nvSpPr>
        <p:spPr bwMode="gray">
          <a:xfrm>
            <a:off x="477079" y="2517913"/>
            <a:ext cx="5327374" cy="1338471"/>
          </a:xfrm>
          <a:prstGeom prst="rect">
            <a:avLst/>
          </a:prstGeom>
        </p:spPr>
        <p:txBody>
          <a:bodyPr vert="horz" lIns="91440" tIns="45720" rIns="91440" bIns="45720" rtlCol="0" anchor="t">
            <a:normAutofit fontScale="90000" lnSpcReduction="100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5000" b="1" dirty="0">
                <a:solidFill>
                  <a:schemeClr val="accent1">
                    <a:lumMod val="50000"/>
                  </a:schemeClr>
                </a:solidFill>
              </a:rPr>
              <a:t>Marketing Planning Models</a:t>
            </a:r>
          </a:p>
        </p:txBody>
      </p:sp>
    </p:spTree>
    <p:extLst>
      <p:ext uri="{BB962C8B-B14F-4D97-AF65-F5344CB8AC3E}">
        <p14:creationId xmlns:p14="http://schemas.microsoft.com/office/powerpoint/2010/main" val="17431932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791" y="365126"/>
            <a:ext cx="11088709" cy="907084"/>
          </a:xfrm>
        </p:spPr>
        <p:txBody>
          <a:bodyPr/>
          <a:lstStyle/>
          <a:p>
            <a:r>
              <a:rPr lang="en-GB" b="1" dirty="0">
                <a:latin typeface="+mn-lt"/>
              </a:rPr>
              <a:t>Ansoff Growth Matrix</a:t>
            </a:r>
          </a:p>
        </p:txBody>
      </p:sp>
      <p:sp>
        <p:nvSpPr>
          <p:cNvPr id="3" name="Content Placeholder 2"/>
          <p:cNvSpPr>
            <a:spLocks noGrp="1"/>
          </p:cNvSpPr>
          <p:nvPr>
            <p:ph idx="1"/>
          </p:nvPr>
        </p:nvSpPr>
        <p:spPr>
          <a:xfrm>
            <a:off x="553791" y="1558344"/>
            <a:ext cx="11088709" cy="4881093"/>
          </a:xfrm>
        </p:spPr>
        <p:txBody>
          <a:bodyPr/>
          <a:lstStyle/>
          <a:p>
            <a:pPr marL="0" indent="0">
              <a:buNone/>
            </a:pPr>
            <a:endParaRPr lang="en-GB" dirty="0"/>
          </a:p>
          <a:p>
            <a:endParaRPr lang="en-GB" dirty="0"/>
          </a:p>
        </p:txBody>
      </p:sp>
      <p:pic>
        <p:nvPicPr>
          <p:cNvPr id="5" name="Picture 4">
            <a:extLst>
              <a:ext uri="{FF2B5EF4-FFF2-40B4-BE49-F238E27FC236}">
                <a16:creationId xmlns:a16="http://schemas.microsoft.com/office/drawing/2014/main" id="{A5B008D3-18DB-3C12-067C-1EBB7A4E3F4D}"/>
              </a:ext>
            </a:extLst>
          </p:cNvPr>
          <p:cNvPicPr>
            <a:picLocks noChangeAspect="1"/>
          </p:cNvPicPr>
          <p:nvPr/>
        </p:nvPicPr>
        <p:blipFill rotWithShape="1">
          <a:blip r:embed="rId2"/>
          <a:srcRect l="32935" t="26848" r="27173" b="6082"/>
          <a:stretch/>
        </p:blipFill>
        <p:spPr>
          <a:xfrm>
            <a:off x="549500" y="1775791"/>
            <a:ext cx="10754604" cy="4949780"/>
          </a:xfrm>
          <a:prstGeom prst="rect">
            <a:avLst/>
          </a:prstGeom>
        </p:spPr>
      </p:pic>
    </p:spTree>
    <p:extLst>
      <p:ext uri="{BB962C8B-B14F-4D97-AF65-F5344CB8AC3E}">
        <p14:creationId xmlns:p14="http://schemas.microsoft.com/office/powerpoint/2010/main" val="41723677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838200" y="821634"/>
            <a:ext cx="10515600" cy="914401"/>
          </a:xfrm>
        </p:spPr>
        <p:txBody>
          <a:bodyPr/>
          <a:lstStyle/>
          <a:p>
            <a:r>
              <a:rPr lang="en-GB" sz="4400" b="1" dirty="0">
                <a:latin typeface="Calibri" panose="020F0502020204030204" pitchFamily="34" charset="0"/>
                <a:cs typeface="Calibri" panose="020F0502020204030204" pitchFamily="34" charset="0"/>
              </a:rPr>
              <a:t>Ansoff Growth Matrix</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2557669"/>
            <a:ext cx="11277600" cy="3949148"/>
          </a:xfrm>
        </p:spPr>
        <p:txBody>
          <a:bodyPr>
            <a:noAutofit/>
          </a:bodyPr>
          <a:lstStyle/>
          <a:p>
            <a:pPr algn="l"/>
            <a:r>
              <a:rPr lang="en-GB" sz="2400" dirty="0">
                <a:latin typeface="Calibri" panose="020F0502020204030204" pitchFamily="34" charset="0"/>
                <a:cs typeface="Calibri" panose="020F0502020204030204" pitchFamily="34" charset="0"/>
              </a:rPr>
              <a:t>A</a:t>
            </a:r>
            <a:r>
              <a:rPr lang="en-GB" sz="2400" b="0" i="0" dirty="0">
                <a:effectLst/>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marketing</a:t>
            </a:r>
            <a:r>
              <a:rPr lang="en-GB" sz="2400" b="0" i="0" dirty="0">
                <a:effectLst/>
                <a:latin typeface="Calibri" panose="020F0502020204030204" pitchFamily="34" charset="0"/>
                <a:cs typeface="Calibri" panose="020F0502020204030204" pitchFamily="34" charset="0"/>
              </a:rPr>
              <a:t> planning tool that provides a framework to help marketers map strategies for future growth. </a:t>
            </a:r>
          </a:p>
          <a:p>
            <a:pPr algn="l"/>
            <a:r>
              <a:rPr lang="en-GB" sz="2400" b="0" i="0" dirty="0">
                <a:effectLst/>
                <a:latin typeface="Calibri" panose="020F0502020204030204" pitchFamily="34" charset="0"/>
                <a:cs typeface="Calibri" panose="020F0502020204030204" pitchFamily="34" charset="0"/>
              </a:rPr>
              <a:t>For the manager wishing to grow revenue, acquisition of new business is essential. There are four options available and they have very different risk and resource profiles.</a:t>
            </a:r>
          </a:p>
          <a:p>
            <a:pPr algn="l"/>
            <a:r>
              <a:rPr lang="en-GB" sz="2400" b="0" i="0" dirty="0">
                <a:effectLst/>
                <a:latin typeface="Calibri" panose="020F0502020204030204" pitchFamily="34" charset="0"/>
                <a:cs typeface="Calibri" panose="020F0502020204030204" pitchFamily="34" charset="0"/>
              </a:rPr>
              <a:t>Ansoff Matrix helps to </a:t>
            </a:r>
            <a:r>
              <a:rPr lang="en-GB" sz="2400" dirty="0">
                <a:latin typeface="Calibri" panose="020F0502020204030204" pitchFamily="34" charset="0"/>
                <a:cs typeface="Calibri" panose="020F0502020204030204" pitchFamily="34" charset="0"/>
              </a:rPr>
              <a:t>identify </a:t>
            </a:r>
            <a:r>
              <a:rPr lang="en-GB" sz="2400" b="0" i="0" dirty="0">
                <a:effectLst/>
                <a:latin typeface="Calibri" panose="020F0502020204030204" pitchFamily="34" charset="0"/>
                <a:cs typeface="Calibri" panose="020F0502020204030204" pitchFamily="34" charset="0"/>
              </a:rPr>
              <a:t>growth options that might be available. It also gives a starting point for selecting the strategies that are most attractive to the business.</a:t>
            </a:r>
          </a:p>
          <a:p>
            <a:pPr algn="l"/>
            <a:r>
              <a:rPr lang="en-GB" sz="2400" b="0" i="0" dirty="0">
                <a:effectLst/>
                <a:latin typeface="Calibri" panose="020F0502020204030204" pitchFamily="34" charset="0"/>
                <a:cs typeface="Calibri" panose="020F0502020204030204" pitchFamily="34" charset="0"/>
              </a:rPr>
              <a:t>The matrix captures the combinations of existing and new markets and products that have the potential to deliver business growth.</a:t>
            </a:r>
          </a:p>
        </p:txBody>
      </p:sp>
    </p:spTree>
    <p:extLst>
      <p:ext uri="{BB962C8B-B14F-4D97-AF65-F5344CB8AC3E}">
        <p14:creationId xmlns:p14="http://schemas.microsoft.com/office/powerpoint/2010/main" val="26295402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838200" y="689112"/>
            <a:ext cx="10515600" cy="940905"/>
          </a:xfrm>
        </p:spPr>
        <p:txBody>
          <a:bodyPr/>
          <a:lstStyle/>
          <a:p>
            <a:r>
              <a:rPr lang="en-GB" sz="4400" b="1" dirty="0">
                <a:latin typeface="Calibri" panose="020F0502020204030204" pitchFamily="34" charset="0"/>
                <a:cs typeface="Calibri" panose="020F0502020204030204" pitchFamily="34" charset="0"/>
              </a:rPr>
              <a:t>Market Penetration</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2385391"/>
            <a:ext cx="11264348" cy="4359965"/>
          </a:xfrm>
        </p:spPr>
        <p:txBody>
          <a:bodyPr>
            <a:normAutofit/>
          </a:bodyPr>
          <a:lstStyle/>
          <a:p>
            <a:pPr algn="l"/>
            <a:r>
              <a:rPr lang="en-GB" b="0" i="0" dirty="0">
                <a:solidFill>
                  <a:schemeClr val="tx1"/>
                </a:solidFill>
                <a:effectLst/>
                <a:latin typeface="Calibri" panose="020F0502020204030204" pitchFamily="34" charset="0"/>
                <a:cs typeface="Calibri" panose="020F0502020204030204" pitchFamily="34" charset="0"/>
              </a:rPr>
              <a:t>Selling more of your current products to current customers. </a:t>
            </a:r>
          </a:p>
          <a:p>
            <a:pPr lvl="1"/>
            <a:r>
              <a:rPr lang="en-GB" b="0" i="0" dirty="0">
                <a:solidFill>
                  <a:schemeClr val="tx1"/>
                </a:solidFill>
                <a:effectLst/>
                <a:latin typeface="Calibri" panose="020F0502020204030204" pitchFamily="34" charset="0"/>
                <a:cs typeface="Calibri" panose="020F0502020204030204" pitchFamily="34" charset="0"/>
              </a:rPr>
              <a:t>Increasing market share in an existing market</a:t>
            </a:r>
          </a:p>
          <a:p>
            <a:pPr lvl="1"/>
            <a:r>
              <a:rPr lang="en-GB" b="0" i="0" dirty="0">
                <a:solidFill>
                  <a:schemeClr val="tx1"/>
                </a:solidFill>
                <a:effectLst/>
                <a:latin typeface="Calibri" panose="020F0502020204030204" pitchFamily="34" charset="0"/>
                <a:cs typeface="Calibri" panose="020F0502020204030204" pitchFamily="34" charset="0"/>
              </a:rPr>
              <a:t>Increasing frequency of purchase</a:t>
            </a:r>
          </a:p>
          <a:p>
            <a:pPr lvl="1"/>
            <a:r>
              <a:rPr lang="en-GB" b="0" i="0" dirty="0">
                <a:solidFill>
                  <a:schemeClr val="tx1"/>
                </a:solidFill>
                <a:effectLst/>
                <a:latin typeface="Calibri" panose="020F0502020204030204" pitchFamily="34" charset="0"/>
                <a:cs typeface="Calibri" panose="020F0502020204030204" pitchFamily="34" charset="0"/>
              </a:rPr>
              <a:t>Increasing purchase value</a:t>
            </a:r>
          </a:p>
          <a:p>
            <a:pPr marL="0" indent="0" algn="l">
              <a:buNone/>
            </a:pPr>
            <a:endParaRPr lang="en-GB" sz="1300" b="0" i="0" dirty="0">
              <a:solidFill>
                <a:schemeClr val="tx1"/>
              </a:solidFill>
              <a:effectLst/>
              <a:latin typeface="Calibri" panose="020F0502020204030204" pitchFamily="34" charset="0"/>
              <a:cs typeface="Calibri" panose="020F0502020204030204" pitchFamily="34" charset="0"/>
            </a:endParaRPr>
          </a:p>
          <a:p>
            <a:pPr algn="l"/>
            <a:r>
              <a:rPr lang="en-GB" b="0" i="0" dirty="0">
                <a:solidFill>
                  <a:schemeClr val="tx1"/>
                </a:solidFill>
                <a:effectLst/>
                <a:latin typeface="Calibri" panose="020F0502020204030204" pitchFamily="34" charset="0"/>
                <a:cs typeface="Calibri" panose="020F0502020204030204" pitchFamily="34" charset="0"/>
              </a:rPr>
              <a:t>Market penetration is often the most attractive of the four options. It offers the advantage of speed of implementation with the low risk of working with products and customers you are familiar with.</a:t>
            </a:r>
          </a:p>
          <a:p>
            <a:pPr algn="l"/>
            <a:endParaRPr lang="en-GB" sz="1300" b="0" i="0" dirty="0">
              <a:solidFill>
                <a:schemeClr val="tx1"/>
              </a:solidFill>
              <a:effectLst/>
              <a:latin typeface="Calibri" panose="020F0502020204030204" pitchFamily="34" charset="0"/>
              <a:cs typeface="Calibri" panose="020F0502020204030204" pitchFamily="34" charset="0"/>
            </a:endParaRPr>
          </a:p>
          <a:p>
            <a:pPr algn="l"/>
            <a:r>
              <a:rPr lang="en-GB" b="0" i="0" dirty="0">
                <a:solidFill>
                  <a:schemeClr val="tx1"/>
                </a:solidFill>
                <a:effectLst/>
                <a:latin typeface="Calibri" panose="020F0502020204030204" pitchFamily="34" charset="0"/>
                <a:cs typeface="Calibri" panose="020F0502020204030204" pitchFamily="34" charset="0"/>
              </a:rPr>
              <a:t>Whilst there are some obvious advantages to adopting a market penetration strategy, there are some drawbacks which should also be considered. Resources spent on penetration will do little to grow the customer base and will not help to spread risk. If the economic fortunes or tastes change within this core market it will impact very heavily on your business. Similarly, if you have a mature product portfolio that you are trying to sell to ‘mature’ clients, there will be question marks about where future profit growth might come from.</a:t>
            </a:r>
          </a:p>
          <a:p>
            <a:pPr algn="l"/>
            <a:endParaRPr lang="en-GB"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08763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636104" y="715616"/>
            <a:ext cx="10717696" cy="848141"/>
          </a:xfrm>
        </p:spPr>
        <p:txBody>
          <a:bodyPr/>
          <a:lstStyle/>
          <a:p>
            <a:r>
              <a:rPr lang="en-GB" sz="4400" b="1" dirty="0">
                <a:latin typeface="Calibri" panose="020F0502020204030204" pitchFamily="34" charset="0"/>
                <a:cs typeface="Calibri" panose="020F0502020204030204" pitchFamily="34" charset="0"/>
              </a:rPr>
              <a:t>Market Development</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2286000"/>
            <a:ext cx="11306642" cy="4379843"/>
          </a:xfrm>
        </p:spPr>
        <p:txBody>
          <a:bodyPr>
            <a:normAutofit/>
          </a:bodyPr>
          <a:lstStyle/>
          <a:p>
            <a:pPr algn="l"/>
            <a:r>
              <a:rPr lang="en-GB" sz="2200" b="0" i="0" dirty="0">
                <a:solidFill>
                  <a:schemeClr val="tx1"/>
                </a:solidFill>
                <a:effectLst/>
                <a:latin typeface="Calibri" panose="020F0502020204030204" pitchFamily="34" charset="0"/>
                <a:cs typeface="Calibri" panose="020F0502020204030204" pitchFamily="34" charset="0"/>
              </a:rPr>
              <a:t>Taking your existing products or services to new markets requires:</a:t>
            </a:r>
          </a:p>
          <a:p>
            <a:pPr lvl="1">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M</a:t>
            </a:r>
            <a:r>
              <a:rPr lang="en-GB" b="0" i="0" dirty="0">
                <a:solidFill>
                  <a:schemeClr val="tx1"/>
                </a:solidFill>
                <a:effectLst/>
                <a:latin typeface="Calibri" panose="020F0502020204030204" pitchFamily="34" charset="0"/>
                <a:cs typeface="Calibri" panose="020F0502020204030204" pitchFamily="34" charset="0"/>
              </a:rPr>
              <a:t>arket research</a:t>
            </a:r>
          </a:p>
          <a:p>
            <a:pPr lvl="1">
              <a:buFont typeface="Arial" panose="020B0604020202020204" pitchFamily="34" charset="0"/>
              <a:buChar char="•"/>
            </a:pPr>
            <a:r>
              <a:rPr lang="en-GB" b="0" i="0" dirty="0">
                <a:solidFill>
                  <a:schemeClr val="tx1"/>
                </a:solidFill>
                <a:effectLst/>
                <a:latin typeface="Calibri" panose="020F0502020204030204" pitchFamily="34" charset="0"/>
                <a:cs typeface="Calibri" panose="020F0502020204030204" pitchFamily="34" charset="0"/>
              </a:rPr>
              <a:t>(probably) the development of a differentiated marketing mix to satisfy the needs of new market segments</a:t>
            </a:r>
          </a:p>
          <a:p>
            <a:pPr lvl="1">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B</a:t>
            </a:r>
            <a:r>
              <a:rPr lang="en-GB" b="0" i="0" dirty="0">
                <a:solidFill>
                  <a:schemeClr val="tx1"/>
                </a:solidFill>
                <a:effectLst/>
                <a:latin typeface="Calibri" panose="020F0502020204030204" pitchFamily="34" charset="0"/>
                <a:cs typeface="Calibri" panose="020F0502020204030204" pitchFamily="34" charset="0"/>
              </a:rPr>
              <a:t>uilding awareness and channels to reach those new customers</a:t>
            </a:r>
          </a:p>
          <a:p>
            <a:pPr algn="l"/>
            <a:r>
              <a:rPr lang="en-GB" sz="2200" b="0" i="0" dirty="0">
                <a:solidFill>
                  <a:schemeClr val="tx1"/>
                </a:solidFill>
                <a:effectLst/>
                <a:latin typeface="Calibri" panose="020F0502020204030204" pitchFamily="34" charset="0"/>
                <a:cs typeface="Calibri" panose="020F0502020204030204" pitchFamily="34" charset="0"/>
              </a:rPr>
              <a:t>It is a mistake to assume that a strategy that is successful in one market can simply be exported to another. Investing time in market research is essential. </a:t>
            </a:r>
            <a:endParaRPr lang="en-GB" sz="900" b="0" i="0" dirty="0">
              <a:solidFill>
                <a:schemeClr val="tx1"/>
              </a:solidFill>
              <a:effectLst/>
              <a:latin typeface="Calibri" panose="020F0502020204030204" pitchFamily="34" charset="0"/>
              <a:cs typeface="Calibri" panose="020F0502020204030204" pitchFamily="34" charset="0"/>
            </a:endParaRPr>
          </a:p>
          <a:p>
            <a:pPr marL="0" indent="0" algn="l">
              <a:buNone/>
            </a:pPr>
            <a:r>
              <a:rPr lang="en-GB" sz="2400" b="1" i="0" dirty="0">
                <a:solidFill>
                  <a:schemeClr val="tx1"/>
                </a:solidFill>
                <a:effectLst/>
                <a:latin typeface="Calibri" panose="020F0502020204030204" pitchFamily="34" charset="0"/>
                <a:cs typeface="Calibri" panose="020F0502020204030204" pitchFamily="34" charset="0"/>
              </a:rPr>
              <a:t>Success is dependent on</a:t>
            </a:r>
            <a:r>
              <a:rPr lang="en-GB" sz="2400" b="0" i="0" dirty="0">
                <a:solidFill>
                  <a:schemeClr val="tx1"/>
                </a:solidFill>
                <a:effectLst/>
                <a:latin typeface="Calibri" panose="020F0502020204030204" pitchFamily="34" charset="0"/>
                <a:cs typeface="Calibri" panose="020F0502020204030204" pitchFamily="34" charset="0"/>
              </a:rPr>
              <a:t>:</a:t>
            </a:r>
          </a:p>
          <a:p>
            <a:pPr algn="l">
              <a:buFont typeface="Arial" panose="020B0604020202020204" pitchFamily="34" charset="0"/>
              <a:buChar char="•"/>
            </a:pPr>
            <a:r>
              <a:rPr lang="en-GB" sz="2200" dirty="0">
                <a:solidFill>
                  <a:schemeClr val="tx1"/>
                </a:solidFill>
                <a:latin typeface="Calibri" panose="020F0502020204030204" pitchFamily="34" charset="0"/>
                <a:cs typeface="Calibri" panose="020F0502020204030204" pitchFamily="34" charset="0"/>
              </a:rPr>
              <a:t>U</a:t>
            </a:r>
            <a:r>
              <a:rPr lang="en-GB" sz="2200" b="0" i="0" dirty="0">
                <a:solidFill>
                  <a:schemeClr val="tx1"/>
                </a:solidFill>
                <a:effectLst/>
                <a:latin typeface="Calibri" panose="020F0502020204030204" pitchFamily="34" charset="0"/>
                <a:cs typeface="Calibri" panose="020F0502020204030204" pitchFamily="34" charset="0"/>
              </a:rPr>
              <a:t>nderstanding the buying needs and behaviour of the market</a:t>
            </a:r>
          </a:p>
          <a:p>
            <a:pPr algn="l">
              <a:buFont typeface="Arial" panose="020B0604020202020204" pitchFamily="34" charset="0"/>
              <a:buChar char="•"/>
            </a:pPr>
            <a:r>
              <a:rPr lang="en-GB" sz="2200" b="0" i="0" dirty="0">
                <a:solidFill>
                  <a:schemeClr val="tx1"/>
                </a:solidFill>
                <a:effectLst/>
                <a:latin typeface="Calibri" panose="020F0502020204030204" pitchFamily="34" charset="0"/>
                <a:cs typeface="Calibri" panose="020F0502020204030204" pitchFamily="34" charset="0"/>
              </a:rPr>
              <a:t>Establishing effective channels of distribution</a:t>
            </a:r>
          </a:p>
          <a:p>
            <a:pPr algn="l">
              <a:buFont typeface="Arial" panose="020B0604020202020204" pitchFamily="34" charset="0"/>
              <a:buChar char="•"/>
            </a:pPr>
            <a:r>
              <a:rPr lang="en-GB" sz="2200" b="0" i="0" dirty="0">
                <a:solidFill>
                  <a:schemeClr val="tx1"/>
                </a:solidFill>
                <a:effectLst/>
                <a:latin typeface="Calibri" panose="020F0502020204030204" pitchFamily="34" charset="0"/>
                <a:cs typeface="Calibri" panose="020F0502020204030204" pitchFamily="34" charset="0"/>
              </a:rPr>
              <a:t>Generating awareness and a positive attitude towards your products and organisation</a:t>
            </a:r>
          </a:p>
        </p:txBody>
      </p:sp>
    </p:spTree>
    <p:extLst>
      <p:ext uri="{BB962C8B-B14F-4D97-AF65-F5344CB8AC3E}">
        <p14:creationId xmlns:p14="http://schemas.microsoft.com/office/powerpoint/2010/main" val="3124042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838200" y="675860"/>
            <a:ext cx="10515600" cy="940905"/>
          </a:xfrm>
        </p:spPr>
        <p:txBody>
          <a:bodyPr/>
          <a:lstStyle/>
          <a:p>
            <a:r>
              <a:rPr lang="en-GB" sz="4400" b="1" dirty="0">
                <a:latin typeface="Calibri" panose="020F0502020204030204" pitchFamily="34" charset="0"/>
                <a:cs typeface="Calibri" panose="020F0502020204030204" pitchFamily="34" charset="0"/>
              </a:rPr>
              <a:t>Product Development</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2292626"/>
            <a:ext cx="10889974" cy="4200248"/>
          </a:xfrm>
        </p:spPr>
        <p:txBody>
          <a:bodyPr>
            <a:normAutofit/>
          </a:bodyPr>
          <a:lstStyle/>
          <a:p>
            <a:r>
              <a:rPr lang="en-GB" sz="2400" b="0" i="0" dirty="0">
                <a:solidFill>
                  <a:schemeClr val="tx1"/>
                </a:solidFill>
                <a:effectLst/>
                <a:latin typeface="Calibri" panose="020F0502020204030204" pitchFamily="34" charset="0"/>
                <a:cs typeface="Calibri" panose="020F0502020204030204" pitchFamily="34" charset="0"/>
              </a:rPr>
              <a:t>This strategy may require the development of new competencies and requires the business to develop </a:t>
            </a:r>
            <a:r>
              <a:rPr lang="en-GB" sz="2400" dirty="0">
                <a:solidFill>
                  <a:schemeClr val="tx1"/>
                </a:solidFill>
                <a:latin typeface="Calibri" panose="020F0502020204030204" pitchFamily="34" charset="0"/>
                <a:cs typeface="Calibri" panose="020F0502020204030204" pitchFamily="34" charset="0"/>
              </a:rPr>
              <a:t>new</a:t>
            </a:r>
            <a:r>
              <a:rPr lang="en-GB" sz="2400" b="0" i="0" dirty="0">
                <a:solidFill>
                  <a:schemeClr val="tx1"/>
                </a:solidFill>
                <a:effectLst/>
                <a:latin typeface="Calibri" panose="020F0502020204030204" pitchFamily="34" charset="0"/>
                <a:cs typeface="Calibri" panose="020F0502020204030204" pitchFamily="34" charset="0"/>
              </a:rPr>
              <a:t> products which can appeal to existing markets.</a:t>
            </a:r>
          </a:p>
          <a:p>
            <a:pPr marL="0" indent="0" algn="l">
              <a:buNone/>
            </a:pPr>
            <a:endParaRPr lang="en-GB" sz="2400" b="0" i="0" dirty="0">
              <a:solidFill>
                <a:schemeClr val="tx1"/>
              </a:solidFill>
              <a:effectLst/>
              <a:latin typeface="Calibri" panose="020F0502020204030204" pitchFamily="34" charset="0"/>
              <a:cs typeface="Calibri" panose="020F0502020204030204" pitchFamily="34" charset="0"/>
            </a:endParaRPr>
          </a:p>
          <a:p>
            <a:pPr algn="l"/>
            <a:r>
              <a:rPr lang="en-GB" sz="2400" b="0" i="0" dirty="0">
                <a:solidFill>
                  <a:schemeClr val="tx1"/>
                </a:solidFill>
                <a:effectLst/>
                <a:latin typeface="Calibri" panose="020F0502020204030204" pitchFamily="34" charset="0"/>
                <a:cs typeface="Calibri" panose="020F0502020204030204" pitchFamily="34" charset="0"/>
              </a:rPr>
              <a:t>A successful product development strategy places the marketing emphasis on:</a:t>
            </a:r>
          </a:p>
          <a:p>
            <a:pPr lvl="1"/>
            <a:r>
              <a:rPr lang="en-GB" sz="2400" b="0" i="0" dirty="0">
                <a:solidFill>
                  <a:schemeClr val="tx1"/>
                </a:solidFill>
                <a:effectLst/>
                <a:latin typeface="Calibri" panose="020F0502020204030204" pitchFamily="34" charset="0"/>
                <a:cs typeface="Calibri" panose="020F0502020204030204" pitchFamily="34" charset="0"/>
              </a:rPr>
              <a:t>Research &amp; development and innovation</a:t>
            </a:r>
          </a:p>
          <a:p>
            <a:pPr lvl="1"/>
            <a:r>
              <a:rPr lang="en-GB" sz="2400" b="0" i="0" dirty="0">
                <a:solidFill>
                  <a:schemeClr val="tx1"/>
                </a:solidFill>
                <a:effectLst/>
                <a:latin typeface="Calibri" panose="020F0502020204030204" pitchFamily="34" charset="0"/>
                <a:cs typeface="Calibri" panose="020F0502020204030204" pitchFamily="34" charset="0"/>
              </a:rPr>
              <a:t>Detailed insights into customer needs (and how they change)</a:t>
            </a:r>
          </a:p>
          <a:p>
            <a:pPr lvl="1"/>
            <a:r>
              <a:rPr lang="en-GB" sz="2400" b="0" i="0" dirty="0">
                <a:solidFill>
                  <a:schemeClr val="tx1"/>
                </a:solidFill>
                <a:effectLst/>
                <a:latin typeface="Calibri" panose="020F0502020204030204" pitchFamily="34" charset="0"/>
                <a:cs typeface="Calibri" panose="020F0502020204030204" pitchFamily="34" charset="0"/>
              </a:rPr>
              <a:t>Being first to market</a:t>
            </a:r>
          </a:p>
          <a:p>
            <a:pPr algn="l"/>
            <a:endParaRPr lang="en-GB"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49710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805A-576D-F35D-6869-EA181924DD74}"/>
              </a:ext>
            </a:extLst>
          </p:cNvPr>
          <p:cNvSpPr>
            <a:spLocks noGrp="1"/>
          </p:cNvSpPr>
          <p:nvPr>
            <p:ph type="title"/>
          </p:nvPr>
        </p:nvSpPr>
        <p:spPr>
          <a:xfrm>
            <a:off x="689113" y="622851"/>
            <a:ext cx="10664687" cy="980661"/>
          </a:xfrm>
        </p:spPr>
        <p:txBody>
          <a:bodyPr/>
          <a:lstStyle/>
          <a:p>
            <a:r>
              <a:rPr lang="en-GB" sz="4400" b="1" dirty="0">
                <a:latin typeface="Calibri" panose="020F0502020204030204" pitchFamily="34" charset="0"/>
                <a:cs typeface="Calibri" panose="020F0502020204030204" pitchFamily="34" charset="0"/>
              </a:rPr>
              <a:t>Diversification</a:t>
            </a:r>
          </a:p>
        </p:txBody>
      </p:sp>
      <p:sp>
        <p:nvSpPr>
          <p:cNvPr id="3" name="Content Placeholder 2">
            <a:extLst>
              <a:ext uri="{FF2B5EF4-FFF2-40B4-BE49-F238E27FC236}">
                <a16:creationId xmlns:a16="http://schemas.microsoft.com/office/drawing/2014/main" id="{28766A27-C1C7-B81A-6FFC-77DEF82EA7BF}"/>
              </a:ext>
            </a:extLst>
          </p:cNvPr>
          <p:cNvSpPr>
            <a:spLocks noGrp="1"/>
          </p:cNvSpPr>
          <p:nvPr>
            <p:ph idx="1"/>
          </p:nvPr>
        </p:nvSpPr>
        <p:spPr>
          <a:xfrm>
            <a:off x="463826" y="2252870"/>
            <a:ext cx="10889974" cy="4240004"/>
          </a:xfrm>
        </p:spPr>
        <p:txBody>
          <a:bodyPr>
            <a:normAutofit fontScale="92500" lnSpcReduction="10000"/>
          </a:bodyPr>
          <a:lstStyle/>
          <a:p>
            <a:pPr algn="l"/>
            <a:r>
              <a:rPr lang="en-GB" sz="2400" b="0" i="0" dirty="0">
                <a:solidFill>
                  <a:schemeClr val="tx1"/>
                </a:solidFill>
                <a:effectLst/>
                <a:latin typeface="Calibri" panose="020F0502020204030204" pitchFamily="34" charset="0"/>
                <a:cs typeface="Calibri" panose="020F0502020204030204" pitchFamily="34" charset="0"/>
              </a:rPr>
              <a:t>Diversification combines new offers and new markets and so is the strategy with the highest risk. </a:t>
            </a:r>
            <a:r>
              <a:rPr lang="en-GB" sz="2400" dirty="0">
                <a:solidFill>
                  <a:schemeClr val="tx1"/>
                </a:solidFill>
                <a:latin typeface="Calibri" panose="020F0502020204030204" pitchFamily="34" charset="0"/>
                <a:cs typeface="Calibri" panose="020F0502020204030204" pitchFamily="34" charset="0"/>
              </a:rPr>
              <a:t>R</a:t>
            </a:r>
            <a:r>
              <a:rPr lang="en-GB" sz="2400" b="0" i="0" dirty="0">
                <a:solidFill>
                  <a:schemeClr val="tx1"/>
                </a:solidFill>
                <a:effectLst/>
                <a:latin typeface="Calibri" panose="020F0502020204030204" pitchFamily="34" charset="0"/>
                <a:cs typeface="Calibri" panose="020F0502020204030204" pitchFamily="34" charset="0"/>
              </a:rPr>
              <a:t>isk can be reduced by working with a partner who has experience in either the product or the market resulting in acquisition or joint ventures.</a:t>
            </a:r>
          </a:p>
          <a:p>
            <a:pPr algn="l"/>
            <a:endParaRPr lang="en-GB" sz="1200" b="0" i="0" dirty="0">
              <a:solidFill>
                <a:schemeClr val="tx1"/>
              </a:solidFill>
              <a:effectLst/>
              <a:latin typeface="Calibri" panose="020F0502020204030204" pitchFamily="34" charset="0"/>
              <a:cs typeface="Calibri" panose="020F0502020204030204" pitchFamily="34" charset="0"/>
            </a:endParaRPr>
          </a:p>
          <a:p>
            <a:pPr algn="l"/>
            <a:r>
              <a:rPr lang="en-GB" sz="2400" b="0" i="0" dirty="0">
                <a:solidFill>
                  <a:schemeClr val="tx1"/>
                </a:solidFill>
                <a:effectLst/>
                <a:latin typeface="Calibri" panose="020F0502020204030204" pitchFamily="34" charset="0"/>
                <a:cs typeface="Calibri" panose="020F0502020204030204" pitchFamily="34" charset="0"/>
              </a:rPr>
              <a:t>Often split into </a:t>
            </a:r>
            <a:r>
              <a:rPr lang="en-GB" sz="2400" b="0" i="1" dirty="0">
                <a:solidFill>
                  <a:schemeClr val="tx1"/>
                </a:solidFill>
                <a:effectLst/>
                <a:latin typeface="Calibri" panose="020F0502020204030204" pitchFamily="34" charset="0"/>
                <a:cs typeface="Calibri" panose="020F0502020204030204" pitchFamily="34" charset="0"/>
              </a:rPr>
              <a:t>related</a:t>
            </a:r>
            <a:r>
              <a:rPr lang="en-GB" sz="2400" b="0" i="0" dirty="0">
                <a:solidFill>
                  <a:schemeClr val="tx1"/>
                </a:solidFill>
                <a:effectLst/>
                <a:latin typeface="Calibri" panose="020F0502020204030204" pitchFamily="34" charset="0"/>
                <a:cs typeface="Calibri" panose="020F0502020204030204" pitchFamily="34" charset="0"/>
              </a:rPr>
              <a:t> and </a:t>
            </a:r>
            <a:r>
              <a:rPr lang="en-GB" sz="2400" b="0" i="1" dirty="0">
                <a:solidFill>
                  <a:schemeClr val="tx1"/>
                </a:solidFill>
                <a:effectLst/>
                <a:latin typeface="Calibri" panose="020F0502020204030204" pitchFamily="34" charset="0"/>
                <a:cs typeface="Calibri" panose="020F0502020204030204" pitchFamily="34" charset="0"/>
              </a:rPr>
              <a:t>unrelated</a:t>
            </a:r>
            <a:r>
              <a:rPr lang="en-GB" sz="2400" b="0" i="0" dirty="0">
                <a:solidFill>
                  <a:schemeClr val="tx1"/>
                </a:solidFill>
                <a:effectLst/>
                <a:latin typeface="Calibri" panose="020F0502020204030204" pitchFamily="34" charset="0"/>
                <a:cs typeface="Calibri" panose="020F0502020204030204" pitchFamily="34" charset="0"/>
              </a:rPr>
              <a:t> diversification options. Related diversification would indicate something close to the core business, perhaps a similar market or use of technology. Unrelated diversification would be completely different. Virgin has a track record of unrelated diversification from planes and trains to wedding dresses and make up stores.</a:t>
            </a:r>
          </a:p>
          <a:p>
            <a:pPr algn="l"/>
            <a:endParaRPr lang="en-GB" sz="1200" b="0" i="0" dirty="0">
              <a:solidFill>
                <a:schemeClr val="tx1"/>
              </a:solidFill>
              <a:effectLst/>
              <a:latin typeface="Calibri" panose="020F0502020204030204" pitchFamily="34" charset="0"/>
              <a:cs typeface="Calibri" panose="020F0502020204030204" pitchFamily="34" charset="0"/>
            </a:endParaRPr>
          </a:p>
          <a:p>
            <a:pPr algn="l"/>
            <a:r>
              <a:rPr lang="en-GB" sz="2400" b="0" i="0" dirty="0">
                <a:solidFill>
                  <a:schemeClr val="tx1"/>
                </a:solidFill>
                <a:effectLst/>
                <a:latin typeface="Calibri" panose="020F0502020204030204" pitchFamily="34" charset="0"/>
                <a:cs typeface="Calibri" panose="020F0502020204030204" pitchFamily="34" charset="0"/>
              </a:rPr>
              <a:t>The choice of strategic options needs to be undertaken with care by the assessment of different feasibilities and risks. Once selected, a separate ‘go-to-market’ plan is now required</a:t>
            </a:r>
            <a:r>
              <a:rPr lang="en-GB" b="0" i="0" dirty="0">
                <a:solidFill>
                  <a:schemeClr val="tx1"/>
                </a:solidFill>
                <a:effectLst/>
              </a:rPr>
              <a:t>.</a:t>
            </a:r>
          </a:p>
          <a:p>
            <a:pPr algn="l"/>
            <a:endParaRPr lang="en-GB"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02082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CB523-0D17-0AF3-45E3-AE60767BC549}"/>
              </a:ext>
            </a:extLst>
          </p:cNvPr>
          <p:cNvSpPr>
            <a:spLocks noGrp="1"/>
          </p:cNvSpPr>
          <p:nvPr>
            <p:ph type="title"/>
          </p:nvPr>
        </p:nvSpPr>
        <p:spPr>
          <a:xfrm>
            <a:off x="675862" y="973668"/>
            <a:ext cx="9978886" cy="706964"/>
          </a:xfrm>
        </p:spPr>
        <p:txBody>
          <a:bodyPr/>
          <a:lstStyle/>
          <a:p>
            <a:r>
              <a:rPr lang="en-GB" sz="4400" b="1" dirty="0">
                <a:latin typeface="Calibri" panose="020F0502020204030204" pitchFamily="34" charset="0"/>
                <a:cs typeface="Calibri" panose="020F0502020204030204" pitchFamily="34" charset="0"/>
              </a:rPr>
              <a:t>Task</a:t>
            </a:r>
          </a:p>
        </p:txBody>
      </p:sp>
      <p:sp>
        <p:nvSpPr>
          <p:cNvPr id="3" name="Content Placeholder 2">
            <a:extLst>
              <a:ext uri="{FF2B5EF4-FFF2-40B4-BE49-F238E27FC236}">
                <a16:creationId xmlns:a16="http://schemas.microsoft.com/office/drawing/2014/main" id="{B0C9F6D9-DDB1-DDD0-BB08-81A2FF6A3D43}"/>
              </a:ext>
            </a:extLst>
          </p:cNvPr>
          <p:cNvSpPr>
            <a:spLocks noGrp="1"/>
          </p:cNvSpPr>
          <p:nvPr>
            <p:ph idx="1"/>
          </p:nvPr>
        </p:nvSpPr>
        <p:spPr>
          <a:xfrm>
            <a:off x="556591" y="2292626"/>
            <a:ext cx="11118573" cy="3988904"/>
          </a:xfrm>
        </p:spPr>
        <p:txBody>
          <a:bodyPr>
            <a:normAutofit/>
          </a:bodyPr>
          <a:lstStyle/>
          <a:p>
            <a:pPr marL="0" indent="0">
              <a:buNone/>
            </a:pPr>
            <a:r>
              <a:rPr lang="en-GB" sz="2400" dirty="0">
                <a:latin typeface="Calibri" panose="020F0502020204030204" pitchFamily="34" charset="0"/>
                <a:cs typeface="Calibri" panose="020F0502020204030204" pitchFamily="34" charset="0"/>
              </a:rPr>
              <a:t>Consider your chosen organisation</a:t>
            </a:r>
          </a:p>
          <a:p>
            <a:pPr marL="0" indent="0">
              <a:buNone/>
            </a:pP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Which of the Ansoff Growth Strategies have they followed in the past?</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How successful have they been?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Which growth strategy do you consider would be best for them moving forwards and why?</a:t>
            </a:r>
          </a:p>
        </p:txBody>
      </p:sp>
    </p:spTree>
    <p:extLst>
      <p:ext uri="{BB962C8B-B14F-4D97-AF65-F5344CB8AC3E}">
        <p14:creationId xmlns:p14="http://schemas.microsoft.com/office/powerpoint/2010/main" val="20415479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3B9B1-5BF4-DEE4-E41D-EE1B277C3234}"/>
              </a:ext>
            </a:extLst>
          </p:cNvPr>
          <p:cNvSpPr>
            <a:spLocks noGrp="1"/>
          </p:cNvSpPr>
          <p:nvPr>
            <p:ph type="title"/>
          </p:nvPr>
        </p:nvSpPr>
        <p:spPr>
          <a:xfrm>
            <a:off x="477078" y="4558748"/>
            <a:ext cx="5009321" cy="1842052"/>
          </a:xfrm>
        </p:spPr>
        <p:txBody>
          <a:bodyPr vert="horz" lIns="91440" tIns="45720" rIns="91440" bIns="45720" rtlCol="0" anchor="t">
            <a:normAutofit fontScale="90000"/>
          </a:bodyPr>
          <a:lstStyle/>
          <a:p>
            <a:r>
              <a:rPr lang="en-US" sz="5000" b="1" dirty="0">
                <a:solidFill>
                  <a:schemeClr val="accent1">
                    <a:lumMod val="50000"/>
                  </a:schemeClr>
                </a:solidFill>
              </a:rPr>
              <a:t>Porter’s Generic Strategies</a:t>
            </a:r>
          </a:p>
        </p:txBody>
      </p:sp>
      <p:sp>
        <p:nvSpPr>
          <p:cNvPr id="3" name="Title 1">
            <a:extLst>
              <a:ext uri="{FF2B5EF4-FFF2-40B4-BE49-F238E27FC236}">
                <a16:creationId xmlns:a16="http://schemas.microsoft.com/office/drawing/2014/main" id="{C4A91734-DA9C-3936-172A-91232534ABE3}"/>
              </a:ext>
            </a:extLst>
          </p:cNvPr>
          <p:cNvSpPr txBox="1">
            <a:spLocks/>
          </p:cNvSpPr>
          <p:nvPr/>
        </p:nvSpPr>
        <p:spPr bwMode="gray">
          <a:xfrm>
            <a:off x="477079" y="2517913"/>
            <a:ext cx="5327374" cy="1338471"/>
          </a:xfrm>
          <a:prstGeom prst="rect">
            <a:avLst/>
          </a:prstGeom>
        </p:spPr>
        <p:txBody>
          <a:bodyPr vert="horz" lIns="91440" tIns="45720" rIns="91440" bIns="45720" rtlCol="0" anchor="t">
            <a:normAutofit fontScale="90000" lnSpcReduction="100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5000" b="1" dirty="0">
                <a:solidFill>
                  <a:schemeClr val="accent1">
                    <a:lumMod val="50000"/>
                  </a:schemeClr>
                </a:solidFill>
              </a:rPr>
              <a:t>Strategic Planning Models</a:t>
            </a:r>
          </a:p>
        </p:txBody>
      </p:sp>
      <p:pic>
        <p:nvPicPr>
          <p:cNvPr id="2054" name="Picture 6" descr="Michael E. Porter - Faculty &amp; Research - Harvard Business School">
            <a:extLst>
              <a:ext uri="{FF2B5EF4-FFF2-40B4-BE49-F238E27FC236}">
                <a16:creationId xmlns:a16="http://schemas.microsoft.com/office/drawing/2014/main" id="{B190EEB2-6502-23DC-DB06-A9A803BDD7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3410" y="2239616"/>
            <a:ext cx="4505738" cy="46183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21353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0C7C0-9ED8-0D1F-1579-CE245A3D866A}"/>
              </a:ext>
            </a:extLst>
          </p:cNvPr>
          <p:cNvSpPr>
            <a:spLocks noGrp="1"/>
          </p:cNvSpPr>
          <p:nvPr>
            <p:ph type="title"/>
          </p:nvPr>
        </p:nvSpPr>
        <p:spPr>
          <a:xfrm>
            <a:off x="583096" y="973668"/>
            <a:ext cx="10561982" cy="706964"/>
          </a:xfrm>
        </p:spPr>
        <p:txBody>
          <a:bodyPr/>
          <a:lstStyle/>
          <a:p>
            <a:r>
              <a:rPr lang="en-GB" dirty="0"/>
              <a:t>Porter’s Generic Strategies</a:t>
            </a:r>
          </a:p>
        </p:txBody>
      </p:sp>
      <p:sp>
        <p:nvSpPr>
          <p:cNvPr id="3" name="Content Placeholder 2">
            <a:extLst>
              <a:ext uri="{FF2B5EF4-FFF2-40B4-BE49-F238E27FC236}">
                <a16:creationId xmlns:a16="http://schemas.microsoft.com/office/drawing/2014/main" id="{50203DD5-DD11-13CA-41DF-168011166BE9}"/>
              </a:ext>
            </a:extLst>
          </p:cNvPr>
          <p:cNvSpPr>
            <a:spLocks noGrp="1"/>
          </p:cNvSpPr>
          <p:nvPr>
            <p:ph idx="1"/>
          </p:nvPr>
        </p:nvSpPr>
        <p:spPr>
          <a:xfrm>
            <a:off x="583096" y="2385391"/>
            <a:ext cx="11025808" cy="4068417"/>
          </a:xfrm>
        </p:spPr>
        <p:txBody>
          <a:bodyPr>
            <a:normAutofit/>
          </a:bodyPr>
          <a:lstStyle/>
          <a:p>
            <a:r>
              <a:rPr lang="en-GB" sz="2000" dirty="0">
                <a:solidFill>
                  <a:schemeClr val="tx1"/>
                </a:solidFill>
                <a:latin typeface="Calibri" panose="020F0502020204030204" pitchFamily="34" charset="0"/>
                <a:cs typeface="Calibri" panose="020F0502020204030204" pitchFamily="34" charset="0"/>
              </a:rPr>
              <a:t>To be successful and profitable in competitive markets every organisation needs a clear strategy</a:t>
            </a:r>
          </a:p>
          <a:p>
            <a:r>
              <a:rPr lang="en-GB" sz="2000" dirty="0">
                <a:solidFill>
                  <a:schemeClr val="tx1"/>
                </a:solidFill>
                <a:latin typeface="Calibri" panose="020F0502020204030204" pitchFamily="34" charset="0"/>
                <a:cs typeface="Calibri" panose="020F0502020204030204" pitchFamily="34" charset="0"/>
              </a:rPr>
              <a:t>Porter identifies </a:t>
            </a:r>
            <a:r>
              <a:rPr lang="en-GB" sz="2000" b="0" i="0" dirty="0">
                <a:solidFill>
                  <a:schemeClr val="tx1"/>
                </a:solidFill>
                <a:effectLst/>
                <a:latin typeface="Calibri" panose="020F0502020204030204" pitchFamily="34" charset="0"/>
                <a:cs typeface="Calibri" panose="020F0502020204030204" pitchFamily="34" charset="0"/>
              </a:rPr>
              <a:t>two basic types of competitive advantage a firm can possess: </a:t>
            </a:r>
            <a:r>
              <a:rPr lang="en-GB" sz="2000" b="1" i="0" dirty="0">
                <a:solidFill>
                  <a:schemeClr val="tx1"/>
                </a:solidFill>
                <a:effectLst/>
                <a:latin typeface="Calibri" panose="020F0502020204030204" pitchFamily="34" charset="0"/>
                <a:cs typeface="Calibri" panose="020F0502020204030204" pitchFamily="34" charset="0"/>
              </a:rPr>
              <a:t>low cost or differentiation</a:t>
            </a:r>
          </a:p>
          <a:p>
            <a:r>
              <a:rPr lang="en-GB" sz="2000" dirty="0">
                <a:solidFill>
                  <a:schemeClr val="tx1"/>
                </a:solidFill>
                <a:latin typeface="Calibri" panose="020F0502020204030204" pitchFamily="34" charset="0"/>
                <a:cs typeface="Calibri" panose="020F0502020204030204" pitchFamily="34" charset="0"/>
              </a:rPr>
              <a:t>Also,</a:t>
            </a:r>
            <a:r>
              <a:rPr lang="en-GB" sz="2000" b="0" i="0" dirty="0">
                <a:solidFill>
                  <a:schemeClr val="tx1"/>
                </a:solidFill>
                <a:effectLst/>
                <a:latin typeface="Calibri" panose="020F0502020204030204" pitchFamily="34" charset="0"/>
                <a:cs typeface="Calibri" panose="020F0502020204030204" pitchFamily="34" charset="0"/>
              </a:rPr>
              <a:t> a company may decide to choose between two types of scope. For instance, they may focus on offering products to a select segment of their target market or offer products industry-wide across many market segments.</a:t>
            </a:r>
            <a:endParaRPr lang="en-GB" sz="2000" b="1" dirty="0">
              <a:solidFill>
                <a:schemeClr val="tx1"/>
              </a:solidFill>
              <a:latin typeface="Calibri" panose="020F0502020204030204" pitchFamily="34" charset="0"/>
              <a:cs typeface="Calibri" panose="020F0502020204030204" pitchFamily="34" charset="0"/>
            </a:endParaRPr>
          </a:p>
          <a:p>
            <a:r>
              <a:rPr lang="en-GB" sz="2000" dirty="0">
                <a:solidFill>
                  <a:schemeClr val="tx1"/>
                </a:solidFill>
                <a:latin typeface="Calibri" panose="020F0502020204030204" pitchFamily="34" charset="0"/>
                <a:cs typeface="Calibri" panose="020F0502020204030204" pitchFamily="34" charset="0"/>
              </a:rPr>
              <a:t>Michael Porter identified three strategies for achieving competitive advantage</a:t>
            </a:r>
          </a:p>
          <a:p>
            <a:pPr lvl="1"/>
            <a:r>
              <a:rPr lang="en-GB" sz="2000" dirty="0">
                <a:solidFill>
                  <a:schemeClr val="tx1"/>
                </a:solidFill>
                <a:latin typeface="Calibri" panose="020F0502020204030204" pitchFamily="34" charset="0"/>
                <a:cs typeface="Calibri" panose="020F0502020204030204" pitchFamily="34" charset="0"/>
              </a:rPr>
              <a:t>Cost Leadership</a:t>
            </a:r>
          </a:p>
          <a:p>
            <a:pPr lvl="1"/>
            <a:r>
              <a:rPr lang="en-GB" sz="2000" dirty="0">
                <a:solidFill>
                  <a:schemeClr val="tx1"/>
                </a:solidFill>
                <a:latin typeface="Calibri" panose="020F0502020204030204" pitchFamily="34" charset="0"/>
                <a:cs typeface="Calibri" panose="020F0502020204030204" pitchFamily="34" charset="0"/>
              </a:rPr>
              <a:t>Differentiation </a:t>
            </a:r>
          </a:p>
          <a:p>
            <a:pPr lvl="1"/>
            <a:r>
              <a:rPr lang="en-GB" sz="2000" dirty="0">
                <a:solidFill>
                  <a:schemeClr val="tx1"/>
                </a:solidFill>
                <a:latin typeface="Calibri" panose="020F0502020204030204" pitchFamily="34" charset="0"/>
                <a:cs typeface="Calibri" panose="020F0502020204030204" pitchFamily="34" charset="0"/>
              </a:rPr>
              <a:t>Focus Strategy</a:t>
            </a:r>
          </a:p>
        </p:txBody>
      </p:sp>
    </p:spTree>
    <p:extLst>
      <p:ext uri="{BB962C8B-B14F-4D97-AF65-F5344CB8AC3E}">
        <p14:creationId xmlns:p14="http://schemas.microsoft.com/office/powerpoint/2010/main" val="7334211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EC4FE-2F40-7123-7EF7-F0888ECBEF79}"/>
              </a:ext>
            </a:extLst>
          </p:cNvPr>
          <p:cNvSpPr>
            <a:spLocks noGrp="1"/>
          </p:cNvSpPr>
          <p:nvPr>
            <p:ph type="title"/>
          </p:nvPr>
        </p:nvSpPr>
        <p:spPr/>
        <p:txBody>
          <a:bodyPr/>
          <a:lstStyle/>
          <a:p>
            <a:endParaRPr lang="en-GB"/>
          </a:p>
        </p:txBody>
      </p:sp>
      <p:pic>
        <p:nvPicPr>
          <p:cNvPr id="3074" name="Picture 2" descr="Porter's Generic Strategies explained with lots of Examples.">
            <a:extLst>
              <a:ext uri="{FF2B5EF4-FFF2-40B4-BE49-F238E27FC236}">
                <a16:creationId xmlns:a16="http://schemas.microsoft.com/office/drawing/2014/main" id="{9874E29B-E8A9-7941-0D99-DAB61CED412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2034" y="145774"/>
            <a:ext cx="11820939" cy="6531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8013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08EA-1CCA-699B-6F68-07C6607C0721}"/>
              </a:ext>
            </a:extLst>
          </p:cNvPr>
          <p:cNvSpPr>
            <a:spLocks noGrp="1"/>
          </p:cNvSpPr>
          <p:nvPr>
            <p:ph type="title"/>
          </p:nvPr>
        </p:nvSpPr>
        <p:spPr>
          <a:xfrm>
            <a:off x="834888" y="973668"/>
            <a:ext cx="9081480" cy="706964"/>
          </a:xfrm>
        </p:spPr>
        <p:txBody>
          <a:bodyPr/>
          <a:lstStyle/>
          <a:p>
            <a:r>
              <a:rPr lang="en-GB" sz="4000" b="1" dirty="0">
                <a:latin typeface="Calibri" panose="020F0502020204030204" pitchFamily="34" charset="0"/>
                <a:cs typeface="Calibri" panose="020F0502020204030204" pitchFamily="34" charset="0"/>
              </a:rPr>
              <a:t>Differentiation Strategy</a:t>
            </a:r>
          </a:p>
        </p:txBody>
      </p:sp>
      <p:sp>
        <p:nvSpPr>
          <p:cNvPr id="3" name="Content Placeholder 2">
            <a:extLst>
              <a:ext uri="{FF2B5EF4-FFF2-40B4-BE49-F238E27FC236}">
                <a16:creationId xmlns:a16="http://schemas.microsoft.com/office/drawing/2014/main" id="{F0433293-C18E-E326-BAF0-A2D83E7C4E1F}"/>
              </a:ext>
            </a:extLst>
          </p:cNvPr>
          <p:cNvSpPr>
            <a:spLocks noGrp="1"/>
          </p:cNvSpPr>
          <p:nvPr>
            <p:ph idx="1"/>
          </p:nvPr>
        </p:nvSpPr>
        <p:spPr>
          <a:xfrm>
            <a:off x="463826" y="2345635"/>
            <a:ext cx="11078817" cy="4174435"/>
          </a:xfrm>
        </p:spPr>
        <p:txBody>
          <a:bodyPr>
            <a:normAutofit lnSpcReduction="10000"/>
          </a:bodyPr>
          <a:lstStyle/>
          <a:p>
            <a:r>
              <a:rPr lang="en-GB" sz="2200" b="0" i="0" dirty="0">
                <a:solidFill>
                  <a:schemeClr val="tx1"/>
                </a:solidFill>
                <a:effectLst/>
                <a:latin typeface="Calibri" panose="020F0502020204030204" pitchFamily="34" charset="0"/>
                <a:cs typeface="Calibri" panose="020F0502020204030204" pitchFamily="34" charset="0"/>
              </a:rPr>
              <a:t>Differentiation is a type of competitive strategy with which a company seeks to distinguish its products or services from that of competitors: the goal is to be unique. </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200" b="0" i="0" dirty="0">
                <a:solidFill>
                  <a:schemeClr val="tx1"/>
                </a:solidFill>
                <a:effectLst/>
                <a:latin typeface="Calibri" panose="020F0502020204030204" pitchFamily="34" charset="0"/>
                <a:cs typeface="Calibri" panose="020F0502020204030204" pitchFamily="34" charset="0"/>
              </a:rPr>
              <a:t>A company may use creative advertising, distinctive product features, higher quality, better performance, exceptional service or new technology to achieve a product being perceived as unique. </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200" b="0" i="0" dirty="0">
                <a:solidFill>
                  <a:schemeClr val="tx1"/>
                </a:solidFill>
                <a:effectLst/>
                <a:latin typeface="Calibri" panose="020F0502020204030204" pitchFamily="34" charset="0"/>
                <a:cs typeface="Calibri" panose="020F0502020204030204" pitchFamily="34" charset="0"/>
              </a:rPr>
              <a:t>A differentiation strategy can reduce rivalry with competitors if buyers are loyal to a company’s brand. Companies with a differentiation strategy therefore rely largely on customer loyalty. Because of the uniqueness, companies with this type of strategy usually price their products higher than competitors. Examples of companies with differentiated products and services are: Apple, Harley-Davidson, Nespresso, LEGO, Nike.</a:t>
            </a:r>
            <a:endParaRPr lang="en-GB"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62148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08EA-1CCA-699B-6F68-07C6607C0721}"/>
              </a:ext>
            </a:extLst>
          </p:cNvPr>
          <p:cNvSpPr>
            <a:spLocks noGrp="1"/>
          </p:cNvSpPr>
          <p:nvPr>
            <p:ph type="title"/>
          </p:nvPr>
        </p:nvSpPr>
        <p:spPr>
          <a:xfrm>
            <a:off x="834888" y="973668"/>
            <a:ext cx="9081480" cy="706964"/>
          </a:xfrm>
        </p:spPr>
        <p:txBody>
          <a:bodyPr/>
          <a:lstStyle/>
          <a:p>
            <a:r>
              <a:rPr lang="en-GB" sz="4000" b="1" dirty="0">
                <a:latin typeface="Calibri" panose="020F0502020204030204" pitchFamily="34" charset="0"/>
                <a:cs typeface="Calibri" panose="020F0502020204030204" pitchFamily="34" charset="0"/>
              </a:rPr>
              <a:t>Cost Leadership Strategy</a:t>
            </a:r>
          </a:p>
        </p:txBody>
      </p:sp>
      <p:sp>
        <p:nvSpPr>
          <p:cNvPr id="3" name="Content Placeholder 2">
            <a:extLst>
              <a:ext uri="{FF2B5EF4-FFF2-40B4-BE49-F238E27FC236}">
                <a16:creationId xmlns:a16="http://schemas.microsoft.com/office/drawing/2014/main" id="{F0433293-C18E-E326-BAF0-A2D83E7C4E1F}"/>
              </a:ext>
            </a:extLst>
          </p:cNvPr>
          <p:cNvSpPr>
            <a:spLocks noGrp="1"/>
          </p:cNvSpPr>
          <p:nvPr>
            <p:ph idx="1"/>
          </p:nvPr>
        </p:nvSpPr>
        <p:spPr>
          <a:xfrm>
            <a:off x="463826" y="2345635"/>
            <a:ext cx="11078817" cy="4174435"/>
          </a:xfrm>
        </p:spPr>
        <p:txBody>
          <a:bodyPr>
            <a:normAutofit lnSpcReduction="10000"/>
          </a:bodyPr>
          <a:lstStyle/>
          <a:p>
            <a:r>
              <a:rPr lang="en-GB" sz="2400" b="0" i="0" dirty="0">
                <a:solidFill>
                  <a:schemeClr val="tx1"/>
                </a:solidFill>
                <a:effectLst/>
                <a:latin typeface="Calibri" panose="020F0502020204030204" pitchFamily="34" charset="0"/>
                <a:cs typeface="Calibri" panose="020F0502020204030204" pitchFamily="34" charset="0"/>
              </a:rPr>
              <a:t>Cost Leadership is a competitive strategy with which a company seeks efficient large-scale production facilities, cuts costs, uses </a:t>
            </a:r>
            <a:r>
              <a:rPr lang="en-GB" sz="2400" dirty="0">
                <a:solidFill>
                  <a:schemeClr val="tx1"/>
                </a:solidFill>
                <a:latin typeface="Calibri" panose="020F0502020204030204" pitchFamily="34" charset="0"/>
                <a:cs typeface="Calibri" panose="020F0502020204030204" pitchFamily="34" charset="0"/>
              </a:rPr>
              <a:t>economies of scale</a:t>
            </a:r>
            <a:r>
              <a:rPr lang="en-GB" sz="2400" b="0" i="0" dirty="0">
                <a:solidFill>
                  <a:schemeClr val="tx1"/>
                </a:solidFill>
                <a:effectLst/>
                <a:latin typeface="Calibri" panose="020F0502020204030204" pitchFamily="34" charset="0"/>
                <a:cs typeface="Calibri" panose="020F0502020204030204" pitchFamily="34" charset="0"/>
              </a:rPr>
              <a:t>, gains production experience and employs tight cost controls to be more efficient in the production of products or the offering of services than competitors</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400" dirty="0">
                <a:solidFill>
                  <a:schemeClr val="tx1"/>
                </a:solidFill>
                <a:latin typeface="Calibri" panose="020F0502020204030204" pitchFamily="34" charset="0"/>
                <a:cs typeface="Calibri" panose="020F0502020204030204" pitchFamily="34" charset="0"/>
              </a:rPr>
              <a:t>T</a:t>
            </a:r>
            <a:r>
              <a:rPr lang="en-GB" sz="2400" b="0" i="0" dirty="0">
                <a:solidFill>
                  <a:schemeClr val="tx1"/>
                </a:solidFill>
                <a:effectLst/>
                <a:latin typeface="Calibri" panose="020F0502020204030204" pitchFamily="34" charset="0"/>
                <a:cs typeface="Calibri" panose="020F0502020204030204" pitchFamily="34" charset="0"/>
              </a:rPr>
              <a:t>he goal is to be the low-cost producer in the industry. A low-cost position also means that a company can undercut competitors’ prices and can still offer comparable quality with reasonable profits. </a:t>
            </a:r>
          </a:p>
          <a:p>
            <a:endParaRPr lang="en-GB" sz="1000" b="0" i="0" dirty="0">
              <a:solidFill>
                <a:schemeClr val="tx1"/>
              </a:solidFill>
              <a:effectLst/>
              <a:latin typeface="Calibri" panose="020F0502020204030204" pitchFamily="34" charset="0"/>
              <a:cs typeface="Calibri" panose="020F0502020204030204" pitchFamily="34" charset="0"/>
            </a:endParaRPr>
          </a:p>
          <a:p>
            <a:r>
              <a:rPr lang="en-GB" sz="2400" b="0" i="0" dirty="0">
                <a:solidFill>
                  <a:schemeClr val="tx1"/>
                </a:solidFill>
                <a:effectLst/>
                <a:latin typeface="Calibri" panose="020F0502020204030204" pitchFamily="34" charset="0"/>
                <a:cs typeface="Calibri" panose="020F0502020204030204" pitchFamily="34" charset="0"/>
              </a:rPr>
              <a:t>Low-cost producers typically sell standard </a:t>
            </a:r>
            <a:r>
              <a:rPr lang="en-GB" sz="2400" b="0" i="1" dirty="0">
                <a:solidFill>
                  <a:schemeClr val="tx1"/>
                </a:solidFill>
                <a:effectLst/>
                <a:latin typeface="Calibri" panose="020F0502020204030204" pitchFamily="34" charset="0"/>
                <a:cs typeface="Calibri" panose="020F0502020204030204" pitchFamily="34" charset="0"/>
              </a:rPr>
              <a:t>no-frills</a:t>
            </a:r>
            <a:r>
              <a:rPr lang="en-GB" sz="2400" b="0" i="0" dirty="0">
                <a:solidFill>
                  <a:schemeClr val="tx1"/>
                </a:solidFill>
                <a:effectLst/>
                <a:latin typeface="Calibri" panose="020F0502020204030204" pitchFamily="34" charset="0"/>
                <a:cs typeface="Calibri" panose="020F0502020204030204" pitchFamily="34" charset="0"/>
              </a:rPr>
              <a:t> products or services. Examples of companies with cost leadership positions are: EasyJet, Amazon, Bic pens, Aldi.</a:t>
            </a:r>
            <a:endParaRPr lang="en-GB"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88628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08EA-1CCA-699B-6F68-07C6607C0721}"/>
              </a:ext>
            </a:extLst>
          </p:cNvPr>
          <p:cNvSpPr>
            <a:spLocks noGrp="1"/>
          </p:cNvSpPr>
          <p:nvPr>
            <p:ph type="title"/>
          </p:nvPr>
        </p:nvSpPr>
        <p:spPr>
          <a:xfrm>
            <a:off x="834888" y="973668"/>
            <a:ext cx="9081480" cy="706964"/>
          </a:xfrm>
        </p:spPr>
        <p:txBody>
          <a:bodyPr/>
          <a:lstStyle/>
          <a:p>
            <a:r>
              <a:rPr lang="en-GB" sz="4000" b="1" dirty="0">
                <a:latin typeface="Calibri" panose="020F0502020204030204" pitchFamily="34" charset="0"/>
                <a:cs typeface="Calibri" panose="020F0502020204030204" pitchFamily="34" charset="0"/>
              </a:rPr>
              <a:t>Focus Strategy</a:t>
            </a:r>
          </a:p>
        </p:txBody>
      </p:sp>
      <p:sp>
        <p:nvSpPr>
          <p:cNvPr id="3" name="Content Placeholder 2">
            <a:extLst>
              <a:ext uri="{FF2B5EF4-FFF2-40B4-BE49-F238E27FC236}">
                <a16:creationId xmlns:a16="http://schemas.microsoft.com/office/drawing/2014/main" id="{F0433293-C18E-E326-BAF0-A2D83E7C4E1F}"/>
              </a:ext>
            </a:extLst>
          </p:cNvPr>
          <p:cNvSpPr>
            <a:spLocks noGrp="1"/>
          </p:cNvSpPr>
          <p:nvPr>
            <p:ph idx="1"/>
          </p:nvPr>
        </p:nvSpPr>
        <p:spPr>
          <a:xfrm>
            <a:off x="463826" y="2345635"/>
            <a:ext cx="11078817" cy="4174435"/>
          </a:xfrm>
        </p:spPr>
        <p:txBody>
          <a:bodyPr>
            <a:normAutofit lnSpcReduction="10000"/>
          </a:bodyPr>
          <a:lstStyle/>
          <a:p>
            <a:r>
              <a:rPr lang="en-GB" sz="2400" b="0" i="0" dirty="0">
                <a:solidFill>
                  <a:schemeClr val="tx1"/>
                </a:solidFill>
                <a:effectLst/>
                <a:latin typeface="Calibri" panose="020F0502020204030204" pitchFamily="34" charset="0"/>
                <a:cs typeface="Calibri" panose="020F0502020204030204" pitchFamily="34" charset="0"/>
              </a:rPr>
              <a:t>Focus strategy concentrates on a specific regional market or buyer group - a niche.</a:t>
            </a:r>
          </a:p>
          <a:p>
            <a:r>
              <a:rPr lang="en-GB" sz="2400" b="0" i="0" dirty="0">
                <a:solidFill>
                  <a:schemeClr val="tx1"/>
                </a:solidFill>
                <a:effectLst/>
                <a:latin typeface="Calibri" panose="020F0502020204030204" pitchFamily="34" charset="0"/>
                <a:cs typeface="Calibri" panose="020F0502020204030204" pitchFamily="34" charset="0"/>
              </a:rPr>
              <a:t>The company will either use a differentiation or cost leadership strategy, but only for a narrow target market rather than offering it industry-wide. </a:t>
            </a:r>
          </a:p>
          <a:p>
            <a:r>
              <a:rPr lang="en-GB" sz="2400" b="0" i="0" dirty="0">
                <a:solidFill>
                  <a:schemeClr val="tx1"/>
                </a:solidFill>
                <a:effectLst/>
                <a:latin typeface="Calibri" panose="020F0502020204030204" pitchFamily="34" charset="0"/>
                <a:cs typeface="Calibri" panose="020F0502020204030204" pitchFamily="34" charset="0"/>
              </a:rPr>
              <a:t>The company first selects a segment or group of segments in an industry and then tailors its strategy to serve those segments best to the exclusion of others. </a:t>
            </a:r>
            <a:endParaRPr lang="en-GB" sz="2400" dirty="0">
              <a:solidFill>
                <a:schemeClr val="tx1"/>
              </a:solidFill>
              <a:latin typeface="Calibri" panose="020F0502020204030204" pitchFamily="34" charset="0"/>
              <a:cs typeface="Calibri" panose="020F0502020204030204" pitchFamily="34" charset="0"/>
            </a:endParaRPr>
          </a:p>
          <a:p>
            <a:r>
              <a:rPr lang="en-GB" sz="2400" b="0" i="0" dirty="0">
                <a:solidFill>
                  <a:schemeClr val="tx1"/>
                </a:solidFill>
                <a:effectLst/>
                <a:latin typeface="Calibri" panose="020F0502020204030204" pitchFamily="34" charset="0"/>
                <a:cs typeface="Calibri" panose="020F0502020204030204" pitchFamily="34" charset="0"/>
              </a:rPr>
              <a:t>The focus strategy has two variants: Differentiation Focus and Cost Focus. These two strategies differ only from Differentiation and Cost Leadership in terms of their competitive scope. </a:t>
            </a:r>
          </a:p>
          <a:p>
            <a:r>
              <a:rPr lang="en-GB" sz="2400" b="0" i="0" dirty="0">
                <a:solidFill>
                  <a:schemeClr val="tx1"/>
                </a:solidFill>
                <a:effectLst/>
                <a:latin typeface="Calibri" panose="020F0502020204030204" pitchFamily="34" charset="0"/>
                <a:cs typeface="Calibri" panose="020F0502020204030204" pitchFamily="34" charset="0"/>
              </a:rPr>
              <a:t>Examples of companies with a differentiation focus strategy are: Rolls Royce, Omega, Prada. Examples of companies with a cost focus strategy are: Monster Drink</a:t>
            </a:r>
            <a:endParaRPr lang="en-GB"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78116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CB523-0D17-0AF3-45E3-AE60767BC549}"/>
              </a:ext>
            </a:extLst>
          </p:cNvPr>
          <p:cNvSpPr>
            <a:spLocks noGrp="1"/>
          </p:cNvSpPr>
          <p:nvPr>
            <p:ph type="title"/>
          </p:nvPr>
        </p:nvSpPr>
        <p:spPr>
          <a:xfrm>
            <a:off x="675862" y="973668"/>
            <a:ext cx="9978886" cy="706964"/>
          </a:xfrm>
        </p:spPr>
        <p:txBody>
          <a:bodyPr/>
          <a:lstStyle/>
          <a:p>
            <a:r>
              <a:rPr lang="en-GB" sz="4400" b="1" dirty="0">
                <a:latin typeface="Calibri" panose="020F0502020204030204" pitchFamily="34" charset="0"/>
                <a:cs typeface="Calibri" panose="020F0502020204030204" pitchFamily="34" charset="0"/>
              </a:rPr>
              <a:t>Task</a:t>
            </a:r>
          </a:p>
        </p:txBody>
      </p:sp>
      <p:sp>
        <p:nvSpPr>
          <p:cNvPr id="3" name="Content Placeholder 2">
            <a:extLst>
              <a:ext uri="{FF2B5EF4-FFF2-40B4-BE49-F238E27FC236}">
                <a16:creationId xmlns:a16="http://schemas.microsoft.com/office/drawing/2014/main" id="{B0C9F6D9-DDB1-DDD0-BB08-81A2FF6A3D43}"/>
              </a:ext>
            </a:extLst>
          </p:cNvPr>
          <p:cNvSpPr>
            <a:spLocks noGrp="1"/>
          </p:cNvSpPr>
          <p:nvPr>
            <p:ph idx="1"/>
          </p:nvPr>
        </p:nvSpPr>
        <p:spPr>
          <a:xfrm>
            <a:off x="556591" y="2292626"/>
            <a:ext cx="11118573" cy="3988904"/>
          </a:xfrm>
        </p:spPr>
        <p:txBody>
          <a:bodyPr>
            <a:normAutofit/>
          </a:bodyPr>
          <a:lstStyle/>
          <a:p>
            <a:pPr marL="0" indent="0">
              <a:buNone/>
            </a:pPr>
            <a:r>
              <a:rPr lang="en-GB" sz="2400" dirty="0">
                <a:latin typeface="Calibri" panose="020F0502020204030204" pitchFamily="34" charset="0"/>
                <a:cs typeface="Calibri" panose="020F0502020204030204" pitchFamily="34" charset="0"/>
              </a:rPr>
              <a:t>Consider your chosen organisation</a:t>
            </a:r>
          </a:p>
          <a:p>
            <a:pPr marL="0" indent="0">
              <a:buNone/>
            </a:pP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Which of Porter’s Generic Strategies have they followed in the past?</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How successful have they been?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Which strategy do you consider would be best for them moving forwards and why?</a:t>
            </a:r>
          </a:p>
        </p:txBody>
      </p:sp>
    </p:spTree>
    <p:extLst>
      <p:ext uri="{BB962C8B-B14F-4D97-AF65-F5344CB8AC3E}">
        <p14:creationId xmlns:p14="http://schemas.microsoft.com/office/powerpoint/2010/main" val="8042923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1770</Words>
  <Application>Microsoft Office PowerPoint</Application>
  <PresentationFormat>Widescreen</PresentationFormat>
  <Paragraphs>180</Paragraphs>
  <Slides>31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Century Gothic</vt:lpstr>
      <vt:lpstr>Times New Roman</vt:lpstr>
      <vt:lpstr>Wingdings 3</vt:lpstr>
      <vt:lpstr>Ion Boardroom</vt:lpstr>
      <vt:lpstr>BMBM5024 Marketing In Practice </vt:lpstr>
      <vt:lpstr>Lecture Content</vt:lpstr>
      <vt:lpstr>Assignment 2</vt:lpstr>
      <vt:lpstr>What is a Marketing Plan?</vt:lpstr>
      <vt:lpstr>The SOSTAC Planning Framework</vt:lpstr>
      <vt:lpstr>PowerPoint Presentation</vt:lpstr>
      <vt:lpstr>Assignment 2</vt:lpstr>
      <vt:lpstr>What is a new direction?</vt:lpstr>
      <vt:lpstr>Setting Objectives for your Business </vt:lpstr>
      <vt:lpstr>PowerPoint Presentation</vt:lpstr>
      <vt:lpstr>Corporate or Business Aims</vt:lpstr>
      <vt:lpstr>Marketing Objective</vt:lpstr>
      <vt:lpstr>SMART Objectives</vt:lpstr>
      <vt:lpstr>Are the following SMART Objectives?</vt:lpstr>
      <vt:lpstr>TASK Write a SMART objective for each of the following</vt:lpstr>
      <vt:lpstr>Marketing Strategy Development</vt:lpstr>
      <vt:lpstr>ANSOFF GROWTH MATRIX</vt:lpstr>
      <vt:lpstr>Ansoff Growth Matrix</vt:lpstr>
      <vt:lpstr>Ansoff Growth Matrix</vt:lpstr>
      <vt:lpstr>Market Penetration</vt:lpstr>
      <vt:lpstr>Market Development</vt:lpstr>
      <vt:lpstr>Product Development</vt:lpstr>
      <vt:lpstr>Diversification</vt:lpstr>
      <vt:lpstr>Task</vt:lpstr>
      <vt:lpstr>Porter’s Generic Strategies</vt:lpstr>
      <vt:lpstr>Porter’s Generic Strategies</vt:lpstr>
      <vt:lpstr>PowerPoint Presentation</vt:lpstr>
      <vt:lpstr>Differentiation Strategy</vt:lpstr>
      <vt:lpstr>Cost Leadership Strategy</vt:lpstr>
      <vt:lpstr>Focus Strategy</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dc:title>
  <dc:creator>Lisa Knight</dc:creator>
  <cp:lastModifiedBy>Gwyneth Jones</cp:lastModifiedBy>
  <cp:revision>28</cp:revision>
  <dcterms:created xsi:type="dcterms:W3CDTF">2022-03-15T19:01:28Z</dcterms:created>
  <dcterms:modified xsi:type="dcterms:W3CDTF">2026-03-16T11:51:30Z</dcterms:modified>
</cp:coreProperties>
</file>