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5" r:id="rId4"/>
  </p:sldMasterIdLst>
  <p:notesMasterIdLst>
    <p:notesMasterId r:id="rId15"/>
  </p:notesMasterIdLst>
  <p:handoutMasterIdLst>
    <p:handoutMasterId r:id="rId16"/>
  </p:handoutMasterIdLst>
  <p:sldIdLst>
    <p:sldId id="256" r:id="rId5"/>
    <p:sldId id="261" r:id="rId6"/>
    <p:sldId id="257" r:id="rId7"/>
    <p:sldId id="297" r:id="rId8"/>
    <p:sldId id="259" r:id="rId9"/>
    <p:sldId id="282" r:id="rId10"/>
    <p:sldId id="280" r:id="rId11"/>
    <p:sldId id="268" r:id="rId12"/>
    <p:sldId id="275" r:id="rId13"/>
    <p:sldId id="266"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95959"/>
    <a:srgbClr val="7F7F7F"/>
    <a:srgbClr val="A6A6A6"/>
    <a:srgbClr val="BFBFBF"/>
    <a:srgbClr val="465359"/>
    <a:srgbClr val="757575"/>
    <a:srgbClr val="8B8B8B"/>
    <a:srgbClr val="B0B0B0"/>
    <a:srgbClr val="D3D3D3"/>
    <a:srgbClr val="EBEBE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34" autoAdjust="0"/>
  </p:normalViewPr>
  <p:slideViewPr>
    <p:cSldViewPr snapToGrid="0">
      <p:cViewPr varScale="1">
        <p:scale>
          <a:sx n="114" d="100"/>
          <a:sy n="114" d="100"/>
        </p:scale>
        <p:origin x="414" y="114"/>
      </p:cViewPr>
      <p:guideLst/>
    </p:cSldViewPr>
  </p:slideViewPr>
  <p:notesTextViewPr>
    <p:cViewPr>
      <p:scale>
        <a:sx n="1" d="1"/>
        <a:sy n="1" d="1"/>
      </p:scale>
      <p:origin x="0" y="0"/>
    </p:cViewPr>
  </p:notesTextViewPr>
  <p:notesViewPr>
    <p:cSldViewPr snapToGrid="0">
      <p:cViewPr varScale="1">
        <p:scale>
          <a:sx n="60" d="100"/>
          <a:sy n="60" d="100"/>
        </p:scale>
        <p:origin x="3187" y="34"/>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DB306B1-95E3-41C3-A350-EED6CFB59F98}" type="doc">
      <dgm:prSet loTypeId="urn:microsoft.com/office/officeart/2005/8/layout/hProcess11" loCatId="process" qsTypeId="urn:microsoft.com/office/officeart/2005/8/quickstyle/simple1" qsCatId="simple" csTypeId="urn:microsoft.com/office/officeart/2005/8/colors/accent1_2" csCatId="accent1" phldr="1"/>
      <dgm:spPr/>
    </dgm:pt>
    <dgm:pt modelId="{CBD49820-2664-44CA-ACF4-23880BCE8556}">
      <dgm:prSet phldrT="[Text]" custT="1"/>
      <dgm:spPr/>
      <dgm:t>
        <a:bodyPr/>
        <a:lstStyle/>
        <a:p>
          <a:r>
            <a:rPr lang="en-US" sz="1600" b="1" dirty="0">
              <a:solidFill>
                <a:srgbClr val="0070C0"/>
              </a:solidFill>
            </a:rPr>
            <a:t>Craft</a:t>
          </a:r>
          <a:r>
            <a:rPr lang="en-US" sz="1600" b="1" baseline="0" dirty="0">
              <a:solidFill>
                <a:srgbClr val="0070C0"/>
              </a:solidFill>
            </a:rPr>
            <a:t> Strategy</a:t>
          </a:r>
          <a:endParaRPr lang="en-US" sz="1600" b="1" dirty="0">
            <a:solidFill>
              <a:srgbClr val="0070C0"/>
            </a:solidFill>
          </a:endParaRPr>
        </a:p>
      </dgm:t>
    </dgm:pt>
    <dgm:pt modelId="{BA7D1491-B291-41D8-9E9D-1B8CDD45B99F}" type="parTrans" cxnId="{69608FF6-A177-4A85-B0D8-8CCF23DA1551}">
      <dgm:prSet/>
      <dgm:spPr/>
      <dgm:t>
        <a:bodyPr/>
        <a:lstStyle/>
        <a:p>
          <a:endParaRPr lang="en-US"/>
        </a:p>
      </dgm:t>
    </dgm:pt>
    <dgm:pt modelId="{C656F4BF-01E0-49BE-BB10-05A9C45E8A13}" type="sibTrans" cxnId="{69608FF6-A177-4A85-B0D8-8CCF23DA1551}">
      <dgm:prSet/>
      <dgm:spPr/>
      <dgm:t>
        <a:bodyPr/>
        <a:lstStyle/>
        <a:p>
          <a:endParaRPr lang="en-US"/>
        </a:p>
      </dgm:t>
    </dgm:pt>
    <dgm:pt modelId="{065E1936-38FB-4B6B-9E9B-591558151B8A}">
      <dgm:prSet phldrT="[Text]" custT="1"/>
      <dgm:spPr/>
      <dgm:t>
        <a:bodyPr/>
        <a:lstStyle/>
        <a:p>
          <a:r>
            <a:rPr lang="en-US" sz="1600" b="1" dirty="0"/>
            <a:t>Connect</a:t>
          </a:r>
          <a:endParaRPr lang="en-US" sz="1600" dirty="0">
            <a:solidFill>
              <a:schemeClr val="bg1"/>
            </a:solidFill>
          </a:endParaRPr>
        </a:p>
        <a:p>
          <a:endParaRPr lang="en-US" sz="1200" dirty="0">
            <a:solidFill>
              <a:schemeClr val="bg1"/>
            </a:solidFill>
          </a:endParaRPr>
        </a:p>
      </dgm:t>
    </dgm:pt>
    <dgm:pt modelId="{4F4D3C12-071A-471C-9E66-10E6159C1799}" type="parTrans" cxnId="{69C31E16-30A5-411B-B331-AD2E69536E10}">
      <dgm:prSet/>
      <dgm:spPr/>
      <dgm:t>
        <a:bodyPr/>
        <a:lstStyle/>
        <a:p>
          <a:endParaRPr lang="en-US"/>
        </a:p>
      </dgm:t>
    </dgm:pt>
    <dgm:pt modelId="{89BE528A-91A1-4F6E-BFA7-1ACFBC887604}" type="sibTrans" cxnId="{69C31E16-30A5-411B-B331-AD2E69536E10}">
      <dgm:prSet/>
      <dgm:spPr/>
      <dgm:t>
        <a:bodyPr/>
        <a:lstStyle/>
        <a:p>
          <a:endParaRPr lang="en-US"/>
        </a:p>
      </dgm:t>
    </dgm:pt>
    <dgm:pt modelId="{B66FD67A-FD18-4A42-8E47-01EE84191342}">
      <dgm:prSet phldrT="[Text]" custT="1"/>
      <dgm:spPr/>
      <dgm:t>
        <a:bodyPr/>
        <a:lstStyle/>
        <a:p>
          <a:r>
            <a:rPr lang="en-US" sz="1600" b="0" i="1" dirty="0">
              <a:solidFill>
                <a:schemeClr val="tx1"/>
              </a:solidFill>
            </a:rPr>
            <a:t>Recognition</a:t>
          </a:r>
          <a:endParaRPr lang="en-US" sz="1600" dirty="0">
            <a:solidFill>
              <a:schemeClr val="bg1"/>
            </a:solidFill>
          </a:endParaRPr>
        </a:p>
      </dgm:t>
    </dgm:pt>
    <dgm:pt modelId="{728FA86D-CA9B-46AB-BC5B-3504B89C7781}" type="parTrans" cxnId="{7CB044DA-54A8-4776-90D7-8344FA7B4815}">
      <dgm:prSet/>
      <dgm:spPr/>
      <dgm:t>
        <a:bodyPr/>
        <a:lstStyle/>
        <a:p>
          <a:endParaRPr lang="en-US"/>
        </a:p>
      </dgm:t>
    </dgm:pt>
    <dgm:pt modelId="{029B6F63-0A76-4D7B-AAFB-CA02A1F0B036}" type="sibTrans" cxnId="{7CB044DA-54A8-4776-90D7-8344FA7B4815}">
      <dgm:prSet/>
      <dgm:spPr/>
      <dgm:t>
        <a:bodyPr/>
        <a:lstStyle/>
        <a:p>
          <a:endParaRPr lang="en-US"/>
        </a:p>
      </dgm:t>
    </dgm:pt>
    <dgm:pt modelId="{D9622692-05D9-4B44-B997-34C482CEAD07}">
      <dgm:prSet custT="1"/>
      <dgm:spPr/>
      <dgm:t>
        <a:bodyPr/>
        <a:lstStyle/>
        <a:p>
          <a:r>
            <a:rPr lang="en-US" sz="1600" b="1" dirty="0">
              <a:solidFill>
                <a:srgbClr val="C00000"/>
              </a:solidFill>
            </a:rPr>
            <a:t>Engage</a:t>
          </a:r>
          <a:endParaRPr lang="en-US" sz="1600" dirty="0">
            <a:solidFill>
              <a:srgbClr val="C00000"/>
            </a:solidFill>
          </a:endParaRPr>
        </a:p>
      </dgm:t>
    </dgm:pt>
    <dgm:pt modelId="{058C97CD-F585-4056-BF73-C06430397079}" type="parTrans" cxnId="{7B8338E1-28A9-4816-A143-539A378987E0}">
      <dgm:prSet/>
      <dgm:spPr/>
      <dgm:t>
        <a:bodyPr/>
        <a:lstStyle/>
        <a:p>
          <a:endParaRPr lang="en-US"/>
        </a:p>
      </dgm:t>
    </dgm:pt>
    <dgm:pt modelId="{3581BEFA-4676-46E2-B7AD-446974DCF7F4}" type="sibTrans" cxnId="{7B8338E1-28A9-4816-A143-539A378987E0}">
      <dgm:prSet/>
      <dgm:spPr/>
      <dgm:t>
        <a:bodyPr/>
        <a:lstStyle/>
        <a:p>
          <a:endParaRPr lang="en-US"/>
        </a:p>
      </dgm:t>
    </dgm:pt>
    <dgm:pt modelId="{8FE3B16D-CB1D-4452-A24F-4DB82B820C1E}">
      <dgm:prSet custT="1"/>
      <dgm:spPr/>
      <dgm:t>
        <a:bodyPr/>
        <a:lstStyle/>
        <a:p>
          <a:r>
            <a:rPr lang="en-US" sz="1600" b="1" dirty="0">
              <a:solidFill>
                <a:srgbClr val="FFFF00"/>
              </a:solidFill>
            </a:rPr>
            <a:t>Develop career</a:t>
          </a:r>
          <a:endParaRPr lang="en-US" sz="1600" dirty="0">
            <a:solidFill>
              <a:srgbClr val="FFFF00"/>
            </a:solidFill>
          </a:endParaRPr>
        </a:p>
      </dgm:t>
    </dgm:pt>
    <dgm:pt modelId="{24DBCB50-83CD-4AD0-BEAA-B8B6ED5373CA}" type="parTrans" cxnId="{68D0D1BC-B9AA-4E67-950E-DDAC4A425FC7}">
      <dgm:prSet/>
      <dgm:spPr/>
      <dgm:t>
        <a:bodyPr/>
        <a:lstStyle/>
        <a:p>
          <a:endParaRPr lang="en-US"/>
        </a:p>
      </dgm:t>
    </dgm:pt>
    <dgm:pt modelId="{5349CD23-2C20-4273-8E02-D6D9A6D3A0DC}" type="sibTrans" cxnId="{68D0D1BC-B9AA-4E67-950E-DDAC4A425FC7}">
      <dgm:prSet/>
      <dgm:spPr/>
      <dgm:t>
        <a:bodyPr/>
        <a:lstStyle/>
        <a:p>
          <a:endParaRPr lang="en-US"/>
        </a:p>
      </dgm:t>
    </dgm:pt>
    <dgm:pt modelId="{7D550970-5588-4EBB-B073-463EC6EB05A4}">
      <dgm:prSet custT="1"/>
      <dgm:spPr/>
      <dgm:t>
        <a:bodyPr/>
        <a:lstStyle/>
        <a:p>
          <a:r>
            <a:rPr lang="en-US" sz="1800" b="0" i="1" dirty="0">
              <a:solidFill>
                <a:srgbClr val="92D050"/>
              </a:solidFill>
            </a:rPr>
            <a:t>Achieve results</a:t>
          </a:r>
          <a:endParaRPr lang="en-US" sz="1200" dirty="0">
            <a:solidFill>
              <a:srgbClr val="92D050"/>
            </a:solidFill>
          </a:endParaRPr>
        </a:p>
      </dgm:t>
    </dgm:pt>
    <dgm:pt modelId="{CFD44A2A-6196-4183-BD05-EDAD10274E96}" type="parTrans" cxnId="{F8ED08C5-C979-4AF2-8E44-32026F324678}">
      <dgm:prSet/>
      <dgm:spPr/>
      <dgm:t>
        <a:bodyPr/>
        <a:lstStyle/>
        <a:p>
          <a:endParaRPr lang="en-US"/>
        </a:p>
      </dgm:t>
    </dgm:pt>
    <dgm:pt modelId="{CA70BEF6-82DA-4218-8FFD-2EF698396984}" type="sibTrans" cxnId="{F8ED08C5-C979-4AF2-8E44-32026F324678}">
      <dgm:prSet/>
      <dgm:spPr/>
      <dgm:t>
        <a:bodyPr/>
        <a:lstStyle/>
        <a:p>
          <a:endParaRPr lang="en-US"/>
        </a:p>
      </dgm:t>
    </dgm:pt>
    <dgm:pt modelId="{EA0C71B3-295C-41F4-8394-778A0ED440C9}" type="pres">
      <dgm:prSet presAssocID="{9DB306B1-95E3-41C3-A350-EED6CFB59F98}" presName="Name0" presStyleCnt="0">
        <dgm:presLayoutVars>
          <dgm:dir/>
          <dgm:resizeHandles val="exact"/>
        </dgm:presLayoutVars>
      </dgm:prSet>
      <dgm:spPr/>
    </dgm:pt>
    <dgm:pt modelId="{48674126-856E-40A2-AED1-66B0EF9F29B2}" type="pres">
      <dgm:prSet presAssocID="{9DB306B1-95E3-41C3-A350-EED6CFB59F98}" presName="arrow" presStyleLbl="bgShp" presStyleIdx="0" presStyleCnt="1" custScaleY="9462" custLinFactNeighborX="-2759" custLinFactNeighborY="415"/>
      <dgm:spPr>
        <a:solidFill>
          <a:schemeClr val="accent3">
            <a:lumMod val="75000"/>
          </a:schemeClr>
        </a:solidFill>
      </dgm:spPr>
    </dgm:pt>
    <dgm:pt modelId="{83EA8674-93CF-4ECA-962C-E32EF3196C72}" type="pres">
      <dgm:prSet presAssocID="{9DB306B1-95E3-41C3-A350-EED6CFB59F98}" presName="points" presStyleCnt="0"/>
      <dgm:spPr/>
    </dgm:pt>
    <dgm:pt modelId="{4EA87744-041F-4546-99B8-AFD0F76E549E}" type="pres">
      <dgm:prSet presAssocID="{CBD49820-2664-44CA-ACF4-23880BCE8556}" presName="compositeA" presStyleCnt="0"/>
      <dgm:spPr/>
    </dgm:pt>
    <dgm:pt modelId="{92555D7C-BA79-40AB-AEB4-9DF6047BAF06}" type="pres">
      <dgm:prSet presAssocID="{CBD49820-2664-44CA-ACF4-23880BCE8556}" presName="textA" presStyleLbl="revTx" presStyleIdx="0" presStyleCnt="6" custLinFactNeighborX="504" custLinFactNeighborY="11114">
        <dgm:presLayoutVars>
          <dgm:bulletEnabled val="1"/>
        </dgm:presLayoutVars>
      </dgm:prSet>
      <dgm:spPr/>
    </dgm:pt>
    <dgm:pt modelId="{1F883994-82B5-4883-84E5-27DEA523696A}" type="pres">
      <dgm:prSet presAssocID="{CBD49820-2664-44CA-ACF4-23880BCE8556}" presName="circleA" presStyleLbl="node1" presStyleIdx="0" presStyleCnt="6" custScaleX="68302" custScaleY="68302"/>
      <dgm:spPr>
        <a:solidFill>
          <a:schemeClr val="bg1"/>
        </a:solidFill>
        <a:ln w="38100">
          <a:solidFill>
            <a:schemeClr val="accent1"/>
          </a:solidFill>
        </a:ln>
      </dgm:spPr>
    </dgm:pt>
    <dgm:pt modelId="{7BDEDF1D-B731-48F3-82E6-549E9F37DDD3}" type="pres">
      <dgm:prSet presAssocID="{CBD49820-2664-44CA-ACF4-23880BCE8556}" presName="spaceA" presStyleCnt="0"/>
      <dgm:spPr/>
    </dgm:pt>
    <dgm:pt modelId="{2B4096E2-5B8D-494C-9868-68BA6E44F7EB}" type="pres">
      <dgm:prSet presAssocID="{C656F4BF-01E0-49BE-BB10-05A9C45E8A13}" presName="space" presStyleCnt="0"/>
      <dgm:spPr/>
    </dgm:pt>
    <dgm:pt modelId="{14D610B3-38C2-44F7-8FD9-40E31945903B}" type="pres">
      <dgm:prSet presAssocID="{065E1936-38FB-4B6B-9E9B-591558151B8A}" presName="compositeB" presStyleCnt="0"/>
      <dgm:spPr/>
    </dgm:pt>
    <dgm:pt modelId="{C0A42F7C-715B-4A79-9828-F6AC332F3146}" type="pres">
      <dgm:prSet presAssocID="{065E1936-38FB-4B6B-9E9B-591558151B8A}" presName="textB" presStyleLbl="revTx" presStyleIdx="1" presStyleCnt="6">
        <dgm:presLayoutVars>
          <dgm:bulletEnabled val="1"/>
        </dgm:presLayoutVars>
      </dgm:prSet>
      <dgm:spPr/>
    </dgm:pt>
    <dgm:pt modelId="{C3811A8C-C5B9-40D6-9371-4FC75134A683}" type="pres">
      <dgm:prSet presAssocID="{065E1936-38FB-4B6B-9E9B-591558151B8A}" presName="circleB" presStyleLbl="node1" presStyleIdx="1" presStyleCnt="6" custScaleX="68302" custScaleY="68302"/>
      <dgm:spPr>
        <a:solidFill>
          <a:schemeClr val="bg1"/>
        </a:solidFill>
        <a:ln w="38100">
          <a:solidFill>
            <a:schemeClr val="accent1"/>
          </a:solidFill>
        </a:ln>
      </dgm:spPr>
    </dgm:pt>
    <dgm:pt modelId="{C56CC229-AA67-4139-B9AD-0F42CCBF65C9}" type="pres">
      <dgm:prSet presAssocID="{065E1936-38FB-4B6B-9E9B-591558151B8A}" presName="spaceB" presStyleCnt="0"/>
      <dgm:spPr/>
    </dgm:pt>
    <dgm:pt modelId="{344176A9-4596-4164-93EE-105F99235EEA}" type="pres">
      <dgm:prSet presAssocID="{89BE528A-91A1-4F6E-BFA7-1ACFBC887604}" presName="space" presStyleCnt="0"/>
      <dgm:spPr/>
    </dgm:pt>
    <dgm:pt modelId="{6D52EC47-EDC5-4D27-9CB9-7B5B93FBBEE1}" type="pres">
      <dgm:prSet presAssocID="{B66FD67A-FD18-4A42-8E47-01EE84191342}" presName="compositeA" presStyleCnt="0"/>
      <dgm:spPr/>
    </dgm:pt>
    <dgm:pt modelId="{D4CDBD6E-3669-4F1C-9CC4-93E35C648322}" type="pres">
      <dgm:prSet presAssocID="{B66FD67A-FD18-4A42-8E47-01EE84191342}" presName="textA" presStyleLbl="revTx" presStyleIdx="2" presStyleCnt="6">
        <dgm:presLayoutVars>
          <dgm:bulletEnabled val="1"/>
        </dgm:presLayoutVars>
      </dgm:prSet>
      <dgm:spPr/>
    </dgm:pt>
    <dgm:pt modelId="{47A22639-27DB-48B6-8C1A-0E49E17D2CAD}" type="pres">
      <dgm:prSet presAssocID="{B66FD67A-FD18-4A42-8E47-01EE84191342}" presName="circleA" presStyleLbl="node1" presStyleIdx="2" presStyleCnt="6" custScaleX="68302" custScaleY="68302"/>
      <dgm:spPr>
        <a:solidFill>
          <a:schemeClr val="bg1"/>
        </a:solidFill>
        <a:ln w="38100">
          <a:solidFill>
            <a:schemeClr val="accent1"/>
          </a:solidFill>
        </a:ln>
      </dgm:spPr>
    </dgm:pt>
    <dgm:pt modelId="{04669B89-305A-4E50-B9C3-9B50EC0CAB61}" type="pres">
      <dgm:prSet presAssocID="{B66FD67A-FD18-4A42-8E47-01EE84191342}" presName="spaceA" presStyleCnt="0"/>
      <dgm:spPr/>
    </dgm:pt>
    <dgm:pt modelId="{8D9FFF2C-2898-47EC-9BFD-28499EE3A7C4}" type="pres">
      <dgm:prSet presAssocID="{029B6F63-0A76-4D7B-AAFB-CA02A1F0B036}" presName="space" presStyleCnt="0"/>
      <dgm:spPr/>
    </dgm:pt>
    <dgm:pt modelId="{394B1C5B-C3CB-4BC4-BEEE-05FF4F4A0DFF}" type="pres">
      <dgm:prSet presAssocID="{D9622692-05D9-4B44-B997-34C482CEAD07}" presName="compositeB" presStyleCnt="0"/>
      <dgm:spPr/>
    </dgm:pt>
    <dgm:pt modelId="{EDA64E7E-39F7-47B6-BE20-7054A81C7ED8}" type="pres">
      <dgm:prSet presAssocID="{D9622692-05D9-4B44-B997-34C482CEAD07}" presName="textB" presStyleLbl="revTx" presStyleIdx="3" presStyleCnt="6">
        <dgm:presLayoutVars>
          <dgm:bulletEnabled val="1"/>
        </dgm:presLayoutVars>
      </dgm:prSet>
      <dgm:spPr/>
    </dgm:pt>
    <dgm:pt modelId="{0B9460AF-9DA8-4898-B704-60496BEF18AE}" type="pres">
      <dgm:prSet presAssocID="{D9622692-05D9-4B44-B997-34C482CEAD07}" presName="circleB" presStyleLbl="node1" presStyleIdx="3" presStyleCnt="6" custScaleX="68302" custScaleY="68302"/>
      <dgm:spPr>
        <a:solidFill>
          <a:schemeClr val="bg1"/>
        </a:solidFill>
        <a:ln w="38100">
          <a:solidFill>
            <a:schemeClr val="accent1"/>
          </a:solidFill>
        </a:ln>
      </dgm:spPr>
    </dgm:pt>
    <dgm:pt modelId="{BFB3F211-7881-4B74-9838-BD092E9281E9}" type="pres">
      <dgm:prSet presAssocID="{D9622692-05D9-4B44-B997-34C482CEAD07}" presName="spaceB" presStyleCnt="0"/>
      <dgm:spPr/>
    </dgm:pt>
    <dgm:pt modelId="{C68236CA-C673-44DE-B2C1-0F893A25329B}" type="pres">
      <dgm:prSet presAssocID="{3581BEFA-4676-46E2-B7AD-446974DCF7F4}" presName="space" presStyleCnt="0"/>
      <dgm:spPr/>
    </dgm:pt>
    <dgm:pt modelId="{7CF55D44-B2A2-435B-B769-F94FB3DBA948}" type="pres">
      <dgm:prSet presAssocID="{8FE3B16D-CB1D-4452-A24F-4DB82B820C1E}" presName="compositeA" presStyleCnt="0"/>
      <dgm:spPr/>
    </dgm:pt>
    <dgm:pt modelId="{D8295B71-D6E8-480C-8501-C468B1927EAA}" type="pres">
      <dgm:prSet presAssocID="{8FE3B16D-CB1D-4452-A24F-4DB82B820C1E}" presName="textA" presStyleLbl="revTx" presStyleIdx="4" presStyleCnt="6">
        <dgm:presLayoutVars>
          <dgm:bulletEnabled val="1"/>
        </dgm:presLayoutVars>
      </dgm:prSet>
      <dgm:spPr/>
    </dgm:pt>
    <dgm:pt modelId="{155E5997-386E-441B-878C-596380EE7AD5}" type="pres">
      <dgm:prSet presAssocID="{8FE3B16D-CB1D-4452-A24F-4DB82B820C1E}" presName="circleA" presStyleLbl="node1" presStyleIdx="4" presStyleCnt="6" custScaleX="68302" custScaleY="68302"/>
      <dgm:spPr>
        <a:solidFill>
          <a:schemeClr val="bg1"/>
        </a:solidFill>
        <a:ln w="38100">
          <a:solidFill>
            <a:schemeClr val="accent1"/>
          </a:solidFill>
        </a:ln>
      </dgm:spPr>
    </dgm:pt>
    <dgm:pt modelId="{CD327EDB-C4BD-4669-8C2B-CCE7A52EEED2}" type="pres">
      <dgm:prSet presAssocID="{8FE3B16D-CB1D-4452-A24F-4DB82B820C1E}" presName="spaceA" presStyleCnt="0"/>
      <dgm:spPr/>
    </dgm:pt>
    <dgm:pt modelId="{4E76E973-FF7B-447B-AB30-7B4C919F6718}" type="pres">
      <dgm:prSet presAssocID="{5349CD23-2C20-4273-8E02-D6D9A6D3A0DC}" presName="space" presStyleCnt="0"/>
      <dgm:spPr/>
    </dgm:pt>
    <dgm:pt modelId="{CC62314D-9D64-46BD-B3D1-36D56D9CC905}" type="pres">
      <dgm:prSet presAssocID="{7D550970-5588-4EBB-B073-463EC6EB05A4}" presName="compositeB" presStyleCnt="0"/>
      <dgm:spPr/>
    </dgm:pt>
    <dgm:pt modelId="{DB943114-31A1-44FC-A853-EEE9901DD889}" type="pres">
      <dgm:prSet presAssocID="{7D550970-5588-4EBB-B073-463EC6EB05A4}" presName="textB" presStyleLbl="revTx" presStyleIdx="5" presStyleCnt="6" custLinFactNeighborX="5546" custLinFactNeighborY="-14071">
        <dgm:presLayoutVars>
          <dgm:bulletEnabled val="1"/>
        </dgm:presLayoutVars>
      </dgm:prSet>
      <dgm:spPr/>
    </dgm:pt>
    <dgm:pt modelId="{9E2F2A95-FCE2-4B1D-ADB6-0EA0E829C435}" type="pres">
      <dgm:prSet presAssocID="{7D550970-5588-4EBB-B073-463EC6EB05A4}" presName="circleB" presStyleLbl="node1" presStyleIdx="5" presStyleCnt="6" custScaleX="68302" custScaleY="68302"/>
      <dgm:spPr>
        <a:solidFill>
          <a:schemeClr val="bg1"/>
        </a:solidFill>
        <a:ln w="38100">
          <a:solidFill>
            <a:schemeClr val="accent1"/>
          </a:solidFill>
        </a:ln>
      </dgm:spPr>
    </dgm:pt>
    <dgm:pt modelId="{AF70117B-2AA4-42F5-B5B4-D0BD2401D1A8}" type="pres">
      <dgm:prSet presAssocID="{7D550970-5588-4EBB-B073-463EC6EB05A4}" presName="spaceB" presStyleCnt="0"/>
      <dgm:spPr/>
    </dgm:pt>
  </dgm:ptLst>
  <dgm:cxnLst>
    <dgm:cxn modelId="{69C31E16-30A5-411B-B331-AD2E69536E10}" srcId="{9DB306B1-95E3-41C3-A350-EED6CFB59F98}" destId="{065E1936-38FB-4B6B-9E9B-591558151B8A}" srcOrd="1" destOrd="0" parTransId="{4F4D3C12-071A-471C-9E66-10E6159C1799}" sibTransId="{89BE528A-91A1-4F6E-BFA7-1ACFBC887604}"/>
    <dgm:cxn modelId="{F9189423-58EC-411E-A39F-2AF1B23583D4}" type="presOf" srcId="{7D550970-5588-4EBB-B073-463EC6EB05A4}" destId="{DB943114-31A1-44FC-A853-EEE9901DD889}" srcOrd="0" destOrd="0" presId="urn:microsoft.com/office/officeart/2005/8/layout/hProcess11"/>
    <dgm:cxn modelId="{8056DD73-0632-4A62-90FA-598BA77D73B8}" type="presOf" srcId="{8FE3B16D-CB1D-4452-A24F-4DB82B820C1E}" destId="{D8295B71-D6E8-480C-8501-C468B1927EAA}" srcOrd="0" destOrd="0" presId="urn:microsoft.com/office/officeart/2005/8/layout/hProcess11"/>
    <dgm:cxn modelId="{70F80A75-448A-4577-B963-FC9FDA148495}" type="presOf" srcId="{B66FD67A-FD18-4A42-8E47-01EE84191342}" destId="{D4CDBD6E-3669-4F1C-9CC4-93E35C648322}" srcOrd="0" destOrd="0" presId="urn:microsoft.com/office/officeart/2005/8/layout/hProcess11"/>
    <dgm:cxn modelId="{D7879692-7ABF-4277-9747-C41FA94E21DD}" type="presOf" srcId="{D9622692-05D9-4B44-B997-34C482CEAD07}" destId="{EDA64E7E-39F7-47B6-BE20-7054A81C7ED8}" srcOrd="0" destOrd="0" presId="urn:microsoft.com/office/officeart/2005/8/layout/hProcess11"/>
    <dgm:cxn modelId="{57F07CB4-D350-473F-98B0-60B89D812E96}" type="presOf" srcId="{9DB306B1-95E3-41C3-A350-EED6CFB59F98}" destId="{EA0C71B3-295C-41F4-8394-778A0ED440C9}" srcOrd="0" destOrd="0" presId="urn:microsoft.com/office/officeart/2005/8/layout/hProcess11"/>
    <dgm:cxn modelId="{68D0D1BC-B9AA-4E67-950E-DDAC4A425FC7}" srcId="{9DB306B1-95E3-41C3-A350-EED6CFB59F98}" destId="{8FE3B16D-CB1D-4452-A24F-4DB82B820C1E}" srcOrd="4" destOrd="0" parTransId="{24DBCB50-83CD-4AD0-BEAA-B8B6ED5373CA}" sibTransId="{5349CD23-2C20-4273-8E02-D6D9A6D3A0DC}"/>
    <dgm:cxn modelId="{F8ED08C5-C979-4AF2-8E44-32026F324678}" srcId="{9DB306B1-95E3-41C3-A350-EED6CFB59F98}" destId="{7D550970-5588-4EBB-B073-463EC6EB05A4}" srcOrd="5" destOrd="0" parTransId="{CFD44A2A-6196-4183-BD05-EDAD10274E96}" sibTransId="{CA70BEF6-82DA-4218-8FFD-2EF698396984}"/>
    <dgm:cxn modelId="{337CBFCC-A48C-4EE1-904F-548B2DE30345}" type="presOf" srcId="{CBD49820-2664-44CA-ACF4-23880BCE8556}" destId="{92555D7C-BA79-40AB-AEB4-9DF6047BAF06}" srcOrd="0" destOrd="0" presId="urn:microsoft.com/office/officeart/2005/8/layout/hProcess11"/>
    <dgm:cxn modelId="{7CB044DA-54A8-4776-90D7-8344FA7B4815}" srcId="{9DB306B1-95E3-41C3-A350-EED6CFB59F98}" destId="{B66FD67A-FD18-4A42-8E47-01EE84191342}" srcOrd="2" destOrd="0" parTransId="{728FA86D-CA9B-46AB-BC5B-3504B89C7781}" sibTransId="{029B6F63-0A76-4D7B-AAFB-CA02A1F0B036}"/>
    <dgm:cxn modelId="{7B8338E1-28A9-4816-A143-539A378987E0}" srcId="{9DB306B1-95E3-41C3-A350-EED6CFB59F98}" destId="{D9622692-05D9-4B44-B997-34C482CEAD07}" srcOrd="3" destOrd="0" parTransId="{058C97CD-F585-4056-BF73-C06430397079}" sibTransId="{3581BEFA-4676-46E2-B7AD-446974DCF7F4}"/>
    <dgm:cxn modelId="{6E5832E8-5D89-4489-9A4D-A9D67A58A497}" type="presOf" srcId="{065E1936-38FB-4B6B-9E9B-591558151B8A}" destId="{C0A42F7C-715B-4A79-9828-F6AC332F3146}" srcOrd="0" destOrd="0" presId="urn:microsoft.com/office/officeart/2005/8/layout/hProcess11"/>
    <dgm:cxn modelId="{69608FF6-A177-4A85-B0D8-8CCF23DA1551}" srcId="{9DB306B1-95E3-41C3-A350-EED6CFB59F98}" destId="{CBD49820-2664-44CA-ACF4-23880BCE8556}" srcOrd="0" destOrd="0" parTransId="{BA7D1491-B291-41D8-9E9D-1B8CDD45B99F}" sibTransId="{C656F4BF-01E0-49BE-BB10-05A9C45E8A13}"/>
    <dgm:cxn modelId="{C314ACC9-2894-4550-8632-33B4D47733BC}" type="presParOf" srcId="{EA0C71B3-295C-41F4-8394-778A0ED440C9}" destId="{48674126-856E-40A2-AED1-66B0EF9F29B2}" srcOrd="0" destOrd="0" presId="urn:microsoft.com/office/officeart/2005/8/layout/hProcess11"/>
    <dgm:cxn modelId="{236B57D1-1BA2-4B04-8583-924225692671}" type="presParOf" srcId="{EA0C71B3-295C-41F4-8394-778A0ED440C9}" destId="{83EA8674-93CF-4ECA-962C-E32EF3196C72}" srcOrd="1" destOrd="0" presId="urn:microsoft.com/office/officeart/2005/8/layout/hProcess11"/>
    <dgm:cxn modelId="{B9A9B8E2-A194-4A64-93E9-F7CE006CB44C}" type="presParOf" srcId="{83EA8674-93CF-4ECA-962C-E32EF3196C72}" destId="{4EA87744-041F-4546-99B8-AFD0F76E549E}" srcOrd="0" destOrd="0" presId="urn:microsoft.com/office/officeart/2005/8/layout/hProcess11"/>
    <dgm:cxn modelId="{7CA69B1A-B278-4C53-930D-A769C8A9C0C5}" type="presParOf" srcId="{4EA87744-041F-4546-99B8-AFD0F76E549E}" destId="{92555D7C-BA79-40AB-AEB4-9DF6047BAF06}" srcOrd="0" destOrd="0" presId="urn:microsoft.com/office/officeart/2005/8/layout/hProcess11"/>
    <dgm:cxn modelId="{1E485725-057F-4C85-B3F4-D1131C2B209B}" type="presParOf" srcId="{4EA87744-041F-4546-99B8-AFD0F76E549E}" destId="{1F883994-82B5-4883-84E5-27DEA523696A}" srcOrd="1" destOrd="0" presId="urn:microsoft.com/office/officeart/2005/8/layout/hProcess11"/>
    <dgm:cxn modelId="{7FFE09E0-8C64-4D00-A56C-381CB2960422}" type="presParOf" srcId="{4EA87744-041F-4546-99B8-AFD0F76E549E}" destId="{7BDEDF1D-B731-48F3-82E6-549E9F37DDD3}" srcOrd="2" destOrd="0" presId="urn:microsoft.com/office/officeart/2005/8/layout/hProcess11"/>
    <dgm:cxn modelId="{29E80336-2FB1-475D-9F17-E5EE6B0F1C3F}" type="presParOf" srcId="{83EA8674-93CF-4ECA-962C-E32EF3196C72}" destId="{2B4096E2-5B8D-494C-9868-68BA6E44F7EB}" srcOrd="1" destOrd="0" presId="urn:microsoft.com/office/officeart/2005/8/layout/hProcess11"/>
    <dgm:cxn modelId="{13633AB7-6FF8-49A1-81E2-D7E33BE287EC}" type="presParOf" srcId="{83EA8674-93CF-4ECA-962C-E32EF3196C72}" destId="{14D610B3-38C2-44F7-8FD9-40E31945903B}" srcOrd="2" destOrd="0" presId="urn:microsoft.com/office/officeart/2005/8/layout/hProcess11"/>
    <dgm:cxn modelId="{1A29AB4D-7F73-47A2-B784-497ACE9B8DA5}" type="presParOf" srcId="{14D610B3-38C2-44F7-8FD9-40E31945903B}" destId="{C0A42F7C-715B-4A79-9828-F6AC332F3146}" srcOrd="0" destOrd="0" presId="urn:microsoft.com/office/officeart/2005/8/layout/hProcess11"/>
    <dgm:cxn modelId="{1B995ADC-8039-4B02-AB66-891A8B2CAC98}" type="presParOf" srcId="{14D610B3-38C2-44F7-8FD9-40E31945903B}" destId="{C3811A8C-C5B9-40D6-9371-4FC75134A683}" srcOrd="1" destOrd="0" presId="urn:microsoft.com/office/officeart/2005/8/layout/hProcess11"/>
    <dgm:cxn modelId="{444F7CBF-3FD1-4747-BF58-A25FBF22494B}" type="presParOf" srcId="{14D610B3-38C2-44F7-8FD9-40E31945903B}" destId="{C56CC229-AA67-4139-B9AD-0F42CCBF65C9}" srcOrd="2" destOrd="0" presId="urn:microsoft.com/office/officeart/2005/8/layout/hProcess11"/>
    <dgm:cxn modelId="{7A041772-F4B5-443F-AF8E-F35C1678946B}" type="presParOf" srcId="{83EA8674-93CF-4ECA-962C-E32EF3196C72}" destId="{344176A9-4596-4164-93EE-105F99235EEA}" srcOrd="3" destOrd="0" presId="urn:microsoft.com/office/officeart/2005/8/layout/hProcess11"/>
    <dgm:cxn modelId="{04D8A939-19E9-42E6-99F1-367DB41A6EFA}" type="presParOf" srcId="{83EA8674-93CF-4ECA-962C-E32EF3196C72}" destId="{6D52EC47-EDC5-4D27-9CB9-7B5B93FBBEE1}" srcOrd="4" destOrd="0" presId="urn:microsoft.com/office/officeart/2005/8/layout/hProcess11"/>
    <dgm:cxn modelId="{84C9C0C5-D352-4C1E-93EB-466CEEE9BB8F}" type="presParOf" srcId="{6D52EC47-EDC5-4D27-9CB9-7B5B93FBBEE1}" destId="{D4CDBD6E-3669-4F1C-9CC4-93E35C648322}" srcOrd="0" destOrd="0" presId="urn:microsoft.com/office/officeart/2005/8/layout/hProcess11"/>
    <dgm:cxn modelId="{5A4DC39D-3CF1-4B3D-880C-9F5ED3B1B86D}" type="presParOf" srcId="{6D52EC47-EDC5-4D27-9CB9-7B5B93FBBEE1}" destId="{47A22639-27DB-48B6-8C1A-0E49E17D2CAD}" srcOrd="1" destOrd="0" presId="urn:microsoft.com/office/officeart/2005/8/layout/hProcess11"/>
    <dgm:cxn modelId="{374C72E2-6CED-4CB4-AE78-3F1FC1106A31}" type="presParOf" srcId="{6D52EC47-EDC5-4D27-9CB9-7B5B93FBBEE1}" destId="{04669B89-305A-4E50-B9C3-9B50EC0CAB61}" srcOrd="2" destOrd="0" presId="urn:microsoft.com/office/officeart/2005/8/layout/hProcess11"/>
    <dgm:cxn modelId="{C56C07A4-CBAC-4D8A-9473-ABBF9CFCDECF}" type="presParOf" srcId="{83EA8674-93CF-4ECA-962C-E32EF3196C72}" destId="{8D9FFF2C-2898-47EC-9BFD-28499EE3A7C4}" srcOrd="5" destOrd="0" presId="urn:microsoft.com/office/officeart/2005/8/layout/hProcess11"/>
    <dgm:cxn modelId="{AD064F41-0606-4425-94A3-C09C75D68F84}" type="presParOf" srcId="{83EA8674-93CF-4ECA-962C-E32EF3196C72}" destId="{394B1C5B-C3CB-4BC4-BEEE-05FF4F4A0DFF}" srcOrd="6" destOrd="0" presId="urn:microsoft.com/office/officeart/2005/8/layout/hProcess11"/>
    <dgm:cxn modelId="{F4168EBE-395E-4A9D-96F4-1228E45D0660}" type="presParOf" srcId="{394B1C5B-C3CB-4BC4-BEEE-05FF4F4A0DFF}" destId="{EDA64E7E-39F7-47B6-BE20-7054A81C7ED8}" srcOrd="0" destOrd="0" presId="urn:microsoft.com/office/officeart/2005/8/layout/hProcess11"/>
    <dgm:cxn modelId="{1CD57EC5-8D21-4FD4-B7D4-AA1CADD88639}" type="presParOf" srcId="{394B1C5B-C3CB-4BC4-BEEE-05FF4F4A0DFF}" destId="{0B9460AF-9DA8-4898-B704-60496BEF18AE}" srcOrd="1" destOrd="0" presId="urn:microsoft.com/office/officeart/2005/8/layout/hProcess11"/>
    <dgm:cxn modelId="{D390DFB6-ABEB-4F5D-ADDA-C71256D12FC4}" type="presParOf" srcId="{394B1C5B-C3CB-4BC4-BEEE-05FF4F4A0DFF}" destId="{BFB3F211-7881-4B74-9838-BD092E9281E9}" srcOrd="2" destOrd="0" presId="urn:microsoft.com/office/officeart/2005/8/layout/hProcess11"/>
    <dgm:cxn modelId="{17AD371C-3846-4E38-9F95-97C35AA86DE4}" type="presParOf" srcId="{83EA8674-93CF-4ECA-962C-E32EF3196C72}" destId="{C68236CA-C673-44DE-B2C1-0F893A25329B}" srcOrd="7" destOrd="0" presId="urn:microsoft.com/office/officeart/2005/8/layout/hProcess11"/>
    <dgm:cxn modelId="{B4C7D7CA-8B8F-4487-9188-429A2BA75091}" type="presParOf" srcId="{83EA8674-93CF-4ECA-962C-E32EF3196C72}" destId="{7CF55D44-B2A2-435B-B769-F94FB3DBA948}" srcOrd="8" destOrd="0" presId="urn:microsoft.com/office/officeart/2005/8/layout/hProcess11"/>
    <dgm:cxn modelId="{7458796B-94EE-4D69-B894-5391AA87E29C}" type="presParOf" srcId="{7CF55D44-B2A2-435B-B769-F94FB3DBA948}" destId="{D8295B71-D6E8-480C-8501-C468B1927EAA}" srcOrd="0" destOrd="0" presId="urn:microsoft.com/office/officeart/2005/8/layout/hProcess11"/>
    <dgm:cxn modelId="{205DAB58-9956-45EB-931B-46A0F2DD9B4E}" type="presParOf" srcId="{7CF55D44-B2A2-435B-B769-F94FB3DBA948}" destId="{155E5997-386E-441B-878C-596380EE7AD5}" srcOrd="1" destOrd="0" presId="urn:microsoft.com/office/officeart/2005/8/layout/hProcess11"/>
    <dgm:cxn modelId="{CAD798F8-8564-4C36-899D-A9D58ADFA5A8}" type="presParOf" srcId="{7CF55D44-B2A2-435B-B769-F94FB3DBA948}" destId="{CD327EDB-C4BD-4669-8C2B-CCE7A52EEED2}" srcOrd="2" destOrd="0" presId="urn:microsoft.com/office/officeart/2005/8/layout/hProcess11"/>
    <dgm:cxn modelId="{9A783828-A28E-4AB1-826B-858631467469}" type="presParOf" srcId="{83EA8674-93CF-4ECA-962C-E32EF3196C72}" destId="{4E76E973-FF7B-447B-AB30-7B4C919F6718}" srcOrd="9" destOrd="0" presId="urn:microsoft.com/office/officeart/2005/8/layout/hProcess11"/>
    <dgm:cxn modelId="{FC458214-EE94-4034-978B-974628473FDC}" type="presParOf" srcId="{83EA8674-93CF-4ECA-962C-E32EF3196C72}" destId="{CC62314D-9D64-46BD-B3D1-36D56D9CC905}" srcOrd="10" destOrd="0" presId="urn:microsoft.com/office/officeart/2005/8/layout/hProcess11"/>
    <dgm:cxn modelId="{85BB5832-17AC-4A5A-AD73-2AD65DB36DA2}" type="presParOf" srcId="{CC62314D-9D64-46BD-B3D1-36D56D9CC905}" destId="{DB943114-31A1-44FC-A853-EEE9901DD889}" srcOrd="0" destOrd="0" presId="urn:microsoft.com/office/officeart/2005/8/layout/hProcess11"/>
    <dgm:cxn modelId="{E67FB7B7-0FA2-4D6B-A259-992C97F7D365}" type="presParOf" srcId="{CC62314D-9D64-46BD-B3D1-36D56D9CC905}" destId="{9E2F2A95-FCE2-4B1D-ADB6-0EA0E829C435}" srcOrd="1" destOrd="0" presId="urn:microsoft.com/office/officeart/2005/8/layout/hProcess11"/>
    <dgm:cxn modelId="{E052F7B9-C2AF-43A4-B3C1-30DA286A6E9D}" type="presParOf" srcId="{CC62314D-9D64-46BD-B3D1-36D56D9CC905}" destId="{AF70117B-2AA4-42F5-B5B4-D0BD2401D1A8}" srcOrd="2" destOrd="0" presId="urn:microsoft.com/office/officeart/2005/8/layout/hProcess1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F6C6A28-CC57-45C3-B713-68F2EFC8A4E6}" type="doc">
      <dgm:prSet loTypeId="urn:microsoft.com/office/officeart/2016/7/layout/VerticalDownArrowProcess" loCatId="process" qsTypeId="urn:microsoft.com/office/officeart/2005/8/quickstyle/simple1" qsCatId="simple" csTypeId="urn:microsoft.com/office/officeart/2005/8/colors/accent1_2" csCatId="accent1" phldr="1"/>
      <dgm:spPr/>
      <dgm:t>
        <a:bodyPr/>
        <a:lstStyle/>
        <a:p>
          <a:endParaRPr lang="en-US"/>
        </a:p>
      </dgm:t>
    </dgm:pt>
    <dgm:pt modelId="{355E3FB0-4D90-4432-AF57-930C91099418}">
      <dgm:prSet phldrT="[Text]"/>
      <dgm:spPr>
        <a:solidFill>
          <a:schemeClr val="accent1">
            <a:lumMod val="75000"/>
          </a:schemeClr>
        </a:solidFill>
        <a:ln>
          <a:noFill/>
        </a:ln>
      </dgm:spPr>
      <dgm:t>
        <a:bodyPr/>
        <a:lstStyle/>
        <a:p>
          <a:r>
            <a:rPr lang="en-US" dirty="0"/>
            <a:t>Leadership and Line Managers</a:t>
          </a:r>
        </a:p>
      </dgm:t>
    </dgm:pt>
    <dgm:pt modelId="{CA8FC44E-2FD4-4562-A558-A0BA15E02677}" type="parTrans" cxnId="{47AF1776-8C01-4A97-898E-74CBDC175268}">
      <dgm:prSet/>
      <dgm:spPr/>
      <dgm:t>
        <a:bodyPr/>
        <a:lstStyle/>
        <a:p>
          <a:endParaRPr lang="en-US"/>
        </a:p>
      </dgm:t>
    </dgm:pt>
    <dgm:pt modelId="{EA5182FC-59DD-4562-8F1A-90A1CB9418ED}" type="sibTrans" cxnId="{47AF1776-8C01-4A97-898E-74CBDC175268}">
      <dgm:prSet/>
      <dgm:spPr/>
      <dgm:t>
        <a:bodyPr/>
        <a:lstStyle/>
        <a:p>
          <a:endParaRPr lang="en-US"/>
        </a:p>
      </dgm:t>
    </dgm:pt>
    <dgm:pt modelId="{884B8657-D33D-4E0A-A824-0AE8F0C858C3}">
      <dgm:prSet phldrT="[Text]"/>
      <dgm:spPr>
        <a:solidFill>
          <a:schemeClr val="bg2">
            <a:alpha val="90000"/>
          </a:schemeClr>
        </a:solidFill>
        <a:ln>
          <a:noFill/>
        </a:ln>
      </dgm:spPr>
      <dgm:t>
        <a:bodyPr/>
        <a:lstStyle/>
        <a:p>
          <a:r>
            <a:rPr lang="en-US" dirty="0"/>
            <a:t>Line managers can shape the capability of an employee to engage within a team. Their position is critical in order to achieve great performance through engagement with team members.  </a:t>
          </a:r>
          <a:br>
            <a:rPr lang="en-US" dirty="0"/>
          </a:br>
          <a:r>
            <a:rPr lang="en-US" dirty="0"/>
            <a:t>	SUPPORT 		       ACTION			INTEGRITY</a:t>
          </a:r>
        </a:p>
      </dgm:t>
    </dgm:pt>
    <dgm:pt modelId="{8623F71C-0BFC-4ACC-AB4E-990BE1864E4C}" type="parTrans" cxnId="{12443457-0F78-402C-9DBB-1014085FAA6D}">
      <dgm:prSet/>
      <dgm:spPr/>
      <dgm:t>
        <a:bodyPr/>
        <a:lstStyle/>
        <a:p>
          <a:endParaRPr lang="en-US"/>
        </a:p>
      </dgm:t>
    </dgm:pt>
    <dgm:pt modelId="{4A8341CC-F999-4B28-8D1C-55B370158749}" type="sibTrans" cxnId="{12443457-0F78-402C-9DBB-1014085FAA6D}">
      <dgm:prSet/>
      <dgm:spPr/>
      <dgm:t>
        <a:bodyPr/>
        <a:lstStyle/>
        <a:p>
          <a:endParaRPr lang="en-US"/>
        </a:p>
      </dgm:t>
    </dgm:pt>
    <dgm:pt modelId="{29BE108A-557B-436C-A249-1801D18C6C06}">
      <dgm:prSet phldrT="[Text]"/>
      <dgm:spPr>
        <a:solidFill>
          <a:schemeClr val="accent1">
            <a:lumMod val="75000"/>
          </a:schemeClr>
        </a:solidFill>
        <a:ln>
          <a:noFill/>
        </a:ln>
      </dgm:spPr>
      <dgm:t>
        <a:bodyPr/>
        <a:lstStyle/>
        <a:p>
          <a:r>
            <a:rPr lang="en-US" dirty="0"/>
            <a:t>Strategic narrative</a:t>
          </a:r>
        </a:p>
      </dgm:t>
    </dgm:pt>
    <dgm:pt modelId="{B7D01297-ABE7-4E0E-8221-9D5E80020B20}" type="parTrans" cxnId="{61F335A9-C303-4AAE-9C3E-6A9D91303852}">
      <dgm:prSet/>
      <dgm:spPr/>
      <dgm:t>
        <a:bodyPr/>
        <a:lstStyle/>
        <a:p>
          <a:endParaRPr lang="en-US"/>
        </a:p>
      </dgm:t>
    </dgm:pt>
    <dgm:pt modelId="{4B742242-C444-45FE-A829-3316DDC4AD15}" type="sibTrans" cxnId="{61F335A9-C303-4AAE-9C3E-6A9D91303852}">
      <dgm:prSet/>
      <dgm:spPr/>
      <dgm:t>
        <a:bodyPr/>
        <a:lstStyle/>
        <a:p>
          <a:endParaRPr lang="en-US"/>
        </a:p>
      </dgm:t>
    </dgm:pt>
    <dgm:pt modelId="{52E90D9B-A451-4ECB-A988-65D7E0721C56}">
      <dgm:prSet phldrT="[Text]"/>
      <dgm:spPr>
        <a:solidFill>
          <a:schemeClr val="bg2">
            <a:alpha val="90000"/>
          </a:schemeClr>
        </a:solidFill>
        <a:ln>
          <a:noFill/>
        </a:ln>
      </dgm:spPr>
      <dgm:t>
        <a:bodyPr/>
        <a:lstStyle/>
        <a:p>
          <a:r>
            <a:rPr lang="en-US" sz="1100" dirty="0"/>
            <a:t>A well drafted overview of where the business is and where it goes to with employees contribution or without it. A narrative that will include the perspective of purpose and meaning within the organization. </a:t>
          </a:r>
        </a:p>
      </dgm:t>
    </dgm:pt>
    <dgm:pt modelId="{57B5EEEF-B9CF-4B12-A6F2-2653CE0F1AAB}" type="parTrans" cxnId="{B27F0AE5-D875-43F4-96FC-12B0B6B2DA22}">
      <dgm:prSet/>
      <dgm:spPr/>
      <dgm:t>
        <a:bodyPr/>
        <a:lstStyle/>
        <a:p>
          <a:endParaRPr lang="en-US"/>
        </a:p>
      </dgm:t>
    </dgm:pt>
    <dgm:pt modelId="{167C8509-3D1F-4C9D-9F18-AC084954BA2F}" type="sibTrans" cxnId="{B27F0AE5-D875-43F4-96FC-12B0B6B2DA22}">
      <dgm:prSet/>
      <dgm:spPr/>
      <dgm:t>
        <a:bodyPr/>
        <a:lstStyle/>
        <a:p>
          <a:endParaRPr lang="en-US"/>
        </a:p>
      </dgm:t>
    </dgm:pt>
    <dgm:pt modelId="{1E48E268-1ACC-48A8-A6FC-608213A71B3E}">
      <dgm:prSet phldrT="[Text]"/>
      <dgm:spPr>
        <a:solidFill>
          <a:schemeClr val="accent1">
            <a:lumMod val="75000"/>
          </a:schemeClr>
        </a:solidFill>
        <a:ln>
          <a:noFill/>
        </a:ln>
      </dgm:spPr>
      <dgm:t>
        <a:bodyPr/>
        <a:lstStyle/>
        <a:p>
          <a:r>
            <a:rPr lang="en-US" dirty="0"/>
            <a:t>Appreciative enquiry</a:t>
          </a:r>
        </a:p>
      </dgm:t>
    </dgm:pt>
    <dgm:pt modelId="{503824B4-8C17-4D13-A4C5-C8A24A5AC199}" type="parTrans" cxnId="{7F4E1ECF-CF30-4566-9320-47B921495474}">
      <dgm:prSet/>
      <dgm:spPr/>
      <dgm:t>
        <a:bodyPr/>
        <a:lstStyle/>
        <a:p>
          <a:endParaRPr lang="en-US"/>
        </a:p>
      </dgm:t>
    </dgm:pt>
    <dgm:pt modelId="{C72BC438-006C-44E7-B611-8802C0408E43}" type="sibTrans" cxnId="{7F4E1ECF-CF30-4566-9320-47B921495474}">
      <dgm:prSet/>
      <dgm:spPr/>
      <dgm:t>
        <a:bodyPr/>
        <a:lstStyle/>
        <a:p>
          <a:endParaRPr lang="en-US"/>
        </a:p>
      </dgm:t>
    </dgm:pt>
    <dgm:pt modelId="{E0464B81-882A-44EC-B5AE-38F317FDC978}">
      <dgm:prSet phldrT="[Text]"/>
      <dgm:spPr>
        <a:solidFill>
          <a:schemeClr val="bg2">
            <a:alpha val="90000"/>
          </a:schemeClr>
        </a:solidFill>
        <a:ln>
          <a:noFill/>
        </a:ln>
      </dgm:spPr>
      <dgm:t>
        <a:bodyPr/>
        <a:lstStyle/>
        <a:p>
          <a:r>
            <a:rPr lang="en-US" dirty="0"/>
            <a:t>Based on engagement , this tool allows and encourages employees to discuss what has been done already, by sharing real-life experiences, what the plan is and the structure of it, in order to ease future possibilities and achieving  the final target and not making it look overwhelming. </a:t>
          </a:r>
        </a:p>
      </dgm:t>
    </dgm:pt>
    <dgm:pt modelId="{72D2B397-D1BA-48AD-A3C5-116A8455487E}" type="parTrans" cxnId="{2BCEFC94-BCF3-48AE-B7F3-73DB57E4A22D}">
      <dgm:prSet/>
      <dgm:spPr/>
      <dgm:t>
        <a:bodyPr/>
        <a:lstStyle/>
        <a:p>
          <a:endParaRPr lang="en-US"/>
        </a:p>
      </dgm:t>
    </dgm:pt>
    <dgm:pt modelId="{07416259-E870-4C04-884F-481BE2963EAE}" type="sibTrans" cxnId="{2BCEFC94-BCF3-48AE-B7F3-73DB57E4A22D}">
      <dgm:prSet/>
      <dgm:spPr/>
      <dgm:t>
        <a:bodyPr/>
        <a:lstStyle/>
        <a:p>
          <a:endParaRPr lang="en-US"/>
        </a:p>
      </dgm:t>
    </dgm:pt>
    <dgm:pt modelId="{03704023-48FE-4E80-AB04-2F9E924CA1A0}">
      <dgm:prSet custT="1"/>
      <dgm:spPr/>
      <dgm:t>
        <a:bodyPr/>
        <a:lstStyle/>
        <a:p>
          <a:r>
            <a:rPr lang="en-US" sz="900" dirty="0"/>
            <a:t>						(</a:t>
          </a:r>
          <a:r>
            <a:rPr lang="en-US" sz="1100" b="0" i="0" dirty="0"/>
            <a:t>Pratt and Ashworth, 2003)</a:t>
          </a:r>
          <a:endParaRPr lang="en-US" sz="1100" dirty="0"/>
        </a:p>
      </dgm:t>
    </dgm:pt>
    <dgm:pt modelId="{BCEFB1BE-2A1C-4524-ACEF-552204243407}" type="parTrans" cxnId="{3CC35186-4078-4861-B2E4-A05391F7B92B}">
      <dgm:prSet/>
      <dgm:spPr/>
      <dgm:t>
        <a:bodyPr/>
        <a:lstStyle/>
        <a:p>
          <a:endParaRPr lang="en-US"/>
        </a:p>
      </dgm:t>
    </dgm:pt>
    <dgm:pt modelId="{677BB66F-2E88-4677-9643-73AB0EEAC36F}" type="sibTrans" cxnId="{3CC35186-4078-4861-B2E4-A05391F7B92B}">
      <dgm:prSet/>
      <dgm:spPr/>
      <dgm:t>
        <a:bodyPr/>
        <a:lstStyle/>
        <a:p>
          <a:endParaRPr lang="en-US"/>
        </a:p>
      </dgm:t>
    </dgm:pt>
    <dgm:pt modelId="{4ED46DEC-8E6E-4774-9538-FDB89C72D107}" type="pres">
      <dgm:prSet presAssocID="{4F6C6A28-CC57-45C3-B713-68F2EFC8A4E6}" presName="Name0" presStyleCnt="0">
        <dgm:presLayoutVars>
          <dgm:dir/>
          <dgm:animLvl val="lvl"/>
          <dgm:resizeHandles val="exact"/>
        </dgm:presLayoutVars>
      </dgm:prSet>
      <dgm:spPr/>
    </dgm:pt>
    <dgm:pt modelId="{BCEA5C92-F53B-4860-83B2-72CC36A08F67}" type="pres">
      <dgm:prSet presAssocID="{1E48E268-1ACC-48A8-A6FC-608213A71B3E}" presName="boxAndChildren" presStyleCnt="0"/>
      <dgm:spPr/>
    </dgm:pt>
    <dgm:pt modelId="{ECAA1C17-F54C-4AA3-BBE2-E1E9970961A2}" type="pres">
      <dgm:prSet presAssocID="{1E48E268-1ACC-48A8-A6FC-608213A71B3E}" presName="parentTextBox" presStyleLbl="alignNode1" presStyleIdx="0" presStyleCnt="3"/>
      <dgm:spPr/>
    </dgm:pt>
    <dgm:pt modelId="{BFF3A099-991E-4C39-A76D-B1A15F6185FC}" type="pres">
      <dgm:prSet presAssocID="{1E48E268-1ACC-48A8-A6FC-608213A71B3E}" presName="descendantBox" presStyleLbl="bgAccFollowNode1" presStyleIdx="0" presStyleCnt="3"/>
      <dgm:spPr/>
    </dgm:pt>
    <dgm:pt modelId="{AC4486F0-455E-4BF5-B201-02BCE7C6FB60}" type="pres">
      <dgm:prSet presAssocID="{4B742242-C444-45FE-A829-3316DDC4AD15}" presName="sp" presStyleCnt="0"/>
      <dgm:spPr/>
    </dgm:pt>
    <dgm:pt modelId="{B76EACBF-1C7D-48E3-A1DB-6F3B25295177}" type="pres">
      <dgm:prSet presAssocID="{29BE108A-557B-436C-A249-1801D18C6C06}" presName="arrowAndChildren" presStyleCnt="0"/>
      <dgm:spPr/>
    </dgm:pt>
    <dgm:pt modelId="{8F2DC8F7-2969-4E54-8404-1322F16C0762}" type="pres">
      <dgm:prSet presAssocID="{29BE108A-557B-436C-A249-1801D18C6C06}" presName="parentTextArrow" presStyleLbl="node1" presStyleIdx="0" presStyleCnt="0"/>
      <dgm:spPr/>
    </dgm:pt>
    <dgm:pt modelId="{B572971A-69E2-4612-9AE9-2D297FC1D105}" type="pres">
      <dgm:prSet presAssocID="{29BE108A-557B-436C-A249-1801D18C6C06}" presName="arrow" presStyleLbl="alignNode1" presStyleIdx="1" presStyleCnt="3" custLinFactNeighborX="-4492" custLinFactNeighborY="3189"/>
      <dgm:spPr/>
    </dgm:pt>
    <dgm:pt modelId="{9B56BC1C-DD08-4C02-A4B7-C2C2F8FB002B}" type="pres">
      <dgm:prSet presAssocID="{29BE108A-557B-436C-A249-1801D18C6C06}" presName="descendantArrow" presStyleLbl="bgAccFollowNode1" presStyleIdx="1" presStyleCnt="3" custLinFactNeighborX="44" custLinFactNeighborY="981"/>
      <dgm:spPr/>
    </dgm:pt>
    <dgm:pt modelId="{119EA7EE-880B-438D-A620-F0E6FE5A5EB8}" type="pres">
      <dgm:prSet presAssocID="{EA5182FC-59DD-4562-8F1A-90A1CB9418ED}" presName="sp" presStyleCnt="0"/>
      <dgm:spPr/>
    </dgm:pt>
    <dgm:pt modelId="{2BD7A605-778D-45AC-B1EE-02534FA84DF0}" type="pres">
      <dgm:prSet presAssocID="{355E3FB0-4D90-4432-AF57-930C91099418}" presName="arrowAndChildren" presStyleCnt="0"/>
      <dgm:spPr/>
    </dgm:pt>
    <dgm:pt modelId="{6829E04E-CDE8-4E62-949B-BD9655AB514B}" type="pres">
      <dgm:prSet presAssocID="{355E3FB0-4D90-4432-AF57-930C91099418}" presName="parentTextArrow" presStyleLbl="node1" presStyleIdx="0" presStyleCnt="0"/>
      <dgm:spPr/>
    </dgm:pt>
    <dgm:pt modelId="{B0EECA9C-951C-4D9E-8CEE-394BCB22CEF0}" type="pres">
      <dgm:prSet presAssocID="{355E3FB0-4D90-4432-AF57-930C91099418}" presName="arrow" presStyleLbl="alignNode1" presStyleIdx="2" presStyleCnt="3"/>
      <dgm:spPr/>
    </dgm:pt>
    <dgm:pt modelId="{74B3C4B7-20AD-4945-8126-5056D9CFA6CE}" type="pres">
      <dgm:prSet presAssocID="{355E3FB0-4D90-4432-AF57-930C91099418}" presName="descendantArrow" presStyleLbl="bgAccFollowNode1" presStyleIdx="2" presStyleCnt="3"/>
      <dgm:spPr/>
    </dgm:pt>
  </dgm:ptLst>
  <dgm:cxnLst>
    <dgm:cxn modelId="{DBEAE811-B2A7-4B73-8584-EE847E46292F}" type="presOf" srcId="{E0464B81-882A-44EC-B5AE-38F317FDC978}" destId="{BFF3A099-991E-4C39-A76D-B1A15F6185FC}" srcOrd="0" destOrd="0" presId="urn:microsoft.com/office/officeart/2016/7/layout/VerticalDownArrowProcess"/>
    <dgm:cxn modelId="{7E4EB123-75CA-4297-B0A8-05D58FE8FD31}" type="presOf" srcId="{355E3FB0-4D90-4432-AF57-930C91099418}" destId="{6829E04E-CDE8-4E62-949B-BD9655AB514B}" srcOrd="0" destOrd="0" presId="urn:microsoft.com/office/officeart/2016/7/layout/VerticalDownArrowProcess"/>
    <dgm:cxn modelId="{F943E728-6AE2-42CA-BC6C-15AF359C08D0}" type="presOf" srcId="{29BE108A-557B-436C-A249-1801D18C6C06}" destId="{B572971A-69E2-4612-9AE9-2D297FC1D105}" srcOrd="1" destOrd="0" presId="urn:microsoft.com/office/officeart/2016/7/layout/VerticalDownArrowProcess"/>
    <dgm:cxn modelId="{1E111D3C-4FB3-4419-B5B7-7E9E0C144067}" type="presOf" srcId="{1E48E268-1ACC-48A8-A6FC-608213A71B3E}" destId="{ECAA1C17-F54C-4AA3-BBE2-E1E9970961A2}" srcOrd="0" destOrd="0" presId="urn:microsoft.com/office/officeart/2016/7/layout/VerticalDownArrowProcess"/>
    <dgm:cxn modelId="{08E93F48-54FB-4FFB-A08A-833A8D3B3F53}" type="presOf" srcId="{29BE108A-557B-436C-A249-1801D18C6C06}" destId="{8F2DC8F7-2969-4E54-8404-1322F16C0762}" srcOrd="0" destOrd="0" presId="urn:microsoft.com/office/officeart/2016/7/layout/VerticalDownArrowProcess"/>
    <dgm:cxn modelId="{CED8B64B-E281-44E4-9A04-0291B6DE6555}" type="presOf" srcId="{52E90D9B-A451-4ECB-A988-65D7E0721C56}" destId="{9B56BC1C-DD08-4C02-A4B7-C2C2F8FB002B}" srcOrd="0" destOrd="0" presId="urn:microsoft.com/office/officeart/2016/7/layout/VerticalDownArrowProcess"/>
    <dgm:cxn modelId="{99DC9D53-D889-4336-B2B1-C028B7E2996A}" type="presOf" srcId="{884B8657-D33D-4E0A-A824-0AE8F0C858C3}" destId="{74B3C4B7-20AD-4945-8126-5056D9CFA6CE}" srcOrd="0" destOrd="0" presId="urn:microsoft.com/office/officeart/2016/7/layout/VerticalDownArrowProcess"/>
    <dgm:cxn modelId="{47AF1776-8C01-4A97-898E-74CBDC175268}" srcId="{4F6C6A28-CC57-45C3-B713-68F2EFC8A4E6}" destId="{355E3FB0-4D90-4432-AF57-930C91099418}" srcOrd="0" destOrd="0" parTransId="{CA8FC44E-2FD4-4562-A558-A0BA15E02677}" sibTransId="{EA5182FC-59DD-4562-8F1A-90A1CB9418ED}"/>
    <dgm:cxn modelId="{12443457-0F78-402C-9DBB-1014085FAA6D}" srcId="{355E3FB0-4D90-4432-AF57-930C91099418}" destId="{884B8657-D33D-4E0A-A824-0AE8F0C858C3}" srcOrd="0" destOrd="0" parTransId="{8623F71C-0BFC-4ACC-AB4E-990BE1864E4C}" sibTransId="{4A8341CC-F999-4B28-8D1C-55B370158749}"/>
    <dgm:cxn modelId="{3CC35186-4078-4861-B2E4-A05391F7B92B}" srcId="{29BE108A-557B-436C-A249-1801D18C6C06}" destId="{03704023-48FE-4E80-AB04-2F9E924CA1A0}" srcOrd="1" destOrd="0" parTransId="{BCEFB1BE-2A1C-4524-ACEF-552204243407}" sibTransId="{677BB66F-2E88-4677-9643-73AB0EEAC36F}"/>
    <dgm:cxn modelId="{2BCEFC94-BCF3-48AE-B7F3-73DB57E4A22D}" srcId="{1E48E268-1ACC-48A8-A6FC-608213A71B3E}" destId="{E0464B81-882A-44EC-B5AE-38F317FDC978}" srcOrd="0" destOrd="0" parTransId="{72D2B397-D1BA-48AD-A3C5-116A8455487E}" sibTransId="{07416259-E870-4C04-884F-481BE2963EAE}"/>
    <dgm:cxn modelId="{CA5ED297-518A-4B79-AE2C-7D07B73CCB7C}" type="presOf" srcId="{355E3FB0-4D90-4432-AF57-930C91099418}" destId="{B0EECA9C-951C-4D9E-8CEE-394BCB22CEF0}" srcOrd="1" destOrd="0" presId="urn:microsoft.com/office/officeart/2016/7/layout/VerticalDownArrowProcess"/>
    <dgm:cxn modelId="{61F335A9-C303-4AAE-9C3E-6A9D91303852}" srcId="{4F6C6A28-CC57-45C3-B713-68F2EFC8A4E6}" destId="{29BE108A-557B-436C-A249-1801D18C6C06}" srcOrd="1" destOrd="0" parTransId="{B7D01297-ABE7-4E0E-8221-9D5E80020B20}" sibTransId="{4B742242-C444-45FE-A829-3316DDC4AD15}"/>
    <dgm:cxn modelId="{7F4E1ECF-CF30-4566-9320-47B921495474}" srcId="{4F6C6A28-CC57-45C3-B713-68F2EFC8A4E6}" destId="{1E48E268-1ACC-48A8-A6FC-608213A71B3E}" srcOrd="2" destOrd="0" parTransId="{503824B4-8C17-4D13-A4C5-C8A24A5AC199}" sibTransId="{C72BC438-006C-44E7-B611-8802C0408E43}"/>
    <dgm:cxn modelId="{C6CFBCD5-2979-4C46-88D8-D38F396C2F7F}" type="presOf" srcId="{4F6C6A28-CC57-45C3-B713-68F2EFC8A4E6}" destId="{4ED46DEC-8E6E-4774-9538-FDB89C72D107}" srcOrd="0" destOrd="0" presId="urn:microsoft.com/office/officeart/2016/7/layout/VerticalDownArrowProcess"/>
    <dgm:cxn modelId="{FD8A84DC-213C-4978-A472-902470580FB6}" type="presOf" srcId="{03704023-48FE-4E80-AB04-2F9E924CA1A0}" destId="{9B56BC1C-DD08-4C02-A4B7-C2C2F8FB002B}" srcOrd="0" destOrd="1" presId="urn:microsoft.com/office/officeart/2016/7/layout/VerticalDownArrowProcess"/>
    <dgm:cxn modelId="{B27F0AE5-D875-43F4-96FC-12B0B6B2DA22}" srcId="{29BE108A-557B-436C-A249-1801D18C6C06}" destId="{52E90D9B-A451-4ECB-A988-65D7E0721C56}" srcOrd="0" destOrd="0" parTransId="{57B5EEEF-B9CF-4B12-A6F2-2653CE0F1AAB}" sibTransId="{167C8509-3D1F-4C9D-9F18-AC084954BA2F}"/>
    <dgm:cxn modelId="{8A5C214A-9C4D-4BF2-83E3-D5A4F8DF7D3E}" type="presParOf" srcId="{4ED46DEC-8E6E-4774-9538-FDB89C72D107}" destId="{BCEA5C92-F53B-4860-83B2-72CC36A08F67}" srcOrd="0" destOrd="0" presId="urn:microsoft.com/office/officeart/2016/7/layout/VerticalDownArrowProcess"/>
    <dgm:cxn modelId="{CD65304A-7F7A-4793-A325-763964DEB57E}" type="presParOf" srcId="{BCEA5C92-F53B-4860-83B2-72CC36A08F67}" destId="{ECAA1C17-F54C-4AA3-BBE2-E1E9970961A2}" srcOrd="0" destOrd="0" presId="urn:microsoft.com/office/officeart/2016/7/layout/VerticalDownArrowProcess"/>
    <dgm:cxn modelId="{B15FA21C-9E7E-403B-AFB4-D392920E5614}" type="presParOf" srcId="{BCEA5C92-F53B-4860-83B2-72CC36A08F67}" destId="{BFF3A099-991E-4C39-A76D-B1A15F6185FC}" srcOrd="1" destOrd="0" presId="urn:microsoft.com/office/officeart/2016/7/layout/VerticalDownArrowProcess"/>
    <dgm:cxn modelId="{9436589C-752D-4AD7-96A6-5F3B0E5EFF67}" type="presParOf" srcId="{4ED46DEC-8E6E-4774-9538-FDB89C72D107}" destId="{AC4486F0-455E-4BF5-B201-02BCE7C6FB60}" srcOrd="1" destOrd="0" presId="urn:microsoft.com/office/officeart/2016/7/layout/VerticalDownArrowProcess"/>
    <dgm:cxn modelId="{8D2DAA38-FA6C-4A13-A688-808BE82F0961}" type="presParOf" srcId="{4ED46DEC-8E6E-4774-9538-FDB89C72D107}" destId="{B76EACBF-1C7D-48E3-A1DB-6F3B25295177}" srcOrd="2" destOrd="0" presId="urn:microsoft.com/office/officeart/2016/7/layout/VerticalDownArrowProcess"/>
    <dgm:cxn modelId="{B9B715EB-2D42-44F6-AC30-C0AF73EE6CB8}" type="presParOf" srcId="{B76EACBF-1C7D-48E3-A1DB-6F3B25295177}" destId="{8F2DC8F7-2969-4E54-8404-1322F16C0762}" srcOrd="0" destOrd="0" presId="urn:microsoft.com/office/officeart/2016/7/layout/VerticalDownArrowProcess"/>
    <dgm:cxn modelId="{17A1FF52-6C09-4011-9C1A-3F90327C0F40}" type="presParOf" srcId="{B76EACBF-1C7D-48E3-A1DB-6F3B25295177}" destId="{B572971A-69E2-4612-9AE9-2D297FC1D105}" srcOrd="1" destOrd="0" presId="urn:microsoft.com/office/officeart/2016/7/layout/VerticalDownArrowProcess"/>
    <dgm:cxn modelId="{FB62BC30-8711-4A60-9F8C-78E44791FA17}" type="presParOf" srcId="{B76EACBF-1C7D-48E3-A1DB-6F3B25295177}" destId="{9B56BC1C-DD08-4C02-A4B7-C2C2F8FB002B}" srcOrd="2" destOrd="0" presId="urn:microsoft.com/office/officeart/2016/7/layout/VerticalDownArrowProcess"/>
    <dgm:cxn modelId="{E9BF4A95-C07C-4133-B1BE-9B30B65FA677}" type="presParOf" srcId="{4ED46DEC-8E6E-4774-9538-FDB89C72D107}" destId="{119EA7EE-880B-438D-A620-F0E6FE5A5EB8}" srcOrd="3" destOrd="0" presId="urn:microsoft.com/office/officeart/2016/7/layout/VerticalDownArrowProcess"/>
    <dgm:cxn modelId="{11F776D9-5A14-45F2-A825-EC827FA10F0E}" type="presParOf" srcId="{4ED46DEC-8E6E-4774-9538-FDB89C72D107}" destId="{2BD7A605-778D-45AC-B1EE-02534FA84DF0}" srcOrd="4" destOrd="0" presId="urn:microsoft.com/office/officeart/2016/7/layout/VerticalDownArrowProcess"/>
    <dgm:cxn modelId="{F6D33F9B-5377-4C53-968C-A9ED085A2C19}" type="presParOf" srcId="{2BD7A605-778D-45AC-B1EE-02534FA84DF0}" destId="{6829E04E-CDE8-4E62-949B-BD9655AB514B}" srcOrd="0" destOrd="0" presId="urn:microsoft.com/office/officeart/2016/7/layout/VerticalDownArrowProcess"/>
    <dgm:cxn modelId="{F0E39F8C-1FD9-44A1-937E-EE08E5F73EED}" type="presParOf" srcId="{2BD7A605-778D-45AC-B1EE-02534FA84DF0}" destId="{B0EECA9C-951C-4D9E-8CEE-394BCB22CEF0}" srcOrd="1" destOrd="0" presId="urn:microsoft.com/office/officeart/2016/7/layout/VerticalDownArrowProcess"/>
    <dgm:cxn modelId="{4C8A049E-887D-4B70-9A40-DA9DFA05EA5A}" type="presParOf" srcId="{2BD7A605-778D-45AC-B1EE-02534FA84DF0}" destId="{74B3C4B7-20AD-4945-8126-5056D9CFA6CE}" srcOrd="2" destOrd="0" presId="urn:microsoft.com/office/officeart/2016/7/layout/VerticalDownArrowProcess"/>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674126-856E-40A2-AED1-66B0EF9F29B2}">
      <dsp:nvSpPr>
        <dsp:cNvPr id="0" name=""/>
        <dsp:cNvSpPr/>
      </dsp:nvSpPr>
      <dsp:spPr>
        <a:xfrm>
          <a:off x="0" y="2014657"/>
          <a:ext cx="11560628" cy="157955"/>
        </a:xfrm>
        <a:prstGeom prst="notchedRightArrow">
          <a:avLst/>
        </a:prstGeom>
        <a:solidFill>
          <a:schemeClr val="accent3">
            <a:lumMod val="75000"/>
          </a:schemeClr>
        </a:solidFill>
        <a:ln>
          <a:noFill/>
        </a:ln>
        <a:effectLst/>
      </dsp:spPr>
      <dsp:style>
        <a:lnRef idx="0">
          <a:scrgbClr r="0" g="0" b="0"/>
        </a:lnRef>
        <a:fillRef idx="1">
          <a:scrgbClr r="0" g="0" b="0"/>
        </a:fillRef>
        <a:effectRef idx="0">
          <a:scrgbClr r="0" g="0" b="0"/>
        </a:effectRef>
        <a:fontRef idx="minor"/>
      </dsp:style>
    </dsp:sp>
    <dsp:sp modelId="{92555D7C-BA79-40AB-AEB4-9DF6047BAF06}">
      <dsp:nvSpPr>
        <dsp:cNvPr id="0" name=""/>
        <dsp:cNvSpPr/>
      </dsp:nvSpPr>
      <dsp:spPr>
        <a:xfrm>
          <a:off x="11243" y="185533"/>
          <a:ext cx="1663815" cy="16693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b" anchorCtr="0">
          <a:noAutofit/>
        </a:bodyPr>
        <a:lstStyle/>
        <a:p>
          <a:pPr marL="0" lvl="0" indent="0" algn="ctr" defTabSz="711200">
            <a:lnSpc>
              <a:spcPct val="90000"/>
            </a:lnSpc>
            <a:spcBef>
              <a:spcPct val="0"/>
            </a:spcBef>
            <a:spcAft>
              <a:spcPct val="35000"/>
            </a:spcAft>
            <a:buNone/>
          </a:pPr>
          <a:r>
            <a:rPr lang="en-US" sz="1600" b="1" kern="1200" dirty="0">
              <a:solidFill>
                <a:srgbClr val="0070C0"/>
              </a:solidFill>
            </a:rPr>
            <a:t>Craft</a:t>
          </a:r>
          <a:r>
            <a:rPr lang="en-US" sz="1600" b="1" kern="1200" baseline="0" dirty="0">
              <a:solidFill>
                <a:srgbClr val="0070C0"/>
              </a:solidFill>
            </a:rPr>
            <a:t> Strategy</a:t>
          </a:r>
          <a:endParaRPr lang="en-US" sz="1600" b="1" kern="1200" dirty="0">
            <a:solidFill>
              <a:srgbClr val="0070C0"/>
            </a:solidFill>
          </a:endParaRPr>
        </a:p>
      </dsp:txBody>
      <dsp:txXfrm>
        <a:off x="11243" y="185533"/>
        <a:ext cx="1663815" cy="1669366"/>
      </dsp:txXfrm>
    </dsp:sp>
    <dsp:sp modelId="{1F883994-82B5-4883-84E5-27DEA523696A}">
      <dsp:nvSpPr>
        <dsp:cNvPr id="0" name=""/>
        <dsp:cNvSpPr/>
      </dsp:nvSpPr>
      <dsp:spPr>
        <a:xfrm>
          <a:off x="692239" y="1944181"/>
          <a:ext cx="285052" cy="285052"/>
        </a:xfrm>
        <a:prstGeom prst="ellipse">
          <a:avLst/>
        </a:prstGeom>
        <a:solidFill>
          <a:schemeClr val="bg1"/>
        </a:solidFill>
        <a:ln w="38100" cap="rnd" cmpd="sng" algn="ctr">
          <a:solidFill>
            <a:schemeClr val="accent1"/>
          </a:solidFill>
          <a:prstDash val="solid"/>
        </a:ln>
        <a:effectLst/>
      </dsp:spPr>
      <dsp:style>
        <a:lnRef idx="2">
          <a:scrgbClr r="0" g="0" b="0"/>
        </a:lnRef>
        <a:fillRef idx="1">
          <a:scrgbClr r="0" g="0" b="0"/>
        </a:fillRef>
        <a:effectRef idx="0">
          <a:scrgbClr r="0" g="0" b="0"/>
        </a:effectRef>
        <a:fontRef idx="minor">
          <a:schemeClr val="lt1"/>
        </a:fontRef>
      </dsp:style>
    </dsp:sp>
    <dsp:sp modelId="{C0A42F7C-715B-4A79-9828-F6AC332F3146}">
      <dsp:nvSpPr>
        <dsp:cNvPr id="0" name=""/>
        <dsp:cNvSpPr/>
      </dsp:nvSpPr>
      <dsp:spPr>
        <a:xfrm>
          <a:off x="1749864" y="2504049"/>
          <a:ext cx="1663815" cy="16693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t" anchorCtr="0">
          <a:noAutofit/>
        </a:bodyPr>
        <a:lstStyle/>
        <a:p>
          <a:pPr marL="0" lvl="0" indent="0" algn="ctr" defTabSz="711200">
            <a:lnSpc>
              <a:spcPct val="90000"/>
            </a:lnSpc>
            <a:spcBef>
              <a:spcPct val="0"/>
            </a:spcBef>
            <a:spcAft>
              <a:spcPct val="35000"/>
            </a:spcAft>
            <a:buNone/>
          </a:pPr>
          <a:r>
            <a:rPr lang="en-US" sz="1600" b="1" kern="1200" dirty="0"/>
            <a:t>Connect</a:t>
          </a:r>
          <a:endParaRPr lang="en-US" sz="1600" kern="1200" dirty="0">
            <a:solidFill>
              <a:schemeClr val="bg1"/>
            </a:solidFill>
          </a:endParaRPr>
        </a:p>
        <a:p>
          <a:pPr marL="0" lvl="0" indent="0" algn="ctr" defTabSz="711200">
            <a:lnSpc>
              <a:spcPct val="90000"/>
            </a:lnSpc>
            <a:spcBef>
              <a:spcPct val="0"/>
            </a:spcBef>
            <a:spcAft>
              <a:spcPct val="35000"/>
            </a:spcAft>
            <a:buNone/>
          </a:pPr>
          <a:endParaRPr lang="en-US" sz="1200" kern="1200" dirty="0">
            <a:solidFill>
              <a:schemeClr val="bg1"/>
            </a:solidFill>
          </a:endParaRPr>
        </a:p>
      </dsp:txBody>
      <dsp:txXfrm>
        <a:off x="1749864" y="2504049"/>
        <a:ext cx="1663815" cy="1669366"/>
      </dsp:txXfrm>
    </dsp:sp>
    <dsp:sp modelId="{C3811A8C-C5B9-40D6-9371-4FC75134A683}">
      <dsp:nvSpPr>
        <dsp:cNvPr id="0" name=""/>
        <dsp:cNvSpPr/>
      </dsp:nvSpPr>
      <dsp:spPr>
        <a:xfrm>
          <a:off x="2439246" y="1944181"/>
          <a:ext cx="285052" cy="285052"/>
        </a:xfrm>
        <a:prstGeom prst="ellipse">
          <a:avLst/>
        </a:prstGeom>
        <a:solidFill>
          <a:schemeClr val="bg1"/>
        </a:solidFill>
        <a:ln w="38100" cap="rnd" cmpd="sng" algn="ctr">
          <a:solidFill>
            <a:schemeClr val="accent1"/>
          </a:solidFill>
          <a:prstDash val="solid"/>
        </a:ln>
        <a:effectLst/>
      </dsp:spPr>
      <dsp:style>
        <a:lnRef idx="2">
          <a:scrgbClr r="0" g="0" b="0"/>
        </a:lnRef>
        <a:fillRef idx="1">
          <a:scrgbClr r="0" g="0" b="0"/>
        </a:fillRef>
        <a:effectRef idx="0">
          <a:scrgbClr r="0" g="0" b="0"/>
        </a:effectRef>
        <a:fontRef idx="minor">
          <a:schemeClr val="lt1"/>
        </a:fontRef>
      </dsp:style>
    </dsp:sp>
    <dsp:sp modelId="{D4CDBD6E-3669-4F1C-9CC4-93E35C648322}">
      <dsp:nvSpPr>
        <dsp:cNvPr id="0" name=""/>
        <dsp:cNvSpPr/>
      </dsp:nvSpPr>
      <dsp:spPr>
        <a:xfrm>
          <a:off x="3496871" y="0"/>
          <a:ext cx="1663815" cy="16693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b" anchorCtr="0">
          <a:noAutofit/>
        </a:bodyPr>
        <a:lstStyle/>
        <a:p>
          <a:pPr marL="0" lvl="0" indent="0" algn="ctr" defTabSz="711200">
            <a:lnSpc>
              <a:spcPct val="90000"/>
            </a:lnSpc>
            <a:spcBef>
              <a:spcPct val="0"/>
            </a:spcBef>
            <a:spcAft>
              <a:spcPct val="35000"/>
            </a:spcAft>
            <a:buNone/>
          </a:pPr>
          <a:r>
            <a:rPr lang="en-US" sz="1600" b="0" i="1" kern="1200" dirty="0">
              <a:solidFill>
                <a:schemeClr val="tx1"/>
              </a:solidFill>
            </a:rPr>
            <a:t>Recognition</a:t>
          </a:r>
          <a:endParaRPr lang="en-US" sz="1600" kern="1200" dirty="0">
            <a:solidFill>
              <a:schemeClr val="bg1"/>
            </a:solidFill>
          </a:endParaRPr>
        </a:p>
      </dsp:txBody>
      <dsp:txXfrm>
        <a:off x="3496871" y="0"/>
        <a:ext cx="1663815" cy="1669366"/>
      </dsp:txXfrm>
    </dsp:sp>
    <dsp:sp modelId="{47A22639-27DB-48B6-8C1A-0E49E17D2CAD}">
      <dsp:nvSpPr>
        <dsp:cNvPr id="0" name=""/>
        <dsp:cNvSpPr/>
      </dsp:nvSpPr>
      <dsp:spPr>
        <a:xfrm>
          <a:off x="4186252" y="1944181"/>
          <a:ext cx="285052" cy="285052"/>
        </a:xfrm>
        <a:prstGeom prst="ellipse">
          <a:avLst/>
        </a:prstGeom>
        <a:solidFill>
          <a:schemeClr val="bg1"/>
        </a:solidFill>
        <a:ln w="38100" cap="rnd" cmpd="sng" algn="ctr">
          <a:solidFill>
            <a:schemeClr val="accent1"/>
          </a:solidFill>
          <a:prstDash val="solid"/>
        </a:ln>
        <a:effectLst/>
      </dsp:spPr>
      <dsp:style>
        <a:lnRef idx="2">
          <a:scrgbClr r="0" g="0" b="0"/>
        </a:lnRef>
        <a:fillRef idx="1">
          <a:scrgbClr r="0" g="0" b="0"/>
        </a:fillRef>
        <a:effectRef idx="0">
          <a:scrgbClr r="0" g="0" b="0"/>
        </a:effectRef>
        <a:fontRef idx="minor">
          <a:schemeClr val="lt1"/>
        </a:fontRef>
      </dsp:style>
    </dsp:sp>
    <dsp:sp modelId="{EDA64E7E-39F7-47B6-BE20-7054A81C7ED8}">
      <dsp:nvSpPr>
        <dsp:cNvPr id="0" name=""/>
        <dsp:cNvSpPr/>
      </dsp:nvSpPr>
      <dsp:spPr>
        <a:xfrm>
          <a:off x="5243877" y="2504049"/>
          <a:ext cx="1663815" cy="16693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t" anchorCtr="0">
          <a:noAutofit/>
        </a:bodyPr>
        <a:lstStyle/>
        <a:p>
          <a:pPr marL="0" lvl="0" indent="0" algn="ctr" defTabSz="711200">
            <a:lnSpc>
              <a:spcPct val="90000"/>
            </a:lnSpc>
            <a:spcBef>
              <a:spcPct val="0"/>
            </a:spcBef>
            <a:spcAft>
              <a:spcPct val="35000"/>
            </a:spcAft>
            <a:buNone/>
          </a:pPr>
          <a:r>
            <a:rPr lang="en-US" sz="1600" b="1" kern="1200" dirty="0">
              <a:solidFill>
                <a:srgbClr val="C00000"/>
              </a:solidFill>
            </a:rPr>
            <a:t>Engage</a:t>
          </a:r>
          <a:endParaRPr lang="en-US" sz="1600" kern="1200" dirty="0">
            <a:solidFill>
              <a:srgbClr val="C00000"/>
            </a:solidFill>
          </a:endParaRPr>
        </a:p>
      </dsp:txBody>
      <dsp:txXfrm>
        <a:off x="5243877" y="2504049"/>
        <a:ext cx="1663815" cy="1669366"/>
      </dsp:txXfrm>
    </dsp:sp>
    <dsp:sp modelId="{0B9460AF-9DA8-4898-B704-60496BEF18AE}">
      <dsp:nvSpPr>
        <dsp:cNvPr id="0" name=""/>
        <dsp:cNvSpPr/>
      </dsp:nvSpPr>
      <dsp:spPr>
        <a:xfrm>
          <a:off x="5933259" y="1944181"/>
          <a:ext cx="285052" cy="285052"/>
        </a:xfrm>
        <a:prstGeom prst="ellipse">
          <a:avLst/>
        </a:prstGeom>
        <a:solidFill>
          <a:schemeClr val="bg1"/>
        </a:solidFill>
        <a:ln w="38100" cap="rnd" cmpd="sng" algn="ctr">
          <a:solidFill>
            <a:schemeClr val="accent1"/>
          </a:solidFill>
          <a:prstDash val="solid"/>
        </a:ln>
        <a:effectLst/>
      </dsp:spPr>
      <dsp:style>
        <a:lnRef idx="2">
          <a:scrgbClr r="0" g="0" b="0"/>
        </a:lnRef>
        <a:fillRef idx="1">
          <a:scrgbClr r="0" g="0" b="0"/>
        </a:fillRef>
        <a:effectRef idx="0">
          <a:scrgbClr r="0" g="0" b="0"/>
        </a:effectRef>
        <a:fontRef idx="minor">
          <a:schemeClr val="lt1"/>
        </a:fontRef>
      </dsp:style>
    </dsp:sp>
    <dsp:sp modelId="{D8295B71-D6E8-480C-8501-C468B1927EAA}">
      <dsp:nvSpPr>
        <dsp:cNvPr id="0" name=""/>
        <dsp:cNvSpPr/>
      </dsp:nvSpPr>
      <dsp:spPr>
        <a:xfrm>
          <a:off x="6990884" y="0"/>
          <a:ext cx="1663815" cy="16693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b" anchorCtr="0">
          <a:noAutofit/>
        </a:bodyPr>
        <a:lstStyle/>
        <a:p>
          <a:pPr marL="0" lvl="0" indent="0" algn="ctr" defTabSz="711200">
            <a:lnSpc>
              <a:spcPct val="90000"/>
            </a:lnSpc>
            <a:spcBef>
              <a:spcPct val="0"/>
            </a:spcBef>
            <a:spcAft>
              <a:spcPct val="35000"/>
            </a:spcAft>
            <a:buNone/>
          </a:pPr>
          <a:r>
            <a:rPr lang="en-US" sz="1600" b="1" kern="1200" dirty="0">
              <a:solidFill>
                <a:srgbClr val="FFFF00"/>
              </a:solidFill>
            </a:rPr>
            <a:t>Develop career</a:t>
          </a:r>
          <a:endParaRPr lang="en-US" sz="1600" kern="1200" dirty="0">
            <a:solidFill>
              <a:srgbClr val="FFFF00"/>
            </a:solidFill>
          </a:endParaRPr>
        </a:p>
      </dsp:txBody>
      <dsp:txXfrm>
        <a:off x="6990884" y="0"/>
        <a:ext cx="1663815" cy="1669366"/>
      </dsp:txXfrm>
    </dsp:sp>
    <dsp:sp modelId="{155E5997-386E-441B-878C-596380EE7AD5}">
      <dsp:nvSpPr>
        <dsp:cNvPr id="0" name=""/>
        <dsp:cNvSpPr/>
      </dsp:nvSpPr>
      <dsp:spPr>
        <a:xfrm>
          <a:off x="7680266" y="1944181"/>
          <a:ext cx="285052" cy="285052"/>
        </a:xfrm>
        <a:prstGeom prst="ellipse">
          <a:avLst/>
        </a:prstGeom>
        <a:solidFill>
          <a:schemeClr val="bg1"/>
        </a:solidFill>
        <a:ln w="38100" cap="rnd" cmpd="sng" algn="ctr">
          <a:solidFill>
            <a:schemeClr val="accent1"/>
          </a:solidFill>
          <a:prstDash val="solid"/>
        </a:ln>
        <a:effectLst/>
      </dsp:spPr>
      <dsp:style>
        <a:lnRef idx="2">
          <a:scrgbClr r="0" g="0" b="0"/>
        </a:lnRef>
        <a:fillRef idx="1">
          <a:scrgbClr r="0" g="0" b="0"/>
        </a:fillRef>
        <a:effectRef idx="0">
          <a:scrgbClr r="0" g="0" b="0"/>
        </a:effectRef>
        <a:fontRef idx="minor">
          <a:schemeClr val="lt1"/>
        </a:fontRef>
      </dsp:style>
    </dsp:sp>
    <dsp:sp modelId="{DB943114-31A1-44FC-A853-EEE9901DD889}">
      <dsp:nvSpPr>
        <dsp:cNvPr id="0" name=""/>
        <dsp:cNvSpPr/>
      </dsp:nvSpPr>
      <dsp:spPr>
        <a:xfrm>
          <a:off x="8830166" y="2269152"/>
          <a:ext cx="1663815" cy="16693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128016" rIns="128016" bIns="128016" numCol="1" spcCol="1270" anchor="t" anchorCtr="0">
          <a:noAutofit/>
        </a:bodyPr>
        <a:lstStyle/>
        <a:p>
          <a:pPr marL="0" lvl="0" indent="0" algn="ctr" defTabSz="800100">
            <a:lnSpc>
              <a:spcPct val="90000"/>
            </a:lnSpc>
            <a:spcBef>
              <a:spcPct val="0"/>
            </a:spcBef>
            <a:spcAft>
              <a:spcPct val="35000"/>
            </a:spcAft>
            <a:buNone/>
          </a:pPr>
          <a:r>
            <a:rPr lang="en-US" sz="1800" b="0" i="1" kern="1200" dirty="0">
              <a:solidFill>
                <a:srgbClr val="92D050"/>
              </a:solidFill>
            </a:rPr>
            <a:t>Achieve results</a:t>
          </a:r>
          <a:endParaRPr lang="en-US" sz="1200" kern="1200" dirty="0">
            <a:solidFill>
              <a:srgbClr val="92D050"/>
            </a:solidFill>
          </a:endParaRPr>
        </a:p>
      </dsp:txBody>
      <dsp:txXfrm>
        <a:off x="8830166" y="2269152"/>
        <a:ext cx="1663815" cy="1669366"/>
      </dsp:txXfrm>
    </dsp:sp>
    <dsp:sp modelId="{9E2F2A95-FCE2-4B1D-ADB6-0EA0E829C435}">
      <dsp:nvSpPr>
        <dsp:cNvPr id="0" name=""/>
        <dsp:cNvSpPr/>
      </dsp:nvSpPr>
      <dsp:spPr>
        <a:xfrm>
          <a:off x="9427273" y="1944181"/>
          <a:ext cx="285052" cy="285052"/>
        </a:xfrm>
        <a:prstGeom prst="ellipse">
          <a:avLst/>
        </a:prstGeom>
        <a:solidFill>
          <a:schemeClr val="bg1"/>
        </a:solidFill>
        <a:ln w="38100" cap="rnd" cmpd="sng" algn="ctr">
          <a:solidFill>
            <a:schemeClr val="accent1"/>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AA1C17-F54C-4AA3-BBE2-E1E9970961A2}">
      <dsp:nvSpPr>
        <dsp:cNvPr id="0" name=""/>
        <dsp:cNvSpPr/>
      </dsp:nvSpPr>
      <dsp:spPr>
        <a:xfrm>
          <a:off x="0" y="3496756"/>
          <a:ext cx="1763854" cy="1147713"/>
        </a:xfrm>
        <a:prstGeom prst="rect">
          <a:avLst/>
        </a:prstGeom>
        <a:solidFill>
          <a:schemeClr val="accent1">
            <a:lumMod val="75000"/>
          </a:schemeClr>
        </a:solid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445" tIns="149352" rIns="125445" bIns="149352" numCol="1" spcCol="1270" anchor="ctr" anchorCtr="0">
          <a:noAutofit/>
        </a:bodyPr>
        <a:lstStyle/>
        <a:p>
          <a:pPr marL="0" lvl="0" indent="0" algn="ctr" defTabSz="933450">
            <a:lnSpc>
              <a:spcPct val="90000"/>
            </a:lnSpc>
            <a:spcBef>
              <a:spcPct val="0"/>
            </a:spcBef>
            <a:spcAft>
              <a:spcPct val="35000"/>
            </a:spcAft>
            <a:buNone/>
          </a:pPr>
          <a:r>
            <a:rPr lang="en-US" sz="2100" kern="1200" dirty="0"/>
            <a:t>Appreciative enquiry</a:t>
          </a:r>
        </a:p>
      </dsp:txBody>
      <dsp:txXfrm>
        <a:off x="0" y="3496756"/>
        <a:ext cx="1763854" cy="1147713"/>
      </dsp:txXfrm>
    </dsp:sp>
    <dsp:sp modelId="{BFF3A099-991E-4C39-A76D-B1A15F6185FC}">
      <dsp:nvSpPr>
        <dsp:cNvPr id="0" name=""/>
        <dsp:cNvSpPr/>
      </dsp:nvSpPr>
      <dsp:spPr>
        <a:xfrm>
          <a:off x="1763854" y="3496756"/>
          <a:ext cx="5291564" cy="1147713"/>
        </a:xfrm>
        <a:prstGeom prst="rect">
          <a:avLst/>
        </a:prstGeom>
        <a:solidFill>
          <a:schemeClr val="bg2">
            <a:alpha val="90000"/>
          </a:schemeClr>
        </a:solidFill>
        <a:ln w="22225" cap="rnd" cmpd="sng" algn="ctr">
          <a:noFill/>
          <a:prstDash val="solid"/>
        </a:ln>
        <a:effectLst/>
      </dsp:spPr>
      <dsp:style>
        <a:lnRef idx="2">
          <a:scrgbClr r="0" g="0" b="0"/>
        </a:lnRef>
        <a:fillRef idx="1">
          <a:scrgbClr r="0" g="0" b="0"/>
        </a:fillRef>
        <a:effectRef idx="0">
          <a:scrgbClr r="0" g="0" b="0"/>
        </a:effectRef>
        <a:fontRef idx="minor"/>
      </dsp:style>
      <dsp:txBody>
        <a:bodyPr spcFirstLastPara="0" vert="horz" wrap="square" lIns="107338" tIns="152400" rIns="107338" bIns="152400" numCol="1" spcCol="1270" anchor="ctr" anchorCtr="0">
          <a:noAutofit/>
        </a:bodyPr>
        <a:lstStyle/>
        <a:p>
          <a:pPr marL="0" lvl="0" indent="0" algn="l" defTabSz="533400">
            <a:lnSpc>
              <a:spcPct val="90000"/>
            </a:lnSpc>
            <a:spcBef>
              <a:spcPct val="0"/>
            </a:spcBef>
            <a:spcAft>
              <a:spcPct val="35000"/>
            </a:spcAft>
            <a:buNone/>
          </a:pPr>
          <a:r>
            <a:rPr lang="en-US" sz="1200" kern="1200" dirty="0"/>
            <a:t>Based on engagement , this tool allows and encourages employees to discuss what has been done already, by sharing real-life experiences, what the plan is and the structure of it, in order to ease future possibilities and achieving  the final target and not making it look overwhelming. </a:t>
          </a:r>
        </a:p>
      </dsp:txBody>
      <dsp:txXfrm>
        <a:off x="1763854" y="3496756"/>
        <a:ext cx="5291564" cy="1147713"/>
      </dsp:txXfrm>
    </dsp:sp>
    <dsp:sp modelId="{B572971A-69E2-4612-9AE9-2D297FC1D105}">
      <dsp:nvSpPr>
        <dsp:cNvPr id="0" name=""/>
        <dsp:cNvSpPr/>
      </dsp:nvSpPr>
      <dsp:spPr>
        <a:xfrm rot="10800000">
          <a:off x="0" y="1805080"/>
          <a:ext cx="1763854" cy="1765183"/>
        </a:xfrm>
        <a:prstGeom prst="upArrowCallout">
          <a:avLst>
            <a:gd name="adj1" fmla="val 5000"/>
            <a:gd name="adj2" fmla="val 10000"/>
            <a:gd name="adj3" fmla="val 15000"/>
            <a:gd name="adj4" fmla="val 64977"/>
          </a:avLst>
        </a:prstGeom>
        <a:solidFill>
          <a:schemeClr val="accent1">
            <a:lumMod val="75000"/>
          </a:schemeClr>
        </a:solid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445" tIns="149352" rIns="125445" bIns="149352" numCol="1" spcCol="1270" anchor="ctr" anchorCtr="0">
          <a:noAutofit/>
        </a:bodyPr>
        <a:lstStyle/>
        <a:p>
          <a:pPr marL="0" lvl="0" indent="0" algn="ctr" defTabSz="933450">
            <a:lnSpc>
              <a:spcPct val="90000"/>
            </a:lnSpc>
            <a:spcBef>
              <a:spcPct val="0"/>
            </a:spcBef>
            <a:spcAft>
              <a:spcPct val="35000"/>
            </a:spcAft>
            <a:buNone/>
          </a:pPr>
          <a:r>
            <a:rPr lang="en-US" sz="2100" kern="1200" dirty="0"/>
            <a:t>Strategic narrative</a:t>
          </a:r>
        </a:p>
      </dsp:txBody>
      <dsp:txXfrm rot="-10800000">
        <a:off x="0" y="1805080"/>
        <a:ext cx="1763854" cy="1147369"/>
      </dsp:txXfrm>
    </dsp:sp>
    <dsp:sp modelId="{9B56BC1C-DD08-4C02-A4B7-C2C2F8FB002B}">
      <dsp:nvSpPr>
        <dsp:cNvPr id="0" name=""/>
        <dsp:cNvSpPr/>
      </dsp:nvSpPr>
      <dsp:spPr>
        <a:xfrm>
          <a:off x="1763854" y="1760044"/>
          <a:ext cx="5291564" cy="1147369"/>
        </a:xfrm>
        <a:prstGeom prst="rect">
          <a:avLst/>
        </a:prstGeom>
        <a:solidFill>
          <a:schemeClr val="bg2">
            <a:alpha val="90000"/>
          </a:schemeClr>
        </a:solidFill>
        <a:ln w="22225" cap="rnd" cmpd="sng" algn="ctr">
          <a:noFill/>
          <a:prstDash val="solid"/>
        </a:ln>
        <a:effectLst/>
      </dsp:spPr>
      <dsp:style>
        <a:lnRef idx="2">
          <a:scrgbClr r="0" g="0" b="0"/>
        </a:lnRef>
        <a:fillRef idx="1">
          <a:scrgbClr r="0" g="0" b="0"/>
        </a:fillRef>
        <a:effectRef idx="0">
          <a:scrgbClr r="0" g="0" b="0"/>
        </a:effectRef>
        <a:fontRef idx="minor"/>
      </dsp:style>
      <dsp:txBody>
        <a:bodyPr spcFirstLastPara="0" vert="horz" wrap="square" lIns="107338" tIns="114300" rIns="107338" bIns="114300" numCol="1" spcCol="1270" anchor="ctr" anchorCtr="0">
          <a:noAutofit/>
        </a:bodyPr>
        <a:lstStyle/>
        <a:p>
          <a:pPr marL="0" lvl="0" indent="0" algn="l" defTabSz="488950">
            <a:lnSpc>
              <a:spcPct val="90000"/>
            </a:lnSpc>
            <a:spcBef>
              <a:spcPct val="0"/>
            </a:spcBef>
            <a:spcAft>
              <a:spcPct val="35000"/>
            </a:spcAft>
            <a:buNone/>
          </a:pPr>
          <a:r>
            <a:rPr lang="en-US" sz="1100" kern="1200" dirty="0"/>
            <a:t>A well drafted overview of where the business is and where it goes to with employees contribution or without it. A narrative that will include the perspective of purpose and meaning within the organization. </a:t>
          </a:r>
        </a:p>
        <a:p>
          <a:pPr marL="0" lvl="0" indent="0" algn="l" defTabSz="400050">
            <a:lnSpc>
              <a:spcPct val="90000"/>
            </a:lnSpc>
            <a:spcBef>
              <a:spcPct val="0"/>
            </a:spcBef>
            <a:spcAft>
              <a:spcPct val="35000"/>
            </a:spcAft>
            <a:buNone/>
          </a:pPr>
          <a:r>
            <a:rPr lang="en-US" sz="900" kern="1200" dirty="0"/>
            <a:t>						(</a:t>
          </a:r>
          <a:r>
            <a:rPr lang="en-US" sz="1100" b="0" i="0" kern="1200" dirty="0"/>
            <a:t>Pratt and Ashworth, 2003)</a:t>
          </a:r>
          <a:endParaRPr lang="en-US" sz="1100" kern="1200" dirty="0"/>
        </a:p>
      </dsp:txBody>
      <dsp:txXfrm>
        <a:off x="1763854" y="1760044"/>
        <a:ext cx="5291564" cy="1147369"/>
      </dsp:txXfrm>
    </dsp:sp>
    <dsp:sp modelId="{B0EECA9C-951C-4D9E-8CEE-394BCB22CEF0}">
      <dsp:nvSpPr>
        <dsp:cNvPr id="0" name=""/>
        <dsp:cNvSpPr/>
      </dsp:nvSpPr>
      <dsp:spPr>
        <a:xfrm rot="10800000">
          <a:off x="0" y="821"/>
          <a:ext cx="1763854" cy="1765183"/>
        </a:xfrm>
        <a:prstGeom prst="upArrowCallout">
          <a:avLst>
            <a:gd name="adj1" fmla="val 5000"/>
            <a:gd name="adj2" fmla="val 10000"/>
            <a:gd name="adj3" fmla="val 15000"/>
            <a:gd name="adj4" fmla="val 64977"/>
          </a:avLst>
        </a:prstGeom>
        <a:solidFill>
          <a:schemeClr val="accent1">
            <a:lumMod val="75000"/>
          </a:schemeClr>
        </a:solid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445" tIns="149352" rIns="125445" bIns="149352" numCol="1" spcCol="1270" anchor="ctr" anchorCtr="0">
          <a:noAutofit/>
        </a:bodyPr>
        <a:lstStyle/>
        <a:p>
          <a:pPr marL="0" lvl="0" indent="0" algn="ctr" defTabSz="933450">
            <a:lnSpc>
              <a:spcPct val="90000"/>
            </a:lnSpc>
            <a:spcBef>
              <a:spcPct val="0"/>
            </a:spcBef>
            <a:spcAft>
              <a:spcPct val="35000"/>
            </a:spcAft>
            <a:buNone/>
          </a:pPr>
          <a:r>
            <a:rPr lang="en-US" sz="2100" kern="1200" dirty="0"/>
            <a:t>Leadership and Line Managers</a:t>
          </a:r>
        </a:p>
      </dsp:txBody>
      <dsp:txXfrm rot="-10800000">
        <a:off x="0" y="821"/>
        <a:ext cx="1763854" cy="1147369"/>
      </dsp:txXfrm>
    </dsp:sp>
    <dsp:sp modelId="{74B3C4B7-20AD-4945-8126-5056D9CFA6CE}">
      <dsp:nvSpPr>
        <dsp:cNvPr id="0" name=""/>
        <dsp:cNvSpPr/>
      </dsp:nvSpPr>
      <dsp:spPr>
        <a:xfrm>
          <a:off x="1763854" y="821"/>
          <a:ext cx="5291564" cy="1147369"/>
        </a:xfrm>
        <a:prstGeom prst="rect">
          <a:avLst/>
        </a:prstGeom>
        <a:solidFill>
          <a:schemeClr val="bg2">
            <a:alpha val="90000"/>
          </a:schemeClr>
        </a:solidFill>
        <a:ln w="22225" cap="rnd" cmpd="sng" algn="ctr">
          <a:noFill/>
          <a:prstDash val="solid"/>
        </a:ln>
        <a:effectLst/>
      </dsp:spPr>
      <dsp:style>
        <a:lnRef idx="2">
          <a:scrgbClr r="0" g="0" b="0"/>
        </a:lnRef>
        <a:fillRef idx="1">
          <a:scrgbClr r="0" g="0" b="0"/>
        </a:fillRef>
        <a:effectRef idx="0">
          <a:scrgbClr r="0" g="0" b="0"/>
        </a:effectRef>
        <a:fontRef idx="minor"/>
      </dsp:style>
      <dsp:txBody>
        <a:bodyPr spcFirstLastPara="0" vert="horz" wrap="square" lIns="107338" tIns="152400" rIns="107338" bIns="152400" numCol="1" spcCol="1270" anchor="ctr" anchorCtr="0">
          <a:noAutofit/>
        </a:bodyPr>
        <a:lstStyle/>
        <a:p>
          <a:pPr marL="0" lvl="0" indent="0" algn="l" defTabSz="533400">
            <a:lnSpc>
              <a:spcPct val="90000"/>
            </a:lnSpc>
            <a:spcBef>
              <a:spcPct val="0"/>
            </a:spcBef>
            <a:spcAft>
              <a:spcPct val="35000"/>
            </a:spcAft>
            <a:buNone/>
          </a:pPr>
          <a:r>
            <a:rPr lang="en-US" sz="1200" kern="1200" dirty="0"/>
            <a:t>Line managers can shape the capability of an employee to engage within a team. Their position is critical in order to achieve great performance through engagement with team members.  </a:t>
          </a:r>
          <a:br>
            <a:rPr lang="en-US" sz="1200" kern="1200" dirty="0"/>
          </a:br>
          <a:r>
            <a:rPr lang="en-US" sz="1200" kern="1200" dirty="0"/>
            <a:t>	SUPPORT 		       ACTION			INTEGRITY</a:t>
          </a:r>
        </a:p>
      </dsp:txBody>
      <dsp:txXfrm>
        <a:off x="1763854" y="821"/>
        <a:ext cx="5291564" cy="1147369"/>
      </dsp:txXfrm>
    </dsp:sp>
  </dsp:spTree>
</dsp:drawing>
</file>

<file path=ppt/diagrams/layout1.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16/7/layout/VerticalDownArrowProcess">
  <dgm:title val="Vertical Down Arrow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36"/>
      <dgm:constr type="primFontSz" for="des" forName="parentTextArrow" refType="primFontSz" refFor="des" refForName="parentTextBox" op="equ"/>
      <dgm:constr type="primFontSz" for="des" forName="descendantArrow" val="24"/>
      <dgm:constr type="primFontSz" for="des" forName="descendantArrow" refType="primFontSz" refFor="des" refForName="parentTextArrow" op="lte"/>
      <dgm:constr type="primFontSz" for="des" forName="descendantBox" refType="primFontSz" refFor="des" refForName="parentTextArrow" op="lte"/>
      <dgm:constr type="primFontSz" for="des" forName="descendantBox" refType="primFontSz" refFor="des" refForName="parentTextBox" op="lte"/>
      <dgm:constr type="primFontSz" for="des" forName="descendantArrow" refType="primFontSz" refFor="des" refForName="parentTextBox" op="lte"/>
      <dgm:constr type="primFontSz" for="des" forName="descendantBox" refType="primFontSz" refFor="des" refForName="descendan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onstrLst>
              <dgm:constr type="w" for="ch" forName="parentTextBox" refType="w" fact="0.25"/>
              <dgm:constr type="h" for="ch" forName="parentTextBox" refType="h"/>
              <dgm:constr type="t" for="ch" forName="parentTextBox"/>
              <dgm:constr type="w" for="ch" forName="descendantBox" refType="w" fact="0.75"/>
              <dgm:constr type="l" for="ch" forName="descendantBox" refType="w" fact="0.25"/>
              <dgm:constr type="b" for="ch" forName="descendantBox" refType="h"/>
              <dgm:constr type="h" for="ch" forName="descendantBox" refType="h"/>
            </dgm:constrLst>
            <dgm:ruleLst/>
            <dgm:layoutNode name="parentTextBox" styleLbl="alignNode1">
              <dgm:alg type="tx"/>
              <dgm:shape xmlns:r="http://schemas.openxmlformats.org/officeDocument/2006/relationships" type="rect" r:blip="">
                <dgm:adjLst/>
              </dgm:shape>
              <dgm:presOf axis="self"/>
              <dgm:constrLst>
                <dgm:constr type="primFontSz" refType="h" op="lte" fact="0.5"/>
                <dgm:constr type="lMarg" refType="w" fact="0.2016"/>
                <dgm:constr type="rMarg" refType="w" fact="0.2016"/>
              </dgm:constrLst>
              <dgm:ruleLst>
                <dgm:rule type="primFontSz" val="13" fact="NaN" max="NaN"/>
              </dgm:ruleLst>
            </dgm:layoutNode>
            <dgm:layoutNode name="descendantBox" styleLbl="bgAccFollowNode1">
              <dgm:alg type="tx">
                <dgm:param type="stBulletLvl" val="0"/>
                <dgm:param type="parTxLTRAlign" val="l"/>
              </dgm:alg>
              <dgm:shape xmlns:r="http://schemas.openxmlformats.org/officeDocument/2006/relationships" type="rect" r:blip="">
                <dgm:adjLst/>
              </dgm:shape>
              <dgm:presOf/>
              <dgm:constrLst>
                <dgm:constr type="tMarg" refType="primFontSz"/>
                <dgm:constr type="bMarg" refType="primFontSz"/>
                <dgm:constr type="lMarg" refType="w" fact="0.0575"/>
                <dgm:constr type="rMarg" refType="w" fact="0.0575"/>
              </dgm:constrLst>
              <dgm:presOf axis="des" ptType="node"/>
              <dgm:ruleLst>
                <dgm:rule type="primFontSz" val="11" fact="NaN" max="NaN"/>
              </dgm:ruleLst>
            </dgm:layoutNode>
          </dgm:layoutNode>
        </dgm:if>
        <dgm:else name="Name17">
          <dgm:layoutNode name="arrowAndChildren">
            <dgm:alg type="composite"/>
            <dgm:shape xmlns:r="http://schemas.openxmlformats.org/officeDocument/2006/relationships" r:blip="">
              <dgm:adjLst/>
            </dgm:shape>
            <dgm:presOf/>
            <dgm:constrLst>
              <dgm:constr type="w" for="ch" forName="parentTextArrow" refType="w" fact="0.25"/>
              <dgm:constr type="t" for="ch" forName="parentTextArrow"/>
              <dgm:constr type="h" for="ch" forName="parentTextArrow" refType="h" fact="0.65"/>
              <dgm:constr type="w" for="ch" forName="arrow" refType="w" fact="0.25"/>
              <dgm:constr type="h" for="ch" forName="arrow" refType="h"/>
              <dgm:constr type="l" for="ch" forName="descendantArrow" refType="w" fact="0.25"/>
              <dgm:constr type="w" for="ch" forName="descendantArrow" refType="w" fact="0.75"/>
              <dgm:constr type="b" for="ch" forName="descendantArrow" refType="h" fact="0.65"/>
              <dgm:constr type="h" for="ch" forName="descendantArrow" refType="h" fact="0.65"/>
            </dgm:constrLst>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constr type="primFontSz" refType="h" op="lte" fact="0.5"/>
                <dgm:constr type="lMarg" refType="w" fact="0.2016"/>
                <dgm:constr type="rMarg" refType="w" fact="0.2016"/>
              </dgm:constrLst>
              <dgm:ruleLst>
                <dgm:rule type="primFontSz" val="13" fact="NaN" max="NaN"/>
              </dgm:ruleLst>
            </dgm:layoutNode>
            <dgm:layoutNode name="arrow" styleLbl="alignNode1">
              <dgm:alg type="sp"/>
              <dgm:shape xmlns:r="http://schemas.openxmlformats.org/officeDocument/2006/relationships" rot="180" type="upArrowCallout" r:blip="">
                <dgm:adjLst>
                  <dgm:adj idx="1" val="0.05"/>
                  <dgm:adj idx="2" val="0.1"/>
                  <dgm:adj idx="3" val="0.15"/>
                </dgm:adjLst>
              </dgm:shape>
              <dgm:presOf axis="self"/>
              <dgm:constrLst/>
              <dgm:ruleLst/>
            </dgm:layoutNode>
            <dgm:layoutNode name="descendantArrow" styleLbl="bgAccFollowNode1">
              <dgm:alg type="tx">
                <dgm:param type="stBulletLvl" val="0"/>
                <dgm:param type="parTxLTRAlign" val="l"/>
              </dgm:alg>
              <dgm:shape xmlns:r="http://schemas.openxmlformats.org/officeDocument/2006/relationships" type="rect" r:blip="">
                <dgm:adjLst/>
              </dgm:shape>
              <dgm:presOf axis="des" ptType="node"/>
              <dgm:constrLst>
                <dgm:constr type="tMarg" refType="primFontSz"/>
                <dgm:constr type="bMarg" refType="primFontSz"/>
                <dgm:constr type="lMarg" refType="w" fact="0.0575"/>
                <dgm:constr type="rMarg" refType="w" fact="0.0575"/>
              </dgm:constrLst>
              <dgm:ruleLst>
                <dgm:rule type="primFontSz" val="11" fact="NaN" max="NaN"/>
              </dgm:ruleLst>
            </dgm:layoutNod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4366289-7251-4248-8185-9FEDE67FEBD0}"/>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FA911AAB-DA95-4CED-94BD-874BA4394ED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CE2D0D4-6341-4059-9D73-098573890B8F}" type="datetimeFigureOut">
              <a:rPr lang="en-US" smtClean="0"/>
              <a:t>04-Dec-22</a:t>
            </a:fld>
            <a:endParaRPr lang="en-US" dirty="0"/>
          </a:p>
        </p:txBody>
      </p:sp>
      <p:sp>
        <p:nvSpPr>
          <p:cNvPr id="4" name="Footer Placeholder 3">
            <a:extLst>
              <a:ext uri="{FF2B5EF4-FFF2-40B4-BE49-F238E27FC236}">
                <a16:creationId xmlns:a16="http://schemas.microsoft.com/office/drawing/2014/main" id="{796222C7-E745-4972-ADB2-26864641F2B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8F0AA558-CC6A-4543-8082-2ECED10B3D0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6FEEF11-4551-44CC-8138-2C9C44119EA2}" type="slidenum">
              <a:rPr lang="en-US" smtClean="0"/>
              <a:t>‹#›</a:t>
            </a:fld>
            <a:endParaRPr lang="en-US" dirty="0"/>
          </a:p>
        </p:txBody>
      </p:sp>
    </p:spTree>
    <p:extLst>
      <p:ext uri="{BB962C8B-B14F-4D97-AF65-F5344CB8AC3E}">
        <p14:creationId xmlns:p14="http://schemas.microsoft.com/office/powerpoint/2010/main" val="25847647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0A64C05-FCBF-48B1-ABC9-9F817F02AAEB}" type="datetimeFigureOut">
              <a:rPr lang="en-US" smtClean="0"/>
              <a:t>04-Dec-22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4C8E5D6-E240-4AB4-B03F-F45C58F87E64}" type="slidenum">
              <a:rPr lang="en-US" smtClean="0"/>
              <a:t>‹#›</a:t>
            </a:fld>
            <a:endParaRPr lang="en-US" dirty="0"/>
          </a:p>
        </p:txBody>
      </p:sp>
    </p:spTree>
    <p:extLst>
      <p:ext uri="{BB962C8B-B14F-4D97-AF65-F5344CB8AC3E}">
        <p14:creationId xmlns:p14="http://schemas.microsoft.com/office/powerpoint/2010/main" val="41203065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4C8E5D6-E240-4AB4-B03F-F45C58F87E64}" type="slidenum">
              <a:rPr lang="en-US" smtClean="0"/>
              <a:t>1</a:t>
            </a:fld>
            <a:endParaRPr lang="en-US" dirty="0"/>
          </a:p>
        </p:txBody>
      </p:sp>
    </p:spTree>
    <p:extLst>
      <p:ext uri="{BB962C8B-B14F-4D97-AF65-F5344CB8AC3E}">
        <p14:creationId xmlns:p14="http://schemas.microsoft.com/office/powerpoint/2010/main" val="35915488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4C8E5D6-E240-4AB4-B03F-F45C58F87E64}" type="slidenum">
              <a:rPr lang="en-US" smtClean="0"/>
              <a:t>2</a:t>
            </a:fld>
            <a:endParaRPr lang="en-US" dirty="0"/>
          </a:p>
        </p:txBody>
      </p:sp>
    </p:spTree>
    <p:extLst>
      <p:ext uri="{BB962C8B-B14F-4D97-AF65-F5344CB8AC3E}">
        <p14:creationId xmlns:p14="http://schemas.microsoft.com/office/powerpoint/2010/main" val="7720584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4C8E5D6-E240-4AB4-B03F-F45C58F87E64}" type="slidenum">
              <a:rPr lang="en-US" smtClean="0"/>
              <a:t>3</a:t>
            </a:fld>
            <a:endParaRPr lang="en-US" dirty="0"/>
          </a:p>
        </p:txBody>
      </p:sp>
    </p:spTree>
    <p:extLst>
      <p:ext uri="{BB962C8B-B14F-4D97-AF65-F5344CB8AC3E}">
        <p14:creationId xmlns:p14="http://schemas.microsoft.com/office/powerpoint/2010/main" val="25385773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4C8E5D6-E240-4AB4-B03F-F45C58F87E64}" type="slidenum">
              <a:rPr lang="en-US" smtClean="0"/>
              <a:t>4</a:t>
            </a:fld>
            <a:endParaRPr lang="en-US" dirty="0"/>
          </a:p>
        </p:txBody>
      </p:sp>
    </p:spTree>
    <p:extLst>
      <p:ext uri="{BB962C8B-B14F-4D97-AF65-F5344CB8AC3E}">
        <p14:creationId xmlns:p14="http://schemas.microsoft.com/office/powerpoint/2010/main" val="25503095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4C8E5D6-E240-4AB4-B03F-F45C58F87E64}" type="slidenum">
              <a:rPr lang="en-US" smtClean="0"/>
              <a:t>5</a:t>
            </a:fld>
            <a:endParaRPr lang="en-US" dirty="0"/>
          </a:p>
        </p:txBody>
      </p:sp>
    </p:spTree>
    <p:extLst>
      <p:ext uri="{BB962C8B-B14F-4D97-AF65-F5344CB8AC3E}">
        <p14:creationId xmlns:p14="http://schemas.microsoft.com/office/powerpoint/2010/main" val="3569459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4C8E5D6-E240-4AB4-B03F-F45C58F87E64}" type="slidenum">
              <a:rPr lang="en-US" smtClean="0"/>
              <a:t>6</a:t>
            </a:fld>
            <a:endParaRPr lang="en-US" dirty="0"/>
          </a:p>
        </p:txBody>
      </p:sp>
    </p:spTree>
    <p:extLst>
      <p:ext uri="{BB962C8B-B14F-4D97-AF65-F5344CB8AC3E}">
        <p14:creationId xmlns:p14="http://schemas.microsoft.com/office/powerpoint/2010/main" val="17519604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4C8E5D6-E240-4AB4-B03F-F45C58F87E64}" type="slidenum">
              <a:rPr lang="en-US" smtClean="0"/>
              <a:t>7</a:t>
            </a:fld>
            <a:endParaRPr lang="en-US" dirty="0"/>
          </a:p>
        </p:txBody>
      </p:sp>
    </p:spTree>
    <p:extLst>
      <p:ext uri="{BB962C8B-B14F-4D97-AF65-F5344CB8AC3E}">
        <p14:creationId xmlns:p14="http://schemas.microsoft.com/office/powerpoint/2010/main" val="1393401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4C8E5D6-E240-4AB4-B03F-F45C58F87E64}" type="slidenum">
              <a:rPr lang="en-US" smtClean="0"/>
              <a:t>8</a:t>
            </a:fld>
            <a:endParaRPr lang="en-US" dirty="0"/>
          </a:p>
        </p:txBody>
      </p:sp>
    </p:spTree>
    <p:extLst>
      <p:ext uri="{BB962C8B-B14F-4D97-AF65-F5344CB8AC3E}">
        <p14:creationId xmlns:p14="http://schemas.microsoft.com/office/powerpoint/2010/main" val="34481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4C8E5D6-E240-4AB4-B03F-F45C58F87E64}" type="slidenum">
              <a:rPr lang="en-US" smtClean="0"/>
              <a:t>9</a:t>
            </a:fld>
            <a:endParaRPr lang="en-US" dirty="0"/>
          </a:p>
        </p:txBody>
      </p:sp>
    </p:spTree>
    <p:extLst>
      <p:ext uri="{BB962C8B-B14F-4D97-AF65-F5344CB8AC3E}">
        <p14:creationId xmlns:p14="http://schemas.microsoft.com/office/powerpoint/2010/main" val="13433291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4C8E5D6-E240-4AB4-B03F-F45C58F87E64}" type="slidenum">
              <a:rPr lang="en-US" smtClean="0"/>
              <a:t>10</a:t>
            </a:fld>
            <a:endParaRPr lang="en-US" dirty="0"/>
          </a:p>
        </p:txBody>
      </p:sp>
    </p:spTree>
    <p:extLst>
      <p:ext uri="{BB962C8B-B14F-4D97-AF65-F5344CB8AC3E}">
        <p14:creationId xmlns:p14="http://schemas.microsoft.com/office/powerpoint/2010/main" val="34430249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04-Dec-22</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080410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1_Title Slide">
    <p:spTree>
      <p:nvGrpSpPr>
        <p:cNvPr id="1" name=""/>
        <p:cNvGrpSpPr/>
        <p:nvPr/>
      </p:nvGrpSpPr>
      <p:grpSpPr>
        <a:xfrm>
          <a:off x="0" y="0"/>
          <a:ext cx="0" cy="0"/>
          <a:chOff x="0" y="0"/>
          <a:chExt cx="0" cy="0"/>
        </a:xfrm>
      </p:grpSpPr>
      <p:sp>
        <p:nvSpPr>
          <p:cNvPr id="5" name="Picture Placeholder 4"/>
          <p:cNvSpPr>
            <a:spLocks noGrp="1"/>
          </p:cNvSpPr>
          <p:nvPr>
            <p:ph type="pic" sz="quarter" idx="13"/>
          </p:nvPr>
        </p:nvSpPr>
        <p:spPr>
          <a:xfrm>
            <a:off x="0" y="0"/>
            <a:ext cx="12192000" cy="6858000"/>
          </a:xfrm>
        </p:spPr>
        <p:txBody>
          <a:bodyPr/>
          <a:lstStyle>
            <a:lvl1pPr algn="ctr">
              <a:defRPr/>
            </a:lvl1pPr>
          </a:lstStyle>
          <a:p>
            <a:r>
              <a:rPr lang="en-US"/>
              <a:t>Click icon to add picture</a:t>
            </a:r>
            <a:endParaRPr lang="en-US" dirty="0"/>
          </a:p>
        </p:txBody>
      </p:sp>
      <p:sp>
        <p:nvSpPr>
          <p:cNvPr id="11" name="Rectangle 10"/>
          <p:cNvSpPr/>
          <p:nvPr userDrawn="1"/>
        </p:nvSpPr>
        <p:spPr>
          <a:xfrm>
            <a:off x="446534" y="4284627"/>
            <a:ext cx="11292840" cy="2011678"/>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 name="Subtitle 2"/>
          <p:cNvSpPr>
            <a:spLocks noGrp="1"/>
          </p:cNvSpPr>
          <p:nvPr>
            <p:ph type="subTitle" idx="1"/>
          </p:nvPr>
        </p:nvSpPr>
        <p:spPr>
          <a:xfrm>
            <a:off x="581194" y="5695849"/>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2" name="Rectangle 11"/>
          <p:cNvSpPr/>
          <p:nvPr userDrawn="1"/>
        </p:nvSpPr>
        <p:spPr>
          <a:xfrm>
            <a:off x="446534" y="4114808"/>
            <a:ext cx="1129284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4220835"/>
            <a:ext cx="10993549" cy="1475013"/>
          </a:xfrm>
          <a:effectLst/>
        </p:spPr>
        <p:txBody>
          <a:bodyPr anchor="b">
            <a:normAutofit/>
          </a:bodyPr>
          <a:lstStyle>
            <a:lvl1pPr>
              <a:defRPr sz="3600">
                <a:solidFill>
                  <a:schemeClr val="bg1"/>
                </a:solidFill>
              </a:defRPr>
            </a:lvl1pPr>
          </a:lstStyle>
          <a:p>
            <a:r>
              <a:rPr lang="en-US"/>
              <a:t>Click to edit Master title style</a:t>
            </a:r>
            <a:endParaRPr lang="en-US" dirty="0"/>
          </a:p>
        </p:txBody>
      </p:sp>
    </p:spTree>
    <p:extLst>
      <p:ext uri="{BB962C8B-B14F-4D97-AF65-F5344CB8AC3E}">
        <p14:creationId xmlns:p14="http://schemas.microsoft.com/office/powerpoint/2010/main" val="42833421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04-Dec-22</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9616483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04-Dec-22</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614391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04-Dec-22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016606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905648"/>
            <a:ext cx="5194769" cy="557784"/>
          </a:xfrm>
        </p:spPr>
        <p:txBody>
          <a:bodyPr anchor="ctr">
            <a:noAutofit/>
          </a:bodyPr>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3580809"/>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905649"/>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3580809"/>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04-Dec-22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082551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04-Dec-22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701036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3_Title Only">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B94070D-8484-4B7B-ADE0-4CCDD6380285}"/>
              </a:ext>
              <a:ext uri="{C183D7F6-B498-43B3-948B-1728B52AA6E4}">
                <adec:decorative xmlns:adec="http://schemas.microsoft.com/office/drawing/2017/decorative" val="1"/>
              </a:ext>
            </a:extLst>
          </p:cNvPr>
          <p:cNvSpPr/>
          <p:nvPr userDrawn="1"/>
        </p:nvSpPr>
        <p:spPr>
          <a:xfrm>
            <a:off x="-8626" y="5120639"/>
            <a:ext cx="12200626" cy="173260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rial" panose="020B0604020202020204" pitchFamily="34" charset="0"/>
              <a:cs typeface="Arial" panose="020B0604020202020204" pitchFamily="34" charset="0"/>
            </a:endParaRPr>
          </a:p>
        </p:txBody>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25" name="Text Placeholder 2"/>
          <p:cNvSpPr>
            <a:spLocks noGrp="1"/>
          </p:cNvSpPr>
          <p:nvPr>
            <p:ph type="body" idx="1" hasCustomPrompt="1"/>
          </p:nvPr>
        </p:nvSpPr>
        <p:spPr>
          <a:xfrm>
            <a:off x="759402" y="5330449"/>
            <a:ext cx="1938528" cy="557784"/>
          </a:xfrm>
        </p:spPr>
        <p:txBody>
          <a:bodyPr anchor="ctr">
            <a:noAutofit/>
          </a:bodyPr>
          <a:lstStyle>
            <a:lvl1pPr marL="0" indent="0" algn="ctr" defTabSz="914400" rtl="0" eaLnBrk="1" latinLnBrk="0" hangingPunct="1">
              <a:buNone/>
              <a:defRPr lang="en-US" sz="4000" b="1" kern="1200" dirty="0">
                <a:solidFill>
                  <a:srgbClr val="465359"/>
                </a:solidFill>
                <a:latin typeface="+mn-lt"/>
                <a:ea typeface="+mn-ea"/>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00%</a:t>
            </a:r>
          </a:p>
        </p:txBody>
      </p:sp>
      <p:sp>
        <p:nvSpPr>
          <p:cNvPr id="26" name="Content Placeholder 3"/>
          <p:cNvSpPr>
            <a:spLocks noGrp="1"/>
          </p:cNvSpPr>
          <p:nvPr>
            <p:ph sz="half" idx="2" hasCustomPrompt="1"/>
          </p:nvPr>
        </p:nvSpPr>
        <p:spPr>
          <a:xfrm>
            <a:off x="759405" y="5958718"/>
            <a:ext cx="1938528" cy="633065"/>
          </a:xfrm>
        </p:spPr>
        <p:txBody>
          <a:bodyPr anchor="t">
            <a:normAutofit/>
          </a:bodyPr>
          <a:lstStyle>
            <a:lvl1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1pPr>
            <a:lvl2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2pPr>
            <a:lvl3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3pPr>
            <a:lvl4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4pPr>
            <a:lvl5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5pPr>
          </a:lstStyle>
          <a:p>
            <a:pPr lvl="0"/>
            <a:r>
              <a:rPr lang="en-US" dirty="0"/>
              <a:t>Click to edit Master text styles</a:t>
            </a:r>
          </a:p>
        </p:txBody>
      </p:sp>
      <p:sp>
        <p:nvSpPr>
          <p:cNvPr id="27" name="Text Placeholder 2"/>
          <p:cNvSpPr>
            <a:spLocks noGrp="1"/>
          </p:cNvSpPr>
          <p:nvPr>
            <p:ph type="body" idx="10" hasCustomPrompt="1"/>
          </p:nvPr>
        </p:nvSpPr>
        <p:spPr>
          <a:xfrm>
            <a:off x="3642897" y="5330449"/>
            <a:ext cx="1938528" cy="557784"/>
          </a:xfrm>
        </p:spPr>
        <p:txBody>
          <a:bodyPr anchor="ctr">
            <a:noAutofit/>
          </a:bodyPr>
          <a:lstStyle>
            <a:lvl1pPr marL="0" indent="0" algn="ctr" defTabSz="914400" rtl="0" eaLnBrk="1" latinLnBrk="0" hangingPunct="1">
              <a:buNone/>
              <a:defRPr lang="en-US" sz="4000" b="1" kern="1200" dirty="0">
                <a:solidFill>
                  <a:schemeClr val="accent1"/>
                </a:solidFill>
                <a:latin typeface="+mn-lt"/>
                <a:ea typeface="+mn-ea"/>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00%</a:t>
            </a:r>
          </a:p>
        </p:txBody>
      </p:sp>
      <p:sp>
        <p:nvSpPr>
          <p:cNvPr id="28" name="Content Placeholder 3"/>
          <p:cNvSpPr>
            <a:spLocks noGrp="1"/>
          </p:cNvSpPr>
          <p:nvPr>
            <p:ph sz="half" idx="11" hasCustomPrompt="1"/>
          </p:nvPr>
        </p:nvSpPr>
        <p:spPr>
          <a:xfrm>
            <a:off x="3642900" y="5958718"/>
            <a:ext cx="1938528" cy="633065"/>
          </a:xfrm>
        </p:spPr>
        <p:txBody>
          <a:bodyPr anchor="t">
            <a:normAutofit/>
          </a:bodyPr>
          <a:lstStyle>
            <a:lvl1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1pPr>
            <a:lvl2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2pPr>
            <a:lvl3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3pPr>
            <a:lvl4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4pPr>
            <a:lvl5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5pPr>
          </a:lstStyle>
          <a:p>
            <a:pPr lvl="0"/>
            <a:r>
              <a:rPr lang="en-US" dirty="0"/>
              <a:t>Click to edit Master text styles</a:t>
            </a:r>
          </a:p>
        </p:txBody>
      </p:sp>
      <p:sp>
        <p:nvSpPr>
          <p:cNvPr id="29" name="Text Placeholder 2"/>
          <p:cNvSpPr>
            <a:spLocks noGrp="1"/>
          </p:cNvSpPr>
          <p:nvPr>
            <p:ph type="body" idx="12" hasCustomPrompt="1"/>
          </p:nvPr>
        </p:nvSpPr>
        <p:spPr>
          <a:xfrm>
            <a:off x="6526392" y="5330449"/>
            <a:ext cx="1938528" cy="557784"/>
          </a:xfrm>
        </p:spPr>
        <p:txBody>
          <a:bodyPr anchor="ctr">
            <a:noAutofit/>
          </a:bodyPr>
          <a:lstStyle>
            <a:lvl1pPr marL="0" indent="0" algn="ctr" defTabSz="914400" rtl="0" eaLnBrk="1" latinLnBrk="0" hangingPunct="1">
              <a:buNone/>
              <a:defRPr lang="en-US" sz="4000" b="1" kern="1200" dirty="0">
                <a:solidFill>
                  <a:schemeClr val="accent2"/>
                </a:solidFill>
                <a:latin typeface="+mn-lt"/>
                <a:ea typeface="+mn-ea"/>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00%</a:t>
            </a:r>
          </a:p>
        </p:txBody>
      </p:sp>
      <p:sp>
        <p:nvSpPr>
          <p:cNvPr id="30" name="Content Placeholder 3"/>
          <p:cNvSpPr>
            <a:spLocks noGrp="1"/>
          </p:cNvSpPr>
          <p:nvPr>
            <p:ph sz="half" idx="13" hasCustomPrompt="1"/>
          </p:nvPr>
        </p:nvSpPr>
        <p:spPr>
          <a:xfrm>
            <a:off x="6526395" y="5958718"/>
            <a:ext cx="1938528" cy="633065"/>
          </a:xfrm>
        </p:spPr>
        <p:txBody>
          <a:bodyPr anchor="t">
            <a:normAutofit/>
          </a:bodyPr>
          <a:lstStyle>
            <a:lvl1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1pPr>
            <a:lvl2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2pPr>
            <a:lvl3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3pPr>
            <a:lvl4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4pPr>
            <a:lvl5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5pPr>
          </a:lstStyle>
          <a:p>
            <a:pPr lvl="0"/>
            <a:r>
              <a:rPr lang="en-US" dirty="0"/>
              <a:t>Click to edit Master text styles</a:t>
            </a:r>
          </a:p>
        </p:txBody>
      </p:sp>
      <p:sp>
        <p:nvSpPr>
          <p:cNvPr id="31" name="Text Placeholder 2"/>
          <p:cNvSpPr>
            <a:spLocks noGrp="1"/>
          </p:cNvSpPr>
          <p:nvPr>
            <p:ph type="body" idx="14" hasCustomPrompt="1"/>
          </p:nvPr>
        </p:nvSpPr>
        <p:spPr>
          <a:xfrm>
            <a:off x="9409888" y="5330449"/>
            <a:ext cx="1938528" cy="557784"/>
          </a:xfrm>
        </p:spPr>
        <p:txBody>
          <a:bodyPr anchor="ctr">
            <a:noAutofit/>
          </a:bodyPr>
          <a:lstStyle>
            <a:lvl1pPr marL="0" indent="0" algn="ctr" defTabSz="914400" rtl="0" eaLnBrk="1" latinLnBrk="0" hangingPunct="1">
              <a:buNone/>
              <a:defRPr lang="en-US" sz="4000" b="1" kern="1200" dirty="0">
                <a:solidFill>
                  <a:schemeClr val="accent2"/>
                </a:solidFill>
                <a:latin typeface="+mn-lt"/>
                <a:ea typeface="+mn-ea"/>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00%</a:t>
            </a:r>
          </a:p>
        </p:txBody>
      </p:sp>
      <p:sp>
        <p:nvSpPr>
          <p:cNvPr id="32" name="Content Placeholder 3"/>
          <p:cNvSpPr>
            <a:spLocks noGrp="1"/>
          </p:cNvSpPr>
          <p:nvPr>
            <p:ph sz="half" idx="15" hasCustomPrompt="1"/>
          </p:nvPr>
        </p:nvSpPr>
        <p:spPr>
          <a:xfrm>
            <a:off x="9409891" y="5958718"/>
            <a:ext cx="1938528" cy="633065"/>
          </a:xfrm>
        </p:spPr>
        <p:txBody>
          <a:bodyPr anchor="t">
            <a:normAutofit/>
          </a:bodyPr>
          <a:lstStyle>
            <a:lvl1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1pPr>
            <a:lvl2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2pPr>
            <a:lvl3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3pPr>
            <a:lvl4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4pPr>
            <a:lvl5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5pPr>
          </a:lstStyle>
          <a:p>
            <a:pPr lvl="0"/>
            <a:r>
              <a:rPr lang="en-US" dirty="0"/>
              <a:t>Click to edit Master text styles</a:t>
            </a:r>
          </a:p>
        </p:txBody>
      </p:sp>
    </p:spTree>
    <p:extLst>
      <p:ext uri="{BB962C8B-B14F-4D97-AF65-F5344CB8AC3E}">
        <p14:creationId xmlns:p14="http://schemas.microsoft.com/office/powerpoint/2010/main" val="24255327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6" name="Rectangle 5"/>
          <p:cNvSpPr>
            <a:spLocks noChangeAspect="1"/>
          </p:cNvSpPr>
          <p:nvPr userDrawn="1"/>
        </p:nvSpPr>
        <p:spPr>
          <a:xfrm>
            <a:off x="1" y="0"/>
            <a:ext cx="1219200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lvl1pPr>
              <a:defRPr>
                <a:solidFill>
                  <a:schemeClr val="bg1"/>
                </a:solidFill>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lvl1pPr>
              <a:defRPr>
                <a:solidFill>
                  <a:schemeClr val="bg2"/>
                </a:solidFill>
              </a:defRPr>
            </a:lvl1pPr>
          </a:lstStyle>
          <a:p>
            <a:fld id="{5DB4ED54-5B5E-4A04-93D3-5772E3CE3818}" type="datetime1">
              <a:rPr lang="en-US" smtClean="0"/>
              <a:pPr/>
              <a:t>04-Dec-22</a:t>
            </a:fld>
            <a:endParaRPr lang="en-US" dirty="0"/>
          </a:p>
        </p:txBody>
      </p:sp>
      <p:sp>
        <p:nvSpPr>
          <p:cNvPr id="4" name="Footer Placeholder 3"/>
          <p:cNvSpPr>
            <a:spLocks noGrp="1"/>
          </p:cNvSpPr>
          <p:nvPr>
            <p:ph type="ftr" sz="quarter" idx="11"/>
          </p:nvPr>
        </p:nvSpPr>
        <p:spPr/>
        <p:txBody>
          <a:bodyPr/>
          <a:lstStyle>
            <a:lvl1pPr>
              <a:defRPr>
                <a:solidFill>
                  <a:schemeClr val="bg2"/>
                </a:solidFill>
              </a:defRPr>
            </a:lvl1pPr>
          </a:lstStyle>
          <a:p>
            <a:endParaRPr lang="en-US" dirty="0"/>
          </a:p>
        </p:txBody>
      </p:sp>
      <p:sp>
        <p:nvSpPr>
          <p:cNvPr id="5" name="Slide Number Placeholder 4"/>
          <p:cNvSpPr>
            <a:spLocks noGrp="1"/>
          </p:cNvSpPr>
          <p:nvPr>
            <p:ph type="sldNum" sz="quarter" idx="12"/>
          </p:nvPr>
        </p:nvSpPr>
        <p:spPr/>
        <p:txBody>
          <a:bodyPr/>
          <a:lstStyle>
            <a:lvl1pPr>
              <a:defRPr>
                <a:solidFill>
                  <a:schemeClr val="bg2"/>
                </a:solidFill>
              </a:defRPr>
            </a:lvl1pPr>
          </a:lstStyle>
          <a:p>
            <a:fld id="{3A98EE3D-8CD1-4C3F-BD1C-C98C9596463C}" type="slidenum">
              <a:rPr lang="en-US" smtClean="0"/>
              <a:pPr/>
              <a:t>‹#›</a:t>
            </a:fld>
            <a:endParaRPr lang="en-US" dirty="0"/>
          </a:p>
        </p:txBody>
      </p:sp>
      <p:sp>
        <p:nvSpPr>
          <p:cNvPr id="9" name="Picture Placeholder 5"/>
          <p:cNvSpPr>
            <a:spLocks noGrp="1"/>
          </p:cNvSpPr>
          <p:nvPr>
            <p:ph type="pic" sz="quarter" idx="13"/>
          </p:nvPr>
        </p:nvSpPr>
        <p:spPr>
          <a:xfrm>
            <a:off x="0" y="5245130"/>
            <a:ext cx="12192000" cy="1612870"/>
          </a:xfrm>
        </p:spPr>
        <p:txBody>
          <a:bodyPr/>
          <a:lstStyle/>
          <a:p>
            <a:r>
              <a:rPr lang="en-US"/>
              <a:t>Click icon to add picture</a:t>
            </a:r>
            <a:endParaRPr lang="en-US" dirty="0"/>
          </a:p>
        </p:txBody>
      </p:sp>
      <p:sp>
        <p:nvSpPr>
          <p:cNvPr id="10" name="Rectangle 9"/>
          <p:cNvSpPr/>
          <p:nvPr userDrawn="1"/>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userDrawn="1"/>
        </p:nvSpPr>
        <p:spPr>
          <a:xfrm>
            <a:off x="8042147" y="453643"/>
            <a:ext cx="3703320" cy="98554"/>
          </a:xfrm>
          <a:prstGeom prst="rect">
            <a:avLst/>
          </a:prstGeom>
          <a:solidFill>
            <a:schemeClr val="tx2">
              <a:lumMod val="40000"/>
              <a:lumOff val="6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p:cNvSpPr/>
          <p:nvPr userDrawn="1"/>
        </p:nvSpPr>
        <p:spPr>
          <a:xfrm>
            <a:off x="4241830" y="457200"/>
            <a:ext cx="3703320" cy="9144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6952955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_Title Only">
    <p:spTree>
      <p:nvGrpSpPr>
        <p:cNvPr id="1" name=""/>
        <p:cNvGrpSpPr/>
        <p:nvPr/>
      </p:nvGrpSpPr>
      <p:grpSpPr>
        <a:xfrm>
          <a:off x="0" y="0"/>
          <a:ext cx="0" cy="0"/>
          <a:chOff x="0" y="0"/>
          <a:chExt cx="0" cy="0"/>
        </a:xfrm>
      </p:grpSpPr>
      <p:sp>
        <p:nvSpPr>
          <p:cNvPr id="6" name="Rectangle 5"/>
          <p:cNvSpPr>
            <a:spLocks noChangeAspect="1"/>
          </p:cNvSpPr>
          <p:nvPr userDrawn="1"/>
        </p:nvSpPr>
        <p:spPr>
          <a:xfrm>
            <a:off x="1" y="0"/>
            <a:ext cx="1219200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lvl1pPr>
              <a:defRPr>
                <a:solidFill>
                  <a:schemeClr val="bg1"/>
                </a:solidFill>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lvl1pPr>
              <a:defRPr>
                <a:solidFill>
                  <a:schemeClr val="bg2"/>
                </a:solidFill>
              </a:defRPr>
            </a:lvl1pPr>
          </a:lstStyle>
          <a:p>
            <a:fld id="{5DB4ED54-5B5E-4A04-93D3-5772E3CE3818}" type="datetime1">
              <a:rPr lang="en-US" smtClean="0"/>
              <a:pPr/>
              <a:t>04-Dec-22</a:t>
            </a:fld>
            <a:endParaRPr lang="en-US" dirty="0"/>
          </a:p>
        </p:txBody>
      </p:sp>
      <p:sp>
        <p:nvSpPr>
          <p:cNvPr id="4" name="Footer Placeholder 3"/>
          <p:cNvSpPr>
            <a:spLocks noGrp="1"/>
          </p:cNvSpPr>
          <p:nvPr>
            <p:ph type="ftr" sz="quarter" idx="11"/>
          </p:nvPr>
        </p:nvSpPr>
        <p:spPr/>
        <p:txBody>
          <a:bodyPr/>
          <a:lstStyle>
            <a:lvl1pPr>
              <a:defRPr>
                <a:solidFill>
                  <a:schemeClr val="bg2"/>
                </a:solidFill>
              </a:defRPr>
            </a:lvl1pPr>
          </a:lstStyle>
          <a:p>
            <a:endParaRPr lang="en-US" dirty="0"/>
          </a:p>
        </p:txBody>
      </p:sp>
      <p:sp>
        <p:nvSpPr>
          <p:cNvPr id="5" name="Slide Number Placeholder 4"/>
          <p:cNvSpPr>
            <a:spLocks noGrp="1"/>
          </p:cNvSpPr>
          <p:nvPr>
            <p:ph type="sldNum" sz="quarter" idx="12"/>
          </p:nvPr>
        </p:nvSpPr>
        <p:spPr/>
        <p:txBody>
          <a:bodyPr/>
          <a:lstStyle>
            <a:lvl1pPr>
              <a:defRPr>
                <a:solidFill>
                  <a:schemeClr val="bg2"/>
                </a:solidFill>
              </a:defRPr>
            </a:lvl1pPr>
          </a:lstStyle>
          <a:p>
            <a:fld id="{3A98EE3D-8CD1-4C3F-BD1C-C98C9596463C}" type="slidenum">
              <a:rPr lang="en-US" smtClean="0"/>
              <a:pPr/>
              <a:t>‹#›</a:t>
            </a:fld>
            <a:endParaRPr lang="en-US" dirty="0"/>
          </a:p>
        </p:txBody>
      </p:sp>
      <p:sp>
        <p:nvSpPr>
          <p:cNvPr id="9" name="Picture Placeholder 5"/>
          <p:cNvSpPr>
            <a:spLocks noGrp="1"/>
          </p:cNvSpPr>
          <p:nvPr>
            <p:ph type="pic" sz="quarter" idx="13"/>
          </p:nvPr>
        </p:nvSpPr>
        <p:spPr>
          <a:xfrm>
            <a:off x="0" y="5245130"/>
            <a:ext cx="12192000" cy="1612870"/>
          </a:xfrm>
        </p:spPr>
        <p:txBody>
          <a:bodyPr/>
          <a:lstStyle/>
          <a:p>
            <a:r>
              <a:rPr lang="en-US"/>
              <a:t>Click icon to add picture</a:t>
            </a:r>
            <a:endParaRPr lang="en-US" dirty="0"/>
          </a:p>
        </p:txBody>
      </p:sp>
      <p:sp>
        <p:nvSpPr>
          <p:cNvPr id="2" name="Rectangle 1"/>
          <p:cNvSpPr/>
          <p:nvPr userDrawn="1"/>
        </p:nvSpPr>
        <p:spPr>
          <a:xfrm>
            <a:off x="575894" y="1972490"/>
            <a:ext cx="2467752" cy="327263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p:cNvSpPr/>
          <p:nvPr userDrawn="1"/>
        </p:nvSpPr>
        <p:spPr>
          <a:xfrm>
            <a:off x="3429849" y="1972490"/>
            <a:ext cx="2467752" cy="327263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p:cNvSpPr/>
          <p:nvPr userDrawn="1"/>
        </p:nvSpPr>
        <p:spPr>
          <a:xfrm>
            <a:off x="6283804" y="1972490"/>
            <a:ext cx="2467752" cy="327263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p:cNvSpPr/>
          <p:nvPr userDrawn="1"/>
        </p:nvSpPr>
        <p:spPr>
          <a:xfrm>
            <a:off x="9137758" y="1972490"/>
            <a:ext cx="2467752" cy="327263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Text Placeholder 2"/>
          <p:cNvSpPr>
            <a:spLocks noGrp="1"/>
          </p:cNvSpPr>
          <p:nvPr>
            <p:ph type="body" idx="1"/>
          </p:nvPr>
        </p:nvSpPr>
        <p:spPr>
          <a:xfrm>
            <a:off x="581192" y="2988377"/>
            <a:ext cx="2492830" cy="557784"/>
          </a:xfrm>
        </p:spPr>
        <p:txBody>
          <a:bodyPr anchor="ctr">
            <a:noAutofit/>
          </a:bodyPr>
          <a:lstStyle>
            <a:lvl1pPr marL="0" indent="0" algn="ctr">
              <a:buNone/>
              <a:defRPr sz="20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4" name="Content Placeholder 3"/>
          <p:cNvSpPr>
            <a:spLocks noGrp="1"/>
          </p:cNvSpPr>
          <p:nvPr>
            <p:ph sz="half" idx="2"/>
          </p:nvPr>
        </p:nvSpPr>
        <p:spPr>
          <a:xfrm>
            <a:off x="581194" y="3584516"/>
            <a:ext cx="2492828" cy="1656203"/>
          </a:xfrm>
        </p:spPr>
        <p:txBody>
          <a:bodyPr anchor="t">
            <a:normAutofit/>
          </a:bodyPr>
          <a:lstStyle>
            <a:lvl1pPr marL="0" indent="0" algn="ctr">
              <a:buNone/>
              <a:defRPr sz="1200"/>
            </a:lvl1pPr>
            <a:lvl2pPr marL="324000" indent="0" algn="ctr">
              <a:buNone/>
              <a:defRPr sz="1200"/>
            </a:lvl2pPr>
            <a:lvl3pPr marL="630000" indent="0" algn="ctr">
              <a:buNone/>
              <a:defRPr sz="1200"/>
            </a:lvl3pPr>
            <a:lvl4pPr marL="1008000" indent="0" algn="ctr">
              <a:buNone/>
              <a:defRPr sz="1200"/>
            </a:lvl4pPr>
            <a:lvl5pPr marL="1368000" indent="0" algn="ctr">
              <a:buNone/>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5" name="Text Placeholder 4"/>
          <p:cNvSpPr>
            <a:spLocks noGrp="1"/>
          </p:cNvSpPr>
          <p:nvPr>
            <p:ph type="body" sz="quarter" idx="3"/>
          </p:nvPr>
        </p:nvSpPr>
        <p:spPr>
          <a:xfrm>
            <a:off x="6298472" y="2988377"/>
            <a:ext cx="2492830" cy="553373"/>
          </a:xfrm>
        </p:spPr>
        <p:txBody>
          <a:bodyPr anchor="ctr">
            <a:noAutofit/>
          </a:bodyPr>
          <a:lstStyle>
            <a:lvl1pPr marL="0" marR="0" indent="0" algn="ctr"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16" name="Content Placeholder 5"/>
          <p:cNvSpPr>
            <a:spLocks noGrp="1"/>
          </p:cNvSpPr>
          <p:nvPr>
            <p:ph sz="quarter" idx="4"/>
          </p:nvPr>
        </p:nvSpPr>
        <p:spPr>
          <a:xfrm>
            <a:off x="6298471" y="3584516"/>
            <a:ext cx="2492830" cy="1656203"/>
          </a:xfrm>
        </p:spPr>
        <p:txBody>
          <a:bodyPr anchor="t">
            <a:normAutofit/>
          </a:bodyPr>
          <a:lstStyle>
            <a:lvl1pPr marL="0" indent="0" algn="ctr">
              <a:buNone/>
              <a:defRPr sz="1200"/>
            </a:lvl1pPr>
            <a:lvl2pPr marL="324000" indent="0" algn="ctr">
              <a:buNone/>
              <a:defRPr sz="1200"/>
            </a:lvl2pPr>
            <a:lvl3pPr marL="630000" indent="0" algn="ctr">
              <a:buNone/>
              <a:defRPr sz="1200"/>
            </a:lvl3pPr>
            <a:lvl4pPr marL="1008000" indent="0" algn="ctr">
              <a:buNone/>
              <a:defRPr sz="1200"/>
            </a:lvl4pPr>
            <a:lvl5pPr marL="1368000" indent="0" algn="ctr">
              <a:buNone/>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7" name="Text Placeholder 2"/>
          <p:cNvSpPr>
            <a:spLocks noGrp="1"/>
          </p:cNvSpPr>
          <p:nvPr>
            <p:ph type="body" idx="14"/>
          </p:nvPr>
        </p:nvSpPr>
        <p:spPr>
          <a:xfrm>
            <a:off x="3444517" y="2988377"/>
            <a:ext cx="2492830" cy="557784"/>
          </a:xfrm>
        </p:spPr>
        <p:txBody>
          <a:bodyPr anchor="ctr">
            <a:noAutofit/>
          </a:bodyPr>
          <a:lstStyle>
            <a:lvl1pPr marL="0" indent="0" algn="ctr">
              <a:buNone/>
              <a:defRPr sz="20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8" name="Content Placeholder 3"/>
          <p:cNvSpPr>
            <a:spLocks noGrp="1"/>
          </p:cNvSpPr>
          <p:nvPr>
            <p:ph sz="half" idx="15"/>
          </p:nvPr>
        </p:nvSpPr>
        <p:spPr>
          <a:xfrm>
            <a:off x="3444519" y="3584516"/>
            <a:ext cx="2492828" cy="1656203"/>
          </a:xfrm>
        </p:spPr>
        <p:txBody>
          <a:bodyPr anchor="t">
            <a:normAutofit/>
          </a:bodyPr>
          <a:lstStyle>
            <a:lvl1pPr marL="0" indent="0" algn="ctr">
              <a:buNone/>
              <a:defRPr sz="1200"/>
            </a:lvl1pPr>
            <a:lvl2pPr marL="324000" indent="0" algn="ctr">
              <a:buNone/>
              <a:defRPr sz="1200"/>
            </a:lvl2pPr>
            <a:lvl3pPr marL="630000" indent="0" algn="ctr">
              <a:buNone/>
              <a:defRPr sz="1200"/>
            </a:lvl3pPr>
            <a:lvl4pPr marL="1008000" indent="0" algn="ctr">
              <a:buNone/>
              <a:defRPr sz="1200"/>
            </a:lvl4pPr>
            <a:lvl5pPr marL="1368000" indent="0" algn="ctr">
              <a:buNone/>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9" name="Text Placeholder 4"/>
          <p:cNvSpPr>
            <a:spLocks noGrp="1"/>
          </p:cNvSpPr>
          <p:nvPr>
            <p:ph type="body" sz="quarter" idx="16"/>
          </p:nvPr>
        </p:nvSpPr>
        <p:spPr>
          <a:xfrm>
            <a:off x="9138807" y="2988377"/>
            <a:ext cx="2492830" cy="553373"/>
          </a:xfrm>
        </p:spPr>
        <p:txBody>
          <a:bodyPr anchor="ctr">
            <a:noAutofit/>
          </a:bodyPr>
          <a:lstStyle>
            <a:lvl1pPr marL="0" marR="0" indent="0" algn="ctr"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20" name="Content Placeholder 5"/>
          <p:cNvSpPr>
            <a:spLocks noGrp="1"/>
          </p:cNvSpPr>
          <p:nvPr>
            <p:ph sz="quarter" idx="17"/>
          </p:nvPr>
        </p:nvSpPr>
        <p:spPr>
          <a:xfrm>
            <a:off x="9138806" y="3584516"/>
            <a:ext cx="2492830" cy="1656203"/>
          </a:xfrm>
        </p:spPr>
        <p:txBody>
          <a:bodyPr anchor="t">
            <a:normAutofit/>
          </a:bodyPr>
          <a:lstStyle>
            <a:lvl1pPr marL="0" indent="0" algn="ctr">
              <a:buNone/>
              <a:defRPr sz="1200"/>
            </a:lvl1pPr>
            <a:lvl2pPr marL="324000" indent="0" algn="ctr">
              <a:buNone/>
              <a:defRPr sz="1200"/>
            </a:lvl2pPr>
            <a:lvl3pPr marL="630000" indent="0" algn="ctr">
              <a:buNone/>
              <a:defRPr sz="1200"/>
            </a:lvl3pPr>
            <a:lvl4pPr marL="1008000" indent="0" algn="ctr">
              <a:buNone/>
              <a:defRPr sz="1200"/>
            </a:lvl4pPr>
            <a:lvl5pPr marL="1368000" indent="0" algn="ctr">
              <a:buNone/>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1" name="Rectangle 20"/>
          <p:cNvSpPr/>
          <p:nvPr userDrawn="1"/>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1"/>
          <p:cNvSpPr/>
          <p:nvPr userDrawn="1"/>
        </p:nvSpPr>
        <p:spPr>
          <a:xfrm>
            <a:off x="8042147" y="453643"/>
            <a:ext cx="3703320" cy="98554"/>
          </a:xfrm>
          <a:prstGeom prst="rect">
            <a:avLst/>
          </a:prstGeom>
          <a:solidFill>
            <a:schemeClr val="tx2">
              <a:lumMod val="40000"/>
              <a:lumOff val="6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2"/>
          <p:cNvSpPr/>
          <p:nvPr userDrawn="1"/>
        </p:nvSpPr>
        <p:spPr>
          <a:xfrm>
            <a:off x="4241830" y="457200"/>
            <a:ext cx="3703320" cy="9144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41258135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04-Dec-22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0145084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04-Dec-22</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7891955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2_Content with Caption">
    <p:spTree>
      <p:nvGrpSpPr>
        <p:cNvPr id="1" name=""/>
        <p:cNvGrpSpPr/>
        <p:nvPr/>
      </p:nvGrpSpPr>
      <p:grpSpPr>
        <a:xfrm>
          <a:off x="0" y="0"/>
          <a:ext cx="0" cy="0"/>
          <a:chOff x="0" y="0"/>
          <a:chExt cx="0" cy="0"/>
        </a:xfrm>
      </p:grpSpPr>
      <p:sp>
        <p:nvSpPr>
          <p:cNvPr id="6" name="Picture Placeholder 5"/>
          <p:cNvSpPr>
            <a:spLocks noGrp="1"/>
          </p:cNvSpPr>
          <p:nvPr>
            <p:ph type="pic" sz="quarter" idx="13"/>
          </p:nvPr>
        </p:nvSpPr>
        <p:spPr>
          <a:xfrm>
            <a:off x="0" y="0"/>
            <a:ext cx="4232275" cy="6858000"/>
          </a:xfrm>
        </p:spPr>
        <p:txBody>
          <a:bodyPr/>
          <a:lstStyle/>
          <a:p>
            <a:r>
              <a:rPr lang="en-US"/>
              <a:t>Click icon to add picture</a:t>
            </a:r>
            <a:endParaRPr lang="en-US" dirty="0"/>
          </a:p>
        </p:txBody>
      </p:sp>
      <p:sp>
        <p:nvSpPr>
          <p:cNvPr id="2" name="Title 1"/>
          <p:cNvSpPr>
            <a:spLocks noGrp="1"/>
          </p:cNvSpPr>
          <p:nvPr>
            <p:ph type="title"/>
          </p:nvPr>
        </p:nvSpPr>
        <p:spPr>
          <a:xfrm>
            <a:off x="4900927" y="709565"/>
            <a:ext cx="6650991" cy="699407"/>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632857"/>
            <a:ext cx="6650991" cy="4205188"/>
          </a:xfrm>
        </p:spPr>
        <p:txBody>
          <a:bodyPr anchor="t">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04-Dec-22</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3657015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Content with Caption">
    <p:bg>
      <p:bgPr>
        <a:solidFill>
          <a:schemeClr val="bg2"/>
        </a:solidFill>
        <a:effectLst/>
      </p:bgPr>
    </p:bg>
    <p:spTree>
      <p:nvGrpSpPr>
        <p:cNvPr id="1" name=""/>
        <p:cNvGrpSpPr/>
        <p:nvPr/>
      </p:nvGrpSpPr>
      <p:grpSpPr>
        <a:xfrm>
          <a:off x="0" y="0"/>
          <a:ext cx="0" cy="0"/>
          <a:chOff x="0" y="0"/>
          <a:chExt cx="0" cy="0"/>
        </a:xfrm>
      </p:grpSpPr>
      <p:sp>
        <p:nvSpPr>
          <p:cNvPr id="14" name="Picture Placeholder 4"/>
          <p:cNvSpPr>
            <a:spLocks noGrp="1"/>
          </p:cNvSpPr>
          <p:nvPr>
            <p:ph type="pic" sz="quarter" idx="14" hasCustomPrompt="1"/>
          </p:nvPr>
        </p:nvSpPr>
        <p:spPr>
          <a:xfrm>
            <a:off x="8622917" y="3322281"/>
            <a:ext cx="3367862" cy="3367862"/>
          </a:xfrm>
        </p:spPr>
        <p:txBody>
          <a:bodyPr/>
          <a:lstStyle>
            <a:lvl1pPr marL="0" indent="0" algn="ctr">
              <a:buNone/>
              <a:defRPr>
                <a:solidFill>
                  <a:schemeClr val="tx1"/>
                </a:solidFill>
              </a:defRPr>
            </a:lvl1pPr>
          </a:lstStyle>
          <a:p>
            <a:r>
              <a:rPr lang="en-US" dirty="0"/>
              <a:t>Icon Watermark</a:t>
            </a:r>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5" name="Picture Placeholder 4"/>
          <p:cNvSpPr>
            <a:spLocks noGrp="1"/>
          </p:cNvSpPr>
          <p:nvPr>
            <p:ph type="pic" sz="quarter" idx="13" hasCustomPrompt="1"/>
          </p:nvPr>
        </p:nvSpPr>
        <p:spPr>
          <a:xfrm>
            <a:off x="768350" y="2312987"/>
            <a:ext cx="731520" cy="731520"/>
          </a:xfrm>
        </p:spPr>
        <p:txBody>
          <a:bodyPr/>
          <a:lstStyle>
            <a:lvl1pPr marL="0" indent="0">
              <a:buNone/>
              <a:defRPr>
                <a:solidFill>
                  <a:schemeClr val="bg1"/>
                </a:solidFill>
              </a:defRPr>
            </a:lvl1pPr>
          </a:lstStyle>
          <a:p>
            <a:r>
              <a:rPr lang="en-US" dirty="0"/>
              <a:t>Icon</a:t>
            </a:r>
          </a:p>
        </p:txBody>
      </p:sp>
      <p:sp>
        <p:nvSpPr>
          <p:cNvPr id="2" name="Title 1"/>
          <p:cNvSpPr>
            <a:spLocks noGrp="1"/>
          </p:cNvSpPr>
          <p:nvPr>
            <p:ph type="title"/>
          </p:nvPr>
        </p:nvSpPr>
        <p:spPr>
          <a:xfrm>
            <a:off x="767857" y="2647728"/>
            <a:ext cx="3031852" cy="1722419"/>
          </a:xfrm>
        </p:spPr>
        <p:txBody>
          <a:bodyPr anchor="ctr">
            <a:normAutofit/>
          </a:bodyPr>
          <a:lstStyle>
            <a:lvl1pPr algn="l">
              <a:defRPr sz="2400" b="0">
                <a:solidFill>
                  <a:srgbClr val="FFFFFF"/>
                </a:solidFill>
              </a:defRPr>
            </a:lvl1pPr>
          </a:lstStyle>
          <a:p>
            <a:r>
              <a:rPr lang="en-US"/>
              <a:t>Click to edit Master title style</a:t>
            </a:r>
            <a:endParaRPr lang="en-US" dirty="0"/>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04-Dec-22</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41241791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3_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1" y="0"/>
            <a:ext cx="12192000" cy="685800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2647728"/>
            <a:ext cx="3031852" cy="1722419"/>
          </a:xfrm>
        </p:spPr>
        <p:txBody>
          <a:bodyPr anchor="ctr">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lvl1pPr>
              <a:defRPr>
                <a:solidFill>
                  <a:schemeClr val="bg2"/>
                </a:solidFill>
              </a:defRPr>
            </a:lvl1pPr>
          </a:lstStyle>
          <a:p>
            <a:fld id="{D82884F1-FFEA-405F-9602-3DCA865EDA4E}" type="datetime1">
              <a:rPr lang="en-US" smtClean="0"/>
              <a:pPr/>
              <a:t>04-Dec-22</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lvl1pPr>
              <a:defRPr>
                <a:solidFill>
                  <a:schemeClr val="bg2"/>
                </a:solidFill>
              </a:defRPr>
            </a:lvl1p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lvl1pPr>
              <a:defRPr>
                <a:solidFill>
                  <a:schemeClr val="bg2"/>
                </a:solidFill>
              </a:defRPr>
            </a:lvl1pPr>
          </a:lstStyle>
          <a:p>
            <a:fld id="{3A98EE3D-8CD1-4C3F-BD1C-C98C9596463C}" type="slidenum">
              <a:rPr lang="en-US" smtClean="0"/>
              <a:pPr/>
              <a:t>‹#›</a:t>
            </a:fld>
            <a:endParaRPr lang="en-US" dirty="0"/>
          </a:p>
        </p:txBody>
      </p:sp>
      <p:sp>
        <p:nvSpPr>
          <p:cNvPr id="12" name="Rectangle 11"/>
          <p:cNvSpPr/>
          <p:nvPr userDrawn="1"/>
        </p:nvSpPr>
        <p:spPr>
          <a:xfrm rot="5400000">
            <a:off x="1415595" y="3435840"/>
            <a:ext cx="57607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0459554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04-Dec-22</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963490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04-Dec-22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559142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04-Dec-22</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868441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t>04-Dec-22</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24448909"/>
      </p:ext>
    </p:extLst>
  </p:cSld>
  <p:clrMap bg1="lt1" tx1="dk1" bg2="lt2" tx2="dk2" accent1="accent1" accent2="accent2" accent3="accent3" accent4="accent4" accent5="accent5" accent6="accent6" hlink="hlink" folHlink="folHlink"/>
  <p:sldLayoutIdLst>
    <p:sldLayoutId id="2147483674" r:id="rId1"/>
    <p:sldLayoutId id="2147483687" r:id="rId2"/>
    <p:sldLayoutId id="2147483675" r:id="rId3"/>
    <p:sldLayoutId id="2147483676" r:id="rId4"/>
    <p:sldLayoutId id="2147483677" r:id="rId5"/>
    <p:sldLayoutId id="2147483684" r:id="rId6"/>
    <p:sldLayoutId id="2147483678" r:id="rId7"/>
    <p:sldLayoutId id="2147483692" r:id="rId8"/>
    <p:sldLayoutId id="2147483690" r:id="rId9"/>
    <p:sldLayoutId id="2147483691" r:id="rId10"/>
    <p:sldLayoutId id="2147483679" r:id="rId11"/>
    <p:sldLayoutId id="2147483680" r:id="rId12"/>
    <p:sldLayoutId id="2147483688" r:id="rId13"/>
    <p:sldLayoutId id="2147483686" r:id="rId14"/>
    <p:sldLayoutId id="2147483689" r:id="rId15"/>
    <p:sldLayoutId id="2147483683" r:id="rId16"/>
    <p:sldLayoutId id="2147483681" r:id="rId17"/>
    <p:sldLayoutId id="2147483682" r:id="rId18"/>
  </p:sldLayoutIdLst>
  <p:hf sldNum="0" hdr="0" ftr="0" dt="0"/>
  <p:txStyles>
    <p:titleStyle>
      <a:lvl1pPr algn="l" defTabSz="457200" rtl="0" eaLnBrk="1" latinLnBrk="0" hangingPunct="1">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8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jpeg"/><Relationship Id="rId7" Type="http://schemas.openxmlformats.org/officeDocument/2006/relationships/diagramColors" Target="../diagrams/colors1.xml"/><Relationship Id="rId2" Type="http://schemas.openxmlformats.org/officeDocument/2006/relationships/notesSlide" Target="../notesSlides/notesSlide6.xml"/><Relationship Id="rId1" Type="http://schemas.openxmlformats.org/officeDocument/2006/relationships/slideLayout" Target="../slideLayouts/slideLayout9.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7.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4.jpeg"/><Relationship Id="rId7" Type="http://schemas.openxmlformats.org/officeDocument/2006/relationships/diagramColors" Target="../diagrams/colors2.xml"/><Relationship Id="rId2" Type="http://schemas.openxmlformats.org/officeDocument/2006/relationships/notesSlide" Target="../notesSlides/notesSlide7.xml"/><Relationship Id="rId1" Type="http://schemas.openxmlformats.org/officeDocument/2006/relationships/slideLayout" Target="../slideLayouts/slideLayout13.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hyperlink" Target="https://engageforsuccess.org/engage-for-success-blog/employee-engagement-the-evidence-infographic-toolkit/" TargetMode="External"/><Relationship Id="rId2" Type="http://schemas.openxmlformats.org/officeDocument/2006/relationships/notesSlide" Target="../notesSlides/notesSlide10.xml"/><Relationship Id="rId1" Type="http://schemas.openxmlformats.org/officeDocument/2006/relationships/slideLayout" Target="../slideLayouts/slideLayout14.xml"/><Relationship Id="rId6" Type="http://schemas.openxmlformats.org/officeDocument/2006/relationships/hyperlink" Target="https://www.ted.com/talks/simon_sinek_how_great_leaders_inspire_action" TargetMode="External"/><Relationship Id="rId5" Type="http://schemas.openxmlformats.org/officeDocument/2006/relationships/hyperlink" Target="https://doi-org.ezproxy.uwtsd.ac.uk/10.4018/978-1-5225-7799-7" TargetMode="External"/><Relationship Id="rId4" Type="http://schemas.openxmlformats.org/officeDocument/2006/relationships/hyperlink" Target="https://www.managementstudyguide.com/zinger-model-employee-engagement.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17">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1">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24" name="Rectangle 23">
            <a:extLst>
              <a:ext uri="{FF2B5EF4-FFF2-40B4-BE49-F238E27FC236}">
                <a16:creationId xmlns:a16="http://schemas.microsoft.com/office/drawing/2014/main" id="{C1FA8F66-3B85-411D-A2A6-A50DF3026D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Placeholder 10" descr="group of employees collaborating"/>
          <p:cNvPicPr>
            <a:picLocks noGrp="1" noChangeAspect="1"/>
          </p:cNvPicPr>
          <p:nvPr>
            <p:ph type="pic" sz="quarter" idx="13"/>
          </p:nvPr>
        </p:nvPicPr>
        <p:blipFill rotWithShape="1">
          <a:blip r:embed="rId3" cstate="print">
            <a:extLst>
              <a:ext uri="{28A0092B-C50C-407E-A947-70E740481C1C}">
                <a14:useLocalDpi xmlns:a14="http://schemas.microsoft.com/office/drawing/2010/main" val="0"/>
              </a:ext>
            </a:extLst>
          </a:blip>
          <a:srcRect/>
          <a:stretch/>
        </p:blipFill>
        <p:spPr>
          <a:xfrm>
            <a:off x="3047" y="6645"/>
            <a:ext cx="12192000" cy="6858000"/>
          </a:xfrm>
          <a:prstGeom prst="rect">
            <a:avLst/>
          </a:prstGeom>
          <a:solidFill>
            <a:schemeClr val="tx1"/>
          </a:solidFill>
        </p:spPr>
      </p:pic>
      <p:sp>
        <p:nvSpPr>
          <p:cNvPr id="26" name="Rectangle 25">
            <a:extLst>
              <a:ext uri="{FF2B5EF4-FFF2-40B4-BE49-F238E27FC236}">
                <a16:creationId xmlns:a16="http://schemas.microsoft.com/office/drawing/2014/main" id="{4179E790-E691-4202-B7FA-62924FC8D1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234" y="4219240"/>
            <a:ext cx="11301984" cy="94997"/>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a:extLst>
              <a:ext uri="{FF2B5EF4-FFF2-40B4-BE49-F238E27FC236}">
                <a16:creationId xmlns:a16="http://schemas.microsoft.com/office/drawing/2014/main" id="{065EE0A0-4DA6-4AA2-A475-14DB03C55A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234" y="4376057"/>
            <a:ext cx="11303626" cy="2034709"/>
          </a:xfrm>
          <a:prstGeom prst="rect">
            <a:avLst/>
          </a:prstGeom>
          <a:solidFill>
            <a:schemeClr val="bg1"/>
          </a:solidFill>
          <a:ln w="6350" cmpd="sng">
            <a:noFill/>
          </a:ln>
          <a:effectLst/>
        </p:spPr>
        <p:style>
          <a:lnRef idx="1">
            <a:schemeClr val="accent1"/>
          </a:lnRef>
          <a:fillRef idx="3">
            <a:schemeClr val="accent1"/>
          </a:fillRef>
          <a:effectRef idx="2">
            <a:schemeClr val="accent1"/>
          </a:effectRef>
          <a:fontRef idx="minor">
            <a:schemeClr val="lt1"/>
          </a:fontRef>
        </p:style>
      </p:sp>
      <p:sp>
        <p:nvSpPr>
          <p:cNvPr id="8" name="Title 7"/>
          <p:cNvSpPr>
            <a:spLocks noGrp="1"/>
          </p:cNvSpPr>
          <p:nvPr>
            <p:ph type="ctrTitle"/>
          </p:nvPr>
        </p:nvSpPr>
        <p:spPr>
          <a:xfrm>
            <a:off x="609599" y="4572000"/>
            <a:ext cx="10965141" cy="895244"/>
          </a:xfrm>
        </p:spPr>
        <p:txBody>
          <a:bodyPr vert="horz" lIns="91440" tIns="45720" rIns="91440" bIns="45720" rtlCol="0" anchor="b">
            <a:normAutofit/>
          </a:bodyPr>
          <a:lstStyle/>
          <a:p>
            <a:r>
              <a:rPr lang="en-US" sz="4000" dirty="0">
                <a:solidFill>
                  <a:schemeClr val="tx1"/>
                </a:solidFill>
              </a:rPr>
              <a:t>Employee engagement</a:t>
            </a:r>
          </a:p>
        </p:txBody>
      </p:sp>
      <p:sp>
        <p:nvSpPr>
          <p:cNvPr id="9" name="Subtitle 8"/>
          <p:cNvSpPr>
            <a:spLocks noGrp="1"/>
          </p:cNvSpPr>
          <p:nvPr>
            <p:ph type="subTitle" idx="1"/>
          </p:nvPr>
        </p:nvSpPr>
        <p:spPr>
          <a:xfrm>
            <a:off x="609598" y="5504576"/>
            <a:ext cx="10965142" cy="447491"/>
          </a:xfrm>
        </p:spPr>
        <p:txBody>
          <a:bodyPr vert="horz" lIns="91440" tIns="45720" rIns="91440" bIns="45720" rtlCol="0" anchor="t">
            <a:normAutofit/>
          </a:bodyPr>
          <a:lstStyle/>
          <a:p>
            <a:r>
              <a:rPr lang="en-US" dirty="0"/>
              <a:t>Within hotel industry</a:t>
            </a:r>
          </a:p>
          <a:p>
            <a:endParaRPr lang="en-US" dirty="0"/>
          </a:p>
          <a:p>
            <a:endParaRPr lang="en-US" dirty="0"/>
          </a:p>
        </p:txBody>
      </p:sp>
      <p:sp>
        <p:nvSpPr>
          <p:cNvPr id="2" name="TextBox 1">
            <a:extLst>
              <a:ext uri="{FF2B5EF4-FFF2-40B4-BE49-F238E27FC236}">
                <a16:creationId xmlns:a16="http://schemas.microsoft.com/office/drawing/2014/main" id="{3CB5F1A6-A22E-3664-5F28-1EBD2FB7D974}"/>
              </a:ext>
            </a:extLst>
          </p:cNvPr>
          <p:cNvSpPr txBox="1"/>
          <p:nvPr/>
        </p:nvSpPr>
        <p:spPr>
          <a:xfrm>
            <a:off x="8214610" y="4628628"/>
            <a:ext cx="3358393" cy="1323439"/>
          </a:xfrm>
          <a:prstGeom prst="rect">
            <a:avLst/>
          </a:prstGeom>
          <a:solidFill>
            <a:schemeClr val="bg1"/>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wrap="square" rtlCol="0">
            <a:spAutoFit/>
          </a:bodyPr>
          <a:lstStyle/>
          <a:p>
            <a:pPr algn="l">
              <a:lnSpc>
                <a:spcPct val="150000"/>
              </a:lnSpc>
            </a:pPr>
            <a:r>
              <a:rPr lang="en-US" sz="1600" dirty="0">
                <a:solidFill>
                  <a:schemeClr val="tx1"/>
                </a:solidFill>
                <a:latin typeface="Times New Roman" panose="02020603050405020304" pitchFamily="18" charset="0"/>
                <a:cs typeface="Times New Roman" panose="02020603050405020304" pitchFamily="18" charset="0"/>
              </a:rPr>
              <a:t>Student Name: Tony Marian </a:t>
            </a:r>
            <a:r>
              <a:rPr lang="en-US" sz="1600" dirty="0" err="1">
                <a:solidFill>
                  <a:schemeClr val="tx1"/>
                </a:solidFill>
                <a:latin typeface="Times New Roman" panose="02020603050405020304" pitchFamily="18" charset="0"/>
                <a:cs typeface="Times New Roman" panose="02020603050405020304" pitchFamily="18" charset="0"/>
              </a:rPr>
              <a:t>Ancuta</a:t>
            </a:r>
            <a:endParaRPr lang="en-US" sz="1600" dirty="0">
              <a:solidFill>
                <a:schemeClr val="tx1"/>
              </a:solidFill>
              <a:latin typeface="Times New Roman" panose="02020603050405020304" pitchFamily="18" charset="0"/>
              <a:cs typeface="Times New Roman" panose="02020603050405020304" pitchFamily="18" charset="0"/>
            </a:endParaRPr>
          </a:p>
          <a:p>
            <a:pPr algn="l">
              <a:lnSpc>
                <a:spcPct val="150000"/>
              </a:lnSpc>
            </a:pPr>
            <a:r>
              <a:rPr lang="en-US" sz="1600" dirty="0">
                <a:solidFill>
                  <a:schemeClr val="tx1"/>
                </a:solidFill>
                <a:latin typeface="Times New Roman" panose="02020603050405020304" pitchFamily="18" charset="0"/>
                <a:cs typeface="Times New Roman" panose="02020603050405020304" pitchFamily="18" charset="0"/>
              </a:rPr>
              <a:t>Student ID Number: 2122379</a:t>
            </a:r>
          </a:p>
          <a:p>
            <a:r>
              <a:rPr lang="en-US" sz="1600" dirty="0">
                <a:latin typeface="Times New Roman" panose="02020603050405020304" pitchFamily="18" charset="0"/>
                <a:cs typeface="Times New Roman" panose="02020603050405020304" pitchFamily="18" charset="0"/>
              </a:rPr>
              <a:t>Operating Hotel Facilities BMIH4004</a:t>
            </a:r>
          </a:p>
          <a:p>
            <a:r>
              <a:rPr lang="en-US" sz="1600" dirty="0">
                <a:latin typeface="Times New Roman" panose="02020603050405020304" pitchFamily="18" charset="0"/>
                <a:cs typeface="Times New Roman" panose="02020603050405020304" pitchFamily="18" charset="0"/>
              </a:rPr>
              <a:t>Lecturer: Lisa </a:t>
            </a:r>
            <a:r>
              <a:rPr lang="en-US" sz="1600" dirty="0" err="1">
                <a:latin typeface="Times New Roman" panose="02020603050405020304" pitchFamily="18" charset="0"/>
                <a:cs typeface="Times New Roman" panose="02020603050405020304" pitchFamily="18" charset="0"/>
              </a:rPr>
              <a:t>Bassler</a:t>
            </a:r>
            <a:endParaRPr lang="en-US"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Summary</a:t>
            </a:r>
          </a:p>
        </p:txBody>
      </p:sp>
      <p:sp>
        <p:nvSpPr>
          <p:cNvPr id="5" name="Content Placeholder 4"/>
          <p:cNvSpPr>
            <a:spLocks noGrp="1"/>
          </p:cNvSpPr>
          <p:nvPr>
            <p:ph idx="1"/>
          </p:nvPr>
        </p:nvSpPr>
        <p:spPr>
          <a:xfrm>
            <a:off x="6265333" y="548640"/>
            <a:ext cx="5286586" cy="5826033"/>
          </a:xfrm>
        </p:spPr>
        <p:txBody>
          <a:bodyPr>
            <a:noAutofit/>
          </a:bodyPr>
          <a:lstStyle/>
          <a:p>
            <a:r>
              <a:rPr lang="en-US" sz="1600" b="1" dirty="0">
                <a:solidFill>
                  <a:schemeClr val="accent1"/>
                </a:solidFill>
              </a:rPr>
              <a:t>Topic Overview</a:t>
            </a:r>
          </a:p>
          <a:p>
            <a:pPr marL="744538" indent="-304800"/>
            <a:r>
              <a:rPr lang="en-US" sz="1200" dirty="0"/>
              <a:t>Introduction </a:t>
            </a:r>
          </a:p>
          <a:p>
            <a:pPr marL="744538" indent="-304800"/>
            <a:r>
              <a:rPr lang="en-US" sz="1200" dirty="0"/>
              <a:t>Definition</a:t>
            </a:r>
          </a:p>
          <a:p>
            <a:pPr marL="744538" indent="-304800"/>
            <a:r>
              <a:rPr lang="en-US" sz="1200" dirty="0"/>
              <a:t>Importance</a:t>
            </a:r>
          </a:p>
          <a:p>
            <a:r>
              <a:rPr lang="en-US" sz="1600" b="1" dirty="0">
                <a:solidFill>
                  <a:schemeClr val="accent1"/>
                </a:solidFill>
              </a:rPr>
              <a:t>Approach methods</a:t>
            </a:r>
          </a:p>
          <a:p>
            <a:pPr marL="744538" indent="-304800"/>
            <a:r>
              <a:rPr lang="en-US" sz="1200" dirty="0"/>
              <a:t>Zinger Model</a:t>
            </a:r>
          </a:p>
          <a:p>
            <a:pPr marL="744538" indent="-304800"/>
            <a:r>
              <a:rPr lang="en-US" sz="1200" dirty="0"/>
              <a:t>Practices to engage</a:t>
            </a:r>
          </a:p>
          <a:p>
            <a:pPr marL="744538" indent="-304800"/>
            <a:r>
              <a:rPr lang="en-US" sz="1200" dirty="0"/>
              <a:t>Planning and action</a:t>
            </a:r>
          </a:p>
          <a:p>
            <a:pPr marL="744538" indent="-304800"/>
            <a:endParaRPr lang="en-US" sz="1200" dirty="0"/>
          </a:p>
          <a:p>
            <a:r>
              <a:rPr lang="en-US" sz="1600" b="1" dirty="0">
                <a:solidFill>
                  <a:schemeClr val="accent1"/>
                </a:solidFill>
              </a:rPr>
              <a:t>Conclusion</a:t>
            </a:r>
          </a:p>
          <a:p>
            <a:endParaRPr lang="en-US" sz="1600" b="1" dirty="0">
              <a:solidFill>
                <a:schemeClr val="accent1"/>
              </a:solidFill>
            </a:endParaRPr>
          </a:p>
          <a:p>
            <a:pPr marL="0" indent="0">
              <a:buNone/>
            </a:pPr>
            <a:endParaRPr lang="en-US" sz="1600" b="1" dirty="0">
              <a:solidFill>
                <a:schemeClr val="accent1"/>
              </a:solidFill>
            </a:endParaRPr>
          </a:p>
          <a:p>
            <a:r>
              <a:rPr lang="en-US" sz="1600" b="1" dirty="0">
                <a:solidFill>
                  <a:schemeClr val="accent1"/>
                </a:solidFill>
              </a:rPr>
              <a:t>References</a:t>
            </a:r>
          </a:p>
        </p:txBody>
      </p:sp>
      <p:grpSp>
        <p:nvGrpSpPr>
          <p:cNvPr id="6" name="Group 89" descr="checkmark icon with pencil"/>
          <p:cNvGrpSpPr>
            <a:grpSpLocks noChangeAspect="1"/>
          </p:cNvGrpSpPr>
          <p:nvPr/>
        </p:nvGrpSpPr>
        <p:grpSpPr bwMode="auto">
          <a:xfrm>
            <a:off x="5671463" y="5038887"/>
            <a:ext cx="589100" cy="589100"/>
            <a:chOff x="6539" y="440"/>
            <a:chExt cx="426" cy="426"/>
          </a:xfrm>
          <a:solidFill>
            <a:schemeClr val="accent1"/>
          </a:solidFill>
        </p:grpSpPr>
        <p:sp>
          <p:nvSpPr>
            <p:cNvPr id="7" name="Freeform 90"/>
            <p:cNvSpPr>
              <a:spLocks noEditPoints="1"/>
            </p:cNvSpPr>
            <p:nvPr/>
          </p:nvSpPr>
          <p:spPr bwMode="auto">
            <a:xfrm>
              <a:off x="6752" y="653"/>
              <a:ext cx="213" cy="213"/>
            </a:xfrm>
            <a:custGeom>
              <a:avLst/>
              <a:gdLst>
                <a:gd name="T0" fmla="*/ 6 w 144"/>
                <a:gd name="T1" fmla="*/ 144 h 144"/>
                <a:gd name="T2" fmla="*/ 2 w 144"/>
                <a:gd name="T3" fmla="*/ 143 h 144"/>
                <a:gd name="T4" fmla="*/ 1 w 144"/>
                <a:gd name="T5" fmla="*/ 137 h 144"/>
                <a:gd name="T6" fmla="*/ 13 w 144"/>
                <a:gd name="T7" fmla="*/ 95 h 144"/>
                <a:gd name="T8" fmla="*/ 14 w 144"/>
                <a:gd name="T9" fmla="*/ 92 h 144"/>
                <a:gd name="T10" fmla="*/ 104 w 144"/>
                <a:gd name="T11" fmla="*/ 2 h 144"/>
                <a:gd name="T12" fmla="*/ 113 w 144"/>
                <a:gd name="T13" fmla="*/ 2 h 144"/>
                <a:gd name="T14" fmla="*/ 143 w 144"/>
                <a:gd name="T15" fmla="*/ 32 h 144"/>
                <a:gd name="T16" fmla="*/ 144 w 144"/>
                <a:gd name="T17" fmla="*/ 36 h 144"/>
                <a:gd name="T18" fmla="*/ 143 w 144"/>
                <a:gd name="T19" fmla="*/ 41 h 144"/>
                <a:gd name="T20" fmla="*/ 53 w 144"/>
                <a:gd name="T21" fmla="*/ 131 h 144"/>
                <a:gd name="T22" fmla="*/ 50 w 144"/>
                <a:gd name="T23" fmla="*/ 132 h 144"/>
                <a:gd name="T24" fmla="*/ 8 w 144"/>
                <a:gd name="T25" fmla="*/ 144 h 144"/>
                <a:gd name="T26" fmla="*/ 6 w 144"/>
                <a:gd name="T27" fmla="*/ 144 h 144"/>
                <a:gd name="T28" fmla="*/ 24 w 144"/>
                <a:gd name="T29" fmla="*/ 100 h 144"/>
                <a:gd name="T30" fmla="*/ 15 w 144"/>
                <a:gd name="T31" fmla="*/ 130 h 144"/>
                <a:gd name="T32" fmla="*/ 45 w 144"/>
                <a:gd name="T33" fmla="*/ 121 h 144"/>
                <a:gd name="T34" fmla="*/ 130 w 144"/>
                <a:gd name="T35" fmla="*/ 36 h 144"/>
                <a:gd name="T36" fmla="*/ 108 w 144"/>
                <a:gd name="T37" fmla="*/ 15 h 144"/>
                <a:gd name="T38" fmla="*/ 24 w 144"/>
                <a:gd name="T39" fmla="*/ 100 h 144"/>
                <a:gd name="T40" fmla="*/ 48 w 144"/>
                <a:gd name="T41" fmla="*/ 126 h 144"/>
                <a:gd name="T42" fmla="*/ 48 w 144"/>
                <a:gd name="T43" fmla="*/ 126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144" h="144">
                  <a:moveTo>
                    <a:pt x="6" y="144"/>
                  </a:moveTo>
                  <a:cubicBezTo>
                    <a:pt x="5" y="144"/>
                    <a:pt x="3" y="144"/>
                    <a:pt x="2" y="143"/>
                  </a:cubicBezTo>
                  <a:cubicBezTo>
                    <a:pt x="1" y="141"/>
                    <a:pt x="0" y="139"/>
                    <a:pt x="1" y="137"/>
                  </a:cubicBezTo>
                  <a:cubicBezTo>
                    <a:pt x="13" y="95"/>
                    <a:pt x="13" y="95"/>
                    <a:pt x="13" y="95"/>
                  </a:cubicBezTo>
                  <a:cubicBezTo>
                    <a:pt x="13" y="94"/>
                    <a:pt x="13" y="93"/>
                    <a:pt x="14" y="92"/>
                  </a:cubicBezTo>
                  <a:cubicBezTo>
                    <a:pt x="104" y="2"/>
                    <a:pt x="104" y="2"/>
                    <a:pt x="104" y="2"/>
                  </a:cubicBezTo>
                  <a:cubicBezTo>
                    <a:pt x="107" y="0"/>
                    <a:pt x="110" y="0"/>
                    <a:pt x="113" y="2"/>
                  </a:cubicBezTo>
                  <a:cubicBezTo>
                    <a:pt x="143" y="32"/>
                    <a:pt x="143" y="32"/>
                    <a:pt x="143" y="32"/>
                  </a:cubicBezTo>
                  <a:cubicBezTo>
                    <a:pt x="144" y="33"/>
                    <a:pt x="144" y="35"/>
                    <a:pt x="144" y="36"/>
                  </a:cubicBezTo>
                  <a:cubicBezTo>
                    <a:pt x="144" y="38"/>
                    <a:pt x="144" y="40"/>
                    <a:pt x="143" y="41"/>
                  </a:cubicBezTo>
                  <a:cubicBezTo>
                    <a:pt x="53" y="131"/>
                    <a:pt x="53" y="131"/>
                    <a:pt x="53" y="131"/>
                  </a:cubicBezTo>
                  <a:cubicBezTo>
                    <a:pt x="52" y="131"/>
                    <a:pt x="51" y="132"/>
                    <a:pt x="50" y="132"/>
                  </a:cubicBezTo>
                  <a:cubicBezTo>
                    <a:pt x="8" y="144"/>
                    <a:pt x="8" y="144"/>
                    <a:pt x="8" y="144"/>
                  </a:cubicBezTo>
                  <a:cubicBezTo>
                    <a:pt x="8" y="144"/>
                    <a:pt x="7" y="144"/>
                    <a:pt x="6" y="144"/>
                  </a:cubicBezTo>
                  <a:close/>
                  <a:moveTo>
                    <a:pt x="24" y="100"/>
                  </a:moveTo>
                  <a:cubicBezTo>
                    <a:pt x="15" y="130"/>
                    <a:pt x="15" y="130"/>
                    <a:pt x="15" y="130"/>
                  </a:cubicBezTo>
                  <a:cubicBezTo>
                    <a:pt x="45" y="121"/>
                    <a:pt x="45" y="121"/>
                    <a:pt x="45" y="121"/>
                  </a:cubicBezTo>
                  <a:cubicBezTo>
                    <a:pt x="130" y="36"/>
                    <a:pt x="130" y="36"/>
                    <a:pt x="130" y="36"/>
                  </a:cubicBezTo>
                  <a:cubicBezTo>
                    <a:pt x="108" y="15"/>
                    <a:pt x="108" y="15"/>
                    <a:pt x="108" y="15"/>
                  </a:cubicBezTo>
                  <a:lnTo>
                    <a:pt x="24" y="100"/>
                  </a:lnTo>
                  <a:close/>
                  <a:moveTo>
                    <a:pt x="48" y="126"/>
                  </a:moveTo>
                  <a:cubicBezTo>
                    <a:pt x="48" y="126"/>
                    <a:pt x="48" y="126"/>
                    <a:pt x="48" y="12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8" name="Freeform 91"/>
            <p:cNvSpPr>
              <a:spLocks/>
            </p:cNvSpPr>
            <p:nvPr/>
          </p:nvSpPr>
          <p:spPr bwMode="auto">
            <a:xfrm>
              <a:off x="6871" y="692"/>
              <a:ext cx="57" cy="57"/>
            </a:xfrm>
            <a:custGeom>
              <a:avLst/>
              <a:gdLst>
                <a:gd name="T0" fmla="*/ 44 w 57"/>
                <a:gd name="T1" fmla="*/ 57 h 57"/>
                <a:gd name="T2" fmla="*/ 0 w 57"/>
                <a:gd name="T3" fmla="*/ 13 h 57"/>
                <a:gd name="T4" fmla="*/ 13 w 57"/>
                <a:gd name="T5" fmla="*/ 0 h 57"/>
                <a:gd name="T6" fmla="*/ 57 w 57"/>
                <a:gd name="T7" fmla="*/ 44 h 57"/>
                <a:gd name="T8" fmla="*/ 44 w 57"/>
                <a:gd name="T9" fmla="*/ 57 h 57"/>
              </a:gdLst>
              <a:ahLst/>
              <a:cxnLst>
                <a:cxn ang="0">
                  <a:pos x="T0" y="T1"/>
                </a:cxn>
                <a:cxn ang="0">
                  <a:pos x="T2" y="T3"/>
                </a:cxn>
                <a:cxn ang="0">
                  <a:pos x="T4" y="T5"/>
                </a:cxn>
                <a:cxn ang="0">
                  <a:pos x="T6" y="T7"/>
                </a:cxn>
                <a:cxn ang="0">
                  <a:pos x="T8" y="T9"/>
                </a:cxn>
              </a:cxnLst>
              <a:rect l="0" t="0" r="r" b="b"/>
              <a:pathLst>
                <a:path w="57" h="57">
                  <a:moveTo>
                    <a:pt x="44" y="57"/>
                  </a:moveTo>
                  <a:lnTo>
                    <a:pt x="0" y="13"/>
                  </a:lnTo>
                  <a:lnTo>
                    <a:pt x="13" y="0"/>
                  </a:lnTo>
                  <a:lnTo>
                    <a:pt x="57" y="44"/>
                  </a:lnTo>
                  <a:lnTo>
                    <a:pt x="44" y="5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9" name="Freeform 92"/>
            <p:cNvSpPr>
              <a:spLocks/>
            </p:cNvSpPr>
            <p:nvPr/>
          </p:nvSpPr>
          <p:spPr bwMode="auto">
            <a:xfrm>
              <a:off x="6770" y="786"/>
              <a:ext cx="64" cy="62"/>
            </a:xfrm>
            <a:custGeom>
              <a:avLst/>
              <a:gdLst>
                <a:gd name="T0" fmla="*/ 36 w 43"/>
                <a:gd name="T1" fmla="*/ 42 h 42"/>
                <a:gd name="T2" fmla="*/ 32 w 43"/>
                <a:gd name="T3" fmla="*/ 41 h 42"/>
                <a:gd name="T4" fmla="*/ 2 w 43"/>
                <a:gd name="T5" fmla="*/ 11 h 42"/>
                <a:gd name="T6" fmla="*/ 2 w 43"/>
                <a:gd name="T7" fmla="*/ 2 h 42"/>
                <a:gd name="T8" fmla="*/ 11 w 43"/>
                <a:gd name="T9" fmla="*/ 2 h 42"/>
                <a:gd name="T10" fmla="*/ 41 w 43"/>
                <a:gd name="T11" fmla="*/ 32 h 42"/>
                <a:gd name="T12" fmla="*/ 41 w 43"/>
                <a:gd name="T13" fmla="*/ 41 h 42"/>
                <a:gd name="T14" fmla="*/ 36 w 43"/>
                <a:gd name="T15" fmla="*/ 42 h 4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3" h="42">
                  <a:moveTo>
                    <a:pt x="36" y="42"/>
                  </a:moveTo>
                  <a:cubicBezTo>
                    <a:pt x="35" y="42"/>
                    <a:pt x="33" y="42"/>
                    <a:pt x="32" y="41"/>
                  </a:cubicBezTo>
                  <a:cubicBezTo>
                    <a:pt x="2" y="11"/>
                    <a:pt x="2" y="11"/>
                    <a:pt x="2" y="11"/>
                  </a:cubicBezTo>
                  <a:cubicBezTo>
                    <a:pt x="0" y="8"/>
                    <a:pt x="0" y="5"/>
                    <a:pt x="2" y="2"/>
                  </a:cubicBezTo>
                  <a:cubicBezTo>
                    <a:pt x="5" y="0"/>
                    <a:pt x="8" y="0"/>
                    <a:pt x="11" y="2"/>
                  </a:cubicBezTo>
                  <a:cubicBezTo>
                    <a:pt x="41" y="32"/>
                    <a:pt x="41" y="32"/>
                    <a:pt x="41" y="32"/>
                  </a:cubicBezTo>
                  <a:cubicBezTo>
                    <a:pt x="43" y="35"/>
                    <a:pt x="43" y="38"/>
                    <a:pt x="41" y="41"/>
                  </a:cubicBezTo>
                  <a:cubicBezTo>
                    <a:pt x="39" y="42"/>
                    <a:pt x="38" y="42"/>
                    <a:pt x="36" y="4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0" name="Freeform 93"/>
            <p:cNvSpPr>
              <a:spLocks/>
            </p:cNvSpPr>
            <p:nvPr/>
          </p:nvSpPr>
          <p:spPr bwMode="auto">
            <a:xfrm>
              <a:off x="6690" y="618"/>
              <a:ext cx="89" cy="17"/>
            </a:xfrm>
            <a:custGeom>
              <a:avLst/>
              <a:gdLst>
                <a:gd name="T0" fmla="*/ 54 w 60"/>
                <a:gd name="T1" fmla="*/ 12 h 12"/>
                <a:gd name="T2" fmla="*/ 6 w 60"/>
                <a:gd name="T3" fmla="*/ 12 h 12"/>
                <a:gd name="T4" fmla="*/ 0 w 60"/>
                <a:gd name="T5" fmla="*/ 6 h 12"/>
                <a:gd name="T6" fmla="*/ 6 w 60"/>
                <a:gd name="T7" fmla="*/ 0 h 12"/>
                <a:gd name="T8" fmla="*/ 54 w 60"/>
                <a:gd name="T9" fmla="*/ 0 h 12"/>
                <a:gd name="T10" fmla="*/ 60 w 60"/>
                <a:gd name="T11" fmla="*/ 6 h 12"/>
                <a:gd name="T12" fmla="*/ 54 w 60"/>
                <a:gd name="T13" fmla="*/ 12 h 12"/>
              </a:gdLst>
              <a:ahLst/>
              <a:cxnLst>
                <a:cxn ang="0">
                  <a:pos x="T0" y="T1"/>
                </a:cxn>
                <a:cxn ang="0">
                  <a:pos x="T2" y="T3"/>
                </a:cxn>
                <a:cxn ang="0">
                  <a:pos x="T4" y="T5"/>
                </a:cxn>
                <a:cxn ang="0">
                  <a:pos x="T6" y="T7"/>
                </a:cxn>
                <a:cxn ang="0">
                  <a:pos x="T8" y="T9"/>
                </a:cxn>
                <a:cxn ang="0">
                  <a:pos x="T10" y="T11"/>
                </a:cxn>
                <a:cxn ang="0">
                  <a:pos x="T12" y="T13"/>
                </a:cxn>
              </a:cxnLst>
              <a:rect l="0" t="0" r="r" b="b"/>
              <a:pathLst>
                <a:path w="60" h="12">
                  <a:moveTo>
                    <a:pt x="54" y="12"/>
                  </a:moveTo>
                  <a:cubicBezTo>
                    <a:pt x="6" y="12"/>
                    <a:pt x="6" y="12"/>
                    <a:pt x="6" y="12"/>
                  </a:cubicBezTo>
                  <a:cubicBezTo>
                    <a:pt x="3" y="12"/>
                    <a:pt x="0" y="10"/>
                    <a:pt x="0" y="6"/>
                  </a:cubicBezTo>
                  <a:cubicBezTo>
                    <a:pt x="0" y="3"/>
                    <a:pt x="3" y="0"/>
                    <a:pt x="6" y="0"/>
                  </a:cubicBezTo>
                  <a:cubicBezTo>
                    <a:pt x="54" y="0"/>
                    <a:pt x="54" y="0"/>
                    <a:pt x="54" y="0"/>
                  </a:cubicBezTo>
                  <a:cubicBezTo>
                    <a:pt x="58" y="0"/>
                    <a:pt x="60" y="3"/>
                    <a:pt x="60" y="6"/>
                  </a:cubicBezTo>
                  <a:cubicBezTo>
                    <a:pt x="60" y="10"/>
                    <a:pt x="58" y="12"/>
                    <a:pt x="54"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1" name="Freeform 94"/>
            <p:cNvSpPr>
              <a:spLocks/>
            </p:cNvSpPr>
            <p:nvPr/>
          </p:nvSpPr>
          <p:spPr bwMode="auto">
            <a:xfrm>
              <a:off x="6690" y="689"/>
              <a:ext cx="89" cy="17"/>
            </a:xfrm>
            <a:custGeom>
              <a:avLst/>
              <a:gdLst>
                <a:gd name="T0" fmla="*/ 54 w 60"/>
                <a:gd name="T1" fmla="*/ 12 h 12"/>
                <a:gd name="T2" fmla="*/ 6 w 60"/>
                <a:gd name="T3" fmla="*/ 12 h 12"/>
                <a:gd name="T4" fmla="*/ 0 w 60"/>
                <a:gd name="T5" fmla="*/ 6 h 12"/>
                <a:gd name="T6" fmla="*/ 6 w 60"/>
                <a:gd name="T7" fmla="*/ 0 h 12"/>
                <a:gd name="T8" fmla="*/ 54 w 60"/>
                <a:gd name="T9" fmla="*/ 0 h 12"/>
                <a:gd name="T10" fmla="*/ 60 w 60"/>
                <a:gd name="T11" fmla="*/ 6 h 12"/>
                <a:gd name="T12" fmla="*/ 54 w 60"/>
                <a:gd name="T13" fmla="*/ 12 h 12"/>
              </a:gdLst>
              <a:ahLst/>
              <a:cxnLst>
                <a:cxn ang="0">
                  <a:pos x="T0" y="T1"/>
                </a:cxn>
                <a:cxn ang="0">
                  <a:pos x="T2" y="T3"/>
                </a:cxn>
                <a:cxn ang="0">
                  <a:pos x="T4" y="T5"/>
                </a:cxn>
                <a:cxn ang="0">
                  <a:pos x="T6" y="T7"/>
                </a:cxn>
                <a:cxn ang="0">
                  <a:pos x="T8" y="T9"/>
                </a:cxn>
                <a:cxn ang="0">
                  <a:pos x="T10" y="T11"/>
                </a:cxn>
                <a:cxn ang="0">
                  <a:pos x="T12" y="T13"/>
                </a:cxn>
              </a:cxnLst>
              <a:rect l="0" t="0" r="r" b="b"/>
              <a:pathLst>
                <a:path w="60" h="12">
                  <a:moveTo>
                    <a:pt x="54" y="12"/>
                  </a:moveTo>
                  <a:cubicBezTo>
                    <a:pt x="6" y="12"/>
                    <a:pt x="6" y="12"/>
                    <a:pt x="6" y="12"/>
                  </a:cubicBezTo>
                  <a:cubicBezTo>
                    <a:pt x="3" y="12"/>
                    <a:pt x="0" y="10"/>
                    <a:pt x="0" y="6"/>
                  </a:cubicBezTo>
                  <a:cubicBezTo>
                    <a:pt x="0" y="3"/>
                    <a:pt x="3" y="0"/>
                    <a:pt x="6" y="0"/>
                  </a:cubicBezTo>
                  <a:cubicBezTo>
                    <a:pt x="54" y="0"/>
                    <a:pt x="54" y="0"/>
                    <a:pt x="54" y="0"/>
                  </a:cubicBezTo>
                  <a:cubicBezTo>
                    <a:pt x="58" y="0"/>
                    <a:pt x="60" y="3"/>
                    <a:pt x="60" y="6"/>
                  </a:cubicBezTo>
                  <a:cubicBezTo>
                    <a:pt x="60" y="10"/>
                    <a:pt x="58" y="12"/>
                    <a:pt x="54"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2" name="Freeform 95"/>
            <p:cNvSpPr>
              <a:spLocks/>
            </p:cNvSpPr>
            <p:nvPr/>
          </p:nvSpPr>
          <p:spPr bwMode="auto">
            <a:xfrm>
              <a:off x="6593" y="582"/>
              <a:ext cx="90" cy="62"/>
            </a:xfrm>
            <a:custGeom>
              <a:avLst/>
              <a:gdLst>
                <a:gd name="T0" fmla="*/ 24 w 61"/>
                <a:gd name="T1" fmla="*/ 42 h 42"/>
                <a:gd name="T2" fmla="*/ 20 w 61"/>
                <a:gd name="T3" fmla="*/ 41 h 42"/>
                <a:gd name="T4" fmla="*/ 2 w 61"/>
                <a:gd name="T5" fmla="*/ 23 h 42"/>
                <a:gd name="T6" fmla="*/ 2 w 61"/>
                <a:gd name="T7" fmla="*/ 14 h 42"/>
                <a:gd name="T8" fmla="*/ 11 w 61"/>
                <a:gd name="T9" fmla="*/ 14 h 42"/>
                <a:gd name="T10" fmla="*/ 24 w 61"/>
                <a:gd name="T11" fmla="*/ 28 h 42"/>
                <a:gd name="T12" fmla="*/ 50 w 61"/>
                <a:gd name="T13" fmla="*/ 2 h 42"/>
                <a:gd name="T14" fmla="*/ 59 w 61"/>
                <a:gd name="T15" fmla="*/ 2 h 42"/>
                <a:gd name="T16" fmla="*/ 59 w 61"/>
                <a:gd name="T17" fmla="*/ 11 h 42"/>
                <a:gd name="T18" fmla="*/ 29 w 61"/>
                <a:gd name="T19" fmla="*/ 41 h 42"/>
                <a:gd name="T20" fmla="*/ 24 w 61"/>
                <a:gd name="T21" fmla="*/ 42 h 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61" h="42">
                  <a:moveTo>
                    <a:pt x="24" y="42"/>
                  </a:moveTo>
                  <a:cubicBezTo>
                    <a:pt x="23" y="42"/>
                    <a:pt x="21" y="42"/>
                    <a:pt x="20" y="41"/>
                  </a:cubicBezTo>
                  <a:cubicBezTo>
                    <a:pt x="2" y="23"/>
                    <a:pt x="2" y="23"/>
                    <a:pt x="2" y="23"/>
                  </a:cubicBezTo>
                  <a:cubicBezTo>
                    <a:pt x="0" y="20"/>
                    <a:pt x="0" y="17"/>
                    <a:pt x="2" y="14"/>
                  </a:cubicBezTo>
                  <a:cubicBezTo>
                    <a:pt x="5" y="12"/>
                    <a:pt x="8" y="12"/>
                    <a:pt x="11" y="14"/>
                  </a:cubicBezTo>
                  <a:cubicBezTo>
                    <a:pt x="24" y="28"/>
                    <a:pt x="24" y="28"/>
                    <a:pt x="24" y="28"/>
                  </a:cubicBezTo>
                  <a:cubicBezTo>
                    <a:pt x="50" y="2"/>
                    <a:pt x="50" y="2"/>
                    <a:pt x="50" y="2"/>
                  </a:cubicBezTo>
                  <a:cubicBezTo>
                    <a:pt x="53" y="0"/>
                    <a:pt x="56" y="0"/>
                    <a:pt x="59" y="2"/>
                  </a:cubicBezTo>
                  <a:cubicBezTo>
                    <a:pt x="61" y="5"/>
                    <a:pt x="61" y="8"/>
                    <a:pt x="59" y="11"/>
                  </a:cubicBezTo>
                  <a:cubicBezTo>
                    <a:pt x="29" y="41"/>
                    <a:pt x="29" y="41"/>
                    <a:pt x="29" y="41"/>
                  </a:cubicBezTo>
                  <a:cubicBezTo>
                    <a:pt x="28" y="42"/>
                    <a:pt x="26" y="42"/>
                    <a:pt x="24" y="4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3" name="Freeform 96"/>
            <p:cNvSpPr>
              <a:spLocks/>
            </p:cNvSpPr>
            <p:nvPr/>
          </p:nvSpPr>
          <p:spPr bwMode="auto">
            <a:xfrm>
              <a:off x="6593" y="653"/>
              <a:ext cx="90" cy="64"/>
            </a:xfrm>
            <a:custGeom>
              <a:avLst/>
              <a:gdLst>
                <a:gd name="T0" fmla="*/ 24 w 61"/>
                <a:gd name="T1" fmla="*/ 43 h 43"/>
                <a:gd name="T2" fmla="*/ 20 w 61"/>
                <a:gd name="T3" fmla="*/ 41 h 43"/>
                <a:gd name="T4" fmla="*/ 2 w 61"/>
                <a:gd name="T5" fmla="*/ 23 h 43"/>
                <a:gd name="T6" fmla="*/ 2 w 61"/>
                <a:gd name="T7" fmla="*/ 14 h 43"/>
                <a:gd name="T8" fmla="*/ 11 w 61"/>
                <a:gd name="T9" fmla="*/ 14 h 43"/>
                <a:gd name="T10" fmla="*/ 24 w 61"/>
                <a:gd name="T11" fmla="*/ 28 h 43"/>
                <a:gd name="T12" fmla="*/ 50 w 61"/>
                <a:gd name="T13" fmla="*/ 2 h 43"/>
                <a:gd name="T14" fmla="*/ 59 w 61"/>
                <a:gd name="T15" fmla="*/ 2 h 43"/>
                <a:gd name="T16" fmla="*/ 59 w 61"/>
                <a:gd name="T17" fmla="*/ 11 h 43"/>
                <a:gd name="T18" fmla="*/ 29 w 61"/>
                <a:gd name="T19" fmla="*/ 41 h 43"/>
                <a:gd name="T20" fmla="*/ 24 w 61"/>
                <a:gd name="T21" fmla="*/ 43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61" h="43">
                  <a:moveTo>
                    <a:pt x="24" y="43"/>
                  </a:moveTo>
                  <a:cubicBezTo>
                    <a:pt x="23" y="43"/>
                    <a:pt x="21" y="42"/>
                    <a:pt x="20" y="41"/>
                  </a:cubicBezTo>
                  <a:cubicBezTo>
                    <a:pt x="2" y="23"/>
                    <a:pt x="2" y="23"/>
                    <a:pt x="2" y="23"/>
                  </a:cubicBezTo>
                  <a:cubicBezTo>
                    <a:pt x="0" y="21"/>
                    <a:pt x="0" y="17"/>
                    <a:pt x="2" y="14"/>
                  </a:cubicBezTo>
                  <a:cubicBezTo>
                    <a:pt x="5" y="12"/>
                    <a:pt x="8" y="12"/>
                    <a:pt x="11" y="14"/>
                  </a:cubicBezTo>
                  <a:cubicBezTo>
                    <a:pt x="24" y="28"/>
                    <a:pt x="24" y="28"/>
                    <a:pt x="24" y="28"/>
                  </a:cubicBezTo>
                  <a:cubicBezTo>
                    <a:pt x="50" y="2"/>
                    <a:pt x="50" y="2"/>
                    <a:pt x="50" y="2"/>
                  </a:cubicBezTo>
                  <a:cubicBezTo>
                    <a:pt x="53" y="0"/>
                    <a:pt x="56" y="0"/>
                    <a:pt x="59" y="2"/>
                  </a:cubicBezTo>
                  <a:cubicBezTo>
                    <a:pt x="61" y="5"/>
                    <a:pt x="61" y="9"/>
                    <a:pt x="59" y="11"/>
                  </a:cubicBezTo>
                  <a:cubicBezTo>
                    <a:pt x="29" y="41"/>
                    <a:pt x="29" y="41"/>
                    <a:pt x="29" y="41"/>
                  </a:cubicBezTo>
                  <a:cubicBezTo>
                    <a:pt x="28" y="42"/>
                    <a:pt x="26" y="43"/>
                    <a:pt x="24" y="4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4" name="Freeform 97"/>
            <p:cNvSpPr>
              <a:spLocks/>
            </p:cNvSpPr>
            <p:nvPr/>
          </p:nvSpPr>
          <p:spPr bwMode="auto">
            <a:xfrm>
              <a:off x="6539" y="440"/>
              <a:ext cx="302" cy="391"/>
            </a:xfrm>
            <a:custGeom>
              <a:avLst/>
              <a:gdLst>
                <a:gd name="T0" fmla="*/ 108 w 204"/>
                <a:gd name="T1" fmla="*/ 264 h 264"/>
                <a:gd name="T2" fmla="*/ 6 w 204"/>
                <a:gd name="T3" fmla="*/ 264 h 264"/>
                <a:gd name="T4" fmla="*/ 0 w 204"/>
                <a:gd name="T5" fmla="*/ 258 h 264"/>
                <a:gd name="T6" fmla="*/ 0 w 204"/>
                <a:gd name="T7" fmla="*/ 6 h 264"/>
                <a:gd name="T8" fmla="*/ 6 w 204"/>
                <a:gd name="T9" fmla="*/ 0 h 264"/>
                <a:gd name="T10" fmla="*/ 138 w 204"/>
                <a:gd name="T11" fmla="*/ 0 h 264"/>
                <a:gd name="T12" fmla="*/ 143 w 204"/>
                <a:gd name="T13" fmla="*/ 2 h 264"/>
                <a:gd name="T14" fmla="*/ 203 w 204"/>
                <a:gd name="T15" fmla="*/ 62 h 264"/>
                <a:gd name="T16" fmla="*/ 204 w 204"/>
                <a:gd name="T17" fmla="*/ 66 h 264"/>
                <a:gd name="T18" fmla="*/ 204 w 204"/>
                <a:gd name="T19" fmla="*/ 156 h 264"/>
                <a:gd name="T20" fmla="*/ 192 w 204"/>
                <a:gd name="T21" fmla="*/ 156 h 264"/>
                <a:gd name="T22" fmla="*/ 192 w 204"/>
                <a:gd name="T23" fmla="*/ 69 h 264"/>
                <a:gd name="T24" fmla="*/ 136 w 204"/>
                <a:gd name="T25" fmla="*/ 12 h 264"/>
                <a:gd name="T26" fmla="*/ 12 w 204"/>
                <a:gd name="T27" fmla="*/ 12 h 264"/>
                <a:gd name="T28" fmla="*/ 12 w 204"/>
                <a:gd name="T29" fmla="*/ 252 h 264"/>
                <a:gd name="T30" fmla="*/ 108 w 204"/>
                <a:gd name="T31" fmla="*/ 252 h 264"/>
                <a:gd name="T32" fmla="*/ 108 w 204"/>
                <a:gd name="T33" fmla="*/ 264 h 2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04" h="264">
                  <a:moveTo>
                    <a:pt x="108" y="264"/>
                  </a:moveTo>
                  <a:cubicBezTo>
                    <a:pt x="6" y="264"/>
                    <a:pt x="6" y="264"/>
                    <a:pt x="6" y="264"/>
                  </a:cubicBezTo>
                  <a:cubicBezTo>
                    <a:pt x="3" y="264"/>
                    <a:pt x="0" y="262"/>
                    <a:pt x="0" y="258"/>
                  </a:cubicBezTo>
                  <a:cubicBezTo>
                    <a:pt x="0" y="6"/>
                    <a:pt x="0" y="6"/>
                    <a:pt x="0" y="6"/>
                  </a:cubicBezTo>
                  <a:cubicBezTo>
                    <a:pt x="0" y="3"/>
                    <a:pt x="3" y="0"/>
                    <a:pt x="6" y="0"/>
                  </a:cubicBezTo>
                  <a:cubicBezTo>
                    <a:pt x="138" y="0"/>
                    <a:pt x="138" y="0"/>
                    <a:pt x="138" y="0"/>
                  </a:cubicBezTo>
                  <a:cubicBezTo>
                    <a:pt x="140" y="0"/>
                    <a:pt x="142" y="1"/>
                    <a:pt x="143" y="2"/>
                  </a:cubicBezTo>
                  <a:cubicBezTo>
                    <a:pt x="203" y="62"/>
                    <a:pt x="203" y="62"/>
                    <a:pt x="203" y="62"/>
                  </a:cubicBezTo>
                  <a:cubicBezTo>
                    <a:pt x="204" y="63"/>
                    <a:pt x="204" y="65"/>
                    <a:pt x="204" y="66"/>
                  </a:cubicBezTo>
                  <a:cubicBezTo>
                    <a:pt x="204" y="156"/>
                    <a:pt x="204" y="156"/>
                    <a:pt x="204" y="156"/>
                  </a:cubicBezTo>
                  <a:cubicBezTo>
                    <a:pt x="192" y="156"/>
                    <a:pt x="192" y="156"/>
                    <a:pt x="192" y="156"/>
                  </a:cubicBezTo>
                  <a:cubicBezTo>
                    <a:pt x="192" y="69"/>
                    <a:pt x="192" y="69"/>
                    <a:pt x="192" y="69"/>
                  </a:cubicBezTo>
                  <a:cubicBezTo>
                    <a:pt x="136" y="12"/>
                    <a:pt x="136" y="12"/>
                    <a:pt x="136" y="12"/>
                  </a:cubicBezTo>
                  <a:cubicBezTo>
                    <a:pt x="12" y="12"/>
                    <a:pt x="12" y="12"/>
                    <a:pt x="12" y="12"/>
                  </a:cubicBezTo>
                  <a:cubicBezTo>
                    <a:pt x="12" y="252"/>
                    <a:pt x="12" y="252"/>
                    <a:pt x="12" y="252"/>
                  </a:cubicBezTo>
                  <a:cubicBezTo>
                    <a:pt x="108" y="252"/>
                    <a:pt x="108" y="252"/>
                    <a:pt x="108" y="252"/>
                  </a:cubicBezTo>
                  <a:lnTo>
                    <a:pt x="108" y="2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5" name="Freeform 98"/>
            <p:cNvSpPr>
              <a:spLocks/>
            </p:cNvSpPr>
            <p:nvPr/>
          </p:nvSpPr>
          <p:spPr bwMode="auto">
            <a:xfrm>
              <a:off x="6734" y="440"/>
              <a:ext cx="107" cy="107"/>
            </a:xfrm>
            <a:custGeom>
              <a:avLst/>
              <a:gdLst>
                <a:gd name="T0" fmla="*/ 66 w 72"/>
                <a:gd name="T1" fmla="*/ 72 h 72"/>
                <a:gd name="T2" fmla="*/ 6 w 72"/>
                <a:gd name="T3" fmla="*/ 72 h 72"/>
                <a:gd name="T4" fmla="*/ 0 w 72"/>
                <a:gd name="T5" fmla="*/ 66 h 72"/>
                <a:gd name="T6" fmla="*/ 0 w 72"/>
                <a:gd name="T7" fmla="*/ 6 h 72"/>
                <a:gd name="T8" fmla="*/ 6 w 72"/>
                <a:gd name="T9" fmla="*/ 0 h 72"/>
                <a:gd name="T10" fmla="*/ 12 w 72"/>
                <a:gd name="T11" fmla="*/ 6 h 72"/>
                <a:gd name="T12" fmla="*/ 12 w 72"/>
                <a:gd name="T13" fmla="*/ 60 h 72"/>
                <a:gd name="T14" fmla="*/ 66 w 72"/>
                <a:gd name="T15" fmla="*/ 60 h 72"/>
                <a:gd name="T16" fmla="*/ 72 w 72"/>
                <a:gd name="T17" fmla="*/ 66 h 72"/>
                <a:gd name="T18" fmla="*/ 66 w 72"/>
                <a:gd name="T19" fmla="*/ 72 h 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2" h="72">
                  <a:moveTo>
                    <a:pt x="66" y="72"/>
                  </a:moveTo>
                  <a:cubicBezTo>
                    <a:pt x="6" y="72"/>
                    <a:pt x="6" y="72"/>
                    <a:pt x="6" y="72"/>
                  </a:cubicBezTo>
                  <a:cubicBezTo>
                    <a:pt x="3" y="72"/>
                    <a:pt x="0" y="70"/>
                    <a:pt x="0" y="66"/>
                  </a:cubicBezTo>
                  <a:cubicBezTo>
                    <a:pt x="0" y="6"/>
                    <a:pt x="0" y="6"/>
                    <a:pt x="0" y="6"/>
                  </a:cubicBezTo>
                  <a:cubicBezTo>
                    <a:pt x="0" y="3"/>
                    <a:pt x="3" y="0"/>
                    <a:pt x="6" y="0"/>
                  </a:cubicBezTo>
                  <a:cubicBezTo>
                    <a:pt x="10" y="0"/>
                    <a:pt x="12" y="3"/>
                    <a:pt x="12" y="6"/>
                  </a:cubicBezTo>
                  <a:cubicBezTo>
                    <a:pt x="12" y="60"/>
                    <a:pt x="12" y="60"/>
                    <a:pt x="12" y="60"/>
                  </a:cubicBezTo>
                  <a:cubicBezTo>
                    <a:pt x="66" y="60"/>
                    <a:pt x="66" y="60"/>
                    <a:pt x="66" y="60"/>
                  </a:cubicBezTo>
                  <a:cubicBezTo>
                    <a:pt x="70" y="60"/>
                    <a:pt x="72" y="63"/>
                    <a:pt x="72" y="66"/>
                  </a:cubicBezTo>
                  <a:cubicBezTo>
                    <a:pt x="72" y="70"/>
                    <a:pt x="70" y="72"/>
                    <a:pt x="66" y="7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grpSp>
      <p:grpSp>
        <p:nvGrpSpPr>
          <p:cNvPr id="16" name="Group 40" descr="binoculars "/>
          <p:cNvGrpSpPr>
            <a:grpSpLocks noChangeAspect="1"/>
          </p:cNvGrpSpPr>
          <p:nvPr/>
        </p:nvGrpSpPr>
        <p:grpSpPr bwMode="auto">
          <a:xfrm>
            <a:off x="5656448" y="1374132"/>
            <a:ext cx="530860" cy="491076"/>
            <a:chOff x="3438" y="454"/>
            <a:chExt cx="427" cy="395"/>
          </a:xfrm>
          <a:solidFill>
            <a:schemeClr val="accent1"/>
          </a:solidFill>
        </p:grpSpPr>
        <p:sp>
          <p:nvSpPr>
            <p:cNvPr id="17" name="Freeform 41"/>
            <p:cNvSpPr>
              <a:spLocks noEditPoints="1"/>
            </p:cNvSpPr>
            <p:nvPr/>
          </p:nvSpPr>
          <p:spPr bwMode="auto">
            <a:xfrm>
              <a:off x="3438" y="653"/>
              <a:ext cx="196" cy="196"/>
            </a:xfrm>
            <a:custGeom>
              <a:avLst/>
              <a:gdLst>
                <a:gd name="T0" fmla="*/ 66 w 132"/>
                <a:gd name="T1" fmla="*/ 132 h 132"/>
                <a:gd name="T2" fmla="*/ 0 w 132"/>
                <a:gd name="T3" fmla="*/ 66 h 132"/>
                <a:gd name="T4" fmla="*/ 66 w 132"/>
                <a:gd name="T5" fmla="*/ 0 h 132"/>
                <a:gd name="T6" fmla="*/ 132 w 132"/>
                <a:gd name="T7" fmla="*/ 66 h 132"/>
                <a:gd name="T8" fmla="*/ 66 w 132"/>
                <a:gd name="T9" fmla="*/ 132 h 132"/>
                <a:gd name="T10" fmla="*/ 66 w 132"/>
                <a:gd name="T11" fmla="*/ 12 h 132"/>
                <a:gd name="T12" fmla="*/ 12 w 132"/>
                <a:gd name="T13" fmla="*/ 66 h 132"/>
                <a:gd name="T14" fmla="*/ 66 w 132"/>
                <a:gd name="T15" fmla="*/ 120 h 132"/>
                <a:gd name="T16" fmla="*/ 120 w 132"/>
                <a:gd name="T17" fmla="*/ 66 h 132"/>
                <a:gd name="T18" fmla="*/ 66 w 132"/>
                <a:gd name="T19" fmla="*/ 12 h 1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32" h="132">
                  <a:moveTo>
                    <a:pt x="66" y="132"/>
                  </a:moveTo>
                  <a:cubicBezTo>
                    <a:pt x="29" y="132"/>
                    <a:pt x="0" y="102"/>
                    <a:pt x="0" y="66"/>
                  </a:cubicBezTo>
                  <a:cubicBezTo>
                    <a:pt x="0" y="29"/>
                    <a:pt x="29" y="0"/>
                    <a:pt x="66" y="0"/>
                  </a:cubicBezTo>
                  <a:cubicBezTo>
                    <a:pt x="102" y="0"/>
                    <a:pt x="132" y="29"/>
                    <a:pt x="132" y="66"/>
                  </a:cubicBezTo>
                  <a:cubicBezTo>
                    <a:pt x="132" y="102"/>
                    <a:pt x="102" y="132"/>
                    <a:pt x="66" y="132"/>
                  </a:cubicBezTo>
                  <a:close/>
                  <a:moveTo>
                    <a:pt x="66" y="12"/>
                  </a:moveTo>
                  <a:cubicBezTo>
                    <a:pt x="36" y="12"/>
                    <a:pt x="12" y="36"/>
                    <a:pt x="12" y="66"/>
                  </a:cubicBezTo>
                  <a:cubicBezTo>
                    <a:pt x="12" y="95"/>
                    <a:pt x="36" y="120"/>
                    <a:pt x="66" y="120"/>
                  </a:cubicBezTo>
                  <a:cubicBezTo>
                    <a:pt x="96" y="120"/>
                    <a:pt x="120" y="95"/>
                    <a:pt x="120" y="66"/>
                  </a:cubicBezTo>
                  <a:cubicBezTo>
                    <a:pt x="120" y="36"/>
                    <a:pt x="96" y="12"/>
                    <a:pt x="66"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8" name="Freeform 42"/>
            <p:cNvSpPr>
              <a:spLocks/>
            </p:cNvSpPr>
            <p:nvPr/>
          </p:nvSpPr>
          <p:spPr bwMode="auto">
            <a:xfrm>
              <a:off x="3455" y="457"/>
              <a:ext cx="179" cy="250"/>
            </a:xfrm>
            <a:custGeom>
              <a:avLst/>
              <a:gdLst>
                <a:gd name="T0" fmla="*/ 7 w 121"/>
                <a:gd name="T1" fmla="*/ 169 h 169"/>
                <a:gd name="T2" fmla="*/ 4 w 121"/>
                <a:gd name="T3" fmla="*/ 168 h 169"/>
                <a:gd name="T4" fmla="*/ 1 w 121"/>
                <a:gd name="T5" fmla="*/ 160 h 169"/>
                <a:gd name="T6" fmla="*/ 37 w 121"/>
                <a:gd name="T7" fmla="*/ 76 h 169"/>
                <a:gd name="T8" fmla="*/ 39 w 121"/>
                <a:gd name="T9" fmla="*/ 74 h 169"/>
                <a:gd name="T10" fmla="*/ 56 w 121"/>
                <a:gd name="T11" fmla="*/ 57 h 169"/>
                <a:gd name="T12" fmla="*/ 73 w 121"/>
                <a:gd name="T13" fmla="*/ 11 h 169"/>
                <a:gd name="T14" fmla="*/ 75 w 121"/>
                <a:gd name="T15" fmla="*/ 8 h 169"/>
                <a:gd name="T16" fmla="*/ 97 w 121"/>
                <a:gd name="T17" fmla="*/ 0 h 169"/>
                <a:gd name="T18" fmla="*/ 119 w 121"/>
                <a:gd name="T19" fmla="*/ 8 h 169"/>
                <a:gd name="T20" fmla="*/ 121 w 121"/>
                <a:gd name="T21" fmla="*/ 13 h 169"/>
                <a:gd name="T22" fmla="*/ 121 w 121"/>
                <a:gd name="T23" fmla="*/ 61 h 169"/>
                <a:gd name="T24" fmla="*/ 115 w 121"/>
                <a:gd name="T25" fmla="*/ 67 h 169"/>
                <a:gd name="T26" fmla="*/ 109 w 121"/>
                <a:gd name="T27" fmla="*/ 61 h 169"/>
                <a:gd name="T28" fmla="*/ 109 w 121"/>
                <a:gd name="T29" fmla="*/ 15 h 169"/>
                <a:gd name="T30" fmla="*/ 84 w 121"/>
                <a:gd name="T31" fmla="*/ 16 h 169"/>
                <a:gd name="T32" fmla="*/ 66 w 121"/>
                <a:gd name="T33" fmla="*/ 63 h 169"/>
                <a:gd name="T34" fmla="*/ 65 w 121"/>
                <a:gd name="T35" fmla="*/ 65 h 169"/>
                <a:gd name="T36" fmla="*/ 48 w 121"/>
                <a:gd name="T37" fmla="*/ 82 h 169"/>
                <a:gd name="T38" fmla="*/ 12 w 121"/>
                <a:gd name="T39" fmla="*/ 165 h 169"/>
                <a:gd name="T40" fmla="*/ 7 w 121"/>
                <a:gd name="T41" fmla="*/ 169 h 1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121" h="169">
                  <a:moveTo>
                    <a:pt x="7" y="169"/>
                  </a:moveTo>
                  <a:cubicBezTo>
                    <a:pt x="6" y="169"/>
                    <a:pt x="5" y="168"/>
                    <a:pt x="4" y="168"/>
                  </a:cubicBezTo>
                  <a:cubicBezTo>
                    <a:pt x="1" y="167"/>
                    <a:pt x="0" y="163"/>
                    <a:pt x="1" y="160"/>
                  </a:cubicBezTo>
                  <a:cubicBezTo>
                    <a:pt x="37" y="76"/>
                    <a:pt x="37" y="76"/>
                    <a:pt x="37" y="76"/>
                  </a:cubicBezTo>
                  <a:cubicBezTo>
                    <a:pt x="38" y="76"/>
                    <a:pt x="38" y="75"/>
                    <a:pt x="39" y="74"/>
                  </a:cubicBezTo>
                  <a:cubicBezTo>
                    <a:pt x="56" y="57"/>
                    <a:pt x="56" y="57"/>
                    <a:pt x="56" y="57"/>
                  </a:cubicBezTo>
                  <a:cubicBezTo>
                    <a:pt x="73" y="11"/>
                    <a:pt x="73" y="11"/>
                    <a:pt x="73" y="11"/>
                  </a:cubicBezTo>
                  <a:cubicBezTo>
                    <a:pt x="74" y="10"/>
                    <a:pt x="74" y="9"/>
                    <a:pt x="75" y="8"/>
                  </a:cubicBezTo>
                  <a:cubicBezTo>
                    <a:pt x="80" y="3"/>
                    <a:pt x="88" y="0"/>
                    <a:pt x="97" y="0"/>
                  </a:cubicBezTo>
                  <a:cubicBezTo>
                    <a:pt x="106" y="0"/>
                    <a:pt x="114" y="3"/>
                    <a:pt x="119" y="8"/>
                  </a:cubicBezTo>
                  <a:cubicBezTo>
                    <a:pt x="120" y="10"/>
                    <a:pt x="121" y="11"/>
                    <a:pt x="121" y="13"/>
                  </a:cubicBezTo>
                  <a:cubicBezTo>
                    <a:pt x="121" y="61"/>
                    <a:pt x="121" y="61"/>
                    <a:pt x="121" y="61"/>
                  </a:cubicBezTo>
                  <a:cubicBezTo>
                    <a:pt x="121" y="64"/>
                    <a:pt x="118" y="67"/>
                    <a:pt x="115" y="67"/>
                  </a:cubicBezTo>
                  <a:cubicBezTo>
                    <a:pt x="112" y="67"/>
                    <a:pt x="109" y="64"/>
                    <a:pt x="109" y="61"/>
                  </a:cubicBezTo>
                  <a:cubicBezTo>
                    <a:pt x="109" y="15"/>
                    <a:pt x="109" y="15"/>
                    <a:pt x="109" y="15"/>
                  </a:cubicBezTo>
                  <a:cubicBezTo>
                    <a:pt x="102" y="10"/>
                    <a:pt x="90" y="11"/>
                    <a:pt x="84" y="16"/>
                  </a:cubicBezTo>
                  <a:cubicBezTo>
                    <a:pt x="66" y="63"/>
                    <a:pt x="66" y="63"/>
                    <a:pt x="66" y="63"/>
                  </a:cubicBezTo>
                  <a:cubicBezTo>
                    <a:pt x="66" y="64"/>
                    <a:pt x="66" y="64"/>
                    <a:pt x="65" y="65"/>
                  </a:cubicBezTo>
                  <a:cubicBezTo>
                    <a:pt x="48" y="82"/>
                    <a:pt x="48" y="82"/>
                    <a:pt x="48" y="82"/>
                  </a:cubicBezTo>
                  <a:cubicBezTo>
                    <a:pt x="12" y="165"/>
                    <a:pt x="12" y="165"/>
                    <a:pt x="12" y="165"/>
                  </a:cubicBezTo>
                  <a:cubicBezTo>
                    <a:pt x="11" y="167"/>
                    <a:pt x="9" y="169"/>
                    <a:pt x="7" y="1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9" name="Freeform 43"/>
            <p:cNvSpPr>
              <a:spLocks noEditPoints="1"/>
            </p:cNvSpPr>
            <p:nvPr/>
          </p:nvSpPr>
          <p:spPr bwMode="auto">
            <a:xfrm>
              <a:off x="3669" y="653"/>
              <a:ext cx="196" cy="196"/>
            </a:xfrm>
            <a:custGeom>
              <a:avLst/>
              <a:gdLst>
                <a:gd name="T0" fmla="*/ 66 w 132"/>
                <a:gd name="T1" fmla="*/ 132 h 132"/>
                <a:gd name="T2" fmla="*/ 0 w 132"/>
                <a:gd name="T3" fmla="*/ 66 h 132"/>
                <a:gd name="T4" fmla="*/ 66 w 132"/>
                <a:gd name="T5" fmla="*/ 0 h 132"/>
                <a:gd name="T6" fmla="*/ 132 w 132"/>
                <a:gd name="T7" fmla="*/ 66 h 132"/>
                <a:gd name="T8" fmla="*/ 66 w 132"/>
                <a:gd name="T9" fmla="*/ 132 h 132"/>
                <a:gd name="T10" fmla="*/ 66 w 132"/>
                <a:gd name="T11" fmla="*/ 12 h 132"/>
                <a:gd name="T12" fmla="*/ 12 w 132"/>
                <a:gd name="T13" fmla="*/ 66 h 132"/>
                <a:gd name="T14" fmla="*/ 66 w 132"/>
                <a:gd name="T15" fmla="*/ 120 h 132"/>
                <a:gd name="T16" fmla="*/ 120 w 132"/>
                <a:gd name="T17" fmla="*/ 66 h 132"/>
                <a:gd name="T18" fmla="*/ 66 w 132"/>
                <a:gd name="T19" fmla="*/ 12 h 1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32" h="132">
                  <a:moveTo>
                    <a:pt x="66" y="132"/>
                  </a:moveTo>
                  <a:cubicBezTo>
                    <a:pt x="29" y="132"/>
                    <a:pt x="0" y="102"/>
                    <a:pt x="0" y="66"/>
                  </a:cubicBezTo>
                  <a:cubicBezTo>
                    <a:pt x="0" y="29"/>
                    <a:pt x="29" y="0"/>
                    <a:pt x="66" y="0"/>
                  </a:cubicBezTo>
                  <a:cubicBezTo>
                    <a:pt x="102" y="0"/>
                    <a:pt x="132" y="29"/>
                    <a:pt x="132" y="66"/>
                  </a:cubicBezTo>
                  <a:cubicBezTo>
                    <a:pt x="132" y="102"/>
                    <a:pt x="102" y="132"/>
                    <a:pt x="66" y="132"/>
                  </a:cubicBezTo>
                  <a:close/>
                  <a:moveTo>
                    <a:pt x="66" y="12"/>
                  </a:moveTo>
                  <a:cubicBezTo>
                    <a:pt x="36" y="12"/>
                    <a:pt x="12" y="36"/>
                    <a:pt x="12" y="66"/>
                  </a:cubicBezTo>
                  <a:cubicBezTo>
                    <a:pt x="12" y="95"/>
                    <a:pt x="36" y="120"/>
                    <a:pt x="66" y="120"/>
                  </a:cubicBezTo>
                  <a:cubicBezTo>
                    <a:pt x="96" y="120"/>
                    <a:pt x="120" y="95"/>
                    <a:pt x="120" y="66"/>
                  </a:cubicBezTo>
                  <a:cubicBezTo>
                    <a:pt x="120" y="36"/>
                    <a:pt x="96" y="12"/>
                    <a:pt x="66"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0" name="Freeform 44"/>
            <p:cNvSpPr>
              <a:spLocks/>
            </p:cNvSpPr>
            <p:nvPr/>
          </p:nvSpPr>
          <p:spPr bwMode="auto">
            <a:xfrm>
              <a:off x="3669" y="454"/>
              <a:ext cx="179" cy="253"/>
            </a:xfrm>
            <a:custGeom>
              <a:avLst/>
              <a:gdLst>
                <a:gd name="T0" fmla="*/ 114 w 121"/>
                <a:gd name="T1" fmla="*/ 171 h 171"/>
                <a:gd name="T2" fmla="*/ 108 w 121"/>
                <a:gd name="T3" fmla="*/ 167 h 171"/>
                <a:gd name="T4" fmla="*/ 73 w 121"/>
                <a:gd name="T5" fmla="*/ 84 h 171"/>
                <a:gd name="T6" fmla="*/ 56 w 121"/>
                <a:gd name="T7" fmla="*/ 67 h 171"/>
                <a:gd name="T8" fmla="*/ 54 w 121"/>
                <a:gd name="T9" fmla="*/ 65 h 171"/>
                <a:gd name="T10" fmla="*/ 37 w 121"/>
                <a:gd name="T11" fmla="*/ 19 h 171"/>
                <a:gd name="T12" fmla="*/ 12 w 121"/>
                <a:gd name="T13" fmla="*/ 18 h 171"/>
                <a:gd name="T14" fmla="*/ 12 w 121"/>
                <a:gd name="T15" fmla="*/ 63 h 171"/>
                <a:gd name="T16" fmla="*/ 6 w 121"/>
                <a:gd name="T17" fmla="*/ 69 h 171"/>
                <a:gd name="T18" fmla="*/ 0 w 121"/>
                <a:gd name="T19" fmla="*/ 63 h 171"/>
                <a:gd name="T20" fmla="*/ 0 w 121"/>
                <a:gd name="T21" fmla="*/ 15 h 171"/>
                <a:gd name="T22" fmla="*/ 2 w 121"/>
                <a:gd name="T23" fmla="*/ 11 h 171"/>
                <a:gd name="T24" fmla="*/ 46 w 121"/>
                <a:gd name="T25" fmla="*/ 11 h 171"/>
                <a:gd name="T26" fmla="*/ 47 w 121"/>
                <a:gd name="T27" fmla="*/ 13 h 171"/>
                <a:gd name="T28" fmla="*/ 65 w 121"/>
                <a:gd name="T29" fmla="*/ 59 h 171"/>
                <a:gd name="T30" fmla="*/ 82 w 121"/>
                <a:gd name="T31" fmla="*/ 76 h 171"/>
                <a:gd name="T32" fmla="*/ 83 w 121"/>
                <a:gd name="T33" fmla="*/ 78 h 171"/>
                <a:gd name="T34" fmla="*/ 119 w 121"/>
                <a:gd name="T35" fmla="*/ 162 h 171"/>
                <a:gd name="T36" fmla="*/ 116 w 121"/>
                <a:gd name="T37" fmla="*/ 170 h 171"/>
                <a:gd name="T38" fmla="*/ 114 w 121"/>
                <a:gd name="T39" fmla="*/ 171 h 1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21" h="171">
                  <a:moveTo>
                    <a:pt x="114" y="171"/>
                  </a:moveTo>
                  <a:cubicBezTo>
                    <a:pt x="112" y="171"/>
                    <a:pt x="109" y="169"/>
                    <a:pt x="108" y="167"/>
                  </a:cubicBezTo>
                  <a:cubicBezTo>
                    <a:pt x="73" y="84"/>
                    <a:pt x="73" y="84"/>
                    <a:pt x="73" y="84"/>
                  </a:cubicBezTo>
                  <a:cubicBezTo>
                    <a:pt x="56" y="67"/>
                    <a:pt x="56" y="67"/>
                    <a:pt x="56" y="67"/>
                  </a:cubicBezTo>
                  <a:cubicBezTo>
                    <a:pt x="55" y="66"/>
                    <a:pt x="55" y="66"/>
                    <a:pt x="54" y="65"/>
                  </a:cubicBezTo>
                  <a:cubicBezTo>
                    <a:pt x="37" y="19"/>
                    <a:pt x="37" y="19"/>
                    <a:pt x="37" y="19"/>
                  </a:cubicBezTo>
                  <a:cubicBezTo>
                    <a:pt x="30" y="13"/>
                    <a:pt x="19" y="13"/>
                    <a:pt x="12" y="18"/>
                  </a:cubicBezTo>
                  <a:cubicBezTo>
                    <a:pt x="12" y="63"/>
                    <a:pt x="12" y="63"/>
                    <a:pt x="12" y="63"/>
                  </a:cubicBezTo>
                  <a:cubicBezTo>
                    <a:pt x="12" y="66"/>
                    <a:pt x="9" y="69"/>
                    <a:pt x="6" y="69"/>
                  </a:cubicBezTo>
                  <a:cubicBezTo>
                    <a:pt x="3" y="69"/>
                    <a:pt x="0" y="66"/>
                    <a:pt x="0" y="63"/>
                  </a:cubicBezTo>
                  <a:cubicBezTo>
                    <a:pt x="0" y="15"/>
                    <a:pt x="0" y="15"/>
                    <a:pt x="0" y="15"/>
                  </a:cubicBezTo>
                  <a:cubicBezTo>
                    <a:pt x="0" y="14"/>
                    <a:pt x="0" y="12"/>
                    <a:pt x="2" y="11"/>
                  </a:cubicBezTo>
                  <a:cubicBezTo>
                    <a:pt x="13" y="0"/>
                    <a:pt x="35" y="0"/>
                    <a:pt x="46" y="11"/>
                  </a:cubicBezTo>
                  <a:cubicBezTo>
                    <a:pt x="47" y="12"/>
                    <a:pt x="47" y="12"/>
                    <a:pt x="47" y="13"/>
                  </a:cubicBezTo>
                  <a:cubicBezTo>
                    <a:pt x="65" y="59"/>
                    <a:pt x="65" y="59"/>
                    <a:pt x="65" y="59"/>
                  </a:cubicBezTo>
                  <a:cubicBezTo>
                    <a:pt x="82" y="76"/>
                    <a:pt x="82" y="76"/>
                    <a:pt x="82" y="76"/>
                  </a:cubicBezTo>
                  <a:cubicBezTo>
                    <a:pt x="83" y="77"/>
                    <a:pt x="83" y="78"/>
                    <a:pt x="83" y="78"/>
                  </a:cubicBezTo>
                  <a:cubicBezTo>
                    <a:pt x="119" y="162"/>
                    <a:pt x="119" y="162"/>
                    <a:pt x="119" y="162"/>
                  </a:cubicBezTo>
                  <a:cubicBezTo>
                    <a:pt x="121" y="165"/>
                    <a:pt x="119" y="169"/>
                    <a:pt x="116" y="170"/>
                  </a:cubicBezTo>
                  <a:cubicBezTo>
                    <a:pt x="115" y="170"/>
                    <a:pt x="115" y="171"/>
                    <a:pt x="114" y="17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1" name="Freeform 45"/>
            <p:cNvSpPr>
              <a:spLocks/>
            </p:cNvSpPr>
            <p:nvPr/>
          </p:nvSpPr>
          <p:spPr bwMode="auto">
            <a:xfrm>
              <a:off x="3572" y="574"/>
              <a:ext cx="159" cy="53"/>
            </a:xfrm>
            <a:custGeom>
              <a:avLst/>
              <a:gdLst>
                <a:gd name="T0" fmla="*/ 102 w 108"/>
                <a:gd name="T1" fmla="*/ 36 h 36"/>
                <a:gd name="T2" fmla="*/ 96 w 108"/>
                <a:gd name="T3" fmla="*/ 30 h 36"/>
                <a:gd name="T4" fmla="*/ 54 w 108"/>
                <a:gd name="T5" fmla="*/ 12 h 36"/>
                <a:gd name="T6" fmla="*/ 12 w 108"/>
                <a:gd name="T7" fmla="*/ 30 h 36"/>
                <a:gd name="T8" fmla="*/ 6 w 108"/>
                <a:gd name="T9" fmla="*/ 36 h 36"/>
                <a:gd name="T10" fmla="*/ 0 w 108"/>
                <a:gd name="T11" fmla="*/ 30 h 36"/>
                <a:gd name="T12" fmla="*/ 54 w 108"/>
                <a:gd name="T13" fmla="*/ 0 h 36"/>
                <a:gd name="T14" fmla="*/ 108 w 108"/>
                <a:gd name="T15" fmla="*/ 30 h 36"/>
                <a:gd name="T16" fmla="*/ 102 w 108"/>
                <a:gd name="T17" fmla="*/ 36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8" h="36">
                  <a:moveTo>
                    <a:pt x="102" y="36"/>
                  </a:moveTo>
                  <a:cubicBezTo>
                    <a:pt x="99" y="36"/>
                    <a:pt x="96" y="33"/>
                    <a:pt x="96" y="30"/>
                  </a:cubicBezTo>
                  <a:cubicBezTo>
                    <a:pt x="96" y="21"/>
                    <a:pt x="78" y="12"/>
                    <a:pt x="54" y="12"/>
                  </a:cubicBezTo>
                  <a:cubicBezTo>
                    <a:pt x="30" y="12"/>
                    <a:pt x="12" y="21"/>
                    <a:pt x="12" y="30"/>
                  </a:cubicBezTo>
                  <a:cubicBezTo>
                    <a:pt x="12" y="33"/>
                    <a:pt x="9" y="36"/>
                    <a:pt x="6" y="36"/>
                  </a:cubicBezTo>
                  <a:cubicBezTo>
                    <a:pt x="3" y="36"/>
                    <a:pt x="0" y="33"/>
                    <a:pt x="0" y="30"/>
                  </a:cubicBezTo>
                  <a:cubicBezTo>
                    <a:pt x="0" y="13"/>
                    <a:pt x="23" y="0"/>
                    <a:pt x="54" y="0"/>
                  </a:cubicBezTo>
                  <a:cubicBezTo>
                    <a:pt x="85" y="0"/>
                    <a:pt x="108" y="13"/>
                    <a:pt x="108" y="30"/>
                  </a:cubicBezTo>
                  <a:cubicBezTo>
                    <a:pt x="108" y="33"/>
                    <a:pt x="105" y="36"/>
                    <a:pt x="102"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2" name="Freeform 46"/>
            <p:cNvSpPr>
              <a:spLocks/>
            </p:cNvSpPr>
            <p:nvPr/>
          </p:nvSpPr>
          <p:spPr bwMode="auto">
            <a:xfrm>
              <a:off x="3616" y="575"/>
              <a:ext cx="18" cy="185"/>
            </a:xfrm>
            <a:custGeom>
              <a:avLst/>
              <a:gdLst>
                <a:gd name="T0" fmla="*/ 6 w 12"/>
                <a:gd name="T1" fmla="*/ 125 h 125"/>
                <a:gd name="T2" fmla="*/ 0 w 12"/>
                <a:gd name="T3" fmla="*/ 119 h 125"/>
                <a:gd name="T4" fmla="*/ 0 w 12"/>
                <a:gd name="T5" fmla="*/ 6 h 125"/>
                <a:gd name="T6" fmla="*/ 6 w 12"/>
                <a:gd name="T7" fmla="*/ 0 h 125"/>
                <a:gd name="T8" fmla="*/ 12 w 12"/>
                <a:gd name="T9" fmla="*/ 6 h 125"/>
                <a:gd name="T10" fmla="*/ 12 w 12"/>
                <a:gd name="T11" fmla="*/ 119 h 125"/>
                <a:gd name="T12" fmla="*/ 6 w 12"/>
                <a:gd name="T13" fmla="*/ 125 h 125"/>
              </a:gdLst>
              <a:ahLst/>
              <a:cxnLst>
                <a:cxn ang="0">
                  <a:pos x="T0" y="T1"/>
                </a:cxn>
                <a:cxn ang="0">
                  <a:pos x="T2" y="T3"/>
                </a:cxn>
                <a:cxn ang="0">
                  <a:pos x="T4" y="T5"/>
                </a:cxn>
                <a:cxn ang="0">
                  <a:pos x="T6" y="T7"/>
                </a:cxn>
                <a:cxn ang="0">
                  <a:pos x="T8" y="T9"/>
                </a:cxn>
                <a:cxn ang="0">
                  <a:pos x="T10" y="T11"/>
                </a:cxn>
                <a:cxn ang="0">
                  <a:pos x="T12" y="T13"/>
                </a:cxn>
              </a:cxnLst>
              <a:rect l="0" t="0" r="r" b="b"/>
              <a:pathLst>
                <a:path w="12" h="125">
                  <a:moveTo>
                    <a:pt x="6" y="125"/>
                  </a:moveTo>
                  <a:cubicBezTo>
                    <a:pt x="3" y="125"/>
                    <a:pt x="0" y="122"/>
                    <a:pt x="0" y="119"/>
                  </a:cubicBezTo>
                  <a:cubicBezTo>
                    <a:pt x="0" y="6"/>
                    <a:pt x="0" y="6"/>
                    <a:pt x="0" y="6"/>
                  </a:cubicBezTo>
                  <a:cubicBezTo>
                    <a:pt x="0" y="3"/>
                    <a:pt x="3" y="0"/>
                    <a:pt x="6" y="0"/>
                  </a:cubicBezTo>
                  <a:cubicBezTo>
                    <a:pt x="9" y="0"/>
                    <a:pt x="12" y="3"/>
                    <a:pt x="12" y="6"/>
                  </a:cubicBezTo>
                  <a:cubicBezTo>
                    <a:pt x="12" y="119"/>
                    <a:pt x="12" y="119"/>
                    <a:pt x="12" y="119"/>
                  </a:cubicBezTo>
                  <a:cubicBezTo>
                    <a:pt x="12" y="122"/>
                    <a:pt x="9" y="125"/>
                    <a:pt x="6" y="12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3" name="Freeform 47"/>
            <p:cNvSpPr>
              <a:spLocks/>
            </p:cNvSpPr>
            <p:nvPr/>
          </p:nvSpPr>
          <p:spPr bwMode="auto">
            <a:xfrm>
              <a:off x="3669" y="575"/>
              <a:ext cx="18" cy="185"/>
            </a:xfrm>
            <a:custGeom>
              <a:avLst/>
              <a:gdLst>
                <a:gd name="T0" fmla="*/ 6 w 12"/>
                <a:gd name="T1" fmla="*/ 125 h 125"/>
                <a:gd name="T2" fmla="*/ 0 w 12"/>
                <a:gd name="T3" fmla="*/ 119 h 125"/>
                <a:gd name="T4" fmla="*/ 0 w 12"/>
                <a:gd name="T5" fmla="*/ 6 h 125"/>
                <a:gd name="T6" fmla="*/ 6 w 12"/>
                <a:gd name="T7" fmla="*/ 0 h 125"/>
                <a:gd name="T8" fmla="*/ 12 w 12"/>
                <a:gd name="T9" fmla="*/ 6 h 125"/>
                <a:gd name="T10" fmla="*/ 12 w 12"/>
                <a:gd name="T11" fmla="*/ 119 h 125"/>
                <a:gd name="T12" fmla="*/ 6 w 12"/>
                <a:gd name="T13" fmla="*/ 125 h 125"/>
              </a:gdLst>
              <a:ahLst/>
              <a:cxnLst>
                <a:cxn ang="0">
                  <a:pos x="T0" y="T1"/>
                </a:cxn>
                <a:cxn ang="0">
                  <a:pos x="T2" y="T3"/>
                </a:cxn>
                <a:cxn ang="0">
                  <a:pos x="T4" y="T5"/>
                </a:cxn>
                <a:cxn ang="0">
                  <a:pos x="T6" y="T7"/>
                </a:cxn>
                <a:cxn ang="0">
                  <a:pos x="T8" y="T9"/>
                </a:cxn>
                <a:cxn ang="0">
                  <a:pos x="T10" y="T11"/>
                </a:cxn>
                <a:cxn ang="0">
                  <a:pos x="T12" y="T13"/>
                </a:cxn>
              </a:cxnLst>
              <a:rect l="0" t="0" r="r" b="b"/>
              <a:pathLst>
                <a:path w="12" h="125">
                  <a:moveTo>
                    <a:pt x="6" y="125"/>
                  </a:moveTo>
                  <a:cubicBezTo>
                    <a:pt x="3" y="125"/>
                    <a:pt x="0" y="122"/>
                    <a:pt x="0" y="119"/>
                  </a:cubicBezTo>
                  <a:cubicBezTo>
                    <a:pt x="0" y="6"/>
                    <a:pt x="0" y="6"/>
                    <a:pt x="0" y="6"/>
                  </a:cubicBezTo>
                  <a:cubicBezTo>
                    <a:pt x="0" y="3"/>
                    <a:pt x="3" y="0"/>
                    <a:pt x="6" y="0"/>
                  </a:cubicBezTo>
                  <a:cubicBezTo>
                    <a:pt x="9" y="0"/>
                    <a:pt x="12" y="3"/>
                    <a:pt x="12" y="6"/>
                  </a:cubicBezTo>
                  <a:cubicBezTo>
                    <a:pt x="12" y="119"/>
                    <a:pt x="12" y="119"/>
                    <a:pt x="12" y="119"/>
                  </a:cubicBezTo>
                  <a:cubicBezTo>
                    <a:pt x="12" y="122"/>
                    <a:pt x="9" y="125"/>
                    <a:pt x="6" y="12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4" name="Freeform 48"/>
            <p:cNvSpPr>
              <a:spLocks/>
            </p:cNvSpPr>
            <p:nvPr/>
          </p:nvSpPr>
          <p:spPr bwMode="auto">
            <a:xfrm>
              <a:off x="3474" y="689"/>
              <a:ext cx="71" cy="71"/>
            </a:xfrm>
            <a:custGeom>
              <a:avLst/>
              <a:gdLst>
                <a:gd name="T0" fmla="*/ 6 w 48"/>
                <a:gd name="T1" fmla="*/ 48 h 48"/>
                <a:gd name="T2" fmla="*/ 0 w 48"/>
                <a:gd name="T3" fmla="*/ 42 h 48"/>
                <a:gd name="T4" fmla="*/ 42 w 48"/>
                <a:gd name="T5" fmla="*/ 0 h 48"/>
                <a:gd name="T6" fmla="*/ 48 w 48"/>
                <a:gd name="T7" fmla="*/ 6 h 48"/>
                <a:gd name="T8" fmla="*/ 42 w 48"/>
                <a:gd name="T9" fmla="*/ 12 h 48"/>
                <a:gd name="T10" fmla="*/ 12 w 48"/>
                <a:gd name="T11" fmla="*/ 42 h 48"/>
                <a:gd name="T12" fmla="*/ 6 w 48"/>
                <a:gd name="T13" fmla="*/ 48 h 48"/>
              </a:gdLst>
              <a:ahLst/>
              <a:cxnLst>
                <a:cxn ang="0">
                  <a:pos x="T0" y="T1"/>
                </a:cxn>
                <a:cxn ang="0">
                  <a:pos x="T2" y="T3"/>
                </a:cxn>
                <a:cxn ang="0">
                  <a:pos x="T4" y="T5"/>
                </a:cxn>
                <a:cxn ang="0">
                  <a:pos x="T6" y="T7"/>
                </a:cxn>
                <a:cxn ang="0">
                  <a:pos x="T8" y="T9"/>
                </a:cxn>
                <a:cxn ang="0">
                  <a:pos x="T10" y="T11"/>
                </a:cxn>
                <a:cxn ang="0">
                  <a:pos x="T12" y="T13"/>
                </a:cxn>
              </a:cxnLst>
              <a:rect l="0" t="0" r="r" b="b"/>
              <a:pathLst>
                <a:path w="48" h="48">
                  <a:moveTo>
                    <a:pt x="6" y="48"/>
                  </a:moveTo>
                  <a:cubicBezTo>
                    <a:pt x="3" y="48"/>
                    <a:pt x="0" y="45"/>
                    <a:pt x="0" y="42"/>
                  </a:cubicBezTo>
                  <a:cubicBezTo>
                    <a:pt x="0" y="18"/>
                    <a:pt x="19" y="0"/>
                    <a:pt x="42" y="0"/>
                  </a:cubicBezTo>
                  <a:cubicBezTo>
                    <a:pt x="45" y="0"/>
                    <a:pt x="48" y="2"/>
                    <a:pt x="48" y="6"/>
                  </a:cubicBezTo>
                  <a:cubicBezTo>
                    <a:pt x="48" y="9"/>
                    <a:pt x="45" y="12"/>
                    <a:pt x="42" y="12"/>
                  </a:cubicBezTo>
                  <a:cubicBezTo>
                    <a:pt x="25" y="12"/>
                    <a:pt x="12" y="25"/>
                    <a:pt x="12" y="42"/>
                  </a:cubicBezTo>
                  <a:cubicBezTo>
                    <a:pt x="12" y="45"/>
                    <a:pt x="9" y="48"/>
                    <a:pt x="6" y="4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5" name="Freeform 49"/>
            <p:cNvSpPr>
              <a:spLocks/>
            </p:cNvSpPr>
            <p:nvPr/>
          </p:nvSpPr>
          <p:spPr bwMode="auto">
            <a:xfrm>
              <a:off x="3705" y="689"/>
              <a:ext cx="71" cy="71"/>
            </a:xfrm>
            <a:custGeom>
              <a:avLst/>
              <a:gdLst>
                <a:gd name="T0" fmla="*/ 6 w 48"/>
                <a:gd name="T1" fmla="*/ 48 h 48"/>
                <a:gd name="T2" fmla="*/ 0 w 48"/>
                <a:gd name="T3" fmla="*/ 42 h 48"/>
                <a:gd name="T4" fmla="*/ 42 w 48"/>
                <a:gd name="T5" fmla="*/ 0 h 48"/>
                <a:gd name="T6" fmla="*/ 48 w 48"/>
                <a:gd name="T7" fmla="*/ 6 h 48"/>
                <a:gd name="T8" fmla="*/ 42 w 48"/>
                <a:gd name="T9" fmla="*/ 12 h 48"/>
                <a:gd name="T10" fmla="*/ 12 w 48"/>
                <a:gd name="T11" fmla="*/ 42 h 48"/>
                <a:gd name="T12" fmla="*/ 6 w 48"/>
                <a:gd name="T13" fmla="*/ 48 h 48"/>
              </a:gdLst>
              <a:ahLst/>
              <a:cxnLst>
                <a:cxn ang="0">
                  <a:pos x="T0" y="T1"/>
                </a:cxn>
                <a:cxn ang="0">
                  <a:pos x="T2" y="T3"/>
                </a:cxn>
                <a:cxn ang="0">
                  <a:pos x="T4" y="T5"/>
                </a:cxn>
                <a:cxn ang="0">
                  <a:pos x="T6" y="T7"/>
                </a:cxn>
                <a:cxn ang="0">
                  <a:pos x="T8" y="T9"/>
                </a:cxn>
                <a:cxn ang="0">
                  <a:pos x="T10" y="T11"/>
                </a:cxn>
                <a:cxn ang="0">
                  <a:pos x="T12" y="T13"/>
                </a:cxn>
              </a:cxnLst>
              <a:rect l="0" t="0" r="r" b="b"/>
              <a:pathLst>
                <a:path w="48" h="48">
                  <a:moveTo>
                    <a:pt x="6" y="48"/>
                  </a:moveTo>
                  <a:cubicBezTo>
                    <a:pt x="3" y="48"/>
                    <a:pt x="0" y="45"/>
                    <a:pt x="0" y="42"/>
                  </a:cubicBezTo>
                  <a:cubicBezTo>
                    <a:pt x="0" y="18"/>
                    <a:pt x="19" y="0"/>
                    <a:pt x="42" y="0"/>
                  </a:cubicBezTo>
                  <a:cubicBezTo>
                    <a:pt x="45" y="0"/>
                    <a:pt x="48" y="2"/>
                    <a:pt x="48" y="6"/>
                  </a:cubicBezTo>
                  <a:cubicBezTo>
                    <a:pt x="48" y="9"/>
                    <a:pt x="45" y="12"/>
                    <a:pt x="42" y="12"/>
                  </a:cubicBezTo>
                  <a:cubicBezTo>
                    <a:pt x="25" y="12"/>
                    <a:pt x="12" y="25"/>
                    <a:pt x="12" y="42"/>
                  </a:cubicBezTo>
                  <a:cubicBezTo>
                    <a:pt x="12" y="45"/>
                    <a:pt x="9" y="48"/>
                    <a:pt x="6" y="4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grpSp>
      <p:sp>
        <p:nvSpPr>
          <p:cNvPr id="26" name="Freeform 5" descr="arrows icon"/>
          <p:cNvSpPr>
            <a:spLocks noChangeAspect="1" noEditPoints="1"/>
          </p:cNvSpPr>
          <p:nvPr/>
        </p:nvSpPr>
        <p:spPr bwMode="auto">
          <a:xfrm>
            <a:off x="5602910" y="3183755"/>
            <a:ext cx="563264" cy="609840"/>
          </a:xfrm>
          <a:custGeom>
            <a:avLst/>
            <a:gdLst>
              <a:gd name="T0" fmla="*/ 424 w 561"/>
              <a:gd name="T1" fmla="*/ 592 h 606"/>
              <a:gd name="T2" fmla="*/ 437 w 561"/>
              <a:gd name="T3" fmla="*/ 501 h 606"/>
              <a:gd name="T4" fmla="*/ 497 w 561"/>
              <a:gd name="T5" fmla="*/ 498 h 606"/>
              <a:gd name="T6" fmla="*/ 291 w 561"/>
              <a:gd name="T7" fmla="*/ 446 h 606"/>
              <a:gd name="T8" fmla="*/ 271 w 561"/>
              <a:gd name="T9" fmla="*/ 428 h 606"/>
              <a:gd name="T10" fmla="*/ 375 w 561"/>
              <a:gd name="T11" fmla="*/ 314 h 606"/>
              <a:gd name="T12" fmla="*/ 526 w 561"/>
              <a:gd name="T13" fmla="*/ 491 h 606"/>
              <a:gd name="T14" fmla="*/ 509 w 561"/>
              <a:gd name="T15" fmla="*/ 524 h 606"/>
              <a:gd name="T16" fmla="*/ 451 w 561"/>
              <a:gd name="T17" fmla="*/ 528 h 606"/>
              <a:gd name="T18" fmla="*/ 437 w 561"/>
              <a:gd name="T19" fmla="*/ 606 h 606"/>
              <a:gd name="T20" fmla="*/ 205 w 561"/>
              <a:gd name="T21" fmla="*/ 587 h 606"/>
              <a:gd name="T22" fmla="*/ 218 w 561"/>
              <a:gd name="T23" fmla="*/ 329 h 606"/>
              <a:gd name="T24" fmla="*/ 278 w 561"/>
              <a:gd name="T25" fmla="*/ 326 h 606"/>
              <a:gd name="T26" fmla="*/ 33 w 561"/>
              <a:gd name="T27" fmla="*/ 326 h 606"/>
              <a:gd name="T28" fmla="*/ 93 w 561"/>
              <a:gd name="T29" fmla="*/ 329 h 606"/>
              <a:gd name="T30" fmla="*/ 107 w 561"/>
              <a:gd name="T31" fmla="*/ 515 h 606"/>
              <a:gd name="T32" fmla="*/ 80 w 561"/>
              <a:gd name="T33" fmla="*/ 515 h 606"/>
              <a:gd name="T34" fmla="*/ 31 w 561"/>
              <a:gd name="T35" fmla="*/ 357 h 606"/>
              <a:gd name="T36" fmla="*/ 6 w 561"/>
              <a:gd name="T37" fmla="*/ 337 h 606"/>
              <a:gd name="T38" fmla="*/ 145 w 561"/>
              <a:gd name="T39" fmla="*/ 147 h 606"/>
              <a:gd name="T40" fmla="*/ 307 w 561"/>
              <a:gd name="T41" fmla="*/ 319 h 606"/>
              <a:gd name="T42" fmla="*/ 290 w 561"/>
              <a:gd name="T43" fmla="*/ 353 h 606"/>
              <a:gd name="T44" fmla="*/ 232 w 561"/>
              <a:gd name="T45" fmla="*/ 357 h 606"/>
              <a:gd name="T46" fmla="*/ 218 w 561"/>
              <a:gd name="T47" fmla="*/ 600 h 606"/>
              <a:gd name="T48" fmla="*/ 455 w 561"/>
              <a:gd name="T49" fmla="*/ 359 h 606"/>
              <a:gd name="T50" fmla="*/ 468 w 561"/>
              <a:gd name="T51" fmla="*/ 189 h 606"/>
              <a:gd name="T52" fmla="*/ 528 w 561"/>
              <a:gd name="T53" fmla="*/ 186 h 606"/>
              <a:gd name="T54" fmla="*/ 283 w 561"/>
              <a:gd name="T55" fmla="*/ 186 h 606"/>
              <a:gd name="T56" fmla="*/ 343 w 561"/>
              <a:gd name="T57" fmla="*/ 189 h 606"/>
              <a:gd name="T58" fmla="*/ 357 w 561"/>
              <a:gd name="T59" fmla="*/ 280 h 606"/>
              <a:gd name="T60" fmla="*/ 330 w 561"/>
              <a:gd name="T61" fmla="*/ 280 h 606"/>
              <a:gd name="T62" fmla="*/ 281 w 561"/>
              <a:gd name="T63" fmla="*/ 216 h 606"/>
              <a:gd name="T64" fmla="*/ 256 w 561"/>
              <a:gd name="T65" fmla="*/ 196 h 606"/>
              <a:gd name="T66" fmla="*/ 395 w 561"/>
              <a:gd name="T67" fmla="*/ 6 h 606"/>
              <a:gd name="T68" fmla="*/ 557 w 561"/>
              <a:gd name="T69" fmla="*/ 178 h 606"/>
              <a:gd name="T70" fmla="*/ 540 w 561"/>
              <a:gd name="T71" fmla="*/ 212 h 606"/>
              <a:gd name="T72" fmla="*/ 482 w 561"/>
              <a:gd name="T73" fmla="*/ 216 h 606"/>
              <a:gd name="T74" fmla="*/ 468 w 561"/>
              <a:gd name="T75" fmla="*/ 372 h 60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561" h="606">
                <a:moveTo>
                  <a:pt x="437" y="606"/>
                </a:moveTo>
                <a:cubicBezTo>
                  <a:pt x="430" y="606"/>
                  <a:pt x="424" y="600"/>
                  <a:pt x="424" y="592"/>
                </a:cubicBezTo>
                <a:cubicBezTo>
                  <a:pt x="424" y="515"/>
                  <a:pt x="424" y="515"/>
                  <a:pt x="424" y="515"/>
                </a:cubicBezTo>
                <a:cubicBezTo>
                  <a:pt x="424" y="507"/>
                  <a:pt x="430" y="501"/>
                  <a:pt x="437" y="501"/>
                </a:cubicBezTo>
                <a:cubicBezTo>
                  <a:pt x="494" y="501"/>
                  <a:pt x="494" y="501"/>
                  <a:pt x="494" y="501"/>
                </a:cubicBezTo>
                <a:cubicBezTo>
                  <a:pt x="497" y="498"/>
                  <a:pt x="497" y="498"/>
                  <a:pt x="497" y="498"/>
                </a:cubicBezTo>
                <a:cubicBezTo>
                  <a:pt x="374" y="348"/>
                  <a:pt x="374" y="348"/>
                  <a:pt x="374" y="348"/>
                </a:cubicBezTo>
                <a:cubicBezTo>
                  <a:pt x="291" y="446"/>
                  <a:pt x="291" y="446"/>
                  <a:pt x="291" y="446"/>
                </a:cubicBezTo>
                <a:cubicBezTo>
                  <a:pt x="286" y="451"/>
                  <a:pt x="278" y="452"/>
                  <a:pt x="272" y="447"/>
                </a:cubicBezTo>
                <a:cubicBezTo>
                  <a:pt x="266" y="442"/>
                  <a:pt x="266" y="434"/>
                  <a:pt x="271" y="428"/>
                </a:cubicBezTo>
                <a:cubicBezTo>
                  <a:pt x="364" y="319"/>
                  <a:pt x="364" y="319"/>
                  <a:pt x="364" y="319"/>
                </a:cubicBezTo>
                <a:cubicBezTo>
                  <a:pt x="367" y="316"/>
                  <a:pt x="371" y="315"/>
                  <a:pt x="375" y="314"/>
                </a:cubicBezTo>
                <a:cubicBezTo>
                  <a:pt x="379" y="314"/>
                  <a:pt x="383" y="316"/>
                  <a:pt x="385" y="319"/>
                </a:cubicBezTo>
                <a:cubicBezTo>
                  <a:pt x="526" y="491"/>
                  <a:pt x="526" y="491"/>
                  <a:pt x="526" y="491"/>
                </a:cubicBezTo>
                <a:cubicBezTo>
                  <a:pt x="530" y="496"/>
                  <a:pt x="530" y="504"/>
                  <a:pt x="525" y="509"/>
                </a:cubicBezTo>
                <a:cubicBezTo>
                  <a:pt x="509" y="524"/>
                  <a:pt x="509" y="524"/>
                  <a:pt x="509" y="524"/>
                </a:cubicBezTo>
                <a:cubicBezTo>
                  <a:pt x="507" y="527"/>
                  <a:pt x="503" y="528"/>
                  <a:pt x="500" y="528"/>
                </a:cubicBezTo>
                <a:cubicBezTo>
                  <a:pt x="451" y="528"/>
                  <a:pt x="451" y="528"/>
                  <a:pt x="451" y="528"/>
                </a:cubicBezTo>
                <a:cubicBezTo>
                  <a:pt x="451" y="592"/>
                  <a:pt x="451" y="592"/>
                  <a:pt x="451" y="592"/>
                </a:cubicBezTo>
                <a:cubicBezTo>
                  <a:pt x="451" y="600"/>
                  <a:pt x="445" y="606"/>
                  <a:pt x="437" y="606"/>
                </a:cubicBezTo>
                <a:close/>
                <a:moveTo>
                  <a:pt x="218" y="600"/>
                </a:moveTo>
                <a:cubicBezTo>
                  <a:pt x="211" y="600"/>
                  <a:pt x="205" y="594"/>
                  <a:pt x="205" y="587"/>
                </a:cubicBezTo>
                <a:cubicBezTo>
                  <a:pt x="205" y="343"/>
                  <a:pt x="205" y="343"/>
                  <a:pt x="205" y="343"/>
                </a:cubicBezTo>
                <a:cubicBezTo>
                  <a:pt x="205" y="336"/>
                  <a:pt x="211" y="329"/>
                  <a:pt x="218" y="329"/>
                </a:cubicBezTo>
                <a:cubicBezTo>
                  <a:pt x="275" y="329"/>
                  <a:pt x="275" y="329"/>
                  <a:pt x="275" y="329"/>
                </a:cubicBezTo>
                <a:cubicBezTo>
                  <a:pt x="278" y="326"/>
                  <a:pt x="278" y="326"/>
                  <a:pt x="278" y="326"/>
                </a:cubicBezTo>
                <a:cubicBezTo>
                  <a:pt x="156" y="177"/>
                  <a:pt x="156" y="177"/>
                  <a:pt x="156" y="177"/>
                </a:cubicBezTo>
                <a:cubicBezTo>
                  <a:pt x="33" y="326"/>
                  <a:pt x="33" y="326"/>
                  <a:pt x="33" y="326"/>
                </a:cubicBezTo>
                <a:cubicBezTo>
                  <a:pt x="36" y="329"/>
                  <a:pt x="36" y="329"/>
                  <a:pt x="36" y="329"/>
                </a:cubicBezTo>
                <a:cubicBezTo>
                  <a:pt x="93" y="329"/>
                  <a:pt x="93" y="329"/>
                  <a:pt x="93" y="329"/>
                </a:cubicBezTo>
                <a:cubicBezTo>
                  <a:pt x="101" y="329"/>
                  <a:pt x="107" y="336"/>
                  <a:pt x="107" y="343"/>
                </a:cubicBezTo>
                <a:cubicBezTo>
                  <a:pt x="107" y="515"/>
                  <a:pt x="107" y="515"/>
                  <a:pt x="107" y="515"/>
                </a:cubicBezTo>
                <a:cubicBezTo>
                  <a:pt x="107" y="522"/>
                  <a:pt x="101" y="528"/>
                  <a:pt x="93" y="528"/>
                </a:cubicBezTo>
                <a:cubicBezTo>
                  <a:pt x="86" y="528"/>
                  <a:pt x="80" y="522"/>
                  <a:pt x="80" y="515"/>
                </a:cubicBezTo>
                <a:cubicBezTo>
                  <a:pt x="80" y="357"/>
                  <a:pt x="80" y="357"/>
                  <a:pt x="80" y="357"/>
                </a:cubicBezTo>
                <a:cubicBezTo>
                  <a:pt x="31" y="357"/>
                  <a:pt x="31" y="357"/>
                  <a:pt x="31" y="357"/>
                </a:cubicBezTo>
                <a:cubicBezTo>
                  <a:pt x="27" y="357"/>
                  <a:pt x="24" y="355"/>
                  <a:pt x="21" y="353"/>
                </a:cubicBezTo>
                <a:cubicBezTo>
                  <a:pt x="6" y="337"/>
                  <a:pt x="6" y="337"/>
                  <a:pt x="6" y="337"/>
                </a:cubicBezTo>
                <a:cubicBezTo>
                  <a:pt x="1" y="332"/>
                  <a:pt x="0" y="324"/>
                  <a:pt x="5" y="319"/>
                </a:cubicBezTo>
                <a:cubicBezTo>
                  <a:pt x="145" y="147"/>
                  <a:pt x="145" y="147"/>
                  <a:pt x="145" y="147"/>
                </a:cubicBezTo>
                <a:cubicBezTo>
                  <a:pt x="151" y="141"/>
                  <a:pt x="161" y="141"/>
                  <a:pt x="166" y="147"/>
                </a:cubicBezTo>
                <a:cubicBezTo>
                  <a:pt x="307" y="319"/>
                  <a:pt x="307" y="319"/>
                  <a:pt x="307" y="319"/>
                </a:cubicBezTo>
                <a:cubicBezTo>
                  <a:pt x="311" y="324"/>
                  <a:pt x="311" y="332"/>
                  <a:pt x="306" y="337"/>
                </a:cubicBezTo>
                <a:cubicBezTo>
                  <a:pt x="290" y="353"/>
                  <a:pt x="290" y="353"/>
                  <a:pt x="290" y="353"/>
                </a:cubicBezTo>
                <a:cubicBezTo>
                  <a:pt x="288" y="355"/>
                  <a:pt x="284" y="357"/>
                  <a:pt x="281" y="357"/>
                </a:cubicBezTo>
                <a:cubicBezTo>
                  <a:pt x="232" y="357"/>
                  <a:pt x="232" y="357"/>
                  <a:pt x="232" y="357"/>
                </a:cubicBezTo>
                <a:cubicBezTo>
                  <a:pt x="232" y="587"/>
                  <a:pt x="232" y="587"/>
                  <a:pt x="232" y="587"/>
                </a:cubicBezTo>
                <a:cubicBezTo>
                  <a:pt x="232" y="594"/>
                  <a:pt x="226" y="600"/>
                  <a:pt x="218" y="600"/>
                </a:cubicBezTo>
                <a:close/>
                <a:moveTo>
                  <a:pt x="468" y="372"/>
                </a:moveTo>
                <a:cubicBezTo>
                  <a:pt x="461" y="372"/>
                  <a:pt x="455" y="366"/>
                  <a:pt x="455" y="359"/>
                </a:cubicBezTo>
                <a:cubicBezTo>
                  <a:pt x="455" y="202"/>
                  <a:pt x="455" y="202"/>
                  <a:pt x="455" y="202"/>
                </a:cubicBezTo>
                <a:cubicBezTo>
                  <a:pt x="455" y="195"/>
                  <a:pt x="461" y="189"/>
                  <a:pt x="468" y="189"/>
                </a:cubicBezTo>
                <a:cubicBezTo>
                  <a:pt x="525" y="189"/>
                  <a:pt x="525" y="189"/>
                  <a:pt x="525" y="189"/>
                </a:cubicBezTo>
                <a:cubicBezTo>
                  <a:pt x="528" y="186"/>
                  <a:pt x="528" y="186"/>
                  <a:pt x="528" y="186"/>
                </a:cubicBezTo>
                <a:cubicBezTo>
                  <a:pt x="406" y="36"/>
                  <a:pt x="406" y="36"/>
                  <a:pt x="406" y="36"/>
                </a:cubicBezTo>
                <a:cubicBezTo>
                  <a:pt x="283" y="186"/>
                  <a:pt x="283" y="186"/>
                  <a:pt x="283" y="186"/>
                </a:cubicBezTo>
                <a:cubicBezTo>
                  <a:pt x="286" y="189"/>
                  <a:pt x="286" y="189"/>
                  <a:pt x="286" y="189"/>
                </a:cubicBezTo>
                <a:cubicBezTo>
                  <a:pt x="343" y="189"/>
                  <a:pt x="343" y="189"/>
                  <a:pt x="343" y="189"/>
                </a:cubicBezTo>
                <a:cubicBezTo>
                  <a:pt x="351" y="189"/>
                  <a:pt x="357" y="195"/>
                  <a:pt x="357" y="202"/>
                </a:cubicBezTo>
                <a:cubicBezTo>
                  <a:pt x="357" y="280"/>
                  <a:pt x="357" y="280"/>
                  <a:pt x="357" y="280"/>
                </a:cubicBezTo>
                <a:cubicBezTo>
                  <a:pt x="357" y="288"/>
                  <a:pt x="351" y="294"/>
                  <a:pt x="343" y="294"/>
                </a:cubicBezTo>
                <a:cubicBezTo>
                  <a:pt x="336" y="294"/>
                  <a:pt x="330" y="288"/>
                  <a:pt x="330" y="280"/>
                </a:cubicBezTo>
                <a:cubicBezTo>
                  <a:pt x="330" y="216"/>
                  <a:pt x="330" y="216"/>
                  <a:pt x="330" y="216"/>
                </a:cubicBezTo>
                <a:cubicBezTo>
                  <a:pt x="281" y="216"/>
                  <a:pt x="281" y="216"/>
                  <a:pt x="281" y="216"/>
                </a:cubicBezTo>
                <a:cubicBezTo>
                  <a:pt x="277" y="216"/>
                  <a:pt x="274" y="214"/>
                  <a:pt x="271" y="212"/>
                </a:cubicBezTo>
                <a:cubicBezTo>
                  <a:pt x="256" y="196"/>
                  <a:pt x="256" y="196"/>
                  <a:pt x="256" y="196"/>
                </a:cubicBezTo>
                <a:cubicBezTo>
                  <a:pt x="251" y="191"/>
                  <a:pt x="250" y="184"/>
                  <a:pt x="255" y="178"/>
                </a:cubicBezTo>
                <a:cubicBezTo>
                  <a:pt x="395" y="6"/>
                  <a:pt x="395" y="6"/>
                  <a:pt x="395" y="6"/>
                </a:cubicBezTo>
                <a:cubicBezTo>
                  <a:pt x="401" y="0"/>
                  <a:pt x="411" y="0"/>
                  <a:pt x="416" y="6"/>
                </a:cubicBezTo>
                <a:cubicBezTo>
                  <a:pt x="557" y="178"/>
                  <a:pt x="557" y="178"/>
                  <a:pt x="557" y="178"/>
                </a:cubicBezTo>
                <a:cubicBezTo>
                  <a:pt x="561" y="184"/>
                  <a:pt x="561" y="191"/>
                  <a:pt x="556" y="196"/>
                </a:cubicBezTo>
                <a:cubicBezTo>
                  <a:pt x="540" y="212"/>
                  <a:pt x="540" y="212"/>
                  <a:pt x="540" y="212"/>
                </a:cubicBezTo>
                <a:cubicBezTo>
                  <a:pt x="538" y="214"/>
                  <a:pt x="534" y="216"/>
                  <a:pt x="531" y="216"/>
                </a:cubicBezTo>
                <a:cubicBezTo>
                  <a:pt x="482" y="216"/>
                  <a:pt x="482" y="216"/>
                  <a:pt x="482" y="216"/>
                </a:cubicBezTo>
                <a:cubicBezTo>
                  <a:pt x="482" y="359"/>
                  <a:pt x="482" y="359"/>
                  <a:pt x="482" y="359"/>
                </a:cubicBezTo>
                <a:cubicBezTo>
                  <a:pt x="482" y="366"/>
                  <a:pt x="476" y="372"/>
                  <a:pt x="468" y="372"/>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dirty="0"/>
          </a:p>
        </p:txBody>
      </p:sp>
    </p:spTree>
    <p:extLst>
      <p:ext uri="{BB962C8B-B14F-4D97-AF65-F5344CB8AC3E}">
        <p14:creationId xmlns:p14="http://schemas.microsoft.com/office/powerpoint/2010/main" val="36266303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4262174" y="738231"/>
            <a:ext cx="7298701" cy="5166926"/>
          </a:xfrm>
        </p:spPr>
        <p:txBody>
          <a:bodyPr/>
          <a:lstStyle/>
          <a:p>
            <a:pPr marL="0" indent="0">
              <a:buNone/>
            </a:pPr>
            <a:r>
              <a:rPr lang="en-US" dirty="0"/>
              <a:t>Even though nowadays employee engagement subject is more often seen within hospitality industry, actually the subject has been present from 1990 when William Kahn who underlines the psychological effect of personal engagement at the work place and also the personal reflection over certain work related subjects made by employees. </a:t>
            </a:r>
          </a:p>
          <a:p>
            <a:pPr marL="0" indent="0">
              <a:buNone/>
            </a:pPr>
            <a:r>
              <a:rPr lang="en-US" dirty="0"/>
              <a:t>										(Emma Bridger, 2018)</a:t>
            </a:r>
          </a:p>
        </p:txBody>
      </p:sp>
      <p:sp>
        <p:nvSpPr>
          <p:cNvPr id="4" name="Title 3"/>
          <p:cNvSpPr>
            <a:spLocks noGrp="1"/>
          </p:cNvSpPr>
          <p:nvPr>
            <p:ph type="title"/>
          </p:nvPr>
        </p:nvSpPr>
        <p:spPr>
          <a:xfrm>
            <a:off x="1101164" y="2319311"/>
            <a:ext cx="3031852" cy="1722419"/>
          </a:xfrm>
        </p:spPr>
        <p:txBody>
          <a:bodyPr/>
          <a:lstStyle/>
          <a:p>
            <a:r>
              <a:rPr lang="en-US" dirty="0"/>
              <a:t>Introduction</a:t>
            </a:r>
          </a:p>
        </p:txBody>
      </p:sp>
      <p:grpSp>
        <p:nvGrpSpPr>
          <p:cNvPr id="16" name="Group 40" descr="binoculars icon"/>
          <p:cNvGrpSpPr>
            <a:grpSpLocks noChangeAspect="1"/>
          </p:cNvGrpSpPr>
          <p:nvPr/>
        </p:nvGrpSpPr>
        <p:grpSpPr bwMode="auto">
          <a:xfrm>
            <a:off x="8636173" y="3443111"/>
            <a:ext cx="3301707" cy="3054269"/>
            <a:chOff x="3438" y="454"/>
            <a:chExt cx="427" cy="395"/>
          </a:xfrm>
          <a:solidFill>
            <a:schemeClr val="bg1">
              <a:alpha val="50000"/>
            </a:schemeClr>
          </a:solidFill>
        </p:grpSpPr>
        <p:sp>
          <p:nvSpPr>
            <p:cNvPr id="17" name="Freeform 41"/>
            <p:cNvSpPr>
              <a:spLocks noEditPoints="1"/>
            </p:cNvSpPr>
            <p:nvPr/>
          </p:nvSpPr>
          <p:spPr bwMode="auto">
            <a:xfrm>
              <a:off x="3438" y="653"/>
              <a:ext cx="196" cy="196"/>
            </a:xfrm>
            <a:custGeom>
              <a:avLst/>
              <a:gdLst>
                <a:gd name="T0" fmla="*/ 66 w 132"/>
                <a:gd name="T1" fmla="*/ 132 h 132"/>
                <a:gd name="T2" fmla="*/ 0 w 132"/>
                <a:gd name="T3" fmla="*/ 66 h 132"/>
                <a:gd name="T4" fmla="*/ 66 w 132"/>
                <a:gd name="T5" fmla="*/ 0 h 132"/>
                <a:gd name="T6" fmla="*/ 132 w 132"/>
                <a:gd name="T7" fmla="*/ 66 h 132"/>
                <a:gd name="T8" fmla="*/ 66 w 132"/>
                <a:gd name="T9" fmla="*/ 132 h 132"/>
                <a:gd name="T10" fmla="*/ 66 w 132"/>
                <a:gd name="T11" fmla="*/ 12 h 132"/>
                <a:gd name="T12" fmla="*/ 12 w 132"/>
                <a:gd name="T13" fmla="*/ 66 h 132"/>
                <a:gd name="T14" fmla="*/ 66 w 132"/>
                <a:gd name="T15" fmla="*/ 120 h 132"/>
                <a:gd name="T16" fmla="*/ 120 w 132"/>
                <a:gd name="T17" fmla="*/ 66 h 132"/>
                <a:gd name="T18" fmla="*/ 66 w 132"/>
                <a:gd name="T19" fmla="*/ 12 h 1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32" h="132">
                  <a:moveTo>
                    <a:pt x="66" y="132"/>
                  </a:moveTo>
                  <a:cubicBezTo>
                    <a:pt x="29" y="132"/>
                    <a:pt x="0" y="102"/>
                    <a:pt x="0" y="66"/>
                  </a:cubicBezTo>
                  <a:cubicBezTo>
                    <a:pt x="0" y="29"/>
                    <a:pt x="29" y="0"/>
                    <a:pt x="66" y="0"/>
                  </a:cubicBezTo>
                  <a:cubicBezTo>
                    <a:pt x="102" y="0"/>
                    <a:pt x="132" y="29"/>
                    <a:pt x="132" y="66"/>
                  </a:cubicBezTo>
                  <a:cubicBezTo>
                    <a:pt x="132" y="102"/>
                    <a:pt x="102" y="132"/>
                    <a:pt x="66" y="132"/>
                  </a:cubicBezTo>
                  <a:close/>
                  <a:moveTo>
                    <a:pt x="66" y="12"/>
                  </a:moveTo>
                  <a:cubicBezTo>
                    <a:pt x="36" y="12"/>
                    <a:pt x="12" y="36"/>
                    <a:pt x="12" y="66"/>
                  </a:cubicBezTo>
                  <a:cubicBezTo>
                    <a:pt x="12" y="95"/>
                    <a:pt x="36" y="120"/>
                    <a:pt x="66" y="120"/>
                  </a:cubicBezTo>
                  <a:cubicBezTo>
                    <a:pt x="96" y="120"/>
                    <a:pt x="120" y="95"/>
                    <a:pt x="120" y="66"/>
                  </a:cubicBezTo>
                  <a:cubicBezTo>
                    <a:pt x="120" y="36"/>
                    <a:pt x="96" y="12"/>
                    <a:pt x="66"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8" name="Freeform 42"/>
            <p:cNvSpPr>
              <a:spLocks/>
            </p:cNvSpPr>
            <p:nvPr/>
          </p:nvSpPr>
          <p:spPr bwMode="auto">
            <a:xfrm>
              <a:off x="3455" y="457"/>
              <a:ext cx="179" cy="250"/>
            </a:xfrm>
            <a:custGeom>
              <a:avLst/>
              <a:gdLst>
                <a:gd name="T0" fmla="*/ 7 w 121"/>
                <a:gd name="T1" fmla="*/ 169 h 169"/>
                <a:gd name="T2" fmla="*/ 4 w 121"/>
                <a:gd name="T3" fmla="*/ 168 h 169"/>
                <a:gd name="T4" fmla="*/ 1 w 121"/>
                <a:gd name="T5" fmla="*/ 160 h 169"/>
                <a:gd name="T6" fmla="*/ 37 w 121"/>
                <a:gd name="T7" fmla="*/ 76 h 169"/>
                <a:gd name="T8" fmla="*/ 39 w 121"/>
                <a:gd name="T9" fmla="*/ 74 h 169"/>
                <a:gd name="T10" fmla="*/ 56 w 121"/>
                <a:gd name="T11" fmla="*/ 57 h 169"/>
                <a:gd name="T12" fmla="*/ 73 w 121"/>
                <a:gd name="T13" fmla="*/ 11 h 169"/>
                <a:gd name="T14" fmla="*/ 75 w 121"/>
                <a:gd name="T15" fmla="*/ 8 h 169"/>
                <a:gd name="T16" fmla="*/ 97 w 121"/>
                <a:gd name="T17" fmla="*/ 0 h 169"/>
                <a:gd name="T18" fmla="*/ 119 w 121"/>
                <a:gd name="T19" fmla="*/ 8 h 169"/>
                <a:gd name="T20" fmla="*/ 121 w 121"/>
                <a:gd name="T21" fmla="*/ 13 h 169"/>
                <a:gd name="T22" fmla="*/ 121 w 121"/>
                <a:gd name="T23" fmla="*/ 61 h 169"/>
                <a:gd name="T24" fmla="*/ 115 w 121"/>
                <a:gd name="T25" fmla="*/ 67 h 169"/>
                <a:gd name="T26" fmla="*/ 109 w 121"/>
                <a:gd name="T27" fmla="*/ 61 h 169"/>
                <a:gd name="T28" fmla="*/ 109 w 121"/>
                <a:gd name="T29" fmla="*/ 15 h 169"/>
                <a:gd name="T30" fmla="*/ 84 w 121"/>
                <a:gd name="T31" fmla="*/ 16 h 169"/>
                <a:gd name="T32" fmla="*/ 66 w 121"/>
                <a:gd name="T33" fmla="*/ 63 h 169"/>
                <a:gd name="T34" fmla="*/ 65 w 121"/>
                <a:gd name="T35" fmla="*/ 65 h 169"/>
                <a:gd name="T36" fmla="*/ 48 w 121"/>
                <a:gd name="T37" fmla="*/ 82 h 169"/>
                <a:gd name="T38" fmla="*/ 12 w 121"/>
                <a:gd name="T39" fmla="*/ 165 h 169"/>
                <a:gd name="T40" fmla="*/ 7 w 121"/>
                <a:gd name="T41" fmla="*/ 169 h 1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121" h="169">
                  <a:moveTo>
                    <a:pt x="7" y="169"/>
                  </a:moveTo>
                  <a:cubicBezTo>
                    <a:pt x="6" y="169"/>
                    <a:pt x="5" y="168"/>
                    <a:pt x="4" y="168"/>
                  </a:cubicBezTo>
                  <a:cubicBezTo>
                    <a:pt x="1" y="167"/>
                    <a:pt x="0" y="163"/>
                    <a:pt x="1" y="160"/>
                  </a:cubicBezTo>
                  <a:cubicBezTo>
                    <a:pt x="37" y="76"/>
                    <a:pt x="37" y="76"/>
                    <a:pt x="37" y="76"/>
                  </a:cubicBezTo>
                  <a:cubicBezTo>
                    <a:pt x="38" y="76"/>
                    <a:pt x="38" y="75"/>
                    <a:pt x="39" y="74"/>
                  </a:cubicBezTo>
                  <a:cubicBezTo>
                    <a:pt x="56" y="57"/>
                    <a:pt x="56" y="57"/>
                    <a:pt x="56" y="57"/>
                  </a:cubicBezTo>
                  <a:cubicBezTo>
                    <a:pt x="73" y="11"/>
                    <a:pt x="73" y="11"/>
                    <a:pt x="73" y="11"/>
                  </a:cubicBezTo>
                  <a:cubicBezTo>
                    <a:pt x="74" y="10"/>
                    <a:pt x="74" y="9"/>
                    <a:pt x="75" y="8"/>
                  </a:cubicBezTo>
                  <a:cubicBezTo>
                    <a:pt x="80" y="3"/>
                    <a:pt x="88" y="0"/>
                    <a:pt x="97" y="0"/>
                  </a:cubicBezTo>
                  <a:cubicBezTo>
                    <a:pt x="106" y="0"/>
                    <a:pt x="114" y="3"/>
                    <a:pt x="119" y="8"/>
                  </a:cubicBezTo>
                  <a:cubicBezTo>
                    <a:pt x="120" y="10"/>
                    <a:pt x="121" y="11"/>
                    <a:pt x="121" y="13"/>
                  </a:cubicBezTo>
                  <a:cubicBezTo>
                    <a:pt x="121" y="61"/>
                    <a:pt x="121" y="61"/>
                    <a:pt x="121" y="61"/>
                  </a:cubicBezTo>
                  <a:cubicBezTo>
                    <a:pt x="121" y="64"/>
                    <a:pt x="118" y="67"/>
                    <a:pt x="115" y="67"/>
                  </a:cubicBezTo>
                  <a:cubicBezTo>
                    <a:pt x="112" y="67"/>
                    <a:pt x="109" y="64"/>
                    <a:pt x="109" y="61"/>
                  </a:cubicBezTo>
                  <a:cubicBezTo>
                    <a:pt x="109" y="15"/>
                    <a:pt x="109" y="15"/>
                    <a:pt x="109" y="15"/>
                  </a:cubicBezTo>
                  <a:cubicBezTo>
                    <a:pt x="102" y="10"/>
                    <a:pt x="90" y="11"/>
                    <a:pt x="84" y="16"/>
                  </a:cubicBezTo>
                  <a:cubicBezTo>
                    <a:pt x="66" y="63"/>
                    <a:pt x="66" y="63"/>
                    <a:pt x="66" y="63"/>
                  </a:cubicBezTo>
                  <a:cubicBezTo>
                    <a:pt x="66" y="64"/>
                    <a:pt x="66" y="64"/>
                    <a:pt x="65" y="65"/>
                  </a:cubicBezTo>
                  <a:cubicBezTo>
                    <a:pt x="48" y="82"/>
                    <a:pt x="48" y="82"/>
                    <a:pt x="48" y="82"/>
                  </a:cubicBezTo>
                  <a:cubicBezTo>
                    <a:pt x="12" y="165"/>
                    <a:pt x="12" y="165"/>
                    <a:pt x="12" y="165"/>
                  </a:cubicBezTo>
                  <a:cubicBezTo>
                    <a:pt x="11" y="167"/>
                    <a:pt x="9" y="169"/>
                    <a:pt x="7" y="1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9" name="Freeform 43"/>
            <p:cNvSpPr>
              <a:spLocks noEditPoints="1"/>
            </p:cNvSpPr>
            <p:nvPr/>
          </p:nvSpPr>
          <p:spPr bwMode="auto">
            <a:xfrm>
              <a:off x="3669" y="653"/>
              <a:ext cx="196" cy="196"/>
            </a:xfrm>
            <a:custGeom>
              <a:avLst/>
              <a:gdLst>
                <a:gd name="T0" fmla="*/ 66 w 132"/>
                <a:gd name="T1" fmla="*/ 132 h 132"/>
                <a:gd name="T2" fmla="*/ 0 w 132"/>
                <a:gd name="T3" fmla="*/ 66 h 132"/>
                <a:gd name="T4" fmla="*/ 66 w 132"/>
                <a:gd name="T5" fmla="*/ 0 h 132"/>
                <a:gd name="T6" fmla="*/ 132 w 132"/>
                <a:gd name="T7" fmla="*/ 66 h 132"/>
                <a:gd name="T8" fmla="*/ 66 w 132"/>
                <a:gd name="T9" fmla="*/ 132 h 132"/>
                <a:gd name="T10" fmla="*/ 66 w 132"/>
                <a:gd name="T11" fmla="*/ 12 h 132"/>
                <a:gd name="T12" fmla="*/ 12 w 132"/>
                <a:gd name="T13" fmla="*/ 66 h 132"/>
                <a:gd name="T14" fmla="*/ 66 w 132"/>
                <a:gd name="T15" fmla="*/ 120 h 132"/>
                <a:gd name="T16" fmla="*/ 120 w 132"/>
                <a:gd name="T17" fmla="*/ 66 h 132"/>
                <a:gd name="T18" fmla="*/ 66 w 132"/>
                <a:gd name="T19" fmla="*/ 12 h 1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32" h="132">
                  <a:moveTo>
                    <a:pt x="66" y="132"/>
                  </a:moveTo>
                  <a:cubicBezTo>
                    <a:pt x="29" y="132"/>
                    <a:pt x="0" y="102"/>
                    <a:pt x="0" y="66"/>
                  </a:cubicBezTo>
                  <a:cubicBezTo>
                    <a:pt x="0" y="29"/>
                    <a:pt x="29" y="0"/>
                    <a:pt x="66" y="0"/>
                  </a:cubicBezTo>
                  <a:cubicBezTo>
                    <a:pt x="102" y="0"/>
                    <a:pt x="132" y="29"/>
                    <a:pt x="132" y="66"/>
                  </a:cubicBezTo>
                  <a:cubicBezTo>
                    <a:pt x="132" y="102"/>
                    <a:pt x="102" y="132"/>
                    <a:pt x="66" y="132"/>
                  </a:cubicBezTo>
                  <a:close/>
                  <a:moveTo>
                    <a:pt x="66" y="12"/>
                  </a:moveTo>
                  <a:cubicBezTo>
                    <a:pt x="36" y="12"/>
                    <a:pt x="12" y="36"/>
                    <a:pt x="12" y="66"/>
                  </a:cubicBezTo>
                  <a:cubicBezTo>
                    <a:pt x="12" y="95"/>
                    <a:pt x="36" y="120"/>
                    <a:pt x="66" y="120"/>
                  </a:cubicBezTo>
                  <a:cubicBezTo>
                    <a:pt x="96" y="120"/>
                    <a:pt x="120" y="95"/>
                    <a:pt x="120" y="66"/>
                  </a:cubicBezTo>
                  <a:cubicBezTo>
                    <a:pt x="120" y="36"/>
                    <a:pt x="96" y="12"/>
                    <a:pt x="66"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0" name="Freeform 44"/>
            <p:cNvSpPr>
              <a:spLocks/>
            </p:cNvSpPr>
            <p:nvPr/>
          </p:nvSpPr>
          <p:spPr bwMode="auto">
            <a:xfrm>
              <a:off x="3669" y="454"/>
              <a:ext cx="179" cy="253"/>
            </a:xfrm>
            <a:custGeom>
              <a:avLst/>
              <a:gdLst>
                <a:gd name="T0" fmla="*/ 114 w 121"/>
                <a:gd name="T1" fmla="*/ 171 h 171"/>
                <a:gd name="T2" fmla="*/ 108 w 121"/>
                <a:gd name="T3" fmla="*/ 167 h 171"/>
                <a:gd name="T4" fmla="*/ 73 w 121"/>
                <a:gd name="T5" fmla="*/ 84 h 171"/>
                <a:gd name="T6" fmla="*/ 56 w 121"/>
                <a:gd name="T7" fmla="*/ 67 h 171"/>
                <a:gd name="T8" fmla="*/ 54 w 121"/>
                <a:gd name="T9" fmla="*/ 65 h 171"/>
                <a:gd name="T10" fmla="*/ 37 w 121"/>
                <a:gd name="T11" fmla="*/ 19 h 171"/>
                <a:gd name="T12" fmla="*/ 12 w 121"/>
                <a:gd name="T13" fmla="*/ 18 h 171"/>
                <a:gd name="T14" fmla="*/ 12 w 121"/>
                <a:gd name="T15" fmla="*/ 63 h 171"/>
                <a:gd name="T16" fmla="*/ 6 w 121"/>
                <a:gd name="T17" fmla="*/ 69 h 171"/>
                <a:gd name="T18" fmla="*/ 0 w 121"/>
                <a:gd name="T19" fmla="*/ 63 h 171"/>
                <a:gd name="T20" fmla="*/ 0 w 121"/>
                <a:gd name="T21" fmla="*/ 15 h 171"/>
                <a:gd name="T22" fmla="*/ 2 w 121"/>
                <a:gd name="T23" fmla="*/ 11 h 171"/>
                <a:gd name="T24" fmla="*/ 46 w 121"/>
                <a:gd name="T25" fmla="*/ 11 h 171"/>
                <a:gd name="T26" fmla="*/ 47 w 121"/>
                <a:gd name="T27" fmla="*/ 13 h 171"/>
                <a:gd name="T28" fmla="*/ 65 w 121"/>
                <a:gd name="T29" fmla="*/ 59 h 171"/>
                <a:gd name="T30" fmla="*/ 82 w 121"/>
                <a:gd name="T31" fmla="*/ 76 h 171"/>
                <a:gd name="T32" fmla="*/ 83 w 121"/>
                <a:gd name="T33" fmla="*/ 78 h 171"/>
                <a:gd name="T34" fmla="*/ 119 w 121"/>
                <a:gd name="T35" fmla="*/ 162 h 171"/>
                <a:gd name="T36" fmla="*/ 116 w 121"/>
                <a:gd name="T37" fmla="*/ 170 h 171"/>
                <a:gd name="T38" fmla="*/ 114 w 121"/>
                <a:gd name="T39" fmla="*/ 171 h 1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21" h="171">
                  <a:moveTo>
                    <a:pt x="114" y="171"/>
                  </a:moveTo>
                  <a:cubicBezTo>
                    <a:pt x="112" y="171"/>
                    <a:pt x="109" y="169"/>
                    <a:pt x="108" y="167"/>
                  </a:cubicBezTo>
                  <a:cubicBezTo>
                    <a:pt x="73" y="84"/>
                    <a:pt x="73" y="84"/>
                    <a:pt x="73" y="84"/>
                  </a:cubicBezTo>
                  <a:cubicBezTo>
                    <a:pt x="56" y="67"/>
                    <a:pt x="56" y="67"/>
                    <a:pt x="56" y="67"/>
                  </a:cubicBezTo>
                  <a:cubicBezTo>
                    <a:pt x="55" y="66"/>
                    <a:pt x="55" y="66"/>
                    <a:pt x="54" y="65"/>
                  </a:cubicBezTo>
                  <a:cubicBezTo>
                    <a:pt x="37" y="19"/>
                    <a:pt x="37" y="19"/>
                    <a:pt x="37" y="19"/>
                  </a:cubicBezTo>
                  <a:cubicBezTo>
                    <a:pt x="30" y="13"/>
                    <a:pt x="19" y="13"/>
                    <a:pt x="12" y="18"/>
                  </a:cubicBezTo>
                  <a:cubicBezTo>
                    <a:pt x="12" y="63"/>
                    <a:pt x="12" y="63"/>
                    <a:pt x="12" y="63"/>
                  </a:cubicBezTo>
                  <a:cubicBezTo>
                    <a:pt x="12" y="66"/>
                    <a:pt x="9" y="69"/>
                    <a:pt x="6" y="69"/>
                  </a:cubicBezTo>
                  <a:cubicBezTo>
                    <a:pt x="3" y="69"/>
                    <a:pt x="0" y="66"/>
                    <a:pt x="0" y="63"/>
                  </a:cubicBezTo>
                  <a:cubicBezTo>
                    <a:pt x="0" y="15"/>
                    <a:pt x="0" y="15"/>
                    <a:pt x="0" y="15"/>
                  </a:cubicBezTo>
                  <a:cubicBezTo>
                    <a:pt x="0" y="14"/>
                    <a:pt x="0" y="12"/>
                    <a:pt x="2" y="11"/>
                  </a:cubicBezTo>
                  <a:cubicBezTo>
                    <a:pt x="13" y="0"/>
                    <a:pt x="35" y="0"/>
                    <a:pt x="46" y="11"/>
                  </a:cubicBezTo>
                  <a:cubicBezTo>
                    <a:pt x="47" y="12"/>
                    <a:pt x="47" y="12"/>
                    <a:pt x="47" y="13"/>
                  </a:cubicBezTo>
                  <a:cubicBezTo>
                    <a:pt x="65" y="59"/>
                    <a:pt x="65" y="59"/>
                    <a:pt x="65" y="59"/>
                  </a:cubicBezTo>
                  <a:cubicBezTo>
                    <a:pt x="82" y="76"/>
                    <a:pt x="82" y="76"/>
                    <a:pt x="82" y="76"/>
                  </a:cubicBezTo>
                  <a:cubicBezTo>
                    <a:pt x="83" y="77"/>
                    <a:pt x="83" y="78"/>
                    <a:pt x="83" y="78"/>
                  </a:cubicBezTo>
                  <a:cubicBezTo>
                    <a:pt x="119" y="162"/>
                    <a:pt x="119" y="162"/>
                    <a:pt x="119" y="162"/>
                  </a:cubicBezTo>
                  <a:cubicBezTo>
                    <a:pt x="121" y="165"/>
                    <a:pt x="119" y="169"/>
                    <a:pt x="116" y="170"/>
                  </a:cubicBezTo>
                  <a:cubicBezTo>
                    <a:pt x="115" y="170"/>
                    <a:pt x="115" y="171"/>
                    <a:pt x="114" y="17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1" name="Freeform 45"/>
            <p:cNvSpPr>
              <a:spLocks/>
            </p:cNvSpPr>
            <p:nvPr/>
          </p:nvSpPr>
          <p:spPr bwMode="auto">
            <a:xfrm>
              <a:off x="3572" y="574"/>
              <a:ext cx="159" cy="53"/>
            </a:xfrm>
            <a:custGeom>
              <a:avLst/>
              <a:gdLst>
                <a:gd name="T0" fmla="*/ 102 w 108"/>
                <a:gd name="T1" fmla="*/ 36 h 36"/>
                <a:gd name="T2" fmla="*/ 96 w 108"/>
                <a:gd name="T3" fmla="*/ 30 h 36"/>
                <a:gd name="T4" fmla="*/ 54 w 108"/>
                <a:gd name="T5" fmla="*/ 12 h 36"/>
                <a:gd name="T6" fmla="*/ 12 w 108"/>
                <a:gd name="T7" fmla="*/ 30 h 36"/>
                <a:gd name="T8" fmla="*/ 6 w 108"/>
                <a:gd name="T9" fmla="*/ 36 h 36"/>
                <a:gd name="T10" fmla="*/ 0 w 108"/>
                <a:gd name="T11" fmla="*/ 30 h 36"/>
                <a:gd name="T12" fmla="*/ 54 w 108"/>
                <a:gd name="T13" fmla="*/ 0 h 36"/>
                <a:gd name="T14" fmla="*/ 108 w 108"/>
                <a:gd name="T15" fmla="*/ 30 h 36"/>
                <a:gd name="T16" fmla="*/ 102 w 108"/>
                <a:gd name="T17" fmla="*/ 36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8" h="36">
                  <a:moveTo>
                    <a:pt x="102" y="36"/>
                  </a:moveTo>
                  <a:cubicBezTo>
                    <a:pt x="99" y="36"/>
                    <a:pt x="96" y="33"/>
                    <a:pt x="96" y="30"/>
                  </a:cubicBezTo>
                  <a:cubicBezTo>
                    <a:pt x="96" y="21"/>
                    <a:pt x="78" y="12"/>
                    <a:pt x="54" y="12"/>
                  </a:cubicBezTo>
                  <a:cubicBezTo>
                    <a:pt x="30" y="12"/>
                    <a:pt x="12" y="21"/>
                    <a:pt x="12" y="30"/>
                  </a:cubicBezTo>
                  <a:cubicBezTo>
                    <a:pt x="12" y="33"/>
                    <a:pt x="9" y="36"/>
                    <a:pt x="6" y="36"/>
                  </a:cubicBezTo>
                  <a:cubicBezTo>
                    <a:pt x="3" y="36"/>
                    <a:pt x="0" y="33"/>
                    <a:pt x="0" y="30"/>
                  </a:cubicBezTo>
                  <a:cubicBezTo>
                    <a:pt x="0" y="13"/>
                    <a:pt x="23" y="0"/>
                    <a:pt x="54" y="0"/>
                  </a:cubicBezTo>
                  <a:cubicBezTo>
                    <a:pt x="85" y="0"/>
                    <a:pt x="108" y="13"/>
                    <a:pt x="108" y="30"/>
                  </a:cubicBezTo>
                  <a:cubicBezTo>
                    <a:pt x="108" y="33"/>
                    <a:pt x="105" y="36"/>
                    <a:pt x="102"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2" name="Freeform 46"/>
            <p:cNvSpPr>
              <a:spLocks/>
            </p:cNvSpPr>
            <p:nvPr/>
          </p:nvSpPr>
          <p:spPr bwMode="auto">
            <a:xfrm>
              <a:off x="3616" y="575"/>
              <a:ext cx="18" cy="185"/>
            </a:xfrm>
            <a:custGeom>
              <a:avLst/>
              <a:gdLst>
                <a:gd name="T0" fmla="*/ 6 w 12"/>
                <a:gd name="T1" fmla="*/ 125 h 125"/>
                <a:gd name="T2" fmla="*/ 0 w 12"/>
                <a:gd name="T3" fmla="*/ 119 h 125"/>
                <a:gd name="T4" fmla="*/ 0 w 12"/>
                <a:gd name="T5" fmla="*/ 6 h 125"/>
                <a:gd name="T6" fmla="*/ 6 w 12"/>
                <a:gd name="T7" fmla="*/ 0 h 125"/>
                <a:gd name="T8" fmla="*/ 12 w 12"/>
                <a:gd name="T9" fmla="*/ 6 h 125"/>
                <a:gd name="T10" fmla="*/ 12 w 12"/>
                <a:gd name="T11" fmla="*/ 119 h 125"/>
                <a:gd name="T12" fmla="*/ 6 w 12"/>
                <a:gd name="T13" fmla="*/ 125 h 125"/>
              </a:gdLst>
              <a:ahLst/>
              <a:cxnLst>
                <a:cxn ang="0">
                  <a:pos x="T0" y="T1"/>
                </a:cxn>
                <a:cxn ang="0">
                  <a:pos x="T2" y="T3"/>
                </a:cxn>
                <a:cxn ang="0">
                  <a:pos x="T4" y="T5"/>
                </a:cxn>
                <a:cxn ang="0">
                  <a:pos x="T6" y="T7"/>
                </a:cxn>
                <a:cxn ang="0">
                  <a:pos x="T8" y="T9"/>
                </a:cxn>
                <a:cxn ang="0">
                  <a:pos x="T10" y="T11"/>
                </a:cxn>
                <a:cxn ang="0">
                  <a:pos x="T12" y="T13"/>
                </a:cxn>
              </a:cxnLst>
              <a:rect l="0" t="0" r="r" b="b"/>
              <a:pathLst>
                <a:path w="12" h="125">
                  <a:moveTo>
                    <a:pt x="6" y="125"/>
                  </a:moveTo>
                  <a:cubicBezTo>
                    <a:pt x="3" y="125"/>
                    <a:pt x="0" y="122"/>
                    <a:pt x="0" y="119"/>
                  </a:cubicBezTo>
                  <a:cubicBezTo>
                    <a:pt x="0" y="6"/>
                    <a:pt x="0" y="6"/>
                    <a:pt x="0" y="6"/>
                  </a:cubicBezTo>
                  <a:cubicBezTo>
                    <a:pt x="0" y="3"/>
                    <a:pt x="3" y="0"/>
                    <a:pt x="6" y="0"/>
                  </a:cubicBezTo>
                  <a:cubicBezTo>
                    <a:pt x="9" y="0"/>
                    <a:pt x="12" y="3"/>
                    <a:pt x="12" y="6"/>
                  </a:cubicBezTo>
                  <a:cubicBezTo>
                    <a:pt x="12" y="119"/>
                    <a:pt x="12" y="119"/>
                    <a:pt x="12" y="119"/>
                  </a:cubicBezTo>
                  <a:cubicBezTo>
                    <a:pt x="12" y="122"/>
                    <a:pt x="9" y="125"/>
                    <a:pt x="6" y="12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3" name="Freeform 47"/>
            <p:cNvSpPr>
              <a:spLocks/>
            </p:cNvSpPr>
            <p:nvPr/>
          </p:nvSpPr>
          <p:spPr bwMode="auto">
            <a:xfrm>
              <a:off x="3669" y="575"/>
              <a:ext cx="18" cy="185"/>
            </a:xfrm>
            <a:custGeom>
              <a:avLst/>
              <a:gdLst>
                <a:gd name="T0" fmla="*/ 6 w 12"/>
                <a:gd name="T1" fmla="*/ 125 h 125"/>
                <a:gd name="T2" fmla="*/ 0 w 12"/>
                <a:gd name="T3" fmla="*/ 119 h 125"/>
                <a:gd name="T4" fmla="*/ 0 w 12"/>
                <a:gd name="T5" fmla="*/ 6 h 125"/>
                <a:gd name="T6" fmla="*/ 6 w 12"/>
                <a:gd name="T7" fmla="*/ 0 h 125"/>
                <a:gd name="T8" fmla="*/ 12 w 12"/>
                <a:gd name="T9" fmla="*/ 6 h 125"/>
                <a:gd name="T10" fmla="*/ 12 w 12"/>
                <a:gd name="T11" fmla="*/ 119 h 125"/>
                <a:gd name="T12" fmla="*/ 6 w 12"/>
                <a:gd name="T13" fmla="*/ 125 h 125"/>
              </a:gdLst>
              <a:ahLst/>
              <a:cxnLst>
                <a:cxn ang="0">
                  <a:pos x="T0" y="T1"/>
                </a:cxn>
                <a:cxn ang="0">
                  <a:pos x="T2" y="T3"/>
                </a:cxn>
                <a:cxn ang="0">
                  <a:pos x="T4" y="T5"/>
                </a:cxn>
                <a:cxn ang="0">
                  <a:pos x="T6" y="T7"/>
                </a:cxn>
                <a:cxn ang="0">
                  <a:pos x="T8" y="T9"/>
                </a:cxn>
                <a:cxn ang="0">
                  <a:pos x="T10" y="T11"/>
                </a:cxn>
                <a:cxn ang="0">
                  <a:pos x="T12" y="T13"/>
                </a:cxn>
              </a:cxnLst>
              <a:rect l="0" t="0" r="r" b="b"/>
              <a:pathLst>
                <a:path w="12" h="125">
                  <a:moveTo>
                    <a:pt x="6" y="125"/>
                  </a:moveTo>
                  <a:cubicBezTo>
                    <a:pt x="3" y="125"/>
                    <a:pt x="0" y="122"/>
                    <a:pt x="0" y="119"/>
                  </a:cubicBezTo>
                  <a:cubicBezTo>
                    <a:pt x="0" y="6"/>
                    <a:pt x="0" y="6"/>
                    <a:pt x="0" y="6"/>
                  </a:cubicBezTo>
                  <a:cubicBezTo>
                    <a:pt x="0" y="3"/>
                    <a:pt x="3" y="0"/>
                    <a:pt x="6" y="0"/>
                  </a:cubicBezTo>
                  <a:cubicBezTo>
                    <a:pt x="9" y="0"/>
                    <a:pt x="12" y="3"/>
                    <a:pt x="12" y="6"/>
                  </a:cubicBezTo>
                  <a:cubicBezTo>
                    <a:pt x="12" y="119"/>
                    <a:pt x="12" y="119"/>
                    <a:pt x="12" y="119"/>
                  </a:cubicBezTo>
                  <a:cubicBezTo>
                    <a:pt x="12" y="122"/>
                    <a:pt x="9" y="125"/>
                    <a:pt x="6" y="12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4" name="Freeform 48"/>
            <p:cNvSpPr>
              <a:spLocks/>
            </p:cNvSpPr>
            <p:nvPr/>
          </p:nvSpPr>
          <p:spPr bwMode="auto">
            <a:xfrm>
              <a:off x="3474" y="689"/>
              <a:ext cx="71" cy="71"/>
            </a:xfrm>
            <a:custGeom>
              <a:avLst/>
              <a:gdLst>
                <a:gd name="T0" fmla="*/ 6 w 48"/>
                <a:gd name="T1" fmla="*/ 48 h 48"/>
                <a:gd name="T2" fmla="*/ 0 w 48"/>
                <a:gd name="T3" fmla="*/ 42 h 48"/>
                <a:gd name="T4" fmla="*/ 42 w 48"/>
                <a:gd name="T5" fmla="*/ 0 h 48"/>
                <a:gd name="T6" fmla="*/ 48 w 48"/>
                <a:gd name="T7" fmla="*/ 6 h 48"/>
                <a:gd name="T8" fmla="*/ 42 w 48"/>
                <a:gd name="T9" fmla="*/ 12 h 48"/>
                <a:gd name="T10" fmla="*/ 12 w 48"/>
                <a:gd name="T11" fmla="*/ 42 h 48"/>
                <a:gd name="T12" fmla="*/ 6 w 48"/>
                <a:gd name="T13" fmla="*/ 48 h 48"/>
              </a:gdLst>
              <a:ahLst/>
              <a:cxnLst>
                <a:cxn ang="0">
                  <a:pos x="T0" y="T1"/>
                </a:cxn>
                <a:cxn ang="0">
                  <a:pos x="T2" y="T3"/>
                </a:cxn>
                <a:cxn ang="0">
                  <a:pos x="T4" y="T5"/>
                </a:cxn>
                <a:cxn ang="0">
                  <a:pos x="T6" y="T7"/>
                </a:cxn>
                <a:cxn ang="0">
                  <a:pos x="T8" y="T9"/>
                </a:cxn>
                <a:cxn ang="0">
                  <a:pos x="T10" y="T11"/>
                </a:cxn>
                <a:cxn ang="0">
                  <a:pos x="T12" y="T13"/>
                </a:cxn>
              </a:cxnLst>
              <a:rect l="0" t="0" r="r" b="b"/>
              <a:pathLst>
                <a:path w="48" h="48">
                  <a:moveTo>
                    <a:pt x="6" y="48"/>
                  </a:moveTo>
                  <a:cubicBezTo>
                    <a:pt x="3" y="48"/>
                    <a:pt x="0" y="45"/>
                    <a:pt x="0" y="42"/>
                  </a:cubicBezTo>
                  <a:cubicBezTo>
                    <a:pt x="0" y="18"/>
                    <a:pt x="19" y="0"/>
                    <a:pt x="42" y="0"/>
                  </a:cubicBezTo>
                  <a:cubicBezTo>
                    <a:pt x="45" y="0"/>
                    <a:pt x="48" y="2"/>
                    <a:pt x="48" y="6"/>
                  </a:cubicBezTo>
                  <a:cubicBezTo>
                    <a:pt x="48" y="9"/>
                    <a:pt x="45" y="12"/>
                    <a:pt x="42" y="12"/>
                  </a:cubicBezTo>
                  <a:cubicBezTo>
                    <a:pt x="25" y="12"/>
                    <a:pt x="12" y="25"/>
                    <a:pt x="12" y="42"/>
                  </a:cubicBezTo>
                  <a:cubicBezTo>
                    <a:pt x="12" y="45"/>
                    <a:pt x="9" y="48"/>
                    <a:pt x="6" y="4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5" name="Freeform 49"/>
            <p:cNvSpPr>
              <a:spLocks/>
            </p:cNvSpPr>
            <p:nvPr/>
          </p:nvSpPr>
          <p:spPr bwMode="auto">
            <a:xfrm>
              <a:off x="3705" y="689"/>
              <a:ext cx="71" cy="71"/>
            </a:xfrm>
            <a:custGeom>
              <a:avLst/>
              <a:gdLst>
                <a:gd name="T0" fmla="*/ 6 w 48"/>
                <a:gd name="T1" fmla="*/ 48 h 48"/>
                <a:gd name="T2" fmla="*/ 0 w 48"/>
                <a:gd name="T3" fmla="*/ 42 h 48"/>
                <a:gd name="T4" fmla="*/ 42 w 48"/>
                <a:gd name="T5" fmla="*/ 0 h 48"/>
                <a:gd name="T6" fmla="*/ 48 w 48"/>
                <a:gd name="T7" fmla="*/ 6 h 48"/>
                <a:gd name="T8" fmla="*/ 42 w 48"/>
                <a:gd name="T9" fmla="*/ 12 h 48"/>
                <a:gd name="T10" fmla="*/ 12 w 48"/>
                <a:gd name="T11" fmla="*/ 42 h 48"/>
                <a:gd name="T12" fmla="*/ 6 w 48"/>
                <a:gd name="T13" fmla="*/ 48 h 48"/>
              </a:gdLst>
              <a:ahLst/>
              <a:cxnLst>
                <a:cxn ang="0">
                  <a:pos x="T0" y="T1"/>
                </a:cxn>
                <a:cxn ang="0">
                  <a:pos x="T2" y="T3"/>
                </a:cxn>
                <a:cxn ang="0">
                  <a:pos x="T4" y="T5"/>
                </a:cxn>
                <a:cxn ang="0">
                  <a:pos x="T6" y="T7"/>
                </a:cxn>
                <a:cxn ang="0">
                  <a:pos x="T8" y="T9"/>
                </a:cxn>
                <a:cxn ang="0">
                  <a:pos x="T10" y="T11"/>
                </a:cxn>
                <a:cxn ang="0">
                  <a:pos x="T12" y="T13"/>
                </a:cxn>
              </a:cxnLst>
              <a:rect l="0" t="0" r="r" b="b"/>
              <a:pathLst>
                <a:path w="48" h="48">
                  <a:moveTo>
                    <a:pt x="6" y="48"/>
                  </a:moveTo>
                  <a:cubicBezTo>
                    <a:pt x="3" y="48"/>
                    <a:pt x="0" y="45"/>
                    <a:pt x="0" y="42"/>
                  </a:cubicBezTo>
                  <a:cubicBezTo>
                    <a:pt x="0" y="18"/>
                    <a:pt x="19" y="0"/>
                    <a:pt x="42" y="0"/>
                  </a:cubicBezTo>
                  <a:cubicBezTo>
                    <a:pt x="45" y="0"/>
                    <a:pt x="48" y="2"/>
                    <a:pt x="48" y="6"/>
                  </a:cubicBezTo>
                  <a:cubicBezTo>
                    <a:pt x="48" y="9"/>
                    <a:pt x="45" y="12"/>
                    <a:pt x="42" y="12"/>
                  </a:cubicBezTo>
                  <a:cubicBezTo>
                    <a:pt x="25" y="12"/>
                    <a:pt x="12" y="25"/>
                    <a:pt x="12" y="42"/>
                  </a:cubicBezTo>
                  <a:cubicBezTo>
                    <a:pt x="12" y="45"/>
                    <a:pt x="9" y="48"/>
                    <a:pt x="6" y="4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grpSp>
      <p:grpSp>
        <p:nvGrpSpPr>
          <p:cNvPr id="28" name="Group 40" descr="binoculars icon"/>
          <p:cNvGrpSpPr>
            <a:grpSpLocks noChangeAspect="1"/>
          </p:cNvGrpSpPr>
          <p:nvPr/>
        </p:nvGrpSpPr>
        <p:grpSpPr bwMode="auto">
          <a:xfrm>
            <a:off x="868680" y="2433209"/>
            <a:ext cx="530860" cy="491076"/>
            <a:chOff x="3438" y="454"/>
            <a:chExt cx="427" cy="395"/>
          </a:xfrm>
          <a:solidFill>
            <a:schemeClr val="accent1"/>
          </a:solidFill>
        </p:grpSpPr>
        <p:sp>
          <p:nvSpPr>
            <p:cNvPr id="29" name="Freeform 41"/>
            <p:cNvSpPr>
              <a:spLocks noEditPoints="1"/>
            </p:cNvSpPr>
            <p:nvPr/>
          </p:nvSpPr>
          <p:spPr bwMode="auto">
            <a:xfrm>
              <a:off x="3438" y="653"/>
              <a:ext cx="196" cy="196"/>
            </a:xfrm>
            <a:custGeom>
              <a:avLst/>
              <a:gdLst>
                <a:gd name="T0" fmla="*/ 66 w 132"/>
                <a:gd name="T1" fmla="*/ 132 h 132"/>
                <a:gd name="T2" fmla="*/ 0 w 132"/>
                <a:gd name="T3" fmla="*/ 66 h 132"/>
                <a:gd name="T4" fmla="*/ 66 w 132"/>
                <a:gd name="T5" fmla="*/ 0 h 132"/>
                <a:gd name="T6" fmla="*/ 132 w 132"/>
                <a:gd name="T7" fmla="*/ 66 h 132"/>
                <a:gd name="T8" fmla="*/ 66 w 132"/>
                <a:gd name="T9" fmla="*/ 132 h 132"/>
                <a:gd name="T10" fmla="*/ 66 w 132"/>
                <a:gd name="T11" fmla="*/ 12 h 132"/>
                <a:gd name="T12" fmla="*/ 12 w 132"/>
                <a:gd name="T13" fmla="*/ 66 h 132"/>
                <a:gd name="T14" fmla="*/ 66 w 132"/>
                <a:gd name="T15" fmla="*/ 120 h 132"/>
                <a:gd name="T16" fmla="*/ 120 w 132"/>
                <a:gd name="T17" fmla="*/ 66 h 132"/>
                <a:gd name="T18" fmla="*/ 66 w 132"/>
                <a:gd name="T19" fmla="*/ 12 h 1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32" h="132">
                  <a:moveTo>
                    <a:pt x="66" y="132"/>
                  </a:moveTo>
                  <a:cubicBezTo>
                    <a:pt x="29" y="132"/>
                    <a:pt x="0" y="102"/>
                    <a:pt x="0" y="66"/>
                  </a:cubicBezTo>
                  <a:cubicBezTo>
                    <a:pt x="0" y="29"/>
                    <a:pt x="29" y="0"/>
                    <a:pt x="66" y="0"/>
                  </a:cubicBezTo>
                  <a:cubicBezTo>
                    <a:pt x="102" y="0"/>
                    <a:pt x="132" y="29"/>
                    <a:pt x="132" y="66"/>
                  </a:cubicBezTo>
                  <a:cubicBezTo>
                    <a:pt x="132" y="102"/>
                    <a:pt x="102" y="132"/>
                    <a:pt x="66" y="132"/>
                  </a:cubicBezTo>
                  <a:close/>
                  <a:moveTo>
                    <a:pt x="66" y="12"/>
                  </a:moveTo>
                  <a:cubicBezTo>
                    <a:pt x="36" y="12"/>
                    <a:pt x="12" y="36"/>
                    <a:pt x="12" y="66"/>
                  </a:cubicBezTo>
                  <a:cubicBezTo>
                    <a:pt x="12" y="95"/>
                    <a:pt x="36" y="120"/>
                    <a:pt x="66" y="120"/>
                  </a:cubicBezTo>
                  <a:cubicBezTo>
                    <a:pt x="96" y="120"/>
                    <a:pt x="120" y="95"/>
                    <a:pt x="120" y="66"/>
                  </a:cubicBezTo>
                  <a:cubicBezTo>
                    <a:pt x="120" y="36"/>
                    <a:pt x="96" y="12"/>
                    <a:pt x="66"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30" name="Freeform 42"/>
            <p:cNvSpPr>
              <a:spLocks/>
            </p:cNvSpPr>
            <p:nvPr/>
          </p:nvSpPr>
          <p:spPr bwMode="auto">
            <a:xfrm>
              <a:off x="3455" y="457"/>
              <a:ext cx="179" cy="250"/>
            </a:xfrm>
            <a:custGeom>
              <a:avLst/>
              <a:gdLst>
                <a:gd name="T0" fmla="*/ 7 w 121"/>
                <a:gd name="T1" fmla="*/ 169 h 169"/>
                <a:gd name="T2" fmla="*/ 4 w 121"/>
                <a:gd name="T3" fmla="*/ 168 h 169"/>
                <a:gd name="T4" fmla="*/ 1 w 121"/>
                <a:gd name="T5" fmla="*/ 160 h 169"/>
                <a:gd name="T6" fmla="*/ 37 w 121"/>
                <a:gd name="T7" fmla="*/ 76 h 169"/>
                <a:gd name="T8" fmla="*/ 39 w 121"/>
                <a:gd name="T9" fmla="*/ 74 h 169"/>
                <a:gd name="T10" fmla="*/ 56 w 121"/>
                <a:gd name="T11" fmla="*/ 57 h 169"/>
                <a:gd name="T12" fmla="*/ 73 w 121"/>
                <a:gd name="T13" fmla="*/ 11 h 169"/>
                <a:gd name="T14" fmla="*/ 75 w 121"/>
                <a:gd name="T15" fmla="*/ 8 h 169"/>
                <a:gd name="T16" fmla="*/ 97 w 121"/>
                <a:gd name="T17" fmla="*/ 0 h 169"/>
                <a:gd name="T18" fmla="*/ 119 w 121"/>
                <a:gd name="T19" fmla="*/ 8 h 169"/>
                <a:gd name="T20" fmla="*/ 121 w 121"/>
                <a:gd name="T21" fmla="*/ 13 h 169"/>
                <a:gd name="T22" fmla="*/ 121 w 121"/>
                <a:gd name="T23" fmla="*/ 61 h 169"/>
                <a:gd name="T24" fmla="*/ 115 w 121"/>
                <a:gd name="T25" fmla="*/ 67 h 169"/>
                <a:gd name="T26" fmla="*/ 109 w 121"/>
                <a:gd name="T27" fmla="*/ 61 h 169"/>
                <a:gd name="T28" fmla="*/ 109 w 121"/>
                <a:gd name="T29" fmla="*/ 15 h 169"/>
                <a:gd name="T30" fmla="*/ 84 w 121"/>
                <a:gd name="T31" fmla="*/ 16 h 169"/>
                <a:gd name="T32" fmla="*/ 66 w 121"/>
                <a:gd name="T33" fmla="*/ 63 h 169"/>
                <a:gd name="T34" fmla="*/ 65 w 121"/>
                <a:gd name="T35" fmla="*/ 65 h 169"/>
                <a:gd name="T36" fmla="*/ 48 w 121"/>
                <a:gd name="T37" fmla="*/ 82 h 169"/>
                <a:gd name="T38" fmla="*/ 12 w 121"/>
                <a:gd name="T39" fmla="*/ 165 h 169"/>
                <a:gd name="T40" fmla="*/ 7 w 121"/>
                <a:gd name="T41" fmla="*/ 169 h 1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121" h="169">
                  <a:moveTo>
                    <a:pt x="7" y="169"/>
                  </a:moveTo>
                  <a:cubicBezTo>
                    <a:pt x="6" y="169"/>
                    <a:pt x="5" y="168"/>
                    <a:pt x="4" y="168"/>
                  </a:cubicBezTo>
                  <a:cubicBezTo>
                    <a:pt x="1" y="167"/>
                    <a:pt x="0" y="163"/>
                    <a:pt x="1" y="160"/>
                  </a:cubicBezTo>
                  <a:cubicBezTo>
                    <a:pt x="37" y="76"/>
                    <a:pt x="37" y="76"/>
                    <a:pt x="37" y="76"/>
                  </a:cubicBezTo>
                  <a:cubicBezTo>
                    <a:pt x="38" y="76"/>
                    <a:pt x="38" y="75"/>
                    <a:pt x="39" y="74"/>
                  </a:cubicBezTo>
                  <a:cubicBezTo>
                    <a:pt x="56" y="57"/>
                    <a:pt x="56" y="57"/>
                    <a:pt x="56" y="57"/>
                  </a:cubicBezTo>
                  <a:cubicBezTo>
                    <a:pt x="73" y="11"/>
                    <a:pt x="73" y="11"/>
                    <a:pt x="73" y="11"/>
                  </a:cubicBezTo>
                  <a:cubicBezTo>
                    <a:pt x="74" y="10"/>
                    <a:pt x="74" y="9"/>
                    <a:pt x="75" y="8"/>
                  </a:cubicBezTo>
                  <a:cubicBezTo>
                    <a:pt x="80" y="3"/>
                    <a:pt x="88" y="0"/>
                    <a:pt x="97" y="0"/>
                  </a:cubicBezTo>
                  <a:cubicBezTo>
                    <a:pt x="106" y="0"/>
                    <a:pt x="114" y="3"/>
                    <a:pt x="119" y="8"/>
                  </a:cubicBezTo>
                  <a:cubicBezTo>
                    <a:pt x="120" y="10"/>
                    <a:pt x="121" y="11"/>
                    <a:pt x="121" y="13"/>
                  </a:cubicBezTo>
                  <a:cubicBezTo>
                    <a:pt x="121" y="61"/>
                    <a:pt x="121" y="61"/>
                    <a:pt x="121" y="61"/>
                  </a:cubicBezTo>
                  <a:cubicBezTo>
                    <a:pt x="121" y="64"/>
                    <a:pt x="118" y="67"/>
                    <a:pt x="115" y="67"/>
                  </a:cubicBezTo>
                  <a:cubicBezTo>
                    <a:pt x="112" y="67"/>
                    <a:pt x="109" y="64"/>
                    <a:pt x="109" y="61"/>
                  </a:cubicBezTo>
                  <a:cubicBezTo>
                    <a:pt x="109" y="15"/>
                    <a:pt x="109" y="15"/>
                    <a:pt x="109" y="15"/>
                  </a:cubicBezTo>
                  <a:cubicBezTo>
                    <a:pt x="102" y="10"/>
                    <a:pt x="90" y="11"/>
                    <a:pt x="84" y="16"/>
                  </a:cubicBezTo>
                  <a:cubicBezTo>
                    <a:pt x="66" y="63"/>
                    <a:pt x="66" y="63"/>
                    <a:pt x="66" y="63"/>
                  </a:cubicBezTo>
                  <a:cubicBezTo>
                    <a:pt x="66" y="64"/>
                    <a:pt x="66" y="64"/>
                    <a:pt x="65" y="65"/>
                  </a:cubicBezTo>
                  <a:cubicBezTo>
                    <a:pt x="48" y="82"/>
                    <a:pt x="48" y="82"/>
                    <a:pt x="48" y="82"/>
                  </a:cubicBezTo>
                  <a:cubicBezTo>
                    <a:pt x="12" y="165"/>
                    <a:pt x="12" y="165"/>
                    <a:pt x="12" y="165"/>
                  </a:cubicBezTo>
                  <a:cubicBezTo>
                    <a:pt x="11" y="167"/>
                    <a:pt x="9" y="169"/>
                    <a:pt x="7" y="1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31" name="Freeform 43"/>
            <p:cNvSpPr>
              <a:spLocks noEditPoints="1"/>
            </p:cNvSpPr>
            <p:nvPr/>
          </p:nvSpPr>
          <p:spPr bwMode="auto">
            <a:xfrm>
              <a:off x="3669" y="653"/>
              <a:ext cx="196" cy="196"/>
            </a:xfrm>
            <a:custGeom>
              <a:avLst/>
              <a:gdLst>
                <a:gd name="T0" fmla="*/ 66 w 132"/>
                <a:gd name="T1" fmla="*/ 132 h 132"/>
                <a:gd name="T2" fmla="*/ 0 w 132"/>
                <a:gd name="T3" fmla="*/ 66 h 132"/>
                <a:gd name="T4" fmla="*/ 66 w 132"/>
                <a:gd name="T5" fmla="*/ 0 h 132"/>
                <a:gd name="T6" fmla="*/ 132 w 132"/>
                <a:gd name="T7" fmla="*/ 66 h 132"/>
                <a:gd name="T8" fmla="*/ 66 w 132"/>
                <a:gd name="T9" fmla="*/ 132 h 132"/>
                <a:gd name="T10" fmla="*/ 66 w 132"/>
                <a:gd name="T11" fmla="*/ 12 h 132"/>
                <a:gd name="T12" fmla="*/ 12 w 132"/>
                <a:gd name="T13" fmla="*/ 66 h 132"/>
                <a:gd name="T14" fmla="*/ 66 w 132"/>
                <a:gd name="T15" fmla="*/ 120 h 132"/>
                <a:gd name="T16" fmla="*/ 120 w 132"/>
                <a:gd name="T17" fmla="*/ 66 h 132"/>
                <a:gd name="T18" fmla="*/ 66 w 132"/>
                <a:gd name="T19" fmla="*/ 12 h 1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32" h="132">
                  <a:moveTo>
                    <a:pt x="66" y="132"/>
                  </a:moveTo>
                  <a:cubicBezTo>
                    <a:pt x="29" y="132"/>
                    <a:pt x="0" y="102"/>
                    <a:pt x="0" y="66"/>
                  </a:cubicBezTo>
                  <a:cubicBezTo>
                    <a:pt x="0" y="29"/>
                    <a:pt x="29" y="0"/>
                    <a:pt x="66" y="0"/>
                  </a:cubicBezTo>
                  <a:cubicBezTo>
                    <a:pt x="102" y="0"/>
                    <a:pt x="132" y="29"/>
                    <a:pt x="132" y="66"/>
                  </a:cubicBezTo>
                  <a:cubicBezTo>
                    <a:pt x="132" y="102"/>
                    <a:pt x="102" y="132"/>
                    <a:pt x="66" y="132"/>
                  </a:cubicBezTo>
                  <a:close/>
                  <a:moveTo>
                    <a:pt x="66" y="12"/>
                  </a:moveTo>
                  <a:cubicBezTo>
                    <a:pt x="36" y="12"/>
                    <a:pt x="12" y="36"/>
                    <a:pt x="12" y="66"/>
                  </a:cubicBezTo>
                  <a:cubicBezTo>
                    <a:pt x="12" y="95"/>
                    <a:pt x="36" y="120"/>
                    <a:pt x="66" y="120"/>
                  </a:cubicBezTo>
                  <a:cubicBezTo>
                    <a:pt x="96" y="120"/>
                    <a:pt x="120" y="95"/>
                    <a:pt x="120" y="66"/>
                  </a:cubicBezTo>
                  <a:cubicBezTo>
                    <a:pt x="120" y="36"/>
                    <a:pt x="96" y="12"/>
                    <a:pt x="66"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32" name="Freeform 44"/>
            <p:cNvSpPr>
              <a:spLocks/>
            </p:cNvSpPr>
            <p:nvPr/>
          </p:nvSpPr>
          <p:spPr bwMode="auto">
            <a:xfrm>
              <a:off x="3669" y="454"/>
              <a:ext cx="179" cy="253"/>
            </a:xfrm>
            <a:custGeom>
              <a:avLst/>
              <a:gdLst>
                <a:gd name="T0" fmla="*/ 114 w 121"/>
                <a:gd name="T1" fmla="*/ 171 h 171"/>
                <a:gd name="T2" fmla="*/ 108 w 121"/>
                <a:gd name="T3" fmla="*/ 167 h 171"/>
                <a:gd name="T4" fmla="*/ 73 w 121"/>
                <a:gd name="T5" fmla="*/ 84 h 171"/>
                <a:gd name="T6" fmla="*/ 56 w 121"/>
                <a:gd name="T7" fmla="*/ 67 h 171"/>
                <a:gd name="T8" fmla="*/ 54 w 121"/>
                <a:gd name="T9" fmla="*/ 65 h 171"/>
                <a:gd name="T10" fmla="*/ 37 w 121"/>
                <a:gd name="T11" fmla="*/ 19 h 171"/>
                <a:gd name="T12" fmla="*/ 12 w 121"/>
                <a:gd name="T13" fmla="*/ 18 h 171"/>
                <a:gd name="T14" fmla="*/ 12 w 121"/>
                <a:gd name="T15" fmla="*/ 63 h 171"/>
                <a:gd name="T16" fmla="*/ 6 w 121"/>
                <a:gd name="T17" fmla="*/ 69 h 171"/>
                <a:gd name="T18" fmla="*/ 0 w 121"/>
                <a:gd name="T19" fmla="*/ 63 h 171"/>
                <a:gd name="T20" fmla="*/ 0 w 121"/>
                <a:gd name="T21" fmla="*/ 15 h 171"/>
                <a:gd name="T22" fmla="*/ 2 w 121"/>
                <a:gd name="T23" fmla="*/ 11 h 171"/>
                <a:gd name="T24" fmla="*/ 46 w 121"/>
                <a:gd name="T25" fmla="*/ 11 h 171"/>
                <a:gd name="T26" fmla="*/ 47 w 121"/>
                <a:gd name="T27" fmla="*/ 13 h 171"/>
                <a:gd name="T28" fmla="*/ 65 w 121"/>
                <a:gd name="T29" fmla="*/ 59 h 171"/>
                <a:gd name="T30" fmla="*/ 82 w 121"/>
                <a:gd name="T31" fmla="*/ 76 h 171"/>
                <a:gd name="T32" fmla="*/ 83 w 121"/>
                <a:gd name="T33" fmla="*/ 78 h 171"/>
                <a:gd name="T34" fmla="*/ 119 w 121"/>
                <a:gd name="T35" fmla="*/ 162 h 171"/>
                <a:gd name="T36" fmla="*/ 116 w 121"/>
                <a:gd name="T37" fmla="*/ 170 h 171"/>
                <a:gd name="T38" fmla="*/ 114 w 121"/>
                <a:gd name="T39" fmla="*/ 171 h 1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21" h="171">
                  <a:moveTo>
                    <a:pt x="114" y="171"/>
                  </a:moveTo>
                  <a:cubicBezTo>
                    <a:pt x="112" y="171"/>
                    <a:pt x="109" y="169"/>
                    <a:pt x="108" y="167"/>
                  </a:cubicBezTo>
                  <a:cubicBezTo>
                    <a:pt x="73" y="84"/>
                    <a:pt x="73" y="84"/>
                    <a:pt x="73" y="84"/>
                  </a:cubicBezTo>
                  <a:cubicBezTo>
                    <a:pt x="56" y="67"/>
                    <a:pt x="56" y="67"/>
                    <a:pt x="56" y="67"/>
                  </a:cubicBezTo>
                  <a:cubicBezTo>
                    <a:pt x="55" y="66"/>
                    <a:pt x="55" y="66"/>
                    <a:pt x="54" y="65"/>
                  </a:cubicBezTo>
                  <a:cubicBezTo>
                    <a:pt x="37" y="19"/>
                    <a:pt x="37" y="19"/>
                    <a:pt x="37" y="19"/>
                  </a:cubicBezTo>
                  <a:cubicBezTo>
                    <a:pt x="30" y="13"/>
                    <a:pt x="19" y="13"/>
                    <a:pt x="12" y="18"/>
                  </a:cubicBezTo>
                  <a:cubicBezTo>
                    <a:pt x="12" y="63"/>
                    <a:pt x="12" y="63"/>
                    <a:pt x="12" y="63"/>
                  </a:cubicBezTo>
                  <a:cubicBezTo>
                    <a:pt x="12" y="66"/>
                    <a:pt x="9" y="69"/>
                    <a:pt x="6" y="69"/>
                  </a:cubicBezTo>
                  <a:cubicBezTo>
                    <a:pt x="3" y="69"/>
                    <a:pt x="0" y="66"/>
                    <a:pt x="0" y="63"/>
                  </a:cubicBezTo>
                  <a:cubicBezTo>
                    <a:pt x="0" y="15"/>
                    <a:pt x="0" y="15"/>
                    <a:pt x="0" y="15"/>
                  </a:cubicBezTo>
                  <a:cubicBezTo>
                    <a:pt x="0" y="14"/>
                    <a:pt x="0" y="12"/>
                    <a:pt x="2" y="11"/>
                  </a:cubicBezTo>
                  <a:cubicBezTo>
                    <a:pt x="13" y="0"/>
                    <a:pt x="35" y="0"/>
                    <a:pt x="46" y="11"/>
                  </a:cubicBezTo>
                  <a:cubicBezTo>
                    <a:pt x="47" y="12"/>
                    <a:pt x="47" y="12"/>
                    <a:pt x="47" y="13"/>
                  </a:cubicBezTo>
                  <a:cubicBezTo>
                    <a:pt x="65" y="59"/>
                    <a:pt x="65" y="59"/>
                    <a:pt x="65" y="59"/>
                  </a:cubicBezTo>
                  <a:cubicBezTo>
                    <a:pt x="82" y="76"/>
                    <a:pt x="82" y="76"/>
                    <a:pt x="82" y="76"/>
                  </a:cubicBezTo>
                  <a:cubicBezTo>
                    <a:pt x="83" y="77"/>
                    <a:pt x="83" y="78"/>
                    <a:pt x="83" y="78"/>
                  </a:cubicBezTo>
                  <a:cubicBezTo>
                    <a:pt x="119" y="162"/>
                    <a:pt x="119" y="162"/>
                    <a:pt x="119" y="162"/>
                  </a:cubicBezTo>
                  <a:cubicBezTo>
                    <a:pt x="121" y="165"/>
                    <a:pt x="119" y="169"/>
                    <a:pt x="116" y="170"/>
                  </a:cubicBezTo>
                  <a:cubicBezTo>
                    <a:pt x="115" y="170"/>
                    <a:pt x="115" y="171"/>
                    <a:pt x="114" y="17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33" name="Freeform 45"/>
            <p:cNvSpPr>
              <a:spLocks/>
            </p:cNvSpPr>
            <p:nvPr/>
          </p:nvSpPr>
          <p:spPr bwMode="auto">
            <a:xfrm>
              <a:off x="3572" y="574"/>
              <a:ext cx="159" cy="53"/>
            </a:xfrm>
            <a:custGeom>
              <a:avLst/>
              <a:gdLst>
                <a:gd name="T0" fmla="*/ 102 w 108"/>
                <a:gd name="T1" fmla="*/ 36 h 36"/>
                <a:gd name="T2" fmla="*/ 96 w 108"/>
                <a:gd name="T3" fmla="*/ 30 h 36"/>
                <a:gd name="T4" fmla="*/ 54 w 108"/>
                <a:gd name="T5" fmla="*/ 12 h 36"/>
                <a:gd name="T6" fmla="*/ 12 w 108"/>
                <a:gd name="T7" fmla="*/ 30 h 36"/>
                <a:gd name="T8" fmla="*/ 6 w 108"/>
                <a:gd name="T9" fmla="*/ 36 h 36"/>
                <a:gd name="T10" fmla="*/ 0 w 108"/>
                <a:gd name="T11" fmla="*/ 30 h 36"/>
                <a:gd name="T12" fmla="*/ 54 w 108"/>
                <a:gd name="T13" fmla="*/ 0 h 36"/>
                <a:gd name="T14" fmla="*/ 108 w 108"/>
                <a:gd name="T15" fmla="*/ 30 h 36"/>
                <a:gd name="T16" fmla="*/ 102 w 108"/>
                <a:gd name="T17" fmla="*/ 36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8" h="36">
                  <a:moveTo>
                    <a:pt x="102" y="36"/>
                  </a:moveTo>
                  <a:cubicBezTo>
                    <a:pt x="99" y="36"/>
                    <a:pt x="96" y="33"/>
                    <a:pt x="96" y="30"/>
                  </a:cubicBezTo>
                  <a:cubicBezTo>
                    <a:pt x="96" y="21"/>
                    <a:pt x="78" y="12"/>
                    <a:pt x="54" y="12"/>
                  </a:cubicBezTo>
                  <a:cubicBezTo>
                    <a:pt x="30" y="12"/>
                    <a:pt x="12" y="21"/>
                    <a:pt x="12" y="30"/>
                  </a:cubicBezTo>
                  <a:cubicBezTo>
                    <a:pt x="12" y="33"/>
                    <a:pt x="9" y="36"/>
                    <a:pt x="6" y="36"/>
                  </a:cubicBezTo>
                  <a:cubicBezTo>
                    <a:pt x="3" y="36"/>
                    <a:pt x="0" y="33"/>
                    <a:pt x="0" y="30"/>
                  </a:cubicBezTo>
                  <a:cubicBezTo>
                    <a:pt x="0" y="13"/>
                    <a:pt x="23" y="0"/>
                    <a:pt x="54" y="0"/>
                  </a:cubicBezTo>
                  <a:cubicBezTo>
                    <a:pt x="85" y="0"/>
                    <a:pt x="108" y="13"/>
                    <a:pt x="108" y="30"/>
                  </a:cubicBezTo>
                  <a:cubicBezTo>
                    <a:pt x="108" y="33"/>
                    <a:pt x="105" y="36"/>
                    <a:pt x="102"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34" name="Freeform 46"/>
            <p:cNvSpPr>
              <a:spLocks/>
            </p:cNvSpPr>
            <p:nvPr/>
          </p:nvSpPr>
          <p:spPr bwMode="auto">
            <a:xfrm>
              <a:off x="3616" y="575"/>
              <a:ext cx="18" cy="185"/>
            </a:xfrm>
            <a:custGeom>
              <a:avLst/>
              <a:gdLst>
                <a:gd name="T0" fmla="*/ 6 w 12"/>
                <a:gd name="T1" fmla="*/ 125 h 125"/>
                <a:gd name="T2" fmla="*/ 0 w 12"/>
                <a:gd name="T3" fmla="*/ 119 h 125"/>
                <a:gd name="T4" fmla="*/ 0 w 12"/>
                <a:gd name="T5" fmla="*/ 6 h 125"/>
                <a:gd name="T6" fmla="*/ 6 w 12"/>
                <a:gd name="T7" fmla="*/ 0 h 125"/>
                <a:gd name="T8" fmla="*/ 12 w 12"/>
                <a:gd name="T9" fmla="*/ 6 h 125"/>
                <a:gd name="T10" fmla="*/ 12 w 12"/>
                <a:gd name="T11" fmla="*/ 119 h 125"/>
                <a:gd name="T12" fmla="*/ 6 w 12"/>
                <a:gd name="T13" fmla="*/ 125 h 125"/>
              </a:gdLst>
              <a:ahLst/>
              <a:cxnLst>
                <a:cxn ang="0">
                  <a:pos x="T0" y="T1"/>
                </a:cxn>
                <a:cxn ang="0">
                  <a:pos x="T2" y="T3"/>
                </a:cxn>
                <a:cxn ang="0">
                  <a:pos x="T4" y="T5"/>
                </a:cxn>
                <a:cxn ang="0">
                  <a:pos x="T6" y="T7"/>
                </a:cxn>
                <a:cxn ang="0">
                  <a:pos x="T8" y="T9"/>
                </a:cxn>
                <a:cxn ang="0">
                  <a:pos x="T10" y="T11"/>
                </a:cxn>
                <a:cxn ang="0">
                  <a:pos x="T12" y="T13"/>
                </a:cxn>
              </a:cxnLst>
              <a:rect l="0" t="0" r="r" b="b"/>
              <a:pathLst>
                <a:path w="12" h="125">
                  <a:moveTo>
                    <a:pt x="6" y="125"/>
                  </a:moveTo>
                  <a:cubicBezTo>
                    <a:pt x="3" y="125"/>
                    <a:pt x="0" y="122"/>
                    <a:pt x="0" y="119"/>
                  </a:cubicBezTo>
                  <a:cubicBezTo>
                    <a:pt x="0" y="6"/>
                    <a:pt x="0" y="6"/>
                    <a:pt x="0" y="6"/>
                  </a:cubicBezTo>
                  <a:cubicBezTo>
                    <a:pt x="0" y="3"/>
                    <a:pt x="3" y="0"/>
                    <a:pt x="6" y="0"/>
                  </a:cubicBezTo>
                  <a:cubicBezTo>
                    <a:pt x="9" y="0"/>
                    <a:pt x="12" y="3"/>
                    <a:pt x="12" y="6"/>
                  </a:cubicBezTo>
                  <a:cubicBezTo>
                    <a:pt x="12" y="119"/>
                    <a:pt x="12" y="119"/>
                    <a:pt x="12" y="119"/>
                  </a:cubicBezTo>
                  <a:cubicBezTo>
                    <a:pt x="12" y="122"/>
                    <a:pt x="9" y="125"/>
                    <a:pt x="6" y="12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35" name="Freeform 47"/>
            <p:cNvSpPr>
              <a:spLocks/>
            </p:cNvSpPr>
            <p:nvPr/>
          </p:nvSpPr>
          <p:spPr bwMode="auto">
            <a:xfrm>
              <a:off x="3669" y="575"/>
              <a:ext cx="18" cy="185"/>
            </a:xfrm>
            <a:custGeom>
              <a:avLst/>
              <a:gdLst>
                <a:gd name="T0" fmla="*/ 6 w 12"/>
                <a:gd name="T1" fmla="*/ 125 h 125"/>
                <a:gd name="T2" fmla="*/ 0 w 12"/>
                <a:gd name="T3" fmla="*/ 119 h 125"/>
                <a:gd name="T4" fmla="*/ 0 w 12"/>
                <a:gd name="T5" fmla="*/ 6 h 125"/>
                <a:gd name="T6" fmla="*/ 6 w 12"/>
                <a:gd name="T7" fmla="*/ 0 h 125"/>
                <a:gd name="T8" fmla="*/ 12 w 12"/>
                <a:gd name="T9" fmla="*/ 6 h 125"/>
                <a:gd name="T10" fmla="*/ 12 w 12"/>
                <a:gd name="T11" fmla="*/ 119 h 125"/>
                <a:gd name="T12" fmla="*/ 6 w 12"/>
                <a:gd name="T13" fmla="*/ 125 h 125"/>
              </a:gdLst>
              <a:ahLst/>
              <a:cxnLst>
                <a:cxn ang="0">
                  <a:pos x="T0" y="T1"/>
                </a:cxn>
                <a:cxn ang="0">
                  <a:pos x="T2" y="T3"/>
                </a:cxn>
                <a:cxn ang="0">
                  <a:pos x="T4" y="T5"/>
                </a:cxn>
                <a:cxn ang="0">
                  <a:pos x="T6" y="T7"/>
                </a:cxn>
                <a:cxn ang="0">
                  <a:pos x="T8" y="T9"/>
                </a:cxn>
                <a:cxn ang="0">
                  <a:pos x="T10" y="T11"/>
                </a:cxn>
                <a:cxn ang="0">
                  <a:pos x="T12" y="T13"/>
                </a:cxn>
              </a:cxnLst>
              <a:rect l="0" t="0" r="r" b="b"/>
              <a:pathLst>
                <a:path w="12" h="125">
                  <a:moveTo>
                    <a:pt x="6" y="125"/>
                  </a:moveTo>
                  <a:cubicBezTo>
                    <a:pt x="3" y="125"/>
                    <a:pt x="0" y="122"/>
                    <a:pt x="0" y="119"/>
                  </a:cubicBezTo>
                  <a:cubicBezTo>
                    <a:pt x="0" y="6"/>
                    <a:pt x="0" y="6"/>
                    <a:pt x="0" y="6"/>
                  </a:cubicBezTo>
                  <a:cubicBezTo>
                    <a:pt x="0" y="3"/>
                    <a:pt x="3" y="0"/>
                    <a:pt x="6" y="0"/>
                  </a:cubicBezTo>
                  <a:cubicBezTo>
                    <a:pt x="9" y="0"/>
                    <a:pt x="12" y="3"/>
                    <a:pt x="12" y="6"/>
                  </a:cubicBezTo>
                  <a:cubicBezTo>
                    <a:pt x="12" y="119"/>
                    <a:pt x="12" y="119"/>
                    <a:pt x="12" y="119"/>
                  </a:cubicBezTo>
                  <a:cubicBezTo>
                    <a:pt x="12" y="122"/>
                    <a:pt x="9" y="125"/>
                    <a:pt x="6" y="12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36" name="Freeform 48"/>
            <p:cNvSpPr>
              <a:spLocks/>
            </p:cNvSpPr>
            <p:nvPr/>
          </p:nvSpPr>
          <p:spPr bwMode="auto">
            <a:xfrm>
              <a:off x="3474" y="689"/>
              <a:ext cx="71" cy="71"/>
            </a:xfrm>
            <a:custGeom>
              <a:avLst/>
              <a:gdLst>
                <a:gd name="T0" fmla="*/ 6 w 48"/>
                <a:gd name="T1" fmla="*/ 48 h 48"/>
                <a:gd name="T2" fmla="*/ 0 w 48"/>
                <a:gd name="T3" fmla="*/ 42 h 48"/>
                <a:gd name="T4" fmla="*/ 42 w 48"/>
                <a:gd name="T5" fmla="*/ 0 h 48"/>
                <a:gd name="T6" fmla="*/ 48 w 48"/>
                <a:gd name="T7" fmla="*/ 6 h 48"/>
                <a:gd name="T8" fmla="*/ 42 w 48"/>
                <a:gd name="T9" fmla="*/ 12 h 48"/>
                <a:gd name="T10" fmla="*/ 12 w 48"/>
                <a:gd name="T11" fmla="*/ 42 h 48"/>
                <a:gd name="T12" fmla="*/ 6 w 48"/>
                <a:gd name="T13" fmla="*/ 48 h 48"/>
              </a:gdLst>
              <a:ahLst/>
              <a:cxnLst>
                <a:cxn ang="0">
                  <a:pos x="T0" y="T1"/>
                </a:cxn>
                <a:cxn ang="0">
                  <a:pos x="T2" y="T3"/>
                </a:cxn>
                <a:cxn ang="0">
                  <a:pos x="T4" y="T5"/>
                </a:cxn>
                <a:cxn ang="0">
                  <a:pos x="T6" y="T7"/>
                </a:cxn>
                <a:cxn ang="0">
                  <a:pos x="T8" y="T9"/>
                </a:cxn>
                <a:cxn ang="0">
                  <a:pos x="T10" y="T11"/>
                </a:cxn>
                <a:cxn ang="0">
                  <a:pos x="T12" y="T13"/>
                </a:cxn>
              </a:cxnLst>
              <a:rect l="0" t="0" r="r" b="b"/>
              <a:pathLst>
                <a:path w="48" h="48">
                  <a:moveTo>
                    <a:pt x="6" y="48"/>
                  </a:moveTo>
                  <a:cubicBezTo>
                    <a:pt x="3" y="48"/>
                    <a:pt x="0" y="45"/>
                    <a:pt x="0" y="42"/>
                  </a:cubicBezTo>
                  <a:cubicBezTo>
                    <a:pt x="0" y="18"/>
                    <a:pt x="19" y="0"/>
                    <a:pt x="42" y="0"/>
                  </a:cubicBezTo>
                  <a:cubicBezTo>
                    <a:pt x="45" y="0"/>
                    <a:pt x="48" y="2"/>
                    <a:pt x="48" y="6"/>
                  </a:cubicBezTo>
                  <a:cubicBezTo>
                    <a:pt x="48" y="9"/>
                    <a:pt x="45" y="12"/>
                    <a:pt x="42" y="12"/>
                  </a:cubicBezTo>
                  <a:cubicBezTo>
                    <a:pt x="25" y="12"/>
                    <a:pt x="12" y="25"/>
                    <a:pt x="12" y="42"/>
                  </a:cubicBezTo>
                  <a:cubicBezTo>
                    <a:pt x="12" y="45"/>
                    <a:pt x="9" y="48"/>
                    <a:pt x="6" y="4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37" name="Freeform 49"/>
            <p:cNvSpPr>
              <a:spLocks/>
            </p:cNvSpPr>
            <p:nvPr/>
          </p:nvSpPr>
          <p:spPr bwMode="auto">
            <a:xfrm>
              <a:off x="3705" y="689"/>
              <a:ext cx="71" cy="71"/>
            </a:xfrm>
            <a:custGeom>
              <a:avLst/>
              <a:gdLst>
                <a:gd name="T0" fmla="*/ 6 w 48"/>
                <a:gd name="T1" fmla="*/ 48 h 48"/>
                <a:gd name="T2" fmla="*/ 0 w 48"/>
                <a:gd name="T3" fmla="*/ 42 h 48"/>
                <a:gd name="T4" fmla="*/ 42 w 48"/>
                <a:gd name="T5" fmla="*/ 0 h 48"/>
                <a:gd name="T6" fmla="*/ 48 w 48"/>
                <a:gd name="T7" fmla="*/ 6 h 48"/>
                <a:gd name="T8" fmla="*/ 42 w 48"/>
                <a:gd name="T9" fmla="*/ 12 h 48"/>
                <a:gd name="T10" fmla="*/ 12 w 48"/>
                <a:gd name="T11" fmla="*/ 42 h 48"/>
                <a:gd name="T12" fmla="*/ 6 w 48"/>
                <a:gd name="T13" fmla="*/ 48 h 48"/>
              </a:gdLst>
              <a:ahLst/>
              <a:cxnLst>
                <a:cxn ang="0">
                  <a:pos x="T0" y="T1"/>
                </a:cxn>
                <a:cxn ang="0">
                  <a:pos x="T2" y="T3"/>
                </a:cxn>
                <a:cxn ang="0">
                  <a:pos x="T4" y="T5"/>
                </a:cxn>
                <a:cxn ang="0">
                  <a:pos x="T6" y="T7"/>
                </a:cxn>
                <a:cxn ang="0">
                  <a:pos x="T8" y="T9"/>
                </a:cxn>
                <a:cxn ang="0">
                  <a:pos x="T10" y="T11"/>
                </a:cxn>
                <a:cxn ang="0">
                  <a:pos x="T12" y="T13"/>
                </a:cxn>
              </a:cxnLst>
              <a:rect l="0" t="0" r="r" b="b"/>
              <a:pathLst>
                <a:path w="48" h="48">
                  <a:moveTo>
                    <a:pt x="6" y="48"/>
                  </a:moveTo>
                  <a:cubicBezTo>
                    <a:pt x="3" y="48"/>
                    <a:pt x="0" y="45"/>
                    <a:pt x="0" y="42"/>
                  </a:cubicBezTo>
                  <a:cubicBezTo>
                    <a:pt x="0" y="18"/>
                    <a:pt x="19" y="0"/>
                    <a:pt x="42" y="0"/>
                  </a:cubicBezTo>
                  <a:cubicBezTo>
                    <a:pt x="45" y="0"/>
                    <a:pt x="48" y="2"/>
                    <a:pt x="48" y="6"/>
                  </a:cubicBezTo>
                  <a:cubicBezTo>
                    <a:pt x="48" y="9"/>
                    <a:pt x="45" y="12"/>
                    <a:pt x="42" y="12"/>
                  </a:cubicBezTo>
                  <a:cubicBezTo>
                    <a:pt x="25" y="12"/>
                    <a:pt x="12" y="25"/>
                    <a:pt x="12" y="42"/>
                  </a:cubicBezTo>
                  <a:cubicBezTo>
                    <a:pt x="12" y="45"/>
                    <a:pt x="9" y="48"/>
                    <a:pt x="6" y="4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23091658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4262174" y="738231"/>
            <a:ext cx="7298701" cy="5166926"/>
          </a:xfrm>
        </p:spPr>
        <p:txBody>
          <a:bodyPr/>
          <a:lstStyle/>
          <a:p>
            <a:pPr marL="0" indent="0">
              <a:buNone/>
            </a:pPr>
            <a:r>
              <a:rPr lang="en-US" sz="1600" b="0" i="0" dirty="0">
                <a:effectLst/>
                <a:latin typeface="+mj-lt"/>
              </a:rPr>
              <a:t>The Chartered Institute of Personnel and Development has given this definition of engagement: </a:t>
            </a:r>
          </a:p>
          <a:p>
            <a:pPr marL="0" indent="0">
              <a:buNone/>
            </a:pPr>
            <a:endParaRPr lang="en-US" sz="1600" dirty="0">
              <a:latin typeface="+mj-lt"/>
            </a:endParaRPr>
          </a:p>
          <a:p>
            <a:pPr marL="0" indent="0">
              <a:buNone/>
            </a:pPr>
            <a:r>
              <a:rPr lang="en-US" sz="1800" dirty="0">
                <a:latin typeface="+mj-lt"/>
              </a:rPr>
              <a:t>Employee engagement is defined as "being positively present throughout job performance by actively devoting intellectual effort, feeling happy emotions, and meaningful Interactions with others" </a:t>
            </a:r>
          </a:p>
          <a:p>
            <a:pPr marL="0" indent="0">
              <a:buNone/>
            </a:pPr>
            <a:r>
              <a:rPr lang="en-US" dirty="0">
                <a:latin typeface="+mj-lt"/>
              </a:rPr>
              <a:t>											(</a:t>
            </a:r>
            <a:r>
              <a:rPr lang="en-US" dirty="0" err="1">
                <a:latin typeface="+mj-lt"/>
              </a:rPr>
              <a:t>Alfes</a:t>
            </a:r>
            <a:r>
              <a:rPr lang="en-US" dirty="0">
                <a:latin typeface="+mj-lt"/>
              </a:rPr>
              <a:t> </a:t>
            </a:r>
            <a:r>
              <a:rPr lang="en-US" i="1" dirty="0">
                <a:latin typeface="+mj-lt"/>
              </a:rPr>
              <a:t>et al</a:t>
            </a:r>
            <a:r>
              <a:rPr lang="en-US" dirty="0">
                <a:latin typeface="+mj-lt"/>
              </a:rPr>
              <a:t>, 2010)</a:t>
            </a:r>
          </a:p>
          <a:p>
            <a:pPr marL="0" indent="0">
              <a:buNone/>
            </a:pPr>
            <a:r>
              <a:rPr lang="en-US" dirty="0"/>
              <a:t>						</a:t>
            </a:r>
          </a:p>
        </p:txBody>
      </p:sp>
      <p:sp>
        <p:nvSpPr>
          <p:cNvPr id="4" name="Title 3"/>
          <p:cNvSpPr>
            <a:spLocks noGrp="1"/>
          </p:cNvSpPr>
          <p:nvPr>
            <p:ph type="title"/>
          </p:nvPr>
        </p:nvSpPr>
        <p:spPr>
          <a:xfrm>
            <a:off x="1119673" y="2270224"/>
            <a:ext cx="3031852" cy="1722419"/>
          </a:xfrm>
        </p:spPr>
        <p:txBody>
          <a:bodyPr/>
          <a:lstStyle/>
          <a:p>
            <a:r>
              <a:rPr lang="en-US" dirty="0"/>
              <a:t>Definition</a:t>
            </a:r>
          </a:p>
        </p:txBody>
      </p:sp>
      <p:grpSp>
        <p:nvGrpSpPr>
          <p:cNvPr id="16" name="Group 40" descr="binoculars icon"/>
          <p:cNvGrpSpPr>
            <a:grpSpLocks noChangeAspect="1"/>
          </p:cNvGrpSpPr>
          <p:nvPr/>
        </p:nvGrpSpPr>
        <p:grpSpPr bwMode="auto">
          <a:xfrm>
            <a:off x="9710758" y="4370147"/>
            <a:ext cx="2378123" cy="2311273"/>
            <a:chOff x="3438" y="454"/>
            <a:chExt cx="427" cy="395"/>
          </a:xfrm>
          <a:solidFill>
            <a:schemeClr val="bg1">
              <a:alpha val="50000"/>
            </a:schemeClr>
          </a:solidFill>
        </p:grpSpPr>
        <p:sp>
          <p:nvSpPr>
            <p:cNvPr id="17" name="Freeform 41"/>
            <p:cNvSpPr>
              <a:spLocks noEditPoints="1"/>
            </p:cNvSpPr>
            <p:nvPr/>
          </p:nvSpPr>
          <p:spPr bwMode="auto">
            <a:xfrm>
              <a:off x="3438" y="653"/>
              <a:ext cx="196" cy="196"/>
            </a:xfrm>
            <a:custGeom>
              <a:avLst/>
              <a:gdLst>
                <a:gd name="T0" fmla="*/ 66 w 132"/>
                <a:gd name="T1" fmla="*/ 132 h 132"/>
                <a:gd name="T2" fmla="*/ 0 w 132"/>
                <a:gd name="T3" fmla="*/ 66 h 132"/>
                <a:gd name="T4" fmla="*/ 66 w 132"/>
                <a:gd name="T5" fmla="*/ 0 h 132"/>
                <a:gd name="T6" fmla="*/ 132 w 132"/>
                <a:gd name="T7" fmla="*/ 66 h 132"/>
                <a:gd name="T8" fmla="*/ 66 w 132"/>
                <a:gd name="T9" fmla="*/ 132 h 132"/>
                <a:gd name="T10" fmla="*/ 66 w 132"/>
                <a:gd name="T11" fmla="*/ 12 h 132"/>
                <a:gd name="T12" fmla="*/ 12 w 132"/>
                <a:gd name="T13" fmla="*/ 66 h 132"/>
                <a:gd name="T14" fmla="*/ 66 w 132"/>
                <a:gd name="T15" fmla="*/ 120 h 132"/>
                <a:gd name="T16" fmla="*/ 120 w 132"/>
                <a:gd name="T17" fmla="*/ 66 h 132"/>
                <a:gd name="T18" fmla="*/ 66 w 132"/>
                <a:gd name="T19" fmla="*/ 12 h 1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32" h="132">
                  <a:moveTo>
                    <a:pt x="66" y="132"/>
                  </a:moveTo>
                  <a:cubicBezTo>
                    <a:pt x="29" y="132"/>
                    <a:pt x="0" y="102"/>
                    <a:pt x="0" y="66"/>
                  </a:cubicBezTo>
                  <a:cubicBezTo>
                    <a:pt x="0" y="29"/>
                    <a:pt x="29" y="0"/>
                    <a:pt x="66" y="0"/>
                  </a:cubicBezTo>
                  <a:cubicBezTo>
                    <a:pt x="102" y="0"/>
                    <a:pt x="132" y="29"/>
                    <a:pt x="132" y="66"/>
                  </a:cubicBezTo>
                  <a:cubicBezTo>
                    <a:pt x="132" y="102"/>
                    <a:pt x="102" y="132"/>
                    <a:pt x="66" y="132"/>
                  </a:cubicBezTo>
                  <a:close/>
                  <a:moveTo>
                    <a:pt x="66" y="12"/>
                  </a:moveTo>
                  <a:cubicBezTo>
                    <a:pt x="36" y="12"/>
                    <a:pt x="12" y="36"/>
                    <a:pt x="12" y="66"/>
                  </a:cubicBezTo>
                  <a:cubicBezTo>
                    <a:pt x="12" y="95"/>
                    <a:pt x="36" y="120"/>
                    <a:pt x="66" y="120"/>
                  </a:cubicBezTo>
                  <a:cubicBezTo>
                    <a:pt x="96" y="120"/>
                    <a:pt x="120" y="95"/>
                    <a:pt x="120" y="66"/>
                  </a:cubicBezTo>
                  <a:cubicBezTo>
                    <a:pt x="120" y="36"/>
                    <a:pt x="96" y="12"/>
                    <a:pt x="66"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8" name="Freeform 42"/>
            <p:cNvSpPr>
              <a:spLocks/>
            </p:cNvSpPr>
            <p:nvPr/>
          </p:nvSpPr>
          <p:spPr bwMode="auto">
            <a:xfrm>
              <a:off x="3455" y="457"/>
              <a:ext cx="179" cy="250"/>
            </a:xfrm>
            <a:custGeom>
              <a:avLst/>
              <a:gdLst>
                <a:gd name="T0" fmla="*/ 7 w 121"/>
                <a:gd name="T1" fmla="*/ 169 h 169"/>
                <a:gd name="T2" fmla="*/ 4 w 121"/>
                <a:gd name="T3" fmla="*/ 168 h 169"/>
                <a:gd name="T4" fmla="*/ 1 w 121"/>
                <a:gd name="T5" fmla="*/ 160 h 169"/>
                <a:gd name="T6" fmla="*/ 37 w 121"/>
                <a:gd name="T7" fmla="*/ 76 h 169"/>
                <a:gd name="T8" fmla="*/ 39 w 121"/>
                <a:gd name="T9" fmla="*/ 74 h 169"/>
                <a:gd name="T10" fmla="*/ 56 w 121"/>
                <a:gd name="T11" fmla="*/ 57 h 169"/>
                <a:gd name="T12" fmla="*/ 73 w 121"/>
                <a:gd name="T13" fmla="*/ 11 h 169"/>
                <a:gd name="T14" fmla="*/ 75 w 121"/>
                <a:gd name="T15" fmla="*/ 8 h 169"/>
                <a:gd name="T16" fmla="*/ 97 w 121"/>
                <a:gd name="T17" fmla="*/ 0 h 169"/>
                <a:gd name="T18" fmla="*/ 119 w 121"/>
                <a:gd name="T19" fmla="*/ 8 h 169"/>
                <a:gd name="T20" fmla="*/ 121 w 121"/>
                <a:gd name="T21" fmla="*/ 13 h 169"/>
                <a:gd name="T22" fmla="*/ 121 w 121"/>
                <a:gd name="T23" fmla="*/ 61 h 169"/>
                <a:gd name="T24" fmla="*/ 115 w 121"/>
                <a:gd name="T25" fmla="*/ 67 h 169"/>
                <a:gd name="T26" fmla="*/ 109 w 121"/>
                <a:gd name="T27" fmla="*/ 61 h 169"/>
                <a:gd name="T28" fmla="*/ 109 w 121"/>
                <a:gd name="T29" fmla="*/ 15 h 169"/>
                <a:gd name="T30" fmla="*/ 84 w 121"/>
                <a:gd name="T31" fmla="*/ 16 h 169"/>
                <a:gd name="T32" fmla="*/ 66 w 121"/>
                <a:gd name="T33" fmla="*/ 63 h 169"/>
                <a:gd name="T34" fmla="*/ 65 w 121"/>
                <a:gd name="T35" fmla="*/ 65 h 169"/>
                <a:gd name="T36" fmla="*/ 48 w 121"/>
                <a:gd name="T37" fmla="*/ 82 h 169"/>
                <a:gd name="T38" fmla="*/ 12 w 121"/>
                <a:gd name="T39" fmla="*/ 165 h 169"/>
                <a:gd name="T40" fmla="*/ 7 w 121"/>
                <a:gd name="T41" fmla="*/ 169 h 1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121" h="169">
                  <a:moveTo>
                    <a:pt x="7" y="169"/>
                  </a:moveTo>
                  <a:cubicBezTo>
                    <a:pt x="6" y="169"/>
                    <a:pt x="5" y="168"/>
                    <a:pt x="4" y="168"/>
                  </a:cubicBezTo>
                  <a:cubicBezTo>
                    <a:pt x="1" y="167"/>
                    <a:pt x="0" y="163"/>
                    <a:pt x="1" y="160"/>
                  </a:cubicBezTo>
                  <a:cubicBezTo>
                    <a:pt x="37" y="76"/>
                    <a:pt x="37" y="76"/>
                    <a:pt x="37" y="76"/>
                  </a:cubicBezTo>
                  <a:cubicBezTo>
                    <a:pt x="38" y="76"/>
                    <a:pt x="38" y="75"/>
                    <a:pt x="39" y="74"/>
                  </a:cubicBezTo>
                  <a:cubicBezTo>
                    <a:pt x="56" y="57"/>
                    <a:pt x="56" y="57"/>
                    <a:pt x="56" y="57"/>
                  </a:cubicBezTo>
                  <a:cubicBezTo>
                    <a:pt x="73" y="11"/>
                    <a:pt x="73" y="11"/>
                    <a:pt x="73" y="11"/>
                  </a:cubicBezTo>
                  <a:cubicBezTo>
                    <a:pt x="74" y="10"/>
                    <a:pt x="74" y="9"/>
                    <a:pt x="75" y="8"/>
                  </a:cubicBezTo>
                  <a:cubicBezTo>
                    <a:pt x="80" y="3"/>
                    <a:pt x="88" y="0"/>
                    <a:pt x="97" y="0"/>
                  </a:cubicBezTo>
                  <a:cubicBezTo>
                    <a:pt x="106" y="0"/>
                    <a:pt x="114" y="3"/>
                    <a:pt x="119" y="8"/>
                  </a:cubicBezTo>
                  <a:cubicBezTo>
                    <a:pt x="120" y="10"/>
                    <a:pt x="121" y="11"/>
                    <a:pt x="121" y="13"/>
                  </a:cubicBezTo>
                  <a:cubicBezTo>
                    <a:pt x="121" y="61"/>
                    <a:pt x="121" y="61"/>
                    <a:pt x="121" y="61"/>
                  </a:cubicBezTo>
                  <a:cubicBezTo>
                    <a:pt x="121" y="64"/>
                    <a:pt x="118" y="67"/>
                    <a:pt x="115" y="67"/>
                  </a:cubicBezTo>
                  <a:cubicBezTo>
                    <a:pt x="112" y="67"/>
                    <a:pt x="109" y="64"/>
                    <a:pt x="109" y="61"/>
                  </a:cubicBezTo>
                  <a:cubicBezTo>
                    <a:pt x="109" y="15"/>
                    <a:pt x="109" y="15"/>
                    <a:pt x="109" y="15"/>
                  </a:cubicBezTo>
                  <a:cubicBezTo>
                    <a:pt x="102" y="10"/>
                    <a:pt x="90" y="11"/>
                    <a:pt x="84" y="16"/>
                  </a:cubicBezTo>
                  <a:cubicBezTo>
                    <a:pt x="66" y="63"/>
                    <a:pt x="66" y="63"/>
                    <a:pt x="66" y="63"/>
                  </a:cubicBezTo>
                  <a:cubicBezTo>
                    <a:pt x="66" y="64"/>
                    <a:pt x="66" y="64"/>
                    <a:pt x="65" y="65"/>
                  </a:cubicBezTo>
                  <a:cubicBezTo>
                    <a:pt x="48" y="82"/>
                    <a:pt x="48" y="82"/>
                    <a:pt x="48" y="82"/>
                  </a:cubicBezTo>
                  <a:cubicBezTo>
                    <a:pt x="12" y="165"/>
                    <a:pt x="12" y="165"/>
                    <a:pt x="12" y="165"/>
                  </a:cubicBezTo>
                  <a:cubicBezTo>
                    <a:pt x="11" y="167"/>
                    <a:pt x="9" y="169"/>
                    <a:pt x="7" y="1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9" name="Freeform 43"/>
            <p:cNvSpPr>
              <a:spLocks noEditPoints="1"/>
            </p:cNvSpPr>
            <p:nvPr/>
          </p:nvSpPr>
          <p:spPr bwMode="auto">
            <a:xfrm>
              <a:off x="3669" y="653"/>
              <a:ext cx="196" cy="196"/>
            </a:xfrm>
            <a:custGeom>
              <a:avLst/>
              <a:gdLst>
                <a:gd name="T0" fmla="*/ 66 w 132"/>
                <a:gd name="T1" fmla="*/ 132 h 132"/>
                <a:gd name="T2" fmla="*/ 0 w 132"/>
                <a:gd name="T3" fmla="*/ 66 h 132"/>
                <a:gd name="T4" fmla="*/ 66 w 132"/>
                <a:gd name="T5" fmla="*/ 0 h 132"/>
                <a:gd name="T6" fmla="*/ 132 w 132"/>
                <a:gd name="T7" fmla="*/ 66 h 132"/>
                <a:gd name="T8" fmla="*/ 66 w 132"/>
                <a:gd name="T9" fmla="*/ 132 h 132"/>
                <a:gd name="T10" fmla="*/ 66 w 132"/>
                <a:gd name="T11" fmla="*/ 12 h 132"/>
                <a:gd name="T12" fmla="*/ 12 w 132"/>
                <a:gd name="T13" fmla="*/ 66 h 132"/>
                <a:gd name="T14" fmla="*/ 66 w 132"/>
                <a:gd name="T15" fmla="*/ 120 h 132"/>
                <a:gd name="T16" fmla="*/ 120 w 132"/>
                <a:gd name="T17" fmla="*/ 66 h 132"/>
                <a:gd name="T18" fmla="*/ 66 w 132"/>
                <a:gd name="T19" fmla="*/ 12 h 1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32" h="132">
                  <a:moveTo>
                    <a:pt x="66" y="132"/>
                  </a:moveTo>
                  <a:cubicBezTo>
                    <a:pt x="29" y="132"/>
                    <a:pt x="0" y="102"/>
                    <a:pt x="0" y="66"/>
                  </a:cubicBezTo>
                  <a:cubicBezTo>
                    <a:pt x="0" y="29"/>
                    <a:pt x="29" y="0"/>
                    <a:pt x="66" y="0"/>
                  </a:cubicBezTo>
                  <a:cubicBezTo>
                    <a:pt x="102" y="0"/>
                    <a:pt x="132" y="29"/>
                    <a:pt x="132" y="66"/>
                  </a:cubicBezTo>
                  <a:cubicBezTo>
                    <a:pt x="132" y="102"/>
                    <a:pt x="102" y="132"/>
                    <a:pt x="66" y="132"/>
                  </a:cubicBezTo>
                  <a:close/>
                  <a:moveTo>
                    <a:pt x="66" y="12"/>
                  </a:moveTo>
                  <a:cubicBezTo>
                    <a:pt x="36" y="12"/>
                    <a:pt x="12" y="36"/>
                    <a:pt x="12" y="66"/>
                  </a:cubicBezTo>
                  <a:cubicBezTo>
                    <a:pt x="12" y="95"/>
                    <a:pt x="36" y="120"/>
                    <a:pt x="66" y="120"/>
                  </a:cubicBezTo>
                  <a:cubicBezTo>
                    <a:pt x="96" y="120"/>
                    <a:pt x="120" y="95"/>
                    <a:pt x="120" y="66"/>
                  </a:cubicBezTo>
                  <a:cubicBezTo>
                    <a:pt x="120" y="36"/>
                    <a:pt x="96" y="12"/>
                    <a:pt x="66"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0" name="Freeform 44"/>
            <p:cNvSpPr>
              <a:spLocks/>
            </p:cNvSpPr>
            <p:nvPr/>
          </p:nvSpPr>
          <p:spPr bwMode="auto">
            <a:xfrm>
              <a:off x="3669" y="454"/>
              <a:ext cx="179" cy="253"/>
            </a:xfrm>
            <a:custGeom>
              <a:avLst/>
              <a:gdLst>
                <a:gd name="T0" fmla="*/ 114 w 121"/>
                <a:gd name="T1" fmla="*/ 171 h 171"/>
                <a:gd name="T2" fmla="*/ 108 w 121"/>
                <a:gd name="T3" fmla="*/ 167 h 171"/>
                <a:gd name="T4" fmla="*/ 73 w 121"/>
                <a:gd name="T5" fmla="*/ 84 h 171"/>
                <a:gd name="T6" fmla="*/ 56 w 121"/>
                <a:gd name="T7" fmla="*/ 67 h 171"/>
                <a:gd name="T8" fmla="*/ 54 w 121"/>
                <a:gd name="T9" fmla="*/ 65 h 171"/>
                <a:gd name="T10" fmla="*/ 37 w 121"/>
                <a:gd name="T11" fmla="*/ 19 h 171"/>
                <a:gd name="T12" fmla="*/ 12 w 121"/>
                <a:gd name="T13" fmla="*/ 18 h 171"/>
                <a:gd name="T14" fmla="*/ 12 w 121"/>
                <a:gd name="T15" fmla="*/ 63 h 171"/>
                <a:gd name="T16" fmla="*/ 6 w 121"/>
                <a:gd name="T17" fmla="*/ 69 h 171"/>
                <a:gd name="T18" fmla="*/ 0 w 121"/>
                <a:gd name="T19" fmla="*/ 63 h 171"/>
                <a:gd name="T20" fmla="*/ 0 w 121"/>
                <a:gd name="T21" fmla="*/ 15 h 171"/>
                <a:gd name="T22" fmla="*/ 2 w 121"/>
                <a:gd name="T23" fmla="*/ 11 h 171"/>
                <a:gd name="T24" fmla="*/ 46 w 121"/>
                <a:gd name="T25" fmla="*/ 11 h 171"/>
                <a:gd name="T26" fmla="*/ 47 w 121"/>
                <a:gd name="T27" fmla="*/ 13 h 171"/>
                <a:gd name="T28" fmla="*/ 65 w 121"/>
                <a:gd name="T29" fmla="*/ 59 h 171"/>
                <a:gd name="T30" fmla="*/ 82 w 121"/>
                <a:gd name="T31" fmla="*/ 76 h 171"/>
                <a:gd name="T32" fmla="*/ 83 w 121"/>
                <a:gd name="T33" fmla="*/ 78 h 171"/>
                <a:gd name="T34" fmla="*/ 119 w 121"/>
                <a:gd name="T35" fmla="*/ 162 h 171"/>
                <a:gd name="T36" fmla="*/ 116 w 121"/>
                <a:gd name="T37" fmla="*/ 170 h 171"/>
                <a:gd name="T38" fmla="*/ 114 w 121"/>
                <a:gd name="T39" fmla="*/ 171 h 1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21" h="171">
                  <a:moveTo>
                    <a:pt x="114" y="171"/>
                  </a:moveTo>
                  <a:cubicBezTo>
                    <a:pt x="112" y="171"/>
                    <a:pt x="109" y="169"/>
                    <a:pt x="108" y="167"/>
                  </a:cubicBezTo>
                  <a:cubicBezTo>
                    <a:pt x="73" y="84"/>
                    <a:pt x="73" y="84"/>
                    <a:pt x="73" y="84"/>
                  </a:cubicBezTo>
                  <a:cubicBezTo>
                    <a:pt x="56" y="67"/>
                    <a:pt x="56" y="67"/>
                    <a:pt x="56" y="67"/>
                  </a:cubicBezTo>
                  <a:cubicBezTo>
                    <a:pt x="55" y="66"/>
                    <a:pt x="55" y="66"/>
                    <a:pt x="54" y="65"/>
                  </a:cubicBezTo>
                  <a:cubicBezTo>
                    <a:pt x="37" y="19"/>
                    <a:pt x="37" y="19"/>
                    <a:pt x="37" y="19"/>
                  </a:cubicBezTo>
                  <a:cubicBezTo>
                    <a:pt x="30" y="13"/>
                    <a:pt x="19" y="13"/>
                    <a:pt x="12" y="18"/>
                  </a:cubicBezTo>
                  <a:cubicBezTo>
                    <a:pt x="12" y="63"/>
                    <a:pt x="12" y="63"/>
                    <a:pt x="12" y="63"/>
                  </a:cubicBezTo>
                  <a:cubicBezTo>
                    <a:pt x="12" y="66"/>
                    <a:pt x="9" y="69"/>
                    <a:pt x="6" y="69"/>
                  </a:cubicBezTo>
                  <a:cubicBezTo>
                    <a:pt x="3" y="69"/>
                    <a:pt x="0" y="66"/>
                    <a:pt x="0" y="63"/>
                  </a:cubicBezTo>
                  <a:cubicBezTo>
                    <a:pt x="0" y="15"/>
                    <a:pt x="0" y="15"/>
                    <a:pt x="0" y="15"/>
                  </a:cubicBezTo>
                  <a:cubicBezTo>
                    <a:pt x="0" y="14"/>
                    <a:pt x="0" y="12"/>
                    <a:pt x="2" y="11"/>
                  </a:cubicBezTo>
                  <a:cubicBezTo>
                    <a:pt x="13" y="0"/>
                    <a:pt x="35" y="0"/>
                    <a:pt x="46" y="11"/>
                  </a:cubicBezTo>
                  <a:cubicBezTo>
                    <a:pt x="47" y="12"/>
                    <a:pt x="47" y="12"/>
                    <a:pt x="47" y="13"/>
                  </a:cubicBezTo>
                  <a:cubicBezTo>
                    <a:pt x="65" y="59"/>
                    <a:pt x="65" y="59"/>
                    <a:pt x="65" y="59"/>
                  </a:cubicBezTo>
                  <a:cubicBezTo>
                    <a:pt x="82" y="76"/>
                    <a:pt x="82" y="76"/>
                    <a:pt x="82" y="76"/>
                  </a:cubicBezTo>
                  <a:cubicBezTo>
                    <a:pt x="83" y="77"/>
                    <a:pt x="83" y="78"/>
                    <a:pt x="83" y="78"/>
                  </a:cubicBezTo>
                  <a:cubicBezTo>
                    <a:pt x="119" y="162"/>
                    <a:pt x="119" y="162"/>
                    <a:pt x="119" y="162"/>
                  </a:cubicBezTo>
                  <a:cubicBezTo>
                    <a:pt x="121" y="165"/>
                    <a:pt x="119" y="169"/>
                    <a:pt x="116" y="170"/>
                  </a:cubicBezTo>
                  <a:cubicBezTo>
                    <a:pt x="115" y="170"/>
                    <a:pt x="115" y="171"/>
                    <a:pt x="114" y="17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1" name="Freeform 45"/>
            <p:cNvSpPr>
              <a:spLocks/>
            </p:cNvSpPr>
            <p:nvPr/>
          </p:nvSpPr>
          <p:spPr bwMode="auto">
            <a:xfrm>
              <a:off x="3572" y="574"/>
              <a:ext cx="159" cy="53"/>
            </a:xfrm>
            <a:custGeom>
              <a:avLst/>
              <a:gdLst>
                <a:gd name="T0" fmla="*/ 102 w 108"/>
                <a:gd name="T1" fmla="*/ 36 h 36"/>
                <a:gd name="T2" fmla="*/ 96 w 108"/>
                <a:gd name="T3" fmla="*/ 30 h 36"/>
                <a:gd name="T4" fmla="*/ 54 w 108"/>
                <a:gd name="T5" fmla="*/ 12 h 36"/>
                <a:gd name="T6" fmla="*/ 12 w 108"/>
                <a:gd name="T7" fmla="*/ 30 h 36"/>
                <a:gd name="T8" fmla="*/ 6 w 108"/>
                <a:gd name="T9" fmla="*/ 36 h 36"/>
                <a:gd name="T10" fmla="*/ 0 w 108"/>
                <a:gd name="T11" fmla="*/ 30 h 36"/>
                <a:gd name="T12" fmla="*/ 54 w 108"/>
                <a:gd name="T13" fmla="*/ 0 h 36"/>
                <a:gd name="T14" fmla="*/ 108 w 108"/>
                <a:gd name="T15" fmla="*/ 30 h 36"/>
                <a:gd name="T16" fmla="*/ 102 w 108"/>
                <a:gd name="T17" fmla="*/ 36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8" h="36">
                  <a:moveTo>
                    <a:pt x="102" y="36"/>
                  </a:moveTo>
                  <a:cubicBezTo>
                    <a:pt x="99" y="36"/>
                    <a:pt x="96" y="33"/>
                    <a:pt x="96" y="30"/>
                  </a:cubicBezTo>
                  <a:cubicBezTo>
                    <a:pt x="96" y="21"/>
                    <a:pt x="78" y="12"/>
                    <a:pt x="54" y="12"/>
                  </a:cubicBezTo>
                  <a:cubicBezTo>
                    <a:pt x="30" y="12"/>
                    <a:pt x="12" y="21"/>
                    <a:pt x="12" y="30"/>
                  </a:cubicBezTo>
                  <a:cubicBezTo>
                    <a:pt x="12" y="33"/>
                    <a:pt x="9" y="36"/>
                    <a:pt x="6" y="36"/>
                  </a:cubicBezTo>
                  <a:cubicBezTo>
                    <a:pt x="3" y="36"/>
                    <a:pt x="0" y="33"/>
                    <a:pt x="0" y="30"/>
                  </a:cubicBezTo>
                  <a:cubicBezTo>
                    <a:pt x="0" y="13"/>
                    <a:pt x="23" y="0"/>
                    <a:pt x="54" y="0"/>
                  </a:cubicBezTo>
                  <a:cubicBezTo>
                    <a:pt x="85" y="0"/>
                    <a:pt x="108" y="13"/>
                    <a:pt x="108" y="30"/>
                  </a:cubicBezTo>
                  <a:cubicBezTo>
                    <a:pt x="108" y="33"/>
                    <a:pt x="105" y="36"/>
                    <a:pt x="102"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2" name="Freeform 46"/>
            <p:cNvSpPr>
              <a:spLocks/>
            </p:cNvSpPr>
            <p:nvPr/>
          </p:nvSpPr>
          <p:spPr bwMode="auto">
            <a:xfrm>
              <a:off x="3616" y="575"/>
              <a:ext cx="18" cy="185"/>
            </a:xfrm>
            <a:custGeom>
              <a:avLst/>
              <a:gdLst>
                <a:gd name="T0" fmla="*/ 6 w 12"/>
                <a:gd name="T1" fmla="*/ 125 h 125"/>
                <a:gd name="T2" fmla="*/ 0 w 12"/>
                <a:gd name="T3" fmla="*/ 119 h 125"/>
                <a:gd name="T4" fmla="*/ 0 w 12"/>
                <a:gd name="T5" fmla="*/ 6 h 125"/>
                <a:gd name="T6" fmla="*/ 6 w 12"/>
                <a:gd name="T7" fmla="*/ 0 h 125"/>
                <a:gd name="T8" fmla="*/ 12 w 12"/>
                <a:gd name="T9" fmla="*/ 6 h 125"/>
                <a:gd name="T10" fmla="*/ 12 w 12"/>
                <a:gd name="T11" fmla="*/ 119 h 125"/>
                <a:gd name="T12" fmla="*/ 6 w 12"/>
                <a:gd name="T13" fmla="*/ 125 h 125"/>
              </a:gdLst>
              <a:ahLst/>
              <a:cxnLst>
                <a:cxn ang="0">
                  <a:pos x="T0" y="T1"/>
                </a:cxn>
                <a:cxn ang="0">
                  <a:pos x="T2" y="T3"/>
                </a:cxn>
                <a:cxn ang="0">
                  <a:pos x="T4" y="T5"/>
                </a:cxn>
                <a:cxn ang="0">
                  <a:pos x="T6" y="T7"/>
                </a:cxn>
                <a:cxn ang="0">
                  <a:pos x="T8" y="T9"/>
                </a:cxn>
                <a:cxn ang="0">
                  <a:pos x="T10" y="T11"/>
                </a:cxn>
                <a:cxn ang="0">
                  <a:pos x="T12" y="T13"/>
                </a:cxn>
              </a:cxnLst>
              <a:rect l="0" t="0" r="r" b="b"/>
              <a:pathLst>
                <a:path w="12" h="125">
                  <a:moveTo>
                    <a:pt x="6" y="125"/>
                  </a:moveTo>
                  <a:cubicBezTo>
                    <a:pt x="3" y="125"/>
                    <a:pt x="0" y="122"/>
                    <a:pt x="0" y="119"/>
                  </a:cubicBezTo>
                  <a:cubicBezTo>
                    <a:pt x="0" y="6"/>
                    <a:pt x="0" y="6"/>
                    <a:pt x="0" y="6"/>
                  </a:cubicBezTo>
                  <a:cubicBezTo>
                    <a:pt x="0" y="3"/>
                    <a:pt x="3" y="0"/>
                    <a:pt x="6" y="0"/>
                  </a:cubicBezTo>
                  <a:cubicBezTo>
                    <a:pt x="9" y="0"/>
                    <a:pt x="12" y="3"/>
                    <a:pt x="12" y="6"/>
                  </a:cubicBezTo>
                  <a:cubicBezTo>
                    <a:pt x="12" y="119"/>
                    <a:pt x="12" y="119"/>
                    <a:pt x="12" y="119"/>
                  </a:cubicBezTo>
                  <a:cubicBezTo>
                    <a:pt x="12" y="122"/>
                    <a:pt x="9" y="125"/>
                    <a:pt x="6" y="12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3" name="Freeform 47"/>
            <p:cNvSpPr>
              <a:spLocks/>
            </p:cNvSpPr>
            <p:nvPr/>
          </p:nvSpPr>
          <p:spPr bwMode="auto">
            <a:xfrm>
              <a:off x="3669" y="575"/>
              <a:ext cx="18" cy="185"/>
            </a:xfrm>
            <a:custGeom>
              <a:avLst/>
              <a:gdLst>
                <a:gd name="T0" fmla="*/ 6 w 12"/>
                <a:gd name="T1" fmla="*/ 125 h 125"/>
                <a:gd name="T2" fmla="*/ 0 w 12"/>
                <a:gd name="T3" fmla="*/ 119 h 125"/>
                <a:gd name="T4" fmla="*/ 0 w 12"/>
                <a:gd name="T5" fmla="*/ 6 h 125"/>
                <a:gd name="T6" fmla="*/ 6 w 12"/>
                <a:gd name="T7" fmla="*/ 0 h 125"/>
                <a:gd name="T8" fmla="*/ 12 w 12"/>
                <a:gd name="T9" fmla="*/ 6 h 125"/>
                <a:gd name="T10" fmla="*/ 12 w 12"/>
                <a:gd name="T11" fmla="*/ 119 h 125"/>
                <a:gd name="T12" fmla="*/ 6 w 12"/>
                <a:gd name="T13" fmla="*/ 125 h 125"/>
              </a:gdLst>
              <a:ahLst/>
              <a:cxnLst>
                <a:cxn ang="0">
                  <a:pos x="T0" y="T1"/>
                </a:cxn>
                <a:cxn ang="0">
                  <a:pos x="T2" y="T3"/>
                </a:cxn>
                <a:cxn ang="0">
                  <a:pos x="T4" y="T5"/>
                </a:cxn>
                <a:cxn ang="0">
                  <a:pos x="T6" y="T7"/>
                </a:cxn>
                <a:cxn ang="0">
                  <a:pos x="T8" y="T9"/>
                </a:cxn>
                <a:cxn ang="0">
                  <a:pos x="T10" y="T11"/>
                </a:cxn>
                <a:cxn ang="0">
                  <a:pos x="T12" y="T13"/>
                </a:cxn>
              </a:cxnLst>
              <a:rect l="0" t="0" r="r" b="b"/>
              <a:pathLst>
                <a:path w="12" h="125">
                  <a:moveTo>
                    <a:pt x="6" y="125"/>
                  </a:moveTo>
                  <a:cubicBezTo>
                    <a:pt x="3" y="125"/>
                    <a:pt x="0" y="122"/>
                    <a:pt x="0" y="119"/>
                  </a:cubicBezTo>
                  <a:cubicBezTo>
                    <a:pt x="0" y="6"/>
                    <a:pt x="0" y="6"/>
                    <a:pt x="0" y="6"/>
                  </a:cubicBezTo>
                  <a:cubicBezTo>
                    <a:pt x="0" y="3"/>
                    <a:pt x="3" y="0"/>
                    <a:pt x="6" y="0"/>
                  </a:cubicBezTo>
                  <a:cubicBezTo>
                    <a:pt x="9" y="0"/>
                    <a:pt x="12" y="3"/>
                    <a:pt x="12" y="6"/>
                  </a:cubicBezTo>
                  <a:cubicBezTo>
                    <a:pt x="12" y="119"/>
                    <a:pt x="12" y="119"/>
                    <a:pt x="12" y="119"/>
                  </a:cubicBezTo>
                  <a:cubicBezTo>
                    <a:pt x="12" y="122"/>
                    <a:pt x="9" y="125"/>
                    <a:pt x="6" y="12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4" name="Freeform 48"/>
            <p:cNvSpPr>
              <a:spLocks/>
            </p:cNvSpPr>
            <p:nvPr/>
          </p:nvSpPr>
          <p:spPr bwMode="auto">
            <a:xfrm>
              <a:off x="3474" y="689"/>
              <a:ext cx="71" cy="71"/>
            </a:xfrm>
            <a:custGeom>
              <a:avLst/>
              <a:gdLst>
                <a:gd name="T0" fmla="*/ 6 w 48"/>
                <a:gd name="T1" fmla="*/ 48 h 48"/>
                <a:gd name="T2" fmla="*/ 0 w 48"/>
                <a:gd name="T3" fmla="*/ 42 h 48"/>
                <a:gd name="T4" fmla="*/ 42 w 48"/>
                <a:gd name="T5" fmla="*/ 0 h 48"/>
                <a:gd name="T6" fmla="*/ 48 w 48"/>
                <a:gd name="T7" fmla="*/ 6 h 48"/>
                <a:gd name="T8" fmla="*/ 42 w 48"/>
                <a:gd name="T9" fmla="*/ 12 h 48"/>
                <a:gd name="T10" fmla="*/ 12 w 48"/>
                <a:gd name="T11" fmla="*/ 42 h 48"/>
                <a:gd name="T12" fmla="*/ 6 w 48"/>
                <a:gd name="T13" fmla="*/ 48 h 48"/>
              </a:gdLst>
              <a:ahLst/>
              <a:cxnLst>
                <a:cxn ang="0">
                  <a:pos x="T0" y="T1"/>
                </a:cxn>
                <a:cxn ang="0">
                  <a:pos x="T2" y="T3"/>
                </a:cxn>
                <a:cxn ang="0">
                  <a:pos x="T4" y="T5"/>
                </a:cxn>
                <a:cxn ang="0">
                  <a:pos x="T6" y="T7"/>
                </a:cxn>
                <a:cxn ang="0">
                  <a:pos x="T8" y="T9"/>
                </a:cxn>
                <a:cxn ang="0">
                  <a:pos x="T10" y="T11"/>
                </a:cxn>
                <a:cxn ang="0">
                  <a:pos x="T12" y="T13"/>
                </a:cxn>
              </a:cxnLst>
              <a:rect l="0" t="0" r="r" b="b"/>
              <a:pathLst>
                <a:path w="48" h="48">
                  <a:moveTo>
                    <a:pt x="6" y="48"/>
                  </a:moveTo>
                  <a:cubicBezTo>
                    <a:pt x="3" y="48"/>
                    <a:pt x="0" y="45"/>
                    <a:pt x="0" y="42"/>
                  </a:cubicBezTo>
                  <a:cubicBezTo>
                    <a:pt x="0" y="18"/>
                    <a:pt x="19" y="0"/>
                    <a:pt x="42" y="0"/>
                  </a:cubicBezTo>
                  <a:cubicBezTo>
                    <a:pt x="45" y="0"/>
                    <a:pt x="48" y="2"/>
                    <a:pt x="48" y="6"/>
                  </a:cubicBezTo>
                  <a:cubicBezTo>
                    <a:pt x="48" y="9"/>
                    <a:pt x="45" y="12"/>
                    <a:pt x="42" y="12"/>
                  </a:cubicBezTo>
                  <a:cubicBezTo>
                    <a:pt x="25" y="12"/>
                    <a:pt x="12" y="25"/>
                    <a:pt x="12" y="42"/>
                  </a:cubicBezTo>
                  <a:cubicBezTo>
                    <a:pt x="12" y="45"/>
                    <a:pt x="9" y="48"/>
                    <a:pt x="6" y="4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5" name="Freeform 49"/>
            <p:cNvSpPr>
              <a:spLocks/>
            </p:cNvSpPr>
            <p:nvPr/>
          </p:nvSpPr>
          <p:spPr bwMode="auto">
            <a:xfrm>
              <a:off x="3705" y="689"/>
              <a:ext cx="71" cy="71"/>
            </a:xfrm>
            <a:custGeom>
              <a:avLst/>
              <a:gdLst>
                <a:gd name="T0" fmla="*/ 6 w 48"/>
                <a:gd name="T1" fmla="*/ 48 h 48"/>
                <a:gd name="T2" fmla="*/ 0 w 48"/>
                <a:gd name="T3" fmla="*/ 42 h 48"/>
                <a:gd name="T4" fmla="*/ 42 w 48"/>
                <a:gd name="T5" fmla="*/ 0 h 48"/>
                <a:gd name="T6" fmla="*/ 48 w 48"/>
                <a:gd name="T7" fmla="*/ 6 h 48"/>
                <a:gd name="T8" fmla="*/ 42 w 48"/>
                <a:gd name="T9" fmla="*/ 12 h 48"/>
                <a:gd name="T10" fmla="*/ 12 w 48"/>
                <a:gd name="T11" fmla="*/ 42 h 48"/>
                <a:gd name="T12" fmla="*/ 6 w 48"/>
                <a:gd name="T13" fmla="*/ 48 h 48"/>
              </a:gdLst>
              <a:ahLst/>
              <a:cxnLst>
                <a:cxn ang="0">
                  <a:pos x="T0" y="T1"/>
                </a:cxn>
                <a:cxn ang="0">
                  <a:pos x="T2" y="T3"/>
                </a:cxn>
                <a:cxn ang="0">
                  <a:pos x="T4" y="T5"/>
                </a:cxn>
                <a:cxn ang="0">
                  <a:pos x="T6" y="T7"/>
                </a:cxn>
                <a:cxn ang="0">
                  <a:pos x="T8" y="T9"/>
                </a:cxn>
                <a:cxn ang="0">
                  <a:pos x="T10" y="T11"/>
                </a:cxn>
                <a:cxn ang="0">
                  <a:pos x="T12" y="T13"/>
                </a:cxn>
              </a:cxnLst>
              <a:rect l="0" t="0" r="r" b="b"/>
              <a:pathLst>
                <a:path w="48" h="48">
                  <a:moveTo>
                    <a:pt x="6" y="48"/>
                  </a:moveTo>
                  <a:cubicBezTo>
                    <a:pt x="3" y="48"/>
                    <a:pt x="0" y="45"/>
                    <a:pt x="0" y="42"/>
                  </a:cubicBezTo>
                  <a:cubicBezTo>
                    <a:pt x="0" y="18"/>
                    <a:pt x="19" y="0"/>
                    <a:pt x="42" y="0"/>
                  </a:cubicBezTo>
                  <a:cubicBezTo>
                    <a:pt x="45" y="0"/>
                    <a:pt x="48" y="2"/>
                    <a:pt x="48" y="6"/>
                  </a:cubicBezTo>
                  <a:cubicBezTo>
                    <a:pt x="48" y="9"/>
                    <a:pt x="45" y="12"/>
                    <a:pt x="42" y="12"/>
                  </a:cubicBezTo>
                  <a:cubicBezTo>
                    <a:pt x="25" y="12"/>
                    <a:pt x="12" y="25"/>
                    <a:pt x="12" y="42"/>
                  </a:cubicBezTo>
                  <a:cubicBezTo>
                    <a:pt x="12" y="45"/>
                    <a:pt x="9" y="48"/>
                    <a:pt x="6" y="4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grpSp>
      <p:grpSp>
        <p:nvGrpSpPr>
          <p:cNvPr id="28" name="Group 40" descr="binoculars icon"/>
          <p:cNvGrpSpPr>
            <a:grpSpLocks noChangeAspect="1"/>
          </p:cNvGrpSpPr>
          <p:nvPr/>
        </p:nvGrpSpPr>
        <p:grpSpPr bwMode="auto">
          <a:xfrm>
            <a:off x="868680" y="2433209"/>
            <a:ext cx="530860" cy="491076"/>
            <a:chOff x="3438" y="454"/>
            <a:chExt cx="427" cy="395"/>
          </a:xfrm>
          <a:solidFill>
            <a:schemeClr val="accent1"/>
          </a:solidFill>
        </p:grpSpPr>
        <p:sp>
          <p:nvSpPr>
            <p:cNvPr id="29" name="Freeform 41"/>
            <p:cNvSpPr>
              <a:spLocks noEditPoints="1"/>
            </p:cNvSpPr>
            <p:nvPr/>
          </p:nvSpPr>
          <p:spPr bwMode="auto">
            <a:xfrm>
              <a:off x="3438" y="653"/>
              <a:ext cx="196" cy="196"/>
            </a:xfrm>
            <a:custGeom>
              <a:avLst/>
              <a:gdLst>
                <a:gd name="T0" fmla="*/ 66 w 132"/>
                <a:gd name="T1" fmla="*/ 132 h 132"/>
                <a:gd name="T2" fmla="*/ 0 w 132"/>
                <a:gd name="T3" fmla="*/ 66 h 132"/>
                <a:gd name="T4" fmla="*/ 66 w 132"/>
                <a:gd name="T5" fmla="*/ 0 h 132"/>
                <a:gd name="T6" fmla="*/ 132 w 132"/>
                <a:gd name="T7" fmla="*/ 66 h 132"/>
                <a:gd name="T8" fmla="*/ 66 w 132"/>
                <a:gd name="T9" fmla="*/ 132 h 132"/>
                <a:gd name="T10" fmla="*/ 66 w 132"/>
                <a:gd name="T11" fmla="*/ 12 h 132"/>
                <a:gd name="T12" fmla="*/ 12 w 132"/>
                <a:gd name="T13" fmla="*/ 66 h 132"/>
                <a:gd name="T14" fmla="*/ 66 w 132"/>
                <a:gd name="T15" fmla="*/ 120 h 132"/>
                <a:gd name="T16" fmla="*/ 120 w 132"/>
                <a:gd name="T17" fmla="*/ 66 h 132"/>
                <a:gd name="T18" fmla="*/ 66 w 132"/>
                <a:gd name="T19" fmla="*/ 12 h 1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32" h="132">
                  <a:moveTo>
                    <a:pt x="66" y="132"/>
                  </a:moveTo>
                  <a:cubicBezTo>
                    <a:pt x="29" y="132"/>
                    <a:pt x="0" y="102"/>
                    <a:pt x="0" y="66"/>
                  </a:cubicBezTo>
                  <a:cubicBezTo>
                    <a:pt x="0" y="29"/>
                    <a:pt x="29" y="0"/>
                    <a:pt x="66" y="0"/>
                  </a:cubicBezTo>
                  <a:cubicBezTo>
                    <a:pt x="102" y="0"/>
                    <a:pt x="132" y="29"/>
                    <a:pt x="132" y="66"/>
                  </a:cubicBezTo>
                  <a:cubicBezTo>
                    <a:pt x="132" y="102"/>
                    <a:pt x="102" y="132"/>
                    <a:pt x="66" y="132"/>
                  </a:cubicBezTo>
                  <a:close/>
                  <a:moveTo>
                    <a:pt x="66" y="12"/>
                  </a:moveTo>
                  <a:cubicBezTo>
                    <a:pt x="36" y="12"/>
                    <a:pt x="12" y="36"/>
                    <a:pt x="12" y="66"/>
                  </a:cubicBezTo>
                  <a:cubicBezTo>
                    <a:pt x="12" y="95"/>
                    <a:pt x="36" y="120"/>
                    <a:pt x="66" y="120"/>
                  </a:cubicBezTo>
                  <a:cubicBezTo>
                    <a:pt x="96" y="120"/>
                    <a:pt x="120" y="95"/>
                    <a:pt x="120" y="66"/>
                  </a:cubicBezTo>
                  <a:cubicBezTo>
                    <a:pt x="120" y="36"/>
                    <a:pt x="96" y="12"/>
                    <a:pt x="66"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30" name="Freeform 42"/>
            <p:cNvSpPr>
              <a:spLocks/>
            </p:cNvSpPr>
            <p:nvPr/>
          </p:nvSpPr>
          <p:spPr bwMode="auto">
            <a:xfrm>
              <a:off x="3455" y="457"/>
              <a:ext cx="179" cy="250"/>
            </a:xfrm>
            <a:custGeom>
              <a:avLst/>
              <a:gdLst>
                <a:gd name="T0" fmla="*/ 7 w 121"/>
                <a:gd name="T1" fmla="*/ 169 h 169"/>
                <a:gd name="T2" fmla="*/ 4 w 121"/>
                <a:gd name="T3" fmla="*/ 168 h 169"/>
                <a:gd name="T4" fmla="*/ 1 w 121"/>
                <a:gd name="T5" fmla="*/ 160 h 169"/>
                <a:gd name="T6" fmla="*/ 37 w 121"/>
                <a:gd name="T7" fmla="*/ 76 h 169"/>
                <a:gd name="T8" fmla="*/ 39 w 121"/>
                <a:gd name="T9" fmla="*/ 74 h 169"/>
                <a:gd name="T10" fmla="*/ 56 w 121"/>
                <a:gd name="T11" fmla="*/ 57 h 169"/>
                <a:gd name="T12" fmla="*/ 73 w 121"/>
                <a:gd name="T13" fmla="*/ 11 h 169"/>
                <a:gd name="T14" fmla="*/ 75 w 121"/>
                <a:gd name="T15" fmla="*/ 8 h 169"/>
                <a:gd name="T16" fmla="*/ 97 w 121"/>
                <a:gd name="T17" fmla="*/ 0 h 169"/>
                <a:gd name="T18" fmla="*/ 119 w 121"/>
                <a:gd name="T19" fmla="*/ 8 h 169"/>
                <a:gd name="T20" fmla="*/ 121 w 121"/>
                <a:gd name="T21" fmla="*/ 13 h 169"/>
                <a:gd name="T22" fmla="*/ 121 w 121"/>
                <a:gd name="T23" fmla="*/ 61 h 169"/>
                <a:gd name="T24" fmla="*/ 115 w 121"/>
                <a:gd name="T25" fmla="*/ 67 h 169"/>
                <a:gd name="T26" fmla="*/ 109 w 121"/>
                <a:gd name="T27" fmla="*/ 61 h 169"/>
                <a:gd name="T28" fmla="*/ 109 w 121"/>
                <a:gd name="T29" fmla="*/ 15 h 169"/>
                <a:gd name="T30" fmla="*/ 84 w 121"/>
                <a:gd name="T31" fmla="*/ 16 h 169"/>
                <a:gd name="T32" fmla="*/ 66 w 121"/>
                <a:gd name="T33" fmla="*/ 63 h 169"/>
                <a:gd name="T34" fmla="*/ 65 w 121"/>
                <a:gd name="T35" fmla="*/ 65 h 169"/>
                <a:gd name="T36" fmla="*/ 48 w 121"/>
                <a:gd name="T37" fmla="*/ 82 h 169"/>
                <a:gd name="T38" fmla="*/ 12 w 121"/>
                <a:gd name="T39" fmla="*/ 165 h 169"/>
                <a:gd name="T40" fmla="*/ 7 w 121"/>
                <a:gd name="T41" fmla="*/ 169 h 1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121" h="169">
                  <a:moveTo>
                    <a:pt x="7" y="169"/>
                  </a:moveTo>
                  <a:cubicBezTo>
                    <a:pt x="6" y="169"/>
                    <a:pt x="5" y="168"/>
                    <a:pt x="4" y="168"/>
                  </a:cubicBezTo>
                  <a:cubicBezTo>
                    <a:pt x="1" y="167"/>
                    <a:pt x="0" y="163"/>
                    <a:pt x="1" y="160"/>
                  </a:cubicBezTo>
                  <a:cubicBezTo>
                    <a:pt x="37" y="76"/>
                    <a:pt x="37" y="76"/>
                    <a:pt x="37" y="76"/>
                  </a:cubicBezTo>
                  <a:cubicBezTo>
                    <a:pt x="38" y="76"/>
                    <a:pt x="38" y="75"/>
                    <a:pt x="39" y="74"/>
                  </a:cubicBezTo>
                  <a:cubicBezTo>
                    <a:pt x="56" y="57"/>
                    <a:pt x="56" y="57"/>
                    <a:pt x="56" y="57"/>
                  </a:cubicBezTo>
                  <a:cubicBezTo>
                    <a:pt x="73" y="11"/>
                    <a:pt x="73" y="11"/>
                    <a:pt x="73" y="11"/>
                  </a:cubicBezTo>
                  <a:cubicBezTo>
                    <a:pt x="74" y="10"/>
                    <a:pt x="74" y="9"/>
                    <a:pt x="75" y="8"/>
                  </a:cubicBezTo>
                  <a:cubicBezTo>
                    <a:pt x="80" y="3"/>
                    <a:pt x="88" y="0"/>
                    <a:pt x="97" y="0"/>
                  </a:cubicBezTo>
                  <a:cubicBezTo>
                    <a:pt x="106" y="0"/>
                    <a:pt x="114" y="3"/>
                    <a:pt x="119" y="8"/>
                  </a:cubicBezTo>
                  <a:cubicBezTo>
                    <a:pt x="120" y="10"/>
                    <a:pt x="121" y="11"/>
                    <a:pt x="121" y="13"/>
                  </a:cubicBezTo>
                  <a:cubicBezTo>
                    <a:pt x="121" y="61"/>
                    <a:pt x="121" y="61"/>
                    <a:pt x="121" y="61"/>
                  </a:cubicBezTo>
                  <a:cubicBezTo>
                    <a:pt x="121" y="64"/>
                    <a:pt x="118" y="67"/>
                    <a:pt x="115" y="67"/>
                  </a:cubicBezTo>
                  <a:cubicBezTo>
                    <a:pt x="112" y="67"/>
                    <a:pt x="109" y="64"/>
                    <a:pt x="109" y="61"/>
                  </a:cubicBezTo>
                  <a:cubicBezTo>
                    <a:pt x="109" y="15"/>
                    <a:pt x="109" y="15"/>
                    <a:pt x="109" y="15"/>
                  </a:cubicBezTo>
                  <a:cubicBezTo>
                    <a:pt x="102" y="10"/>
                    <a:pt x="90" y="11"/>
                    <a:pt x="84" y="16"/>
                  </a:cubicBezTo>
                  <a:cubicBezTo>
                    <a:pt x="66" y="63"/>
                    <a:pt x="66" y="63"/>
                    <a:pt x="66" y="63"/>
                  </a:cubicBezTo>
                  <a:cubicBezTo>
                    <a:pt x="66" y="64"/>
                    <a:pt x="66" y="64"/>
                    <a:pt x="65" y="65"/>
                  </a:cubicBezTo>
                  <a:cubicBezTo>
                    <a:pt x="48" y="82"/>
                    <a:pt x="48" y="82"/>
                    <a:pt x="48" y="82"/>
                  </a:cubicBezTo>
                  <a:cubicBezTo>
                    <a:pt x="12" y="165"/>
                    <a:pt x="12" y="165"/>
                    <a:pt x="12" y="165"/>
                  </a:cubicBezTo>
                  <a:cubicBezTo>
                    <a:pt x="11" y="167"/>
                    <a:pt x="9" y="169"/>
                    <a:pt x="7" y="1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31" name="Freeform 43"/>
            <p:cNvSpPr>
              <a:spLocks noEditPoints="1"/>
            </p:cNvSpPr>
            <p:nvPr/>
          </p:nvSpPr>
          <p:spPr bwMode="auto">
            <a:xfrm>
              <a:off x="3669" y="653"/>
              <a:ext cx="196" cy="196"/>
            </a:xfrm>
            <a:custGeom>
              <a:avLst/>
              <a:gdLst>
                <a:gd name="T0" fmla="*/ 66 w 132"/>
                <a:gd name="T1" fmla="*/ 132 h 132"/>
                <a:gd name="T2" fmla="*/ 0 w 132"/>
                <a:gd name="T3" fmla="*/ 66 h 132"/>
                <a:gd name="T4" fmla="*/ 66 w 132"/>
                <a:gd name="T5" fmla="*/ 0 h 132"/>
                <a:gd name="T6" fmla="*/ 132 w 132"/>
                <a:gd name="T7" fmla="*/ 66 h 132"/>
                <a:gd name="T8" fmla="*/ 66 w 132"/>
                <a:gd name="T9" fmla="*/ 132 h 132"/>
                <a:gd name="T10" fmla="*/ 66 w 132"/>
                <a:gd name="T11" fmla="*/ 12 h 132"/>
                <a:gd name="T12" fmla="*/ 12 w 132"/>
                <a:gd name="T13" fmla="*/ 66 h 132"/>
                <a:gd name="T14" fmla="*/ 66 w 132"/>
                <a:gd name="T15" fmla="*/ 120 h 132"/>
                <a:gd name="T16" fmla="*/ 120 w 132"/>
                <a:gd name="T17" fmla="*/ 66 h 132"/>
                <a:gd name="T18" fmla="*/ 66 w 132"/>
                <a:gd name="T19" fmla="*/ 12 h 1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32" h="132">
                  <a:moveTo>
                    <a:pt x="66" y="132"/>
                  </a:moveTo>
                  <a:cubicBezTo>
                    <a:pt x="29" y="132"/>
                    <a:pt x="0" y="102"/>
                    <a:pt x="0" y="66"/>
                  </a:cubicBezTo>
                  <a:cubicBezTo>
                    <a:pt x="0" y="29"/>
                    <a:pt x="29" y="0"/>
                    <a:pt x="66" y="0"/>
                  </a:cubicBezTo>
                  <a:cubicBezTo>
                    <a:pt x="102" y="0"/>
                    <a:pt x="132" y="29"/>
                    <a:pt x="132" y="66"/>
                  </a:cubicBezTo>
                  <a:cubicBezTo>
                    <a:pt x="132" y="102"/>
                    <a:pt x="102" y="132"/>
                    <a:pt x="66" y="132"/>
                  </a:cubicBezTo>
                  <a:close/>
                  <a:moveTo>
                    <a:pt x="66" y="12"/>
                  </a:moveTo>
                  <a:cubicBezTo>
                    <a:pt x="36" y="12"/>
                    <a:pt x="12" y="36"/>
                    <a:pt x="12" y="66"/>
                  </a:cubicBezTo>
                  <a:cubicBezTo>
                    <a:pt x="12" y="95"/>
                    <a:pt x="36" y="120"/>
                    <a:pt x="66" y="120"/>
                  </a:cubicBezTo>
                  <a:cubicBezTo>
                    <a:pt x="96" y="120"/>
                    <a:pt x="120" y="95"/>
                    <a:pt x="120" y="66"/>
                  </a:cubicBezTo>
                  <a:cubicBezTo>
                    <a:pt x="120" y="36"/>
                    <a:pt x="96" y="12"/>
                    <a:pt x="66"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32" name="Freeform 44"/>
            <p:cNvSpPr>
              <a:spLocks/>
            </p:cNvSpPr>
            <p:nvPr/>
          </p:nvSpPr>
          <p:spPr bwMode="auto">
            <a:xfrm>
              <a:off x="3669" y="454"/>
              <a:ext cx="179" cy="253"/>
            </a:xfrm>
            <a:custGeom>
              <a:avLst/>
              <a:gdLst>
                <a:gd name="T0" fmla="*/ 114 w 121"/>
                <a:gd name="T1" fmla="*/ 171 h 171"/>
                <a:gd name="T2" fmla="*/ 108 w 121"/>
                <a:gd name="T3" fmla="*/ 167 h 171"/>
                <a:gd name="T4" fmla="*/ 73 w 121"/>
                <a:gd name="T5" fmla="*/ 84 h 171"/>
                <a:gd name="T6" fmla="*/ 56 w 121"/>
                <a:gd name="T7" fmla="*/ 67 h 171"/>
                <a:gd name="T8" fmla="*/ 54 w 121"/>
                <a:gd name="T9" fmla="*/ 65 h 171"/>
                <a:gd name="T10" fmla="*/ 37 w 121"/>
                <a:gd name="T11" fmla="*/ 19 h 171"/>
                <a:gd name="T12" fmla="*/ 12 w 121"/>
                <a:gd name="T13" fmla="*/ 18 h 171"/>
                <a:gd name="T14" fmla="*/ 12 w 121"/>
                <a:gd name="T15" fmla="*/ 63 h 171"/>
                <a:gd name="T16" fmla="*/ 6 w 121"/>
                <a:gd name="T17" fmla="*/ 69 h 171"/>
                <a:gd name="T18" fmla="*/ 0 w 121"/>
                <a:gd name="T19" fmla="*/ 63 h 171"/>
                <a:gd name="T20" fmla="*/ 0 w 121"/>
                <a:gd name="T21" fmla="*/ 15 h 171"/>
                <a:gd name="T22" fmla="*/ 2 w 121"/>
                <a:gd name="T23" fmla="*/ 11 h 171"/>
                <a:gd name="T24" fmla="*/ 46 w 121"/>
                <a:gd name="T25" fmla="*/ 11 h 171"/>
                <a:gd name="T26" fmla="*/ 47 w 121"/>
                <a:gd name="T27" fmla="*/ 13 h 171"/>
                <a:gd name="T28" fmla="*/ 65 w 121"/>
                <a:gd name="T29" fmla="*/ 59 h 171"/>
                <a:gd name="T30" fmla="*/ 82 w 121"/>
                <a:gd name="T31" fmla="*/ 76 h 171"/>
                <a:gd name="T32" fmla="*/ 83 w 121"/>
                <a:gd name="T33" fmla="*/ 78 h 171"/>
                <a:gd name="T34" fmla="*/ 119 w 121"/>
                <a:gd name="T35" fmla="*/ 162 h 171"/>
                <a:gd name="T36" fmla="*/ 116 w 121"/>
                <a:gd name="T37" fmla="*/ 170 h 171"/>
                <a:gd name="T38" fmla="*/ 114 w 121"/>
                <a:gd name="T39" fmla="*/ 171 h 1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21" h="171">
                  <a:moveTo>
                    <a:pt x="114" y="171"/>
                  </a:moveTo>
                  <a:cubicBezTo>
                    <a:pt x="112" y="171"/>
                    <a:pt x="109" y="169"/>
                    <a:pt x="108" y="167"/>
                  </a:cubicBezTo>
                  <a:cubicBezTo>
                    <a:pt x="73" y="84"/>
                    <a:pt x="73" y="84"/>
                    <a:pt x="73" y="84"/>
                  </a:cubicBezTo>
                  <a:cubicBezTo>
                    <a:pt x="56" y="67"/>
                    <a:pt x="56" y="67"/>
                    <a:pt x="56" y="67"/>
                  </a:cubicBezTo>
                  <a:cubicBezTo>
                    <a:pt x="55" y="66"/>
                    <a:pt x="55" y="66"/>
                    <a:pt x="54" y="65"/>
                  </a:cubicBezTo>
                  <a:cubicBezTo>
                    <a:pt x="37" y="19"/>
                    <a:pt x="37" y="19"/>
                    <a:pt x="37" y="19"/>
                  </a:cubicBezTo>
                  <a:cubicBezTo>
                    <a:pt x="30" y="13"/>
                    <a:pt x="19" y="13"/>
                    <a:pt x="12" y="18"/>
                  </a:cubicBezTo>
                  <a:cubicBezTo>
                    <a:pt x="12" y="63"/>
                    <a:pt x="12" y="63"/>
                    <a:pt x="12" y="63"/>
                  </a:cubicBezTo>
                  <a:cubicBezTo>
                    <a:pt x="12" y="66"/>
                    <a:pt x="9" y="69"/>
                    <a:pt x="6" y="69"/>
                  </a:cubicBezTo>
                  <a:cubicBezTo>
                    <a:pt x="3" y="69"/>
                    <a:pt x="0" y="66"/>
                    <a:pt x="0" y="63"/>
                  </a:cubicBezTo>
                  <a:cubicBezTo>
                    <a:pt x="0" y="15"/>
                    <a:pt x="0" y="15"/>
                    <a:pt x="0" y="15"/>
                  </a:cubicBezTo>
                  <a:cubicBezTo>
                    <a:pt x="0" y="14"/>
                    <a:pt x="0" y="12"/>
                    <a:pt x="2" y="11"/>
                  </a:cubicBezTo>
                  <a:cubicBezTo>
                    <a:pt x="13" y="0"/>
                    <a:pt x="35" y="0"/>
                    <a:pt x="46" y="11"/>
                  </a:cubicBezTo>
                  <a:cubicBezTo>
                    <a:pt x="47" y="12"/>
                    <a:pt x="47" y="12"/>
                    <a:pt x="47" y="13"/>
                  </a:cubicBezTo>
                  <a:cubicBezTo>
                    <a:pt x="65" y="59"/>
                    <a:pt x="65" y="59"/>
                    <a:pt x="65" y="59"/>
                  </a:cubicBezTo>
                  <a:cubicBezTo>
                    <a:pt x="82" y="76"/>
                    <a:pt x="82" y="76"/>
                    <a:pt x="82" y="76"/>
                  </a:cubicBezTo>
                  <a:cubicBezTo>
                    <a:pt x="83" y="77"/>
                    <a:pt x="83" y="78"/>
                    <a:pt x="83" y="78"/>
                  </a:cubicBezTo>
                  <a:cubicBezTo>
                    <a:pt x="119" y="162"/>
                    <a:pt x="119" y="162"/>
                    <a:pt x="119" y="162"/>
                  </a:cubicBezTo>
                  <a:cubicBezTo>
                    <a:pt x="121" y="165"/>
                    <a:pt x="119" y="169"/>
                    <a:pt x="116" y="170"/>
                  </a:cubicBezTo>
                  <a:cubicBezTo>
                    <a:pt x="115" y="170"/>
                    <a:pt x="115" y="171"/>
                    <a:pt x="114" y="17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33" name="Freeform 45"/>
            <p:cNvSpPr>
              <a:spLocks/>
            </p:cNvSpPr>
            <p:nvPr/>
          </p:nvSpPr>
          <p:spPr bwMode="auto">
            <a:xfrm>
              <a:off x="3572" y="574"/>
              <a:ext cx="159" cy="53"/>
            </a:xfrm>
            <a:custGeom>
              <a:avLst/>
              <a:gdLst>
                <a:gd name="T0" fmla="*/ 102 w 108"/>
                <a:gd name="T1" fmla="*/ 36 h 36"/>
                <a:gd name="T2" fmla="*/ 96 w 108"/>
                <a:gd name="T3" fmla="*/ 30 h 36"/>
                <a:gd name="T4" fmla="*/ 54 w 108"/>
                <a:gd name="T5" fmla="*/ 12 h 36"/>
                <a:gd name="T6" fmla="*/ 12 w 108"/>
                <a:gd name="T7" fmla="*/ 30 h 36"/>
                <a:gd name="T8" fmla="*/ 6 w 108"/>
                <a:gd name="T9" fmla="*/ 36 h 36"/>
                <a:gd name="T10" fmla="*/ 0 w 108"/>
                <a:gd name="T11" fmla="*/ 30 h 36"/>
                <a:gd name="T12" fmla="*/ 54 w 108"/>
                <a:gd name="T13" fmla="*/ 0 h 36"/>
                <a:gd name="T14" fmla="*/ 108 w 108"/>
                <a:gd name="T15" fmla="*/ 30 h 36"/>
                <a:gd name="T16" fmla="*/ 102 w 108"/>
                <a:gd name="T17" fmla="*/ 36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8" h="36">
                  <a:moveTo>
                    <a:pt x="102" y="36"/>
                  </a:moveTo>
                  <a:cubicBezTo>
                    <a:pt x="99" y="36"/>
                    <a:pt x="96" y="33"/>
                    <a:pt x="96" y="30"/>
                  </a:cubicBezTo>
                  <a:cubicBezTo>
                    <a:pt x="96" y="21"/>
                    <a:pt x="78" y="12"/>
                    <a:pt x="54" y="12"/>
                  </a:cubicBezTo>
                  <a:cubicBezTo>
                    <a:pt x="30" y="12"/>
                    <a:pt x="12" y="21"/>
                    <a:pt x="12" y="30"/>
                  </a:cubicBezTo>
                  <a:cubicBezTo>
                    <a:pt x="12" y="33"/>
                    <a:pt x="9" y="36"/>
                    <a:pt x="6" y="36"/>
                  </a:cubicBezTo>
                  <a:cubicBezTo>
                    <a:pt x="3" y="36"/>
                    <a:pt x="0" y="33"/>
                    <a:pt x="0" y="30"/>
                  </a:cubicBezTo>
                  <a:cubicBezTo>
                    <a:pt x="0" y="13"/>
                    <a:pt x="23" y="0"/>
                    <a:pt x="54" y="0"/>
                  </a:cubicBezTo>
                  <a:cubicBezTo>
                    <a:pt x="85" y="0"/>
                    <a:pt x="108" y="13"/>
                    <a:pt x="108" y="30"/>
                  </a:cubicBezTo>
                  <a:cubicBezTo>
                    <a:pt x="108" y="33"/>
                    <a:pt x="105" y="36"/>
                    <a:pt x="102"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34" name="Freeform 46"/>
            <p:cNvSpPr>
              <a:spLocks/>
            </p:cNvSpPr>
            <p:nvPr/>
          </p:nvSpPr>
          <p:spPr bwMode="auto">
            <a:xfrm>
              <a:off x="3616" y="575"/>
              <a:ext cx="18" cy="185"/>
            </a:xfrm>
            <a:custGeom>
              <a:avLst/>
              <a:gdLst>
                <a:gd name="T0" fmla="*/ 6 w 12"/>
                <a:gd name="T1" fmla="*/ 125 h 125"/>
                <a:gd name="T2" fmla="*/ 0 w 12"/>
                <a:gd name="T3" fmla="*/ 119 h 125"/>
                <a:gd name="T4" fmla="*/ 0 w 12"/>
                <a:gd name="T5" fmla="*/ 6 h 125"/>
                <a:gd name="T6" fmla="*/ 6 w 12"/>
                <a:gd name="T7" fmla="*/ 0 h 125"/>
                <a:gd name="T8" fmla="*/ 12 w 12"/>
                <a:gd name="T9" fmla="*/ 6 h 125"/>
                <a:gd name="T10" fmla="*/ 12 w 12"/>
                <a:gd name="T11" fmla="*/ 119 h 125"/>
                <a:gd name="T12" fmla="*/ 6 w 12"/>
                <a:gd name="T13" fmla="*/ 125 h 125"/>
              </a:gdLst>
              <a:ahLst/>
              <a:cxnLst>
                <a:cxn ang="0">
                  <a:pos x="T0" y="T1"/>
                </a:cxn>
                <a:cxn ang="0">
                  <a:pos x="T2" y="T3"/>
                </a:cxn>
                <a:cxn ang="0">
                  <a:pos x="T4" y="T5"/>
                </a:cxn>
                <a:cxn ang="0">
                  <a:pos x="T6" y="T7"/>
                </a:cxn>
                <a:cxn ang="0">
                  <a:pos x="T8" y="T9"/>
                </a:cxn>
                <a:cxn ang="0">
                  <a:pos x="T10" y="T11"/>
                </a:cxn>
                <a:cxn ang="0">
                  <a:pos x="T12" y="T13"/>
                </a:cxn>
              </a:cxnLst>
              <a:rect l="0" t="0" r="r" b="b"/>
              <a:pathLst>
                <a:path w="12" h="125">
                  <a:moveTo>
                    <a:pt x="6" y="125"/>
                  </a:moveTo>
                  <a:cubicBezTo>
                    <a:pt x="3" y="125"/>
                    <a:pt x="0" y="122"/>
                    <a:pt x="0" y="119"/>
                  </a:cubicBezTo>
                  <a:cubicBezTo>
                    <a:pt x="0" y="6"/>
                    <a:pt x="0" y="6"/>
                    <a:pt x="0" y="6"/>
                  </a:cubicBezTo>
                  <a:cubicBezTo>
                    <a:pt x="0" y="3"/>
                    <a:pt x="3" y="0"/>
                    <a:pt x="6" y="0"/>
                  </a:cubicBezTo>
                  <a:cubicBezTo>
                    <a:pt x="9" y="0"/>
                    <a:pt x="12" y="3"/>
                    <a:pt x="12" y="6"/>
                  </a:cubicBezTo>
                  <a:cubicBezTo>
                    <a:pt x="12" y="119"/>
                    <a:pt x="12" y="119"/>
                    <a:pt x="12" y="119"/>
                  </a:cubicBezTo>
                  <a:cubicBezTo>
                    <a:pt x="12" y="122"/>
                    <a:pt x="9" y="125"/>
                    <a:pt x="6" y="12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35" name="Freeform 47"/>
            <p:cNvSpPr>
              <a:spLocks/>
            </p:cNvSpPr>
            <p:nvPr/>
          </p:nvSpPr>
          <p:spPr bwMode="auto">
            <a:xfrm>
              <a:off x="3669" y="575"/>
              <a:ext cx="18" cy="185"/>
            </a:xfrm>
            <a:custGeom>
              <a:avLst/>
              <a:gdLst>
                <a:gd name="T0" fmla="*/ 6 w 12"/>
                <a:gd name="T1" fmla="*/ 125 h 125"/>
                <a:gd name="T2" fmla="*/ 0 w 12"/>
                <a:gd name="T3" fmla="*/ 119 h 125"/>
                <a:gd name="T4" fmla="*/ 0 w 12"/>
                <a:gd name="T5" fmla="*/ 6 h 125"/>
                <a:gd name="T6" fmla="*/ 6 w 12"/>
                <a:gd name="T7" fmla="*/ 0 h 125"/>
                <a:gd name="T8" fmla="*/ 12 w 12"/>
                <a:gd name="T9" fmla="*/ 6 h 125"/>
                <a:gd name="T10" fmla="*/ 12 w 12"/>
                <a:gd name="T11" fmla="*/ 119 h 125"/>
                <a:gd name="T12" fmla="*/ 6 w 12"/>
                <a:gd name="T13" fmla="*/ 125 h 125"/>
              </a:gdLst>
              <a:ahLst/>
              <a:cxnLst>
                <a:cxn ang="0">
                  <a:pos x="T0" y="T1"/>
                </a:cxn>
                <a:cxn ang="0">
                  <a:pos x="T2" y="T3"/>
                </a:cxn>
                <a:cxn ang="0">
                  <a:pos x="T4" y="T5"/>
                </a:cxn>
                <a:cxn ang="0">
                  <a:pos x="T6" y="T7"/>
                </a:cxn>
                <a:cxn ang="0">
                  <a:pos x="T8" y="T9"/>
                </a:cxn>
                <a:cxn ang="0">
                  <a:pos x="T10" y="T11"/>
                </a:cxn>
                <a:cxn ang="0">
                  <a:pos x="T12" y="T13"/>
                </a:cxn>
              </a:cxnLst>
              <a:rect l="0" t="0" r="r" b="b"/>
              <a:pathLst>
                <a:path w="12" h="125">
                  <a:moveTo>
                    <a:pt x="6" y="125"/>
                  </a:moveTo>
                  <a:cubicBezTo>
                    <a:pt x="3" y="125"/>
                    <a:pt x="0" y="122"/>
                    <a:pt x="0" y="119"/>
                  </a:cubicBezTo>
                  <a:cubicBezTo>
                    <a:pt x="0" y="6"/>
                    <a:pt x="0" y="6"/>
                    <a:pt x="0" y="6"/>
                  </a:cubicBezTo>
                  <a:cubicBezTo>
                    <a:pt x="0" y="3"/>
                    <a:pt x="3" y="0"/>
                    <a:pt x="6" y="0"/>
                  </a:cubicBezTo>
                  <a:cubicBezTo>
                    <a:pt x="9" y="0"/>
                    <a:pt x="12" y="3"/>
                    <a:pt x="12" y="6"/>
                  </a:cubicBezTo>
                  <a:cubicBezTo>
                    <a:pt x="12" y="119"/>
                    <a:pt x="12" y="119"/>
                    <a:pt x="12" y="119"/>
                  </a:cubicBezTo>
                  <a:cubicBezTo>
                    <a:pt x="12" y="122"/>
                    <a:pt x="9" y="125"/>
                    <a:pt x="6" y="12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36" name="Freeform 48"/>
            <p:cNvSpPr>
              <a:spLocks/>
            </p:cNvSpPr>
            <p:nvPr/>
          </p:nvSpPr>
          <p:spPr bwMode="auto">
            <a:xfrm>
              <a:off x="3474" y="689"/>
              <a:ext cx="71" cy="71"/>
            </a:xfrm>
            <a:custGeom>
              <a:avLst/>
              <a:gdLst>
                <a:gd name="T0" fmla="*/ 6 w 48"/>
                <a:gd name="T1" fmla="*/ 48 h 48"/>
                <a:gd name="T2" fmla="*/ 0 w 48"/>
                <a:gd name="T3" fmla="*/ 42 h 48"/>
                <a:gd name="T4" fmla="*/ 42 w 48"/>
                <a:gd name="T5" fmla="*/ 0 h 48"/>
                <a:gd name="T6" fmla="*/ 48 w 48"/>
                <a:gd name="T7" fmla="*/ 6 h 48"/>
                <a:gd name="T8" fmla="*/ 42 w 48"/>
                <a:gd name="T9" fmla="*/ 12 h 48"/>
                <a:gd name="T10" fmla="*/ 12 w 48"/>
                <a:gd name="T11" fmla="*/ 42 h 48"/>
                <a:gd name="T12" fmla="*/ 6 w 48"/>
                <a:gd name="T13" fmla="*/ 48 h 48"/>
              </a:gdLst>
              <a:ahLst/>
              <a:cxnLst>
                <a:cxn ang="0">
                  <a:pos x="T0" y="T1"/>
                </a:cxn>
                <a:cxn ang="0">
                  <a:pos x="T2" y="T3"/>
                </a:cxn>
                <a:cxn ang="0">
                  <a:pos x="T4" y="T5"/>
                </a:cxn>
                <a:cxn ang="0">
                  <a:pos x="T6" y="T7"/>
                </a:cxn>
                <a:cxn ang="0">
                  <a:pos x="T8" y="T9"/>
                </a:cxn>
                <a:cxn ang="0">
                  <a:pos x="T10" y="T11"/>
                </a:cxn>
                <a:cxn ang="0">
                  <a:pos x="T12" y="T13"/>
                </a:cxn>
              </a:cxnLst>
              <a:rect l="0" t="0" r="r" b="b"/>
              <a:pathLst>
                <a:path w="48" h="48">
                  <a:moveTo>
                    <a:pt x="6" y="48"/>
                  </a:moveTo>
                  <a:cubicBezTo>
                    <a:pt x="3" y="48"/>
                    <a:pt x="0" y="45"/>
                    <a:pt x="0" y="42"/>
                  </a:cubicBezTo>
                  <a:cubicBezTo>
                    <a:pt x="0" y="18"/>
                    <a:pt x="19" y="0"/>
                    <a:pt x="42" y="0"/>
                  </a:cubicBezTo>
                  <a:cubicBezTo>
                    <a:pt x="45" y="0"/>
                    <a:pt x="48" y="2"/>
                    <a:pt x="48" y="6"/>
                  </a:cubicBezTo>
                  <a:cubicBezTo>
                    <a:pt x="48" y="9"/>
                    <a:pt x="45" y="12"/>
                    <a:pt x="42" y="12"/>
                  </a:cubicBezTo>
                  <a:cubicBezTo>
                    <a:pt x="25" y="12"/>
                    <a:pt x="12" y="25"/>
                    <a:pt x="12" y="42"/>
                  </a:cubicBezTo>
                  <a:cubicBezTo>
                    <a:pt x="12" y="45"/>
                    <a:pt x="9" y="48"/>
                    <a:pt x="6" y="4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37" name="Freeform 49"/>
            <p:cNvSpPr>
              <a:spLocks/>
            </p:cNvSpPr>
            <p:nvPr/>
          </p:nvSpPr>
          <p:spPr bwMode="auto">
            <a:xfrm>
              <a:off x="3705" y="689"/>
              <a:ext cx="71" cy="71"/>
            </a:xfrm>
            <a:custGeom>
              <a:avLst/>
              <a:gdLst>
                <a:gd name="T0" fmla="*/ 6 w 48"/>
                <a:gd name="T1" fmla="*/ 48 h 48"/>
                <a:gd name="T2" fmla="*/ 0 w 48"/>
                <a:gd name="T3" fmla="*/ 42 h 48"/>
                <a:gd name="T4" fmla="*/ 42 w 48"/>
                <a:gd name="T5" fmla="*/ 0 h 48"/>
                <a:gd name="T6" fmla="*/ 48 w 48"/>
                <a:gd name="T7" fmla="*/ 6 h 48"/>
                <a:gd name="T8" fmla="*/ 42 w 48"/>
                <a:gd name="T9" fmla="*/ 12 h 48"/>
                <a:gd name="T10" fmla="*/ 12 w 48"/>
                <a:gd name="T11" fmla="*/ 42 h 48"/>
                <a:gd name="T12" fmla="*/ 6 w 48"/>
                <a:gd name="T13" fmla="*/ 48 h 48"/>
              </a:gdLst>
              <a:ahLst/>
              <a:cxnLst>
                <a:cxn ang="0">
                  <a:pos x="T0" y="T1"/>
                </a:cxn>
                <a:cxn ang="0">
                  <a:pos x="T2" y="T3"/>
                </a:cxn>
                <a:cxn ang="0">
                  <a:pos x="T4" y="T5"/>
                </a:cxn>
                <a:cxn ang="0">
                  <a:pos x="T6" y="T7"/>
                </a:cxn>
                <a:cxn ang="0">
                  <a:pos x="T8" y="T9"/>
                </a:cxn>
                <a:cxn ang="0">
                  <a:pos x="T10" y="T11"/>
                </a:cxn>
                <a:cxn ang="0">
                  <a:pos x="T12" y="T13"/>
                </a:cxn>
              </a:cxnLst>
              <a:rect l="0" t="0" r="r" b="b"/>
              <a:pathLst>
                <a:path w="48" h="48">
                  <a:moveTo>
                    <a:pt x="6" y="48"/>
                  </a:moveTo>
                  <a:cubicBezTo>
                    <a:pt x="3" y="48"/>
                    <a:pt x="0" y="45"/>
                    <a:pt x="0" y="42"/>
                  </a:cubicBezTo>
                  <a:cubicBezTo>
                    <a:pt x="0" y="18"/>
                    <a:pt x="19" y="0"/>
                    <a:pt x="42" y="0"/>
                  </a:cubicBezTo>
                  <a:cubicBezTo>
                    <a:pt x="45" y="0"/>
                    <a:pt x="48" y="2"/>
                    <a:pt x="48" y="6"/>
                  </a:cubicBezTo>
                  <a:cubicBezTo>
                    <a:pt x="48" y="9"/>
                    <a:pt x="45" y="12"/>
                    <a:pt x="42" y="12"/>
                  </a:cubicBezTo>
                  <a:cubicBezTo>
                    <a:pt x="25" y="12"/>
                    <a:pt x="12" y="25"/>
                    <a:pt x="12" y="42"/>
                  </a:cubicBezTo>
                  <a:cubicBezTo>
                    <a:pt x="12" y="45"/>
                    <a:pt x="9" y="48"/>
                    <a:pt x="6" y="4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1762723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descr="woman looking at tablet"/>
          <p:cNvPicPr>
            <a:picLocks noGrp="1" noChangeAspect="1"/>
          </p:cNvPicPr>
          <p:nvPr>
            <p:ph type="pic" sz="quarter" idx="13"/>
          </p:nvPr>
        </p:nvPicPr>
        <p:blipFill rotWithShape="1">
          <a:blip r:embed="rId3" cstate="print">
            <a:grayscl/>
            <a:extLst>
              <a:ext uri="{28A0092B-C50C-407E-A947-70E740481C1C}">
                <a14:useLocalDpi xmlns:a14="http://schemas.microsoft.com/office/drawing/2010/main" val="0"/>
              </a:ext>
            </a:extLst>
          </a:blip>
          <a:srcRect/>
          <a:stretch/>
        </p:blipFill>
        <p:spPr/>
      </p:pic>
      <p:sp>
        <p:nvSpPr>
          <p:cNvPr id="4" name="Title 3"/>
          <p:cNvSpPr>
            <a:spLocks noGrp="1"/>
          </p:cNvSpPr>
          <p:nvPr>
            <p:ph type="title"/>
          </p:nvPr>
        </p:nvSpPr>
        <p:spPr/>
        <p:txBody>
          <a:bodyPr/>
          <a:lstStyle/>
          <a:p>
            <a:r>
              <a:rPr lang="en-US" dirty="0"/>
              <a:t>importance</a:t>
            </a:r>
          </a:p>
        </p:txBody>
      </p:sp>
      <p:sp>
        <p:nvSpPr>
          <p:cNvPr id="5" name="Content Placeholder 4"/>
          <p:cNvSpPr>
            <a:spLocks noGrp="1"/>
          </p:cNvSpPr>
          <p:nvPr>
            <p:ph idx="1"/>
          </p:nvPr>
        </p:nvSpPr>
        <p:spPr>
          <a:xfrm>
            <a:off x="4900927" y="1599301"/>
            <a:ext cx="6650991" cy="4205188"/>
          </a:xfrm>
        </p:spPr>
        <p:txBody>
          <a:bodyPr>
            <a:normAutofit lnSpcReduction="10000"/>
          </a:bodyPr>
          <a:lstStyle/>
          <a:p>
            <a:r>
              <a:rPr lang="en-US" dirty="0"/>
              <a:t>Over the years employee engagement has grown within hospitality industry and focused as much on the employees as on the guests. </a:t>
            </a:r>
          </a:p>
          <a:p>
            <a:pPr marL="0" indent="0">
              <a:buNone/>
            </a:pPr>
            <a:endParaRPr lang="en-US" dirty="0"/>
          </a:p>
          <a:p>
            <a:r>
              <a:rPr lang="en-US" dirty="0"/>
              <a:t>Happier and more engaged employees will always perform better and go that extra mile when you need it the most. </a:t>
            </a:r>
            <a:br>
              <a:rPr lang="en-US" dirty="0"/>
            </a:br>
            <a:r>
              <a:rPr lang="en-US" dirty="0"/>
              <a:t>									(Emma Bridger, 2018)</a:t>
            </a:r>
          </a:p>
          <a:p>
            <a:pPr marL="0" indent="0">
              <a:buNone/>
            </a:pPr>
            <a:r>
              <a:rPr lang="en-US" dirty="0"/>
              <a:t> </a:t>
            </a:r>
          </a:p>
          <a:p>
            <a:r>
              <a:rPr lang="en-US" dirty="0"/>
              <a:t>Shawn </a:t>
            </a:r>
            <a:r>
              <a:rPr lang="en-US" dirty="0" err="1"/>
              <a:t>Achor</a:t>
            </a:r>
            <a:r>
              <a:rPr lang="en-US" dirty="0"/>
              <a:t> describes in his research how workplace </a:t>
            </a:r>
            <a:r>
              <a:rPr lang="en-US" dirty="0" err="1"/>
              <a:t>happines</a:t>
            </a:r>
            <a:r>
              <a:rPr lang="en-US" dirty="0"/>
              <a:t> fosters success and performance. His study also explains why engaged employees outperform others.</a:t>
            </a:r>
          </a:p>
          <a:p>
            <a:pPr marL="1671400" lvl="5" indent="0">
              <a:buNone/>
            </a:pPr>
            <a:r>
              <a:rPr lang="en-US" dirty="0"/>
              <a:t>						</a:t>
            </a:r>
            <a:r>
              <a:rPr lang="en-US" sz="2000" dirty="0"/>
              <a:t>(</a:t>
            </a:r>
            <a:r>
              <a:rPr lang="en-US" sz="2000" dirty="0" err="1"/>
              <a:t>Achor</a:t>
            </a:r>
            <a:r>
              <a:rPr lang="en-US" sz="2000" dirty="0"/>
              <a:t>, 2011)</a:t>
            </a:r>
          </a:p>
        </p:txBody>
      </p:sp>
    </p:spTree>
    <p:extLst>
      <p:ext uri="{BB962C8B-B14F-4D97-AF65-F5344CB8AC3E}">
        <p14:creationId xmlns:p14="http://schemas.microsoft.com/office/powerpoint/2010/main" val="1952288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Zinger model of employee engagement</a:t>
            </a:r>
          </a:p>
        </p:txBody>
      </p:sp>
      <p:pic>
        <p:nvPicPr>
          <p:cNvPr id="23" name="Picture Placeholder 22" descr="view of group working at a conference tables"/>
          <p:cNvPicPr>
            <a:picLocks noGrp="1" noChangeAspect="1"/>
          </p:cNvPicPr>
          <p:nvPr>
            <p:ph type="pic" sz="quarter" idx="13"/>
          </p:nvPr>
        </p:nvPicPr>
        <p:blipFill rotWithShape="1">
          <a:blip r:embed="rId3" cstate="print">
            <a:duotone>
              <a:prstClr val="black"/>
              <a:schemeClr val="tx2">
                <a:tint val="45000"/>
                <a:satMod val="400000"/>
              </a:schemeClr>
            </a:duotone>
            <a:extLst>
              <a:ext uri="{28A0092B-C50C-407E-A947-70E740481C1C}">
                <a14:useLocalDpi xmlns:a14="http://schemas.microsoft.com/office/drawing/2010/main" val="0"/>
              </a:ext>
            </a:extLst>
          </a:blip>
          <a:srcRect/>
          <a:stretch/>
        </p:blipFill>
        <p:spPr>
          <a:xfrm>
            <a:off x="0" y="4773336"/>
            <a:ext cx="12192000" cy="2084664"/>
          </a:xfrm>
        </p:spPr>
      </p:pic>
      <p:graphicFrame>
        <p:nvGraphicFramePr>
          <p:cNvPr id="21" name="Diagram 20" descr="SmartArt Graphic"/>
          <p:cNvGraphicFramePr/>
          <p:nvPr>
            <p:extLst>
              <p:ext uri="{D42A27DB-BD31-4B8C-83A1-F6EECF244321}">
                <p14:modId xmlns:p14="http://schemas.microsoft.com/office/powerpoint/2010/main" val="1852135782"/>
              </p:ext>
            </p:extLst>
          </p:nvPr>
        </p:nvGraphicFramePr>
        <p:xfrm>
          <a:off x="310388" y="1209327"/>
          <a:ext cx="11560628" cy="417341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TextBox 2">
            <a:extLst>
              <a:ext uri="{FF2B5EF4-FFF2-40B4-BE49-F238E27FC236}">
                <a16:creationId xmlns:a16="http://schemas.microsoft.com/office/drawing/2014/main" id="{0AEB1FF5-A558-E4E9-E2EF-0BEF7AD8D21E}"/>
              </a:ext>
            </a:extLst>
          </p:cNvPr>
          <p:cNvSpPr txBox="1"/>
          <p:nvPr/>
        </p:nvSpPr>
        <p:spPr>
          <a:xfrm>
            <a:off x="8330269" y="654341"/>
            <a:ext cx="4261607" cy="369332"/>
          </a:xfrm>
          <a:prstGeom prst="rect">
            <a:avLst/>
          </a:prstGeom>
          <a:noFill/>
        </p:spPr>
        <p:txBody>
          <a:bodyPr wrap="square" rtlCol="0">
            <a:spAutoFit/>
          </a:bodyPr>
          <a:lstStyle/>
          <a:p>
            <a:r>
              <a:rPr lang="en-US" dirty="0"/>
              <a:t>(Management Study Guide, 2020)</a:t>
            </a:r>
          </a:p>
        </p:txBody>
      </p:sp>
    </p:spTree>
    <p:extLst>
      <p:ext uri="{BB962C8B-B14F-4D97-AF65-F5344CB8AC3E}">
        <p14:creationId xmlns:p14="http://schemas.microsoft.com/office/powerpoint/2010/main" val="25403469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a:t>Practices to Engage employees</a:t>
            </a:r>
          </a:p>
        </p:txBody>
      </p:sp>
      <p:pic>
        <p:nvPicPr>
          <p:cNvPr id="18" name="Picture Placeholder 17" descr="man and woman sitting at office table"/>
          <p:cNvPicPr>
            <a:picLocks noGrp="1" noChangeAspect="1"/>
          </p:cNvPicPr>
          <p:nvPr>
            <p:ph type="pic" sz="quarter" idx="13"/>
          </p:nvPr>
        </p:nvPicPr>
        <p:blipFill>
          <a:blip r:embed="rId3" cstate="print">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p:pic>
      <p:graphicFrame>
        <p:nvGraphicFramePr>
          <p:cNvPr id="15" name="Content Placeholder 100" descr="SmartArt Graphic">
            <a:extLst>
              <a:ext uri="{FF2B5EF4-FFF2-40B4-BE49-F238E27FC236}">
                <a16:creationId xmlns:a16="http://schemas.microsoft.com/office/drawing/2014/main" id="{B5D5564A-0C86-4C0D-8913-1C2ECCFAA690}"/>
              </a:ext>
            </a:extLst>
          </p:cNvPr>
          <p:cNvGraphicFramePr>
            <a:graphicFrameLocks noGrp="1"/>
          </p:cNvGraphicFramePr>
          <p:nvPr>
            <p:ph idx="1"/>
            <p:extLst>
              <p:ext uri="{D42A27DB-BD31-4B8C-83A1-F6EECF244321}">
                <p14:modId xmlns:p14="http://schemas.microsoft.com/office/powerpoint/2010/main" val="1920880427"/>
              </p:ext>
            </p:extLst>
          </p:nvPr>
        </p:nvGraphicFramePr>
        <p:xfrm>
          <a:off x="4496499" y="1853589"/>
          <a:ext cx="7055419" cy="464529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414218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a:t>Planning and action</a:t>
            </a:r>
          </a:p>
        </p:txBody>
      </p:sp>
      <p:sp>
        <p:nvSpPr>
          <p:cNvPr id="4" name="Text Placeholder 3"/>
          <p:cNvSpPr>
            <a:spLocks noGrp="1"/>
          </p:cNvSpPr>
          <p:nvPr>
            <p:ph type="body" idx="1"/>
          </p:nvPr>
        </p:nvSpPr>
        <p:spPr>
          <a:xfrm>
            <a:off x="581192" y="2901238"/>
            <a:ext cx="5194769" cy="557784"/>
          </a:xfrm>
        </p:spPr>
        <p:txBody>
          <a:bodyPr/>
          <a:lstStyle/>
          <a:p>
            <a:pPr algn="ctr"/>
            <a:r>
              <a:rPr lang="en-US" sz="2000" dirty="0"/>
              <a:t>ACTION</a:t>
            </a:r>
            <a:endParaRPr lang="en-US" sz="2000" b="1" dirty="0">
              <a:solidFill>
                <a:schemeClr val="accent1"/>
              </a:solidFill>
            </a:endParaRPr>
          </a:p>
        </p:txBody>
      </p:sp>
      <p:sp>
        <p:nvSpPr>
          <p:cNvPr id="5" name="Content Placeholder 4"/>
          <p:cNvSpPr>
            <a:spLocks noGrp="1"/>
          </p:cNvSpPr>
          <p:nvPr>
            <p:ph sz="half" idx="2"/>
          </p:nvPr>
        </p:nvSpPr>
        <p:spPr/>
        <p:txBody>
          <a:bodyPr/>
          <a:lstStyle/>
          <a:p>
            <a:r>
              <a:rPr lang="en-US" dirty="0">
                <a:solidFill>
                  <a:schemeClr val="tx2"/>
                </a:solidFill>
              </a:rPr>
              <a:t>How can employee engagement assist you in achieving your organization's objectives and goals?</a:t>
            </a:r>
          </a:p>
          <a:p>
            <a:pPr marL="0" indent="0">
              <a:buNone/>
            </a:pPr>
            <a:endParaRPr lang="en-US" dirty="0">
              <a:solidFill>
                <a:schemeClr val="tx2"/>
              </a:solidFill>
            </a:endParaRPr>
          </a:p>
          <a:p>
            <a:r>
              <a:rPr lang="en-US" dirty="0">
                <a:solidFill>
                  <a:schemeClr val="tx2"/>
                </a:solidFill>
              </a:rPr>
              <a:t>What are the business results or advantages of engaging engagement?</a:t>
            </a:r>
          </a:p>
          <a:p>
            <a:pPr marL="0" indent="0">
              <a:buNone/>
            </a:pPr>
            <a:endParaRPr lang="en-US" dirty="0">
              <a:solidFill>
                <a:schemeClr val="tx2"/>
              </a:solidFill>
            </a:endParaRPr>
          </a:p>
          <a:p>
            <a:r>
              <a:rPr lang="en-US" dirty="0">
                <a:solidFill>
                  <a:schemeClr val="tx2"/>
                </a:solidFill>
              </a:rPr>
              <a:t>What will happen if you don’t?</a:t>
            </a:r>
          </a:p>
        </p:txBody>
      </p:sp>
      <p:sp>
        <p:nvSpPr>
          <p:cNvPr id="6" name="Text Placeholder 5"/>
          <p:cNvSpPr>
            <a:spLocks noGrp="1"/>
          </p:cNvSpPr>
          <p:nvPr>
            <p:ph type="body" sz="quarter" idx="3"/>
          </p:nvPr>
        </p:nvSpPr>
        <p:spPr/>
        <p:txBody>
          <a:bodyPr/>
          <a:lstStyle/>
          <a:p>
            <a:pPr algn="ctr"/>
            <a:r>
              <a:rPr lang="en-US" sz="2000" b="1" dirty="0">
                <a:solidFill>
                  <a:schemeClr val="accent1"/>
                </a:solidFill>
              </a:rPr>
              <a:t>RESULTS</a:t>
            </a:r>
          </a:p>
        </p:txBody>
      </p:sp>
      <p:sp>
        <p:nvSpPr>
          <p:cNvPr id="7" name="Content Placeholder 6"/>
          <p:cNvSpPr>
            <a:spLocks noGrp="1"/>
          </p:cNvSpPr>
          <p:nvPr>
            <p:ph sz="quarter" idx="4"/>
          </p:nvPr>
        </p:nvSpPr>
        <p:spPr/>
        <p:txBody>
          <a:bodyPr>
            <a:normAutofit lnSpcReduction="10000"/>
          </a:bodyPr>
          <a:lstStyle/>
          <a:p>
            <a:r>
              <a:rPr lang="en-US" dirty="0">
                <a:solidFill>
                  <a:schemeClr val="tx2"/>
                </a:solidFill>
              </a:rPr>
              <a:t>Innovation, support, creativity, will, ease the progress.</a:t>
            </a:r>
          </a:p>
          <a:p>
            <a:endParaRPr lang="en-US" dirty="0">
              <a:solidFill>
                <a:schemeClr val="tx2"/>
              </a:solidFill>
            </a:endParaRPr>
          </a:p>
          <a:p>
            <a:r>
              <a:rPr lang="en-US" dirty="0">
                <a:solidFill>
                  <a:schemeClr val="tx2"/>
                </a:solidFill>
              </a:rPr>
              <a:t>Productivity improvements, increasing sales performance, guest engaging, entertaining work environment.</a:t>
            </a:r>
          </a:p>
          <a:p>
            <a:r>
              <a:rPr lang="en-US" dirty="0">
                <a:solidFill>
                  <a:schemeClr val="tx2"/>
                </a:solidFill>
              </a:rPr>
              <a:t>Employee absenteeism, minimum guest interaction, dead lines not achieved, slow progress, poor performance.</a:t>
            </a:r>
          </a:p>
          <a:p>
            <a:endParaRPr lang="en-US" dirty="0">
              <a:solidFill>
                <a:schemeClr val="tx2"/>
              </a:solidFill>
            </a:endParaRPr>
          </a:p>
          <a:p>
            <a:endParaRPr lang="en-US" dirty="0">
              <a:solidFill>
                <a:schemeClr val="tx2"/>
              </a:solidFill>
            </a:endParaRPr>
          </a:p>
        </p:txBody>
      </p:sp>
      <p:grpSp>
        <p:nvGrpSpPr>
          <p:cNvPr id="8" name="Group 86" descr="three tier podium icon"/>
          <p:cNvGrpSpPr>
            <a:grpSpLocks noChangeAspect="1"/>
          </p:cNvGrpSpPr>
          <p:nvPr/>
        </p:nvGrpSpPr>
        <p:grpSpPr bwMode="auto">
          <a:xfrm>
            <a:off x="8617637" y="2343226"/>
            <a:ext cx="672894" cy="501529"/>
            <a:chOff x="4476" y="1776"/>
            <a:chExt cx="428" cy="319"/>
          </a:xfrm>
          <a:solidFill>
            <a:schemeClr val="accent3"/>
          </a:solidFill>
        </p:grpSpPr>
        <p:sp>
          <p:nvSpPr>
            <p:cNvPr id="9" name="Freeform 87"/>
            <p:cNvSpPr>
              <a:spLocks noEditPoints="1"/>
            </p:cNvSpPr>
            <p:nvPr/>
          </p:nvSpPr>
          <p:spPr bwMode="auto">
            <a:xfrm>
              <a:off x="4478" y="1917"/>
              <a:ext cx="142" cy="178"/>
            </a:xfrm>
            <a:custGeom>
              <a:avLst/>
              <a:gdLst>
                <a:gd name="T0" fmla="*/ 90 w 96"/>
                <a:gd name="T1" fmla="*/ 120 h 120"/>
                <a:gd name="T2" fmla="*/ 6 w 96"/>
                <a:gd name="T3" fmla="*/ 120 h 120"/>
                <a:gd name="T4" fmla="*/ 0 w 96"/>
                <a:gd name="T5" fmla="*/ 114 h 120"/>
                <a:gd name="T6" fmla="*/ 0 w 96"/>
                <a:gd name="T7" fmla="*/ 6 h 120"/>
                <a:gd name="T8" fmla="*/ 6 w 96"/>
                <a:gd name="T9" fmla="*/ 0 h 120"/>
                <a:gd name="T10" fmla="*/ 90 w 96"/>
                <a:gd name="T11" fmla="*/ 0 h 120"/>
                <a:gd name="T12" fmla="*/ 96 w 96"/>
                <a:gd name="T13" fmla="*/ 6 h 120"/>
                <a:gd name="T14" fmla="*/ 96 w 96"/>
                <a:gd name="T15" fmla="*/ 114 h 120"/>
                <a:gd name="T16" fmla="*/ 90 w 96"/>
                <a:gd name="T17" fmla="*/ 120 h 120"/>
                <a:gd name="T18" fmla="*/ 12 w 96"/>
                <a:gd name="T19" fmla="*/ 108 h 120"/>
                <a:gd name="T20" fmla="*/ 84 w 96"/>
                <a:gd name="T21" fmla="*/ 108 h 120"/>
                <a:gd name="T22" fmla="*/ 84 w 96"/>
                <a:gd name="T23" fmla="*/ 12 h 120"/>
                <a:gd name="T24" fmla="*/ 12 w 96"/>
                <a:gd name="T25" fmla="*/ 12 h 120"/>
                <a:gd name="T26" fmla="*/ 12 w 96"/>
                <a:gd name="T27" fmla="*/ 108 h 1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96" h="120">
                  <a:moveTo>
                    <a:pt x="90" y="120"/>
                  </a:moveTo>
                  <a:cubicBezTo>
                    <a:pt x="6" y="120"/>
                    <a:pt x="6" y="120"/>
                    <a:pt x="6" y="120"/>
                  </a:cubicBezTo>
                  <a:cubicBezTo>
                    <a:pt x="2" y="120"/>
                    <a:pt x="0" y="118"/>
                    <a:pt x="0" y="114"/>
                  </a:cubicBezTo>
                  <a:cubicBezTo>
                    <a:pt x="0" y="6"/>
                    <a:pt x="0" y="6"/>
                    <a:pt x="0" y="6"/>
                  </a:cubicBezTo>
                  <a:cubicBezTo>
                    <a:pt x="0" y="3"/>
                    <a:pt x="2" y="0"/>
                    <a:pt x="6" y="0"/>
                  </a:cubicBezTo>
                  <a:cubicBezTo>
                    <a:pt x="90" y="0"/>
                    <a:pt x="90" y="0"/>
                    <a:pt x="90" y="0"/>
                  </a:cubicBezTo>
                  <a:cubicBezTo>
                    <a:pt x="93" y="0"/>
                    <a:pt x="96" y="3"/>
                    <a:pt x="96" y="6"/>
                  </a:cubicBezTo>
                  <a:cubicBezTo>
                    <a:pt x="96" y="114"/>
                    <a:pt x="96" y="114"/>
                    <a:pt x="96" y="114"/>
                  </a:cubicBezTo>
                  <a:cubicBezTo>
                    <a:pt x="96" y="118"/>
                    <a:pt x="93" y="120"/>
                    <a:pt x="90" y="120"/>
                  </a:cubicBezTo>
                  <a:close/>
                  <a:moveTo>
                    <a:pt x="12" y="108"/>
                  </a:moveTo>
                  <a:cubicBezTo>
                    <a:pt x="84" y="108"/>
                    <a:pt x="84" y="108"/>
                    <a:pt x="84" y="108"/>
                  </a:cubicBezTo>
                  <a:cubicBezTo>
                    <a:pt x="84" y="12"/>
                    <a:pt x="84" y="12"/>
                    <a:pt x="84" y="12"/>
                  </a:cubicBezTo>
                  <a:cubicBezTo>
                    <a:pt x="12" y="12"/>
                    <a:pt x="12" y="12"/>
                    <a:pt x="12" y="12"/>
                  </a:cubicBezTo>
                  <a:lnTo>
                    <a:pt x="12" y="10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solidFill>
                  <a:srgbClr val="465359"/>
                </a:solidFill>
              </a:endParaRPr>
            </a:p>
          </p:txBody>
        </p:sp>
        <p:sp>
          <p:nvSpPr>
            <p:cNvPr id="10" name="Freeform 88"/>
            <p:cNvSpPr>
              <a:spLocks noEditPoints="1"/>
            </p:cNvSpPr>
            <p:nvPr/>
          </p:nvSpPr>
          <p:spPr bwMode="auto">
            <a:xfrm>
              <a:off x="4762" y="1917"/>
              <a:ext cx="142" cy="178"/>
            </a:xfrm>
            <a:custGeom>
              <a:avLst/>
              <a:gdLst>
                <a:gd name="T0" fmla="*/ 90 w 96"/>
                <a:gd name="T1" fmla="*/ 120 h 120"/>
                <a:gd name="T2" fmla="*/ 6 w 96"/>
                <a:gd name="T3" fmla="*/ 120 h 120"/>
                <a:gd name="T4" fmla="*/ 0 w 96"/>
                <a:gd name="T5" fmla="*/ 114 h 120"/>
                <a:gd name="T6" fmla="*/ 0 w 96"/>
                <a:gd name="T7" fmla="*/ 6 h 120"/>
                <a:gd name="T8" fmla="*/ 6 w 96"/>
                <a:gd name="T9" fmla="*/ 0 h 120"/>
                <a:gd name="T10" fmla="*/ 90 w 96"/>
                <a:gd name="T11" fmla="*/ 0 h 120"/>
                <a:gd name="T12" fmla="*/ 96 w 96"/>
                <a:gd name="T13" fmla="*/ 6 h 120"/>
                <a:gd name="T14" fmla="*/ 96 w 96"/>
                <a:gd name="T15" fmla="*/ 114 h 120"/>
                <a:gd name="T16" fmla="*/ 90 w 96"/>
                <a:gd name="T17" fmla="*/ 120 h 120"/>
                <a:gd name="T18" fmla="*/ 12 w 96"/>
                <a:gd name="T19" fmla="*/ 108 h 120"/>
                <a:gd name="T20" fmla="*/ 84 w 96"/>
                <a:gd name="T21" fmla="*/ 108 h 120"/>
                <a:gd name="T22" fmla="*/ 84 w 96"/>
                <a:gd name="T23" fmla="*/ 12 h 120"/>
                <a:gd name="T24" fmla="*/ 12 w 96"/>
                <a:gd name="T25" fmla="*/ 12 h 120"/>
                <a:gd name="T26" fmla="*/ 12 w 96"/>
                <a:gd name="T27" fmla="*/ 108 h 1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96" h="120">
                  <a:moveTo>
                    <a:pt x="90" y="120"/>
                  </a:moveTo>
                  <a:cubicBezTo>
                    <a:pt x="6" y="120"/>
                    <a:pt x="6" y="120"/>
                    <a:pt x="6" y="120"/>
                  </a:cubicBezTo>
                  <a:cubicBezTo>
                    <a:pt x="2" y="120"/>
                    <a:pt x="0" y="118"/>
                    <a:pt x="0" y="114"/>
                  </a:cubicBezTo>
                  <a:cubicBezTo>
                    <a:pt x="0" y="6"/>
                    <a:pt x="0" y="6"/>
                    <a:pt x="0" y="6"/>
                  </a:cubicBezTo>
                  <a:cubicBezTo>
                    <a:pt x="0" y="3"/>
                    <a:pt x="2" y="0"/>
                    <a:pt x="6" y="0"/>
                  </a:cubicBezTo>
                  <a:cubicBezTo>
                    <a:pt x="90" y="0"/>
                    <a:pt x="90" y="0"/>
                    <a:pt x="90" y="0"/>
                  </a:cubicBezTo>
                  <a:cubicBezTo>
                    <a:pt x="93" y="0"/>
                    <a:pt x="96" y="3"/>
                    <a:pt x="96" y="6"/>
                  </a:cubicBezTo>
                  <a:cubicBezTo>
                    <a:pt x="96" y="114"/>
                    <a:pt x="96" y="114"/>
                    <a:pt x="96" y="114"/>
                  </a:cubicBezTo>
                  <a:cubicBezTo>
                    <a:pt x="96" y="118"/>
                    <a:pt x="93" y="120"/>
                    <a:pt x="90" y="120"/>
                  </a:cubicBezTo>
                  <a:close/>
                  <a:moveTo>
                    <a:pt x="12" y="108"/>
                  </a:moveTo>
                  <a:cubicBezTo>
                    <a:pt x="84" y="108"/>
                    <a:pt x="84" y="108"/>
                    <a:pt x="84" y="108"/>
                  </a:cubicBezTo>
                  <a:cubicBezTo>
                    <a:pt x="84" y="12"/>
                    <a:pt x="84" y="12"/>
                    <a:pt x="84" y="12"/>
                  </a:cubicBezTo>
                  <a:cubicBezTo>
                    <a:pt x="12" y="12"/>
                    <a:pt x="12" y="12"/>
                    <a:pt x="12" y="12"/>
                  </a:cubicBezTo>
                  <a:lnTo>
                    <a:pt x="12" y="10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solidFill>
                  <a:srgbClr val="465359"/>
                </a:solidFill>
              </a:endParaRPr>
            </a:p>
          </p:txBody>
        </p:sp>
        <p:sp>
          <p:nvSpPr>
            <p:cNvPr id="11" name="Freeform 89"/>
            <p:cNvSpPr>
              <a:spLocks noEditPoints="1"/>
            </p:cNvSpPr>
            <p:nvPr/>
          </p:nvSpPr>
          <p:spPr bwMode="auto">
            <a:xfrm>
              <a:off x="4602" y="1829"/>
              <a:ext cx="178" cy="266"/>
            </a:xfrm>
            <a:custGeom>
              <a:avLst/>
              <a:gdLst>
                <a:gd name="T0" fmla="*/ 114 w 120"/>
                <a:gd name="T1" fmla="*/ 180 h 180"/>
                <a:gd name="T2" fmla="*/ 6 w 120"/>
                <a:gd name="T3" fmla="*/ 180 h 180"/>
                <a:gd name="T4" fmla="*/ 0 w 120"/>
                <a:gd name="T5" fmla="*/ 174 h 180"/>
                <a:gd name="T6" fmla="*/ 0 w 120"/>
                <a:gd name="T7" fmla="*/ 6 h 180"/>
                <a:gd name="T8" fmla="*/ 6 w 120"/>
                <a:gd name="T9" fmla="*/ 0 h 180"/>
                <a:gd name="T10" fmla="*/ 114 w 120"/>
                <a:gd name="T11" fmla="*/ 0 h 180"/>
                <a:gd name="T12" fmla="*/ 120 w 120"/>
                <a:gd name="T13" fmla="*/ 6 h 180"/>
                <a:gd name="T14" fmla="*/ 120 w 120"/>
                <a:gd name="T15" fmla="*/ 174 h 180"/>
                <a:gd name="T16" fmla="*/ 114 w 120"/>
                <a:gd name="T17" fmla="*/ 180 h 180"/>
                <a:gd name="T18" fmla="*/ 12 w 120"/>
                <a:gd name="T19" fmla="*/ 168 h 180"/>
                <a:gd name="T20" fmla="*/ 108 w 120"/>
                <a:gd name="T21" fmla="*/ 168 h 180"/>
                <a:gd name="T22" fmla="*/ 108 w 120"/>
                <a:gd name="T23" fmla="*/ 12 h 180"/>
                <a:gd name="T24" fmla="*/ 12 w 120"/>
                <a:gd name="T25" fmla="*/ 12 h 180"/>
                <a:gd name="T26" fmla="*/ 12 w 120"/>
                <a:gd name="T27" fmla="*/ 168 h 1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0" h="180">
                  <a:moveTo>
                    <a:pt x="114" y="180"/>
                  </a:moveTo>
                  <a:cubicBezTo>
                    <a:pt x="6" y="180"/>
                    <a:pt x="6" y="180"/>
                    <a:pt x="6" y="180"/>
                  </a:cubicBezTo>
                  <a:cubicBezTo>
                    <a:pt x="2" y="180"/>
                    <a:pt x="0" y="178"/>
                    <a:pt x="0" y="174"/>
                  </a:cubicBezTo>
                  <a:cubicBezTo>
                    <a:pt x="0" y="6"/>
                    <a:pt x="0" y="6"/>
                    <a:pt x="0" y="6"/>
                  </a:cubicBezTo>
                  <a:cubicBezTo>
                    <a:pt x="0" y="3"/>
                    <a:pt x="2" y="0"/>
                    <a:pt x="6" y="0"/>
                  </a:cubicBezTo>
                  <a:cubicBezTo>
                    <a:pt x="114" y="0"/>
                    <a:pt x="114" y="0"/>
                    <a:pt x="114" y="0"/>
                  </a:cubicBezTo>
                  <a:cubicBezTo>
                    <a:pt x="117" y="0"/>
                    <a:pt x="120" y="3"/>
                    <a:pt x="120" y="6"/>
                  </a:cubicBezTo>
                  <a:cubicBezTo>
                    <a:pt x="120" y="174"/>
                    <a:pt x="120" y="174"/>
                    <a:pt x="120" y="174"/>
                  </a:cubicBezTo>
                  <a:cubicBezTo>
                    <a:pt x="120" y="178"/>
                    <a:pt x="117" y="180"/>
                    <a:pt x="114" y="180"/>
                  </a:cubicBezTo>
                  <a:close/>
                  <a:moveTo>
                    <a:pt x="12" y="168"/>
                  </a:moveTo>
                  <a:cubicBezTo>
                    <a:pt x="108" y="168"/>
                    <a:pt x="108" y="168"/>
                    <a:pt x="108" y="168"/>
                  </a:cubicBezTo>
                  <a:cubicBezTo>
                    <a:pt x="108" y="12"/>
                    <a:pt x="108" y="12"/>
                    <a:pt x="108" y="12"/>
                  </a:cubicBezTo>
                  <a:cubicBezTo>
                    <a:pt x="12" y="12"/>
                    <a:pt x="12" y="12"/>
                    <a:pt x="12" y="12"/>
                  </a:cubicBezTo>
                  <a:lnTo>
                    <a:pt x="12" y="16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solidFill>
                  <a:srgbClr val="465359"/>
                </a:solidFill>
              </a:endParaRPr>
            </a:p>
          </p:txBody>
        </p:sp>
        <p:sp>
          <p:nvSpPr>
            <p:cNvPr id="12" name="Freeform 90"/>
            <p:cNvSpPr>
              <a:spLocks noEditPoints="1"/>
            </p:cNvSpPr>
            <p:nvPr/>
          </p:nvSpPr>
          <p:spPr bwMode="auto">
            <a:xfrm>
              <a:off x="4762" y="1864"/>
              <a:ext cx="142" cy="71"/>
            </a:xfrm>
            <a:custGeom>
              <a:avLst/>
              <a:gdLst>
                <a:gd name="T0" fmla="*/ 90 w 96"/>
                <a:gd name="T1" fmla="*/ 48 h 48"/>
                <a:gd name="T2" fmla="*/ 6 w 96"/>
                <a:gd name="T3" fmla="*/ 48 h 48"/>
                <a:gd name="T4" fmla="*/ 0 w 96"/>
                <a:gd name="T5" fmla="*/ 42 h 48"/>
                <a:gd name="T6" fmla="*/ 0 w 96"/>
                <a:gd name="T7" fmla="*/ 6 h 48"/>
                <a:gd name="T8" fmla="*/ 6 w 96"/>
                <a:gd name="T9" fmla="*/ 0 h 48"/>
                <a:gd name="T10" fmla="*/ 72 w 96"/>
                <a:gd name="T11" fmla="*/ 0 h 48"/>
                <a:gd name="T12" fmla="*/ 77 w 96"/>
                <a:gd name="T13" fmla="*/ 4 h 48"/>
                <a:gd name="T14" fmla="*/ 95 w 96"/>
                <a:gd name="T15" fmla="*/ 40 h 48"/>
                <a:gd name="T16" fmla="*/ 95 w 96"/>
                <a:gd name="T17" fmla="*/ 46 h 48"/>
                <a:gd name="T18" fmla="*/ 90 w 96"/>
                <a:gd name="T19" fmla="*/ 48 h 48"/>
                <a:gd name="T20" fmla="*/ 12 w 96"/>
                <a:gd name="T21" fmla="*/ 36 h 48"/>
                <a:gd name="T22" fmla="*/ 80 w 96"/>
                <a:gd name="T23" fmla="*/ 36 h 48"/>
                <a:gd name="T24" fmla="*/ 68 w 96"/>
                <a:gd name="T25" fmla="*/ 12 h 48"/>
                <a:gd name="T26" fmla="*/ 12 w 96"/>
                <a:gd name="T27" fmla="*/ 12 h 48"/>
                <a:gd name="T28" fmla="*/ 12 w 96"/>
                <a:gd name="T29" fmla="*/ 36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96" h="48">
                  <a:moveTo>
                    <a:pt x="90" y="48"/>
                  </a:moveTo>
                  <a:cubicBezTo>
                    <a:pt x="6" y="48"/>
                    <a:pt x="6" y="48"/>
                    <a:pt x="6" y="48"/>
                  </a:cubicBezTo>
                  <a:cubicBezTo>
                    <a:pt x="2" y="48"/>
                    <a:pt x="0" y="46"/>
                    <a:pt x="0" y="42"/>
                  </a:cubicBezTo>
                  <a:cubicBezTo>
                    <a:pt x="0" y="6"/>
                    <a:pt x="0" y="6"/>
                    <a:pt x="0" y="6"/>
                  </a:cubicBezTo>
                  <a:cubicBezTo>
                    <a:pt x="0" y="3"/>
                    <a:pt x="2" y="0"/>
                    <a:pt x="6" y="0"/>
                  </a:cubicBezTo>
                  <a:cubicBezTo>
                    <a:pt x="72" y="0"/>
                    <a:pt x="72" y="0"/>
                    <a:pt x="72" y="0"/>
                  </a:cubicBezTo>
                  <a:cubicBezTo>
                    <a:pt x="74" y="0"/>
                    <a:pt x="76" y="2"/>
                    <a:pt x="77" y="4"/>
                  </a:cubicBezTo>
                  <a:cubicBezTo>
                    <a:pt x="95" y="40"/>
                    <a:pt x="95" y="40"/>
                    <a:pt x="95" y="40"/>
                  </a:cubicBezTo>
                  <a:cubicBezTo>
                    <a:pt x="96" y="42"/>
                    <a:pt x="96" y="44"/>
                    <a:pt x="95" y="46"/>
                  </a:cubicBezTo>
                  <a:cubicBezTo>
                    <a:pt x="94" y="47"/>
                    <a:pt x="92" y="48"/>
                    <a:pt x="90" y="48"/>
                  </a:cubicBezTo>
                  <a:close/>
                  <a:moveTo>
                    <a:pt x="12" y="36"/>
                  </a:moveTo>
                  <a:cubicBezTo>
                    <a:pt x="80" y="36"/>
                    <a:pt x="80" y="36"/>
                    <a:pt x="80" y="36"/>
                  </a:cubicBezTo>
                  <a:cubicBezTo>
                    <a:pt x="68" y="12"/>
                    <a:pt x="68" y="12"/>
                    <a:pt x="68" y="12"/>
                  </a:cubicBezTo>
                  <a:cubicBezTo>
                    <a:pt x="12" y="12"/>
                    <a:pt x="12" y="12"/>
                    <a:pt x="12" y="12"/>
                  </a:cubicBezTo>
                  <a:lnTo>
                    <a:pt x="12" y="3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solidFill>
                  <a:srgbClr val="465359"/>
                </a:solidFill>
              </a:endParaRPr>
            </a:p>
          </p:txBody>
        </p:sp>
        <p:sp>
          <p:nvSpPr>
            <p:cNvPr id="13" name="Freeform 91"/>
            <p:cNvSpPr>
              <a:spLocks noEditPoints="1"/>
            </p:cNvSpPr>
            <p:nvPr/>
          </p:nvSpPr>
          <p:spPr bwMode="auto">
            <a:xfrm>
              <a:off x="4476" y="1864"/>
              <a:ext cx="144" cy="71"/>
            </a:xfrm>
            <a:custGeom>
              <a:avLst/>
              <a:gdLst>
                <a:gd name="T0" fmla="*/ 91 w 97"/>
                <a:gd name="T1" fmla="*/ 48 h 48"/>
                <a:gd name="T2" fmla="*/ 7 w 97"/>
                <a:gd name="T3" fmla="*/ 48 h 48"/>
                <a:gd name="T4" fmla="*/ 2 w 97"/>
                <a:gd name="T5" fmla="*/ 46 h 48"/>
                <a:gd name="T6" fmla="*/ 1 w 97"/>
                <a:gd name="T7" fmla="*/ 40 h 48"/>
                <a:gd name="T8" fmla="*/ 19 w 97"/>
                <a:gd name="T9" fmla="*/ 4 h 48"/>
                <a:gd name="T10" fmla="*/ 25 w 97"/>
                <a:gd name="T11" fmla="*/ 0 h 48"/>
                <a:gd name="T12" fmla="*/ 91 w 97"/>
                <a:gd name="T13" fmla="*/ 0 h 48"/>
                <a:gd name="T14" fmla="*/ 97 w 97"/>
                <a:gd name="T15" fmla="*/ 6 h 48"/>
                <a:gd name="T16" fmla="*/ 97 w 97"/>
                <a:gd name="T17" fmla="*/ 42 h 48"/>
                <a:gd name="T18" fmla="*/ 91 w 97"/>
                <a:gd name="T19" fmla="*/ 48 h 48"/>
                <a:gd name="T20" fmla="*/ 16 w 97"/>
                <a:gd name="T21" fmla="*/ 36 h 48"/>
                <a:gd name="T22" fmla="*/ 85 w 97"/>
                <a:gd name="T23" fmla="*/ 36 h 48"/>
                <a:gd name="T24" fmla="*/ 85 w 97"/>
                <a:gd name="T25" fmla="*/ 12 h 48"/>
                <a:gd name="T26" fmla="*/ 28 w 97"/>
                <a:gd name="T27" fmla="*/ 12 h 48"/>
                <a:gd name="T28" fmla="*/ 16 w 97"/>
                <a:gd name="T29" fmla="*/ 36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97" h="48">
                  <a:moveTo>
                    <a:pt x="91" y="48"/>
                  </a:moveTo>
                  <a:cubicBezTo>
                    <a:pt x="7" y="48"/>
                    <a:pt x="7" y="48"/>
                    <a:pt x="7" y="48"/>
                  </a:cubicBezTo>
                  <a:cubicBezTo>
                    <a:pt x="5" y="48"/>
                    <a:pt x="3" y="47"/>
                    <a:pt x="2" y="46"/>
                  </a:cubicBezTo>
                  <a:cubicBezTo>
                    <a:pt x="0" y="44"/>
                    <a:pt x="0" y="42"/>
                    <a:pt x="1" y="40"/>
                  </a:cubicBezTo>
                  <a:cubicBezTo>
                    <a:pt x="19" y="4"/>
                    <a:pt x="19" y="4"/>
                    <a:pt x="19" y="4"/>
                  </a:cubicBezTo>
                  <a:cubicBezTo>
                    <a:pt x="20" y="2"/>
                    <a:pt x="22" y="0"/>
                    <a:pt x="25" y="0"/>
                  </a:cubicBezTo>
                  <a:cubicBezTo>
                    <a:pt x="91" y="0"/>
                    <a:pt x="91" y="0"/>
                    <a:pt x="91" y="0"/>
                  </a:cubicBezTo>
                  <a:cubicBezTo>
                    <a:pt x="94" y="0"/>
                    <a:pt x="97" y="3"/>
                    <a:pt x="97" y="6"/>
                  </a:cubicBezTo>
                  <a:cubicBezTo>
                    <a:pt x="97" y="42"/>
                    <a:pt x="97" y="42"/>
                    <a:pt x="97" y="42"/>
                  </a:cubicBezTo>
                  <a:cubicBezTo>
                    <a:pt x="97" y="46"/>
                    <a:pt x="94" y="48"/>
                    <a:pt x="91" y="48"/>
                  </a:cubicBezTo>
                  <a:close/>
                  <a:moveTo>
                    <a:pt x="16" y="36"/>
                  </a:moveTo>
                  <a:cubicBezTo>
                    <a:pt x="85" y="36"/>
                    <a:pt x="85" y="36"/>
                    <a:pt x="85" y="36"/>
                  </a:cubicBezTo>
                  <a:cubicBezTo>
                    <a:pt x="85" y="12"/>
                    <a:pt x="85" y="12"/>
                    <a:pt x="85" y="12"/>
                  </a:cubicBezTo>
                  <a:cubicBezTo>
                    <a:pt x="28" y="12"/>
                    <a:pt x="28" y="12"/>
                    <a:pt x="28" y="12"/>
                  </a:cubicBezTo>
                  <a:lnTo>
                    <a:pt x="16" y="3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solidFill>
                  <a:srgbClr val="465359"/>
                </a:solidFill>
              </a:endParaRPr>
            </a:p>
          </p:txBody>
        </p:sp>
        <p:sp>
          <p:nvSpPr>
            <p:cNvPr id="14" name="Freeform 92"/>
            <p:cNvSpPr>
              <a:spLocks noEditPoints="1"/>
            </p:cNvSpPr>
            <p:nvPr/>
          </p:nvSpPr>
          <p:spPr bwMode="auto">
            <a:xfrm>
              <a:off x="4601" y="1776"/>
              <a:ext cx="179" cy="71"/>
            </a:xfrm>
            <a:custGeom>
              <a:avLst/>
              <a:gdLst>
                <a:gd name="T0" fmla="*/ 115 w 121"/>
                <a:gd name="T1" fmla="*/ 48 h 48"/>
                <a:gd name="T2" fmla="*/ 7 w 121"/>
                <a:gd name="T3" fmla="*/ 48 h 48"/>
                <a:gd name="T4" fmla="*/ 2 w 121"/>
                <a:gd name="T5" fmla="*/ 46 h 48"/>
                <a:gd name="T6" fmla="*/ 1 w 121"/>
                <a:gd name="T7" fmla="*/ 40 h 48"/>
                <a:gd name="T8" fmla="*/ 19 w 121"/>
                <a:gd name="T9" fmla="*/ 4 h 48"/>
                <a:gd name="T10" fmla="*/ 25 w 121"/>
                <a:gd name="T11" fmla="*/ 0 h 48"/>
                <a:gd name="T12" fmla="*/ 97 w 121"/>
                <a:gd name="T13" fmla="*/ 0 h 48"/>
                <a:gd name="T14" fmla="*/ 102 w 121"/>
                <a:gd name="T15" fmla="*/ 4 h 48"/>
                <a:gd name="T16" fmla="*/ 120 w 121"/>
                <a:gd name="T17" fmla="*/ 40 h 48"/>
                <a:gd name="T18" fmla="*/ 120 w 121"/>
                <a:gd name="T19" fmla="*/ 46 h 48"/>
                <a:gd name="T20" fmla="*/ 115 w 121"/>
                <a:gd name="T21" fmla="*/ 48 h 48"/>
                <a:gd name="T22" fmla="*/ 16 w 121"/>
                <a:gd name="T23" fmla="*/ 36 h 48"/>
                <a:gd name="T24" fmla="*/ 105 w 121"/>
                <a:gd name="T25" fmla="*/ 36 h 48"/>
                <a:gd name="T26" fmla="*/ 93 w 121"/>
                <a:gd name="T27" fmla="*/ 12 h 48"/>
                <a:gd name="T28" fmla="*/ 28 w 121"/>
                <a:gd name="T29" fmla="*/ 12 h 48"/>
                <a:gd name="T30" fmla="*/ 16 w 121"/>
                <a:gd name="T31" fmla="*/ 36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21" h="48">
                  <a:moveTo>
                    <a:pt x="115" y="48"/>
                  </a:moveTo>
                  <a:cubicBezTo>
                    <a:pt x="7" y="48"/>
                    <a:pt x="7" y="48"/>
                    <a:pt x="7" y="48"/>
                  </a:cubicBezTo>
                  <a:cubicBezTo>
                    <a:pt x="5" y="48"/>
                    <a:pt x="3" y="47"/>
                    <a:pt x="2" y="46"/>
                  </a:cubicBezTo>
                  <a:cubicBezTo>
                    <a:pt x="0" y="44"/>
                    <a:pt x="0" y="42"/>
                    <a:pt x="1" y="40"/>
                  </a:cubicBezTo>
                  <a:cubicBezTo>
                    <a:pt x="19" y="4"/>
                    <a:pt x="19" y="4"/>
                    <a:pt x="19" y="4"/>
                  </a:cubicBezTo>
                  <a:cubicBezTo>
                    <a:pt x="20" y="2"/>
                    <a:pt x="22" y="0"/>
                    <a:pt x="25" y="0"/>
                  </a:cubicBezTo>
                  <a:cubicBezTo>
                    <a:pt x="97" y="0"/>
                    <a:pt x="97" y="0"/>
                    <a:pt x="97" y="0"/>
                  </a:cubicBezTo>
                  <a:cubicBezTo>
                    <a:pt x="99" y="0"/>
                    <a:pt x="101" y="2"/>
                    <a:pt x="102" y="4"/>
                  </a:cubicBezTo>
                  <a:cubicBezTo>
                    <a:pt x="120" y="40"/>
                    <a:pt x="120" y="40"/>
                    <a:pt x="120" y="40"/>
                  </a:cubicBezTo>
                  <a:cubicBezTo>
                    <a:pt x="121" y="42"/>
                    <a:pt x="121" y="44"/>
                    <a:pt x="120" y="46"/>
                  </a:cubicBezTo>
                  <a:cubicBezTo>
                    <a:pt x="119" y="47"/>
                    <a:pt x="117" y="48"/>
                    <a:pt x="115" y="48"/>
                  </a:cubicBezTo>
                  <a:close/>
                  <a:moveTo>
                    <a:pt x="16" y="36"/>
                  </a:moveTo>
                  <a:cubicBezTo>
                    <a:pt x="105" y="36"/>
                    <a:pt x="105" y="36"/>
                    <a:pt x="105" y="36"/>
                  </a:cubicBezTo>
                  <a:cubicBezTo>
                    <a:pt x="93" y="12"/>
                    <a:pt x="93" y="12"/>
                    <a:pt x="93" y="12"/>
                  </a:cubicBezTo>
                  <a:cubicBezTo>
                    <a:pt x="28" y="12"/>
                    <a:pt x="28" y="12"/>
                    <a:pt x="28" y="12"/>
                  </a:cubicBezTo>
                  <a:lnTo>
                    <a:pt x="16" y="3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solidFill>
                  <a:srgbClr val="465359"/>
                </a:solidFill>
              </a:endParaRPr>
            </a:p>
          </p:txBody>
        </p:sp>
        <p:sp>
          <p:nvSpPr>
            <p:cNvPr id="15" name="Freeform 93"/>
            <p:cNvSpPr>
              <a:spLocks/>
            </p:cNvSpPr>
            <p:nvPr/>
          </p:nvSpPr>
          <p:spPr bwMode="auto">
            <a:xfrm>
              <a:off x="4663" y="1909"/>
              <a:ext cx="46" cy="105"/>
            </a:xfrm>
            <a:custGeom>
              <a:avLst/>
              <a:gdLst>
                <a:gd name="T0" fmla="*/ 25 w 31"/>
                <a:gd name="T1" fmla="*/ 71 h 71"/>
                <a:gd name="T2" fmla="*/ 19 w 31"/>
                <a:gd name="T3" fmla="*/ 65 h 71"/>
                <a:gd name="T4" fmla="*/ 19 w 31"/>
                <a:gd name="T5" fmla="*/ 15 h 71"/>
                <a:gd name="T6" fmla="*/ 9 w 31"/>
                <a:gd name="T7" fmla="*/ 19 h 71"/>
                <a:gd name="T8" fmla="*/ 1 w 31"/>
                <a:gd name="T9" fmla="*/ 15 h 71"/>
                <a:gd name="T10" fmla="*/ 5 w 31"/>
                <a:gd name="T11" fmla="*/ 8 h 71"/>
                <a:gd name="T12" fmla="*/ 23 w 31"/>
                <a:gd name="T13" fmla="*/ 1 h 71"/>
                <a:gd name="T14" fmla="*/ 28 w 31"/>
                <a:gd name="T15" fmla="*/ 2 h 71"/>
                <a:gd name="T16" fmla="*/ 31 w 31"/>
                <a:gd name="T17" fmla="*/ 6 h 71"/>
                <a:gd name="T18" fmla="*/ 31 w 31"/>
                <a:gd name="T19" fmla="*/ 65 h 71"/>
                <a:gd name="T20" fmla="*/ 25 w 31"/>
                <a:gd name="T21" fmla="*/ 71 h 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1" h="71">
                  <a:moveTo>
                    <a:pt x="25" y="71"/>
                  </a:moveTo>
                  <a:cubicBezTo>
                    <a:pt x="21" y="71"/>
                    <a:pt x="19" y="68"/>
                    <a:pt x="19" y="65"/>
                  </a:cubicBezTo>
                  <a:cubicBezTo>
                    <a:pt x="19" y="15"/>
                    <a:pt x="19" y="15"/>
                    <a:pt x="19" y="15"/>
                  </a:cubicBezTo>
                  <a:cubicBezTo>
                    <a:pt x="9" y="19"/>
                    <a:pt x="9" y="19"/>
                    <a:pt x="9" y="19"/>
                  </a:cubicBezTo>
                  <a:cubicBezTo>
                    <a:pt x="6" y="20"/>
                    <a:pt x="2" y="18"/>
                    <a:pt x="1" y="15"/>
                  </a:cubicBezTo>
                  <a:cubicBezTo>
                    <a:pt x="0" y="12"/>
                    <a:pt x="1" y="9"/>
                    <a:pt x="5" y="8"/>
                  </a:cubicBezTo>
                  <a:cubicBezTo>
                    <a:pt x="23" y="1"/>
                    <a:pt x="23" y="1"/>
                    <a:pt x="23" y="1"/>
                  </a:cubicBezTo>
                  <a:cubicBezTo>
                    <a:pt x="24" y="0"/>
                    <a:pt x="26" y="0"/>
                    <a:pt x="28" y="2"/>
                  </a:cubicBezTo>
                  <a:cubicBezTo>
                    <a:pt x="30" y="3"/>
                    <a:pt x="31" y="4"/>
                    <a:pt x="31" y="6"/>
                  </a:cubicBezTo>
                  <a:cubicBezTo>
                    <a:pt x="31" y="65"/>
                    <a:pt x="31" y="65"/>
                    <a:pt x="31" y="65"/>
                  </a:cubicBezTo>
                  <a:cubicBezTo>
                    <a:pt x="31" y="68"/>
                    <a:pt x="28" y="71"/>
                    <a:pt x="25" y="7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solidFill>
                  <a:srgbClr val="465359"/>
                </a:solidFill>
              </a:endParaRPr>
            </a:p>
          </p:txBody>
        </p:sp>
        <p:sp>
          <p:nvSpPr>
            <p:cNvPr id="16" name="Freeform 94"/>
            <p:cNvSpPr>
              <a:spLocks/>
            </p:cNvSpPr>
            <p:nvPr/>
          </p:nvSpPr>
          <p:spPr bwMode="auto">
            <a:xfrm>
              <a:off x="4524" y="1963"/>
              <a:ext cx="52" cy="88"/>
            </a:xfrm>
            <a:custGeom>
              <a:avLst/>
              <a:gdLst>
                <a:gd name="T0" fmla="*/ 29 w 35"/>
                <a:gd name="T1" fmla="*/ 59 h 59"/>
                <a:gd name="T2" fmla="*/ 6 w 35"/>
                <a:gd name="T3" fmla="*/ 59 h 59"/>
                <a:gd name="T4" fmla="*/ 1 w 35"/>
                <a:gd name="T5" fmla="*/ 56 h 59"/>
                <a:gd name="T6" fmla="*/ 1 w 35"/>
                <a:gd name="T7" fmla="*/ 50 h 59"/>
                <a:gd name="T8" fmla="*/ 22 w 35"/>
                <a:gd name="T9" fmla="*/ 21 h 59"/>
                <a:gd name="T10" fmla="*/ 23 w 35"/>
                <a:gd name="T11" fmla="*/ 18 h 59"/>
                <a:gd name="T12" fmla="*/ 17 w 35"/>
                <a:gd name="T13" fmla="*/ 12 h 59"/>
                <a:gd name="T14" fmla="*/ 12 w 35"/>
                <a:gd name="T15" fmla="*/ 17 h 59"/>
                <a:gd name="T16" fmla="*/ 6 w 35"/>
                <a:gd name="T17" fmla="*/ 23 h 59"/>
                <a:gd name="T18" fmla="*/ 0 w 35"/>
                <a:gd name="T19" fmla="*/ 17 h 59"/>
                <a:gd name="T20" fmla="*/ 17 w 35"/>
                <a:gd name="T21" fmla="*/ 0 h 59"/>
                <a:gd name="T22" fmla="*/ 35 w 35"/>
                <a:gd name="T23" fmla="*/ 18 h 59"/>
                <a:gd name="T24" fmla="*/ 31 w 35"/>
                <a:gd name="T25" fmla="*/ 28 h 59"/>
                <a:gd name="T26" fmla="*/ 18 w 35"/>
                <a:gd name="T27" fmla="*/ 47 h 59"/>
                <a:gd name="T28" fmla="*/ 29 w 35"/>
                <a:gd name="T29" fmla="*/ 47 h 59"/>
                <a:gd name="T30" fmla="*/ 35 w 35"/>
                <a:gd name="T31" fmla="*/ 53 h 59"/>
                <a:gd name="T32" fmla="*/ 29 w 35"/>
                <a:gd name="T33" fmla="*/ 59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5" h="59">
                  <a:moveTo>
                    <a:pt x="29" y="59"/>
                  </a:moveTo>
                  <a:cubicBezTo>
                    <a:pt x="6" y="59"/>
                    <a:pt x="6" y="59"/>
                    <a:pt x="6" y="59"/>
                  </a:cubicBezTo>
                  <a:cubicBezTo>
                    <a:pt x="4" y="59"/>
                    <a:pt x="2" y="58"/>
                    <a:pt x="1" y="56"/>
                  </a:cubicBezTo>
                  <a:cubicBezTo>
                    <a:pt x="0" y="54"/>
                    <a:pt x="0" y="52"/>
                    <a:pt x="1" y="50"/>
                  </a:cubicBezTo>
                  <a:cubicBezTo>
                    <a:pt x="22" y="21"/>
                    <a:pt x="22" y="21"/>
                    <a:pt x="22" y="21"/>
                  </a:cubicBezTo>
                  <a:cubicBezTo>
                    <a:pt x="22" y="20"/>
                    <a:pt x="23" y="19"/>
                    <a:pt x="23" y="18"/>
                  </a:cubicBezTo>
                  <a:cubicBezTo>
                    <a:pt x="23" y="15"/>
                    <a:pt x="20" y="12"/>
                    <a:pt x="17" y="12"/>
                  </a:cubicBezTo>
                  <a:cubicBezTo>
                    <a:pt x="15" y="12"/>
                    <a:pt x="12" y="15"/>
                    <a:pt x="12" y="17"/>
                  </a:cubicBezTo>
                  <a:cubicBezTo>
                    <a:pt x="12" y="21"/>
                    <a:pt x="9" y="23"/>
                    <a:pt x="6" y="23"/>
                  </a:cubicBezTo>
                  <a:cubicBezTo>
                    <a:pt x="3" y="23"/>
                    <a:pt x="0" y="20"/>
                    <a:pt x="0" y="17"/>
                  </a:cubicBezTo>
                  <a:cubicBezTo>
                    <a:pt x="1" y="8"/>
                    <a:pt x="8" y="0"/>
                    <a:pt x="17" y="0"/>
                  </a:cubicBezTo>
                  <a:cubicBezTo>
                    <a:pt x="27" y="0"/>
                    <a:pt x="35" y="8"/>
                    <a:pt x="35" y="18"/>
                  </a:cubicBezTo>
                  <a:cubicBezTo>
                    <a:pt x="35" y="22"/>
                    <a:pt x="33" y="26"/>
                    <a:pt x="31" y="28"/>
                  </a:cubicBezTo>
                  <a:cubicBezTo>
                    <a:pt x="18" y="47"/>
                    <a:pt x="18" y="47"/>
                    <a:pt x="18" y="47"/>
                  </a:cubicBezTo>
                  <a:cubicBezTo>
                    <a:pt x="29" y="47"/>
                    <a:pt x="29" y="47"/>
                    <a:pt x="29" y="47"/>
                  </a:cubicBezTo>
                  <a:cubicBezTo>
                    <a:pt x="32" y="47"/>
                    <a:pt x="35" y="50"/>
                    <a:pt x="35" y="53"/>
                  </a:cubicBezTo>
                  <a:cubicBezTo>
                    <a:pt x="35" y="57"/>
                    <a:pt x="32" y="59"/>
                    <a:pt x="29" y="5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solidFill>
                  <a:srgbClr val="465359"/>
                </a:solidFill>
              </a:endParaRPr>
            </a:p>
          </p:txBody>
        </p:sp>
        <p:sp>
          <p:nvSpPr>
            <p:cNvPr id="17" name="Freeform 95"/>
            <p:cNvSpPr>
              <a:spLocks/>
            </p:cNvSpPr>
            <p:nvPr/>
          </p:nvSpPr>
          <p:spPr bwMode="auto">
            <a:xfrm>
              <a:off x="4805" y="1962"/>
              <a:ext cx="52" cy="53"/>
            </a:xfrm>
            <a:custGeom>
              <a:avLst/>
              <a:gdLst>
                <a:gd name="T0" fmla="*/ 18 w 35"/>
                <a:gd name="T1" fmla="*/ 36 h 36"/>
                <a:gd name="T2" fmla="*/ 12 w 35"/>
                <a:gd name="T3" fmla="*/ 30 h 36"/>
                <a:gd name="T4" fmla="*/ 18 w 35"/>
                <a:gd name="T5" fmla="*/ 24 h 36"/>
                <a:gd name="T6" fmla="*/ 23 w 35"/>
                <a:gd name="T7" fmla="*/ 18 h 36"/>
                <a:gd name="T8" fmla="*/ 18 w 35"/>
                <a:gd name="T9" fmla="*/ 12 h 36"/>
                <a:gd name="T10" fmla="*/ 13 w 35"/>
                <a:gd name="T11" fmla="*/ 18 h 36"/>
                <a:gd name="T12" fmla="*/ 6 w 35"/>
                <a:gd name="T13" fmla="*/ 24 h 36"/>
                <a:gd name="T14" fmla="*/ 1 w 35"/>
                <a:gd name="T15" fmla="*/ 17 h 36"/>
                <a:gd name="T16" fmla="*/ 18 w 35"/>
                <a:gd name="T17" fmla="*/ 0 h 36"/>
                <a:gd name="T18" fmla="*/ 35 w 35"/>
                <a:gd name="T19" fmla="*/ 18 h 36"/>
                <a:gd name="T20" fmla="*/ 18 w 35"/>
                <a:gd name="T21" fmla="*/ 36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5" h="36">
                  <a:moveTo>
                    <a:pt x="18" y="36"/>
                  </a:moveTo>
                  <a:cubicBezTo>
                    <a:pt x="15" y="36"/>
                    <a:pt x="12" y="34"/>
                    <a:pt x="12" y="30"/>
                  </a:cubicBezTo>
                  <a:cubicBezTo>
                    <a:pt x="12" y="27"/>
                    <a:pt x="15" y="24"/>
                    <a:pt x="18" y="24"/>
                  </a:cubicBezTo>
                  <a:cubicBezTo>
                    <a:pt x="20" y="24"/>
                    <a:pt x="23" y="24"/>
                    <a:pt x="23" y="18"/>
                  </a:cubicBezTo>
                  <a:cubicBezTo>
                    <a:pt x="23" y="12"/>
                    <a:pt x="20" y="12"/>
                    <a:pt x="18" y="12"/>
                  </a:cubicBezTo>
                  <a:cubicBezTo>
                    <a:pt x="16" y="12"/>
                    <a:pt x="13" y="12"/>
                    <a:pt x="13" y="18"/>
                  </a:cubicBezTo>
                  <a:cubicBezTo>
                    <a:pt x="12" y="21"/>
                    <a:pt x="10" y="24"/>
                    <a:pt x="6" y="24"/>
                  </a:cubicBezTo>
                  <a:cubicBezTo>
                    <a:pt x="3" y="24"/>
                    <a:pt x="0" y="21"/>
                    <a:pt x="1" y="17"/>
                  </a:cubicBezTo>
                  <a:cubicBezTo>
                    <a:pt x="1" y="7"/>
                    <a:pt x="8" y="0"/>
                    <a:pt x="18" y="0"/>
                  </a:cubicBezTo>
                  <a:cubicBezTo>
                    <a:pt x="30" y="0"/>
                    <a:pt x="35" y="9"/>
                    <a:pt x="35" y="18"/>
                  </a:cubicBezTo>
                  <a:cubicBezTo>
                    <a:pt x="35" y="27"/>
                    <a:pt x="30" y="36"/>
                    <a:pt x="18"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solidFill>
                  <a:srgbClr val="465359"/>
                </a:solidFill>
              </a:endParaRPr>
            </a:p>
          </p:txBody>
        </p:sp>
        <p:sp>
          <p:nvSpPr>
            <p:cNvPr id="18" name="Freeform 96"/>
            <p:cNvSpPr>
              <a:spLocks/>
            </p:cNvSpPr>
            <p:nvPr/>
          </p:nvSpPr>
          <p:spPr bwMode="auto">
            <a:xfrm>
              <a:off x="4805" y="1997"/>
              <a:ext cx="52" cy="54"/>
            </a:xfrm>
            <a:custGeom>
              <a:avLst/>
              <a:gdLst>
                <a:gd name="T0" fmla="*/ 18 w 35"/>
                <a:gd name="T1" fmla="*/ 36 h 36"/>
                <a:gd name="T2" fmla="*/ 1 w 35"/>
                <a:gd name="T3" fmla="*/ 20 h 36"/>
                <a:gd name="T4" fmla="*/ 6 w 35"/>
                <a:gd name="T5" fmla="*/ 13 h 36"/>
                <a:gd name="T6" fmla="*/ 13 w 35"/>
                <a:gd name="T7" fmla="*/ 19 h 36"/>
                <a:gd name="T8" fmla="*/ 18 w 35"/>
                <a:gd name="T9" fmla="*/ 24 h 36"/>
                <a:gd name="T10" fmla="*/ 23 w 35"/>
                <a:gd name="T11" fmla="*/ 18 h 36"/>
                <a:gd name="T12" fmla="*/ 18 w 35"/>
                <a:gd name="T13" fmla="*/ 12 h 36"/>
                <a:gd name="T14" fmla="*/ 12 w 35"/>
                <a:gd name="T15" fmla="*/ 6 h 36"/>
                <a:gd name="T16" fmla="*/ 18 w 35"/>
                <a:gd name="T17" fmla="*/ 0 h 36"/>
                <a:gd name="T18" fmla="*/ 35 w 35"/>
                <a:gd name="T19" fmla="*/ 18 h 36"/>
                <a:gd name="T20" fmla="*/ 18 w 35"/>
                <a:gd name="T21" fmla="*/ 36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5" h="36">
                  <a:moveTo>
                    <a:pt x="18" y="36"/>
                  </a:moveTo>
                  <a:cubicBezTo>
                    <a:pt x="8" y="36"/>
                    <a:pt x="1" y="30"/>
                    <a:pt x="1" y="20"/>
                  </a:cubicBezTo>
                  <a:cubicBezTo>
                    <a:pt x="0" y="16"/>
                    <a:pt x="3" y="13"/>
                    <a:pt x="6" y="13"/>
                  </a:cubicBezTo>
                  <a:cubicBezTo>
                    <a:pt x="10" y="13"/>
                    <a:pt x="12" y="16"/>
                    <a:pt x="13" y="19"/>
                  </a:cubicBezTo>
                  <a:cubicBezTo>
                    <a:pt x="13" y="24"/>
                    <a:pt x="16" y="24"/>
                    <a:pt x="18" y="24"/>
                  </a:cubicBezTo>
                  <a:cubicBezTo>
                    <a:pt x="20" y="24"/>
                    <a:pt x="23" y="24"/>
                    <a:pt x="23" y="18"/>
                  </a:cubicBezTo>
                  <a:cubicBezTo>
                    <a:pt x="23" y="12"/>
                    <a:pt x="20" y="12"/>
                    <a:pt x="18" y="12"/>
                  </a:cubicBezTo>
                  <a:cubicBezTo>
                    <a:pt x="15" y="12"/>
                    <a:pt x="12" y="10"/>
                    <a:pt x="12" y="6"/>
                  </a:cubicBezTo>
                  <a:cubicBezTo>
                    <a:pt x="12" y="3"/>
                    <a:pt x="15" y="0"/>
                    <a:pt x="18" y="0"/>
                  </a:cubicBezTo>
                  <a:cubicBezTo>
                    <a:pt x="30" y="0"/>
                    <a:pt x="35" y="9"/>
                    <a:pt x="35" y="18"/>
                  </a:cubicBezTo>
                  <a:cubicBezTo>
                    <a:pt x="35" y="27"/>
                    <a:pt x="30" y="36"/>
                    <a:pt x="18"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solidFill>
                  <a:srgbClr val="465359"/>
                </a:solidFill>
              </a:endParaRPr>
            </a:p>
          </p:txBody>
        </p:sp>
      </p:grpSp>
      <p:grpSp>
        <p:nvGrpSpPr>
          <p:cNvPr id="19" name="Group 18" descr="science symbol icon"/>
          <p:cNvGrpSpPr/>
          <p:nvPr/>
        </p:nvGrpSpPr>
        <p:grpSpPr>
          <a:xfrm>
            <a:off x="2901469" y="2249540"/>
            <a:ext cx="581643" cy="651698"/>
            <a:chOff x="8388351" y="-2647950"/>
            <a:chExt cx="566738" cy="635000"/>
          </a:xfrm>
          <a:solidFill>
            <a:schemeClr val="accent3"/>
          </a:solidFill>
        </p:grpSpPr>
        <p:sp>
          <p:nvSpPr>
            <p:cNvPr id="20" name="Freeform 14"/>
            <p:cNvSpPr>
              <a:spLocks noEditPoints="1"/>
            </p:cNvSpPr>
            <p:nvPr/>
          </p:nvSpPr>
          <p:spPr bwMode="auto">
            <a:xfrm>
              <a:off x="8388351" y="-2647950"/>
              <a:ext cx="566738" cy="635000"/>
            </a:xfrm>
            <a:custGeom>
              <a:avLst/>
              <a:gdLst>
                <a:gd name="T0" fmla="*/ 79 w 86"/>
                <a:gd name="T1" fmla="*/ 41 h 96"/>
                <a:gd name="T2" fmla="*/ 59 w 86"/>
                <a:gd name="T3" fmla="*/ 18 h 96"/>
                <a:gd name="T4" fmla="*/ 27 w 86"/>
                <a:gd name="T5" fmla="*/ 18 h 96"/>
                <a:gd name="T6" fmla="*/ 7 w 86"/>
                <a:gd name="T7" fmla="*/ 41 h 96"/>
                <a:gd name="T8" fmla="*/ 7 w 86"/>
                <a:gd name="T9" fmla="*/ 55 h 96"/>
                <a:gd name="T10" fmla="*/ 15 w 86"/>
                <a:gd name="T11" fmla="*/ 80 h 96"/>
                <a:gd name="T12" fmla="*/ 43 w 86"/>
                <a:gd name="T13" fmla="*/ 96 h 96"/>
                <a:gd name="T14" fmla="*/ 71 w 86"/>
                <a:gd name="T15" fmla="*/ 80 h 96"/>
                <a:gd name="T16" fmla="*/ 79 w 86"/>
                <a:gd name="T17" fmla="*/ 55 h 96"/>
                <a:gd name="T18" fmla="*/ 71 w 86"/>
                <a:gd name="T19" fmla="*/ 20 h 96"/>
                <a:gd name="T20" fmla="*/ 75 w 86"/>
                <a:gd name="T21" fmla="*/ 39 h 96"/>
                <a:gd name="T22" fmla="*/ 63 w 86"/>
                <a:gd name="T23" fmla="*/ 38 h 96"/>
                <a:gd name="T24" fmla="*/ 71 w 86"/>
                <a:gd name="T25" fmla="*/ 20 h 96"/>
                <a:gd name="T26" fmla="*/ 43 w 86"/>
                <a:gd name="T27" fmla="*/ 67 h 96"/>
                <a:gd name="T28" fmla="*/ 27 w 86"/>
                <a:gd name="T29" fmla="*/ 56 h 96"/>
                <a:gd name="T30" fmla="*/ 27 w 86"/>
                <a:gd name="T31" fmla="*/ 40 h 96"/>
                <a:gd name="T32" fmla="*/ 43 w 86"/>
                <a:gd name="T33" fmla="*/ 29 h 96"/>
                <a:gd name="T34" fmla="*/ 59 w 86"/>
                <a:gd name="T35" fmla="*/ 40 h 96"/>
                <a:gd name="T36" fmla="*/ 59 w 86"/>
                <a:gd name="T37" fmla="*/ 56 h 96"/>
                <a:gd name="T38" fmla="*/ 58 w 86"/>
                <a:gd name="T39" fmla="*/ 62 h 96"/>
                <a:gd name="T40" fmla="*/ 47 w 86"/>
                <a:gd name="T41" fmla="*/ 69 h 96"/>
                <a:gd name="T42" fmla="*/ 58 w 86"/>
                <a:gd name="T43" fmla="*/ 62 h 96"/>
                <a:gd name="T44" fmla="*/ 30 w 86"/>
                <a:gd name="T45" fmla="*/ 73 h 96"/>
                <a:gd name="T46" fmla="*/ 32 w 86"/>
                <a:gd name="T47" fmla="*/ 64 h 96"/>
                <a:gd name="T48" fmla="*/ 23 w 86"/>
                <a:gd name="T49" fmla="*/ 53 h 96"/>
                <a:gd name="T50" fmla="*/ 23 w 86"/>
                <a:gd name="T51" fmla="*/ 43 h 96"/>
                <a:gd name="T52" fmla="*/ 23 w 86"/>
                <a:gd name="T53" fmla="*/ 53 h 96"/>
                <a:gd name="T54" fmla="*/ 30 w 86"/>
                <a:gd name="T55" fmla="*/ 23 h 96"/>
                <a:gd name="T56" fmla="*/ 32 w 86"/>
                <a:gd name="T57" fmla="*/ 32 h 96"/>
                <a:gd name="T58" fmla="*/ 47 w 86"/>
                <a:gd name="T59" fmla="*/ 27 h 96"/>
                <a:gd name="T60" fmla="*/ 58 w 86"/>
                <a:gd name="T61" fmla="*/ 34 h 96"/>
                <a:gd name="T62" fmla="*/ 47 w 86"/>
                <a:gd name="T63" fmla="*/ 27 h 96"/>
                <a:gd name="T64" fmla="*/ 68 w 86"/>
                <a:gd name="T65" fmla="*/ 48 h 96"/>
                <a:gd name="T66" fmla="*/ 63 w 86"/>
                <a:gd name="T67" fmla="*/ 48 h 96"/>
                <a:gd name="T68" fmla="*/ 43 w 86"/>
                <a:gd name="T69" fmla="*/ 4 h 96"/>
                <a:gd name="T70" fmla="*/ 43 w 86"/>
                <a:gd name="T71" fmla="*/ 25 h 96"/>
                <a:gd name="T72" fmla="*/ 43 w 86"/>
                <a:gd name="T73" fmla="*/ 4 h 96"/>
                <a:gd name="T74" fmla="*/ 7 w 86"/>
                <a:gd name="T75" fmla="*/ 23 h 96"/>
                <a:gd name="T76" fmla="*/ 23 w 86"/>
                <a:gd name="T77" fmla="*/ 38 h 96"/>
                <a:gd name="T78" fmla="*/ 11 w 86"/>
                <a:gd name="T79" fmla="*/ 39 h 96"/>
                <a:gd name="T80" fmla="*/ 11 w 86"/>
                <a:gd name="T81" fmla="*/ 57 h 96"/>
                <a:gd name="T82" fmla="*/ 23 w 86"/>
                <a:gd name="T83" fmla="*/ 58 h 96"/>
                <a:gd name="T84" fmla="*/ 7 w 86"/>
                <a:gd name="T85" fmla="*/ 73 h 96"/>
                <a:gd name="T86" fmla="*/ 31 w 86"/>
                <a:gd name="T87" fmla="*/ 77 h 96"/>
                <a:gd name="T88" fmla="*/ 55 w 86"/>
                <a:gd name="T89" fmla="*/ 77 h 96"/>
                <a:gd name="T90" fmla="*/ 79 w 86"/>
                <a:gd name="T91" fmla="*/ 73 h 96"/>
                <a:gd name="T92" fmla="*/ 63 w 86"/>
                <a:gd name="T93" fmla="*/ 58 h 96"/>
                <a:gd name="T94" fmla="*/ 75 w 86"/>
                <a:gd name="T95" fmla="*/ 57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86" h="96">
                  <a:moveTo>
                    <a:pt x="73" y="48"/>
                  </a:moveTo>
                  <a:cubicBezTo>
                    <a:pt x="75" y="46"/>
                    <a:pt x="77" y="43"/>
                    <a:pt x="79" y="41"/>
                  </a:cubicBezTo>
                  <a:cubicBezTo>
                    <a:pt x="84" y="33"/>
                    <a:pt x="86" y="25"/>
                    <a:pt x="83" y="21"/>
                  </a:cubicBezTo>
                  <a:cubicBezTo>
                    <a:pt x="79" y="15"/>
                    <a:pt x="70" y="15"/>
                    <a:pt x="59" y="18"/>
                  </a:cubicBezTo>
                  <a:cubicBezTo>
                    <a:pt x="55" y="7"/>
                    <a:pt x="49" y="0"/>
                    <a:pt x="43" y="0"/>
                  </a:cubicBezTo>
                  <a:cubicBezTo>
                    <a:pt x="37" y="0"/>
                    <a:pt x="31" y="7"/>
                    <a:pt x="27" y="18"/>
                  </a:cubicBezTo>
                  <a:cubicBezTo>
                    <a:pt x="16" y="15"/>
                    <a:pt x="7" y="15"/>
                    <a:pt x="3" y="21"/>
                  </a:cubicBezTo>
                  <a:cubicBezTo>
                    <a:pt x="0" y="25"/>
                    <a:pt x="2" y="33"/>
                    <a:pt x="7" y="41"/>
                  </a:cubicBezTo>
                  <a:cubicBezTo>
                    <a:pt x="9" y="43"/>
                    <a:pt x="11" y="46"/>
                    <a:pt x="13" y="48"/>
                  </a:cubicBezTo>
                  <a:cubicBezTo>
                    <a:pt x="11" y="50"/>
                    <a:pt x="9" y="53"/>
                    <a:pt x="7" y="55"/>
                  </a:cubicBezTo>
                  <a:cubicBezTo>
                    <a:pt x="2" y="63"/>
                    <a:pt x="0" y="71"/>
                    <a:pt x="3" y="75"/>
                  </a:cubicBezTo>
                  <a:cubicBezTo>
                    <a:pt x="6" y="78"/>
                    <a:pt x="10" y="80"/>
                    <a:pt x="15" y="80"/>
                  </a:cubicBezTo>
                  <a:cubicBezTo>
                    <a:pt x="19" y="80"/>
                    <a:pt x="23" y="79"/>
                    <a:pt x="27" y="78"/>
                  </a:cubicBezTo>
                  <a:cubicBezTo>
                    <a:pt x="31" y="89"/>
                    <a:pt x="37" y="96"/>
                    <a:pt x="43" y="96"/>
                  </a:cubicBezTo>
                  <a:cubicBezTo>
                    <a:pt x="49" y="96"/>
                    <a:pt x="55" y="89"/>
                    <a:pt x="59" y="78"/>
                  </a:cubicBezTo>
                  <a:cubicBezTo>
                    <a:pt x="63" y="79"/>
                    <a:pt x="67" y="80"/>
                    <a:pt x="71" y="80"/>
                  </a:cubicBezTo>
                  <a:cubicBezTo>
                    <a:pt x="76" y="80"/>
                    <a:pt x="80" y="78"/>
                    <a:pt x="83" y="75"/>
                  </a:cubicBezTo>
                  <a:cubicBezTo>
                    <a:pt x="86" y="71"/>
                    <a:pt x="84" y="63"/>
                    <a:pt x="79" y="55"/>
                  </a:cubicBezTo>
                  <a:cubicBezTo>
                    <a:pt x="77" y="53"/>
                    <a:pt x="75" y="50"/>
                    <a:pt x="73" y="48"/>
                  </a:cubicBezTo>
                  <a:close/>
                  <a:moveTo>
                    <a:pt x="71" y="20"/>
                  </a:moveTo>
                  <a:cubicBezTo>
                    <a:pt x="75" y="20"/>
                    <a:pt x="78" y="21"/>
                    <a:pt x="79" y="23"/>
                  </a:cubicBezTo>
                  <a:cubicBezTo>
                    <a:pt x="81" y="26"/>
                    <a:pt x="80" y="32"/>
                    <a:pt x="75" y="39"/>
                  </a:cubicBezTo>
                  <a:cubicBezTo>
                    <a:pt x="74" y="41"/>
                    <a:pt x="72" y="43"/>
                    <a:pt x="71" y="45"/>
                  </a:cubicBezTo>
                  <a:cubicBezTo>
                    <a:pt x="68" y="43"/>
                    <a:pt x="65" y="40"/>
                    <a:pt x="63" y="38"/>
                  </a:cubicBezTo>
                  <a:cubicBezTo>
                    <a:pt x="62" y="32"/>
                    <a:pt x="61" y="27"/>
                    <a:pt x="60" y="22"/>
                  </a:cubicBezTo>
                  <a:cubicBezTo>
                    <a:pt x="64" y="21"/>
                    <a:pt x="68" y="20"/>
                    <a:pt x="71" y="20"/>
                  </a:cubicBezTo>
                  <a:close/>
                  <a:moveTo>
                    <a:pt x="52" y="61"/>
                  </a:moveTo>
                  <a:cubicBezTo>
                    <a:pt x="49" y="63"/>
                    <a:pt x="46" y="65"/>
                    <a:pt x="43" y="67"/>
                  </a:cubicBezTo>
                  <a:cubicBezTo>
                    <a:pt x="40" y="65"/>
                    <a:pt x="37" y="63"/>
                    <a:pt x="34" y="61"/>
                  </a:cubicBezTo>
                  <a:cubicBezTo>
                    <a:pt x="32" y="60"/>
                    <a:pt x="29" y="58"/>
                    <a:pt x="27" y="56"/>
                  </a:cubicBezTo>
                  <a:cubicBezTo>
                    <a:pt x="27" y="54"/>
                    <a:pt x="27" y="51"/>
                    <a:pt x="27" y="48"/>
                  </a:cubicBezTo>
                  <a:cubicBezTo>
                    <a:pt x="27" y="45"/>
                    <a:pt x="27" y="42"/>
                    <a:pt x="27" y="40"/>
                  </a:cubicBezTo>
                  <a:cubicBezTo>
                    <a:pt x="29" y="38"/>
                    <a:pt x="32" y="36"/>
                    <a:pt x="34" y="35"/>
                  </a:cubicBezTo>
                  <a:cubicBezTo>
                    <a:pt x="37" y="33"/>
                    <a:pt x="40" y="31"/>
                    <a:pt x="43" y="29"/>
                  </a:cubicBezTo>
                  <a:cubicBezTo>
                    <a:pt x="46" y="31"/>
                    <a:pt x="49" y="33"/>
                    <a:pt x="52" y="35"/>
                  </a:cubicBezTo>
                  <a:cubicBezTo>
                    <a:pt x="54" y="36"/>
                    <a:pt x="57" y="38"/>
                    <a:pt x="59" y="40"/>
                  </a:cubicBezTo>
                  <a:cubicBezTo>
                    <a:pt x="59" y="42"/>
                    <a:pt x="59" y="45"/>
                    <a:pt x="59" y="48"/>
                  </a:cubicBezTo>
                  <a:cubicBezTo>
                    <a:pt x="59" y="51"/>
                    <a:pt x="59" y="54"/>
                    <a:pt x="59" y="56"/>
                  </a:cubicBezTo>
                  <a:cubicBezTo>
                    <a:pt x="57" y="58"/>
                    <a:pt x="54" y="60"/>
                    <a:pt x="52" y="61"/>
                  </a:cubicBezTo>
                  <a:close/>
                  <a:moveTo>
                    <a:pt x="58" y="62"/>
                  </a:moveTo>
                  <a:cubicBezTo>
                    <a:pt x="58" y="66"/>
                    <a:pt x="57" y="69"/>
                    <a:pt x="56" y="73"/>
                  </a:cubicBezTo>
                  <a:cubicBezTo>
                    <a:pt x="53" y="72"/>
                    <a:pt x="50" y="71"/>
                    <a:pt x="47" y="69"/>
                  </a:cubicBezTo>
                  <a:cubicBezTo>
                    <a:pt x="50" y="68"/>
                    <a:pt x="52" y="66"/>
                    <a:pt x="54" y="64"/>
                  </a:cubicBezTo>
                  <a:cubicBezTo>
                    <a:pt x="56" y="64"/>
                    <a:pt x="57" y="63"/>
                    <a:pt x="58" y="62"/>
                  </a:cubicBezTo>
                  <a:close/>
                  <a:moveTo>
                    <a:pt x="39" y="69"/>
                  </a:moveTo>
                  <a:cubicBezTo>
                    <a:pt x="36" y="71"/>
                    <a:pt x="33" y="72"/>
                    <a:pt x="30" y="73"/>
                  </a:cubicBezTo>
                  <a:cubicBezTo>
                    <a:pt x="29" y="69"/>
                    <a:pt x="28" y="66"/>
                    <a:pt x="28" y="62"/>
                  </a:cubicBezTo>
                  <a:cubicBezTo>
                    <a:pt x="29" y="63"/>
                    <a:pt x="30" y="64"/>
                    <a:pt x="32" y="64"/>
                  </a:cubicBezTo>
                  <a:cubicBezTo>
                    <a:pt x="34" y="66"/>
                    <a:pt x="36" y="68"/>
                    <a:pt x="39" y="69"/>
                  </a:cubicBezTo>
                  <a:close/>
                  <a:moveTo>
                    <a:pt x="23" y="53"/>
                  </a:moveTo>
                  <a:cubicBezTo>
                    <a:pt x="21" y="51"/>
                    <a:pt x="20" y="50"/>
                    <a:pt x="18" y="48"/>
                  </a:cubicBezTo>
                  <a:cubicBezTo>
                    <a:pt x="20" y="46"/>
                    <a:pt x="21" y="45"/>
                    <a:pt x="23" y="43"/>
                  </a:cubicBezTo>
                  <a:cubicBezTo>
                    <a:pt x="23" y="45"/>
                    <a:pt x="23" y="46"/>
                    <a:pt x="23" y="48"/>
                  </a:cubicBezTo>
                  <a:cubicBezTo>
                    <a:pt x="23" y="50"/>
                    <a:pt x="23" y="51"/>
                    <a:pt x="23" y="53"/>
                  </a:cubicBezTo>
                  <a:close/>
                  <a:moveTo>
                    <a:pt x="28" y="34"/>
                  </a:moveTo>
                  <a:cubicBezTo>
                    <a:pt x="28" y="30"/>
                    <a:pt x="29" y="27"/>
                    <a:pt x="30" y="23"/>
                  </a:cubicBezTo>
                  <a:cubicBezTo>
                    <a:pt x="33" y="24"/>
                    <a:pt x="36" y="25"/>
                    <a:pt x="39" y="27"/>
                  </a:cubicBezTo>
                  <a:cubicBezTo>
                    <a:pt x="36" y="28"/>
                    <a:pt x="34" y="30"/>
                    <a:pt x="32" y="32"/>
                  </a:cubicBezTo>
                  <a:cubicBezTo>
                    <a:pt x="30" y="32"/>
                    <a:pt x="29" y="33"/>
                    <a:pt x="28" y="34"/>
                  </a:cubicBezTo>
                  <a:close/>
                  <a:moveTo>
                    <a:pt x="47" y="27"/>
                  </a:moveTo>
                  <a:cubicBezTo>
                    <a:pt x="50" y="25"/>
                    <a:pt x="53" y="24"/>
                    <a:pt x="56" y="23"/>
                  </a:cubicBezTo>
                  <a:cubicBezTo>
                    <a:pt x="57" y="27"/>
                    <a:pt x="58" y="30"/>
                    <a:pt x="58" y="34"/>
                  </a:cubicBezTo>
                  <a:cubicBezTo>
                    <a:pt x="57" y="33"/>
                    <a:pt x="56" y="32"/>
                    <a:pt x="54" y="32"/>
                  </a:cubicBezTo>
                  <a:cubicBezTo>
                    <a:pt x="52" y="30"/>
                    <a:pt x="50" y="28"/>
                    <a:pt x="47" y="27"/>
                  </a:cubicBezTo>
                  <a:close/>
                  <a:moveTo>
                    <a:pt x="63" y="43"/>
                  </a:moveTo>
                  <a:cubicBezTo>
                    <a:pt x="65" y="45"/>
                    <a:pt x="66" y="46"/>
                    <a:pt x="68" y="48"/>
                  </a:cubicBezTo>
                  <a:cubicBezTo>
                    <a:pt x="66" y="50"/>
                    <a:pt x="65" y="51"/>
                    <a:pt x="63" y="53"/>
                  </a:cubicBezTo>
                  <a:cubicBezTo>
                    <a:pt x="63" y="51"/>
                    <a:pt x="63" y="50"/>
                    <a:pt x="63" y="48"/>
                  </a:cubicBezTo>
                  <a:cubicBezTo>
                    <a:pt x="63" y="46"/>
                    <a:pt x="63" y="45"/>
                    <a:pt x="63" y="43"/>
                  </a:cubicBezTo>
                  <a:close/>
                  <a:moveTo>
                    <a:pt x="43" y="4"/>
                  </a:moveTo>
                  <a:cubicBezTo>
                    <a:pt x="47" y="4"/>
                    <a:pt x="52" y="10"/>
                    <a:pt x="55" y="19"/>
                  </a:cubicBezTo>
                  <a:cubicBezTo>
                    <a:pt x="51" y="21"/>
                    <a:pt x="47" y="22"/>
                    <a:pt x="43" y="25"/>
                  </a:cubicBezTo>
                  <a:cubicBezTo>
                    <a:pt x="39" y="22"/>
                    <a:pt x="35" y="21"/>
                    <a:pt x="31" y="19"/>
                  </a:cubicBezTo>
                  <a:cubicBezTo>
                    <a:pt x="34" y="10"/>
                    <a:pt x="39" y="4"/>
                    <a:pt x="43" y="4"/>
                  </a:cubicBezTo>
                  <a:close/>
                  <a:moveTo>
                    <a:pt x="11" y="39"/>
                  </a:moveTo>
                  <a:cubicBezTo>
                    <a:pt x="6" y="32"/>
                    <a:pt x="5" y="26"/>
                    <a:pt x="7" y="23"/>
                  </a:cubicBezTo>
                  <a:cubicBezTo>
                    <a:pt x="9" y="20"/>
                    <a:pt x="16" y="19"/>
                    <a:pt x="26" y="22"/>
                  </a:cubicBezTo>
                  <a:cubicBezTo>
                    <a:pt x="25" y="27"/>
                    <a:pt x="24" y="32"/>
                    <a:pt x="23" y="38"/>
                  </a:cubicBezTo>
                  <a:cubicBezTo>
                    <a:pt x="21" y="40"/>
                    <a:pt x="18" y="43"/>
                    <a:pt x="15" y="45"/>
                  </a:cubicBezTo>
                  <a:cubicBezTo>
                    <a:pt x="14" y="43"/>
                    <a:pt x="12" y="41"/>
                    <a:pt x="11" y="39"/>
                  </a:cubicBezTo>
                  <a:close/>
                  <a:moveTo>
                    <a:pt x="7" y="73"/>
                  </a:moveTo>
                  <a:cubicBezTo>
                    <a:pt x="5" y="70"/>
                    <a:pt x="6" y="64"/>
                    <a:pt x="11" y="57"/>
                  </a:cubicBezTo>
                  <a:cubicBezTo>
                    <a:pt x="12" y="55"/>
                    <a:pt x="14" y="53"/>
                    <a:pt x="15" y="51"/>
                  </a:cubicBezTo>
                  <a:cubicBezTo>
                    <a:pt x="18" y="53"/>
                    <a:pt x="21" y="56"/>
                    <a:pt x="23" y="58"/>
                  </a:cubicBezTo>
                  <a:cubicBezTo>
                    <a:pt x="24" y="64"/>
                    <a:pt x="25" y="69"/>
                    <a:pt x="26" y="74"/>
                  </a:cubicBezTo>
                  <a:cubicBezTo>
                    <a:pt x="16" y="77"/>
                    <a:pt x="9" y="76"/>
                    <a:pt x="7" y="73"/>
                  </a:cubicBezTo>
                  <a:close/>
                  <a:moveTo>
                    <a:pt x="43" y="92"/>
                  </a:moveTo>
                  <a:cubicBezTo>
                    <a:pt x="39" y="92"/>
                    <a:pt x="34" y="86"/>
                    <a:pt x="31" y="77"/>
                  </a:cubicBezTo>
                  <a:cubicBezTo>
                    <a:pt x="35" y="75"/>
                    <a:pt x="39" y="74"/>
                    <a:pt x="43" y="71"/>
                  </a:cubicBezTo>
                  <a:cubicBezTo>
                    <a:pt x="47" y="74"/>
                    <a:pt x="51" y="75"/>
                    <a:pt x="55" y="77"/>
                  </a:cubicBezTo>
                  <a:cubicBezTo>
                    <a:pt x="52" y="86"/>
                    <a:pt x="47" y="92"/>
                    <a:pt x="43" y="92"/>
                  </a:cubicBezTo>
                  <a:close/>
                  <a:moveTo>
                    <a:pt x="79" y="73"/>
                  </a:moveTo>
                  <a:cubicBezTo>
                    <a:pt x="77" y="76"/>
                    <a:pt x="70" y="77"/>
                    <a:pt x="60" y="74"/>
                  </a:cubicBezTo>
                  <a:cubicBezTo>
                    <a:pt x="61" y="69"/>
                    <a:pt x="62" y="64"/>
                    <a:pt x="63" y="58"/>
                  </a:cubicBezTo>
                  <a:cubicBezTo>
                    <a:pt x="65" y="56"/>
                    <a:pt x="68" y="53"/>
                    <a:pt x="71" y="51"/>
                  </a:cubicBezTo>
                  <a:cubicBezTo>
                    <a:pt x="72" y="53"/>
                    <a:pt x="74" y="55"/>
                    <a:pt x="75" y="57"/>
                  </a:cubicBezTo>
                  <a:cubicBezTo>
                    <a:pt x="80" y="64"/>
                    <a:pt x="81" y="70"/>
                    <a:pt x="79" y="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sz="900" dirty="0"/>
            </a:p>
          </p:txBody>
        </p:sp>
        <p:sp>
          <p:nvSpPr>
            <p:cNvPr id="21" name="Freeform 15"/>
            <p:cNvSpPr>
              <a:spLocks noEditPoints="1"/>
            </p:cNvSpPr>
            <p:nvPr/>
          </p:nvSpPr>
          <p:spPr bwMode="auto">
            <a:xfrm>
              <a:off x="8605838" y="-2397125"/>
              <a:ext cx="131763" cy="133350"/>
            </a:xfrm>
            <a:custGeom>
              <a:avLst/>
              <a:gdLst>
                <a:gd name="T0" fmla="*/ 10 w 20"/>
                <a:gd name="T1" fmla="*/ 0 h 20"/>
                <a:gd name="T2" fmla="*/ 0 w 20"/>
                <a:gd name="T3" fmla="*/ 10 h 20"/>
                <a:gd name="T4" fmla="*/ 10 w 20"/>
                <a:gd name="T5" fmla="*/ 20 h 20"/>
                <a:gd name="T6" fmla="*/ 20 w 20"/>
                <a:gd name="T7" fmla="*/ 10 h 20"/>
                <a:gd name="T8" fmla="*/ 10 w 20"/>
                <a:gd name="T9" fmla="*/ 0 h 20"/>
                <a:gd name="T10" fmla="*/ 10 w 20"/>
                <a:gd name="T11" fmla="*/ 16 h 20"/>
                <a:gd name="T12" fmla="*/ 4 w 20"/>
                <a:gd name="T13" fmla="*/ 10 h 20"/>
                <a:gd name="T14" fmla="*/ 10 w 20"/>
                <a:gd name="T15" fmla="*/ 4 h 20"/>
                <a:gd name="T16" fmla="*/ 16 w 20"/>
                <a:gd name="T17" fmla="*/ 10 h 20"/>
                <a:gd name="T18" fmla="*/ 10 w 20"/>
                <a:gd name="T19" fmla="*/ 16 h 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0" h="20">
                  <a:moveTo>
                    <a:pt x="10" y="0"/>
                  </a:moveTo>
                  <a:cubicBezTo>
                    <a:pt x="4" y="0"/>
                    <a:pt x="0" y="4"/>
                    <a:pt x="0" y="10"/>
                  </a:cubicBezTo>
                  <a:cubicBezTo>
                    <a:pt x="0" y="16"/>
                    <a:pt x="4" y="20"/>
                    <a:pt x="10" y="20"/>
                  </a:cubicBezTo>
                  <a:cubicBezTo>
                    <a:pt x="16" y="20"/>
                    <a:pt x="20" y="16"/>
                    <a:pt x="20" y="10"/>
                  </a:cubicBezTo>
                  <a:cubicBezTo>
                    <a:pt x="20" y="4"/>
                    <a:pt x="16" y="0"/>
                    <a:pt x="10" y="0"/>
                  </a:cubicBezTo>
                  <a:close/>
                  <a:moveTo>
                    <a:pt x="10" y="16"/>
                  </a:moveTo>
                  <a:cubicBezTo>
                    <a:pt x="7" y="16"/>
                    <a:pt x="4" y="13"/>
                    <a:pt x="4" y="10"/>
                  </a:cubicBezTo>
                  <a:cubicBezTo>
                    <a:pt x="4" y="7"/>
                    <a:pt x="7" y="4"/>
                    <a:pt x="10" y="4"/>
                  </a:cubicBezTo>
                  <a:cubicBezTo>
                    <a:pt x="13" y="4"/>
                    <a:pt x="16" y="7"/>
                    <a:pt x="16" y="10"/>
                  </a:cubicBezTo>
                  <a:cubicBezTo>
                    <a:pt x="16" y="13"/>
                    <a:pt x="13" y="16"/>
                    <a:pt x="10" y="1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sz="900" dirty="0"/>
            </a:p>
          </p:txBody>
        </p:sp>
      </p:grpSp>
    </p:spTree>
    <p:extLst>
      <p:ext uri="{BB962C8B-B14F-4D97-AF65-F5344CB8AC3E}">
        <p14:creationId xmlns:p14="http://schemas.microsoft.com/office/powerpoint/2010/main" val="14726036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descr="two people collaborating at computer screen"/>
          <p:cNvPicPr>
            <a:picLocks noGrp="1" noChangeAspect="1"/>
          </p:cNvPicPr>
          <p:nvPr>
            <p:ph type="pic" sz="quarter" idx="13"/>
          </p:nvPr>
        </p:nvPicPr>
        <p:blipFill>
          <a:blip r:embed="rId3" cstate="print">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p:pic>
      <p:sp>
        <p:nvSpPr>
          <p:cNvPr id="3" name="Title 2"/>
          <p:cNvSpPr>
            <a:spLocks noGrp="1"/>
          </p:cNvSpPr>
          <p:nvPr>
            <p:ph type="title"/>
          </p:nvPr>
        </p:nvSpPr>
        <p:spPr/>
        <p:txBody>
          <a:bodyPr/>
          <a:lstStyle/>
          <a:p>
            <a:r>
              <a:rPr lang="en-US" dirty="0"/>
              <a:t>Conclusion</a:t>
            </a:r>
          </a:p>
        </p:txBody>
      </p:sp>
      <p:sp>
        <p:nvSpPr>
          <p:cNvPr id="6" name="Content Placeholder 5"/>
          <p:cNvSpPr>
            <a:spLocks noGrp="1"/>
          </p:cNvSpPr>
          <p:nvPr>
            <p:ph idx="1"/>
          </p:nvPr>
        </p:nvSpPr>
        <p:spPr/>
        <p:txBody>
          <a:bodyPr/>
          <a:lstStyle/>
          <a:p>
            <a:pPr marL="0" indent="0">
              <a:buNone/>
            </a:pPr>
            <a:endParaRPr lang="en-US" dirty="0"/>
          </a:p>
          <a:p>
            <a:pPr marL="0" indent="0">
              <a:buNone/>
            </a:pPr>
            <a:r>
              <a:rPr lang="en-US" dirty="0"/>
              <a:t>Considering the importance of the employee engagement for </a:t>
            </a:r>
            <a:r>
              <a:rPr lang="en-US" dirty="0" err="1"/>
              <a:t>organisations</a:t>
            </a:r>
            <a:r>
              <a:rPr lang="en-US" dirty="0"/>
              <a:t> development and success, we can see more and more plans and actions taken within the human resources area and independent departments. </a:t>
            </a:r>
            <a:r>
              <a:rPr lang="en-US" b="0" i="0" dirty="0">
                <a:effectLst/>
                <a:latin typeface="Times New Roman" panose="02020603050405020304" pitchFamily="18" charset="0"/>
              </a:rPr>
              <a:t>(</a:t>
            </a:r>
            <a:r>
              <a:rPr lang="en-US" b="0" i="0" dirty="0" err="1">
                <a:effectLst/>
                <a:latin typeface="Times New Roman" panose="02020603050405020304" pitchFamily="18" charset="0"/>
              </a:rPr>
              <a:t>D’Analeze</a:t>
            </a:r>
            <a:r>
              <a:rPr lang="en-US" b="0" i="0" dirty="0">
                <a:effectLst/>
                <a:latin typeface="Times New Roman" panose="02020603050405020304" pitchFamily="18" charset="0"/>
              </a:rPr>
              <a:t> et al, 2012) </a:t>
            </a:r>
          </a:p>
          <a:p>
            <a:pPr marL="0" indent="0">
              <a:buNone/>
            </a:pPr>
            <a:r>
              <a:rPr lang="en-US" dirty="0"/>
              <a:t>In my opinion, the employee engagement approach will have to take a very serious note in order to improve the quality and inter-personal relationships within hospitality sector and understand the outcome of these improvements and also monitor on a daily basis how our employees feel, to observe and offer more feedback on the impact that they have created towards the business. </a:t>
            </a:r>
          </a:p>
        </p:txBody>
      </p:sp>
    </p:spTree>
    <p:extLst>
      <p:ext uri="{BB962C8B-B14F-4D97-AF65-F5344CB8AC3E}">
        <p14:creationId xmlns:p14="http://schemas.microsoft.com/office/powerpoint/2010/main" val="13806743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4655890" y="570450"/>
            <a:ext cx="6896029" cy="6287549"/>
          </a:xfrm>
        </p:spPr>
        <p:txBody>
          <a:bodyPr>
            <a:normAutofit fontScale="77500" lnSpcReduction="20000"/>
          </a:bodyPr>
          <a:lstStyle/>
          <a:p>
            <a:pPr marL="342900" marR="0" lvl="0" indent="-342900">
              <a:lnSpc>
                <a:spcPct val="107000"/>
              </a:lnSpc>
              <a:spcBef>
                <a:spcPts val="0"/>
              </a:spcBef>
              <a:spcAft>
                <a:spcPts val="800"/>
              </a:spcAft>
              <a:buFont typeface="+mj-lt"/>
              <a:buAutoNum type="arabicPeriod"/>
              <a:tabLst>
                <a:tab pos="457200" algn="l"/>
              </a:tabLst>
            </a:pP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Achor</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S (2011)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The Happiness Advantage: The seven principles of positive</a:t>
            </a:r>
            <a:br>
              <a:rPr lang="en-US" sz="1800" i="1" dirty="0">
                <a:effectLst/>
                <a:latin typeface="Times New Roman" panose="02020603050405020304" pitchFamily="18" charset="0"/>
                <a:ea typeface="Calibri" panose="020F0502020204030204" pitchFamily="34" charset="0"/>
                <a:cs typeface="Times New Roman" panose="02020603050405020304" pitchFamily="18" charset="0"/>
              </a:rPr>
            </a:b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psychology that fuel success and performance at work</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Random House Group</a:t>
            </a:r>
            <a:br>
              <a:rPr lang="en-US" sz="1800" dirty="0">
                <a:effectLst/>
                <a:latin typeface="Times New Roman" panose="02020603050405020304" pitchFamily="18" charset="0"/>
                <a:ea typeface="Calibri" panose="020F0502020204030204" pitchFamily="34" charset="0"/>
                <a:cs typeface="Times New Roman" panose="02020603050405020304" pitchFamily="18" charset="0"/>
              </a:rPr>
            </a:b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Publishing, London</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Font typeface="+mj-lt"/>
              <a:buAutoNum type="arabicPeriod"/>
              <a:tabLst>
                <a:tab pos="457200" algn="l"/>
              </a:tabLst>
            </a:pP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Alfes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K, Truss, C, Soane, E, Rees, C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Gatenby</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M (2010)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Creating an Engaged</a:t>
            </a:r>
            <a:br>
              <a:rPr lang="en-US" sz="1800" i="1" dirty="0">
                <a:effectLst/>
                <a:latin typeface="Times New Roman" panose="02020603050405020304" pitchFamily="18" charset="0"/>
                <a:ea typeface="Calibri" panose="020F0502020204030204" pitchFamily="34" charset="0"/>
                <a:cs typeface="Times New Roman" panose="02020603050405020304" pitchFamily="18" charset="0"/>
              </a:rPr>
            </a:b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Workforce: Findings from the Kingston employee engagement consortium</a:t>
            </a:r>
            <a:br>
              <a:rPr lang="en-US" sz="1800" i="1" dirty="0">
                <a:effectLst/>
                <a:latin typeface="Times New Roman" panose="02020603050405020304" pitchFamily="18" charset="0"/>
                <a:ea typeface="Calibri" panose="020F0502020204030204" pitchFamily="34" charset="0"/>
                <a:cs typeface="Times New Roman" panose="02020603050405020304" pitchFamily="18" charset="0"/>
              </a:rPr>
            </a:b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project</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CIPD, London</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Font typeface="+mj-lt"/>
              <a:buAutoNum type="arabicPeriod"/>
              <a:tabLst>
                <a:tab pos="457200" algn="l"/>
              </a:tabLs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Bridger, E. (2018)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Employee Engagement : A practical Introduction,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2</a:t>
            </a:r>
            <a:r>
              <a:rPr lang="en-US" sz="1800" baseline="30000" dirty="0">
                <a:effectLst/>
                <a:latin typeface="Times New Roman" panose="02020603050405020304" pitchFamily="18" charset="0"/>
                <a:ea typeface="Calibri" panose="020F0502020204030204" pitchFamily="34" charset="0"/>
                <a:cs typeface="Times New Roman" panose="02020603050405020304" pitchFamily="18" charset="0"/>
              </a:rPr>
              <a:t>nd</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Edition, HR Fundamentals.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Font typeface="+mj-lt"/>
              <a:buAutoNum type="arabicPeriod"/>
              <a:tabLst>
                <a:tab pos="457200" algn="l"/>
              </a:tabLst>
            </a:pP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D’Analeze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G, Dodge, T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Rayton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B (2012) The Evidence: Employee engage-</a:t>
            </a:r>
            <a:br>
              <a:rPr lang="en-US" sz="1800" dirty="0">
                <a:effectLst/>
                <a:latin typeface="Times New Roman" panose="02020603050405020304" pitchFamily="18" charset="0"/>
                <a:ea typeface="Calibri" panose="020F0502020204030204" pitchFamily="34" charset="0"/>
                <a:cs typeface="Times New Roman" panose="02020603050405020304" pitchFamily="18" charset="0"/>
              </a:rPr>
            </a:b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ment</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taskforce,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Nailing the evidence’ workgroup, Engage For Success, </a:t>
            </a:r>
            <a:r>
              <a:rPr lang="en-US" sz="1800" i="1"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3"/>
              </a:rPr>
              <a:t>https://engageforsuccess.org/engage-for-success-blog/employee-engagement-the-evidence-infographic-toolkit/#.U8eBJo1dXjY</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(Accessed on 01.12.2022)</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Font typeface="+mj-lt"/>
              <a:buAutoNum type="arabicPeriod"/>
              <a:tabLst>
                <a:tab pos="457200" algn="l"/>
              </a:tabLs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Harvard Business Review (2011) Spotlight: The happiness factor, Harvard Business</a:t>
            </a:r>
            <a:br>
              <a:rPr lang="en-US" sz="1800" dirty="0">
                <a:effectLst/>
                <a:latin typeface="Times New Roman" panose="02020603050405020304" pitchFamily="18" charset="0"/>
                <a:ea typeface="Calibri" panose="020F0502020204030204" pitchFamily="34" charset="0"/>
                <a:cs typeface="Times New Roman" panose="02020603050405020304" pitchFamily="18" charset="0"/>
              </a:rPr>
            </a:b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Review, January–February issue</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Font typeface="+mj-lt"/>
              <a:buAutoNum type="arabicPeriod"/>
              <a:tabLst>
                <a:tab pos="457200" algn="l"/>
              </a:tabLs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Kahn, W A (1990) Psychological conditions of personal engagement and disengage-</a:t>
            </a:r>
            <a:br>
              <a:rPr lang="en-US" sz="1800" dirty="0">
                <a:effectLst/>
                <a:latin typeface="Times New Roman" panose="02020603050405020304" pitchFamily="18" charset="0"/>
                <a:ea typeface="Calibri" panose="020F0502020204030204" pitchFamily="34" charset="0"/>
                <a:cs typeface="Times New Roman" panose="02020603050405020304" pitchFamily="18" charset="0"/>
              </a:rPr>
            </a:b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ment</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work, Academy of Management Journal, 33 (4)</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Font typeface="+mj-lt"/>
              <a:buAutoNum type="arabicPeriod"/>
              <a:tabLst>
                <a:tab pos="457200" algn="l"/>
              </a:tabLs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Management Study Guide, (2020) </a:t>
            </a:r>
            <a:r>
              <a:rPr lang="en-US" sz="1800" i="1"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4"/>
              </a:rPr>
              <a:t>https://www.managementstudyguide.com/zinger-model-employee-engagement.htm</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Accessed on 01.12.2022)</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Font typeface="+mj-lt"/>
              <a:buAutoNum type="arabicPeriod"/>
              <a:tabLst>
                <a:tab pos="457200" algn="l"/>
              </a:tabLs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Pratt, M G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Ashforth</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B E (2003) Fostering meaningfulness in working and at</a:t>
            </a:r>
            <a:br>
              <a:rPr lang="en-US" sz="1800" dirty="0">
                <a:effectLst/>
                <a:latin typeface="Times New Roman" panose="02020603050405020304" pitchFamily="18" charset="0"/>
                <a:ea typeface="Calibri" panose="020F0502020204030204" pitchFamily="34" charset="0"/>
                <a:cs typeface="Times New Roman" panose="02020603050405020304" pitchFamily="18" charset="0"/>
              </a:rPr>
            </a:b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work, in Robinson, D, Perryman, S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Hayday</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S (2004)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The Drivers of</a:t>
            </a:r>
            <a:br>
              <a:rPr lang="en-US" sz="1800" i="1" dirty="0">
                <a:effectLst/>
                <a:latin typeface="Times New Roman" panose="02020603050405020304" pitchFamily="18" charset="0"/>
                <a:ea typeface="Calibri" panose="020F0502020204030204" pitchFamily="34" charset="0"/>
                <a:cs typeface="Times New Roman" panose="02020603050405020304" pitchFamily="18" charset="0"/>
              </a:rPr>
            </a:b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Employee Engagement</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IES, London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Font typeface="+mj-lt"/>
              <a:buAutoNum type="arabicPeriod"/>
              <a:tabLst>
                <a:tab pos="457200" algn="l"/>
              </a:tabLs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Sharma,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Naman,et</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al., editors. </a:t>
            </a:r>
            <a:r>
              <a:rPr lang="en-US" sz="1800" i="1" dirty="0">
                <a:effectLst/>
                <a:latin typeface="Times New Roman" panose="02020603050405020304" pitchFamily="18" charset="0"/>
                <a:ea typeface="Calibri" panose="020F0502020204030204" pitchFamily="34" charset="0"/>
                <a:cs typeface="Times New Roman" panose="02020603050405020304" pitchFamily="18" charset="0"/>
              </a:rPr>
              <a:t>Management Techniques for Employee Engagement in Contemporary Organizations.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IGI Global, 2019. </a:t>
            </a:r>
            <a:r>
              <a:rPr lang="en-US" sz="18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5"/>
              </a:rPr>
              <a:t>https://doi-org.ezproxy.uwtsd.ac.uk/10.4018/978-1-5225-7799-7</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Font typeface="+mj-lt"/>
              <a:buAutoNum type="arabicPeriod"/>
              <a:tabLst>
                <a:tab pos="457200" algn="l"/>
              </a:tabLs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Sinek, S (2009) How great leaders inspire action,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TEDtalks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6"/>
              </a:rPr>
              <a:t>https://www.ted.com/talks/simon_sinek_how_great_leaders_inspire_action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(Accessed on 02.12.2022)</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Title 3"/>
          <p:cNvSpPr>
            <a:spLocks noGrp="1"/>
          </p:cNvSpPr>
          <p:nvPr>
            <p:ph type="title"/>
          </p:nvPr>
        </p:nvSpPr>
        <p:spPr/>
        <p:txBody>
          <a:bodyPr/>
          <a:lstStyle/>
          <a:p>
            <a:r>
              <a:rPr lang="en-US" dirty="0"/>
              <a:t>References</a:t>
            </a:r>
          </a:p>
        </p:txBody>
      </p:sp>
      <p:grpSp>
        <p:nvGrpSpPr>
          <p:cNvPr id="8" name="Group 89" descr="checklist with pencil icon"/>
          <p:cNvGrpSpPr>
            <a:grpSpLocks noChangeAspect="1"/>
          </p:cNvGrpSpPr>
          <p:nvPr/>
        </p:nvGrpSpPr>
        <p:grpSpPr bwMode="auto">
          <a:xfrm>
            <a:off x="891100" y="2462936"/>
            <a:ext cx="589100" cy="589100"/>
            <a:chOff x="6539" y="440"/>
            <a:chExt cx="426" cy="426"/>
          </a:xfrm>
          <a:solidFill>
            <a:schemeClr val="accent1"/>
          </a:solidFill>
        </p:grpSpPr>
        <p:sp>
          <p:nvSpPr>
            <p:cNvPr id="9" name="Freeform 90"/>
            <p:cNvSpPr>
              <a:spLocks noEditPoints="1"/>
            </p:cNvSpPr>
            <p:nvPr/>
          </p:nvSpPr>
          <p:spPr bwMode="auto">
            <a:xfrm>
              <a:off x="6752" y="653"/>
              <a:ext cx="213" cy="213"/>
            </a:xfrm>
            <a:custGeom>
              <a:avLst/>
              <a:gdLst>
                <a:gd name="T0" fmla="*/ 6 w 144"/>
                <a:gd name="T1" fmla="*/ 144 h 144"/>
                <a:gd name="T2" fmla="*/ 2 w 144"/>
                <a:gd name="T3" fmla="*/ 143 h 144"/>
                <a:gd name="T4" fmla="*/ 1 w 144"/>
                <a:gd name="T5" fmla="*/ 137 h 144"/>
                <a:gd name="T6" fmla="*/ 13 w 144"/>
                <a:gd name="T7" fmla="*/ 95 h 144"/>
                <a:gd name="T8" fmla="*/ 14 w 144"/>
                <a:gd name="T9" fmla="*/ 92 h 144"/>
                <a:gd name="T10" fmla="*/ 104 w 144"/>
                <a:gd name="T11" fmla="*/ 2 h 144"/>
                <a:gd name="T12" fmla="*/ 113 w 144"/>
                <a:gd name="T13" fmla="*/ 2 h 144"/>
                <a:gd name="T14" fmla="*/ 143 w 144"/>
                <a:gd name="T15" fmla="*/ 32 h 144"/>
                <a:gd name="T16" fmla="*/ 144 w 144"/>
                <a:gd name="T17" fmla="*/ 36 h 144"/>
                <a:gd name="T18" fmla="*/ 143 w 144"/>
                <a:gd name="T19" fmla="*/ 41 h 144"/>
                <a:gd name="T20" fmla="*/ 53 w 144"/>
                <a:gd name="T21" fmla="*/ 131 h 144"/>
                <a:gd name="T22" fmla="*/ 50 w 144"/>
                <a:gd name="T23" fmla="*/ 132 h 144"/>
                <a:gd name="T24" fmla="*/ 8 w 144"/>
                <a:gd name="T25" fmla="*/ 144 h 144"/>
                <a:gd name="T26" fmla="*/ 6 w 144"/>
                <a:gd name="T27" fmla="*/ 144 h 144"/>
                <a:gd name="T28" fmla="*/ 24 w 144"/>
                <a:gd name="T29" fmla="*/ 100 h 144"/>
                <a:gd name="T30" fmla="*/ 15 w 144"/>
                <a:gd name="T31" fmla="*/ 130 h 144"/>
                <a:gd name="T32" fmla="*/ 45 w 144"/>
                <a:gd name="T33" fmla="*/ 121 h 144"/>
                <a:gd name="T34" fmla="*/ 130 w 144"/>
                <a:gd name="T35" fmla="*/ 36 h 144"/>
                <a:gd name="T36" fmla="*/ 108 w 144"/>
                <a:gd name="T37" fmla="*/ 15 h 144"/>
                <a:gd name="T38" fmla="*/ 24 w 144"/>
                <a:gd name="T39" fmla="*/ 100 h 144"/>
                <a:gd name="T40" fmla="*/ 48 w 144"/>
                <a:gd name="T41" fmla="*/ 126 h 144"/>
                <a:gd name="T42" fmla="*/ 48 w 144"/>
                <a:gd name="T43" fmla="*/ 126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144" h="144">
                  <a:moveTo>
                    <a:pt x="6" y="144"/>
                  </a:moveTo>
                  <a:cubicBezTo>
                    <a:pt x="5" y="144"/>
                    <a:pt x="3" y="144"/>
                    <a:pt x="2" y="143"/>
                  </a:cubicBezTo>
                  <a:cubicBezTo>
                    <a:pt x="1" y="141"/>
                    <a:pt x="0" y="139"/>
                    <a:pt x="1" y="137"/>
                  </a:cubicBezTo>
                  <a:cubicBezTo>
                    <a:pt x="13" y="95"/>
                    <a:pt x="13" y="95"/>
                    <a:pt x="13" y="95"/>
                  </a:cubicBezTo>
                  <a:cubicBezTo>
                    <a:pt x="13" y="94"/>
                    <a:pt x="13" y="93"/>
                    <a:pt x="14" y="92"/>
                  </a:cubicBezTo>
                  <a:cubicBezTo>
                    <a:pt x="104" y="2"/>
                    <a:pt x="104" y="2"/>
                    <a:pt x="104" y="2"/>
                  </a:cubicBezTo>
                  <a:cubicBezTo>
                    <a:pt x="107" y="0"/>
                    <a:pt x="110" y="0"/>
                    <a:pt x="113" y="2"/>
                  </a:cubicBezTo>
                  <a:cubicBezTo>
                    <a:pt x="143" y="32"/>
                    <a:pt x="143" y="32"/>
                    <a:pt x="143" y="32"/>
                  </a:cubicBezTo>
                  <a:cubicBezTo>
                    <a:pt x="144" y="33"/>
                    <a:pt x="144" y="35"/>
                    <a:pt x="144" y="36"/>
                  </a:cubicBezTo>
                  <a:cubicBezTo>
                    <a:pt x="144" y="38"/>
                    <a:pt x="144" y="40"/>
                    <a:pt x="143" y="41"/>
                  </a:cubicBezTo>
                  <a:cubicBezTo>
                    <a:pt x="53" y="131"/>
                    <a:pt x="53" y="131"/>
                    <a:pt x="53" y="131"/>
                  </a:cubicBezTo>
                  <a:cubicBezTo>
                    <a:pt x="52" y="131"/>
                    <a:pt x="51" y="132"/>
                    <a:pt x="50" y="132"/>
                  </a:cubicBezTo>
                  <a:cubicBezTo>
                    <a:pt x="8" y="144"/>
                    <a:pt x="8" y="144"/>
                    <a:pt x="8" y="144"/>
                  </a:cubicBezTo>
                  <a:cubicBezTo>
                    <a:pt x="8" y="144"/>
                    <a:pt x="7" y="144"/>
                    <a:pt x="6" y="144"/>
                  </a:cubicBezTo>
                  <a:close/>
                  <a:moveTo>
                    <a:pt x="24" y="100"/>
                  </a:moveTo>
                  <a:cubicBezTo>
                    <a:pt x="15" y="130"/>
                    <a:pt x="15" y="130"/>
                    <a:pt x="15" y="130"/>
                  </a:cubicBezTo>
                  <a:cubicBezTo>
                    <a:pt x="45" y="121"/>
                    <a:pt x="45" y="121"/>
                    <a:pt x="45" y="121"/>
                  </a:cubicBezTo>
                  <a:cubicBezTo>
                    <a:pt x="130" y="36"/>
                    <a:pt x="130" y="36"/>
                    <a:pt x="130" y="36"/>
                  </a:cubicBezTo>
                  <a:cubicBezTo>
                    <a:pt x="108" y="15"/>
                    <a:pt x="108" y="15"/>
                    <a:pt x="108" y="15"/>
                  </a:cubicBezTo>
                  <a:lnTo>
                    <a:pt x="24" y="100"/>
                  </a:lnTo>
                  <a:close/>
                  <a:moveTo>
                    <a:pt x="48" y="126"/>
                  </a:moveTo>
                  <a:cubicBezTo>
                    <a:pt x="48" y="126"/>
                    <a:pt x="48" y="126"/>
                    <a:pt x="48" y="12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0" name="Freeform 91"/>
            <p:cNvSpPr>
              <a:spLocks/>
            </p:cNvSpPr>
            <p:nvPr/>
          </p:nvSpPr>
          <p:spPr bwMode="auto">
            <a:xfrm>
              <a:off x="6871" y="692"/>
              <a:ext cx="57" cy="57"/>
            </a:xfrm>
            <a:custGeom>
              <a:avLst/>
              <a:gdLst>
                <a:gd name="T0" fmla="*/ 44 w 57"/>
                <a:gd name="T1" fmla="*/ 57 h 57"/>
                <a:gd name="T2" fmla="*/ 0 w 57"/>
                <a:gd name="T3" fmla="*/ 13 h 57"/>
                <a:gd name="T4" fmla="*/ 13 w 57"/>
                <a:gd name="T5" fmla="*/ 0 h 57"/>
                <a:gd name="T6" fmla="*/ 57 w 57"/>
                <a:gd name="T7" fmla="*/ 44 h 57"/>
                <a:gd name="T8" fmla="*/ 44 w 57"/>
                <a:gd name="T9" fmla="*/ 57 h 57"/>
              </a:gdLst>
              <a:ahLst/>
              <a:cxnLst>
                <a:cxn ang="0">
                  <a:pos x="T0" y="T1"/>
                </a:cxn>
                <a:cxn ang="0">
                  <a:pos x="T2" y="T3"/>
                </a:cxn>
                <a:cxn ang="0">
                  <a:pos x="T4" y="T5"/>
                </a:cxn>
                <a:cxn ang="0">
                  <a:pos x="T6" y="T7"/>
                </a:cxn>
                <a:cxn ang="0">
                  <a:pos x="T8" y="T9"/>
                </a:cxn>
              </a:cxnLst>
              <a:rect l="0" t="0" r="r" b="b"/>
              <a:pathLst>
                <a:path w="57" h="57">
                  <a:moveTo>
                    <a:pt x="44" y="57"/>
                  </a:moveTo>
                  <a:lnTo>
                    <a:pt x="0" y="13"/>
                  </a:lnTo>
                  <a:lnTo>
                    <a:pt x="13" y="0"/>
                  </a:lnTo>
                  <a:lnTo>
                    <a:pt x="57" y="44"/>
                  </a:lnTo>
                  <a:lnTo>
                    <a:pt x="44" y="5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1" name="Freeform 92"/>
            <p:cNvSpPr>
              <a:spLocks/>
            </p:cNvSpPr>
            <p:nvPr/>
          </p:nvSpPr>
          <p:spPr bwMode="auto">
            <a:xfrm>
              <a:off x="6770" y="786"/>
              <a:ext cx="64" cy="62"/>
            </a:xfrm>
            <a:custGeom>
              <a:avLst/>
              <a:gdLst>
                <a:gd name="T0" fmla="*/ 36 w 43"/>
                <a:gd name="T1" fmla="*/ 42 h 42"/>
                <a:gd name="T2" fmla="*/ 32 w 43"/>
                <a:gd name="T3" fmla="*/ 41 h 42"/>
                <a:gd name="T4" fmla="*/ 2 w 43"/>
                <a:gd name="T5" fmla="*/ 11 h 42"/>
                <a:gd name="T6" fmla="*/ 2 w 43"/>
                <a:gd name="T7" fmla="*/ 2 h 42"/>
                <a:gd name="T8" fmla="*/ 11 w 43"/>
                <a:gd name="T9" fmla="*/ 2 h 42"/>
                <a:gd name="T10" fmla="*/ 41 w 43"/>
                <a:gd name="T11" fmla="*/ 32 h 42"/>
                <a:gd name="T12" fmla="*/ 41 w 43"/>
                <a:gd name="T13" fmla="*/ 41 h 42"/>
                <a:gd name="T14" fmla="*/ 36 w 43"/>
                <a:gd name="T15" fmla="*/ 42 h 4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3" h="42">
                  <a:moveTo>
                    <a:pt x="36" y="42"/>
                  </a:moveTo>
                  <a:cubicBezTo>
                    <a:pt x="35" y="42"/>
                    <a:pt x="33" y="42"/>
                    <a:pt x="32" y="41"/>
                  </a:cubicBezTo>
                  <a:cubicBezTo>
                    <a:pt x="2" y="11"/>
                    <a:pt x="2" y="11"/>
                    <a:pt x="2" y="11"/>
                  </a:cubicBezTo>
                  <a:cubicBezTo>
                    <a:pt x="0" y="8"/>
                    <a:pt x="0" y="5"/>
                    <a:pt x="2" y="2"/>
                  </a:cubicBezTo>
                  <a:cubicBezTo>
                    <a:pt x="5" y="0"/>
                    <a:pt x="8" y="0"/>
                    <a:pt x="11" y="2"/>
                  </a:cubicBezTo>
                  <a:cubicBezTo>
                    <a:pt x="41" y="32"/>
                    <a:pt x="41" y="32"/>
                    <a:pt x="41" y="32"/>
                  </a:cubicBezTo>
                  <a:cubicBezTo>
                    <a:pt x="43" y="35"/>
                    <a:pt x="43" y="38"/>
                    <a:pt x="41" y="41"/>
                  </a:cubicBezTo>
                  <a:cubicBezTo>
                    <a:pt x="39" y="42"/>
                    <a:pt x="38" y="42"/>
                    <a:pt x="36" y="4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2" name="Freeform 93"/>
            <p:cNvSpPr>
              <a:spLocks/>
            </p:cNvSpPr>
            <p:nvPr/>
          </p:nvSpPr>
          <p:spPr bwMode="auto">
            <a:xfrm>
              <a:off x="6690" y="618"/>
              <a:ext cx="89" cy="17"/>
            </a:xfrm>
            <a:custGeom>
              <a:avLst/>
              <a:gdLst>
                <a:gd name="T0" fmla="*/ 54 w 60"/>
                <a:gd name="T1" fmla="*/ 12 h 12"/>
                <a:gd name="T2" fmla="*/ 6 w 60"/>
                <a:gd name="T3" fmla="*/ 12 h 12"/>
                <a:gd name="T4" fmla="*/ 0 w 60"/>
                <a:gd name="T5" fmla="*/ 6 h 12"/>
                <a:gd name="T6" fmla="*/ 6 w 60"/>
                <a:gd name="T7" fmla="*/ 0 h 12"/>
                <a:gd name="T8" fmla="*/ 54 w 60"/>
                <a:gd name="T9" fmla="*/ 0 h 12"/>
                <a:gd name="T10" fmla="*/ 60 w 60"/>
                <a:gd name="T11" fmla="*/ 6 h 12"/>
                <a:gd name="T12" fmla="*/ 54 w 60"/>
                <a:gd name="T13" fmla="*/ 12 h 12"/>
              </a:gdLst>
              <a:ahLst/>
              <a:cxnLst>
                <a:cxn ang="0">
                  <a:pos x="T0" y="T1"/>
                </a:cxn>
                <a:cxn ang="0">
                  <a:pos x="T2" y="T3"/>
                </a:cxn>
                <a:cxn ang="0">
                  <a:pos x="T4" y="T5"/>
                </a:cxn>
                <a:cxn ang="0">
                  <a:pos x="T6" y="T7"/>
                </a:cxn>
                <a:cxn ang="0">
                  <a:pos x="T8" y="T9"/>
                </a:cxn>
                <a:cxn ang="0">
                  <a:pos x="T10" y="T11"/>
                </a:cxn>
                <a:cxn ang="0">
                  <a:pos x="T12" y="T13"/>
                </a:cxn>
              </a:cxnLst>
              <a:rect l="0" t="0" r="r" b="b"/>
              <a:pathLst>
                <a:path w="60" h="12">
                  <a:moveTo>
                    <a:pt x="54" y="12"/>
                  </a:moveTo>
                  <a:cubicBezTo>
                    <a:pt x="6" y="12"/>
                    <a:pt x="6" y="12"/>
                    <a:pt x="6" y="12"/>
                  </a:cubicBezTo>
                  <a:cubicBezTo>
                    <a:pt x="3" y="12"/>
                    <a:pt x="0" y="10"/>
                    <a:pt x="0" y="6"/>
                  </a:cubicBezTo>
                  <a:cubicBezTo>
                    <a:pt x="0" y="3"/>
                    <a:pt x="3" y="0"/>
                    <a:pt x="6" y="0"/>
                  </a:cubicBezTo>
                  <a:cubicBezTo>
                    <a:pt x="54" y="0"/>
                    <a:pt x="54" y="0"/>
                    <a:pt x="54" y="0"/>
                  </a:cubicBezTo>
                  <a:cubicBezTo>
                    <a:pt x="58" y="0"/>
                    <a:pt x="60" y="3"/>
                    <a:pt x="60" y="6"/>
                  </a:cubicBezTo>
                  <a:cubicBezTo>
                    <a:pt x="60" y="10"/>
                    <a:pt x="58" y="12"/>
                    <a:pt x="54"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3" name="Freeform 94"/>
            <p:cNvSpPr>
              <a:spLocks/>
            </p:cNvSpPr>
            <p:nvPr/>
          </p:nvSpPr>
          <p:spPr bwMode="auto">
            <a:xfrm>
              <a:off x="6690" y="689"/>
              <a:ext cx="89" cy="17"/>
            </a:xfrm>
            <a:custGeom>
              <a:avLst/>
              <a:gdLst>
                <a:gd name="T0" fmla="*/ 54 w 60"/>
                <a:gd name="T1" fmla="*/ 12 h 12"/>
                <a:gd name="T2" fmla="*/ 6 w 60"/>
                <a:gd name="T3" fmla="*/ 12 h 12"/>
                <a:gd name="T4" fmla="*/ 0 w 60"/>
                <a:gd name="T5" fmla="*/ 6 h 12"/>
                <a:gd name="T6" fmla="*/ 6 w 60"/>
                <a:gd name="T7" fmla="*/ 0 h 12"/>
                <a:gd name="T8" fmla="*/ 54 w 60"/>
                <a:gd name="T9" fmla="*/ 0 h 12"/>
                <a:gd name="T10" fmla="*/ 60 w 60"/>
                <a:gd name="T11" fmla="*/ 6 h 12"/>
                <a:gd name="T12" fmla="*/ 54 w 60"/>
                <a:gd name="T13" fmla="*/ 12 h 12"/>
              </a:gdLst>
              <a:ahLst/>
              <a:cxnLst>
                <a:cxn ang="0">
                  <a:pos x="T0" y="T1"/>
                </a:cxn>
                <a:cxn ang="0">
                  <a:pos x="T2" y="T3"/>
                </a:cxn>
                <a:cxn ang="0">
                  <a:pos x="T4" y="T5"/>
                </a:cxn>
                <a:cxn ang="0">
                  <a:pos x="T6" y="T7"/>
                </a:cxn>
                <a:cxn ang="0">
                  <a:pos x="T8" y="T9"/>
                </a:cxn>
                <a:cxn ang="0">
                  <a:pos x="T10" y="T11"/>
                </a:cxn>
                <a:cxn ang="0">
                  <a:pos x="T12" y="T13"/>
                </a:cxn>
              </a:cxnLst>
              <a:rect l="0" t="0" r="r" b="b"/>
              <a:pathLst>
                <a:path w="60" h="12">
                  <a:moveTo>
                    <a:pt x="54" y="12"/>
                  </a:moveTo>
                  <a:cubicBezTo>
                    <a:pt x="6" y="12"/>
                    <a:pt x="6" y="12"/>
                    <a:pt x="6" y="12"/>
                  </a:cubicBezTo>
                  <a:cubicBezTo>
                    <a:pt x="3" y="12"/>
                    <a:pt x="0" y="10"/>
                    <a:pt x="0" y="6"/>
                  </a:cubicBezTo>
                  <a:cubicBezTo>
                    <a:pt x="0" y="3"/>
                    <a:pt x="3" y="0"/>
                    <a:pt x="6" y="0"/>
                  </a:cubicBezTo>
                  <a:cubicBezTo>
                    <a:pt x="54" y="0"/>
                    <a:pt x="54" y="0"/>
                    <a:pt x="54" y="0"/>
                  </a:cubicBezTo>
                  <a:cubicBezTo>
                    <a:pt x="58" y="0"/>
                    <a:pt x="60" y="3"/>
                    <a:pt x="60" y="6"/>
                  </a:cubicBezTo>
                  <a:cubicBezTo>
                    <a:pt x="60" y="10"/>
                    <a:pt x="58" y="12"/>
                    <a:pt x="54"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4" name="Freeform 95"/>
            <p:cNvSpPr>
              <a:spLocks/>
            </p:cNvSpPr>
            <p:nvPr/>
          </p:nvSpPr>
          <p:spPr bwMode="auto">
            <a:xfrm>
              <a:off x="6593" y="582"/>
              <a:ext cx="90" cy="62"/>
            </a:xfrm>
            <a:custGeom>
              <a:avLst/>
              <a:gdLst>
                <a:gd name="T0" fmla="*/ 24 w 61"/>
                <a:gd name="T1" fmla="*/ 42 h 42"/>
                <a:gd name="T2" fmla="*/ 20 w 61"/>
                <a:gd name="T3" fmla="*/ 41 h 42"/>
                <a:gd name="T4" fmla="*/ 2 w 61"/>
                <a:gd name="T5" fmla="*/ 23 h 42"/>
                <a:gd name="T6" fmla="*/ 2 w 61"/>
                <a:gd name="T7" fmla="*/ 14 h 42"/>
                <a:gd name="T8" fmla="*/ 11 w 61"/>
                <a:gd name="T9" fmla="*/ 14 h 42"/>
                <a:gd name="T10" fmla="*/ 24 w 61"/>
                <a:gd name="T11" fmla="*/ 28 h 42"/>
                <a:gd name="T12" fmla="*/ 50 w 61"/>
                <a:gd name="T13" fmla="*/ 2 h 42"/>
                <a:gd name="T14" fmla="*/ 59 w 61"/>
                <a:gd name="T15" fmla="*/ 2 h 42"/>
                <a:gd name="T16" fmla="*/ 59 w 61"/>
                <a:gd name="T17" fmla="*/ 11 h 42"/>
                <a:gd name="T18" fmla="*/ 29 w 61"/>
                <a:gd name="T19" fmla="*/ 41 h 42"/>
                <a:gd name="T20" fmla="*/ 24 w 61"/>
                <a:gd name="T21" fmla="*/ 42 h 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61" h="42">
                  <a:moveTo>
                    <a:pt x="24" y="42"/>
                  </a:moveTo>
                  <a:cubicBezTo>
                    <a:pt x="23" y="42"/>
                    <a:pt x="21" y="42"/>
                    <a:pt x="20" y="41"/>
                  </a:cubicBezTo>
                  <a:cubicBezTo>
                    <a:pt x="2" y="23"/>
                    <a:pt x="2" y="23"/>
                    <a:pt x="2" y="23"/>
                  </a:cubicBezTo>
                  <a:cubicBezTo>
                    <a:pt x="0" y="20"/>
                    <a:pt x="0" y="17"/>
                    <a:pt x="2" y="14"/>
                  </a:cubicBezTo>
                  <a:cubicBezTo>
                    <a:pt x="5" y="12"/>
                    <a:pt x="8" y="12"/>
                    <a:pt x="11" y="14"/>
                  </a:cubicBezTo>
                  <a:cubicBezTo>
                    <a:pt x="24" y="28"/>
                    <a:pt x="24" y="28"/>
                    <a:pt x="24" y="28"/>
                  </a:cubicBezTo>
                  <a:cubicBezTo>
                    <a:pt x="50" y="2"/>
                    <a:pt x="50" y="2"/>
                    <a:pt x="50" y="2"/>
                  </a:cubicBezTo>
                  <a:cubicBezTo>
                    <a:pt x="53" y="0"/>
                    <a:pt x="56" y="0"/>
                    <a:pt x="59" y="2"/>
                  </a:cubicBezTo>
                  <a:cubicBezTo>
                    <a:pt x="61" y="5"/>
                    <a:pt x="61" y="8"/>
                    <a:pt x="59" y="11"/>
                  </a:cubicBezTo>
                  <a:cubicBezTo>
                    <a:pt x="29" y="41"/>
                    <a:pt x="29" y="41"/>
                    <a:pt x="29" y="41"/>
                  </a:cubicBezTo>
                  <a:cubicBezTo>
                    <a:pt x="28" y="42"/>
                    <a:pt x="26" y="42"/>
                    <a:pt x="24" y="4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5" name="Freeform 96"/>
            <p:cNvSpPr>
              <a:spLocks/>
            </p:cNvSpPr>
            <p:nvPr/>
          </p:nvSpPr>
          <p:spPr bwMode="auto">
            <a:xfrm>
              <a:off x="6593" y="653"/>
              <a:ext cx="90" cy="64"/>
            </a:xfrm>
            <a:custGeom>
              <a:avLst/>
              <a:gdLst>
                <a:gd name="T0" fmla="*/ 24 w 61"/>
                <a:gd name="T1" fmla="*/ 43 h 43"/>
                <a:gd name="T2" fmla="*/ 20 w 61"/>
                <a:gd name="T3" fmla="*/ 41 h 43"/>
                <a:gd name="T4" fmla="*/ 2 w 61"/>
                <a:gd name="T5" fmla="*/ 23 h 43"/>
                <a:gd name="T6" fmla="*/ 2 w 61"/>
                <a:gd name="T7" fmla="*/ 14 h 43"/>
                <a:gd name="T8" fmla="*/ 11 w 61"/>
                <a:gd name="T9" fmla="*/ 14 h 43"/>
                <a:gd name="T10" fmla="*/ 24 w 61"/>
                <a:gd name="T11" fmla="*/ 28 h 43"/>
                <a:gd name="T12" fmla="*/ 50 w 61"/>
                <a:gd name="T13" fmla="*/ 2 h 43"/>
                <a:gd name="T14" fmla="*/ 59 w 61"/>
                <a:gd name="T15" fmla="*/ 2 h 43"/>
                <a:gd name="T16" fmla="*/ 59 w 61"/>
                <a:gd name="T17" fmla="*/ 11 h 43"/>
                <a:gd name="T18" fmla="*/ 29 w 61"/>
                <a:gd name="T19" fmla="*/ 41 h 43"/>
                <a:gd name="T20" fmla="*/ 24 w 61"/>
                <a:gd name="T21" fmla="*/ 43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61" h="43">
                  <a:moveTo>
                    <a:pt x="24" y="43"/>
                  </a:moveTo>
                  <a:cubicBezTo>
                    <a:pt x="23" y="43"/>
                    <a:pt x="21" y="42"/>
                    <a:pt x="20" y="41"/>
                  </a:cubicBezTo>
                  <a:cubicBezTo>
                    <a:pt x="2" y="23"/>
                    <a:pt x="2" y="23"/>
                    <a:pt x="2" y="23"/>
                  </a:cubicBezTo>
                  <a:cubicBezTo>
                    <a:pt x="0" y="21"/>
                    <a:pt x="0" y="17"/>
                    <a:pt x="2" y="14"/>
                  </a:cubicBezTo>
                  <a:cubicBezTo>
                    <a:pt x="5" y="12"/>
                    <a:pt x="8" y="12"/>
                    <a:pt x="11" y="14"/>
                  </a:cubicBezTo>
                  <a:cubicBezTo>
                    <a:pt x="24" y="28"/>
                    <a:pt x="24" y="28"/>
                    <a:pt x="24" y="28"/>
                  </a:cubicBezTo>
                  <a:cubicBezTo>
                    <a:pt x="50" y="2"/>
                    <a:pt x="50" y="2"/>
                    <a:pt x="50" y="2"/>
                  </a:cubicBezTo>
                  <a:cubicBezTo>
                    <a:pt x="53" y="0"/>
                    <a:pt x="56" y="0"/>
                    <a:pt x="59" y="2"/>
                  </a:cubicBezTo>
                  <a:cubicBezTo>
                    <a:pt x="61" y="5"/>
                    <a:pt x="61" y="9"/>
                    <a:pt x="59" y="11"/>
                  </a:cubicBezTo>
                  <a:cubicBezTo>
                    <a:pt x="29" y="41"/>
                    <a:pt x="29" y="41"/>
                    <a:pt x="29" y="41"/>
                  </a:cubicBezTo>
                  <a:cubicBezTo>
                    <a:pt x="28" y="42"/>
                    <a:pt x="26" y="43"/>
                    <a:pt x="24" y="4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6" name="Freeform 97"/>
            <p:cNvSpPr>
              <a:spLocks/>
            </p:cNvSpPr>
            <p:nvPr/>
          </p:nvSpPr>
          <p:spPr bwMode="auto">
            <a:xfrm>
              <a:off x="6539" y="440"/>
              <a:ext cx="302" cy="391"/>
            </a:xfrm>
            <a:custGeom>
              <a:avLst/>
              <a:gdLst>
                <a:gd name="T0" fmla="*/ 108 w 204"/>
                <a:gd name="T1" fmla="*/ 264 h 264"/>
                <a:gd name="T2" fmla="*/ 6 w 204"/>
                <a:gd name="T3" fmla="*/ 264 h 264"/>
                <a:gd name="T4" fmla="*/ 0 w 204"/>
                <a:gd name="T5" fmla="*/ 258 h 264"/>
                <a:gd name="T6" fmla="*/ 0 w 204"/>
                <a:gd name="T7" fmla="*/ 6 h 264"/>
                <a:gd name="T8" fmla="*/ 6 w 204"/>
                <a:gd name="T9" fmla="*/ 0 h 264"/>
                <a:gd name="T10" fmla="*/ 138 w 204"/>
                <a:gd name="T11" fmla="*/ 0 h 264"/>
                <a:gd name="T12" fmla="*/ 143 w 204"/>
                <a:gd name="T13" fmla="*/ 2 h 264"/>
                <a:gd name="T14" fmla="*/ 203 w 204"/>
                <a:gd name="T15" fmla="*/ 62 h 264"/>
                <a:gd name="T16" fmla="*/ 204 w 204"/>
                <a:gd name="T17" fmla="*/ 66 h 264"/>
                <a:gd name="T18" fmla="*/ 204 w 204"/>
                <a:gd name="T19" fmla="*/ 156 h 264"/>
                <a:gd name="T20" fmla="*/ 192 w 204"/>
                <a:gd name="T21" fmla="*/ 156 h 264"/>
                <a:gd name="T22" fmla="*/ 192 w 204"/>
                <a:gd name="T23" fmla="*/ 69 h 264"/>
                <a:gd name="T24" fmla="*/ 136 w 204"/>
                <a:gd name="T25" fmla="*/ 12 h 264"/>
                <a:gd name="T26" fmla="*/ 12 w 204"/>
                <a:gd name="T27" fmla="*/ 12 h 264"/>
                <a:gd name="T28" fmla="*/ 12 w 204"/>
                <a:gd name="T29" fmla="*/ 252 h 264"/>
                <a:gd name="T30" fmla="*/ 108 w 204"/>
                <a:gd name="T31" fmla="*/ 252 h 264"/>
                <a:gd name="T32" fmla="*/ 108 w 204"/>
                <a:gd name="T33" fmla="*/ 264 h 2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04" h="264">
                  <a:moveTo>
                    <a:pt x="108" y="264"/>
                  </a:moveTo>
                  <a:cubicBezTo>
                    <a:pt x="6" y="264"/>
                    <a:pt x="6" y="264"/>
                    <a:pt x="6" y="264"/>
                  </a:cubicBezTo>
                  <a:cubicBezTo>
                    <a:pt x="3" y="264"/>
                    <a:pt x="0" y="262"/>
                    <a:pt x="0" y="258"/>
                  </a:cubicBezTo>
                  <a:cubicBezTo>
                    <a:pt x="0" y="6"/>
                    <a:pt x="0" y="6"/>
                    <a:pt x="0" y="6"/>
                  </a:cubicBezTo>
                  <a:cubicBezTo>
                    <a:pt x="0" y="3"/>
                    <a:pt x="3" y="0"/>
                    <a:pt x="6" y="0"/>
                  </a:cubicBezTo>
                  <a:cubicBezTo>
                    <a:pt x="138" y="0"/>
                    <a:pt x="138" y="0"/>
                    <a:pt x="138" y="0"/>
                  </a:cubicBezTo>
                  <a:cubicBezTo>
                    <a:pt x="140" y="0"/>
                    <a:pt x="142" y="1"/>
                    <a:pt x="143" y="2"/>
                  </a:cubicBezTo>
                  <a:cubicBezTo>
                    <a:pt x="203" y="62"/>
                    <a:pt x="203" y="62"/>
                    <a:pt x="203" y="62"/>
                  </a:cubicBezTo>
                  <a:cubicBezTo>
                    <a:pt x="204" y="63"/>
                    <a:pt x="204" y="65"/>
                    <a:pt x="204" y="66"/>
                  </a:cubicBezTo>
                  <a:cubicBezTo>
                    <a:pt x="204" y="156"/>
                    <a:pt x="204" y="156"/>
                    <a:pt x="204" y="156"/>
                  </a:cubicBezTo>
                  <a:cubicBezTo>
                    <a:pt x="192" y="156"/>
                    <a:pt x="192" y="156"/>
                    <a:pt x="192" y="156"/>
                  </a:cubicBezTo>
                  <a:cubicBezTo>
                    <a:pt x="192" y="69"/>
                    <a:pt x="192" y="69"/>
                    <a:pt x="192" y="69"/>
                  </a:cubicBezTo>
                  <a:cubicBezTo>
                    <a:pt x="136" y="12"/>
                    <a:pt x="136" y="12"/>
                    <a:pt x="136" y="12"/>
                  </a:cubicBezTo>
                  <a:cubicBezTo>
                    <a:pt x="12" y="12"/>
                    <a:pt x="12" y="12"/>
                    <a:pt x="12" y="12"/>
                  </a:cubicBezTo>
                  <a:cubicBezTo>
                    <a:pt x="12" y="252"/>
                    <a:pt x="12" y="252"/>
                    <a:pt x="12" y="252"/>
                  </a:cubicBezTo>
                  <a:cubicBezTo>
                    <a:pt x="108" y="252"/>
                    <a:pt x="108" y="252"/>
                    <a:pt x="108" y="252"/>
                  </a:cubicBezTo>
                  <a:lnTo>
                    <a:pt x="108" y="2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7" name="Freeform 98"/>
            <p:cNvSpPr>
              <a:spLocks/>
            </p:cNvSpPr>
            <p:nvPr/>
          </p:nvSpPr>
          <p:spPr bwMode="auto">
            <a:xfrm>
              <a:off x="6734" y="440"/>
              <a:ext cx="107" cy="107"/>
            </a:xfrm>
            <a:custGeom>
              <a:avLst/>
              <a:gdLst>
                <a:gd name="T0" fmla="*/ 66 w 72"/>
                <a:gd name="T1" fmla="*/ 72 h 72"/>
                <a:gd name="T2" fmla="*/ 6 w 72"/>
                <a:gd name="T3" fmla="*/ 72 h 72"/>
                <a:gd name="T4" fmla="*/ 0 w 72"/>
                <a:gd name="T5" fmla="*/ 66 h 72"/>
                <a:gd name="T6" fmla="*/ 0 w 72"/>
                <a:gd name="T7" fmla="*/ 6 h 72"/>
                <a:gd name="T8" fmla="*/ 6 w 72"/>
                <a:gd name="T9" fmla="*/ 0 h 72"/>
                <a:gd name="T10" fmla="*/ 12 w 72"/>
                <a:gd name="T11" fmla="*/ 6 h 72"/>
                <a:gd name="T12" fmla="*/ 12 w 72"/>
                <a:gd name="T13" fmla="*/ 60 h 72"/>
                <a:gd name="T14" fmla="*/ 66 w 72"/>
                <a:gd name="T15" fmla="*/ 60 h 72"/>
                <a:gd name="T16" fmla="*/ 72 w 72"/>
                <a:gd name="T17" fmla="*/ 66 h 72"/>
                <a:gd name="T18" fmla="*/ 66 w 72"/>
                <a:gd name="T19" fmla="*/ 72 h 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2" h="72">
                  <a:moveTo>
                    <a:pt x="66" y="72"/>
                  </a:moveTo>
                  <a:cubicBezTo>
                    <a:pt x="6" y="72"/>
                    <a:pt x="6" y="72"/>
                    <a:pt x="6" y="72"/>
                  </a:cubicBezTo>
                  <a:cubicBezTo>
                    <a:pt x="3" y="72"/>
                    <a:pt x="0" y="70"/>
                    <a:pt x="0" y="66"/>
                  </a:cubicBezTo>
                  <a:cubicBezTo>
                    <a:pt x="0" y="6"/>
                    <a:pt x="0" y="6"/>
                    <a:pt x="0" y="6"/>
                  </a:cubicBezTo>
                  <a:cubicBezTo>
                    <a:pt x="0" y="3"/>
                    <a:pt x="3" y="0"/>
                    <a:pt x="6" y="0"/>
                  </a:cubicBezTo>
                  <a:cubicBezTo>
                    <a:pt x="10" y="0"/>
                    <a:pt x="12" y="3"/>
                    <a:pt x="12" y="6"/>
                  </a:cubicBezTo>
                  <a:cubicBezTo>
                    <a:pt x="12" y="60"/>
                    <a:pt x="12" y="60"/>
                    <a:pt x="12" y="60"/>
                  </a:cubicBezTo>
                  <a:cubicBezTo>
                    <a:pt x="66" y="60"/>
                    <a:pt x="66" y="60"/>
                    <a:pt x="66" y="60"/>
                  </a:cubicBezTo>
                  <a:cubicBezTo>
                    <a:pt x="70" y="60"/>
                    <a:pt x="72" y="63"/>
                    <a:pt x="72" y="66"/>
                  </a:cubicBezTo>
                  <a:cubicBezTo>
                    <a:pt x="72" y="70"/>
                    <a:pt x="70" y="72"/>
                    <a:pt x="66" y="7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3219125149"/>
      </p:ext>
    </p:extLst>
  </p:cSld>
  <p:clrMapOvr>
    <a:masterClrMapping/>
  </p:clrMapOvr>
</p:sld>
</file>

<file path=ppt/theme/theme1.xml><?xml version="1.0" encoding="utf-8"?>
<a:theme xmlns:a="http://schemas.openxmlformats.org/drawingml/2006/main" name="DividendVTI">
  <a:themeElements>
    <a:clrScheme name="DividendVTI">
      <a:dk1>
        <a:sysClr val="windowText" lastClr="000000"/>
      </a:dk1>
      <a:lt1>
        <a:sysClr val="window" lastClr="FFFFFF"/>
      </a:lt1>
      <a:dk2>
        <a:srgbClr val="3D3D3D"/>
      </a:dk2>
      <a:lt2>
        <a:srgbClr val="EBEBEB"/>
      </a:lt2>
      <a:accent1>
        <a:srgbClr val="ED8428"/>
      </a:accent1>
      <a:accent2>
        <a:srgbClr val="E6C46D"/>
      </a:accent2>
      <a:accent3>
        <a:srgbClr val="537685"/>
      </a:accent3>
      <a:accent4>
        <a:srgbClr val="969FA7"/>
      </a:accent4>
      <a:accent5>
        <a:srgbClr val="A9C37C"/>
      </a:accent5>
      <a:accent6>
        <a:srgbClr val="5A8071"/>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Product Summary_Win32_RS v2" id="{4A4BC7BA-E104-48CF-9F11-CBBDF04784BE}" vid="{45BAD27F-A2E8-4282-99F2-C6ED447BF4C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fa6e671f1cd7e4d96ff9652be322dd5e">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4e2496f70b101db0b8013f30a071bbf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8043F881-A283-4804-BC69-C2CA14CA7881}">
  <ds:schemaRefs>
    <ds:schemaRef ds:uri="http://schemas.microsoft.com/sharepoint/v3/contenttype/forms"/>
  </ds:schemaRefs>
</ds:datastoreItem>
</file>

<file path=customXml/itemProps2.xml><?xml version="1.0" encoding="utf-8"?>
<ds:datastoreItem xmlns:ds="http://schemas.openxmlformats.org/officeDocument/2006/customXml" ds:itemID="{3F46A686-309E-4CB8-8B43-0618CA3DC8E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5A6C788-C4FC-4FDC-8A35-3D0FEBD2EC4E}">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Product summary presentation</Template>
  <TotalTime>176</TotalTime>
  <Words>983</Words>
  <Application>Microsoft Office PowerPoint</Application>
  <PresentationFormat>Widescreen</PresentationFormat>
  <Paragraphs>89</Paragraphs>
  <Slides>10</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Gill Sans MT</vt:lpstr>
      <vt:lpstr>Times New Roman</vt:lpstr>
      <vt:lpstr>Wingdings 2</vt:lpstr>
      <vt:lpstr>DividendVTI</vt:lpstr>
      <vt:lpstr>Employee engagement</vt:lpstr>
      <vt:lpstr>Summary</vt:lpstr>
      <vt:lpstr>Introduction</vt:lpstr>
      <vt:lpstr>Definition</vt:lpstr>
      <vt:lpstr>importance</vt:lpstr>
      <vt:lpstr>Zinger model of employee engagement</vt:lpstr>
      <vt:lpstr>Practices to Engage employees</vt:lpstr>
      <vt:lpstr>Planning and action</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Employee engagement</dc:title>
  <dc:creator>Tony Ancuța</dc:creator>
  <cp:lastModifiedBy>Tony Ancuța</cp:lastModifiedBy>
  <cp:revision>1</cp:revision>
  <dcterms:created xsi:type="dcterms:W3CDTF">2022-12-04T18:24:58Z</dcterms:created>
  <dcterms:modified xsi:type="dcterms:W3CDTF">2022-12-04T21:21:52Z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