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4A68534-3052-4D82-A2B9-AA1C4B0D0644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07F3D5F-39ED-40C7-91FD-DB7407E3CD9D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17655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8534-3052-4D82-A2B9-AA1C4B0D0644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3D5F-39ED-40C7-91FD-DB7407E3C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137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4A68534-3052-4D82-A2B9-AA1C4B0D0644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07F3D5F-39ED-40C7-91FD-DB7407E3CD9D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7115548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8534-3052-4D82-A2B9-AA1C4B0D0644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3D5F-39ED-40C7-91FD-DB7407E3C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1522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8534-3052-4D82-A2B9-AA1C4B0D0644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3D5F-39ED-40C7-91FD-DB7407E3C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2705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8534-3052-4D82-A2B9-AA1C4B0D0644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3D5F-39ED-40C7-91FD-DB7407E3C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000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8534-3052-4D82-A2B9-AA1C4B0D0644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3D5F-39ED-40C7-91FD-DB7407E3C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244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B4A68534-3052-4D82-A2B9-AA1C4B0D0644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607F3D5F-39ED-40C7-91FD-DB7407E3CD9D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65776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B4A68534-3052-4D82-A2B9-AA1C4B0D0644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607F3D5F-39ED-40C7-91FD-DB7407E3C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568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8534-3052-4D82-A2B9-AA1C4B0D0644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3D5F-39ED-40C7-91FD-DB7407E3C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873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68534-3052-4D82-A2B9-AA1C4B0D0644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3D5F-39ED-40C7-91FD-DB7407E3CD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999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4A68534-3052-4D82-A2B9-AA1C4B0D0644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07F3D5F-39ED-40C7-91FD-DB7407E3CD9D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80333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arl_Jung" TargetMode="External"/><Relationship Id="rId2" Type="http://schemas.openxmlformats.org/officeDocument/2006/relationships/hyperlink" Target="https://www.britannica.com/biography/Carl-Jun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1184DA3-8972-4B2E-A2DF-910B9E8F284D}"/>
              </a:ext>
            </a:extLst>
          </p:cNvPr>
          <p:cNvSpPr/>
          <p:nvPr/>
        </p:nvSpPr>
        <p:spPr>
          <a:xfrm>
            <a:off x="435671" y="82004"/>
            <a:ext cx="3127513" cy="25370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I’ll be focusing on his ideas of religion, but specifically on two parts which are;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Religious experiences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Archetypes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0237396-DB99-484F-A97A-0522F35CFDB6}"/>
              </a:ext>
            </a:extLst>
          </p:cNvPr>
          <p:cNvSpPr/>
          <p:nvPr/>
        </p:nvSpPr>
        <p:spPr>
          <a:xfrm>
            <a:off x="410637" y="2279374"/>
            <a:ext cx="3816805" cy="28745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u="sng" dirty="0">
                <a:solidFill>
                  <a:schemeClr val="tx1"/>
                </a:solidFill>
              </a:rPr>
              <a:t>Archetypes</a:t>
            </a:r>
          </a:p>
          <a:p>
            <a:pPr algn="ctr"/>
            <a:r>
              <a:rPr lang="en-GB" dirty="0"/>
              <a:t> 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82E4F4-5032-425B-BE2D-5C6A7D095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847" y="2632894"/>
            <a:ext cx="2630918" cy="2381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27E996A-A59C-47FE-80A1-B2FE75290F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4035" y="1130989"/>
            <a:ext cx="2875722" cy="4214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C71B97-9091-4B92-928C-4EDE328B88DA}"/>
              </a:ext>
            </a:extLst>
          </p:cNvPr>
          <p:cNvSpPr txBox="1"/>
          <p:nvPr/>
        </p:nvSpPr>
        <p:spPr>
          <a:xfrm>
            <a:off x="4916378" y="726455"/>
            <a:ext cx="2611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Carl Gustav Jung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64248975-1EDD-43EF-8CC0-DBBCE8BC8989}"/>
              </a:ext>
            </a:extLst>
          </p:cNvPr>
          <p:cNvCxnSpPr/>
          <p:nvPr/>
        </p:nvCxnSpPr>
        <p:spPr>
          <a:xfrm flipV="1">
            <a:off x="7542319" y="1368210"/>
            <a:ext cx="1364974" cy="7514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12D7A9F-B662-4543-8FDD-9F761968BD80}"/>
              </a:ext>
            </a:extLst>
          </p:cNvPr>
          <p:cNvSpPr txBox="1"/>
          <p:nvPr/>
        </p:nvSpPr>
        <p:spPr>
          <a:xfrm>
            <a:off x="8772939" y="194295"/>
            <a:ext cx="343030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Biography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Carl Gustav Jung was </a:t>
            </a:r>
            <a:r>
              <a:rPr lang="en-US" dirty="0"/>
              <a:t>born on July 26</a:t>
            </a:r>
            <a:r>
              <a:rPr lang="en-US" baseline="30000" dirty="0"/>
              <a:t>th</a:t>
            </a:r>
            <a:r>
              <a:rPr lang="en-US" dirty="0"/>
              <a:t> 1875 in </a:t>
            </a:r>
            <a:r>
              <a:rPr lang="en-US" dirty="0" err="1"/>
              <a:t>Kesswil</a:t>
            </a:r>
            <a:r>
              <a:rPr lang="en-US" dirty="0"/>
              <a:t>, Switzerland and died June 6th 1961 in </a:t>
            </a:r>
            <a:r>
              <a:rPr lang="en-US" dirty="0" err="1"/>
              <a:t>Küsnacht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He studied medicine and became a psychiatrist and studied in the Universities of Basel (1895–1900) and Zürich (M.D., 1902). Also, joined as a staff member of  </a:t>
            </a:r>
            <a:r>
              <a:rPr lang="en-US" dirty="0" err="1"/>
              <a:t>Burghölzli</a:t>
            </a:r>
            <a:r>
              <a:rPr lang="en-US" dirty="0"/>
              <a:t> Asylum and this developed his ideas.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Jung was a Swiss Psychiatrist and Psychoanalyst.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His work is influential in the study areas of Religion, literature and other fields.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D4FB018E-BCDA-496C-B6BC-1EE35130F844}"/>
              </a:ext>
            </a:extLst>
          </p:cNvPr>
          <p:cNvCxnSpPr>
            <a:cxnSpLocks/>
          </p:cNvCxnSpPr>
          <p:nvPr/>
        </p:nvCxnSpPr>
        <p:spPr>
          <a:xfrm flipH="1">
            <a:off x="9806609" y="5225231"/>
            <a:ext cx="1179443" cy="7514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CC6A1EE6-9990-4647-93BF-3778466694A4}"/>
              </a:ext>
            </a:extLst>
          </p:cNvPr>
          <p:cNvSpPr txBox="1"/>
          <p:nvPr/>
        </p:nvSpPr>
        <p:spPr>
          <a:xfrm>
            <a:off x="6473687" y="5823538"/>
            <a:ext cx="37437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 had a positive attitude towards religion and saw it as a good way for personal growth in an individual.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CF6F041-73DB-49B4-9A10-7FCA4B2FB93C}"/>
              </a:ext>
            </a:extLst>
          </p:cNvPr>
          <p:cNvSpPr txBox="1"/>
          <p:nvPr/>
        </p:nvSpPr>
        <p:spPr>
          <a:xfrm rot="1415905">
            <a:off x="2517901" y="2760069"/>
            <a:ext cx="176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Unconscious mind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9AA4FE9-914D-4243-88BA-24CAB614D7AB}"/>
              </a:ext>
            </a:extLst>
          </p:cNvPr>
          <p:cNvSpPr txBox="1"/>
          <p:nvPr/>
        </p:nvSpPr>
        <p:spPr>
          <a:xfrm rot="1522623">
            <a:off x="2653272" y="4140373"/>
            <a:ext cx="17869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God as an Archetype 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A8A3F38-76F0-44BB-9FF5-95662B7180E4}"/>
              </a:ext>
            </a:extLst>
          </p:cNvPr>
          <p:cNvSpPr/>
          <p:nvPr/>
        </p:nvSpPr>
        <p:spPr>
          <a:xfrm>
            <a:off x="365818" y="5028322"/>
            <a:ext cx="3816805" cy="18063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u="sng" dirty="0">
                <a:solidFill>
                  <a:schemeClr val="tx1"/>
                </a:solidFill>
              </a:rPr>
              <a:t>Religious experiences</a:t>
            </a:r>
          </a:p>
          <a:p>
            <a:pPr algn="ctr"/>
            <a:endParaRPr lang="en-GB" u="sng" dirty="0">
              <a:solidFill>
                <a:schemeClr val="tx1"/>
              </a:solidFill>
            </a:endParaRPr>
          </a:p>
          <a:p>
            <a:pPr algn="ctr"/>
            <a:endParaRPr lang="en-GB" u="sng" dirty="0">
              <a:solidFill>
                <a:schemeClr val="tx1"/>
              </a:solidFill>
            </a:endParaRPr>
          </a:p>
          <a:p>
            <a:pPr algn="ctr"/>
            <a:endParaRPr lang="en-GB" u="sng" dirty="0">
              <a:solidFill>
                <a:schemeClr val="tx1"/>
              </a:solidFill>
            </a:endParaRPr>
          </a:p>
          <a:p>
            <a:pPr algn="ctr"/>
            <a:endParaRPr lang="en-GB" u="sng" dirty="0">
              <a:solidFill>
                <a:schemeClr val="tx1"/>
              </a:solidFill>
            </a:endParaRPr>
          </a:p>
          <a:p>
            <a:pPr algn="ctr"/>
            <a:endParaRPr lang="en-GB" u="sng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2AD2CF-A6CD-4AB9-816E-4A09C8377DBE}"/>
              </a:ext>
            </a:extLst>
          </p:cNvPr>
          <p:cNvSpPr txBox="1"/>
          <p:nvPr/>
        </p:nvSpPr>
        <p:spPr>
          <a:xfrm rot="20592532">
            <a:off x="1832668" y="5182176"/>
            <a:ext cx="24263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Jung defines ‘religious experience as a numinous experience that seizes and controls the human subject’.</a:t>
            </a:r>
          </a:p>
        </p:txBody>
      </p:sp>
    </p:spTree>
    <p:extLst>
      <p:ext uri="{BB962C8B-B14F-4D97-AF65-F5344CB8AC3E}">
        <p14:creationId xmlns:p14="http://schemas.microsoft.com/office/powerpoint/2010/main" val="559476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11E9D2-3D35-47A2-81CA-D8A9A0A63B1F}"/>
              </a:ext>
            </a:extLst>
          </p:cNvPr>
          <p:cNvSpPr txBox="1"/>
          <p:nvPr/>
        </p:nvSpPr>
        <p:spPr>
          <a:xfrm>
            <a:off x="1020419" y="212036"/>
            <a:ext cx="1117158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Bibliography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Fordham, </a:t>
            </a:r>
            <a:r>
              <a:rPr lang="en-GB" dirty="0" err="1"/>
              <a:t>S.M.Michael</a:t>
            </a:r>
            <a:r>
              <a:rPr lang="en-GB" dirty="0"/>
              <a:t>, </a:t>
            </a:r>
            <a:r>
              <a:rPr lang="en-GB" i="1" dirty="0"/>
              <a:t>Carl Gustav Jung, (2019)&lt; </a:t>
            </a:r>
            <a:r>
              <a:rPr lang="en-GB" i="1" dirty="0">
                <a:hlinkClick r:id="rId2"/>
              </a:rPr>
              <a:t>https://www.britannica.com/biography/Carl-Jung</a:t>
            </a:r>
            <a:r>
              <a:rPr lang="en-GB" i="1" dirty="0"/>
              <a:t>&gt; [accessed on 09/12/2019]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Jung, C.G, </a:t>
            </a:r>
            <a:r>
              <a:rPr lang="en-GB" i="1" dirty="0"/>
              <a:t>The Archetypes and the Collective Unconsciousness </a:t>
            </a:r>
            <a:r>
              <a:rPr lang="en-GB" dirty="0"/>
              <a:t>(Princeton University Press, 1991) [accessed on 09/12/2019]</a:t>
            </a:r>
            <a:endParaRPr lang="en-GB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Morris, Brian, </a:t>
            </a:r>
            <a:r>
              <a:rPr lang="en-GB" i="1" dirty="0"/>
              <a:t>Anthropological studies of religion An introductory text </a:t>
            </a:r>
            <a:r>
              <a:rPr lang="en-GB" dirty="0"/>
              <a:t>(Cambridge: Cambridge University Press, 1987)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Philosophyzer</a:t>
            </a:r>
            <a:r>
              <a:rPr lang="en-GB" dirty="0"/>
              <a:t>, </a:t>
            </a:r>
            <a:r>
              <a:rPr lang="en-GB" i="1" dirty="0"/>
              <a:t>Jung on Religion,</a:t>
            </a:r>
            <a:r>
              <a:rPr lang="en-GB" dirty="0"/>
              <a:t> (2015)&lt;www.philosophyzer.com&gt; [accessed on 09/12/2019]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Roberts, M</a:t>
            </a:r>
            <a:r>
              <a:rPr lang="en-GB" i="1" dirty="0"/>
              <a:t>, A2 philosophy of religion, theme one </a:t>
            </a:r>
            <a:r>
              <a:rPr lang="en-GB" dirty="0"/>
              <a:t>(not published, 2018)</a:t>
            </a:r>
          </a:p>
          <a:p>
            <a:endParaRPr lang="en-GB" dirty="0"/>
          </a:p>
          <a:p>
            <a:r>
              <a:rPr lang="en-GB" u="sng" dirty="0"/>
              <a:t>Photos used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Photo of Carl Jung, Wikipedia,&lt;</a:t>
            </a:r>
            <a:r>
              <a:rPr lang="en-GB" dirty="0">
                <a:hlinkClick r:id="rId3"/>
              </a:rPr>
              <a:t>https://en.wikipedia.org/wiki/Carl_Jung</a:t>
            </a:r>
            <a:r>
              <a:rPr lang="en-GB" dirty="0"/>
              <a:t>&gt; [accessed on 8/12/2019]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Photo of  collective unconscious,&lt;www.maylynno.wordpress.com&gt;[accessed on 9/12/2019]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9785517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359</TotalTime>
  <Words>317</Words>
  <Application>Microsoft Office PowerPoint</Application>
  <PresentationFormat>Widescreen</PresentationFormat>
  <Paragraphs>36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Gill Sans MT</vt:lpstr>
      <vt:lpstr>Impact</vt:lpstr>
      <vt:lpstr>Badge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alana richards</dc:creator>
  <cp:lastModifiedBy>alana richards</cp:lastModifiedBy>
  <cp:revision>18</cp:revision>
  <dcterms:created xsi:type="dcterms:W3CDTF">2019-12-07T21:28:05Z</dcterms:created>
  <dcterms:modified xsi:type="dcterms:W3CDTF">2019-12-10T10:18:40Z</dcterms:modified>
</cp:coreProperties>
</file>