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9" r:id="rId4"/>
    <p:sldId id="260" r:id="rId5"/>
    <p:sldId id="271" r:id="rId6"/>
    <p:sldId id="261" r:id="rId7"/>
    <p:sldId id="264" r:id="rId8"/>
    <p:sldId id="262" r:id="rId9"/>
    <p:sldId id="263" r:id="rId10"/>
    <p:sldId id="265" r:id="rId11"/>
    <p:sldId id="267" r:id="rId12"/>
    <p:sldId id="268" r:id="rId13"/>
    <p:sldId id="269" r:id="rId14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85974" autoAdjust="0"/>
  </p:normalViewPr>
  <p:slideViewPr>
    <p:cSldViewPr>
      <p:cViewPr varScale="1">
        <p:scale>
          <a:sx n="88" d="100"/>
          <a:sy n="88" d="100"/>
        </p:scale>
        <p:origin x="1812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an Bowen" userId="c345053a-4abb-4e43-8ff7-c21186a2fa29" providerId="ADAL" clId="{4A0B92D2-B79D-4435-955B-AA0E00E8A60B}"/>
    <pc:docChg chg="delSld">
      <pc:chgData name="Sian Bowen" userId="c345053a-4abb-4e43-8ff7-c21186a2fa29" providerId="ADAL" clId="{4A0B92D2-B79D-4435-955B-AA0E00E8A60B}" dt="2024-02-08T09:59:13.045" v="0" actId="47"/>
      <pc:docMkLst>
        <pc:docMk/>
      </pc:docMkLst>
      <pc:sldChg chg="del">
        <pc:chgData name="Sian Bowen" userId="c345053a-4abb-4e43-8ff7-c21186a2fa29" providerId="ADAL" clId="{4A0B92D2-B79D-4435-955B-AA0E00E8A60B}" dt="2024-02-08T09:59:13.045" v="0" actId="47"/>
        <pc:sldMkLst>
          <pc:docMk/>
          <pc:sldMk cId="0" sldId="27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EE599-F481-471B-85E8-0C243514071D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9E2A1E-A6A9-49AE-8256-502EDE253E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575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Why would loss of Meniscus lead to Degenerative changes? Think back to last terms tissues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E2A1E-A6A9-49AE-8256-502EDE253EB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91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would you diagnose which type of Meniscal tear someone may have? X-ray? </a:t>
            </a:r>
            <a:r>
              <a:rPr lang="en-GB" dirty="0" err="1"/>
              <a:t>Mri</a:t>
            </a:r>
            <a:r>
              <a:rPr lang="en-GB" dirty="0"/>
              <a:t>? Arthroscopy?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E2A1E-A6A9-49AE-8256-502EDE253EB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641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A901C-6643-00D9-6839-809FF4AF3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895F5B-A5F2-DFE7-95F3-59E2754B32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E5C8EC-579D-EBFA-F620-85D1053F98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667171-1ED5-D710-4AF5-1A5925A960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E2A1E-A6A9-49AE-8256-502EDE253EB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47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are new strategies being trialled concurrently with repair, look for the studies.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E2A1E-A6A9-49AE-8256-502EDE253EB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412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does this relate to what we looked at regarding Cartilage and Osteoarthritis?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E2A1E-A6A9-49AE-8256-502EDE253EB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566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E2A1E-A6A9-49AE-8256-502EDE253EB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035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Preserve the meniscus is a very important theme in current decision making. Why?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E2A1E-A6A9-49AE-8256-502EDE253EB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662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Simple message, repair resulted in better long term outcomes than </a:t>
            </a:r>
            <a:r>
              <a:rPr lang="en-GB" dirty="0" err="1"/>
              <a:t>menisectomy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9E2A1E-A6A9-49AE-8256-502EDE253EB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332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262626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262626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262626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262626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4400" y="381000"/>
            <a:ext cx="7315200" cy="1371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rgbClr val="262626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8340" y="1388533"/>
            <a:ext cx="7173595" cy="4343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262626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3850" y="304800"/>
            <a:ext cx="8226425" cy="1889125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373380" rIns="0" bIns="0" rtlCol="0">
            <a:spAutoFit/>
          </a:bodyPr>
          <a:lstStyle/>
          <a:p>
            <a:pPr marL="3319145" marR="292100" indent="-3020060">
              <a:lnSpc>
                <a:spcPts val="5200"/>
              </a:lnSpc>
              <a:spcBef>
                <a:spcPts val="2940"/>
              </a:spcBef>
            </a:pPr>
            <a:r>
              <a:rPr sz="4800" spc="365" dirty="0"/>
              <a:t>MENISCAL</a:t>
            </a:r>
            <a:r>
              <a:rPr sz="4800" spc="260" dirty="0"/>
              <a:t> </a:t>
            </a:r>
            <a:r>
              <a:rPr sz="4800" spc="85" dirty="0"/>
              <a:t>INJURY</a:t>
            </a:r>
            <a:r>
              <a:rPr sz="4800" spc="270" dirty="0"/>
              <a:t> </a:t>
            </a:r>
            <a:r>
              <a:rPr sz="4800" spc="325" dirty="0"/>
              <a:t>OF</a:t>
            </a:r>
            <a:r>
              <a:rPr sz="4800" spc="-335" dirty="0"/>
              <a:t> </a:t>
            </a:r>
            <a:r>
              <a:rPr sz="4800" spc="300" dirty="0"/>
              <a:t>THE </a:t>
            </a:r>
            <a:r>
              <a:rPr sz="4800" spc="-1430" dirty="0"/>
              <a:t> </a:t>
            </a:r>
            <a:r>
              <a:rPr sz="4800" spc="380" dirty="0"/>
              <a:t>KNEE</a:t>
            </a:r>
            <a:endParaRPr sz="48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6550" y="9652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marR="17145" algn="ctr">
              <a:lnSpc>
                <a:spcPct val="100000"/>
              </a:lnSpc>
              <a:spcBef>
                <a:spcPts val="5"/>
              </a:spcBef>
            </a:pPr>
            <a:r>
              <a:rPr spc="-90" dirty="0">
                <a:solidFill>
                  <a:srgbClr val="000000"/>
                </a:solidFill>
                <a:latin typeface="Verdana"/>
                <a:cs typeface="Verdana"/>
              </a:rPr>
              <a:t>MENISCUS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85289" y="2589954"/>
            <a:ext cx="5387340" cy="2747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43180" indent="-228600">
              <a:lnSpc>
                <a:spcPct val="126499"/>
              </a:lnSpc>
              <a:spcBef>
                <a:spcPts val="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Once </a:t>
            </a:r>
            <a:r>
              <a:rPr sz="1800" spc="-204" dirty="0">
                <a:solidFill>
                  <a:srgbClr val="262626"/>
                </a:solidFill>
                <a:latin typeface="Verdana"/>
                <a:cs typeface="Verdana"/>
              </a:rPr>
              <a:t>thought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05" dirty="0">
                <a:solidFill>
                  <a:srgbClr val="262626"/>
                </a:solidFill>
                <a:latin typeface="Verdana"/>
                <a:cs typeface="Verdana"/>
              </a:rPr>
              <a:t>to</a:t>
            </a:r>
            <a:r>
              <a:rPr sz="18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20" dirty="0">
                <a:solidFill>
                  <a:srgbClr val="262626"/>
                </a:solidFill>
                <a:latin typeface="Verdana"/>
                <a:cs typeface="Verdana"/>
              </a:rPr>
              <a:t>be</a:t>
            </a:r>
            <a:r>
              <a:rPr sz="1800" spc="-13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31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18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10" dirty="0">
                <a:solidFill>
                  <a:srgbClr val="262626"/>
                </a:solidFill>
                <a:latin typeface="Verdana"/>
                <a:cs typeface="Verdana"/>
              </a:rPr>
              <a:t>vestigial</a:t>
            </a:r>
            <a:r>
              <a:rPr sz="1800" spc="-13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25" dirty="0">
                <a:solidFill>
                  <a:srgbClr val="262626"/>
                </a:solidFill>
                <a:latin typeface="Verdana"/>
                <a:cs typeface="Verdana"/>
              </a:rPr>
              <a:t>muscle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29" dirty="0">
                <a:solidFill>
                  <a:srgbClr val="262626"/>
                </a:solidFill>
                <a:latin typeface="Verdana"/>
                <a:cs typeface="Verdana"/>
              </a:rPr>
              <a:t>remnant</a:t>
            </a:r>
            <a:r>
              <a:rPr sz="1800" spc="-13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55" dirty="0">
                <a:solidFill>
                  <a:srgbClr val="262626"/>
                </a:solidFill>
                <a:latin typeface="Verdana"/>
                <a:cs typeface="Verdana"/>
              </a:rPr>
              <a:t>with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70" dirty="0">
                <a:solidFill>
                  <a:srgbClr val="262626"/>
                </a:solidFill>
                <a:latin typeface="Verdana"/>
                <a:cs typeface="Verdana"/>
              </a:rPr>
              <a:t>no </a:t>
            </a:r>
            <a:r>
              <a:rPr sz="1800" spc="-62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04" dirty="0">
                <a:solidFill>
                  <a:srgbClr val="262626"/>
                </a:solidFill>
                <a:latin typeface="Verdana"/>
                <a:cs typeface="Verdana"/>
              </a:rPr>
              <a:t>k</a:t>
            </a:r>
            <a:r>
              <a:rPr sz="1800" spc="-17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1800" spc="-19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1800" spc="-175" dirty="0">
                <a:solidFill>
                  <a:srgbClr val="262626"/>
                </a:solidFill>
                <a:latin typeface="Verdana"/>
                <a:cs typeface="Verdana"/>
              </a:rPr>
              <a:t>w</a:t>
            </a:r>
            <a:r>
              <a:rPr sz="1800" spc="-24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95" dirty="0">
                <a:solidFill>
                  <a:srgbClr val="262626"/>
                </a:solidFill>
                <a:latin typeface="Verdana"/>
                <a:cs typeface="Verdana"/>
              </a:rPr>
              <a:t>pu</a:t>
            </a:r>
            <a:r>
              <a:rPr sz="1800" spc="-14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1800" spc="-16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1800" spc="-17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1800" spc="-26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1800" spc="-180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265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1800" spc="-31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7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1800" spc="-19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1800" spc="-180" dirty="0">
                <a:solidFill>
                  <a:srgbClr val="262626"/>
                </a:solidFill>
                <a:latin typeface="Verdana"/>
                <a:cs typeface="Verdana"/>
              </a:rPr>
              <a:t>w</a:t>
            </a:r>
            <a:r>
              <a:rPr sz="1800" spc="-13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04" dirty="0">
                <a:solidFill>
                  <a:srgbClr val="262626"/>
                </a:solidFill>
                <a:latin typeface="Verdana"/>
                <a:cs typeface="Verdana"/>
              </a:rPr>
              <a:t>k</a:t>
            </a:r>
            <a:r>
              <a:rPr sz="1800" spc="-17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1800" spc="-195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1800" spc="-175" dirty="0">
                <a:solidFill>
                  <a:srgbClr val="262626"/>
                </a:solidFill>
                <a:latin typeface="Verdana"/>
                <a:cs typeface="Verdana"/>
              </a:rPr>
              <a:t>w</a:t>
            </a:r>
            <a:r>
              <a:rPr sz="1800" spc="-24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1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1800" spc="-10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18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20" dirty="0">
                <a:solidFill>
                  <a:srgbClr val="262626"/>
                </a:solidFill>
                <a:latin typeface="Verdana"/>
                <a:cs typeface="Verdana"/>
              </a:rPr>
              <a:t>be</a:t>
            </a:r>
            <a:r>
              <a:rPr sz="1800" spc="-425" dirty="0">
                <a:solidFill>
                  <a:srgbClr val="262626"/>
                </a:solidFill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241300" marR="550545" indent="-228600">
              <a:lnSpc>
                <a:spcPct val="126499"/>
              </a:lnSpc>
              <a:spcBef>
                <a:spcPts val="565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800" spc="-210" dirty="0">
                <a:solidFill>
                  <a:srgbClr val="262626"/>
                </a:solidFill>
                <a:latin typeface="Verdana"/>
                <a:cs typeface="Verdana"/>
              </a:rPr>
              <a:t>–Important</a:t>
            </a:r>
            <a:r>
              <a:rPr sz="1800" spc="-1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65" dirty="0">
                <a:solidFill>
                  <a:srgbClr val="262626"/>
                </a:solidFill>
                <a:latin typeface="Verdana"/>
                <a:cs typeface="Verdana"/>
              </a:rPr>
              <a:t>structure</a:t>
            </a:r>
            <a:r>
              <a:rPr sz="1800" spc="-125" dirty="0">
                <a:solidFill>
                  <a:srgbClr val="262626"/>
                </a:solidFill>
                <a:latin typeface="Verdana"/>
                <a:cs typeface="Verdana"/>
              </a:rPr>
              <a:t> for</a:t>
            </a:r>
            <a:r>
              <a:rPr sz="1800" spc="-12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20" dirty="0">
                <a:solidFill>
                  <a:srgbClr val="262626"/>
                </a:solidFill>
                <a:latin typeface="Verdana"/>
                <a:cs typeface="Verdana"/>
              </a:rPr>
              <a:t>knee</a:t>
            </a:r>
            <a:r>
              <a:rPr sz="1800" spc="-1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60" dirty="0">
                <a:solidFill>
                  <a:srgbClr val="262626"/>
                </a:solidFill>
                <a:latin typeface="Verdana"/>
                <a:cs typeface="Verdana"/>
              </a:rPr>
              <a:t>force</a:t>
            </a:r>
            <a:r>
              <a:rPr sz="1800" spc="-12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65" dirty="0">
                <a:solidFill>
                  <a:srgbClr val="262626"/>
                </a:solidFill>
                <a:latin typeface="Verdana"/>
                <a:cs typeface="Verdana"/>
              </a:rPr>
              <a:t>distribution– </a:t>
            </a:r>
            <a:r>
              <a:rPr sz="1800" spc="-61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20" dirty="0">
                <a:solidFill>
                  <a:srgbClr val="262626"/>
                </a:solidFill>
                <a:latin typeface="Verdana"/>
                <a:cs typeface="Verdana"/>
              </a:rPr>
              <a:t>Secondary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75" dirty="0">
                <a:solidFill>
                  <a:srgbClr val="262626"/>
                </a:solidFill>
                <a:latin typeface="Verdana"/>
                <a:cs typeface="Verdana"/>
              </a:rPr>
              <a:t>stabiliser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50" dirty="0">
                <a:solidFill>
                  <a:srgbClr val="262626"/>
                </a:solidFill>
                <a:latin typeface="Verdana"/>
                <a:cs typeface="Verdana"/>
              </a:rPr>
              <a:t>of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90" dirty="0">
                <a:solidFill>
                  <a:srgbClr val="262626"/>
                </a:solidFill>
                <a:latin typeface="Verdana"/>
                <a:cs typeface="Verdana"/>
              </a:rPr>
              <a:t>the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20" dirty="0">
                <a:solidFill>
                  <a:srgbClr val="262626"/>
                </a:solidFill>
                <a:latin typeface="Verdana"/>
                <a:cs typeface="Verdana"/>
              </a:rPr>
              <a:t>knee</a:t>
            </a:r>
            <a:endParaRPr sz="1800">
              <a:latin typeface="Verdana"/>
              <a:cs typeface="Verdana"/>
            </a:endParaRPr>
          </a:p>
          <a:p>
            <a:pPr marL="241300" marR="5080" indent="-228600">
              <a:lnSpc>
                <a:spcPct val="126499"/>
              </a:lnSpc>
              <a:spcBef>
                <a:spcPts val="57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800" spc="-245" dirty="0">
                <a:solidFill>
                  <a:srgbClr val="262626"/>
                </a:solidFill>
                <a:latin typeface="Verdana"/>
                <a:cs typeface="Verdana"/>
              </a:rPr>
              <a:t>–</a:t>
            </a:r>
            <a:r>
              <a:rPr sz="1800" spc="-114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1800" spc="-11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1800" spc="-26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1800" spc="-25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18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1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1800" spc="-185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175" dirty="0">
                <a:solidFill>
                  <a:srgbClr val="262626"/>
                </a:solidFill>
                <a:latin typeface="Verdana"/>
                <a:cs typeface="Verdana"/>
              </a:rPr>
              <a:t>nt</a:t>
            </a:r>
            <a:r>
              <a:rPr sz="1800" spc="-9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1800" spc="-10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37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27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1800" spc="-229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1800" spc="-9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1800" spc="-15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1800" spc="-245" dirty="0">
                <a:solidFill>
                  <a:srgbClr val="262626"/>
                </a:solidFill>
                <a:latin typeface="Verdana"/>
                <a:cs typeface="Verdana"/>
              </a:rPr>
              <a:t>us</a:t>
            </a:r>
            <a:r>
              <a:rPr sz="18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35" dirty="0">
                <a:solidFill>
                  <a:srgbClr val="262626"/>
                </a:solidFill>
                <a:latin typeface="Verdana"/>
                <a:cs typeface="Verdana"/>
              </a:rPr>
              <a:t>(</a:t>
            </a:r>
            <a:r>
              <a:rPr sz="1800" spc="-11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1800" spc="-220" dirty="0">
                <a:solidFill>
                  <a:srgbClr val="262626"/>
                </a:solidFill>
                <a:latin typeface="Verdana"/>
                <a:cs typeface="Verdana"/>
              </a:rPr>
              <a:t>pe</a:t>
            </a:r>
            <a:r>
              <a:rPr sz="1800" spc="-24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37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24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1800" spc="-10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1800" spc="-26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1800" spc="-15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15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1800" spc="-110" dirty="0">
                <a:solidFill>
                  <a:srgbClr val="262626"/>
                </a:solidFill>
                <a:latin typeface="Verdana"/>
                <a:cs typeface="Verdana"/>
              </a:rPr>
              <a:t>to</a:t>
            </a:r>
            <a:r>
              <a:rPr sz="1800" spc="-430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1800" spc="-28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1800" spc="-240" dirty="0">
                <a:solidFill>
                  <a:srgbClr val="262626"/>
                </a:solidFill>
                <a:latin typeface="Verdana"/>
                <a:cs typeface="Verdana"/>
              </a:rPr>
              <a:t>)</a:t>
            </a:r>
            <a:r>
              <a:rPr sz="1800" spc="-13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95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32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1800" spc="-25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18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1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1800" spc="-75" dirty="0">
                <a:solidFill>
                  <a:srgbClr val="262626"/>
                </a:solidFill>
                <a:latin typeface="Verdana"/>
                <a:cs typeface="Verdana"/>
              </a:rPr>
              <a:t>o  </a:t>
            </a:r>
            <a:r>
              <a:rPr sz="1800" spc="-165" dirty="0">
                <a:solidFill>
                  <a:srgbClr val="262626"/>
                </a:solidFill>
                <a:latin typeface="Verdana"/>
                <a:cs typeface="Verdana"/>
              </a:rPr>
              <a:t>pr</a:t>
            </a:r>
            <a:r>
              <a:rPr sz="1800" spc="-11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1800" spc="-365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1800" spc="-10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260" dirty="0">
                <a:solidFill>
                  <a:srgbClr val="262626"/>
                </a:solidFill>
                <a:latin typeface="Verdana"/>
                <a:cs typeface="Verdana"/>
              </a:rPr>
              <a:t>ss</a:t>
            </a:r>
            <a:r>
              <a:rPr sz="1800" spc="-9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1800" spc="-320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de</a:t>
            </a:r>
            <a:r>
              <a:rPr sz="1800" spc="-365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225" dirty="0">
                <a:solidFill>
                  <a:srgbClr val="262626"/>
                </a:solidFill>
                <a:latin typeface="Verdana"/>
                <a:cs typeface="Verdana"/>
              </a:rPr>
              <a:t>ne</a:t>
            </a:r>
            <a:r>
              <a:rPr sz="1800" spc="-6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1800" spc="-32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1800" spc="-11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1800" spc="-9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1800" spc="-320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13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15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1800" spc="-285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1800" spc="-28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1800" spc="-30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1800" spc="-305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25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18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de</a:t>
            </a:r>
            <a:r>
              <a:rPr sz="1800" spc="-15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1800" spc="-32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de</a:t>
            </a:r>
            <a:r>
              <a:rPr sz="1800" spc="-25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1800" spc="-14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95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1800" spc="-32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1800" spc="-11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1800" spc="-21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1800" spc="-6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1739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800" spc="-345" dirty="0">
                <a:solidFill>
                  <a:srgbClr val="262626"/>
                </a:solidFill>
                <a:latin typeface="Verdana"/>
                <a:cs typeface="Verdana"/>
              </a:rPr>
              <a:t>•</a:t>
            </a:r>
            <a:r>
              <a:rPr sz="1800" spc="-185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1800" spc="-32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1800" spc="-95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1800" spc="-6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1800" spc="-275" dirty="0">
                <a:solidFill>
                  <a:srgbClr val="262626"/>
                </a:solidFill>
                <a:latin typeface="Verdana"/>
                <a:cs typeface="Verdana"/>
              </a:rPr>
              <a:t>ba</a:t>
            </a:r>
            <a:r>
              <a:rPr sz="1800" spc="-225" dirty="0">
                <a:solidFill>
                  <a:srgbClr val="262626"/>
                </a:solidFill>
                <a:latin typeface="Verdana"/>
                <a:cs typeface="Verdana"/>
              </a:rPr>
              <a:t>nk</a:t>
            </a:r>
            <a:r>
              <a:rPr sz="1800" spc="-26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1800" spc="-265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1800" spc="-31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i="1" spc="-240" dirty="0">
                <a:solidFill>
                  <a:srgbClr val="262626"/>
                </a:solidFill>
                <a:latin typeface="Trebuchet MS"/>
                <a:cs typeface="Trebuchet MS"/>
              </a:rPr>
              <a:t>J</a:t>
            </a:r>
            <a:r>
              <a:rPr sz="1800" i="1" spc="-300" dirty="0">
                <a:solidFill>
                  <a:srgbClr val="262626"/>
                </a:solidFill>
                <a:latin typeface="Trebuchet MS"/>
                <a:cs typeface="Trebuchet MS"/>
              </a:rPr>
              <a:t>B</a:t>
            </a:r>
            <a:r>
              <a:rPr sz="1800" i="1" spc="-229" dirty="0">
                <a:solidFill>
                  <a:srgbClr val="262626"/>
                </a:solidFill>
                <a:latin typeface="Trebuchet MS"/>
                <a:cs typeface="Trebuchet MS"/>
              </a:rPr>
              <a:t>J</a:t>
            </a:r>
            <a:r>
              <a:rPr sz="1800" i="1" spc="-235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1800" spc="-265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1800" spc="-31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1800" spc="-235" dirty="0">
                <a:solidFill>
                  <a:srgbClr val="262626"/>
                </a:solidFill>
                <a:latin typeface="Verdana"/>
                <a:cs typeface="Verdana"/>
              </a:rPr>
              <a:t>(</a:t>
            </a:r>
            <a:r>
              <a:rPr sz="1800" spc="-245" dirty="0">
                <a:solidFill>
                  <a:srgbClr val="262626"/>
                </a:solidFill>
                <a:latin typeface="Verdana"/>
                <a:cs typeface="Verdana"/>
              </a:rPr>
              <a:t>1948)</a:t>
            </a:r>
            <a:endParaRPr sz="18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37866" y="6189133"/>
            <a:ext cx="1752600" cy="46566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71600" y="347132"/>
            <a:ext cx="6781800" cy="539326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3375" y="196850"/>
            <a:ext cx="5937250" cy="1187450"/>
          </a:xfrm>
          <a:prstGeom prst="rect">
            <a:avLst/>
          </a:prstGeom>
          <a:solidFill>
            <a:srgbClr val="F2F2F2"/>
          </a:solidFill>
          <a:ln w="31750">
            <a:solidFill>
              <a:srgbClr val="404040"/>
            </a:solidFill>
          </a:ln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R="17780" algn="ctr">
              <a:lnSpc>
                <a:spcPct val="100000"/>
              </a:lnSpc>
            </a:pPr>
            <a:r>
              <a:rPr spc="320" dirty="0">
                <a:solidFill>
                  <a:srgbClr val="000000"/>
                </a:solidFill>
              </a:rPr>
              <a:t>ANATOMY</a:t>
            </a:r>
            <a:r>
              <a:rPr spc="315" dirty="0">
                <a:solidFill>
                  <a:srgbClr val="000000"/>
                </a:solidFill>
              </a:rPr>
              <a:t> </a:t>
            </a:r>
            <a:r>
              <a:rPr spc="215" dirty="0">
                <a:solidFill>
                  <a:srgbClr val="000000"/>
                </a:solidFill>
              </a:rPr>
              <a:t>OF</a:t>
            </a:r>
            <a:r>
              <a:rPr spc="320" dirty="0">
                <a:solidFill>
                  <a:srgbClr val="000000"/>
                </a:solidFill>
              </a:rPr>
              <a:t> </a:t>
            </a:r>
            <a:r>
              <a:rPr spc="220" dirty="0">
                <a:solidFill>
                  <a:srgbClr val="000000"/>
                </a:solidFill>
              </a:rPr>
              <a:t>RECOVERY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23328" y="1659467"/>
            <a:ext cx="5414538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4470" indent="-192405">
              <a:lnSpc>
                <a:spcPct val="100000"/>
              </a:lnSpc>
              <a:spcBef>
                <a:spcPts val="100"/>
              </a:spcBef>
              <a:buChar char="•"/>
              <a:tabLst>
                <a:tab pos="205104" algn="l"/>
              </a:tabLst>
            </a:pPr>
            <a:r>
              <a:rPr sz="2400" spc="-10" dirty="0">
                <a:latin typeface="Trebuchet MS"/>
                <a:cs typeface="Trebuchet MS"/>
              </a:rPr>
              <a:t>I</a:t>
            </a:r>
            <a:r>
              <a:rPr lang="en-GB" sz="2400" spc="-10" dirty="0">
                <a:latin typeface="Trebuchet MS"/>
                <a:cs typeface="Trebuchet MS"/>
              </a:rPr>
              <a:t>S IT</a:t>
            </a:r>
            <a:r>
              <a:rPr sz="2400" spc="-300" dirty="0">
                <a:latin typeface="Trebuchet MS"/>
                <a:cs typeface="Trebuchet MS"/>
              </a:rPr>
              <a:t> </a:t>
            </a:r>
            <a:r>
              <a:rPr sz="2400" spc="180" dirty="0">
                <a:latin typeface="Trebuchet MS"/>
                <a:cs typeface="Trebuchet MS"/>
              </a:rPr>
              <a:t>A</a:t>
            </a:r>
            <a:r>
              <a:rPr sz="2400" spc="-45" dirty="0">
                <a:latin typeface="Trebuchet MS"/>
                <a:cs typeface="Trebuchet MS"/>
              </a:rPr>
              <a:t>L</a:t>
            </a:r>
            <a:r>
              <a:rPr sz="2400" spc="-40" dirty="0">
                <a:latin typeface="Trebuchet MS"/>
                <a:cs typeface="Trebuchet MS"/>
              </a:rPr>
              <a:t>L</a:t>
            </a:r>
            <a:r>
              <a:rPr sz="2400" spc="-305" dirty="0">
                <a:latin typeface="Trebuchet MS"/>
                <a:cs typeface="Trebuchet MS"/>
              </a:rPr>
              <a:t> </a:t>
            </a:r>
            <a:r>
              <a:rPr sz="2400" spc="180" dirty="0">
                <a:latin typeface="Trebuchet MS"/>
                <a:cs typeface="Trebuchet MS"/>
              </a:rPr>
              <a:t>A</a:t>
            </a:r>
            <a:r>
              <a:rPr sz="2400" spc="-15" dirty="0">
                <a:latin typeface="Trebuchet MS"/>
                <a:cs typeface="Trebuchet MS"/>
              </a:rPr>
              <a:t>B</a:t>
            </a:r>
            <a:r>
              <a:rPr sz="2400" spc="350" dirty="0">
                <a:latin typeface="Trebuchet MS"/>
                <a:cs typeface="Trebuchet MS"/>
              </a:rPr>
              <a:t>O</a:t>
            </a:r>
            <a:r>
              <a:rPr sz="2400" spc="140" dirty="0">
                <a:latin typeface="Trebuchet MS"/>
                <a:cs typeface="Trebuchet MS"/>
              </a:rPr>
              <a:t>U</a:t>
            </a:r>
            <a:r>
              <a:rPr sz="2400" spc="55" dirty="0">
                <a:latin typeface="Trebuchet MS"/>
                <a:cs typeface="Trebuchet MS"/>
              </a:rPr>
              <a:t>T</a:t>
            </a:r>
            <a:r>
              <a:rPr sz="2400" spc="-365" dirty="0">
                <a:latin typeface="Trebuchet MS"/>
                <a:cs typeface="Trebuchet MS"/>
              </a:rPr>
              <a:t> </a:t>
            </a:r>
            <a:r>
              <a:rPr sz="2400" spc="55" dirty="0">
                <a:latin typeface="Trebuchet MS"/>
                <a:cs typeface="Trebuchet MS"/>
              </a:rPr>
              <a:t>T</a:t>
            </a:r>
            <a:r>
              <a:rPr sz="2400" spc="175" dirty="0">
                <a:latin typeface="Trebuchet MS"/>
                <a:cs typeface="Trebuchet MS"/>
              </a:rPr>
              <a:t>H</a:t>
            </a:r>
            <a:r>
              <a:rPr sz="2400" spc="-90" dirty="0">
                <a:latin typeface="Trebuchet MS"/>
                <a:cs typeface="Trebuchet MS"/>
              </a:rPr>
              <a:t>E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15" dirty="0">
                <a:latin typeface="Trebuchet MS"/>
                <a:cs typeface="Trebuchet MS"/>
              </a:rPr>
              <a:t>B</a:t>
            </a:r>
            <a:r>
              <a:rPr sz="2400" spc="-45" dirty="0">
                <a:latin typeface="Trebuchet MS"/>
                <a:cs typeface="Trebuchet MS"/>
              </a:rPr>
              <a:t>L</a:t>
            </a:r>
            <a:r>
              <a:rPr sz="2400" spc="350" dirty="0">
                <a:latin typeface="Trebuchet MS"/>
                <a:cs typeface="Trebuchet MS"/>
              </a:rPr>
              <a:t>OO</a:t>
            </a:r>
            <a:r>
              <a:rPr sz="2400" spc="325" dirty="0">
                <a:latin typeface="Trebuchet MS"/>
                <a:cs typeface="Trebuchet MS"/>
              </a:rPr>
              <a:t>D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60" dirty="0">
                <a:latin typeface="Trebuchet MS"/>
                <a:cs typeface="Trebuchet MS"/>
              </a:rPr>
              <a:t>S</a:t>
            </a:r>
            <a:r>
              <a:rPr sz="2400" spc="140" dirty="0">
                <a:latin typeface="Trebuchet MS"/>
                <a:cs typeface="Trebuchet MS"/>
              </a:rPr>
              <a:t>U</a:t>
            </a:r>
            <a:r>
              <a:rPr sz="2400" spc="-114" dirty="0">
                <a:latin typeface="Trebuchet MS"/>
                <a:cs typeface="Trebuchet MS"/>
              </a:rPr>
              <a:t>PP</a:t>
            </a:r>
            <a:r>
              <a:rPr sz="2400" spc="-305" dirty="0">
                <a:latin typeface="Trebuchet MS"/>
                <a:cs typeface="Trebuchet MS"/>
              </a:rPr>
              <a:t>L</a:t>
            </a:r>
            <a:r>
              <a:rPr sz="2400" spc="80" dirty="0">
                <a:latin typeface="Trebuchet MS"/>
                <a:cs typeface="Trebuchet MS"/>
              </a:rPr>
              <a:t>Y</a:t>
            </a:r>
            <a:r>
              <a:rPr lang="en-GB" sz="2400" spc="80" dirty="0">
                <a:latin typeface="Trebuchet MS"/>
                <a:cs typeface="Trebuchet MS"/>
              </a:rPr>
              <a:t>?</a:t>
            </a:r>
            <a:endParaRPr sz="2400" dirty="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37866" y="6189133"/>
            <a:ext cx="1752600" cy="465666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304800" y="2302934"/>
            <a:ext cx="8382000" cy="3412490"/>
            <a:chOff x="304800" y="2302934"/>
            <a:chExt cx="8382000" cy="341249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4800" y="2302934"/>
              <a:ext cx="4559300" cy="300143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64100" y="2857500"/>
              <a:ext cx="3822700" cy="28575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35D05-E615-8891-28DC-67775991A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793EB30F-A8A2-00CE-7AAE-15EB4CF0407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01787" y="304800"/>
            <a:ext cx="5937250" cy="782907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lang="en-GB" spc="305" dirty="0">
                <a:solidFill>
                  <a:srgbClr val="000000"/>
                </a:solidFill>
              </a:rPr>
              <a:t>RECOGNISING MENISCUS INJURY</a:t>
            </a:r>
            <a:endParaRPr spc="305" dirty="0">
              <a:solidFill>
                <a:srgbClr val="000000"/>
              </a:solidFill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3AAF94A1-E9A4-01ED-CDAA-719CCD7BF80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8340" y="1388533"/>
            <a:ext cx="7173595" cy="2244204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lang="en-GB" spc="-55" dirty="0"/>
              <a:t>MRI, X-ray will not show detail of meniscus</a:t>
            </a:r>
          </a:p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lang="en-GB" spc="-55" dirty="0"/>
              <a:t>Clinical picture, special tests etc</a:t>
            </a:r>
          </a:p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lang="en-GB" spc="-55" dirty="0"/>
              <a:t>Conservative treatment (rehabilitation), or surgery???</a:t>
            </a:r>
          </a:p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endParaRPr lang="en-GB" spc="-55" dirty="0"/>
          </a:p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endParaRPr spc="-50" dirty="0"/>
          </a:p>
        </p:txBody>
      </p:sp>
      <p:pic>
        <p:nvPicPr>
          <p:cNvPr id="4" name="object 4">
            <a:extLst>
              <a:ext uri="{FF2B5EF4-FFF2-40B4-BE49-F238E27FC236}">
                <a16:creationId xmlns:a16="http://schemas.microsoft.com/office/drawing/2014/main" id="{5E9B4902-1BE1-4937-5E51-508A4F07352A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  <p:pic>
        <p:nvPicPr>
          <p:cNvPr id="6" name="Picture 5" descr="A table of medical procedures&#10;&#10;Description automatically generated with medium confidence">
            <a:extLst>
              <a:ext uri="{FF2B5EF4-FFF2-40B4-BE49-F238E27FC236}">
                <a16:creationId xmlns:a16="http://schemas.microsoft.com/office/drawing/2014/main" id="{2C0BD7EE-DC53-2FAF-3DA4-AB1A47CA71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928675"/>
            <a:ext cx="5886450" cy="20097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F93C520-088D-5B5F-1639-E7389C2F4401}"/>
              </a:ext>
            </a:extLst>
          </p:cNvPr>
          <p:cNvSpPr txBox="1"/>
          <p:nvPr/>
        </p:nvSpPr>
        <p:spPr>
          <a:xfrm>
            <a:off x="990600" y="5257800"/>
            <a:ext cx="541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effectLst/>
                <a:latin typeface="adobe-garamond-pro"/>
              </a:rPr>
              <a:t>Table 1.1 Clinical Factors which may indicate a surgical or conservative approach, </a:t>
            </a:r>
            <a:r>
              <a:rPr lang="en-GB" b="0" i="0" dirty="0" err="1">
                <a:effectLst/>
                <a:latin typeface="adobe-garamond-pro"/>
              </a:rPr>
              <a:t>Brukner</a:t>
            </a:r>
            <a:r>
              <a:rPr lang="en-GB" b="0" i="0" dirty="0">
                <a:effectLst/>
                <a:latin typeface="adobe-garamond-pro"/>
              </a:rPr>
              <a:t> &amp; Khan, 2012 </a:t>
            </a:r>
            <a:r>
              <a:rPr lang="en-GB" b="0" i="0" dirty="0" err="1">
                <a:effectLst/>
                <a:latin typeface="adobe-garamond-pro"/>
              </a:rPr>
              <a:t>pg</a:t>
            </a:r>
            <a:r>
              <a:rPr lang="en-GB" b="0" i="0" dirty="0">
                <a:effectLst/>
                <a:latin typeface="adobe-garamond-pro"/>
              </a:rPr>
              <a:t> 636.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8305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6550" y="9652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marR="17780" algn="ctr">
              <a:lnSpc>
                <a:spcPct val="100000"/>
              </a:lnSpc>
              <a:spcBef>
                <a:spcPts val="5"/>
              </a:spcBef>
            </a:pPr>
            <a:r>
              <a:rPr spc="275" dirty="0">
                <a:solidFill>
                  <a:srgbClr val="000000"/>
                </a:solidFill>
              </a:rPr>
              <a:t>MENISCAL</a:t>
            </a:r>
            <a:r>
              <a:rPr spc="305" dirty="0">
                <a:solidFill>
                  <a:srgbClr val="000000"/>
                </a:solidFill>
              </a:rPr>
              <a:t> </a:t>
            </a:r>
            <a:r>
              <a:rPr spc="130" dirty="0">
                <a:solidFill>
                  <a:srgbClr val="000000"/>
                </a:solidFill>
              </a:rPr>
              <a:t>REPAIR</a:t>
            </a: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04432" y="2637367"/>
            <a:ext cx="5939367" cy="310303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6550" y="965200"/>
            <a:ext cx="5937250" cy="782907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pc="305" dirty="0">
                <a:solidFill>
                  <a:srgbClr val="000000"/>
                </a:solidFill>
              </a:rPr>
              <a:t>MEN</a:t>
            </a:r>
            <a:r>
              <a:rPr lang="en-GB" spc="305" dirty="0">
                <a:solidFill>
                  <a:srgbClr val="000000"/>
                </a:solidFill>
              </a:rPr>
              <a:t>IS</a:t>
            </a:r>
            <a:r>
              <a:rPr spc="305" dirty="0">
                <a:solidFill>
                  <a:srgbClr val="000000"/>
                </a:solidFill>
              </a:rPr>
              <a:t>CECTOMY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2662767"/>
            <a:ext cx="7331709" cy="2108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22860" indent="-228600">
              <a:lnSpc>
                <a:spcPct val="100000"/>
              </a:lnSpc>
              <a:spcBef>
                <a:spcPts val="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45" dirty="0">
                <a:solidFill>
                  <a:srgbClr val="262626"/>
                </a:solidFill>
                <a:latin typeface="Trebuchet MS"/>
                <a:cs typeface="Trebuchet MS"/>
              </a:rPr>
              <a:t>REMOVAL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90" dirty="0">
                <a:solidFill>
                  <a:srgbClr val="262626"/>
                </a:solidFill>
                <a:latin typeface="Trebuchet MS"/>
                <a:cs typeface="Trebuchet MS"/>
              </a:rPr>
              <a:t>OF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75" dirty="0">
                <a:solidFill>
                  <a:srgbClr val="262626"/>
                </a:solidFill>
                <a:latin typeface="Trebuchet MS"/>
                <a:cs typeface="Trebuchet MS"/>
              </a:rPr>
              <a:t>MENISCAL</a:t>
            </a:r>
            <a:r>
              <a:rPr sz="2000" spc="-31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5" dirty="0">
                <a:solidFill>
                  <a:srgbClr val="262626"/>
                </a:solidFill>
                <a:latin typeface="Trebuchet MS"/>
                <a:cs typeface="Trebuchet MS"/>
              </a:rPr>
              <a:t>TISSUE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40" dirty="0">
                <a:solidFill>
                  <a:srgbClr val="262626"/>
                </a:solidFill>
                <a:latin typeface="Trebuchet MS"/>
                <a:cs typeface="Trebuchet MS"/>
              </a:rPr>
              <a:t>DECREASES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40" dirty="0">
                <a:solidFill>
                  <a:srgbClr val="262626"/>
                </a:solidFill>
                <a:latin typeface="Trebuchet MS"/>
                <a:cs typeface="Trebuchet MS"/>
              </a:rPr>
              <a:t>CONTACT</a:t>
            </a:r>
            <a:r>
              <a:rPr sz="2000" spc="-4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25" dirty="0">
                <a:solidFill>
                  <a:srgbClr val="262626"/>
                </a:solidFill>
                <a:latin typeface="Trebuchet MS"/>
                <a:cs typeface="Trebuchet MS"/>
              </a:rPr>
              <a:t>STRESS </a:t>
            </a:r>
            <a:r>
              <a:rPr sz="2000" spc="-59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5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40" dirty="0">
                <a:solidFill>
                  <a:srgbClr val="262626"/>
                </a:solidFill>
                <a:latin typeface="Trebuchet MS"/>
                <a:cs typeface="Trebuchet MS"/>
              </a:rPr>
              <a:t>REA</a:t>
            </a:r>
            <a:r>
              <a:rPr sz="2000" spc="-300" dirty="0">
                <a:solidFill>
                  <a:srgbClr val="262626"/>
                </a:solidFill>
                <a:latin typeface="Trebuchet MS"/>
                <a:cs typeface="Trebuchet MS"/>
              </a:rPr>
              <a:t>,</a:t>
            </a:r>
            <a:r>
              <a:rPr sz="2000" spc="-254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10" dirty="0">
                <a:solidFill>
                  <a:srgbClr val="262626"/>
                </a:solidFill>
                <a:latin typeface="Trebuchet MS"/>
                <a:cs typeface="Trebuchet MS"/>
              </a:rPr>
              <a:t>IN</a:t>
            </a:r>
            <a:r>
              <a:rPr sz="2000" spc="210" dirty="0">
                <a:solidFill>
                  <a:srgbClr val="262626"/>
                </a:solidFill>
                <a:latin typeface="Trebuchet MS"/>
                <a:cs typeface="Trebuchet MS"/>
              </a:rPr>
              <a:t>C</a:t>
            </a:r>
            <a:r>
              <a:rPr sz="2000" spc="40" dirty="0">
                <a:solidFill>
                  <a:srgbClr val="262626"/>
                </a:solidFill>
                <a:latin typeface="Trebuchet MS"/>
                <a:cs typeface="Trebuchet MS"/>
              </a:rPr>
              <a:t>REA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110" dirty="0">
                <a:solidFill>
                  <a:srgbClr val="262626"/>
                </a:solidFill>
                <a:latin typeface="Trebuchet MS"/>
                <a:cs typeface="Trebuchet MS"/>
              </a:rPr>
              <a:t>IN</a:t>
            </a:r>
            <a:r>
              <a:rPr sz="2000" spc="125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45" dirty="0">
                <a:solidFill>
                  <a:srgbClr val="262626"/>
                </a:solidFill>
                <a:latin typeface="Trebuchet MS"/>
                <a:cs typeface="Trebuchet MS"/>
              </a:rPr>
              <a:t>T</a:t>
            </a:r>
            <a:r>
              <a:rPr sz="2000" spc="40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65" dirty="0">
                <a:solidFill>
                  <a:srgbClr val="262626"/>
                </a:solidFill>
                <a:latin typeface="Trebuchet MS"/>
                <a:cs typeface="Trebuchet MS"/>
              </a:rPr>
              <a:t>ES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29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285" dirty="0">
                <a:solidFill>
                  <a:srgbClr val="262626"/>
                </a:solidFill>
                <a:latin typeface="Trebuchet MS"/>
                <a:cs typeface="Trebuchet MS"/>
              </a:rPr>
              <a:t>N</a:t>
            </a:r>
            <a:r>
              <a:rPr sz="2000" spc="45" dirty="0">
                <a:solidFill>
                  <a:srgbClr val="262626"/>
                </a:solidFill>
                <a:latin typeface="Trebuchet MS"/>
                <a:cs typeface="Trebuchet MS"/>
              </a:rPr>
              <a:t>T</a:t>
            </a:r>
            <a:r>
              <a:rPr sz="2000" spc="145" dirty="0">
                <a:solidFill>
                  <a:srgbClr val="262626"/>
                </a:solidFill>
                <a:latin typeface="Trebuchet MS"/>
                <a:cs typeface="Trebuchet MS"/>
              </a:rPr>
              <a:t>H</a:t>
            </a:r>
            <a:r>
              <a:rPr sz="2000" spc="-7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254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5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45" dirty="0">
                <a:solidFill>
                  <a:srgbClr val="262626"/>
                </a:solidFill>
                <a:latin typeface="Trebuchet MS"/>
                <a:cs typeface="Trebuchet MS"/>
              </a:rPr>
              <a:t>T</a:t>
            </a:r>
            <a:r>
              <a:rPr sz="2000" spc="50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105" dirty="0">
                <a:solidFill>
                  <a:srgbClr val="262626"/>
                </a:solidFill>
                <a:latin typeface="Trebuchet MS"/>
                <a:cs typeface="Trebuchet MS"/>
              </a:rPr>
              <a:t>C</a:t>
            </a:r>
            <a:r>
              <a:rPr sz="2000" spc="110" dirty="0">
                <a:solidFill>
                  <a:srgbClr val="262626"/>
                </a:solidFill>
                <a:latin typeface="Trebuchet MS"/>
                <a:cs typeface="Trebuchet MS"/>
              </a:rPr>
              <a:t>U</a:t>
            </a:r>
            <a:r>
              <a:rPr sz="2000" spc="-45" dirty="0">
                <a:solidFill>
                  <a:srgbClr val="262626"/>
                </a:solidFill>
                <a:latin typeface="Trebuchet MS"/>
                <a:cs typeface="Trebuchet MS"/>
              </a:rPr>
              <a:t>L</a:t>
            </a:r>
            <a:r>
              <a:rPr sz="2000" spc="15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40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260" dirty="0">
                <a:solidFill>
                  <a:srgbClr val="262626"/>
                </a:solidFill>
                <a:latin typeface="Trebuchet MS"/>
                <a:cs typeface="Trebuchet MS"/>
              </a:rPr>
              <a:t>C</a:t>
            </a:r>
            <a:r>
              <a:rPr sz="2000" spc="15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45" dirty="0">
                <a:solidFill>
                  <a:srgbClr val="262626"/>
                </a:solidFill>
                <a:latin typeface="Trebuchet MS"/>
                <a:cs typeface="Trebuchet MS"/>
              </a:rPr>
              <a:t>T</a:t>
            </a:r>
            <a:r>
              <a:rPr sz="2000" spc="-35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-65" dirty="0">
                <a:solidFill>
                  <a:srgbClr val="262626"/>
                </a:solidFill>
                <a:latin typeface="Trebuchet MS"/>
                <a:cs typeface="Trebuchet MS"/>
              </a:rPr>
              <a:t>L</a:t>
            </a:r>
            <a:r>
              <a:rPr sz="2000" spc="7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114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000" spc="-7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endParaRPr sz="2000">
              <a:latin typeface="Trebuchet MS"/>
              <a:cs typeface="Trebuchet MS"/>
            </a:endParaRPr>
          </a:p>
          <a:p>
            <a:pPr marL="241300" marR="235585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80" dirty="0">
                <a:solidFill>
                  <a:srgbClr val="262626"/>
                </a:solidFill>
                <a:latin typeface="Trebuchet MS"/>
                <a:cs typeface="Trebuchet MS"/>
              </a:rPr>
              <a:t>INCREASED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25" dirty="0">
                <a:solidFill>
                  <a:srgbClr val="262626"/>
                </a:solidFill>
                <a:latin typeface="Trebuchet MS"/>
                <a:cs typeface="Trebuchet MS"/>
              </a:rPr>
              <a:t>STRESS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IS </a:t>
            </a:r>
            <a:r>
              <a:rPr sz="2000" spc="110" dirty="0">
                <a:solidFill>
                  <a:srgbClr val="262626"/>
                </a:solidFill>
                <a:latin typeface="Trebuchet MS"/>
                <a:cs typeface="Trebuchet MS"/>
              </a:rPr>
              <a:t>IN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75" dirty="0">
                <a:solidFill>
                  <a:srgbClr val="262626"/>
                </a:solidFill>
                <a:latin typeface="Trebuchet MS"/>
                <a:cs typeface="Trebuchet MS"/>
              </a:rPr>
              <a:t>PROPORTION</a:t>
            </a:r>
            <a:r>
              <a:rPr sz="2000" spc="-30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05" dirty="0">
                <a:solidFill>
                  <a:srgbClr val="262626"/>
                </a:solidFill>
                <a:latin typeface="Trebuchet MS"/>
                <a:cs typeface="Trebuchet MS"/>
              </a:rPr>
              <a:t>TO</a:t>
            </a:r>
            <a:r>
              <a:rPr sz="2000" spc="-30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40" dirty="0">
                <a:solidFill>
                  <a:srgbClr val="262626"/>
                </a:solidFill>
                <a:latin typeface="Trebuchet MS"/>
                <a:cs typeface="Trebuchet MS"/>
              </a:rPr>
              <a:t>THE</a:t>
            </a:r>
            <a:r>
              <a:rPr sz="2000" spc="-2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70" dirty="0">
                <a:solidFill>
                  <a:srgbClr val="262626"/>
                </a:solidFill>
                <a:latin typeface="Trebuchet MS"/>
                <a:cs typeface="Trebuchet MS"/>
              </a:rPr>
              <a:t>AMOUNT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90" dirty="0">
                <a:solidFill>
                  <a:srgbClr val="262626"/>
                </a:solidFill>
                <a:latin typeface="Trebuchet MS"/>
                <a:cs typeface="Trebuchet MS"/>
              </a:rPr>
              <a:t>OF </a:t>
            </a:r>
            <a:r>
              <a:rPr sz="2000" spc="-59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65" dirty="0">
                <a:solidFill>
                  <a:srgbClr val="262626"/>
                </a:solidFill>
                <a:latin typeface="Trebuchet MS"/>
                <a:cs typeface="Trebuchet MS"/>
              </a:rPr>
              <a:t>MENISCUS</a:t>
            </a:r>
            <a:r>
              <a:rPr sz="2000" spc="-6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80" dirty="0">
                <a:solidFill>
                  <a:srgbClr val="262626"/>
                </a:solidFill>
                <a:latin typeface="Trebuchet MS"/>
                <a:cs typeface="Trebuchet MS"/>
              </a:rPr>
              <a:t>REMOVED</a:t>
            </a:r>
            <a:endParaRPr sz="2000">
              <a:latin typeface="Trebuchet MS"/>
              <a:cs typeface="Trebuchet MS"/>
            </a:endParaRPr>
          </a:p>
          <a:p>
            <a:pPr marL="241300" marR="508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80" dirty="0">
                <a:solidFill>
                  <a:srgbClr val="262626"/>
                </a:solidFill>
                <a:latin typeface="Trebuchet MS"/>
                <a:cs typeface="Trebuchet MS"/>
              </a:rPr>
              <a:t>INCREASED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25" dirty="0">
                <a:solidFill>
                  <a:srgbClr val="262626"/>
                </a:solidFill>
                <a:latin typeface="Trebuchet MS"/>
                <a:cs typeface="Trebuchet MS"/>
              </a:rPr>
              <a:t>STRESS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0" dirty="0">
                <a:solidFill>
                  <a:srgbClr val="262626"/>
                </a:solidFill>
                <a:latin typeface="Trebuchet MS"/>
                <a:cs typeface="Trebuchet MS"/>
              </a:rPr>
              <a:t>INEVITABLY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50" dirty="0">
                <a:solidFill>
                  <a:srgbClr val="262626"/>
                </a:solidFill>
                <a:latin typeface="Trebuchet MS"/>
                <a:cs typeface="Trebuchet MS"/>
              </a:rPr>
              <a:t>LEADS</a:t>
            </a:r>
            <a:r>
              <a:rPr sz="2000" spc="-31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05" dirty="0">
                <a:solidFill>
                  <a:srgbClr val="262626"/>
                </a:solidFill>
                <a:latin typeface="Trebuchet MS"/>
                <a:cs typeface="Trebuchet MS"/>
              </a:rPr>
              <a:t>TO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85" dirty="0">
                <a:solidFill>
                  <a:srgbClr val="262626"/>
                </a:solidFill>
                <a:latin typeface="Trebuchet MS"/>
                <a:cs typeface="Trebuchet MS"/>
              </a:rPr>
              <a:t>DEGENERATION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90" dirty="0">
                <a:solidFill>
                  <a:srgbClr val="262626"/>
                </a:solidFill>
                <a:latin typeface="Trebuchet MS"/>
                <a:cs typeface="Trebuchet MS"/>
              </a:rPr>
              <a:t>OF </a:t>
            </a:r>
            <a:r>
              <a:rPr sz="2000" spc="-58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40" dirty="0">
                <a:solidFill>
                  <a:srgbClr val="262626"/>
                </a:solidFill>
                <a:latin typeface="Trebuchet MS"/>
                <a:cs typeface="Trebuchet MS"/>
              </a:rPr>
              <a:t>THE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20" dirty="0">
                <a:solidFill>
                  <a:srgbClr val="262626"/>
                </a:solidFill>
                <a:latin typeface="Trebuchet MS"/>
                <a:cs typeface="Trebuchet MS"/>
              </a:rPr>
              <a:t>JOINT</a:t>
            </a:r>
            <a:endParaRPr sz="20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19225" y="352425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230504" rIns="0" bIns="0" rtlCol="0">
            <a:spAutoFit/>
          </a:bodyPr>
          <a:lstStyle/>
          <a:p>
            <a:pPr marL="2425700" marR="798830" indent="-1644014">
              <a:lnSpc>
                <a:spcPts val="2800"/>
              </a:lnSpc>
              <a:spcBef>
                <a:spcPts val="1814"/>
              </a:spcBef>
              <a:tabLst>
                <a:tab pos="3415029" algn="l"/>
              </a:tabLst>
            </a:pPr>
            <a:r>
              <a:rPr spc="215" dirty="0">
                <a:solidFill>
                  <a:srgbClr val="000000"/>
                </a:solidFill>
                <a:latin typeface="Arial MT"/>
                <a:cs typeface="Arial MT"/>
              </a:rPr>
              <a:t>H</a:t>
            </a:r>
            <a:r>
              <a:rPr spc="-114" dirty="0">
                <a:solidFill>
                  <a:srgbClr val="000000"/>
                </a:solidFill>
                <a:latin typeface="Arial MT"/>
                <a:cs typeface="Arial MT"/>
              </a:rPr>
              <a:t>IS</a:t>
            </a:r>
            <a:r>
              <a:rPr spc="15" dirty="0">
                <a:solidFill>
                  <a:srgbClr val="000000"/>
                </a:solidFill>
                <a:latin typeface="Arial MT"/>
                <a:cs typeface="Arial MT"/>
              </a:rPr>
              <a:t>T</a:t>
            </a:r>
            <a:r>
              <a:rPr spc="310" dirty="0">
                <a:solidFill>
                  <a:srgbClr val="000000"/>
                </a:solidFill>
                <a:latin typeface="Arial MT"/>
                <a:cs typeface="Arial MT"/>
              </a:rPr>
              <a:t>O</a:t>
            </a:r>
            <a:r>
              <a:rPr spc="-365" dirty="0">
                <a:solidFill>
                  <a:srgbClr val="000000"/>
                </a:solidFill>
                <a:latin typeface="Arial MT"/>
                <a:cs typeface="Arial MT"/>
              </a:rPr>
              <a:t>R</a:t>
            </a:r>
            <a:r>
              <a:rPr spc="-165" dirty="0">
                <a:solidFill>
                  <a:srgbClr val="000000"/>
                </a:solidFill>
                <a:latin typeface="Arial MT"/>
                <a:cs typeface="Arial MT"/>
              </a:rPr>
              <a:t>Y</a:t>
            </a:r>
            <a:r>
              <a:rPr spc="80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spc="455" dirty="0">
                <a:solidFill>
                  <a:srgbClr val="000000"/>
                </a:solidFill>
                <a:latin typeface="Arial MT"/>
                <a:cs typeface="Arial MT"/>
              </a:rPr>
              <a:t>W</a:t>
            </a:r>
            <a:r>
              <a:rPr spc="165" dirty="0">
                <a:solidFill>
                  <a:srgbClr val="000000"/>
                </a:solidFill>
                <a:latin typeface="Arial MT"/>
                <a:cs typeface="Arial MT"/>
              </a:rPr>
              <a:t>I</a:t>
            </a:r>
            <a:r>
              <a:rPr spc="140" dirty="0">
                <a:solidFill>
                  <a:srgbClr val="000000"/>
                </a:solidFill>
                <a:latin typeface="Arial MT"/>
                <a:cs typeface="Arial MT"/>
              </a:rPr>
              <a:t>T</a:t>
            </a:r>
            <a:r>
              <a:rPr spc="15" dirty="0">
                <a:solidFill>
                  <a:srgbClr val="000000"/>
                </a:solidFill>
                <a:latin typeface="Arial MT"/>
                <a:cs typeface="Arial MT"/>
              </a:rPr>
              <a:t>H</a:t>
            </a:r>
            <a:r>
              <a:rPr dirty="0">
                <a:solidFill>
                  <a:srgbClr val="000000"/>
                </a:solidFill>
                <a:latin typeface="Arial MT"/>
                <a:cs typeface="Arial MT"/>
              </a:rPr>
              <a:t>	</a:t>
            </a:r>
            <a:r>
              <a:rPr spc="55" dirty="0">
                <a:solidFill>
                  <a:srgbClr val="000000"/>
                </a:solidFill>
                <a:latin typeface="Arial MT"/>
                <a:cs typeface="Arial MT"/>
              </a:rPr>
              <a:t>ME</a:t>
            </a:r>
            <a:r>
              <a:rPr spc="40" dirty="0">
                <a:solidFill>
                  <a:srgbClr val="000000"/>
                </a:solidFill>
                <a:latin typeface="Arial MT"/>
                <a:cs typeface="Arial MT"/>
              </a:rPr>
              <a:t>N</a:t>
            </a:r>
            <a:r>
              <a:rPr spc="-114" dirty="0">
                <a:solidFill>
                  <a:srgbClr val="000000"/>
                </a:solidFill>
                <a:latin typeface="Arial MT"/>
                <a:cs typeface="Arial MT"/>
              </a:rPr>
              <a:t>IS</a:t>
            </a:r>
            <a:r>
              <a:rPr spc="220" dirty="0">
                <a:solidFill>
                  <a:srgbClr val="000000"/>
                </a:solidFill>
                <a:latin typeface="Arial MT"/>
                <a:cs typeface="Arial MT"/>
              </a:rPr>
              <a:t>C</a:t>
            </a:r>
            <a:r>
              <a:rPr spc="200" dirty="0">
                <a:solidFill>
                  <a:srgbClr val="000000"/>
                </a:solidFill>
                <a:latin typeface="Arial MT"/>
                <a:cs typeface="Arial MT"/>
              </a:rPr>
              <a:t>A</a:t>
            </a:r>
            <a:r>
              <a:rPr spc="-114" dirty="0">
                <a:solidFill>
                  <a:srgbClr val="000000"/>
                </a:solidFill>
                <a:latin typeface="Arial MT"/>
                <a:cs typeface="Arial MT"/>
              </a:rPr>
              <a:t>L  </a:t>
            </a:r>
            <a:r>
              <a:rPr spc="-170" dirty="0">
                <a:solidFill>
                  <a:srgbClr val="000000"/>
                </a:solidFill>
                <a:latin typeface="Arial MT"/>
                <a:cs typeface="Arial MT"/>
              </a:rPr>
              <a:t>ISSUES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048933"/>
            <a:ext cx="6896100" cy="3988271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•</a:t>
            </a:r>
            <a:r>
              <a:rPr sz="2000" spc="-254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120" dirty="0">
                <a:solidFill>
                  <a:srgbClr val="262626"/>
                </a:solidFill>
                <a:latin typeface="Arial MT"/>
                <a:cs typeface="Arial MT"/>
              </a:rPr>
              <a:t>r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a</a:t>
            </a:r>
            <a:r>
              <a:rPr sz="2000" spc="-95" dirty="0">
                <a:solidFill>
                  <a:srgbClr val="262626"/>
                </a:solidFill>
                <a:latin typeface="Arial MT"/>
                <a:cs typeface="Arial MT"/>
              </a:rPr>
              <a:t>u</a:t>
            </a:r>
            <a:r>
              <a:rPr sz="2000" spc="-150" dirty="0">
                <a:solidFill>
                  <a:srgbClr val="262626"/>
                </a:solidFill>
                <a:latin typeface="Arial MT"/>
                <a:cs typeface="Arial MT"/>
              </a:rPr>
              <a:t>m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a</a:t>
            </a:r>
            <a:r>
              <a:rPr sz="2000" spc="105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125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v</a:t>
            </a:r>
            <a:r>
              <a:rPr sz="2000" spc="-235" dirty="0">
                <a:solidFill>
                  <a:srgbClr val="262626"/>
                </a:solidFill>
                <a:latin typeface="Arial MT"/>
                <a:cs typeface="Arial MT"/>
              </a:rPr>
              <a:t>s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a</a:t>
            </a:r>
            <a:r>
              <a:rPr sz="2000" spc="105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120" dirty="0">
                <a:solidFill>
                  <a:srgbClr val="262626"/>
                </a:solidFill>
                <a:latin typeface="Arial MT"/>
                <a:cs typeface="Arial MT"/>
              </a:rPr>
              <a:t>r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a</a:t>
            </a:r>
            <a:r>
              <a:rPr sz="2000" spc="-95" dirty="0">
                <a:solidFill>
                  <a:srgbClr val="262626"/>
                </a:solidFill>
                <a:latin typeface="Arial MT"/>
                <a:cs typeface="Arial MT"/>
              </a:rPr>
              <a:t>u</a:t>
            </a:r>
            <a:r>
              <a:rPr sz="2000" spc="-150" dirty="0">
                <a:solidFill>
                  <a:srgbClr val="262626"/>
                </a:solidFill>
                <a:latin typeface="Arial MT"/>
                <a:cs typeface="Arial MT"/>
              </a:rPr>
              <a:t>m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a</a:t>
            </a:r>
            <a:r>
              <a:rPr sz="2000" spc="105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/</a:t>
            </a:r>
            <a:r>
              <a:rPr sz="2000" spc="-90" dirty="0">
                <a:solidFill>
                  <a:srgbClr val="262626"/>
                </a:solidFill>
                <a:latin typeface="Arial MT"/>
                <a:cs typeface="Arial MT"/>
              </a:rPr>
              <a:t>d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g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r>
              <a:rPr sz="2000" spc="-135" dirty="0">
                <a:solidFill>
                  <a:srgbClr val="262626"/>
                </a:solidFill>
                <a:latin typeface="Arial MT"/>
                <a:cs typeface="Arial MT"/>
              </a:rPr>
              <a:t>ne</a:t>
            </a:r>
            <a:r>
              <a:rPr sz="2000" spc="120" dirty="0">
                <a:solidFill>
                  <a:srgbClr val="262626"/>
                </a:solidFill>
                <a:latin typeface="Arial MT"/>
                <a:cs typeface="Arial MT"/>
              </a:rPr>
              <a:t>r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a</a:t>
            </a:r>
            <a:r>
              <a:rPr sz="2000" spc="105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170" dirty="0">
                <a:solidFill>
                  <a:srgbClr val="262626"/>
                </a:solidFill>
                <a:latin typeface="Arial MT"/>
                <a:cs typeface="Arial MT"/>
              </a:rPr>
              <a:t>v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endParaRPr sz="2000" dirty="0">
              <a:latin typeface="Arial MT"/>
              <a:cs typeface="Arial MT"/>
            </a:endParaRPr>
          </a:p>
          <a:p>
            <a:pPr marL="469900" lvl="1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469265" algn="l"/>
                <a:tab pos="469900" algn="l"/>
              </a:tabLst>
            </a:pP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Traumatic:Younger,</a:t>
            </a:r>
            <a:r>
              <a:rPr sz="2000" spc="-204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05" dirty="0">
                <a:solidFill>
                  <a:srgbClr val="262626"/>
                </a:solidFill>
                <a:latin typeface="Arial MT"/>
                <a:cs typeface="Arial MT"/>
              </a:rPr>
              <a:t>acutely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00" dirty="0">
                <a:solidFill>
                  <a:srgbClr val="262626"/>
                </a:solidFill>
                <a:latin typeface="Arial MT"/>
                <a:cs typeface="Arial MT"/>
              </a:rPr>
              <a:t>painful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90" dirty="0">
                <a:solidFill>
                  <a:srgbClr val="262626"/>
                </a:solidFill>
                <a:latin typeface="Arial MT"/>
                <a:cs typeface="Arial MT"/>
              </a:rPr>
              <a:t>swollen</a:t>
            </a:r>
            <a:r>
              <a:rPr sz="200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knee</a:t>
            </a:r>
            <a:endParaRPr sz="2000" dirty="0">
              <a:latin typeface="Arial MT"/>
              <a:cs typeface="Arial MT"/>
            </a:endParaRPr>
          </a:p>
          <a:p>
            <a:pPr marL="469900" marR="5080" lvl="1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469265" algn="l"/>
                <a:tab pos="469900" algn="l"/>
              </a:tabLst>
            </a:pPr>
            <a:r>
              <a:rPr sz="2000" spc="-100" dirty="0">
                <a:solidFill>
                  <a:srgbClr val="262626"/>
                </a:solidFill>
                <a:latin typeface="Arial MT"/>
                <a:cs typeface="Arial MT"/>
              </a:rPr>
              <a:t>Degenerative:</a:t>
            </a:r>
            <a:r>
              <a:rPr sz="2000" spc="-2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80" dirty="0">
                <a:solidFill>
                  <a:srgbClr val="262626"/>
                </a:solidFill>
                <a:latin typeface="Arial MT"/>
                <a:cs typeface="Arial MT"/>
              </a:rPr>
              <a:t>Middle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age-older,</a:t>
            </a:r>
            <a:r>
              <a:rPr sz="2000" spc="-204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65" dirty="0">
                <a:solidFill>
                  <a:srgbClr val="262626"/>
                </a:solidFill>
                <a:latin typeface="Arial MT"/>
                <a:cs typeface="Arial MT"/>
              </a:rPr>
              <a:t>chronic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80" dirty="0">
                <a:solidFill>
                  <a:srgbClr val="262626"/>
                </a:solidFill>
                <a:latin typeface="Arial MT"/>
                <a:cs typeface="Arial MT"/>
              </a:rPr>
              <a:t>vs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75" dirty="0">
                <a:solidFill>
                  <a:srgbClr val="262626"/>
                </a:solidFill>
                <a:latin typeface="Arial MT"/>
                <a:cs typeface="Arial MT"/>
              </a:rPr>
              <a:t>acute-on-chronic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80" dirty="0">
                <a:solidFill>
                  <a:srgbClr val="262626"/>
                </a:solidFill>
                <a:latin typeface="Arial MT"/>
                <a:cs typeface="Arial MT"/>
              </a:rPr>
              <a:t>vs </a:t>
            </a:r>
            <a:r>
              <a:rPr sz="2000" spc="-54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05" dirty="0">
                <a:solidFill>
                  <a:srgbClr val="262626"/>
                </a:solidFill>
                <a:latin typeface="Arial MT"/>
                <a:cs typeface="Arial MT"/>
              </a:rPr>
              <a:t>acutely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00" dirty="0">
                <a:solidFill>
                  <a:srgbClr val="262626"/>
                </a:solidFill>
                <a:latin typeface="Arial MT"/>
                <a:cs typeface="Arial MT"/>
              </a:rPr>
              <a:t>painful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knee</a:t>
            </a:r>
            <a:endParaRPr sz="2000" dirty="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sz="2000" spc="-35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a</a:t>
            </a:r>
            <a:r>
              <a:rPr sz="2000" spc="105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-85" dirty="0">
                <a:solidFill>
                  <a:srgbClr val="262626"/>
                </a:solidFill>
                <a:latin typeface="Arial MT"/>
                <a:cs typeface="Arial MT"/>
              </a:rPr>
              <a:t>h</a:t>
            </a:r>
            <a:r>
              <a:rPr sz="2000" spc="-40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190" dirty="0">
                <a:solidFill>
                  <a:srgbClr val="262626"/>
                </a:solidFill>
                <a:latin typeface="Arial MT"/>
                <a:cs typeface="Arial MT"/>
              </a:rPr>
              <a:t>n</a:t>
            </a:r>
            <a:r>
              <a:rPr sz="2000" spc="-195" dirty="0">
                <a:solidFill>
                  <a:srgbClr val="262626"/>
                </a:solidFill>
                <a:latin typeface="Arial MT"/>
                <a:cs typeface="Arial MT"/>
              </a:rPr>
              <a:t>g</a:t>
            </a: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,</a:t>
            </a:r>
            <a:r>
              <a:rPr sz="2000" spc="-2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li</a:t>
            </a: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-45" dirty="0">
                <a:solidFill>
                  <a:srgbClr val="262626"/>
                </a:solidFill>
                <a:latin typeface="Arial MT"/>
                <a:cs typeface="Arial MT"/>
              </a:rPr>
              <a:t>k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190" dirty="0">
                <a:solidFill>
                  <a:srgbClr val="262626"/>
                </a:solidFill>
                <a:latin typeface="Arial MT"/>
                <a:cs typeface="Arial MT"/>
              </a:rPr>
              <a:t>n</a:t>
            </a:r>
            <a:r>
              <a:rPr sz="2000" spc="-195" dirty="0">
                <a:solidFill>
                  <a:srgbClr val="262626"/>
                </a:solidFill>
                <a:latin typeface="Arial MT"/>
                <a:cs typeface="Arial MT"/>
              </a:rPr>
              <a:t>g</a:t>
            </a: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,</a:t>
            </a:r>
            <a:r>
              <a:rPr sz="2000" spc="-2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lo</a:t>
            </a: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-45" dirty="0">
                <a:solidFill>
                  <a:srgbClr val="262626"/>
                </a:solidFill>
                <a:latin typeface="Arial MT"/>
                <a:cs typeface="Arial MT"/>
              </a:rPr>
              <a:t>k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190" dirty="0">
                <a:solidFill>
                  <a:srgbClr val="262626"/>
                </a:solidFill>
                <a:latin typeface="Arial MT"/>
                <a:cs typeface="Arial MT"/>
              </a:rPr>
              <a:t>ng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o</a:t>
            </a:r>
            <a:r>
              <a:rPr sz="2000" spc="-60" dirty="0">
                <a:solidFill>
                  <a:srgbClr val="262626"/>
                </a:solidFill>
                <a:latin typeface="Arial MT"/>
                <a:cs typeface="Arial MT"/>
              </a:rPr>
              <a:t>f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105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-135" dirty="0">
                <a:solidFill>
                  <a:srgbClr val="262626"/>
                </a:solidFill>
                <a:latin typeface="Arial MT"/>
                <a:cs typeface="Arial MT"/>
              </a:rPr>
              <a:t>he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45" dirty="0">
                <a:solidFill>
                  <a:srgbClr val="262626"/>
                </a:solidFill>
                <a:latin typeface="Arial MT"/>
                <a:cs typeface="Arial MT"/>
              </a:rPr>
              <a:t>k</a:t>
            </a:r>
            <a:r>
              <a:rPr sz="2000" spc="-135" dirty="0">
                <a:solidFill>
                  <a:srgbClr val="262626"/>
                </a:solidFill>
                <a:latin typeface="Arial MT"/>
                <a:cs typeface="Arial MT"/>
              </a:rPr>
              <a:t>ne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m</a:t>
            </a:r>
            <a:r>
              <a:rPr sz="2000" spc="-345" dirty="0">
                <a:solidFill>
                  <a:srgbClr val="262626"/>
                </a:solidFill>
                <a:latin typeface="Arial MT"/>
                <a:cs typeface="Arial MT"/>
              </a:rPr>
              <a:t>a</a:t>
            </a:r>
            <a:r>
              <a:rPr sz="2000" spc="-125" dirty="0">
                <a:solidFill>
                  <a:srgbClr val="262626"/>
                </a:solidFill>
                <a:latin typeface="Arial MT"/>
                <a:cs typeface="Arial MT"/>
              </a:rPr>
              <a:t>y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o</a:t>
            </a: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cc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ur</a:t>
            </a:r>
            <a:endParaRPr sz="2000" dirty="0">
              <a:latin typeface="Arial MT"/>
              <a:cs typeface="Arial MT"/>
            </a:endParaRPr>
          </a:p>
          <a:p>
            <a:pPr marL="241300" marR="231775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sz="2000" spc="-185" dirty="0">
                <a:solidFill>
                  <a:srgbClr val="262626"/>
                </a:solidFill>
                <a:latin typeface="Arial MT"/>
                <a:cs typeface="Arial MT"/>
              </a:rPr>
              <a:t>Exam</a:t>
            </a:r>
            <a:r>
              <a:rPr sz="2000" spc="-18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200" dirty="0">
                <a:solidFill>
                  <a:srgbClr val="262626"/>
                </a:solidFill>
                <a:latin typeface="Arial MT"/>
                <a:cs typeface="Arial MT"/>
              </a:rPr>
              <a:t>may</a:t>
            </a:r>
            <a:r>
              <a:rPr sz="2000" spc="-19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90" dirty="0">
                <a:solidFill>
                  <a:srgbClr val="262626"/>
                </a:solidFill>
                <a:latin typeface="Arial MT"/>
                <a:cs typeface="Arial MT"/>
              </a:rPr>
              <a:t>include </a:t>
            </a:r>
            <a:r>
              <a:rPr sz="2000" spc="-100" dirty="0">
                <a:solidFill>
                  <a:srgbClr val="262626"/>
                </a:solidFill>
                <a:latin typeface="Arial MT"/>
                <a:cs typeface="Arial MT"/>
              </a:rPr>
              <a:t>painful </a:t>
            </a:r>
            <a:r>
              <a:rPr sz="2000" spc="-135" dirty="0">
                <a:solidFill>
                  <a:srgbClr val="262626"/>
                </a:solidFill>
                <a:latin typeface="Arial MT"/>
                <a:cs typeface="Arial MT"/>
              </a:rPr>
              <a:t>range </a:t>
            </a:r>
            <a:r>
              <a:rPr sz="2000" spc="-35" dirty="0">
                <a:solidFill>
                  <a:srgbClr val="262626"/>
                </a:solidFill>
                <a:latin typeface="Arial MT"/>
                <a:cs typeface="Arial MT"/>
              </a:rPr>
              <a:t>of </a:t>
            </a:r>
            <a:r>
              <a:rPr sz="2000" spc="-45" dirty="0">
                <a:solidFill>
                  <a:srgbClr val="262626"/>
                </a:solidFill>
                <a:latin typeface="Arial MT"/>
                <a:cs typeface="Arial MT"/>
              </a:rPr>
              <a:t>motion, </a:t>
            </a:r>
            <a:r>
              <a:rPr sz="2000" spc="-105" dirty="0">
                <a:solidFill>
                  <a:srgbClr val="262626"/>
                </a:solidFill>
                <a:latin typeface="Arial MT"/>
                <a:cs typeface="Arial MT"/>
              </a:rPr>
              <a:t>affected 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joint </a:t>
            </a:r>
            <a:r>
              <a:rPr sz="2000" spc="-75" dirty="0">
                <a:solidFill>
                  <a:srgbClr val="262626"/>
                </a:solidFill>
                <a:latin typeface="Arial MT"/>
                <a:cs typeface="Arial MT"/>
              </a:rPr>
              <a:t>line </a:t>
            </a:r>
            <a:r>
              <a:rPr sz="2000" spc="-7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05" dirty="0">
                <a:solidFill>
                  <a:srgbClr val="262626"/>
                </a:solidFill>
                <a:latin typeface="Arial MT"/>
                <a:cs typeface="Arial MT"/>
              </a:rPr>
              <a:t>tenderness, </a:t>
            </a:r>
            <a:r>
              <a:rPr sz="2000" spc="-160" dirty="0">
                <a:solidFill>
                  <a:srgbClr val="262626"/>
                </a:solidFill>
                <a:latin typeface="Arial MT"/>
                <a:cs typeface="Arial MT"/>
              </a:rPr>
              <a:t>and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75" dirty="0">
                <a:solidFill>
                  <a:srgbClr val="262626"/>
                </a:solidFill>
                <a:latin typeface="Arial MT"/>
                <a:cs typeface="Arial MT"/>
              </a:rPr>
              <a:t>positive </a:t>
            </a:r>
            <a:r>
              <a:rPr sz="2000" spc="-80" dirty="0">
                <a:solidFill>
                  <a:srgbClr val="262626"/>
                </a:solidFill>
                <a:latin typeface="Arial MT"/>
                <a:cs typeface="Arial MT"/>
              </a:rPr>
              <a:t>provocative </a:t>
            </a:r>
            <a:r>
              <a:rPr sz="2000" spc="-125" dirty="0">
                <a:solidFill>
                  <a:srgbClr val="262626"/>
                </a:solidFill>
                <a:latin typeface="Arial MT"/>
                <a:cs typeface="Arial MT"/>
              </a:rPr>
              <a:t>manoeuvres </a:t>
            </a:r>
            <a:r>
              <a:rPr sz="2000" spc="-105" dirty="0">
                <a:solidFill>
                  <a:srgbClr val="262626"/>
                </a:solidFill>
                <a:latin typeface="Arial MT"/>
                <a:cs typeface="Arial MT"/>
              </a:rPr>
              <a:t>(McMurray’s, </a:t>
            </a:r>
            <a:r>
              <a:rPr sz="2000" spc="-54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10" dirty="0" err="1">
                <a:solidFill>
                  <a:srgbClr val="262626"/>
                </a:solidFill>
                <a:latin typeface="Arial MT"/>
                <a:cs typeface="Arial MT"/>
              </a:rPr>
              <a:t>Appley’s</a:t>
            </a:r>
            <a:r>
              <a:rPr sz="2000" spc="-110" dirty="0">
                <a:solidFill>
                  <a:srgbClr val="262626"/>
                </a:solidFill>
                <a:latin typeface="Arial MT"/>
                <a:cs typeface="Arial MT"/>
              </a:rPr>
              <a:t>)</a:t>
            </a:r>
            <a:endParaRPr lang="en-GB" sz="2000" spc="-110" dirty="0">
              <a:solidFill>
                <a:srgbClr val="262626"/>
              </a:solidFill>
              <a:latin typeface="Arial MT"/>
              <a:cs typeface="Arial MT"/>
            </a:endParaRPr>
          </a:p>
          <a:p>
            <a:pPr marL="241300" marR="231775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lang="en-GB" sz="2000" spc="-110" dirty="0">
                <a:solidFill>
                  <a:srgbClr val="262626"/>
                </a:solidFill>
                <a:latin typeface="Arial MT"/>
                <a:cs typeface="Arial MT"/>
              </a:rPr>
              <a:t>Swelling of the knee (sweep test), in 24-48hrs after injury</a:t>
            </a:r>
            <a:endParaRPr sz="2000" dirty="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H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75" dirty="0">
                <a:solidFill>
                  <a:srgbClr val="262626"/>
                </a:solidFill>
                <a:latin typeface="Arial MT"/>
                <a:cs typeface="Arial MT"/>
              </a:rPr>
              <a:t>s</a:t>
            </a:r>
            <a:r>
              <a:rPr sz="2000" spc="-50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o</a:t>
            </a:r>
            <a:r>
              <a:rPr sz="2000" spc="175" dirty="0">
                <a:solidFill>
                  <a:srgbClr val="262626"/>
                </a:solidFill>
                <a:latin typeface="Arial MT"/>
                <a:cs typeface="Arial MT"/>
              </a:rPr>
              <a:t>r</a:t>
            </a:r>
            <a:r>
              <a:rPr sz="2000" spc="-290" dirty="0">
                <a:solidFill>
                  <a:srgbClr val="262626"/>
                </a:solidFill>
                <a:latin typeface="Arial MT"/>
                <a:cs typeface="Arial MT"/>
              </a:rPr>
              <a:t>y</a:t>
            </a: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,</a:t>
            </a:r>
            <a:r>
              <a:rPr sz="2000" spc="-2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75" dirty="0">
                <a:solidFill>
                  <a:srgbClr val="262626"/>
                </a:solidFill>
                <a:latin typeface="Arial MT"/>
                <a:cs typeface="Arial MT"/>
              </a:rPr>
              <a:t>X</a:t>
            </a:r>
            <a:r>
              <a:rPr sz="2000" spc="-20" dirty="0">
                <a:solidFill>
                  <a:srgbClr val="262626"/>
                </a:solidFill>
                <a:latin typeface="Arial MT"/>
                <a:cs typeface="Arial MT"/>
              </a:rPr>
              <a:t>-</a:t>
            </a:r>
            <a:r>
              <a:rPr sz="2000" spc="-280" dirty="0">
                <a:solidFill>
                  <a:srgbClr val="262626"/>
                </a:solidFill>
                <a:latin typeface="Arial MT"/>
                <a:cs typeface="Arial MT"/>
              </a:rPr>
              <a:t>R</a:t>
            </a:r>
            <a:r>
              <a:rPr sz="2000" spc="-305" dirty="0">
                <a:solidFill>
                  <a:srgbClr val="262626"/>
                </a:solidFill>
                <a:latin typeface="Arial MT"/>
                <a:cs typeface="Arial MT"/>
              </a:rPr>
              <a:t>a</a:t>
            </a: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y</a:t>
            </a:r>
            <a:r>
              <a:rPr sz="2000" spc="-220" dirty="0">
                <a:solidFill>
                  <a:srgbClr val="262626"/>
                </a:solidFill>
                <a:latin typeface="Arial MT"/>
                <a:cs typeface="Arial MT"/>
              </a:rPr>
              <a:t>s</a:t>
            </a:r>
            <a:r>
              <a:rPr sz="2000" spc="-125" dirty="0">
                <a:solidFill>
                  <a:srgbClr val="262626"/>
                </a:solidFill>
                <a:latin typeface="Arial MT"/>
                <a:cs typeface="Arial MT"/>
              </a:rPr>
              <a:t>,</a:t>
            </a:r>
            <a:r>
              <a:rPr sz="2000" spc="-2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05" dirty="0">
                <a:solidFill>
                  <a:srgbClr val="262626"/>
                </a:solidFill>
                <a:latin typeface="Arial MT"/>
                <a:cs typeface="Arial MT"/>
              </a:rPr>
              <a:t>M</a:t>
            </a:r>
            <a:r>
              <a:rPr sz="2000" spc="-150" dirty="0">
                <a:solidFill>
                  <a:srgbClr val="262626"/>
                </a:solidFill>
                <a:latin typeface="Arial MT"/>
                <a:cs typeface="Arial MT"/>
              </a:rPr>
              <a:t>RI</a:t>
            </a:r>
            <a:endParaRPr sz="2000" dirty="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6550" y="352425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230504" rIns="0" bIns="0" rtlCol="0">
            <a:spAutoFit/>
          </a:bodyPr>
          <a:lstStyle/>
          <a:p>
            <a:pPr marL="1939289" marR="516890" indent="-1440815">
              <a:lnSpc>
                <a:spcPts val="2800"/>
              </a:lnSpc>
              <a:spcBef>
                <a:spcPts val="1814"/>
              </a:spcBef>
            </a:pPr>
            <a:r>
              <a:rPr spc="275" dirty="0">
                <a:solidFill>
                  <a:srgbClr val="000000"/>
                </a:solidFill>
              </a:rPr>
              <a:t>MENISCAL</a:t>
            </a:r>
            <a:r>
              <a:rPr spc="315" dirty="0">
                <a:solidFill>
                  <a:srgbClr val="000000"/>
                </a:solidFill>
              </a:rPr>
              <a:t> </a:t>
            </a:r>
            <a:r>
              <a:rPr spc="320" dirty="0">
                <a:solidFill>
                  <a:srgbClr val="000000"/>
                </a:solidFill>
              </a:rPr>
              <a:t>MANAGEMENT </a:t>
            </a:r>
            <a:r>
              <a:rPr spc="215" dirty="0">
                <a:solidFill>
                  <a:srgbClr val="000000"/>
                </a:solidFill>
              </a:rPr>
              <a:t>OF </a:t>
            </a:r>
            <a:r>
              <a:rPr spc="-765" dirty="0">
                <a:solidFill>
                  <a:srgbClr val="000000"/>
                </a:solidFill>
              </a:rPr>
              <a:t> </a:t>
            </a:r>
            <a:r>
              <a:rPr spc="185" dirty="0">
                <a:solidFill>
                  <a:srgbClr val="000000"/>
                </a:solidFill>
              </a:rPr>
              <a:t>THE</a:t>
            </a:r>
            <a:r>
              <a:rPr spc="-55" dirty="0">
                <a:solidFill>
                  <a:srgbClr val="000000"/>
                </a:solidFill>
              </a:rPr>
              <a:t> </a:t>
            </a:r>
            <a:r>
              <a:rPr spc="345" dirty="0">
                <a:solidFill>
                  <a:srgbClr val="000000"/>
                </a:solidFill>
              </a:rPr>
              <a:t>YOUNG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6314" y="2175933"/>
            <a:ext cx="7014209" cy="3530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345" dirty="0">
                <a:solidFill>
                  <a:srgbClr val="262626"/>
                </a:solidFill>
                <a:latin typeface="Trebuchet MS"/>
                <a:cs typeface="Trebuchet MS"/>
              </a:rPr>
              <a:t>•</a:t>
            </a:r>
            <a:r>
              <a:rPr sz="2000" spc="-29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70" dirty="0">
                <a:solidFill>
                  <a:srgbClr val="262626"/>
                </a:solidFill>
                <a:latin typeface="Trebuchet MS"/>
                <a:cs typeface="Trebuchet MS"/>
              </a:rPr>
              <a:t>Non</a:t>
            </a:r>
            <a:r>
              <a:rPr sz="2000" spc="-4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10" dirty="0">
                <a:solidFill>
                  <a:srgbClr val="262626"/>
                </a:solidFill>
                <a:latin typeface="Trebuchet MS"/>
                <a:cs typeface="Trebuchet MS"/>
              </a:rPr>
              <a:t>operative</a:t>
            </a:r>
            <a:r>
              <a:rPr sz="2000" spc="-4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25" dirty="0">
                <a:solidFill>
                  <a:srgbClr val="262626"/>
                </a:solidFill>
                <a:latin typeface="Trebuchet MS"/>
                <a:cs typeface="Trebuchet MS"/>
              </a:rPr>
              <a:t>treatment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65" dirty="0">
                <a:solidFill>
                  <a:srgbClr val="262626"/>
                </a:solidFill>
                <a:latin typeface="Trebuchet MS"/>
                <a:cs typeface="Trebuchet MS"/>
              </a:rPr>
              <a:t>NOT</a:t>
            </a:r>
            <a:r>
              <a:rPr sz="2000" spc="-4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45" dirty="0">
                <a:solidFill>
                  <a:srgbClr val="262626"/>
                </a:solidFill>
                <a:latin typeface="Trebuchet MS"/>
                <a:cs typeface="Trebuchet MS"/>
              </a:rPr>
              <a:t>typically</a:t>
            </a:r>
            <a:r>
              <a:rPr sz="2000" spc="-4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00" dirty="0">
                <a:solidFill>
                  <a:srgbClr val="262626"/>
                </a:solidFill>
                <a:latin typeface="Trebuchet MS"/>
                <a:cs typeface="Trebuchet MS"/>
              </a:rPr>
              <a:t>recommended</a:t>
            </a:r>
            <a:r>
              <a:rPr sz="2000" spc="-4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14" dirty="0">
                <a:solidFill>
                  <a:srgbClr val="262626"/>
                </a:solidFill>
                <a:latin typeface="Trebuchet MS"/>
                <a:cs typeface="Trebuchet MS"/>
              </a:rPr>
              <a:t>although </a:t>
            </a:r>
            <a:r>
              <a:rPr sz="2000" spc="-59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t</a:t>
            </a:r>
            <a:r>
              <a:rPr sz="2000" spc="-150" dirty="0">
                <a:solidFill>
                  <a:srgbClr val="262626"/>
                </a:solidFill>
                <a:latin typeface="Trebuchet MS"/>
                <a:cs typeface="Trebuchet MS"/>
              </a:rPr>
              <a:t>h</a:t>
            </a:r>
            <a:r>
              <a:rPr sz="2000" spc="-85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-130" dirty="0">
                <a:solidFill>
                  <a:srgbClr val="262626"/>
                </a:solidFill>
                <a:latin typeface="Trebuchet MS"/>
                <a:cs typeface="Trebuchet MS"/>
              </a:rPr>
              <a:t>n</a:t>
            </a:r>
            <a:r>
              <a:rPr sz="2000" spc="-125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000" spc="-40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204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3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c</a:t>
            </a:r>
            <a:r>
              <a:rPr sz="2000" spc="-150" dirty="0">
                <a:solidFill>
                  <a:srgbClr val="262626"/>
                </a:solidFill>
                <a:latin typeface="Trebuchet MS"/>
                <a:cs typeface="Trebuchet MS"/>
              </a:rPr>
              <a:t>ha</a:t>
            </a:r>
            <a:r>
              <a:rPr sz="2000" spc="-130" dirty="0">
                <a:solidFill>
                  <a:srgbClr val="262626"/>
                </a:solidFill>
                <a:latin typeface="Trebuchet MS"/>
                <a:cs typeface="Trebuchet MS"/>
              </a:rPr>
              <a:t>n</a:t>
            </a:r>
            <a:r>
              <a:rPr sz="2000" spc="-125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000" spc="-140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-125" dirty="0">
                <a:solidFill>
                  <a:srgbClr val="262626"/>
                </a:solidFill>
                <a:latin typeface="Trebuchet MS"/>
                <a:cs typeface="Trebuchet MS"/>
              </a:rPr>
              <a:t>ng</a:t>
            </a:r>
            <a:endParaRPr sz="2000">
              <a:latin typeface="Trebuchet MS"/>
              <a:cs typeface="Trebuchet MS"/>
            </a:endParaRPr>
          </a:p>
          <a:p>
            <a:pPr marL="241300" marR="59055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345" dirty="0">
                <a:solidFill>
                  <a:srgbClr val="262626"/>
                </a:solidFill>
                <a:latin typeface="Trebuchet MS"/>
                <a:cs typeface="Trebuchet MS"/>
              </a:rPr>
              <a:t>•</a:t>
            </a:r>
            <a:r>
              <a:rPr sz="2000" spc="-30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70" dirty="0">
                <a:solidFill>
                  <a:srgbClr val="262626"/>
                </a:solidFill>
                <a:latin typeface="Trebuchet MS"/>
                <a:cs typeface="Trebuchet MS"/>
              </a:rPr>
              <a:t>Surgery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to 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PRESERVE 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the</a:t>
            </a:r>
            <a:r>
              <a:rPr sz="2000" spc="-4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00" dirty="0">
                <a:solidFill>
                  <a:srgbClr val="262626"/>
                </a:solidFill>
                <a:latin typeface="Trebuchet MS"/>
                <a:cs typeface="Trebuchet MS"/>
              </a:rPr>
              <a:t>meniscus</a:t>
            </a:r>
            <a:r>
              <a:rPr sz="2000" spc="-4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204" dirty="0">
                <a:solidFill>
                  <a:srgbClr val="262626"/>
                </a:solidFill>
                <a:latin typeface="Trebuchet MS"/>
                <a:cs typeface="Trebuchet MS"/>
              </a:rPr>
              <a:t>(i.e.,</a:t>
            </a:r>
            <a:r>
              <a:rPr sz="2000" spc="-254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05" dirty="0">
                <a:solidFill>
                  <a:srgbClr val="262626"/>
                </a:solidFill>
                <a:latin typeface="Trebuchet MS"/>
                <a:cs typeface="Trebuchet MS"/>
              </a:rPr>
              <a:t>repair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20" dirty="0">
                <a:solidFill>
                  <a:srgbClr val="262626"/>
                </a:solidFill>
                <a:latin typeface="Trebuchet MS"/>
                <a:cs typeface="Trebuchet MS"/>
              </a:rPr>
              <a:t>or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debride, </a:t>
            </a:r>
            <a:r>
              <a:rPr sz="2000" spc="-59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p</a:t>
            </a:r>
            <a:r>
              <a:rPr sz="2000" spc="-90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16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Trebuchet MS"/>
                <a:cs typeface="Trebuchet MS"/>
              </a:rPr>
              <a:t>v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110" dirty="0">
                <a:solidFill>
                  <a:srgbClr val="262626"/>
                </a:solidFill>
                <a:latin typeface="Trebuchet MS"/>
                <a:cs typeface="Trebuchet MS"/>
              </a:rPr>
              <a:t>nt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te</a:t>
            </a:r>
            <a:r>
              <a:rPr sz="2000" spc="-204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10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 p</a:t>
            </a:r>
            <a:r>
              <a:rPr sz="2000" spc="-100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2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000" spc="-3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35" dirty="0">
                <a:solidFill>
                  <a:srgbClr val="262626"/>
                </a:solidFill>
                <a:latin typeface="Trebuchet MS"/>
                <a:cs typeface="Trebuchet MS"/>
              </a:rPr>
              <a:t>ss</a:t>
            </a:r>
            <a:r>
              <a:rPr sz="2000" spc="-140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2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-95" dirty="0">
                <a:solidFill>
                  <a:srgbClr val="262626"/>
                </a:solidFill>
                <a:latin typeface="Trebuchet MS"/>
                <a:cs typeface="Trebuchet MS"/>
              </a:rPr>
              <a:t>n)</a:t>
            </a:r>
            <a:endParaRPr sz="200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345" dirty="0">
                <a:solidFill>
                  <a:srgbClr val="262626"/>
                </a:solidFill>
                <a:latin typeface="Trebuchet MS"/>
                <a:cs typeface="Trebuchet MS"/>
              </a:rPr>
              <a:t>•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70" dirty="0">
                <a:solidFill>
                  <a:srgbClr val="262626"/>
                </a:solidFill>
                <a:latin typeface="Trebuchet MS"/>
                <a:cs typeface="Trebuchet MS"/>
              </a:rPr>
              <a:t>De</a:t>
            </a:r>
            <a:r>
              <a:rPr sz="2000" spc="-210" dirty="0">
                <a:solidFill>
                  <a:srgbClr val="262626"/>
                </a:solidFill>
                <a:latin typeface="Trebuchet MS"/>
                <a:cs typeface="Trebuchet MS"/>
              </a:rPr>
              <a:t>f</a:t>
            </a:r>
            <a:r>
              <a:rPr sz="2000" spc="-170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-150" dirty="0">
                <a:solidFill>
                  <a:srgbClr val="262626"/>
                </a:solidFill>
                <a:latin typeface="Trebuchet MS"/>
                <a:cs typeface="Trebuchet MS"/>
              </a:rPr>
              <a:t>n</a:t>
            </a:r>
            <a:r>
              <a:rPr sz="2000" spc="-85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t</a:t>
            </a:r>
            <a:r>
              <a:rPr sz="2000" spc="-140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2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-95" dirty="0">
                <a:solidFill>
                  <a:srgbClr val="262626"/>
                </a:solidFill>
                <a:latin typeface="Trebuchet MS"/>
                <a:cs typeface="Trebuchet MS"/>
              </a:rPr>
              <a:t>n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2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-240" dirty="0">
                <a:solidFill>
                  <a:srgbClr val="262626"/>
                </a:solidFill>
                <a:latin typeface="Trebuchet MS"/>
                <a:cs typeface="Trebuchet MS"/>
              </a:rPr>
              <a:t>f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y</a:t>
            </a:r>
            <a:r>
              <a:rPr sz="2000" spc="2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un</a:t>
            </a:r>
            <a:r>
              <a:rPr sz="2000" spc="-114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000" spc="-70" dirty="0">
                <a:solidFill>
                  <a:srgbClr val="262626"/>
                </a:solidFill>
                <a:latin typeface="Trebuchet MS"/>
                <a:cs typeface="Trebuchet MS"/>
              </a:rPr>
              <a:t>?</a:t>
            </a:r>
            <a:endParaRPr sz="2000">
              <a:latin typeface="Trebuchet MS"/>
              <a:cs typeface="Trebuchet MS"/>
            </a:endParaRPr>
          </a:p>
          <a:p>
            <a:pPr marL="469900" lvl="1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000" spc="105" dirty="0">
                <a:solidFill>
                  <a:srgbClr val="262626"/>
                </a:solidFill>
                <a:latin typeface="Trebuchet MS"/>
                <a:cs typeface="Trebuchet MS"/>
              </a:rPr>
              <a:t>&lt;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25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y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204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40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2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l</a:t>
            </a:r>
            <a:r>
              <a:rPr sz="2000" spc="-90" dirty="0">
                <a:solidFill>
                  <a:srgbClr val="262626"/>
                </a:solidFill>
                <a:latin typeface="Trebuchet MS"/>
                <a:cs typeface="Trebuchet MS"/>
              </a:rPr>
              <a:t>d</a:t>
            </a:r>
            <a:r>
              <a:rPr sz="2000" spc="-70" dirty="0">
                <a:solidFill>
                  <a:srgbClr val="262626"/>
                </a:solidFill>
                <a:latin typeface="Trebuchet MS"/>
                <a:cs typeface="Trebuchet MS"/>
              </a:rPr>
              <a:t>?</a:t>
            </a:r>
            <a:endParaRPr sz="2000">
              <a:latin typeface="Trebuchet MS"/>
              <a:cs typeface="Trebuchet MS"/>
            </a:endParaRPr>
          </a:p>
          <a:p>
            <a:pPr marL="469900" lvl="1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000" spc="105" dirty="0">
                <a:solidFill>
                  <a:srgbClr val="262626"/>
                </a:solidFill>
                <a:latin typeface="Trebuchet MS"/>
                <a:cs typeface="Trebuchet MS"/>
              </a:rPr>
              <a:t>&lt;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35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y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204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40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2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l</a:t>
            </a:r>
            <a:r>
              <a:rPr sz="2000" spc="-90" dirty="0">
                <a:solidFill>
                  <a:srgbClr val="262626"/>
                </a:solidFill>
                <a:latin typeface="Trebuchet MS"/>
                <a:cs typeface="Trebuchet MS"/>
              </a:rPr>
              <a:t>d</a:t>
            </a:r>
            <a:r>
              <a:rPr sz="2000" spc="-70" dirty="0">
                <a:solidFill>
                  <a:srgbClr val="262626"/>
                </a:solidFill>
                <a:latin typeface="Trebuchet MS"/>
                <a:cs typeface="Trebuchet MS"/>
              </a:rPr>
              <a:t>?</a:t>
            </a:r>
            <a:endParaRPr sz="2000">
              <a:latin typeface="Trebuchet MS"/>
              <a:cs typeface="Trebuchet MS"/>
            </a:endParaRPr>
          </a:p>
          <a:p>
            <a:pPr marL="469900" lvl="1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000" spc="105" dirty="0">
                <a:solidFill>
                  <a:srgbClr val="262626"/>
                </a:solidFill>
                <a:latin typeface="Trebuchet MS"/>
                <a:cs typeface="Trebuchet MS"/>
              </a:rPr>
              <a:t>&lt;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50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y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204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40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2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l</a:t>
            </a:r>
            <a:r>
              <a:rPr sz="2000" spc="-90" dirty="0">
                <a:solidFill>
                  <a:srgbClr val="262626"/>
                </a:solidFill>
                <a:latin typeface="Trebuchet MS"/>
                <a:cs typeface="Trebuchet MS"/>
              </a:rPr>
              <a:t>d</a:t>
            </a:r>
            <a:r>
              <a:rPr sz="2000" spc="-70" dirty="0">
                <a:solidFill>
                  <a:srgbClr val="262626"/>
                </a:solidFill>
                <a:latin typeface="Trebuchet MS"/>
                <a:cs typeface="Trebuchet MS"/>
              </a:rPr>
              <a:t>?</a:t>
            </a:r>
            <a:endParaRPr sz="200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345" dirty="0">
                <a:solidFill>
                  <a:srgbClr val="262626"/>
                </a:solidFill>
                <a:latin typeface="Trebuchet MS"/>
                <a:cs typeface="Trebuchet MS"/>
              </a:rPr>
              <a:t>•</a:t>
            </a:r>
            <a:r>
              <a:rPr sz="2000" spc="-30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70" dirty="0">
                <a:solidFill>
                  <a:srgbClr val="262626"/>
                </a:solidFill>
                <a:latin typeface="Trebuchet MS"/>
                <a:cs typeface="Trebuchet MS"/>
              </a:rPr>
              <a:t>W</a:t>
            </a:r>
            <a:r>
              <a:rPr sz="2000" spc="35" dirty="0">
                <a:solidFill>
                  <a:srgbClr val="262626"/>
                </a:solidFill>
                <a:latin typeface="Trebuchet MS"/>
                <a:cs typeface="Trebuchet MS"/>
              </a:rPr>
              <a:t>h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y</a:t>
            </a:r>
            <a:r>
              <a:rPr sz="2000" spc="-70" dirty="0">
                <a:solidFill>
                  <a:srgbClr val="262626"/>
                </a:solidFill>
                <a:latin typeface="Trebuchet MS"/>
                <a:cs typeface="Trebuchet MS"/>
              </a:rPr>
              <a:t>?</a:t>
            </a:r>
            <a:endParaRPr sz="20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1787" y="304800"/>
            <a:ext cx="5937250" cy="782907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pc="305" dirty="0">
                <a:solidFill>
                  <a:srgbClr val="000000"/>
                </a:solidFill>
              </a:rPr>
              <a:t>MEN</a:t>
            </a:r>
            <a:r>
              <a:rPr lang="en-GB" spc="305" dirty="0">
                <a:solidFill>
                  <a:srgbClr val="000000"/>
                </a:solidFill>
              </a:rPr>
              <a:t>ISC</a:t>
            </a:r>
            <a:r>
              <a:rPr spc="305" dirty="0">
                <a:solidFill>
                  <a:srgbClr val="000000"/>
                </a:solidFill>
              </a:rPr>
              <a:t>ECTOMY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-55" dirty="0"/>
              <a:t>S</a:t>
            </a:r>
            <a:r>
              <a:rPr spc="-135" dirty="0"/>
              <a:t>te</a:t>
            </a:r>
            <a:r>
              <a:rPr spc="-140" dirty="0"/>
              <a:t>i</a:t>
            </a:r>
            <a:r>
              <a:rPr spc="-195" dirty="0"/>
              <a:t>n,</a:t>
            </a:r>
            <a:r>
              <a:rPr spc="-254" dirty="0"/>
              <a:t> </a:t>
            </a:r>
            <a:r>
              <a:rPr i="1" spc="-155" dirty="0">
                <a:latin typeface="Trebuchet MS"/>
                <a:cs typeface="Trebuchet MS"/>
              </a:rPr>
              <a:t>AJSM</a:t>
            </a:r>
            <a:r>
              <a:rPr spc="-300" dirty="0"/>
              <a:t>,</a:t>
            </a:r>
            <a:r>
              <a:rPr spc="-254" dirty="0"/>
              <a:t> </a:t>
            </a:r>
            <a:r>
              <a:rPr spc="-50" dirty="0"/>
              <a:t>2010</a:t>
            </a: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-45" dirty="0"/>
              <a:t>L</a:t>
            </a:r>
            <a:r>
              <a:rPr spc="-165" dirty="0"/>
              <a:t>e</a:t>
            </a:r>
            <a:r>
              <a:rPr spc="-150" dirty="0"/>
              <a:t>v</a:t>
            </a:r>
            <a:r>
              <a:rPr spc="-135" dirty="0"/>
              <a:t>e</a:t>
            </a:r>
            <a:r>
              <a:rPr spc="-155" dirty="0"/>
              <a:t>l</a:t>
            </a:r>
            <a:r>
              <a:rPr spc="-55" dirty="0"/>
              <a:t> </a:t>
            </a:r>
            <a:r>
              <a:rPr spc="-50" dirty="0"/>
              <a:t>3</a:t>
            </a:r>
            <a:r>
              <a:rPr spc="-55" dirty="0"/>
              <a:t> </a:t>
            </a:r>
            <a:r>
              <a:rPr spc="210" dirty="0"/>
              <a:t>C</a:t>
            </a:r>
            <a:r>
              <a:rPr spc="25" dirty="0"/>
              <a:t>o</a:t>
            </a:r>
            <a:r>
              <a:rPr spc="-35" dirty="0"/>
              <a:t>h</a:t>
            </a:r>
            <a:r>
              <a:rPr spc="-40" dirty="0"/>
              <a:t>o</a:t>
            </a:r>
            <a:r>
              <a:rPr spc="45" dirty="0"/>
              <a:t>r</a:t>
            </a:r>
            <a:r>
              <a:rPr spc="-130" dirty="0"/>
              <a:t>t</a:t>
            </a: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-175" dirty="0"/>
              <a:t>4.</a:t>
            </a:r>
            <a:r>
              <a:rPr spc="-254" dirty="0"/>
              <a:t> </a:t>
            </a:r>
            <a:r>
              <a:rPr spc="-50" dirty="0"/>
              <a:t>5</a:t>
            </a:r>
            <a:r>
              <a:rPr spc="-55" dirty="0"/>
              <a:t> </a:t>
            </a:r>
            <a:r>
              <a:rPr spc="-204" dirty="0"/>
              <a:t>a</a:t>
            </a:r>
            <a:r>
              <a:rPr spc="-95" dirty="0"/>
              <a:t>nd</a:t>
            </a:r>
            <a:r>
              <a:rPr spc="-50" dirty="0"/>
              <a:t> </a:t>
            </a:r>
            <a:r>
              <a:rPr spc="-85" dirty="0"/>
              <a:t>9y</a:t>
            </a:r>
            <a:r>
              <a:rPr spc="10" dirty="0"/>
              <a:t>r</a:t>
            </a:r>
            <a:r>
              <a:rPr spc="-60" dirty="0"/>
              <a:t> </a:t>
            </a:r>
            <a:r>
              <a:rPr spc="-175" dirty="0"/>
              <a:t>b</a:t>
            </a:r>
            <a:r>
              <a:rPr spc="-100" dirty="0"/>
              <a:t>l</a:t>
            </a:r>
            <a:r>
              <a:rPr spc="-140" dirty="0"/>
              <a:t>i</a:t>
            </a:r>
            <a:r>
              <a:rPr spc="-95" dirty="0"/>
              <a:t>n</a:t>
            </a:r>
            <a:r>
              <a:rPr spc="-90" dirty="0"/>
              <a:t>d</a:t>
            </a:r>
            <a:r>
              <a:rPr spc="-135" dirty="0"/>
              <a:t>e</a:t>
            </a:r>
            <a:r>
              <a:rPr spc="-95" dirty="0"/>
              <a:t>d</a:t>
            </a:r>
            <a:r>
              <a:rPr spc="-50" dirty="0"/>
              <a:t> </a:t>
            </a:r>
            <a:r>
              <a:rPr spc="5" dirty="0"/>
              <a:t>r</a:t>
            </a:r>
            <a:r>
              <a:rPr spc="-204" dirty="0"/>
              <a:t>a</a:t>
            </a:r>
            <a:r>
              <a:rPr spc="-90" dirty="0"/>
              <a:t>d</a:t>
            </a:r>
            <a:r>
              <a:rPr spc="-140" dirty="0"/>
              <a:t>i</a:t>
            </a:r>
            <a:r>
              <a:rPr spc="25" dirty="0"/>
              <a:t>o</a:t>
            </a:r>
            <a:r>
              <a:rPr spc="-160" dirty="0"/>
              <a:t>g</a:t>
            </a:r>
            <a:r>
              <a:rPr spc="5" dirty="0"/>
              <a:t>r</a:t>
            </a:r>
            <a:r>
              <a:rPr spc="-225" dirty="0"/>
              <a:t>a</a:t>
            </a:r>
            <a:r>
              <a:rPr spc="-135" dirty="0"/>
              <a:t>ph</a:t>
            </a:r>
            <a:r>
              <a:rPr spc="-75" dirty="0"/>
              <a:t>i</a:t>
            </a:r>
            <a:r>
              <a:rPr spc="-114" dirty="0"/>
              <a:t>c</a:t>
            </a:r>
            <a:r>
              <a:rPr spc="-55" dirty="0"/>
              <a:t> </a:t>
            </a:r>
            <a:r>
              <a:rPr spc="-365" dirty="0"/>
              <a:t>f/</a:t>
            </a:r>
            <a:r>
              <a:rPr spc="-95" dirty="0"/>
              <a:t>u</a:t>
            </a: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-215" dirty="0"/>
              <a:t>Y</a:t>
            </a:r>
            <a:r>
              <a:rPr spc="25" dirty="0"/>
              <a:t>o</a:t>
            </a:r>
            <a:r>
              <a:rPr spc="-120" dirty="0"/>
              <a:t>un</a:t>
            </a:r>
            <a:r>
              <a:rPr spc="-114" dirty="0"/>
              <a:t>g</a:t>
            </a:r>
            <a:r>
              <a:rPr spc="-90" dirty="0"/>
              <a:t>(</a:t>
            </a:r>
            <a:r>
              <a:rPr spc="-140" dirty="0"/>
              <a:t>i</a:t>
            </a:r>
            <a:r>
              <a:rPr spc="-35" dirty="0"/>
              <a:t>s</a:t>
            </a:r>
            <a:r>
              <a:rPr spc="-95" dirty="0"/>
              <a:t>h)</a:t>
            </a:r>
            <a:r>
              <a:rPr spc="-50" dirty="0"/>
              <a:t> </a:t>
            </a:r>
            <a:r>
              <a:rPr spc="-165" dirty="0"/>
              <a:t>p</a:t>
            </a:r>
            <a:r>
              <a:rPr spc="-160" dirty="0"/>
              <a:t>a</a:t>
            </a:r>
            <a:r>
              <a:rPr spc="-135" dirty="0"/>
              <a:t>t</a:t>
            </a:r>
            <a:r>
              <a:rPr spc="-140" dirty="0"/>
              <a:t>i</a:t>
            </a:r>
            <a:r>
              <a:rPr spc="-135" dirty="0"/>
              <a:t>e</a:t>
            </a:r>
            <a:r>
              <a:rPr spc="-130" dirty="0"/>
              <a:t>n</a:t>
            </a:r>
            <a:r>
              <a:rPr spc="-100" dirty="0"/>
              <a:t>t</a:t>
            </a:r>
            <a:r>
              <a:rPr spc="-35" dirty="0"/>
              <a:t>s</a:t>
            </a:r>
            <a:r>
              <a:rPr spc="-300" dirty="0"/>
              <a:t>:</a:t>
            </a:r>
            <a:r>
              <a:rPr spc="-254" dirty="0"/>
              <a:t> </a:t>
            </a:r>
            <a:r>
              <a:rPr spc="-275" dirty="0"/>
              <a:t>a</a:t>
            </a:r>
            <a:r>
              <a:rPr spc="-110" dirty="0"/>
              <a:t>v</a:t>
            </a:r>
            <a:r>
              <a:rPr spc="-155" dirty="0"/>
              <a:t>g</a:t>
            </a:r>
            <a:r>
              <a:rPr spc="-60" dirty="0"/>
              <a:t> </a:t>
            </a:r>
            <a:r>
              <a:rPr spc="-204" dirty="0"/>
              <a:t>a</a:t>
            </a:r>
            <a:r>
              <a:rPr spc="-160" dirty="0"/>
              <a:t>g</a:t>
            </a:r>
            <a:r>
              <a:rPr spc="-135" dirty="0"/>
              <a:t>e</a:t>
            </a:r>
            <a:r>
              <a:rPr spc="-50" dirty="0"/>
              <a:t> </a:t>
            </a:r>
            <a:r>
              <a:rPr spc="110" dirty="0"/>
              <a:t>~</a:t>
            </a:r>
            <a:r>
              <a:rPr spc="-50" dirty="0"/>
              <a:t>31</a:t>
            </a: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-120" dirty="0"/>
              <a:t>Isolated,</a:t>
            </a:r>
            <a:r>
              <a:rPr spc="-455" dirty="0"/>
              <a:t> </a:t>
            </a:r>
            <a:r>
              <a:rPr spc="-135" dirty="0"/>
              <a:t>“traumatic</a:t>
            </a:r>
            <a:r>
              <a:rPr spc="-55" dirty="0"/>
              <a:t> </a:t>
            </a:r>
            <a:r>
              <a:rPr spc="-140" dirty="0"/>
              <a:t>tears”;</a:t>
            </a:r>
            <a:r>
              <a:rPr spc="-245" dirty="0"/>
              <a:t> </a:t>
            </a:r>
            <a:r>
              <a:rPr spc="-80" dirty="0"/>
              <a:t>both</a:t>
            </a:r>
            <a:r>
              <a:rPr spc="-50" dirty="0"/>
              <a:t> </a:t>
            </a:r>
            <a:r>
              <a:rPr spc="-105" dirty="0"/>
              <a:t>groups,</a:t>
            </a:r>
            <a:r>
              <a:rPr spc="-254" dirty="0"/>
              <a:t> </a:t>
            </a:r>
            <a:r>
              <a:rPr spc="-125" dirty="0"/>
              <a:t>vertical</a:t>
            </a:r>
            <a:r>
              <a:rPr spc="-50" dirty="0"/>
              <a:t> </a:t>
            </a:r>
            <a:r>
              <a:rPr spc="-140" dirty="0"/>
              <a:t>tears/bucket</a:t>
            </a:r>
            <a:r>
              <a:rPr spc="-60" dirty="0"/>
              <a:t> </a:t>
            </a:r>
            <a:r>
              <a:rPr spc="-130" dirty="0"/>
              <a:t>handle</a:t>
            </a: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40" dirty="0"/>
              <a:t>R</a:t>
            </a:r>
            <a:r>
              <a:rPr spc="-135" dirty="0"/>
              <a:t>e</a:t>
            </a:r>
            <a:r>
              <a:rPr spc="-35" dirty="0"/>
              <a:t>s</a:t>
            </a:r>
            <a:r>
              <a:rPr spc="-160" dirty="0"/>
              <a:t>u</a:t>
            </a:r>
            <a:r>
              <a:rPr spc="-95" dirty="0"/>
              <a:t>l</a:t>
            </a:r>
            <a:r>
              <a:rPr spc="-135" dirty="0"/>
              <a:t>t</a:t>
            </a:r>
            <a:r>
              <a:rPr spc="-40" dirty="0"/>
              <a:t>s</a:t>
            </a:r>
            <a:r>
              <a:rPr spc="-50" dirty="0"/>
              <a:t> </a:t>
            </a:r>
            <a:r>
              <a:rPr spc="-204" dirty="0"/>
              <a:t>a</a:t>
            </a:r>
            <a:r>
              <a:rPr spc="-130" dirty="0"/>
              <a:t>t</a:t>
            </a:r>
            <a:r>
              <a:rPr spc="-60" dirty="0"/>
              <a:t> </a:t>
            </a:r>
            <a:r>
              <a:rPr spc="-160" dirty="0"/>
              <a:t>y</a:t>
            </a:r>
            <a:r>
              <a:rPr spc="-135" dirty="0"/>
              <a:t>e</a:t>
            </a:r>
            <a:r>
              <a:rPr spc="-204" dirty="0"/>
              <a:t>a</a:t>
            </a:r>
            <a:r>
              <a:rPr spc="5" dirty="0"/>
              <a:t>r</a:t>
            </a:r>
            <a:r>
              <a:rPr spc="-35" dirty="0"/>
              <a:t>s</a:t>
            </a:r>
            <a:r>
              <a:rPr spc="-300" dirty="0"/>
              <a:t>:</a:t>
            </a:r>
          </a:p>
          <a:p>
            <a:pPr marL="469900" lvl="1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000" spc="140" dirty="0">
                <a:solidFill>
                  <a:srgbClr val="262626"/>
                </a:solidFill>
                <a:latin typeface="Trebuchet MS"/>
                <a:cs typeface="Trebuchet MS"/>
              </a:rPr>
              <a:t>M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Trebuchet MS"/>
                <a:cs typeface="Trebuchet MS"/>
              </a:rPr>
              <a:t>n</a:t>
            </a:r>
            <a:r>
              <a:rPr sz="2000" spc="-85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-35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c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c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t</a:t>
            </a:r>
            <a:r>
              <a:rPr sz="2000" spc="2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-195" dirty="0">
                <a:solidFill>
                  <a:srgbClr val="262626"/>
                </a:solidFill>
                <a:latin typeface="Trebuchet MS"/>
                <a:cs typeface="Trebuchet MS"/>
              </a:rPr>
              <a:t>m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y</a:t>
            </a:r>
            <a:r>
              <a:rPr sz="2000" spc="-300" dirty="0">
                <a:solidFill>
                  <a:srgbClr val="262626"/>
                </a:solidFill>
                <a:latin typeface="Trebuchet MS"/>
                <a:cs typeface="Trebuchet MS"/>
              </a:rPr>
              <a:t>:</a:t>
            </a:r>
            <a:r>
              <a:rPr sz="2000" spc="-254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5" dirty="0">
                <a:solidFill>
                  <a:srgbClr val="262626"/>
                </a:solidFill>
                <a:latin typeface="Trebuchet MS"/>
                <a:cs typeface="Trebuchet MS"/>
              </a:rPr>
              <a:t>60%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21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15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c</a:t>
            </a:r>
            <a:r>
              <a:rPr sz="2000" spc="-150" dirty="0">
                <a:solidFill>
                  <a:srgbClr val="262626"/>
                </a:solidFill>
                <a:latin typeface="Trebuchet MS"/>
                <a:cs typeface="Trebuchet MS"/>
              </a:rPr>
              <a:t>ha</a:t>
            </a:r>
            <a:r>
              <a:rPr sz="2000" spc="-130" dirty="0">
                <a:solidFill>
                  <a:srgbClr val="262626"/>
                </a:solidFill>
                <a:latin typeface="Trebuchet MS"/>
                <a:cs typeface="Trebuchet MS"/>
              </a:rPr>
              <a:t>n</a:t>
            </a:r>
            <a:r>
              <a:rPr sz="2000" spc="-125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40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90" dirty="0">
                <a:solidFill>
                  <a:srgbClr val="262626"/>
                </a:solidFill>
                <a:latin typeface="Trebuchet MS"/>
                <a:cs typeface="Trebuchet MS"/>
              </a:rPr>
              <a:t>(</a:t>
            </a:r>
            <a:r>
              <a:rPr sz="2000" spc="114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000" spc="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204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90" dirty="0">
                <a:solidFill>
                  <a:srgbClr val="262626"/>
                </a:solidFill>
                <a:latin typeface="Trebuchet MS"/>
                <a:cs typeface="Trebuchet MS"/>
              </a:rPr>
              <a:t>d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F</a:t>
            </a:r>
            <a:r>
              <a:rPr sz="2000" spc="-204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140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165" dirty="0">
                <a:solidFill>
                  <a:srgbClr val="262626"/>
                </a:solidFill>
                <a:latin typeface="Trebuchet MS"/>
                <a:cs typeface="Trebuchet MS"/>
              </a:rPr>
              <a:t>b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75" dirty="0">
                <a:solidFill>
                  <a:srgbClr val="262626"/>
                </a:solidFill>
                <a:latin typeface="Trebuchet MS"/>
                <a:cs typeface="Trebuchet MS"/>
              </a:rPr>
              <a:t>nk</a:t>
            </a:r>
            <a:r>
              <a:rPr sz="2000" spc="-35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90" dirty="0">
                <a:solidFill>
                  <a:srgbClr val="262626"/>
                </a:solidFill>
                <a:latin typeface="Trebuchet MS"/>
                <a:cs typeface="Trebuchet MS"/>
              </a:rPr>
              <a:t>)</a:t>
            </a:r>
            <a:endParaRPr sz="2000" dirty="0">
              <a:latin typeface="Trebuchet MS"/>
              <a:cs typeface="Trebuchet MS"/>
            </a:endParaRPr>
          </a:p>
          <a:p>
            <a:pPr marL="469900" lvl="1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000" spc="140" dirty="0">
                <a:solidFill>
                  <a:srgbClr val="262626"/>
                </a:solidFill>
                <a:latin typeface="Trebuchet MS"/>
                <a:cs typeface="Trebuchet MS"/>
              </a:rPr>
              <a:t>M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Trebuchet MS"/>
                <a:cs typeface="Trebuchet MS"/>
              </a:rPr>
              <a:t>n</a:t>
            </a:r>
            <a:r>
              <a:rPr sz="2000" spc="-85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-35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c</a:t>
            </a:r>
            <a:r>
              <a:rPr sz="2000" spc="-70" dirty="0">
                <a:solidFill>
                  <a:srgbClr val="262626"/>
                </a:solidFill>
                <a:latin typeface="Trebuchet MS"/>
                <a:cs typeface="Trebuchet MS"/>
              </a:rPr>
              <a:t>us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3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165" dirty="0">
                <a:solidFill>
                  <a:srgbClr val="262626"/>
                </a:solidFill>
                <a:latin typeface="Trebuchet MS"/>
                <a:cs typeface="Trebuchet MS"/>
              </a:rPr>
              <a:t>p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140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8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300" dirty="0">
                <a:solidFill>
                  <a:srgbClr val="262626"/>
                </a:solidFill>
                <a:latin typeface="Trebuchet MS"/>
                <a:cs typeface="Trebuchet MS"/>
              </a:rPr>
              <a:t>:</a:t>
            </a:r>
            <a:r>
              <a:rPr sz="2000" spc="-254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15" dirty="0">
                <a:solidFill>
                  <a:srgbClr val="262626"/>
                </a:solidFill>
                <a:latin typeface="Trebuchet MS"/>
                <a:cs typeface="Trebuchet MS"/>
              </a:rPr>
              <a:t>20%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215" dirty="0">
                <a:solidFill>
                  <a:srgbClr val="262626"/>
                </a:solidFill>
                <a:latin typeface="Trebuchet MS"/>
                <a:cs typeface="Trebuchet MS"/>
              </a:rPr>
              <a:t>O</a:t>
            </a:r>
            <a:r>
              <a:rPr sz="2000" spc="15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c</a:t>
            </a:r>
            <a:r>
              <a:rPr sz="2000" spc="-150" dirty="0">
                <a:solidFill>
                  <a:srgbClr val="262626"/>
                </a:solidFill>
                <a:latin typeface="Trebuchet MS"/>
                <a:cs typeface="Trebuchet MS"/>
              </a:rPr>
              <a:t>ha</a:t>
            </a:r>
            <a:r>
              <a:rPr sz="2000" spc="-130" dirty="0">
                <a:solidFill>
                  <a:srgbClr val="262626"/>
                </a:solidFill>
                <a:latin typeface="Trebuchet MS"/>
                <a:cs typeface="Trebuchet MS"/>
              </a:rPr>
              <a:t>n</a:t>
            </a:r>
            <a:r>
              <a:rPr sz="2000" spc="-125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40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90" dirty="0">
                <a:solidFill>
                  <a:srgbClr val="262626"/>
                </a:solidFill>
                <a:latin typeface="Trebuchet MS"/>
                <a:cs typeface="Trebuchet MS"/>
              </a:rPr>
              <a:t>(</a:t>
            </a:r>
            <a:r>
              <a:rPr sz="2000" spc="114" dirty="0">
                <a:solidFill>
                  <a:srgbClr val="262626"/>
                </a:solidFill>
                <a:latin typeface="Trebuchet MS"/>
                <a:cs typeface="Trebuchet MS"/>
              </a:rPr>
              <a:t>G</a:t>
            </a:r>
            <a:r>
              <a:rPr sz="2000" spc="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204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90" dirty="0">
                <a:solidFill>
                  <a:srgbClr val="262626"/>
                </a:solidFill>
                <a:latin typeface="Trebuchet MS"/>
                <a:cs typeface="Trebuchet MS"/>
              </a:rPr>
              <a:t>d</a:t>
            </a:r>
            <a:r>
              <a:rPr sz="2000" spc="-135" dirty="0">
                <a:solidFill>
                  <a:srgbClr val="262626"/>
                </a:solidFill>
                <a:latin typeface="Trebuchet MS"/>
                <a:cs typeface="Trebuchet MS"/>
              </a:rPr>
              <a:t>e</a:t>
            </a:r>
            <a:r>
              <a:rPr sz="2000" spc="-50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60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-55" dirty="0">
                <a:solidFill>
                  <a:srgbClr val="262626"/>
                </a:solidFill>
                <a:latin typeface="Trebuchet MS"/>
                <a:cs typeface="Trebuchet MS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Trebuchet MS"/>
                <a:cs typeface="Trebuchet MS"/>
              </a:rPr>
              <a:t>F</a:t>
            </a:r>
            <a:r>
              <a:rPr sz="2000" spc="-204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140" dirty="0">
                <a:solidFill>
                  <a:srgbClr val="262626"/>
                </a:solidFill>
                <a:latin typeface="Trebuchet MS"/>
                <a:cs typeface="Trebuchet MS"/>
              </a:rPr>
              <a:t>i</a:t>
            </a:r>
            <a:r>
              <a:rPr sz="2000" spc="5" dirty="0">
                <a:solidFill>
                  <a:srgbClr val="262626"/>
                </a:solidFill>
                <a:latin typeface="Trebuchet MS"/>
                <a:cs typeface="Trebuchet MS"/>
              </a:rPr>
              <a:t>r</a:t>
            </a:r>
            <a:r>
              <a:rPr sz="2000" spc="-165" dirty="0">
                <a:solidFill>
                  <a:srgbClr val="262626"/>
                </a:solidFill>
                <a:latin typeface="Trebuchet MS"/>
                <a:cs typeface="Trebuchet MS"/>
              </a:rPr>
              <a:t>b</a:t>
            </a:r>
            <a:r>
              <a:rPr sz="2000" spc="-16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75" dirty="0">
                <a:solidFill>
                  <a:srgbClr val="262626"/>
                </a:solidFill>
                <a:latin typeface="Trebuchet MS"/>
                <a:cs typeface="Trebuchet MS"/>
              </a:rPr>
              <a:t>nk</a:t>
            </a:r>
            <a:r>
              <a:rPr sz="2000" spc="-35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spc="-90" dirty="0">
                <a:solidFill>
                  <a:srgbClr val="262626"/>
                </a:solidFill>
                <a:latin typeface="Trebuchet MS"/>
                <a:cs typeface="Trebuchet MS"/>
              </a:rPr>
              <a:t>)</a:t>
            </a:r>
            <a:endParaRPr sz="20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285" dirty="0"/>
              <a:t>N</a:t>
            </a:r>
            <a:r>
              <a:rPr spc="30" dirty="0"/>
              <a:t>o</a:t>
            </a:r>
            <a:r>
              <a:rPr spc="-60" dirty="0"/>
              <a:t> </a:t>
            </a:r>
            <a:r>
              <a:rPr spc="114" dirty="0"/>
              <a:t>G</a:t>
            </a:r>
            <a:r>
              <a:rPr spc="5" dirty="0"/>
              <a:t>r</a:t>
            </a:r>
            <a:r>
              <a:rPr spc="-204" dirty="0"/>
              <a:t>a</a:t>
            </a:r>
            <a:r>
              <a:rPr spc="-90" dirty="0"/>
              <a:t>d</a:t>
            </a:r>
            <a:r>
              <a:rPr spc="-135" dirty="0"/>
              <a:t>e</a:t>
            </a:r>
            <a:r>
              <a:rPr spc="-50" dirty="0"/>
              <a:t> 2</a:t>
            </a:r>
            <a:r>
              <a:rPr spc="-55" dirty="0"/>
              <a:t> </a:t>
            </a:r>
            <a:r>
              <a:rPr spc="25" dirty="0"/>
              <a:t>o</a:t>
            </a:r>
            <a:r>
              <a:rPr spc="10" dirty="0"/>
              <a:t>r</a:t>
            </a:r>
            <a:r>
              <a:rPr spc="-60" dirty="0"/>
              <a:t> </a:t>
            </a:r>
            <a:r>
              <a:rPr spc="-50" dirty="0"/>
              <a:t>3</a:t>
            </a:r>
            <a:r>
              <a:rPr spc="-55" dirty="0"/>
              <a:t> </a:t>
            </a:r>
            <a:r>
              <a:rPr spc="-120" dirty="0"/>
              <a:t>c</a:t>
            </a:r>
            <a:r>
              <a:rPr spc="-150" dirty="0"/>
              <a:t>ha</a:t>
            </a:r>
            <a:r>
              <a:rPr spc="-130" dirty="0"/>
              <a:t>n</a:t>
            </a:r>
            <a:r>
              <a:rPr spc="-125" dirty="0"/>
              <a:t>g</a:t>
            </a:r>
            <a:r>
              <a:rPr spc="-135" dirty="0"/>
              <a:t>e</a:t>
            </a:r>
            <a:r>
              <a:rPr spc="-40" dirty="0"/>
              <a:t>s</a:t>
            </a:r>
            <a:r>
              <a:rPr spc="-50" dirty="0"/>
              <a:t> </a:t>
            </a:r>
            <a:r>
              <a:rPr spc="-35" dirty="0"/>
              <a:t>s</a:t>
            </a:r>
            <a:r>
              <a:rPr spc="-135" dirty="0"/>
              <a:t>ee</a:t>
            </a:r>
            <a:r>
              <a:rPr spc="-95" dirty="0"/>
              <a:t>n</a:t>
            </a: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-90" dirty="0"/>
              <a:t>Repair</a:t>
            </a:r>
            <a:r>
              <a:rPr spc="-60" dirty="0"/>
              <a:t> </a:t>
            </a:r>
            <a:r>
              <a:rPr spc="-114" dirty="0"/>
              <a:t>much</a:t>
            </a:r>
            <a:r>
              <a:rPr spc="-55" dirty="0"/>
              <a:t> </a:t>
            </a:r>
            <a:r>
              <a:rPr spc="-100" dirty="0"/>
              <a:t>higher</a:t>
            </a:r>
            <a:r>
              <a:rPr spc="-60" dirty="0"/>
              <a:t> </a:t>
            </a:r>
            <a:r>
              <a:rPr spc="-80" dirty="0"/>
              <a:t>return</a:t>
            </a:r>
            <a:r>
              <a:rPr spc="-55" dirty="0"/>
              <a:t> to</a:t>
            </a:r>
            <a:r>
              <a:rPr spc="-60" dirty="0"/>
              <a:t> </a:t>
            </a:r>
            <a:r>
              <a:rPr spc="-45" dirty="0"/>
              <a:t>prior</a:t>
            </a:r>
            <a:r>
              <a:rPr spc="-60" dirty="0"/>
              <a:t> </a:t>
            </a:r>
            <a:r>
              <a:rPr spc="-45" dirty="0"/>
              <a:t>sport</a:t>
            </a:r>
            <a:r>
              <a:rPr spc="-60" dirty="0"/>
              <a:t> </a:t>
            </a:r>
            <a:r>
              <a:rPr spc="-10" dirty="0"/>
              <a:t>(96%</a:t>
            </a:r>
            <a:r>
              <a:rPr spc="-55" dirty="0"/>
              <a:t> </a:t>
            </a:r>
            <a:r>
              <a:rPr spc="-75" dirty="0"/>
              <a:t>vs</a:t>
            </a:r>
            <a:r>
              <a:rPr spc="-50" dirty="0"/>
              <a:t> </a:t>
            </a:r>
            <a:r>
              <a:rPr spc="-10" dirty="0"/>
              <a:t>50%)</a:t>
            </a: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25600" y="3810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marR="17780" algn="ctr">
              <a:lnSpc>
                <a:spcPct val="100000"/>
              </a:lnSpc>
              <a:spcBef>
                <a:spcPts val="5"/>
              </a:spcBef>
            </a:pPr>
            <a:r>
              <a:rPr spc="-95" dirty="0">
                <a:solidFill>
                  <a:srgbClr val="000000"/>
                </a:solidFill>
                <a:latin typeface="Verdana"/>
                <a:cs typeface="Verdana"/>
              </a:rPr>
              <a:t>M</a:t>
            </a:r>
            <a:r>
              <a:rPr spc="-20" dirty="0">
                <a:solidFill>
                  <a:srgbClr val="000000"/>
                </a:solidFill>
                <a:latin typeface="Verdana"/>
                <a:cs typeface="Verdana"/>
              </a:rPr>
              <a:t>E</a:t>
            </a:r>
            <a:r>
              <a:rPr spc="-35" dirty="0">
                <a:solidFill>
                  <a:srgbClr val="000000"/>
                </a:solidFill>
                <a:latin typeface="Verdana"/>
                <a:cs typeface="Verdana"/>
              </a:rPr>
              <a:t>N</a:t>
            </a:r>
            <a:r>
              <a:rPr spc="70" dirty="0">
                <a:solidFill>
                  <a:srgbClr val="000000"/>
                </a:solidFill>
                <a:latin typeface="Verdana"/>
                <a:cs typeface="Verdana"/>
              </a:rPr>
              <a:t>I</a:t>
            </a:r>
            <a:r>
              <a:rPr spc="-395" dirty="0">
                <a:solidFill>
                  <a:srgbClr val="000000"/>
                </a:solidFill>
                <a:latin typeface="Verdana"/>
                <a:cs typeface="Verdana"/>
              </a:rPr>
              <a:t>S</a:t>
            </a:r>
            <a:r>
              <a:rPr spc="220" dirty="0">
                <a:solidFill>
                  <a:srgbClr val="000000"/>
                </a:solidFill>
                <a:latin typeface="Verdana"/>
                <a:cs typeface="Verdana"/>
              </a:rPr>
              <a:t>C</a:t>
            </a:r>
            <a:r>
              <a:rPr spc="130" dirty="0">
                <a:solidFill>
                  <a:srgbClr val="000000"/>
                </a:solidFill>
                <a:latin typeface="Verdana"/>
                <a:cs typeface="Verdana"/>
              </a:rPr>
              <a:t>U</a:t>
            </a:r>
            <a:r>
              <a:rPr spc="-590" dirty="0">
                <a:solidFill>
                  <a:srgbClr val="000000"/>
                </a:solidFill>
                <a:latin typeface="Verdana"/>
                <a:cs typeface="Verdana"/>
              </a:rPr>
              <a:t>S</a:t>
            </a:r>
            <a:r>
              <a:rPr spc="-120" dirty="0">
                <a:solidFill>
                  <a:srgbClr val="000000"/>
                </a:solidFill>
                <a:latin typeface="Verdana"/>
                <a:cs typeface="Verdana"/>
              </a:rPr>
              <a:t> </a:t>
            </a:r>
            <a:r>
              <a:rPr spc="165" dirty="0">
                <a:solidFill>
                  <a:srgbClr val="000000"/>
                </a:solidFill>
                <a:latin typeface="Verdana"/>
                <a:cs typeface="Verdana"/>
              </a:rPr>
              <a:t>T</a:t>
            </a:r>
            <a:r>
              <a:rPr spc="-150" dirty="0">
                <a:solidFill>
                  <a:srgbClr val="000000"/>
                </a:solidFill>
                <a:latin typeface="Verdana"/>
                <a:cs typeface="Verdana"/>
              </a:rPr>
              <a:t>E</a:t>
            </a:r>
            <a:r>
              <a:rPr spc="155" dirty="0">
                <a:solidFill>
                  <a:srgbClr val="000000"/>
                </a:solidFill>
                <a:latin typeface="Verdana"/>
                <a:cs typeface="Verdana"/>
              </a:rPr>
              <a:t>A</a:t>
            </a:r>
            <a:r>
              <a:rPr spc="-240" dirty="0">
                <a:solidFill>
                  <a:srgbClr val="000000"/>
                </a:solidFill>
                <a:latin typeface="Verdana"/>
                <a:cs typeface="Verdana"/>
              </a:rPr>
              <a:t>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77264" y="1778000"/>
            <a:ext cx="7902575" cy="2108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220" dirty="0">
                <a:solidFill>
                  <a:srgbClr val="262626"/>
                </a:solidFill>
                <a:latin typeface="Verdana"/>
                <a:cs typeface="Verdana"/>
              </a:rPr>
              <a:t>Common</a:t>
            </a:r>
            <a:endParaRPr sz="2000">
              <a:latin typeface="Verdana"/>
              <a:cs typeface="Verdana"/>
            </a:endParaRPr>
          </a:p>
          <a:p>
            <a:pPr marL="241300">
              <a:lnSpc>
                <a:spcPct val="100000"/>
              </a:lnSpc>
            </a:pP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–</a:t>
            </a:r>
            <a:r>
              <a:rPr sz="2000" spc="-450" dirty="0">
                <a:solidFill>
                  <a:srgbClr val="262626"/>
                </a:solidFill>
                <a:latin typeface="Verdana"/>
                <a:cs typeface="Verdana"/>
              </a:rPr>
              <a:t>35%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04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pe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114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4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6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he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400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04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50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15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000" spc="-37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409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6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17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us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6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  <a:p>
            <a:pPr marL="241300">
              <a:lnSpc>
                <a:spcPct val="100000"/>
              </a:lnSpc>
            </a:pP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–</a:t>
            </a:r>
            <a:r>
              <a:rPr sz="2000" spc="-310" dirty="0">
                <a:solidFill>
                  <a:srgbClr val="262626"/>
                </a:solidFill>
                <a:latin typeface="Verdana"/>
                <a:cs typeface="Verdana"/>
              </a:rPr>
              <a:t>2/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3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04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he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pe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114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1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3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459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2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000" spc="-125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18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7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125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5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65" dirty="0">
                <a:solidFill>
                  <a:srgbClr val="262626"/>
                </a:solidFill>
                <a:latin typeface="Verdana"/>
                <a:cs typeface="Verdana"/>
              </a:rPr>
              <a:t>IC</a:t>
            </a:r>
            <a:endParaRPr sz="2000">
              <a:latin typeface="Verdana"/>
              <a:cs typeface="Verdana"/>
            </a:endParaRPr>
          </a:p>
          <a:p>
            <a:pPr marL="241300" marR="508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305" dirty="0">
                <a:solidFill>
                  <a:srgbClr val="262626"/>
                </a:solidFill>
                <a:latin typeface="Verdana"/>
                <a:cs typeface="Verdana"/>
              </a:rPr>
              <a:t>In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he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8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1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200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04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3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00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000" spc="-14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29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8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1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26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315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200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200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11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14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405" dirty="0">
                <a:solidFill>
                  <a:srgbClr val="262626"/>
                </a:solidFill>
                <a:latin typeface="Verdana"/>
                <a:cs typeface="Verdana"/>
              </a:rPr>
              <a:t>100%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204" dirty="0">
                <a:solidFill>
                  <a:srgbClr val="262626"/>
                </a:solidFill>
                <a:latin typeface="Verdana"/>
                <a:cs typeface="Verdana"/>
              </a:rPr>
              <a:t>f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85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2000" spc="-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2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04" dirty="0">
                <a:solidFill>
                  <a:srgbClr val="262626"/>
                </a:solidFill>
                <a:latin typeface="Verdana"/>
                <a:cs typeface="Verdana"/>
              </a:rPr>
              <a:t>IV  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3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00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000" spc="-14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170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7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315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000" spc="-30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335" dirty="0">
                <a:solidFill>
                  <a:srgbClr val="262626"/>
                </a:solidFill>
                <a:latin typeface="Verdana"/>
                <a:cs typeface="Verdana"/>
              </a:rPr>
              <a:t>ng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10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be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65" dirty="0">
                <a:solidFill>
                  <a:srgbClr val="262626"/>
                </a:solidFill>
                <a:latin typeface="Verdana"/>
                <a:cs typeface="Verdana"/>
              </a:rPr>
              <a:t>u</a:t>
            </a:r>
            <a:r>
              <a:rPr sz="2000" spc="-415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170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6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400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50" dirty="0">
                <a:solidFill>
                  <a:srgbClr val="262626"/>
                </a:solidFill>
                <a:latin typeface="Verdana"/>
                <a:cs typeface="Verdana"/>
              </a:rPr>
              <a:t>ne</a:t>
            </a:r>
            <a:r>
              <a:rPr sz="2000" spc="-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000" spc="-19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95" dirty="0">
                <a:solidFill>
                  <a:srgbClr val="262626"/>
                </a:solidFill>
                <a:latin typeface="Verdana"/>
                <a:cs typeface="Verdana"/>
              </a:rPr>
              <a:t>...</a:t>
            </a:r>
            <a:r>
              <a:rPr sz="2000" spc="-290" dirty="0">
                <a:solidFill>
                  <a:srgbClr val="262626"/>
                </a:solidFill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25600" y="381000"/>
            <a:ext cx="5937250" cy="118745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pc="-175" dirty="0">
                <a:solidFill>
                  <a:srgbClr val="000000"/>
                </a:solidFill>
                <a:latin typeface="Arial MT"/>
                <a:cs typeface="Arial MT"/>
              </a:rPr>
              <a:t>SURGERY??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3400"/>
            <a:ext cx="6759575" cy="3225800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sz="2000" spc="-425" dirty="0">
                <a:solidFill>
                  <a:srgbClr val="262626"/>
                </a:solidFill>
                <a:latin typeface="Arial MT"/>
                <a:cs typeface="Arial MT"/>
              </a:rPr>
              <a:t>S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125" dirty="0">
                <a:solidFill>
                  <a:srgbClr val="262626"/>
                </a:solidFill>
                <a:latin typeface="Arial MT"/>
                <a:cs typeface="Arial MT"/>
              </a:rPr>
              <a:t>h</a:t>
            </a:r>
            <a:r>
              <a:rPr sz="2000" spc="-160" dirty="0">
                <a:solidFill>
                  <a:srgbClr val="262626"/>
                </a:solidFill>
                <a:latin typeface="Arial MT"/>
                <a:cs typeface="Arial MT"/>
              </a:rPr>
              <a:t>v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o</a:t>
            </a:r>
            <a:r>
              <a:rPr sz="2000" spc="-135" dirty="0">
                <a:solidFill>
                  <a:srgbClr val="262626"/>
                </a:solidFill>
                <a:latin typeface="Arial MT"/>
                <a:cs typeface="Arial MT"/>
              </a:rPr>
              <a:t>ne</a:t>
            </a:r>
            <a:r>
              <a:rPr sz="2000" spc="-114" dirty="0">
                <a:solidFill>
                  <a:srgbClr val="262626"/>
                </a:solidFill>
                <a:latin typeface="Arial MT"/>
                <a:cs typeface="Arial MT"/>
              </a:rPr>
              <a:t>n,</a:t>
            </a:r>
            <a:r>
              <a:rPr sz="2000" spc="-2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i="1" spc="-7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2000" i="1" spc="-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2000" i="1" spc="-31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2000" i="1" spc="-225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2000" i="1" spc="-220" dirty="0">
                <a:solidFill>
                  <a:srgbClr val="262626"/>
                </a:solidFill>
                <a:latin typeface="Arial"/>
                <a:cs typeface="Arial"/>
              </a:rPr>
              <a:t>g</a:t>
            </a:r>
            <a:r>
              <a:rPr sz="2000" i="1" spc="-1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2000" i="1" spc="-520" dirty="0">
                <a:solidFill>
                  <a:srgbClr val="262626"/>
                </a:solidFill>
                <a:latin typeface="Arial"/>
                <a:cs typeface="Arial"/>
              </a:rPr>
              <a:t>J</a:t>
            </a:r>
            <a:r>
              <a:rPr sz="2000" i="1" spc="-1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2000" i="1" spc="-170" dirty="0">
                <a:solidFill>
                  <a:srgbClr val="262626"/>
                </a:solidFill>
                <a:latin typeface="Arial"/>
                <a:cs typeface="Arial"/>
              </a:rPr>
              <a:t>Me</a:t>
            </a:r>
            <a:r>
              <a:rPr sz="2000" i="1" spc="-130" dirty="0">
                <a:solidFill>
                  <a:srgbClr val="262626"/>
                </a:solidFill>
                <a:latin typeface="Arial"/>
                <a:cs typeface="Arial"/>
              </a:rPr>
              <a:t>d</a:t>
            </a: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,</a:t>
            </a:r>
            <a:r>
              <a:rPr sz="2000" spc="-2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14" dirty="0">
                <a:solidFill>
                  <a:srgbClr val="262626"/>
                </a:solidFill>
                <a:latin typeface="Arial MT"/>
                <a:cs typeface="Arial MT"/>
              </a:rPr>
              <a:t>2013</a:t>
            </a:r>
            <a:endParaRPr sz="2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sz="2000" spc="-105" dirty="0">
                <a:solidFill>
                  <a:srgbClr val="262626"/>
                </a:solidFill>
                <a:latin typeface="Arial MT"/>
                <a:cs typeface="Arial MT"/>
              </a:rPr>
              <a:t>M</a:t>
            </a:r>
            <a:r>
              <a:rPr sz="2000" spc="-85" dirty="0">
                <a:solidFill>
                  <a:srgbClr val="262626"/>
                </a:solidFill>
                <a:latin typeface="Arial MT"/>
                <a:cs typeface="Arial MT"/>
              </a:rPr>
              <a:t>u</a:t>
            </a:r>
            <a:r>
              <a:rPr sz="2000" spc="-40" dirty="0">
                <a:solidFill>
                  <a:srgbClr val="262626"/>
                </a:solidFill>
                <a:latin typeface="Arial MT"/>
                <a:cs typeface="Arial MT"/>
              </a:rPr>
              <a:t>l</a:t>
            </a:r>
            <a:r>
              <a:rPr sz="2000" spc="105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130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n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r>
              <a:rPr sz="2000" spc="125" dirty="0">
                <a:solidFill>
                  <a:srgbClr val="262626"/>
                </a:solidFill>
                <a:latin typeface="Arial MT"/>
                <a:cs typeface="Arial MT"/>
              </a:rPr>
              <a:t>r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240" dirty="0">
                <a:solidFill>
                  <a:srgbClr val="262626"/>
                </a:solidFill>
                <a:latin typeface="Arial MT"/>
                <a:cs typeface="Arial MT"/>
              </a:rPr>
              <a:t>R</a:t>
            </a:r>
            <a:r>
              <a:rPr sz="2000" spc="-35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,</a:t>
            </a:r>
            <a:r>
              <a:rPr sz="2000" spc="-2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45" dirty="0">
                <a:solidFill>
                  <a:srgbClr val="262626"/>
                </a:solidFill>
                <a:latin typeface="Arial MT"/>
                <a:cs typeface="Arial MT"/>
              </a:rPr>
              <a:t>L</a:t>
            </a:r>
            <a:r>
              <a:rPr sz="2000" spc="-18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r>
              <a:rPr sz="2000" spc="-170" dirty="0">
                <a:solidFill>
                  <a:srgbClr val="262626"/>
                </a:solidFill>
                <a:latin typeface="Arial MT"/>
                <a:cs typeface="Arial MT"/>
              </a:rPr>
              <a:t>v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l </a:t>
            </a:r>
            <a:r>
              <a:rPr sz="2000" spc="-114" dirty="0">
                <a:solidFill>
                  <a:srgbClr val="262626"/>
                </a:solidFill>
                <a:latin typeface="Arial MT"/>
                <a:cs typeface="Arial MT"/>
              </a:rPr>
              <a:t>2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26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r>
              <a:rPr sz="2000" spc="-204" dirty="0">
                <a:solidFill>
                  <a:srgbClr val="262626"/>
                </a:solidFill>
                <a:latin typeface="Arial MT"/>
                <a:cs typeface="Arial MT"/>
              </a:rPr>
              <a:t>v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90" dirty="0">
                <a:solidFill>
                  <a:srgbClr val="262626"/>
                </a:solidFill>
                <a:latin typeface="Arial MT"/>
                <a:cs typeface="Arial MT"/>
              </a:rPr>
              <a:t>d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r>
              <a:rPr sz="2000" spc="-125" dirty="0">
                <a:solidFill>
                  <a:srgbClr val="262626"/>
                </a:solidFill>
                <a:latin typeface="Arial MT"/>
                <a:cs typeface="Arial MT"/>
              </a:rPr>
              <a:t>n</a:t>
            </a: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endParaRPr sz="2000">
              <a:latin typeface="Arial MT"/>
              <a:cs typeface="Arial MT"/>
            </a:endParaRPr>
          </a:p>
          <a:p>
            <a:pPr marL="241300" marR="20955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sz="2000" spc="-35" dirty="0">
                <a:solidFill>
                  <a:srgbClr val="262626"/>
                </a:solidFill>
                <a:latin typeface="Arial MT"/>
                <a:cs typeface="Arial MT"/>
              </a:rPr>
              <a:t>Arthroscopic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60" dirty="0">
                <a:solidFill>
                  <a:srgbClr val="262626"/>
                </a:solidFill>
                <a:latin typeface="Arial MT"/>
                <a:cs typeface="Arial MT"/>
              </a:rPr>
              <a:t>partial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10" dirty="0">
                <a:solidFill>
                  <a:srgbClr val="262626"/>
                </a:solidFill>
                <a:latin typeface="Arial MT"/>
                <a:cs typeface="Arial MT"/>
              </a:rPr>
              <a:t>meniscectomy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60" dirty="0">
                <a:solidFill>
                  <a:srgbClr val="262626"/>
                </a:solidFill>
                <a:latin typeface="Arial MT"/>
                <a:cs typeface="Arial MT"/>
              </a:rPr>
              <a:t>vs.</a:t>
            </a:r>
            <a:r>
              <a:rPr sz="2000" spc="-204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85" dirty="0">
                <a:solidFill>
                  <a:srgbClr val="262626"/>
                </a:solidFill>
                <a:latin typeface="Arial MT"/>
                <a:cs typeface="Arial MT"/>
              </a:rPr>
              <a:t>sham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85" dirty="0">
                <a:solidFill>
                  <a:srgbClr val="262626"/>
                </a:solidFill>
                <a:latin typeface="Arial MT"/>
                <a:cs typeface="Arial MT"/>
              </a:rPr>
              <a:t>surgery</a:t>
            </a:r>
            <a:r>
              <a:rPr sz="200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65" dirty="0">
                <a:solidFill>
                  <a:srgbClr val="262626"/>
                </a:solidFill>
                <a:latin typeface="Arial MT"/>
                <a:cs typeface="Arial MT"/>
              </a:rPr>
              <a:t>in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85" dirty="0">
                <a:solidFill>
                  <a:srgbClr val="262626"/>
                </a:solidFill>
                <a:latin typeface="Arial MT"/>
                <a:cs typeface="Arial MT"/>
              </a:rPr>
              <a:t>patients </a:t>
            </a:r>
            <a:r>
              <a:rPr sz="2000" spc="-54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without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OA</a:t>
            </a:r>
            <a:endParaRPr sz="2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sz="2000" spc="-290" dirty="0">
                <a:solidFill>
                  <a:srgbClr val="262626"/>
                </a:solidFill>
                <a:latin typeface="Arial MT"/>
                <a:cs typeface="Arial MT"/>
              </a:rPr>
              <a:t>F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105" dirty="0">
                <a:solidFill>
                  <a:srgbClr val="262626"/>
                </a:solidFill>
                <a:latin typeface="Arial MT"/>
                <a:cs typeface="Arial MT"/>
              </a:rPr>
              <a:t>n</a:t>
            </a:r>
            <a:r>
              <a:rPr sz="2000" spc="-100" dirty="0">
                <a:solidFill>
                  <a:srgbClr val="262626"/>
                </a:solidFill>
                <a:latin typeface="Arial MT"/>
                <a:cs typeface="Arial MT"/>
              </a:rPr>
              <a:t>d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i</a:t>
            </a:r>
            <a:r>
              <a:rPr sz="2000" spc="-190" dirty="0">
                <a:solidFill>
                  <a:srgbClr val="262626"/>
                </a:solidFill>
                <a:latin typeface="Arial MT"/>
                <a:cs typeface="Arial MT"/>
              </a:rPr>
              <a:t>n</a:t>
            </a:r>
            <a:r>
              <a:rPr sz="2000" spc="-195" dirty="0">
                <a:solidFill>
                  <a:srgbClr val="262626"/>
                </a:solidFill>
                <a:latin typeface="Arial MT"/>
                <a:cs typeface="Arial MT"/>
              </a:rPr>
              <a:t>g</a:t>
            </a:r>
            <a:r>
              <a:rPr sz="2000" spc="-229" dirty="0">
                <a:solidFill>
                  <a:srgbClr val="262626"/>
                </a:solidFill>
                <a:latin typeface="Arial MT"/>
                <a:cs typeface="Arial MT"/>
              </a:rPr>
              <a:t>s</a:t>
            </a: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:</a:t>
            </a:r>
            <a:r>
              <a:rPr sz="2000" spc="-2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114" dirty="0">
                <a:solidFill>
                  <a:srgbClr val="262626"/>
                </a:solidFill>
                <a:latin typeface="Arial MT"/>
                <a:cs typeface="Arial MT"/>
              </a:rPr>
              <a:t>N</a:t>
            </a:r>
            <a:r>
              <a:rPr sz="2000" spc="90" dirty="0">
                <a:solidFill>
                  <a:srgbClr val="262626"/>
                </a:solidFill>
                <a:latin typeface="Arial MT"/>
                <a:cs typeface="Arial MT"/>
              </a:rPr>
              <a:t>O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90" dirty="0">
                <a:solidFill>
                  <a:srgbClr val="262626"/>
                </a:solidFill>
                <a:latin typeface="Arial MT"/>
                <a:cs typeface="Arial MT"/>
              </a:rPr>
              <a:t>DI</a:t>
            </a:r>
            <a:r>
              <a:rPr sz="2000" spc="-114" dirty="0">
                <a:solidFill>
                  <a:srgbClr val="262626"/>
                </a:solidFill>
                <a:latin typeface="Arial MT"/>
                <a:cs typeface="Arial MT"/>
              </a:rPr>
              <a:t>F</a:t>
            </a:r>
            <a:r>
              <a:rPr sz="2000" spc="-290" dirty="0">
                <a:solidFill>
                  <a:srgbClr val="262626"/>
                </a:solidFill>
                <a:latin typeface="Arial MT"/>
                <a:cs typeface="Arial MT"/>
              </a:rPr>
              <a:t>FER</a:t>
            </a:r>
            <a:r>
              <a:rPr sz="2000" spc="-110" dirty="0">
                <a:solidFill>
                  <a:srgbClr val="262626"/>
                </a:solidFill>
                <a:latin typeface="Arial MT"/>
                <a:cs typeface="Arial MT"/>
              </a:rPr>
              <a:t>EN</a:t>
            </a:r>
            <a:r>
              <a:rPr sz="2000" spc="-35" dirty="0">
                <a:solidFill>
                  <a:srgbClr val="262626"/>
                </a:solidFill>
                <a:latin typeface="Arial MT"/>
                <a:cs typeface="Arial MT"/>
              </a:rPr>
              <a:t>C</a:t>
            </a:r>
            <a:r>
              <a:rPr sz="2000" spc="-335" dirty="0">
                <a:solidFill>
                  <a:srgbClr val="262626"/>
                </a:solidFill>
                <a:latin typeface="Arial MT"/>
                <a:cs typeface="Arial MT"/>
              </a:rPr>
              <a:t>E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55" dirty="0">
                <a:solidFill>
                  <a:srgbClr val="262626"/>
                </a:solidFill>
                <a:latin typeface="Arial MT"/>
                <a:cs typeface="Arial MT"/>
              </a:rPr>
              <a:t>b/</a:t>
            </a:r>
            <a:r>
              <a:rPr sz="2000" spc="110" dirty="0">
                <a:solidFill>
                  <a:srgbClr val="262626"/>
                </a:solidFill>
                <a:latin typeface="Arial MT"/>
                <a:cs typeface="Arial MT"/>
              </a:rPr>
              <a:t>t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90" dirty="0">
                <a:solidFill>
                  <a:srgbClr val="262626"/>
                </a:solidFill>
                <a:latin typeface="Arial MT"/>
                <a:cs typeface="Arial MT"/>
              </a:rPr>
              <a:t>G</a:t>
            </a:r>
            <a:r>
              <a:rPr sz="2000" spc="-360" dirty="0">
                <a:solidFill>
                  <a:srgbClr val="262626"/>
                </a:solidFill>
                <a:latin typeface="Arial MT"/>
                <a:cs typeface="Arial MT"/>
              </a:rPr>
              <a:t>R</a:t>
            </a:r>
            <a:r>
              <a:rPr sz="2000" spc="90" dirty="0">
                <a:solidFill>
                  <a:srgbClr val="262626"/>
                </a:solidFill>
                <a:latin typeface="Arial MT"/>
                <a:cs typeface="Arial MT"/>
              </a:rPr>
              <a:t>O</a:t>
            </a:r>
            <a:r>
              <a:rPr sz="2000" spc="-35" dirty="0">
                <a:solidFill>
                  <a:srgbClr val="262626"/>
                </a:solidFill>
                <a:latin typeface="Arial MT"/>
                <a:cs typeface="Arial MT"/>
              </a:rPr>
              <a:t>U</a:t>
            </a:r>
            <a:r>
              <a:rPr sz="2000" spc="-310" dirty="0">
                <a:solidFill>
                  <a:srgbClr val="262626"/>
                </a:solidFill>
                <a:latin typeface="Arial MT"/>
                <a:cs typeface="Arial MT"/>
              </a:rPr>
              <a:t>P</a:t>
            </a:r>
            <a:r>
              <a:rPr sz="2000" spc="-420" dirty="0">
                <a:solidFill>
                  <a:srgbClr val="262626"/>
                </a:solidFill>
                <a:latin typeface="Arial MT"/>
                <a:cs typeface="Arial MT"/>
              </a:rPr>
              <a:t>S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@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00" dirty="0">
                <a:solidFill>
                  <a:srgbClr val="262626"/>
                </a:solidFill>
                <a:latin typeface="Arial MT"/>
                <a:cs typeface="Arial MT"/>
              </a:rPr>
              <a:t>12</a:t>
            </a:r>
            <a:r>
              <a:rPr sz="2000" spc="-155" dirty="0">
                <a:solidFill>
                  <a:srgbClr val="262626"/>
                </a:solidFill>
                <a:latin typeface="Arial MT"/>
                <a:cs typeface="Arial MT"/>
              </a:rPr>
              <a:t>m</a:t>
            </a:r>
            <a:r>
              <a:rPr sz="2000" spc="-15" dirty="0">
                <a:solidFill>
                  <a:srgbClr val="262626"/>
                </a:solidFill>
                <a:latin typeface="Arial MT"/>
                <a:cs typeface="Arial MT"/>
              </a:rPr>
              <a:t>o</a:t>
            </a:r>
            <a:r>
              <a:rPr sz="2000" spc="-235" dirty="0">
                <a:solidFill>
                  <a:srgbClr val="262626"/>
                </a:solidFill>
                <a:latin typeface="Arial MT"/>
                <a:cs typeface="Arial MT"/>
              </a:rPr>
              <a:t>s</a:t>
            </a:r>
            <a:endParaRPr sz="2000">
              <a:latin typeface="Arial MT"/>
              <a:cs typeface="Arial MT"/>
            </a:endParaRPr>
          </a:p>
          <a:p>
            <a:pPr marL="241300" marR="508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sz="2000" spc="-65" dirty="0">
                <a:solidFill>
                  <a:srgbClr val="262626"/>
                </a:solidFill>
                <a:latin typeface="Arial MT"/>
                <a:cs typeface="Arial MT"/>
              </a:rPr>
              <a:t>Importantly,</a:t>
            </a:r>
            <a:r>
              <a:rPr sz="2000" spc="-204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75" dirty="0">
                <a:solidFill>
                  <a:srgbClr val="262626"/>
                </a:solidFill>
                <a:latin typeface="Arial MT"/>
                <a:cs typeface="Arial MT"/>
              </a:rPr>
              <a:t>statistical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90" dirty="0">
                <a:solidFill>
                  <a:srgbClr val="262626"/>
                </a:solidFill>
                <a:latin typeface="Arial MT"/>
                <a:cs typeface="Arial MT"/>
              </a:rPr>
              <a:t>difference</a:t>
            </a:r>
            <a:r>
              <a:rPr sz="2000" spc="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65" dirty="0">
                <a:solidFill>
                  <a:srgbClr val="262626"/>
                </a:solidFill>
                <a:latin typeface="Arial MT"/>
                <a:cs typeface="Arial MT"/>
              </a:rPr>
              <a:t>in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85" dirty="0">
                <a:solidFill>
                  <a:srgbClr val="262626"/>
                </a:solidFill>
                <a:latin typeface="Arial MT"/>
                <a:cs typeface="Arial MT"/>
              </a:rPr>
              <a:t>severity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35" dirty="0">
                <a:solidFill>
                  <a:srgbClr val="262626"/>
                </a:solidFill>
                <a:latin typeface="Arial MT"/>
                <a:cs typeface="Arial MT"/>
              </a:rPr>
              <a:t>of</a:t>
            </a:r>
            <a:r>
              <a:rPr sz="2000" spc="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85" dirty="0">
                <a:solidFill>
                  <a:srgbClr val="262626"/>
                </a:solidFill>
                <a:latin typeface="Arial MT"/>
                <a:cs typeface="Arial MT"/>
              </a:rPr>
              <a:t>non-radiographic </a:t>
            </a:r>
            <a:r>
              <a:rPr sz="2000" spc="-54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50" dirty="0">
                <a:solidFill>
                  <a:srgbClr val="262626"/>
                </a:solidFill>
                <a:latin typeface="Arial MT"/>
                <a:cs typeface="Arial MT"/>
              </a:rPr>
              <a:t>appearance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35" dirty="0">
                <a:solidFill>
                  <a:srgbClr val="262626"/>
                </a:solidFill>
                <a:latin typeface="Arial MT"/>
                <a:cs typeface="Arial MT"/>
              </a:rPr>
              <a:t>of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20" dirty="0">
                <a:solidFill>
                  <a:srgbClr val="262626"/>
                </a:solidFill>
                <a:latin typeface="Arial MT"/>
                <a:cs typeface="Arial MT"/>
              </a:rPr>
              <a:t>arthritis</a:t>
            </a:r>
            <a:r>
              <a:rPr sz="200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65" dirty="0">
                <a:solidFill>
                  <a:srgbClr val="262626"/>
                </a:solidFill>
                <a:latin typeface="Arial MT"/>
                <a:cs typeface="Arial MT"/>
              </a:rPr>
              <a:t>seen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65" dirty="0">
                <a:solidFill>
                  <a:srgbClr val="262626"/>
                </a:solidFill>
                <a:latin typeface="Arial MT"/>
                <a:cs typeface="Arial MT"/>
              </a:rPr>
              <a:t>in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14" dirty="0">
                <a:solidFill>
                  <a:srgbClr val="262626"/>
                </a:solidFill>
                <a:latin typeface="Arial MT"/>
                <a:cs typeface="Arial MT"/>
              </a:rPr>
              <a:t>surgical</a:t>
            </a:r>
            <a:r>
              <a:rPr sz="2000" spc="-5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60" dirty="0">
                <a:solidFill>
                  <a:srgbClr val="262626"/>
                </a:solidFill>
                <a:latin typeface="Arial MT"/>
                <a:cs typeface="Arial MT"/>
              </a:rPr>
              <a:t>vs.</a:t>
            </a:r>
            <a:r>
              <a:rPr sz="2000" spc="-2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85" dirty="0">
                <a:solidFill>
                  <a:srgbClr val="262626"/>
                </a:solidFill>
                <a:latin typeface="Arial MT"/>
                <a:cs typeface="Arial MT"/>
              </a:rPr>
              <a:t>sham</a:t>
            </a:r>
            <a:r>
              <a:rPr sz="2000" spc="-10" dirty="0">
                <a:solidFill>
                  <a:srgbClr val="262626"/>
                </a:solidFill>
                <a:latin typeface="Arial MT"/>
                <a:cs typeface="Arial MT"/>
              </a:rPr>
              <a:t> </a:t>
            </a:r>
            <a:r>
              <a:rPr sz="2000" spc="-105" dirty="0">
                <a:solidFill>
                  <a:srgbClr val="262626"/>
                </a:solidFill>
                <a:latin typeface="Arial MT"/>
                <a:cs typeface="Arial MT"/>
              </a:rPr>
              <a:t>group.</a:t>
            </a:r>
            <a:endParaRPr sz="2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Char char="•"/>
              <a:tabLst>
                <a:tab pos="240665" algn="l"/>
                <a:tab pos="241300" algn="l"/>
              </a:tabLst>
            </a:pPr>
            <a:r>
              <a:rPr sz="2000" spc="-120" dirty="0">
                <a:solidFill>
                  <a:srgbClr val="262626"/>
                </a:solidFill>
                <a:latin typeface="Arial MT"/>
                <a:cs typeface="Arial MT"/>
              </a:rPr>
              <a:t>.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25600" y="381000"/>
            <a:ext cx="5937250" cy="1219200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txBody>
          <a:bodyPr vert="horz" wrap="square" lIns="0" tIns="248920" rIns="0" bIns="0" rtlCol="0">
            <a:spAutoFit/>
          </a:bodyPr>
          <a:lstStyle/>
          <a:p>
            <a:pPr marL="2199005" marR="1021080" indent="-1195705">
              <a:lnSpc>
                <a:spcPts val="2800"/>
              </a:lnSpc>
              <a:spcBef>
                <a:spcPts val="1960"/>
              </a:spcBef>
            </a:pPr>
            <a:r>
              <a:rPr spc="50" dirty="0">
                <a:solidFill>
                  <a:srgbClr val="000000"/>
                </a:solidFill>
                <a:latin typeface="Verdana"/>
                <a:cs typeface="Verdana"/>
              </a:rPr>
              <a:t>OUTCOMES</a:t>
            </a:r>
            <a:r>
              <a:rPr spc="-160" dirty="0">
                <a:solidFill>
                  <a:srgbClr val="000000"/>
                </a:solidFill>
                <a:latin typeface="Verdana"/>
                <a:cs typeface="Verdana"/>
              </a:rPr>
              <a:t> </a:t>
            </a:r>
            <a:r>
              <a:rPr spc="30" dirty="0">
                <a:solidFill>
                  <a:srgbClr val="000000"/>
                </a:solidFill>
                <a:latin typeface="Verdana"/>
                <a:cs typeface="Verdana"/>
              </a:rPr>
              <a:t>THERAPY</a:t>
            </a:r>
            <a:r>
              <a:rPr spc="-210" dirty="0">
                <a:solidFill>
                  <a:srgbClr val="000000"/>
                </a:solidFill>
                <a:latin typeface="Verdana"/>
                <a:cs typeface="Verdana"/>
              </a:rPr>
              <a:t> V </a:t>
            </a:r>
            <a:r>
              <a:rPr spc="-900" dirty="0">
                <a:solidFill>
                  <a:srgbClr val="000000"/>
                </a:solidFill>
                <a:latin typeface="Verdana"/>
                <a:cs typeface="Verdana"/>
              </a:rPr>
              <a:t> </a:t>
            </a:r>
            <a:r>
              <a:rPr spc="-95" dirty="0">
                <a:solidFill>
                  <a:srgbClr val="000000"/>
                </a:solidFill>
                <a:latin typeface="Verdana"/>
                <a:cs typeface="Verdana"/>
              </a:rPr>
              <a:t>SURGERY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3139" y="1803400"/>
            <a:ext cx="5978525" cy="2616200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1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45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9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li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21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000" i="1" spc="-45" dirty="0">
                <a:solidFill>
                  <a:srgbClr val="262626"/>
                </a:solidFill>
                <a:latin typeface="Trebuchet MS"/>
                <a:cs typeface="Trebuchet MS"/>
              </a:rPr>
              <a:t>KS</a:t>
            </a:r>
            <a:r>
              <a:rPr sz="2000" i="1" spc="-55" dirty="0">
                <a:solidFill>
                  <a:srgbClr val="262626"/>
                </a:solidFill>
                <a:latin typeface="Trebuchet MS"/>
                <a:cs typeface="Trebuchet MS"/>
              </a:rPr>
              <a:t>S</a:t>
            </a:r>
            <a:r>
              <a:rPr sz="2000" i="1" spc="-260" dirty="0">
                <a:solidFill>
                  <a:srgbClr val="262626"/>
                </a:solidFill>
                <a:latin typeface="Trebuchet MS"/>
                <a:cs typeface="Trebuchet MS"/>
              </a:rPr>
              <a:t>T</a:t>
            </a:r>
            <a:r>
              <a:rPr sz="2000" i="1" spc="-190" dirty="0">
                <a:solidFill>
                  <a:srgbClr val="262626"/>
                </a:solidFill>
                <a:latin typeface="Trebuchet MS"/>
                <a:cs typeface="Trebuchet MS"/>
              </a:rPr>
              <a:t>A</a:t>
            </a:r>
            <a:r>
              <a:rPr sz="2000" spc="-29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2013</a:t>
            </a:r>
            <a:endParaRPr sz="200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8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90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90" dirty="0">
                <a:solidFill>
                  <a:srgbClr val="262626"/>
                </a:solidFill>
                <a:latin typeface="Verdana"/>
                <a:cs typeface="Verdana"/>
              </a:rPr>
              <a:t>,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45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000" spc="-26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v</a:t>
            </a:r>
            <a:r>
              <a:rPr sz="2000" spc="-175" dirty="0">
                <a:solidFill>
                  <a:srgbClr val="262626"/>
                </a:solidFill>
                <a:latin typeface="Verdana"/>
                <a:cs typeface="Verdana"/>
              </a:rPr>
              <a:t>el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1</a:t>
            </a:r>
            <a:endParaRPr sz="200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6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114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65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409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265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409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14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1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3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65" dirty="0">
                <a:solidFill>
                  <a:srgbClr val="262626"/>
                </a:solidFill>
                <a:latin typeface="Verdana"/>
                <a:cs typeface="Verdana"/>
              </a:rPr>
              <a:t>(</a:t>
            </a:r>
            <a:r>
              <a:rPr sz="2000" spc="-480" dirty="0">
                <a:solidFill>
                  <a:srgbClr val="262626"/>
                </a:solidFill>
                <a:latin typeface="Verdana"/>
                <a:cs typeface="Verdana"/>
              </a:rPr>
              <a:t>&lt;</a:t>
            </a:r>
            <a:r>
              <a:rPr sz="2000" spc="-400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2000" spc="-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2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1)</a:t>
            </a:r>
            <a:endParaRPr sz="200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125" dirty="0">
                <a:solidFill>
                  <a:srgbClr val="262626"/>
                </a:solidFill>
                <a:latin typeface="Verdana"/>
                <a:cs typeface="Verdana"/>
              </a:rPr>
              <a:t>M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24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000" spc="-22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400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29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0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300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240" dirty="0">
                <a:solidFill>
                  <a:srgbClr val="262626"/>
                </a:solidFill>
                <a:latin typeface="Verdana"/>
                <a:cs typeface="Verdana"/>
              </a:rPr>
              <a:t>n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260" dirty="0">
                <a:solidFill>
                  <a:srgbClr val="262626"/>
                </a:solidFill>
                <a:latin typeface="Verdana"/>
                <a:cs typeface="Verdana"/>
              </a:rPr>
              <a:t>Findings:</a:t>
            </a:r>
            <a:endParaRPr sz="200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1000"/>
              </a:spcBef>
              <a:buClr>
                <a:srgbClr val="9BAFB5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18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25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400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ro</a:t>
            </a:r>
            <a:r>
              <a:rPr sz="2000" spc="-260" dirty="0">
                <a:solidFill>
                  <a:srgbClr val="262626"/>
                </a:solidFill>
                <a:latin typeface="Verdana"/>
                <a:cs typeface="Verdana"/>
              </a:rPr>
              <a:t>up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25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i</a:t>
            </a:r>
            <a:r>
              <a:rPr sz="2000" spc="-229" dirty="0">
                <a:solidFill>
                  <a:srgbClr val="262626"/>
                </a:solidFill>
                <a:latin typeface="Verdana"/>
                <a:cs typeface="Verdana"/>
              </a:rPr>
              <a:t>d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245" dirty="0">
                <a:solidFill>
                  <a:srgbClr val="262626"/>
                </a:solidFill>
                <a:latin typeface="Verdana"/>
                <a:cs typeface="Verdana"/>
              </a:rPr>
              <a:t>w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000" spc="-114" dirty="0">
                <a:solidFill>
                  <a:srgbClr val="262626"/>
                </a:solidFill>
                <a:latin typeface="Verdana"/>
                <a:cs typeface="Verdana"/>
              </a:rPr>
              <a:t>l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3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3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30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200" dirty="0">
                <a:solidFill>
                  <a:srgbClr val="262626"/>
                </a:solidFill>
                <a:latin typeface="Verdana"/>
                <a:cs typeface="Verdana"/>
              </a:rPr>
              <a:t>h</a:t>
            </a:r>
            <a:r>
              <a:rPr sz="2000" spc="-19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270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r>
              <a:rPr sz="2000" spc="-175" dirty="0">
                <a:solidFill>
                  <a:srgbClr val="262626"/>
                </a:solidFill>
                <a:latin typeface="Verdana"/>
                <a:cs typeface="Verdana"/>
              </a:rPr>
              <a:t>c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o</a:t>
            </a:r>
            <a:r>
              <a:rPr sz="2000" spc="-32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31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000" spc="-350" dirty="0">
                <a:solidFill>
                  <a:srgbClr val="262626"/>
                </a:solidFill>
                <a:latin typeface="Verdana"/>
                <a:cs typeface="Verdana"/>
              </a:rPr>
              <a:t>/</a:t>
            </a:r>
            <a:r>
              <a:rPr sz="2000" spc="-185" dirty="0">
                <a:solidFill>
                  <a:srgbClr val="262626"/>
                </a:solidFill>
                <a:latin typeface="Verdana"/>
                <a:cs typeface="Verdana"/>
              </a:rPr>
              <a:t>P</a:t>
            </a:r>
            <a:r>
              <a:rPr sz="2000" spc="-25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5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400" dirty="0">
                <a:solidFill>
                  <a:srgbClr val="262626"/>
                </a:solidFill>
                <a:latin typeface="Verdana"/>
                <a:cs typeface="Verdana"/>
              </a:rPr>
              <a:t>g</a:t>
            </a:r>
            <a:r>
              <a:rPr sz="2000" spc="-120" dirty="0">
                <a:solidFill>
                  <a:srgbClr val="262626"/>
                </a:solidFill>
                <a:latin typeface="Verdana"/>
                <a:cs typeface="Verdana"/>
              </a:rPr>
              <a:t>ro</a:t>
            </a:r>
            <a:r>
              <a:rPr sz="2000" spc="-260" dirty="0">
                <a:solidFill>
                  <a:srgbClr val="262626"/>
                </a:solidFill>
                <a:latin typeface="Verdana"/>
                <a:cs typeface="Verdana"/>
              </a:rPr>
              <a:t>up</a:t>
            </a:r>
            <a:r>
              <a:rPr sz="2000" spc="-155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125" dirty="0">
                <a:solidFill>
                  <a:srgbClr val="262626"/>
                </a:solidFill>
                <a:latin typeface="Verdana"/>
                <a:cs typeface="Verdana"/>
              </a:rPr>
              <a:t>t</a:t>
            </a:r>
            <a:r>
              <a:rPr sz="2000" spc="-160" dirty="0">
                <a:solidFill>
                  <a:srgbClr val="262626"/>
                </a:solidFill>
                <a:latin typeface="Verdana"/>
                <a:cs typeface="Verdana"/>
              </a:rPr>
              <a:t> </a:t>
            </a:r>
            <a:r>
              <a:rPr sz="2000" spc="-300" dirty="0">
                <a:solidFill>
                  <a:srgbClr val="262626"/>
                </a:solidFill>
                <a:latin typeface="Verdana"/>
                <a:cs typeface="Verdana"/>
              </a:rPr>
              <a:t>5</a:t>
            </a:r>
            <a:r>
              <a:rPr sz="2000" spc="-325" dirty="0">
                <a:solidFill>
                  <a:srgbClr val="262626"/>
                </a:solidFill>
                <a:latin typeface="Verdana"/>
                <a:cs typeface="Verdana"/>
              </a:rPr>
              <a:t>y</a:t>
            </a:r>
            <a:r>
              <a:rPr sz="2000" spc="-235" dirty="0">
                <a:solidFill>
                  <a:srgbClr val="262626"/>
                </a:solidFill>
                <a:latin typeface="Verdana"/>
                <a:cs typeface="Verdana"/>
              </a:rPr>
              <a:t>e</a:t>
            </a:r>
            <a:r>
              <a:rPr sz="2000" spc="-355" dirty="0">
                <a:solidFill>
                  <a:srgbClr val="262626"/>
                </a:solidFill>
                <a:latin typeface="Verdana"/>
                <a:cs typeface="Verdana"/>
              </a:rPr>
              <a:t>a</a:t>
            </a:r>
            <a:r>
              <a:rPr sz="2000" spc="-70" dirty="0">
                <a:solidFill>
                  <a:srgbClr val="262626"/>
                </a:solidFill>
                <a:latin typeface="Verdana"/>
                <a:cs typeface="Verdana"/>
              </a:rPr>
              <a:t>r</a:t>
            </a:r>
            <a:r>
              <a:rPr sz="2000" spc="-275" dirty="0">
                <a:solidFill>
                  <a:srgbClr val="262626"/>
                </a:solidFill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5867399"/>
            <a:ext cx="2514600" cy="6646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629</Words>
  <Application>Microsoft Office PowerPoint</Application>
  <PresentationFormat>On-screen Show (4:3)</PresentationFormat>
  <Paragraphs>87</Paragraphs>
  <Slides>13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adobe-garamond-pro</vt:lpstr>
      <vt:lpstr>Arial MT</vt:lpstr>
      <vt:lpstr>Aptos</vt:lpstr>
      <vt:lpstr>Arial</vt:lpstr>
      <vt:lpstr>Calibri</vt:lpstr>
      <vt:lpstr>Times New Roman</vt:lpstr>
      <vt:lpstr>Trebuchet MS</vt:lpstr>
      <vt:lpstr>Verdana</vt:lpstr>
      <vt:lpstr>Office Theme</vt:lpstr>
      <vt:lpstr>MENISCAL INJURY OF THE  KNEE</vt:lpstr>
      <vt:lpstr> MENISCUS</vt:lpstr>
      <vt:lpstr>PowerPoint Presentation</vt:lpstr>
      <vt:lpstr> ANATOMY OF RECOVERY</vt:lpstr>
      <vt:lpstr> RECOGNISING MENISCUS INJURY</vt:lpstr>
      <vt:lpstr> MENISCAL REPAIR</vt:lpstr>
      <vt:lpstr> MENISCECTOMY</vt:lpstr>
      <vt:lpstr>HISTORY WITH MENISCAL  ISSUES</vt:lpstr>
      <vt:lpstr>MENISCAL MANAGEMENT OF  THE YOUNG</vt:lpstr>
      <vt:lpstr> MENISCECTOMY</vt:lpstr>
      <vt:lpstr> MENISCUS TEAR</vt:lpstr>
      <vt:lpstr> SURGERY??</vt:lpstr>
      <vt:lpstr>OUTCOMES THERAPY V  SURGERY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MENISCAL INJURY OF THE  KNEE</dc:title>
  <dc:creator>Sian Bowen</dc:creator>
  <cp:lastModifiedBy>Richard Thomas (IMH)</cp:lastModifiedBy>
  <cp:revision>3</cp:revision>
  <dcterms:created xsi:type="dcterms:W3CDTF">2024-01-31T20:13:04Z</dcterms:created>
  <dcterms:modified xsi:type="dcterms:W3CDTF">2025-01-21T13:42:16Z</dcterms:modified>
</cp:coreProperties>
</file>