
<file path=[Content_Types].xml><?xml version="1.0" encoding="utf-8"?>
<Types xmlns="http://schemas.openxmlformats.org/package/2006/content-types">
  <Default Extension="jp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5" r:id="rId4"/>
  </p:sldMasterIdLst>
  <p:notesMasterIdLst>
    <p:notesMasterId r:id="rId38"/>
  </p:notesMasterIdLst>
  <p:handoutMasterIdLst>
    <p:handoutMasterId r:id="rId39"/>
  </p:handoutMasterIdLst>
  <p:sldIdLst>
    <p:sldId id="256" r:id="rId5"/>
    <p:sldId id="277" r:id="rId6"/>
    <p:sldId id="257" r:id="rId7"/>
    <p:sldId id="283" r:id="rId8"/>
    <p:sldId id="311" r:id="rId9"/>
    <p:sldId id="291" r:id="rId10"/>
    <p:sldId id="317" r:id="rId11"/>
    <p:sldId id="292" r:id="rId12"/>
    <p:sldId id="316" r:id="rId13"/>
    <p:sldId id="307" r:id="rId14"/>
    <p:sldId id="301" r:id="rId15"/>
    <p:sldId id="302" r:id="rId16"/>
    <p:sldId id="304" r:id="rId17"/>
    <p:sldId id="321" r:id="rId18"/>
    <p:sldId id="306" r:id="rId19"/>
    <p:sldId id="310" r:id="rId20"/>
    <p:sldId id="323" r:id="rId21"/>
    <p:sldId id="280" r:id="rId22"/>
    <p:sldId id="308" r:id="rId23"/>
    <p:sldId id="297" r:id="rId24"/>
    <p:sldId id="300" r:id="rId25"/>
    <p:sldId id="309" r:id="rId26"/>
    <p:sldId id="314" r:id="rId27"/>
    <p:sldId id="296" r:id="rId28"/>
    <p:sldId id="313" r:id="rId29"/>
    <p:sldId id="298" r:id="rId30"/>
    <p:sldId id="319" r:id="rId31"/>
    <p:sldId id="295" r:id="rId32"/>
    <p:sldId id="320" r:id="rId33"/>
    <p:sldId id="288" r:id="rId34"/>
    <p:sldId id="294" r:id="rId35"/>
    <p:sldId id="325" r:id="rId36"/>
    <p:sldId id="324"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5214" autoAdjust="0"/>
  </p:normalViewPr>
  <p:slideViewPr>
    <p:cSldViewPr snapToGrid="0">
      <p:cViewPr>
        <p:scale>
          <a:sx n="118" d="100"/>
          <a:sy n="118" d="100"/>
        </p:scale>
        <p:origin x="198" y="258"/>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99" d="100"/>
          <a:sy n="99" d="100"/>
        </p:scale>
        <p:origin x="3570" y="7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handoutMaster" Target="handoutMasters/handout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E8FF7CA-18C3-44C6-AB68-29906CDB309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6A16451A-2B01-421B-9719-DF8A39CEAC3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8B485320-6055-415B-AD3A-4F67AC909757}" type="datetime1">
              <a:rPr lang="en-GB" smtClean="0"/>
              <a:t>18/11/2024</a:t>
            </a:fld>
            <a:endParaRPr lang="en-GB"/>
          </a:p>
        </p:txBody>
      </p:sp>
      <p:sp>
        <p:nvSpPr>
          <p:cNvPr id="4" name="Footer Placeholder 3">
            <a:extLst>
              <a:ext uri="{FF2B5EF4-FFF2-40B4-BE49-F238E27FC236}">
                <a16:creationId xmlns:a16="http://schemas.microsoft.com/office/drawing/2014/main" id="{E961ADEA-4231-4C48-AF2A-59069FB6FE8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6EECB3F2-E4FC-40EF-A579-2C9098EBF9A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05492F3-D8BE-4272-9207-B0B69E9E85EE}" type="slidenum">
              <a:rPr lang="en-GB" smtClean="0"/>
              <a:t>‹#›</a:t>
            </a:fld>
            <a:endParaRPr lang="en-GB"/>
          </a:p>
        </p:txBody>
      </p:sp>
    </p:spTree>
    <p:extLst>
      <p:ext uri="{BB962C8B-B14F-4D97-AF65-F5344CB8AC3E}">
        <p14:creationId xmlns:p14="http://schemas.microsoft.com/office/powerpoint/2010/main" val="126589600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CB1A72F6-87F0-4D31-9A8B-E3AD7BC9CCAF}" type="datetime1">
              <a:rPr lang="en-GB" noProof="0" smtClean="0"/>
              <a:t>18/11/2024</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FA0C27B-56B0-4373-94C9-A2BB145B1EAB}" type="slidenum">
              <a:rPr lang="en-GB" noProof="0" smtClean="0"/>
              <a:t>‹#›</a:t>
            </a:fld>
            <a:endParaRPr lang="en-GB" noProof="0"/>
          </a:p>
        </p:txBody>
      </p:sp>
    </p:spTree>
    <p:extLst>
      <p:ext uri="{BB962C8B-B14F-4D97-AF65-F5344CB8AC3E}">
        <p14:creationId xmlns:p14="http://schemas.microsoft.com/office/powerpoint/2010/main" val="162114242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CFA0C27B-56B0-4373-94C9-A2BB145B1EAB}" type="slidenum">
              <a:rPr lang="en-GB" smtClean="0"/>
              <a:t>1</a:t>
            </a:fld>
            <a:endParaRPr lang="en-GB"/>
          </a:p>
        </p:txBody>
      </p:sp>
    </p:spTree>
    <p:extLst>
      <p:ext uri="{BB962C8B-B14F-4D97-AF65-F5344CB8AC3E}">
        <p14:creationId xmlns:p14="http://schemas.microsoft.com/office/powerpoint/2010/main" val="34853866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D0E07AD8-B183-4E25-B2A7-CD3B44393105}" type="slidenum">
              <a:rPr lang="en-GB" smtClean="0"/>
              <a:t>2</a:t>
            </a:fld>
            <a:endParaRPr lang="en-GB"/>
          </a:p>
        </p:txBody>
      </p:sp>
    </p:spTree>
    <p:extLst>
      <p:ext uri="{BB962C8B-B14F-4D97-AF65-F5344CB8AC3E}">
        <p14:creationId xmlns:p14="http://schemas.microsoft.com/office/powerpoint/2010/main" val="27133162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0CB3AB1B-9C00-4CFE-82F5-4C0C15B527F1}" type="slidenum">
              <a:rPr lang="en-GB" smtClean="0"/>
              <a:t>3</a:t>
            </a:fld>
            <a:endParaRPr lang="en-GB"/>
          </a:p>
        </p:txBody>
      </p:sp>
    </p:spTree>
    <p:extLst>
      <p:ext uri="{BB962C8B-B14F-4D97-AF65-F5344CB8AC3E}">
        <p14:creationId xmlns:p14="http://schemas.microsoft.com/office/powerpoint/2010/main" val="32196719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CFA0C27B-56B0-4373-94C9-A2BB145B1EAB}" type="slidenum">
              <a:rPr lang="en-GB" smtClean="0"/>
              <a:t>4</a:t>
            </a:fld>
            <a:endParaRPr lang="en-GB"/>
          </a:p>
        </p:txBody>
      </p:sp>
    </p:spTree>
    <p:extLst>
      <p:ext uri="{BB962C8B-B14F-4D97-AF65-F5344CB8AC3E}">
        <p14:creationId xmlns:p14="http://schemas.microsoft.com/office/powerpoint/2010/main" val="17530860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1BBDC3-D3E2-B7C4-A94D-3F063D9173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6FAF7F-FC3D-D66B-BDC5-EE35C859B2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46947E8-0F1E-EE5D-8835-F8404C9C4785}"/>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0DE7EFEF-6E9C-92FF-4A92-397107F9390A}"/>
              </a:ext>
            </a:extLst>
          </p:cNvPr>
          <p:cNvSpPr>
            <a:spLocks noGrp="1"/>
          </p:cNvSpPr>
          <p:nvPr>
            <p:ph type="sldNum" sz="quarter" idx="5"/>
          </p:nvPr>
        </p:nvSpPr>
        <p:spPr/>
        <p:txBody>
          <a:bodyPr rtlCol="0"/>
          <a:lstStyle/>
          <a:p>
            <a:pPr rtl="0"/>
            <a:fld id="{D0E07AD8-B183-4E25-B2A7-CD3B44393105}" type="slidenum">
              <a:rPr lang="en-GB" smtClean="0"/>
              <a:t>5</a:t>
            </a:fld>
            <a:endParaRPr lang="en-GB"/>
          </a:p>
        </p:txBody>
      </p:sp>
    </p:spTree>
    <p:extLst>
      <p:ext uri="{BB962C8B-B14F-4D97-AF65-F5344CB8AC3E}">
        <p14:creationId xmlns:p14="http://schemas.microsoft.com/office/powerpoint/2010/main" val="24327238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D74A68-D4BF-DF77-921C-963F99D5460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9E3F1E-A830-A3C2-DF6C-48B01A8D85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ED12308-C37F-53C7-6AEA-7EE35B38914F}"/>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7330D4AC-A4BF-02E7-65F4-6B8E91E8A6DA}"/>
              </a:ext>
            </a:extLst>
          </p:cNvPr>
          <p:cNvSpPr>
            <a:spLocks noGrp="1"/>
          </p:cNvSpPr>
          <p:nvPr>
            <p:ph type="sldNum" sz="quarter" idx="5"/>
          </p:nvPr>
        </p:nvSpPr>
        <p:spPr/>
        <p:txBody>
          <a:bodyPr rtlCol="0"/>
          <a:lstStyle/>
          <a:p>
            <a:pPr rtl="0"/>
            <a:fld id="{D0E07AD8-B183-4E25-B2A7-CD3B44393105}" type="slidenum">
              <a:rPr lang="en-GB" smtClean="0"/>
              <a:t>10</a:t>
            </a:fld>
            <a:endParaRPr lang="en-GB"/>
          </a:p>
        </p:txBody>
      </p:sp>
    </p:spTree>
    <p:extLst>
      <p:ext uri="{BB962C8B-B14F-4D97-AF65-F5344CB8AC3E}">
        <p14:creationId xmlns:p14="http://schemas.microsoft.com/office/powerpoint/2010/main" val="3395395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433535-CA73-12BE-638C-B8194C7485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0DCE08-21D3-54F8-F05D-1CFD8D0575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62A11E-216B-69DC-0A18-0558C0A82D84}"/>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898F0CCA-4F1E-1049-A390-2F3D5673A03A}"/>
              </a:ext>
            </a:extLst>
          </p:cNvPr>
          <p:cNvSpPr>
            <a:spLocks noGrp="1"/>
          </p:cNvSpPr>
          <p:nvPr>
            <p:ph type="sldNum" sz="quarter" idx="5"/>
          </p:nvPr>
        </p:nvSpPr>
        <p:spPr/>
        <p:txBody>
          <a:bodyPr rtlCol="0"/>
          <a:lstStyle/>
          <a:p>
            <a:pPr rtl="0"/>
            <a:fld id="{D0E07AD8-B183-4E25-B2A7-CD3B44393105}" type="slidenum">
              <a:rPr lang="en-GB" smtClean="0"/>
              <a:t>11</a:t>
            </a:fld>
            <a:endParaRPr lang="en-GB"/>
          </a:p>
        </p:txBody>
      </p:sp>
    </p:spTree>
    <p:extLst>
      <p:ext uri="{BB962C8B-B14F-4D97-AF65-F5344CB8AC3E}">
        <p14:creationId xmlns:p14="http://schemas.microsoft.com/office/powerpoint/2010/main" val="35494795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E52405-C706-C32D-2DBF-4B36357FE4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81CC12-FC80-9B16-B314-B9465F04BBA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EAD5FE-7B42-AD7E-72B9-ECD2B3EF2CF5}"/>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5D5A9382-0FE0-38A3-4B5C-25661123D4A0}"/>
              </a:ext>
            </a:extLst>
          </p:cNvPr>
          <p:cNvSpPr>
            <a:spLocks noGrp="1"/>
          </p:cNvSpPr>
          <p:nvPr>
            <p:ph type="sldNum" sz="quarter" idx="5"/>
          </p:nvPr>
        </p:nvSpPr>
        <p:spPr/>
        <p:txBody>
          <a:bodyPr rtlCol="0"/>
          <a:lstStyle/>
          <a:p>
            <a:pPr rtl="0"/>
            <a:fld id="{D0E07AD8-B183-4E25-B2A7-CD3B44393105}" type="slidenum">
              <a:rPr lang="en-GB" smtClean="0"/>
              <a:t>12</a:t>
            </a:fld>
            <a:endParaRPr lang="en-GB"/>
          </a:p>
        </p:txBody>
      </p:sp>
    </p:spTree>
    <p:extLst>
      <p:ext uri="{BB962C8B-B14F-4D97-AF65-F5344CB8AC3E}">
        <p14:creationId xmlns:p14="http://schemas.microsoft.com/office/powerpoint/2010/main" val="282373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F00710-82CF-28CA-E984-A79CECE843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7810C8-42C2-0D50-E1BB-058436EF33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E70F00-2A75-F0C4-99B4-7BDFF54070DD}"/>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C409BDAD-2FA6-159B-4502-777B4CF1BDCE}"/>
              </a:ext>
            </a:extLst>
          </p:cNvPr>
          <p:cNvSpPr>
            <a:spLocks noGrp="1"/>
          </p:cNvSpPr>
          <p:nvPr>
            <p:ph type="sldNum" sz="quarter" idx="5"/>
          </p:nvPr>
        </p:nvSpPr>
        <p:spPr/>
        <p:txBody>
          <a:bodyPr rtlCol="0"/>
          <a:lstStyle/>
          <a:p>
            <a:pPr rtl="0"/>
            <a:fld id="{D0E07AD8-B183-4E25-B2A7-CD3B44393105}" type="slidenum">
              <a:rPr lang="en-GB" smtClean="0"/>
              <a:t>13</a:t>
            </a:fld>
            <a:endParaRPr lang="en-GB"/>
          </a:p>
        </p:txBody>
      </p:sp>
    </p:spTree>
    <p:extLst>
      <p:ext uri="{BB962C8B-B14F-4D97-AF65-F5344CB8AC3E}">
        <p14:creationId xmlns:p14="http://schemas.microsoft.com/office/powerpoint/2010/main" val="30520188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8F0BB0-920E-0B48-3BAE-B81D9D6EC1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EF0E5E-55D0-1417-358D-54C4800E125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043DBE8-11D6-6FDD-6997-128740843B2D}"/>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E661D025-94AC-2FBD-9863-47E1278F12A8}"/>
              </a:ext>
            </a:extLst>
          </p:cNvPr>
          <p:cNvSpPr>
            <a:spLocks noGrp="1"/>
          </p:cNvSpPr>
          <p:nvPr>
            <p:ph type="sldNum" sz="quarter" idx="5"/>
          </p:nvPr>
        </p:nvSpPr>
        <p:spPr/>
        <p:txBody>
          <a:bodyPr rtlCol="0"/>
          <a:lstStyle/>
          <a:p>
            <a:pPr rtl="0"/>
            <a:fld id="{D0E07AD8-B183-4E25-B2A7-CD3B44393105}" type="slidenum">
              <a:rPr lang="en-GB" smtClean="0"/>
              <a:t>14</a:t>
            </a:fld>
            <a:endParaRPr lang="en-GB"/>
          </a:p>
        </p:txBody>
      </p:sp>
    </p:spTree>
    <p:extLst>
      <p:ext uri="{BB962C8B-B14F-4D97-AF65-F5344CB8AC3E}">
        <p14:creationId xmlns:p14="http://schemas.microsoft.com/office/powerpoint/2010/main" val="2800790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F3FE99-1F7E-588A-4380-9D93F1D2BE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47AB85-DF80-B931-7302-9B4B9721C65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7E8DA2-2390-33FB-74B0-00EBD561F4B4}"/>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CE100176-B881-403C-FC54-22A6DA3444AC}"/>
              </a:ext>
            </a:extLst>
          </p:cNvPr>
          <p:cNvSpPr>
            <a:spLocks noGrp="1"/>
          </p:cNvSpPr>
          <p:nvPr>
            <p:ph type="sldNum" sz="quarter" idx="5"/>
          </p:nvPr>
        </p:nvSpPr>
        <p:spPr/>
        <p:txBody>
          <a:bodyPr rtlCol="0"/>
          <a:lstStyle/>
          <a:p>
            <a:pPr rtl="0"/>
            <a:fld id="{D0E07AD8-B183-4E25-B2A7-CD3B44393105}" type="slidenum">
              <a:rPr lang="en-GB" smtClean="0"/>
              <a:t>15</a:t>
            </a:fld>
            <a:endParaRPr lang="en-GB"/>
          </a:p>
        </p:txBody>
      </p:sp>
    </p:spTree>
    <p:extLst>
      <p:ext uri="{BB962C8B-B14F-4D97-AF65-F5344CB8AC3E}">
        <p14:creationId xmlns:p14="http://schemas.microsoft.com/office/powerpoint/2010/main" val="9713514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EE4201-4825-A641-C978-139A47ACCB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513E4C-B6C6-82E5-2876-DB53D3F4C2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EF8EC0F-B428-C5EB-EC9F-48947B3033F8}"/>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9261B243-469C-5130-DD4A-4E4F97A58647}"/>
              </a:ext>
            </a:extLst>
          </p:cNvPr>
          <p:cNvSpPr>
            <a:spLocks noGrp="1"/>
          </p:cNvSpPr>
          <p:nvPr>
            <p:ph type="sldNum" sz="quarter" idx="5"/>
          </p:nvPr>
        </p:nvSpPr>
        <p:spPr/>
        <p:txBody>
          <a:bodyPr rtlCol="0"/>
          <a:lstStyle/>
          <a:p>
            <a:pPr rtl="0"/>
            <a:fld id="{D0E07AD8-B183-4E25-B2A7-CD3B44393105}" type="slidenum">
              <a:rPr lang="en-GB" smtClean="0"/>
              <a:t>16</a:t>
            </a:fld>
            <a:endParaRPr lang="en-GB"/>
          </a:p>
        </p:txBody>
      </p:sp>
    </p:spTree>
    <p:extLst>
      <p:ext uri="{BB962C8B-B14F-4D97-AF65-F5344CB8AC3E}">
        <p14:creationId xmlns:p14="http://schemas.microsoft.com/office/powerpoint/2010/main" val="15213661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49029D-93EC-9F23-8BB0-401837F94D4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A57725-52DF-D654-E2C5-61C52D77D8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A39433-FCBC-5889-59D7-FCE84B19384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C49626FE-653F-EDFD-D6FF-332FE0194094}"/>
              </a:ext>
            </a:extLst>
          </p:cNvPr>
          <p:cNvSpPr>
            <a:spLocks noGrp="1"/>
          </p:cNvSpPr>
          <p:nvPr>
            <p:ph type="sldNum" sz="quarter" idx="5"/>
          </p:nvPr>
        </p:nvSpPr>
        <p:spPr/>
        <p:txBody>
          <a:bodyPr/>
          <a:lstStyle/>
          <a:p>
            <a:pPr rtl="0"/>
            <a:fld id="{CFA0C27B-56B0-4373-94C9-A2BB145B1EAB}" type="slidenum">
              <a:rPr lang="en-GB" smtClean="0"/>
              <a:t>17</a:t>
            </a:fld>
            <a:endParaRPr lang="en-GB"/>
          </a:p>
        </p:txBody>
      </p:sp>
    </p:spTree>
    <p:extLst>
      <p:ext uri="{BB962C8B-B14F-4D97-AF65-F5344CB8AC3E}">
        <p14:creationId xmlns:p14="http://schemas.microsoft.com/office/powerpoint/2010/main" val="5211150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CFA0C27B-56B0-4373-94C9-A2BB145B1EAB}" type="slidenum">
              <a:rPr lang="en-GB" smtClean="0"/>
              <a:t>18</a:t>
            </a:fld>
            <a:endParaRPr lang="en-GB"/>
          </a:p>
        </p:txBody>
      </p:sp>
    </p:spTree>
    <p:extLst>
      <p:ext uri="{BB962C8B-B14F-4D97-AF65-F5344CB8AC3E}">
        <p14:creationId xmlns:p14="http://schemas.microsoft.com/office/powerpoint/2010/main" val="33512769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FEDC1C-6E0E-149A-6574-2A58016BE9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58DA66-2047-98B9-92A6-83F9D5F19FB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ACDAA67-98C3-2BD9-F8B2-DE955FD25AA7}"/>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40D5659-3F2E-65EE-DC23-E95F56513409}"/>
              </a:ext>
            </a:extLst>
          </p:cNvPr>
          <p:cNvSpPr>
            <a:spLocks noGrp="1"/>
          </p:cNvSpPr>
          <p:nvPr>
            <p:ph type="sldNum" sz="quarter" idx="5"/>
          </p:nvPr>
        </p:nvSpPr>
        <p:spPr/>
        <p:txBody>
          <a:bodyPr/>
          <a:lstStyle/>
          <a:p>
            <a:pPr rtl="0"/>
            <a:fld id="{CFA0C27B-56B0-4373-94C9-A2BB145B1EAB}" type="slidenum">
              <a:rPr lang="en-GB" smtClean="0"/>
              <a:t>19</a:t>
            </a:fld>
            <a:endParaRPr lang="en-GB"/>
          </a:p>
        </p:txBody>
      </p:sp>
    </p:spTree>
    <p:extLst>
      <p:ext uri="{BB962C8B-B14F-4D97-AF65-F5344CB8AC3E}">
        <p14:creationId xmlns:p14="http://schemas.microsoft.com/office/powerpoint/2010/main" val="10946392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F58E2C-CE61-28D4-C67D-44164A68DA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FF4D3E-8BED-5DB2-8B23-A2249DDE40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D47B27-AC21-84EA-B440-EEE3C4E00E55}"/>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1EACEC68-5177-7827-52F9-C0D6A531971D}"/>
              </a:ext>
            </a:extLst>
          </p:cNvPr>
          <p:cNvSpPr>
            <a:spLocks noGrp="1"/>
          </p:cNvSpPr>
          <p:nvPr>
            <p:ph type="sldNum" sz="quarter" idx="5"/>
          </p:nvPr>
        </p:nvSpPr>
        <p:spPr/>
        <p:txBody>
          <a:bodyPr/>
          <a:lstStyle/>
          <a:p>
            <a:pPr rtl="0"/>
            <a:fld id="{CFA0C27B-56B0-4373-94C9-A2BB145B1EAB}" type="slidenum">
              <a:rPr lang="en-GB" smtClean="0"/>
              <a:t>20</a:t>
            </a:fld>
            <a:endParaRPr lang="en-GB"/>
          </a:p>
        </p:txBody>
      </p:sp>
    </p:spTree>
    <p:extLst>
      <p:ext uri="{BB962C8B-B14F-4D97-AF65-F5344CB8AC3E}">
        <p14:creationId xmlns:p14="http://schemas.microsoft.com/office/powerpoint/2010/main" val="19574953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61BB90-5181-DE9F-3796-5B3A3C949E3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655023-414F-32C1-B1CD-73D0C9A99E5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4169586-4D27-667E-FB09-9BDD089CD49D}"/>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F694798-6953-CA04-A0B6-8748278C4A31}"/>
              </a:ext>
            </a:extLst>
          </p:cNvPr>
          <p:cNvSpPr>
            <a:spLocks noGrp="1"/>
          </p:cNvSpPr>
          <p:nvPr>
            <p:ph type="sldNum" sz="quarter" idx="5"/>
          </p:nvPr>
        </p:nvSpPr>
        <p:spPr/>
        <p:txBody>
          <a:bodyPr/>
          <a:lstStyle/>
          <a:p>
            <a:pPr rtl="0"/>
            <a:fld id="{CFA0C27B-56B0-4373-94C9-A2BB145B1EAB}" type="slidenum">
              <a:rPr lang="en-GB" smtClean="0"/>
              <a:t>21</a:t>
            </a:fld>
            <a:endParaRPr lang="en-GB"/>
          </a:p>
        </p:txBody>
      </p:sp>
    </p:spTree>
    <p:extLst>
      <p:ext uri="{BB962C8B-B14F-4D97-AF65-F5344CB8AC3E}">
        <p14:creationId xmlns:p14="http://schemas.microsoft.com/office/powerpoint/2010/main" val="743205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8B5AC0-B7CC-E4C6-4713-FE1CB70D46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747E43-6789-A3DE-E083-6AC9925B93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33FD85-A5CB-78E9-1607-56B251695D77}"/>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E9E35391-0769-D4DA-1794-E7C02A4F79B0}"/>
              </a:ext>
            </a:extLst>
          </p:cNvPr>
          <p:cNvSpPr>
            <a:spLocks noGrp="1"/>
          </p:cNvSpPr>
          <p:nvPr>
            <p:ph type="sldNum" sz="quarter" idx="5"/>
          </p:nvPr>
        </p:nvSpPr>
        <p:spPr/>
        <p:txBody>
          <a:bodyPr/>
          <a:lstStyle/>
          <a:p>
            <a:pPr rtl="0"/>
            <a:fld id="{CFA0C27B-56B0-4373-94C9-A2BB145B1EAB}" type="slidenum">
              <a:rPr lang="en-GB" smtClean="0"/>
              <a:t>22</a:t>
            </a:fld>
            <a:endParaRPr lang="en-GB"/>
          </a:p>
        </p:txBody>
      </p:sp>
    </p:spTree>
    <p:extLst>
      <p:ext uri="{BB962C8B-B14F-4D97-AF65-F5344CB8AC3E}">
        <p14:creationId xmlns:p14="http://schemas.microsoft.com/office/powerpoint/2010/main" val="23657325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472235-388F-99BE-5EE7-70B9B37E34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7F2629-7F33-2E13-8F7E-CB616372426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300FF6-A090-71AA-5FC5-E116AFE7BA09}"/>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1D5C0C22-7C13-A98C-D09F-552D1F80D0B8}"/>
              </a:ext>
            </a:extLst>
          </p:cNvPr>
          <p:cNvSpPr>
            <a:spLocks noGrp="1"/>
          </p:cNvSpPr>
          <p:nvPr>
            <p:ph type="sldNum" sz="quarter" idx="5"/>
          </p:nvPr>
        </p:nvSpPr>
        <p:spPr/>
        <p:txBody>
          <a:bodyPr rtlCol="0"/>
          <a:lstStyle/>
          <a:p>
            <a:pPr rtl="0"/>
            <a:fld id="{D0E07AD8-B183-4E25-B2A7-CD3B44393105}" type="slidenum">
              <a:rPr lang="en-GB" smtClean="0"/>
              <a:t>23</a:t>
            </a:fld>
            <a:endParaRPr lang="en-GB"/>
          </a:p>
        </p:txBody>
      </p:sp>
    </p:spTree>
    <p:extLst>
      <p:ext uri="{BB962C8B-B14F-4D97-AF65-F5344CB8AC3E}">
        <p14:creationId xmlns:p14="http://schemas.microsoft.com/office/powerpoint/2010/main" val="20028435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BDF9DA-64BF-2CE8-C85B-9F5CF199DDB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25FFC2-962C-646F-C782-49AE7FE347F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08D904-81D5-920E-284F-FD80A71331B9}"/>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AD5C2A64-CC17-9B20-0882-AC3E84A82730}"/>
              </a:ext>
            </a:extLst>
          </p:cNvPr>
          <p:cNvSpPr>
            <a:spLocks noGrp="1"/>
          </p:cNvSpPr>
          <p:nvPr>
            <p:ph type="sldNum" sz="quarter" idx="5"/>
          </p:nvPr>
        </p:nvSpPr>
        <p:spPr/>
        <p:txBody>
          <a:bodyPr rtlCol="0"/>
          <a:lstStyle/>
          <a:p>
            <a:pPr rtl="0"/>
            <a:fld id="{D0E07AD8-B183-4E25-B2A7-CD3B44393105}" type="slidenum">
              <a:rPr lang="en-GB" smtClean="0"/>
              <a:t>25</a:t>
            </a:fld>
            <a:endParaRPr lang="en-GB"/>
          </a:p>
        </p:txBody>
      </p:sp>
    </p:spTree>
    <p:extLst>
      <p:ext uri="{BB962C8B-B14F-4D97-AF65-F5344CB8AC3E}">
        <p14:creationId xmlns:p14="http://schemas.microsoft.com/office/powerpoint/2010/main" val="32813483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D0943C-5C0B-77D2-60E4-74BC211DF6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3F3A44-2C97-117D-5805-FCF99A5638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749D64-6EE2-7057-B089-1F5EEC5EFD3C}"/>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53511473-E33E-92CF-FD32-2788588934F9}"/>
              </a:ext>
            </a:extLst>
          </p:cNvPr>
          <p:cNvSpPr>
            <a:spLocks noGrp="1"/>
          </p:cNvSpPr>
          <p:nvPr>
            <p:ph type="sldNum" sz="quarter" idx="5"/>
          </p:nvPr>
        </p:nvSpPr>
        <p:spPr/>
        <p:txBody>
          <a:bodyPr/>
          <a:lstStyle/>
          <a:p>
            <a:pPr rtl="0"/>
            <a:fld id="{CFA0C27B-56B0-4373-94C9-A2BB145B1EAB}" type="slidenum">
              <a:rPr lang="en-GB" smtClean="0"/>
              <a:t>26</a:t>
            </a:fld>
            <a:endParaRPr lang="en-GB"/>
          </a:p>
        </p:txBody>
      </p:sp>
    </p:spTree>
    <p:extLst>
      <p:ext uri="{BB962C8B-B14F-4D97-AF65-F5344CB8AC3E}">
        <p14:creationId xmlns:p14="http://schemas.microsoft.com/office/powerpoint/2010/main" val="45060223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B5D03E-B84D-F4BA-B08F-92F101D002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952AFF-33B1-7D4B-7361-FADD517080D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BD59B0-D567-355E-0EFD-A7A4055567A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EC42215-63DA-29E0-69E9-AFF81867546A}"/>
              </a:ext>
            </a:extLst>
          </p:cNvPr>
          <p:cNvSpPr>
            <a:spLocks noGrp="1"/>
          </p:cNvSpPr>
          <p:nvPr>
            <p:ph type="sldNum" sz="quarter" idx="5"/>
          </p:nvPr>
        </p:nvSpPr>
        <p:spPr/>
        <p:txBody>
          <a:bodyPr/>
          <a:lstStyle/>
          <a:p>
            <a:pPr rtl="0"/>
            <a:fld id="{CFA0C27B-56B0-4373-94C9-A2BB145B1EAB}" type="slidenum">
              <a:rPr lang="en-GB" smtClean="0"/>
              <a:t>27</a:t>
            </a:fld>
            <a:endParaRPr lang="en-GB"/>
          </a:p>
        </p:txBody>
      </p:sp>
    </p:spTree>
    <p:extLst>
      <p:ext uri="{BB962C8B-B14F-4D97-AF65-F5344CB8AC3E}">
        <p14:creationId xmlns:p14="http://schemas.microsoft.com/office/powerpoint/2010/main" val="294317691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60C89F-5F0F-38C5-5A60-ACDF10E717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88F6B0-B34D-A681-424E-2AE422C66B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C9DF360-7406-9021-5B4A-A9DAABC94F50}"/>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2C442DCB-A3CE-0279-8829-148F1BEDF389}"/>
              </a:ext>
            </a:extLst>
          </p:cNvPr>
          <p:cNvSpPr>
            <a:spLocks noGrp="1"/>
          </p:cNvSpPr>
          <p:nvPr>
            <p:ph type="sldNum" sz="quarter" idx="5"/>
          </p:nvPr>
        </p:nvSpPr>
        <p:spPr/>
        <p:txBody>
          <a:bodyPr/>
          <a:lstStyle/>
          <a:p>
            <a:pPr rtl="0"/>
            <a:fld id="{CFA0C27B-56B0-4373-94C9-A2BB145B1EAB}" type="slidenum">
              <a:rPr lang="en-GB" smtClean="0"/>
              <a:t>29</a:t>
            </a:fld>
            <a:endParaRPr lang="en-GB"/>
          </a:p>
        </p:txBody>
      </p:sp>
    </p:spTree>
    <p:extLst>
      <p:ext uri="{BB962C8B-B14F-4D97-AF65-F5344CB8AC3E}">
        <p14:creationId xmlns:p14="http://schemas.microsoft.com/office/powerpoint/2010/main" val="257386368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D0E07AD8-B183-4E25-B2A7-CD3B44393105}" type="slidenum">
              <a:rPr lang="en-GB" smtClean="0"/>
              <a:t>30</a:t>
            </a:fld>
            <a:endParaRPr lang="en-GB"/>
          </a:p>
        </p:txBody>
      </p:sp>
    </p:spTree>
    <p:extLst>
      <p:ext uri="{BB962C8B-B14F-4D97-AF65-F5344CB8AC3E}">
        <p14:creationId xmlns:p14="http://schemas.microsoft.com/office/powerpoint/2010/main" val="394704302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3943E3-DEC1-B25E-FFF5-8C1F8D4E6E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9CD123-1693-9A44-0BD8-D5D2508840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9D1BA65-8740-4047-0E6A-EDFCC8ECAD6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710AF76-CF59-0229-7981-D7EE4569AA13}"/>
              </a:ext>
            </a:extLst>
          </p:cNvPr>
          <p:cNvSpPr>
            <a:spLocks noGrp="1"/>
          </p:cNvSpPr>
          <p:nvPr>
            <p:ph type="sldNum" sz="quarter" idx="5"/>
          </p:nvPr>
        </p:nvSpPr>
        <p:spPr/>
        <p:txBody>
          <a:bodyPr/>
          <a:lstStyle/>
          <a:p>
            <a:pPr rtl="0"/>
            <a:fld id="{CFA0C27B-56B0-4373-94C9-A2BB145B1EAB}" type="slidenum">
              <a:rPr lang="en-GB" smtClean="0"/>
              <a:t>33</a:t>
            </a:fld>
            <a:endParaRPr lang="en-GB"/>
          </a:p>
        </p:txBody>
      </p:sp>
    </p:spTree>
    <p:extLst>
      <p:ext uri="{BB962C8B-B14F-4D97-AF65-F5344CB8AC3E}">
        <p14:creationId xmlns:p14="http://schemas.microsoft.com/office/powerpoint/2010/main" val="35329874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rtl="0"/>
            <a:r>
              <a:rPr lang="en-GB" noProof="0"/>
              <a:t>2/2/20XX</a:t>
            </a:r>
          </a:p>
        </p:txBody>
      </p:sp>
      <p:sp>
        <p:nvSpPr>
          <p:cNvPr id="5" name="Footer Placeholder 4"/>
          <p:cNvSpPr>
            <a:spLocks noGrp="1"/>
          </p:cNvSpPr>
          <p:nvPr>
            <p:ph type="ftr" sz="quarter" idx="11"/>
          </p:nvPr>
        </p:nvSpPr>
        <p:spPr/>
        <p:txBody>
          <a:bodyPr/>
          <a:lstStyle/>
          <a:p>
            <a:pPr rtl="0"/>
            <a:r>
              <a:rPr lang="en-GB" spc="200" noProof="0"/>
              <a:t>PRESENTATION TITLE</a:t>
            </a:r>
          </a:p>
        </p:txBody>
      </p:sp>
      <p:sp>
        <p:nvSpPr>
          <p:cNvPr id="6" name="Slide Number Placeholder 5"/>
          <p:cNvSpPr>
            <a:spLocks noGrp="1"/>
          </p:cNvSpPr>
          <p:nvPr>
            <p:ph type="sldNum" sz="quarter" idx="12"/>
          </p:nvPr>
        </p:nvSpPr>
        <p:spPr/>
        <p:txBody>
          <a:bodyPr/>
          <a:lstStyle/>
          <a:p>
            <a:pPr rtl="0"/>
            <a:fld id="{0D309695-DEC3-40DA-9DF5-330280C9D0E8}" type="slidenum">
              <a:rPr lang="en-GB" noProof="0" smtClean="0"/>
              <a:pPr/>
              <a:t>‹#›</a:t>
            </a:fld>
            <a:endParaRPr lang="en-GB" noProof="0"/>
          </a:p>
        </p:txBody>
      </p:sp>
    </p:spTree>
    <p:extLst>
      <p:ext uri="{BB962C8B-B14F-4D97-AF65-F5344CB8AC3E}">
        <p14:creationId xmlns:p14="http://schemas.microsoft.com/office/powerpoint/2010/main" val="3974529186"/>
      </p:ext>
    </p:extLst>
  </p:cSld>
  <p:clrMapOvr>
    <a:masterClrMapping/>
  </p:clrMapOvr>
  <p:hf hd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noProof="0"/>
              <a:t>2/2/20XX</a:t>
            </a:r>
          </a:p>
        </p:txBody>
      </p:sp>
      <p:sp>
        <p:nvSpPr>
          <p:cNvPr id="5" name="Footer Placeholder 4"/>
          <p:cNvSpPr>
            <a:spLocks noGrp="1"/>
          </p:cNvSpPr>
          <p:nvPr>
            <p:ph type="ftr" sz="quarter" idx="11"/>
          </p:nvPr>
        </p:nvSpPr>
        <p:spPr/>
        <p:txBody>
          <a:bodyPr/>
          <a:lstStyle/>
          <a:p>
            <a:pPr rtl="0"/>
            <a:r>
              <a:rPr lang="en-GB" spc="200" noProof="0"/>
              <a:t>PRESENTATION TITLE</a:t>
            </a:r>
          </a:p>
        </p:txBody>
      </p:sp>
      <p:sp>
        <p:nvSpPr>
          <p:cNvPr id="6" name="Slide Number Placeholder 5"/>
          <p:cNvSpPr>
            <a:spLocks noGrp="1"/>
          </p:cNvSpPr>
          <p:nvPr>
            <p:ph type="sldNum" sz="quarter" idx="12"/>
          </p:nvPr>
        </p:nvSpPr>
        <p:spPr/>
        <p:txBody>
          <a:bodyPr/>
          <a:lstStyle/>
          <a:p>
            <a:pPr rtl="0"/>
            <a:fld id="{0D309695-DEC3-40DA-9DF5-330280C9D0E8}" type="slidenum">
              <a:rPr lang="en-GB" noProof="0" smtClean="0"/>
              <a:pPr/>
              <a:t>‹#›</a:t>
            </a:fld>
            <a:endParaRPr lang="en-GB" noProof="0"/>
          </a:p>
        </p:txBody>
      </p:sp>
    </p:spTree>
    <p:extLst>
      <p:ext uri="{BB962C8B-B14F-4D97-AF65-F5344CB8AC3E}">
        <p14:creationId xmlns:p14="http://schemas.microsoft.com/office/powerpoint/2010/main" val="3201518228"/>
      </p:ext>
    </p:extLst>
  </p:cSld>
  <p:clrMapOvr>
    <a:masterClrMapping/>
  </p:clrMapOvr>
  <p:hf hd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noProof="0"/>
              <a:t>2/2/20XX</a:t>
            </a:r>
          </a:p>
        </p:txBody>
      </p:sp>
      <p:sp>
        <p:nvSpPr>
          <p:cNvPr id="5" name="Footer Placeholder 4"/>
          <p:cNvSpPr>
            <a:spLocks noGrp="1"/>
          </p:cNvSpPr>
          <p:nvPr>
            <p:ph type="ftr" sz="quarter" idx="11"/>
          </p:nvPr>
        </p:nvSpPr>
        <p:spPr/>
        <p:txBody>
          <a:bodyPr/>
          <a:lstStyle/>
          <a:p>
            <a:pPr rtl="0"/>
            <a:r>
              <a:rPr lang="en-GB" spc="200" noProof="0"/>
              <a:t>PRESENTATION TITLE</a:t>
            </a:r>
          </a:p>
        </p:txBody>
      </p:sp>
      <p:sp>
        <p:nvSpPr>
          <p:cNvPr id="6" name="Slide Number Placeholder 5"/>
          <p:cNvSpPr>
            <a:spLocks noGrp="1"/>
          </p:cNvSpPr>
          <p:nvPr>
            <p:ph type="sldNum" sz="quarter" idx="12"/>
          </p:nvPr>
        </p:nvSpPr>
        <p:spPr/>
        <p:txBody>
          <a:bodyPr/>
          <a:lstStyle/>
          <a:p>
            <a:pPr rtl="0"/>
            <a:fld id="{0D309695-DEC3-40DA-9DF5-330280C9D0E8}" type="slidenum">
              <a:rPr lang="en-GB" noProof="0" smtClean="0"/>
              <a:pPr/>
              <a:t>‹#›</a:t>
            </a:fld>
            <a:endParaRPr lang="en-GB" noProof="0"/>
          </a:p>
        </p:txBody>
      </p:sp>
    </p:spTree>
    <p:extLst>
      <p:ext uri="{BB962C8B-B14F-4D97-AF65-F5344CB8AC3E}">
        <p14:creationId xmlns:p14="http://schemas.microsoft.com/office/powerpoint/2010/main" val="1378140836"/>
      </p:ext>
    </p:extLst>
  </p:cSld>
  <p:clrMapOvr>
    <a:masterClrMapping/>
  </p:clrMapOvr>
  <p:hf hd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rtl="0"/>
            <a:r>
              <a:rPr lang="en-GB" noProof="0"/>
              <a:t>2/2/20XX</a:t>
            </a:r>
          </a:p>
        </p:txBody>
      </p:sp>
      <p:sp>
        <p:nvSpPr>
          <p:cNvPr id="6" name="Footer Placeholder 5"/>
          <p:cNvSpPr>
            <a:spLocks noGrp="1"/>
          </p:cNvSpPr>
          <p:nvPr>
            <p:ph type="ftr" sz="quarter" idx="11"/>
          </p:nvPr>
        </p:nvSpPr>
        <p:spPr/>
        <p:txBody>
          <a:bodyPr/>
          <a:lstStyle/>
          <a:p>
            <a:pPr rtl="0"/>
            <a:r>
              <a:rPr lang="en-GB" spc="200" noProof="0"/>
              <a:t>PRESENTATION TITLE</a:t>
            </a:r>
          </a:p>
        </p:txBody>
      </p:sp>
      <p:sp>
        <p:nvSpPr>
          <p:cNvPr id="7" name="Slide Number Placeholder 6"/>
          <p:cNvSpPr>
            <a:spLocks noGrp="1"/>
          </p:cNvSpPr>
          <p:nvPr>
            <p:ph type="sldNum" sz="quarter" idx="12"/>
          </p:nvPr>
        </p:nvSpPr>
        <p:spPr/>
        <p:txBody>
          <a:bodyPr/>
          <a:lstStyle/>
          <a:p>
            <a:pPr rtl="0"/>
            <a:fld id="{0D309695-DEC3-40DA-9DF5-330280C9D0E8}" type="slidenum">
              <a:rPr lang="en-GB" noProof="0" smtClean="0"/>
              <a:pPr/>
              <a:t>‹#›</a:t>
            </a:fld>
            <a:endParaRPr lang="en-GB" noProof="0"/>
          </a:p>
        </p:txBody>
      </p:sp>
    </p:spTree>
    <p:extLst>
      <p:ext uri="{BB962C8B-B14F-4D97-AF65-F5344CB8AC3E}">
        <p14:creationId xmlns:p14="http://schemas.microsoft.com/office/powerpoint/2010/main" val="3538940595"/>
      </p:ext>
    </p:extLst>
  </p:cSld>
  <p:clrMapOvr>
    <a:masterClrMapping/>
  </p:clrMapOvr>
  <p:hf hd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r>
              <a:rPr lang="en-GB" noProof="0"/>
              <a:t>2/2/20XX</a:t>
            </a:r>
          </a:p>
        </p:txBody>
      </p:sp>
      <p:sp>
        <p:nvSpPr>
          <p:cNvPr id="8" name="Footer Placeholder 7"/>
          <p:cNvSpPr>
            <a:spLocks noGrp="1"/>
          </p:cNvSpPr>
          <p:nvPr>
            <p:ph type="ftr" sz="quarter" idx="11"/>
          </p:nvPr>
        </p:nvSpPr>
        <p:spPr/>
        <p:txBody>
          <a:bodyPr/>
          <a:lstStyle/>
          <a:p>
            <a:pPr rtl="0"/>
            <a:r>
              <a:rPr lang="en-GB" spc="200" noProof="0"/>
              <a:t>PRESENTATION TITLE</a:t>
            </a:r>
          </a:p>
        </p:txBody>
      </p:sp>
      <p:sp>
        <p:nvSpPr>
          <p:cNvPr id="9" name="Slide Number Placeholder 8"/>
          <p:cNvSpPr>
            <a:spLocks noGrp="1"/>
          </p:cNvSpPr>
          <p:nvPr>
            <p:ph type="sldNum" sz="quarter" idx="12"/>
          </p:nvPr>
        </p:nvSpPr>
        <p:spPr/>
        <p:txBody>
          <a:bodyPr/>
          <a:lstStyle/>
          <a:p>
            <a:pPr rtl="0"/>
            <a:fld id="{0D309695-DEC3-40DA-9DF5-330280C9D0E8}" type="slidenum">
              <a:rPr lang="en-GB" noProof="0" smtClean="0"/>
              <a:pPr/>
              <a:t>‹#›</a:t>
            </a:fld>
            <a:endParaRPr lang="en-GB" noProof="0"/>
          </a:p>
        </p:txBody>
      </p:sp>
    </p:spTree>
    <p:extLst>
      <p:ext uri="{BB962C8B-B14F-4D97-AF65-F5344CB8AC3E}">
        <p14:creationId xmlns:p14="http://schemas.microsoft.com/office/powerpoint/2010/main" val="3203084392"/>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rtl="0"/>
            <a:r>
              <a:rPr lang="en-GB" noProof="0"/>
              <a:t>2/2/20XX</a:t>
            </a:r>
          </a:p>
        </p:txBody>
      </p:sp>
      <p:sp>
        <p:nvSpPr>
          <p:cNvPr id="4" name="Footer Placeholder 3"/>
          <p:cNvSpPr>
            <a:spLocks noGrp="1"/>
          </p:cNvSpPr>
          <p:nvPr>
            <p:ph type="ftr" sz="quarter" idx="11"/>
          </p:nvPr>
        </p:nvSpPr>
        <p:spPr/>
        <p:txBody>
          <a:bodyPr/>
          <a:lstStyle/>
          <a:p>
            <a:pPr rtl="0"/>
            <a:r>
              <a:rPr lang="en-GB" spc="200" noProof="0"/>
              <a:t>PRESENTATION TITLE</a:t>
            </a:r>
          </a:p>
        </p:txBody>
      </p:sp>
      <p:sp>
        <p:nvSpPr>
          <p:cNvPr id="5" name="Slide Number Placeholder 4"/>
          <p:cNvSpPr>
            <a:spLocks noGrp="1"/>
          </p:cNvSpPr>
          <p:nvPr>
            <p:ph type="sldNum" sz="quarter" idx="12"/>
          </p:nvPr>
        </p:nvSpPr>
        <p:spPr/>
        <p:txBody>
          <a:bodyPr/>
          <a:lstStyle/>
          <a:p>
            <a:pPr rtl="0"/>
            <a:fld id="{0D309695-DEC3-40DA-9DF5-330280C9D0E8}" type="slidenum">
              <a:rPr lang="en-GB" noProof="0" smtClean="0"/>
              <a:pPr/>
              <a:t>‹#›</a:t>
            </a:fld>
            <a:endParaRPr lang="en-GB" noProof="0"/>
          </a:p>
        </p:txBody>
      </p:sp>
    </p:spTree>
    <p:extLst>
      <p:ext uri="{BB962C8B-B14F-4D97-AF65-F5344CB8AC3E}">
        <p14:creationId xmlns:p14="http://schemas.microsoft.com/office/powerpoint/2010/main" val="3528974849"/>
      </p:ext>
    </p:extLst>
  </p:cSld>
  <p:clrMapOvr>
    <a:masterClrMapping/>
  </p:clrMapOvr>
  <p:hf hd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r>
              <a:rPr lang="en-GB" noProof="0"/>
              <a:t>2/2/20XX</a:t>
            </a:r>
          </a:p>
        </p:txBody>
      </p:sp>
      <p:sp>
        <p:nvSpPr>
          <p:cNvPr id="3" name="Footer Placeholder 2"/>
          <p:cNvSpPr>
            <a:spLocks noGrp="1"/>
          </p:cNvSpPr>
          <p:nvPr>
            <p:ph type="ftr" sz="quarter" idx="11"/>
          </p:nvPr>
        </p:nvSpPr>
        <p:spPr/>
        <p:txBody>
          <a:bodyPr/>
          <a:lstStyle/>
          <a:p>
            <a:pPr rtl="0"/>
            <a:r>
              <a:rPr lang="en-GB" spc="200" noProof="0"/>
              <a:t>PRESENTATION TITLE</a:t>
            </a:r>
          </a:p>
        </p:txBody>
      </p:sp>
      <p:sp>
        <p:nvSpPr>
          <p:cNvPr id="4" name="Slide Number Placeholder 3"/>
          <p:cNvSpPr>
            <a:spLocks noGrp="1"/>
          </p:cNvSpPr>
          <p:nvPr>
            <p:ph type="sldNum" sz="quarter" idx="12"/>
          </p:nvPr>
        </p:nvSpPr>
        <p:spPr/>
        <p:txBody>
          <a:bodyPr/>
          <a:lstStyle/>
          <a:p>
            <a:pPr rtl="0"/>
            <a:fld id="{0D309695-DEC3-40DA-9DF5-330280C9D0E8}" type="slidenum">
              <a:rPr lang="en-GB" noProof="0" smtClean="0"/>
              <a:pPr/>
              <a:t>‹#›</a:t>
            </a:fld>
            <a:endParaRPr lang="en-GB" noProof="0"/>
          </a:p>
        </p:txBody>
      </p:sp>
    </p:spTree>
    <p:extLst>
      <p:ext uri="{BB962C8B-B14F-4D97-AF65-F5344CB8AC3E}">
        <p14:creationId xmlns:p14="http://schemas.microsoft.com/office/powerpoint/2010/main" val="695316814"/>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rtl="0"/>
            <a:r>
              <a:rPr lang="en-GB" noProof="0"/>
              <a:t>2/2/20XX</a:t>
            </a:r>
          </a:p>
        </p:txBody>
      </p:sp>
      <p:sp>
        <p:nvSpPr>
          <p:cNvPr id="6" name="Footer Placeholder 5"/>
          <p:cNvSpPr>
            <a:spLocks noGrp="1"/>
          </p:cNvSpPr>
          <p:nvPr>
            <p:ph type="ftr" sz="quarter" idx="11"/>
          </p:nvPr>
        </p:nvSpPr>
        <p:spPr/>
        <p:txBody>
          <a:bodyPr/>
          <a:lstStyle/>
          <a:p>
            <a:pPr rtl="0"/>
            <a:r>
              <a:rPr lang="en-GB" spc="200" noProof="0"/>
              <a:t>PRESENTATION TITLE</a:t>
            </a:r>
          </a:p>
        </p:txBody>
      </p:sp>
      <p:sp>
        <p:nvSpPr>
          <p:cNvPr id="7" name="Slide Number Placeholder 6"/>
          <p:cNvSpPr>
            <a:spLocks noGrp="1"/>
          </p:cNvSpPr>
          <p:nvPr>
            <p:ph type="sldNum" sz="quarter" idx="12"/>
          </p:nvPr>
        </p:nvSpPr>
        <p:spPr/>
        <p:txBody>
          <a:bodyPr/>
          <a:lstStyle/>
          <a:p>
            <a:pPr rtl="0"/>
            <a:fld id="{0D309695-DEC3-40DA-9DF5-330280C9D0E8}" type="slidenum">
              <a:rPr lang="en-GB" noProof="0" smtClean="0"/>
              <a:pPr/>
              <a:t>‹#›</a:t>
            </a:fld>
            <a:endParaRPr lang="en-GB" noProof="0"/>
          </a:p>
        </p:txBody>
      </p:sp>
    </p:spTree>
    <p:extLst>
      <p:ext uri="{BB962C8B-B14F-4D97-AF65-F5344CB8AC3E}">
        <p14:creationId xmlns:p14="http://schemas.microsoft.com/office/powerpoint/2010/main" val="3830051156"/>
      </p:ext>
    </p:extLst>
  </p:cSld>
  <p:clrMapOvr>
    <a:masterClrMapping/>
  </p:clrMapOvr>
  <p:hf hd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rtl="0"/>
            <a:r>
              <a:rPr lang="en-GB" noProof="0"/>
              <a:t>2/2/20XX</a:t>
            </a:r>
          </a:p>
        </p:txBody>
      </p:sp>
      <p:sp>
        <p:nvSpPr>
          <p:cNvPr id="6" name="Footer Placeholder 5"/>
          <p:cNvSpPr>
            <a:spLocks noGrp="1"/>
          </p:cNvSpPr>
          <p:nvPr>
            <p:ph type="ftr" sz="quarter" idx="11"/>
          </p:nvPr>
        </p:nvSpPr>
        <p:spPr/>
        <p:txBody>
          <a:bodyPr/>
          <a:lstStyle/>
          <a:p>
            <a:pPr rtl="0"/>
            <a:r>
              <a:rPr lang="en-GB" spc="200" noProof="0"/>
              <a:t>PRESENTATION TITLE</a:t>
            </a:r>
          </a:p>
        </p:txBody>
      </p:sp>
      <p:sp>
        <p:nvSpPr>
          <p:cNvPr id="7" name="Slide Number Placeholder 6"/>
          <p:cNvSpPr>
            <a:spLocks noGrp="1"/>
          </p:cNvSpPr>
          <p:nvPr>
            <p:ph type="sldNum" sz="quarter" idx="12"/>
          </p:nvPr>
        </p:nvSpPr>
        <p:spPr/>
        <p:txBody>
          <a:bodyPr/>
          <a:lstStyle/>
          <a:p>
            <a:pPr rtl="0"/>
            <a:fld id="{0D309695-DEC3-40DA-9DF5-330280C9D0E8}" type="slidenum">
              <a:rPr lang="en-GB" noProof="0" smtClean="0"/>
              <a:pPr/>
              <a:t>‹#›</a:t>
            </a:fld>
            <a:endParaRPr lang="en-GB" noProof="0"/>
          </a:p>
        </p:txBody>
      </p:sp>
    </p:spTree>
    <p:extLst>
      <p:ext uri="{BB962C8B-B14F-4D97-AF65-F5344CB8AC3E}">
        <p14:creationId xmlns:p14="http://schemas.microsoft.com/office/powerpoint/2010/main" val="2355935340"/>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noProof="0"/>
              <a:t>2/2/20XX</a:t>
            </a:r>
          </a:p>
        </p:txBody>
      </p:sp>
      <p:sp>
        <p:nvSpPr>
          <p:cNvPr id="5" name="Footer Placeholder 4"/>
          <p:cNvSpPr>
            <a:spLocks noGrp="1"/>
          </p:cNvSpPr>
          <p:nvPr>
            <p:ph type="ftr" sz="quarter" idx="11"/>
          </p:nvPr>
        </p:nvSpPr>
        <p:spPr/>
        <p:txBody>
          <a:bodyPr/>
          <a:lstStyle/>
          <a:p>
            <a:pPr rtl="0"/>
            <a:r>
              <a:rPr lang="en-GB" spc="200" noProof="0"/>
              <a:t>PRESENTATION TITLE</a:t>
            </a:r>
          </a:p>
        </p:txBody>
      </p:sp>
      <p:sp>
        <p:nvSpPr>
          <p:cNvPr id="6" name="Slide Number Placeholder 5"/>
          <p:cNvSpPr>
            <a:spLocks noGrp="1"/>
          </p:cNvSpPr>
          <p:nvPr>
            <p:ph type="sldNum" sz="quarter" idx="12"/>
          </p:nvPr>
        </p:nvSpPr>
        <p:spPr/>
        <p:txBody>
          <a:bodyPr/>
          <a:lstStyle/>
          <a:p>
            <a:pPr rtl="0"/>
            <a:fld id="{0D309695-DEC3-40DA-9DF5-330280C9D0E8}" type="slidenum">
              <a:rPr lang="en-GB" noProof="0" smtClean="0"/>
              <a:pPr/>
              <a:t>‹#›</a:t>
            </a:fld>
            <a:endParaRPr lang="en-GB" noProof="0"/>
          </a:p>
        </p:txBody>
      </p:sp>
    </p:spTree>
    <p:extLst>
      <p:ext uri="{BB962C8B-B14F-4D97-AF65-F5344CB8AC3E}">
        <p14:creationId xmlns:p14="http://schemas.microsoft.com/office/powerpoint/2010/main" val="946047702"/>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noProof="0"/>
              <a:t>2/2/20XX</a:t>
            </a:r>
          </a:p>
        </p:txBody>
      </p:sp>
      <p:sp>
        <p:nvSpPr>
          <p:cNvPr id="5" name="Footer Placeholder 4"/>
          <p:cNvSpPr>
            <a:spLocks noGrp="1"/>
          </p:cNvSpPr>
          <p:nvPr>
            <p:ph type="ftr" sz="quarter" idx="11"/>
          </p:nvPr>
        </p:nvSpPr>
        <p:spPr/>
        <p:txBody>
          <a:bodyPr/>
          <a:lstStyle/>
          <a:p>
            <a:pPr rtl="0"/>
            <a:r>
              <a:rPr lang="en-GB" spc="200" noProof="0"/>
              <a:t>PRESENTATION TITLE</a:t>
            </a:r>
          </a:p>
        </p:txBody>
      </p:sp>
      <p:sp>
        <p:nvSpPr>
          <p:cNvPr id="6" name="Slide Number Placeholder 5"/>
          <p:cNvSpPr>
            <a:spLocks noGrp="1"/>
          </p:cNvSpPr>
          <p:nvPr>
            <p:ph type="sldNum" sz="quarter" idx="12"/>
          </p:nvPr>
        </p:nvSpPr>
        <p:spPr/>
        <p:txBody>
          <a:bodyPr/>
          <a:lstStyle/>
          <a:p>
            <a:pPr rtl="0"/>
            <a:fld id="{0D309695-DEC3-40DA-9DF5-330280C9D0E8}" type="slidenum">
              <a:rPr lang="en-GB" noProof="0" smtClean="0"/>
              <a:pPr/>
              <a:t>‹#›</a:t>
            </a:fld>
            <a:endParaRPr lang="en-GB" noProof="0"/>
          </a:p>
        </p:txBody>
      </p:sp>
    </p:spTree>
    <p:extLst>
      <p:ext uri="{BB962C8B-B14F-4D97-AF65-F5344CB8AC3E}">
        <p14:creationId xmlns:p14="http://schemas.microsoft.com/office/powerpoint/2010/main" val="2797305442"/>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13" name="Title 6">
            <a:extLst>
              <a:ext uri="{FF2B5EF4-FFF2-40B4-BE49-F238E27FC236}">
                <a16:creationId xmlns:a16="http://schemas.microsoft.com/office/drawing/2014/main" id="{28487DA5-DCB7-4474-BDCE-999DB4109260}"/>
              </a:ext>
            </a:extLst>
          </p:cNvPr>
          <p:cNvSpPr>
            <a:spLocks noGrp="1"/>
          </p:cNvSpPr>
          <p:nvPr>
            <p:ph type="ctrTitle"/>
          </p:nvPr>
        </p:nvSpPr>
        <p:spPr>
          <a:xfrm>
            <a:off x="6311900" y="448056"/>
            <a:ext cx="5428996" cy="3401568"/>
          </a:xfrm>
        </p:spPr>
        <p:txBody>
          <a:bodyPr rtlCol="0">
            <a:normAutofit/>
          </a:bodyPr>
          <a:lstStyle>
            <a:lvl1pPr>
              <a:defRPr sz="5400"/>
            </a:lvl1pPr>
          </a:lstStyle>
          <a:p>
            <a:pPr rtl="0"/>
            <a:r>
              <a:rPr lang="en-US" noProof="0"/>
              <a:t>Click to edit Master title style</a:t>
            </a:r>
            <a:endParaRPr lang="en-GB" noProof="0"/>
          </a:p>
        </p:txBody>
      </p:sp>
      <p:sp>
        <p:nvSpPr>
          <p:cNvPr id="14" name="Subtitle 7">
            <a:extLst>
              <a:ext uri="{FF2B5EF4-FFF2-40B4-BE49-F238E27FC236}">
                <a16:creationId xmlns:a16="http://schemas.microsoft.com/office/drawing/2014/main" id="{1DA2E4DD-C8F6-49E6-BFFE-999B25D2FCF9}"/>
              </a:ext>
            </a:extLst>
          </p:cNvPr>
          <p:cNvSpPr>
            <a:spLocks noGrp="1"/>
          </p:cNvSpPr>
          <p:nvPr>
            <p:ph type="subTitle" idx="1"/>
          </p:nvPr>
        </p:nvSpPr>
        <p:spPr>
          <a:xfrm>
            <a:off x="6311900" y="4471416"/>
            <a:ext cx="5428996" cy="1481328"/>
          </a:xfrm>
        </p:spPr>
        <p:txBody>
          <a:bodyPr rtlCol="0">
            <a:normAutofit/>
          </a:bodyPr>
          <a:lstStyle>
            <a:lvl1pPr marL="1944" indent="0">
              <a:buNone/>
              <a:defRPr sz="2400"/>
            </a:lvl1pPr>
          </a:lstStyle>
          <a:p>
            <a:pPr rtl="0"/>
            <a:r>
              <a:rPr lang="en-US" noProof="0"/>
              <a:t>Click to edit Master subtitle style</a:t>
            </a:r>
            <a:endParaRPr lang="en-GB" noProof="0"/>
          </a:p>
        </p:txBody>
      </p:sp>
      <p:cxnSp>
        <p:nvCxnSpPr>
          <p:cNvPr id="16" name="Straight Connector 15">
            <a:extLst>
              <a:ext uri="{FF2B5EF4-FFF2-40B4-BE49-F238E27FC236}">
                <a16:creationId xmlns:a16="http://schemas.microsoft.com/office/drawing/2014/main" id="{13BBFE51-2F86-4B2A-8F7F-78DCD52EB59E}"/>
              </a:ext>
              <a:ext uri="{C183D7F6-B498-43B3-948B-1728B52AA6E4}">
                <adec:decorative xmlns:adec="http://schemas.microsoft.com/office/drawing/2017/decorative" val="1"/>
              </a:ext>
            </a:extLst>
          </p:cNvPr>
          <p:cNvCxnSpPr>
            <a:cxnSpLocks/>
          </p:cNvCxnSpPr>
          <p:nvPr userDrawn="1"/>
        </p:nvCxnSpPr>
        <p:spPr>
          <a:xfrm>
            <a:off x="6318321" y="4122000"/>
            <a:ext cx="5447091"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20" name="Picture Placeholder 4">
            <a:extLst>
              <a:ext uri="{FF2B5EF4-FFF2-40B4-BE49-F238E27FC236}">
                <a16:creationId xmlns:a16="http://schemas.microsoft.com/office/drawing/2014/main" id="{B27F6338-E81A-4E7B-8135-E97EE9502CCD}"/>
              </a:ext>
            </a:extLst>
          </p:cNvPr>
          <p:cNvSpPr>
            <a:spLocks noGrp="1"/>
          </p:cNvSpPr>
          <p:nvPr>
            <p:ph type="pic" sz="quarter" idx="10" hasCustomPrompt="1"/>
          </p:nvPr>
        </p:nvSpPr>
        <p:spPr>
          <a:xfrm>
            <a:off x="450850" y="447675"/>
            <a:ext cx="5429250" cy="5545138"/>
          </a:xfrm>
        </p:spPr>
        <p:txBody>
          <a:bodyPr rtlCol="0"/>
          <a:lstStyle>
            <a:lvl1pPr marL="1944" indent="0" algn="ctr">
              <a:buNone/>
              <a:defRPr/>
            </a:lvl1pPr>
          </a:lstStyle>
          <a:p>
            <a:pPr rtl="0"/>
            <a:r>
              <a:rPr lang="en-GB" noProof="0"/>
              <a:t>Insert photo here</a:t>
            </a:r>
          </a:p>
        </p:txBody>
      </p:sp>
    </p:spTree>
    <p:extLst>
      <p:ext uri="{BB962C8B-B14F-4D97-AF65-F5344CB8AC3E}">
        <p14:creationId xmlns:p14="http://schemas.microsoft.com/office/powerpoint/2010/main" val="23247562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Agenda">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80307A1A-4AC6-459C-9531-704CF376725C}"/>
              </a:ext>
              <a:ext uri="{C183D7F6-B498-43B3-948B-1728B52AA6E4}">
                <adec:decorative xmlns:adec="http://schemas.microsoft.com/office/drawing/2017/decorative" val="1"/>
              </a:ext>
            </a:extLst>
          </p:cNvPr>
          <p:cNvCxnSpPr/>
          <p:nvPr userDrawn="1"/>
        </p:nvCxnSpPr>
        <p:spPr>
          <a:xfrm>
            <a:off x="7527600" y="450000"/>
            <a:ext cx="0" cy="596520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4D2BF6B-AD6F-4BC9-B5A6-BC7741CD0374}"/>
              </a:ext>
            </a:extLst>
          </p:cNvPr>
          <p:cNvSpPr>
            <a:spLocks noGrp="1"/>
          </p:cNvSpPr>
          <p:nvPr>
            <p:ph type="title" hasCustomPrompt="1"/>
          </p:nvPr>
        </p:nvSpPr>
        <p:spPr>
          <a:xfrm>
            <a:off x="447675" y="227011"/>
            <a:ext cx="6860946" cy="2954337"/>
          </a:xfrm>
        </p:spPr>
        <p:txBody>
          <a:bodyPr rtlCol="0">
            <a:normAutofit/>
          </a:bodyPr>
          <a:lstStyle>
            <a:lvl1pPr>
              <a:spcBef>
                <a:spcPts val="1000"/>
              </a:spcBef>
              <a:defRPr sz="4400">
                <a:solidFill>
                  <a:schemeClr val="tx1"/>
                </a:solidFill>
              </a:defRPr>
            </a:lvl1pPr>
          </a:lstStyle>
          <a:p>
            <a:pPr rtl="0"/>
            <a:r>
              <a:rPr lang="en-GB" noProof="0"/>
              <a:t>Click to add title</a:t>
            </a:r>
          </a:p>
        </p:txBody>
      </p:sp>
      <p:sp>
        <p:nvSpPr>
          <p:cNvPr id="15" name="Picture Placeholder 11">
            <a:extLst>
              <a:ext uri="{FF2B5EF4-FFF2-40B4-BE49-F238E27FC236}">
                <a16:creationId xmlns:a16="http://schemas.microsoft.com/office/drawing/2014/main" id="{8FB06AF1-CFEB-40E6-A617-E9CA5CF8B66D}"/>
              </a:ext>
            </a:extLst>
          </p:cNvPr>
          <p:cNvSpPr>
            <a:spLocks noGrp="1"/>
          </p:cNvSpPr>
          <p:nvPr>
            <p:ph type="pic" sz="quarter" idx="10" hasCustomPrompt="1"/>
          </p:nvPr>
        </p:nvSpPr>
        <p:spPr>
          <a:xfrm>
            <a:off x="447675" y="3643313"/>
            <a:ext cx="3227388" cy="2771775"/>
          </a:xfrm>
        </p:spPr>
        <p:txBody>
          <a:bodyPr rtlCol="0"/>
          <a:lstStyle>
            <a:lvl1pPr marL="1944" indent="0" algn="ctr">
              <a:buNone/>
              <a:defRPr/>
            </a:lvl1pPr>
          </a:lstStyle>
          <a:p>
            <a:pPr rtl="0"/>
            <a:r>
              <a:rPr lang="en-GB" noProof="0"/>
              <a:t>Insert photo here</a:t>
            </a:r>
          </a:p>
        </p:txBody>
      </p:sp>
      <p:sp>
        <p:nvSpPr>
          <p:cNvPr id="16" name="Picture Placeholder 13">
            <a:extLst>
              <a:ext uri="{FF2B5EF4-FFF2-40B4-BE49-F238E27FC236}">
                <a16:creationId xmlns:a16="http://schemas.microsoft.com/office/drawing/2014/main" id="{62D71E4C-2705-4622-887B-1F1262DB9127}"/>
              </a:ext>
            </a:extLst>
          </p:cNvPr>
          <p:cNvSpPr>
            <a:spLocks noGrp="1"/>
          </p:cNvSpPr>
          <p:nvPr>
            <p:ph type="pic" sz="quarter" idx="11" hasCustomPrompt="1"/>
          </p:nvPr>
        </p:nvSpPr>
        <p:spPr>
          <a:xfrm>
            <a:off x="3849688" y="3643313"/>
            <a:ext cx="3233737" cy="2771775"/>
          </a:xfrm>
        </p:spPr>
        <p:txBody>
          <a:bodyPr rtlCol="0"/>
          <a:lstStyle>
            <a:lvl1pPr marL="1944" indent="0" algn="ctr">
              <a:buNone/>
              <a:defRPr/>
            </a:lvl1pPr>
          </a:lstStyle>
          <a:p>
            <a:pPr rtl="0"/>
            <a:r>
              <a:rPr lang="en-GB" noProof="0"/>
              <a:t>Insert photo here</a:t>
            </a:r>
          </a:p>
        </p:txBody>
      </p:sp>
      <p:sp>
        <p:nvSpPr>
          <p:cNvPr id="7" name="Content Placeholder 2">
            <a:extLst>
              <a:ext uri="{FF2B5EF4-FFF2-40B4-BE49-F238E27FC236}">
                <a16:creationId xmlns:a16="http://schemas.microsoft.com/office/drawing/2014/main" id="{5431B6C7-1096-4AD3-9D48-AA45F0B2185D}"/>
              </a:ext>
            </a:extLst>
          </p:cNvPr>
          <p:cNvSpPr>
            <a:spLocks noGrp="1"/>
          </p:cNvSpPr>
          <p:nvPr>
            <p:ph idx="1"/>
          </p:nvPr>
        </p:nvSpPr>
        <p:spPr>
          <a:xfrm>
            <a:off x="7966800" y="383764"/>
            <a:ext cx="3312000" cy="6031435"/>
          </a:xfrm>
        </p:spPr>
        <p:txBody>
          <a:bodyPr rtlCol="0">
            <a:normAutofit/>
          </a:bodyPr>
          <a:lstStyle>
            <a:lvl1pPr>
              <a:lnSpc>
                <a:spcPct val="100000"/>
              </a:lnSpc>
              <a:defRPr sz="2400"/>
            </a:lvl1pPr>
          </a:lstStyle>
          <a:p>
            <a:pPr lvl="0" rtl="0"/>
            <a:r>
              <a:rPr lang="en-US" noProof="0"/>
              <a:t>Click to edit Master text styles</a:t>
            </a:r>
          </a:p>
        </p:txBody>
      </p:sp>
      <p:sp>
        <p:nvSpPr>
          <p:cNvPr id="9" name="Date Placeholder 9">
            <a:extLst>
              <a:ext uri="{FF2B5EF4-FFF2-40B4-BE49-F238E27FC236}">
                <a16:creationId xmlns:a16="http://schemas.microsoft.com/office/drawing/2014/main" id="{3C3DC7A9-2932-431E-8EC0-CFA4B2CF6493}"/>
              </a:ext>
            </a:extLst>
          </p:cNvPr>
          <p:cNvSpPr>
            <a:spLocks noGrp="1"/>
          </p:cNvSpPr>
          <p:nvPr>
            <p:ph type="dt" sz="half" idx="2"/>
          </p:nvPr>
        </p:nvSpPr>
        <p:spPr>
          <a:xfrm rot="5400000">
            <a:off x="10299675" y="1584976"/>
            <a:ext cx="2772000" cy="502920"/>
          </a:xfrm>
        </p:spPr>
        <p:txBody>
          <a:bodyPr tIns="180000" rIns="180000" bIns="180000" rtlCol="0"/>
          <a:lstStyle>
            <a:lvl1pPr>
              <a:defRPr/>
            </a:lvl1pPr>
          </a:lstStyle>
          <a:p>
            <a:pPr rtl="0"/>
            <a:r>
              <a:rPr lang="en-GB" noProof="0"/>
              <a:t>2/2/20XX</a:t>
            </a:r>
          </a:p>
        </p:txBody>
      </p:sp>
      <p:sp>
        <p:nvSpPr>
          <p:cNvPr id="8" name="Footer Placeholder 10">
            <a:extLst>
              <a:ext uri="{FF2B5EF4-FFF2-40B4-BE49-F238E27FC236}">
                <a16:creationId xmlns:a16="http://schemas.microsoft.com/office/drawing/2014/main" id="{A97579B5-432F-4A2F-A65A-D2FACF71A351}"/>
              </a:ext>
            </a:extLst>
          </p:cNvPr>
          <p:cNvSpPr>
            <a:spLocks noGrp="1"/>
          </p:cNvSpPr>
          <p:nvPr>
            <p:ph type="ftr" sz="quarter" idx="3"/>
          </p:nvPr>
        </p:nvSpPr>
        <p:spPr>
          <a:xfrm rot="5400000">
            <a:off x="10216875" y="4439775"/>
            <a:ext cx="2937600" cy="502920"/>
          </a:xfrm>
        </p:spPr>
        <p:txBody>
          <a:bodyPr tIns="180000" rIns="180000" bIns="180000" rtlCol="0"/>
          <a:lstStyle/>
          <a:p>
            <a:pPr rtl="0"/>
            <a:r>
              <a:rPr lang="en-GB" spc="200" noProof="0"/>
              <a:t>PRESENTATION TITLE</a:t>
            </a:r>
          </a:p>
        </p:txBody>
      </p:sp>
      <p:sp>
        <p:nvSpPr>
          <p:cNvPr id="14" name="Slide Number Placeholder 11">
            <a:extLst>
              <a:ext uri="{FF2B5EF4-FFF2-40B4-BE49-F238E27FC236}">
                <a16:creationId xmlns:a16="http://schemas.microsoft.com/office/drawing/2014/main" id="{F320B19E-E872-42A8-AA5D-7F84287BD009}"/>
              </a:ext>
            </a:extLst>
          </p:cNvPr>
          <p:cNvSpPr>
            <a:spLocks noGrp="1"/>
          </p:cNvSpPr>
          <p:nvPr>
            <p:ph type="sldNum" sz="quarter" idx="4"/>
          </p:nvPr>
        </p:nvSpPr>
        <p:spPr>
          <a:xfrm>
            <a:off x="11241025" y="6153912"/>
            <a:ext cx="502920" cy="502920"/>
          </a:xfrm>
        </p:spPr>
        <p:txBody>
          <a:bodyPr tIns="180000" bIns="180000" rtlCol="0"/>
          <a:lstStyle>
            <a:lvl1pPr algn="r">
              <a:defRPr/>
            </a:lvl1pPr>
          </a:lstStyle>
          <a:p>
            <a:pPr rtl="0"/>
            <a:fld id="{0D309695-DEC3-40DA-9DF5-330280C9D0E8}" type="slidenum">
              <a:rPr lang="en-GB" noProof="0" smtClean="0"/>
              <a:pPr/>
              <a:t>‹#›</a:t>
            </a:fld>
            <a:endParaRPr lang="en-GB" noProof="0"/>
          </a:p>
        </p:txBody>
      </p:sp>
    </p:spTree>
    <p:extLst>
      <p:ext uri="{BB962C8B-B14F-4D97-AF65-F5344CB8AC3E}">
        <p14:creationId xmlns:p14="http://schemas.microsoft.com/office/powerpoint/2010/main" val="33306198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Section Break">
    <p:spTree>
      <p:nvGrpSpPr>
        <p:cNvPr id="1" name=""/>
        <p:cNvGrpSpPr/>
        <p:nvPr/>
      </p:nvGrpSpPr>
      <p:grpSpPr>
        <a:xfrm>
          <a:off x="0" y="0"/>
          <a:ext cx="0" cy="0"/>
          <a:chOff x="0" y="0"/>
          <a:chExt cx="0" cy="0"/>
        </a:xfrm>
      </p:grpSpPr>
      <p:sp>
        <p:nvSpPr>
          <p:cNvPr id="10" name="Title 6">
            <a:extLst>
              <a:ext uri="{FF2B5EF4-FFF2-40B4-BE49-F238E27FC236}">
                <a16:creationId xmlns:a16="http://schemas.microsoft.com/office/drawing/2014/main" id="{8F9B17DB-D85A-4B5F-A44F-4BAD5975CB0B}"/>
              </a:ext>
            </a:extLst>
          </p:cNvPr>
          <p:cNvSpPr>
            <a:spLocks noGrp="1"/>
          </p:cNvSpPr>
          <p:nvPr>
            <p:ph type="ctrTitle"/>
          </p:nvPr>
        </p:nvSpPr>
        <p:spPr>
          <a:xfrm>
            <a:off x="4385412" y="448056"/>
            <a:ext cx="7355484" cy="3401568"/>
          </a:xfrm>
        </p:spPr>
        <p:txBody>
          <a:bodyPr rtlCol="0">
            <a:normAutofit/>
          </a:bodyPr>
          <a:lstStyle>
            <a:lvl1pPr>
              <a:defRPr sz="4400"/>
            </a:lvl1pPr>
          </a:lstStyle>
          <a:p>
            <a:pPr rtl="0"/>
            <a:r>
              <a:rPr lang="en-US" noProof="0"/>
              <a:t>Click to edit Master title style</a:t>
            </a:r>
            <a:endParaRPr lang="en-GB" noProof="0"/>
          </a:p>
        </p:txBody>
      </p:sp>
      <p:sp>
        <p:nvSpPr>
          <p:cNvPr id="15" name="Subtitle 7">
            <a:extLst>
              <a:ext uri="{FF2B5EF4-FFF2-40B4-BE49-F238E27FC236}">
                <a16:creationId xmlns:a16="http://schemas.microsoft.com/office/drawing/2014/main" id="{4582DBBD-4E7B-4825-A55A-B28211141C4D}"/>
              </a:ext>
            </a:extLst>
          </p:cNvPr>
          <p:cNvSpPr>
            <a:spLocks noGrp="1"/>
          </p:cNvSpPr>
          <p:nvPr>
            <p:ph type="subTitle" idx="1"/>
          </p:nvPr>
        </p:nvSpPr>
        <p:spPr>
          <a:xfrm>
            <a:off x="4385412" y="4471416"/>
            <a:ext cx="7355484" cy="1481328"/>
          </a:xfrm>
        </p:spPr>
        <p:txBody>
          <a:bodyPr rtlCol="0">
            <a:normAutofit/>
          </a:bodyPr>
          <a:lstStyle>
            <a:lvl1pPr marL="1944" indent="0">
              <a:buNone/>
              <a:defRPr sz="2400"/>
            </a:lvl1pPr>
          </a:lstStyle>
          <a:p>
            <a:pPr rtl="0"/>
            <a:r>
              <a:rPr lang="en-US" noProof="0"/>
              <a:t>Click to edit Master subtitle style</a:t>
            </a:r>
            <a:endParaRPr lang="en-GB" noProof="0"/>
          </a:p>
        </p:txBody>
      </p:sp>
      <p:cxnSp>
        <p:nvCxnSpPr>
          <p:cNvPr id="18" name="Straight Connector 17">
            <a:extLst>
              <a:ext uri="{FF2B5EF4-FFF2-40B4-BE49-F238E27FC236}">
                <a16:creationId xmlns:a16="http://schemas.microsoft.com/office/drawing/2014/main" id="{2E7AB31A-4165-4478-8B2E-0C5398550476}"/>
              </a:ext>
              <a:ext uri="{C183D7F6-B498-43B3-948B-1728B52AA6E4}">
                <adec:decorative xmlns:adec="http://schemas.microsoft.com/office/drawing/2017/decorative" val="1"/>
              </a:ext>
            </a:extLst>
          </p:cNvPr>
          <p:cNvCxnSpPr>
            <a:cxnSpLocks/>
          </p:cNvCxnSpPr>
          <p:nvPr userDrawn="1"/>
        </p:nvCxnSpPr>
        <p:spPr>
          <a:xfrm>
            <a:off x="4385412" y="4122000"/>
            <a:ext cx="73800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25" name="Picture Placeholder 2">
            <a:extLst>
              <a:ext uri="{FF2B5EF4-FFF2-40B4-BE49-F238E27FC236}">
                <a16:creationId xmlns:a16="http://schemas.microsoft.com/office/drawing/2014/main" id="{E2291097-923C-4C79-A2E1-C0C1C5F94393}"/>
              </a:ext>
            </a:extLst>
          </p:cNvPr>
          <p:cNvSpPr>
            <a:spLocks noGrp="1"/>
          </p:cNvSpPr>
          <p:nvPr>
            <p:ph type="pic" sz="quarter" idx="10" hasCustomPrompt="1"/>
          </p:nvPr>
        </p:nvSpPr>
        <p:spPr>
          <a:xfrm>
            <a:off x="449263" y="447675"/>
            <a:ext cx="3449637" cy="1727200"/>
          </a:xfrm>
        </p:spPr>
        <p:txBody>
          <a:bodyPr rtlCol="0"/>
          <a:lstStyle>
            <a:lvl1pPr marL="1944" indent="0" algn="ctr">
              <a:buNone/>
              <a:defRPr/>
            </a:lvl1pPr>
          </a:lstStyle>
          <a:p>
            <a:pPr rtl="0"/>
            <a:r>
              <a:rPr lang="en-GB" noProof="0"/>
              <a:t>Insert photo here</a:t>
            </a:r>
          </a:p>
        </p:txBody>
      </p:sp>
      <p:sp>
        <p:nvSpPr>
          <p:cNvPr id="26" name="Picture Placeholder 4">
            <a:extLst>
              <a:ext uri="{FF2B5EF4-FFF2-40B4-BE49-F238E27FC236}">
                <a16:creationId xmlns:a16="http://schemas.microsoft.com/office/drawing/2014/main" id="{BD63B57D-B7E5-4B5F-BA72-251478B503AA}"/>
              </a:ext>
            </a:extLst>
          </p:cNvPr>
          <p:cNvSpPr>
            <a:spLocks noGrp="1"/>
          </p:cNvSpPr>
          <p:nvPr>
            <p:ph type="pic" sz="quarter" idx="11" hasCustomPrompt="1"/>
          </p:nvPr>
        </p:nvSpPr>
        <p:spPr>
          <a:xfrm>
            <a:off x="449263" y="2354263"/>
            <a:ext cx="3449637" cy="1727200"/>
          </a:xfrm>
        </p:spPr>
        <p:txBody>
          <a:bodyPr rtlCol="0"/>
          <a:lstStyle>
            <a:lvl1pPr marL="1944" indent="0" algn="ctr">
              <a:buNone/>
              <a:defRPr/>
            </a:lvl1pPr>
          </a:lstStyle>
          <a:p>
            <a:pPr rtl="0"/>
            <a:r>
              <a:rPr lang="en-GB" noProof="0"/>
              <a:t>Insert photo here</a:t>
            </a:r>
          </a:p>
        </p:txBody>
      </p:sp>
      <p:sp>
        <p:nvSpPr>
          <p:cNvPr id="27" name="Picture Placeholder 6">
            <a:extLst>
              <a:ext uri="{FF2B5EF4-FFF2-40B4-BE49-F238E27FC236}">
                <a16:creationId xmlns:a16="http://schemas.microsoft.com/office/drawing/2014/main" id="{5C8C147E-814C-4008-8C13-0216089EF54B}"/>
              </a:ext>
            </a:extLst>
          </p:cNvPr>
          <p:cNvSpPr>
            <a:spLocks noGrp="1"/>
          </p:cNvSpPr>
          <p:nvPr>
            <p:ph type="pic" sz="quarter" idx="12" hasCustomPrompt="1"/>
          </p:nvPr>
        </p:nvSpPr>
        <p:spPr>
          <a:xfrm>
            <a:off x="449263" y="4260850"/>
            <a:ext cx="3449637" cy="1727200"/>
          </a:xfrm>
        </p:spPr>
        <p:txBody>
          <a:bodyPr rtlCol="0"/>
          <a:lstStyle>
            <a:lvl1pPr marL="1944" indent="0" algn="ctr">
              <a:buNone/>
              <a:defRPr/>
            </a:lvl1pPr>
          </a:lstStyle>
          <a:p>
            <a:pPr rtl="0"/>
            <a:r>
              <a:rPr lang="en-GB" noProof="0"/>
              <a:t>Insert photo here</a:t>
            </a:r>
          </a:p>
        </p:txBody>
      </p:sp>
    </p:spTree>
    <p:extLst>
      <p:ext uri="{BB962C8B-B14F-4D97-AF65-F5344CB8AC3E}">
        <p14:creationId xmlns:p14="http://schemas.microsoft.com/office/powerpoint/2010/main" val="22880398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Chart">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6C472BA8-C86A-4A3E-BDE2-5B103B418B09}"/>
              </a:ext>
              <a:ext uri="{C183D7F6-B498-43B3-948B-1728B52AA6E4}">
                <adec:decorative xmlns:adec="http://schemas.microsoft.com/office/drawing/2017/decorative" val="1"/>
              </a:ext>
            </a:extLst>
          </p:cNvPr>
          <p:cNvCxnSpPr>
            <a:cxnSpLocks/>
          </p:cNvCxnSpPr>
          <p:nvPr userDrawn="1"/>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A4C7BB06-8210-4B65-AD12-157991E7E36A}"/>
              </a:ext>
            </a:extLst>
          </p:cNvPr>
          <p:cNvSpPr>
            <a:spLocks noGrp="1"/>
          </p:cNvSpPr>
          <p:nvPr>
            <p:ph type="title" hasCustomPrompt="1"/>
          </p:nvPr>
        </p:nvSpPr>
        <p:spPr>
          <a:xfrm>
            <a:off x="437626" y="206916"/>
            <a:ext cx="11293199" cy="1026572"/>
          </a:xfrm>
        </p:spPr>
        <p:txBody>
          <a:bodyPr rtlCol="0" anchor="ctr">
            <a:normAutofit/>
          </a:bodyPr>
          <a:lstStyle>
            <a:lvl1pPr>
              <a:spcBef>
                <a:spcPts val="1000"/>
              </a:spcBef>
              <a:defRPr sz="4400">
                <a:solidFill>
                  <a:schemeClr val="tx1"/>
                </a:solidFill>
              </a:defRPr>
            </a:lvl1pPr>
          </a:lstStyle>
          <a:p>
            <a:pPr rtl="0"/>
            <a:r>
              <a:rPr lang="en-GB" noProof="0"/>
              <a:t>Click to add title</a:t>
            </a:r>
          </a:p>
        </p:txBody>
      </p:sp>
      <p:sp>
        <p:nvSpPr>
          <p:cNvPr id="3" name="Content Placeholder 2">
            <a:extLst>
              <a:ext uri="{FF2B5EF4-FFF2-40B4-BE49-F238E27FC236}">
                <a16:creationId xmlns:a16="http://schemas.microsoft.com/office/drawing/2014/main" id="{3703CE44-6F04-4B27-8C13-AD0131E9211D}"/>
              </a:ext>
            </a:extLst>
          </p:cNvPr>
          <p:cNvSpPr>
            <a:spLocks noGrp="1"/>
          </p:cNvSpPr>
          <p:nvPr>
            <p:ph sz="quarter" idx="11" hasCustomPrompt="1"/>
          </p:nvPr>
        </p:nvSpPr>
        <p:spPr>
          <a:xfrm>
            <a:off x="436563" y="2017713"/>
            <a:ext cx="11312525" cy="3906837"/>
          </a:xfrm>
        </p:spPr>
        <p:txBody>
          <a:bodyPr rtlCol="0">
            <a:normAutofit/>
          </a:bodyPr>
          <a:lstStyle>
            <a:lvl1pPr marL="1944" indent="0">
              <a:buNone/>
              <a:defRPr sz="1600">
                <a:solidFill>
                  <a:schemeClr val="tx1">
                    <a:alpha val="55000"/>
                  </a:schemeClr>
                </a:solidFill>
              </a:defRPr>
            </a:lvl1pPr>
            <a:lvl2pPr marL="451944" indent="0">
              <a:buNone/>
              <a:defRPr sz="1600">
                <a:solidFill>
                  <a:schemeClr val="tx1">
                    <a:alpha val="55000"/>
                  </a:schemeClr>
                </a:solidFill>
              </a:defRPr>
            </a:lvl2pPr>
            <a:lvl3pPr marL="901944" indent="0">
              <a:buNone/>
              <a:defRPr sz="1600">
                <a:solidFill>
                  <a:schemeClr val="tx1">
                    <a:alpha val="55000"/>
                  </a:schemeClr>
                </a:solidFill>
              </a:defRPr>
            </a:lvl3pPr>
            <a:lvl4pPr marL="1351944" indent="0">
              <a:buNone/>
              <a:defRPr sz="1600">
                <a:solidFill>
                  <a:schemeClr val="tx1">
                    <a:alpha val="55000"/>
                  </a:schemeClr>
                </a:solidFill>
              </a:defRPr>
            </a:lvl4pPr>
            <a:lvl5pPr marL="1801944" indent="0">
              <a:buNone/>
              <a:defRPr sz="1600">
                <a:solidFill>
                  <a:schemeClr val="tx1">
                    <a:alpha val="55000"/>
                  </a:schemeClr>
                </a:solidFill>
              </a:defRPr>
            </a:lvl5pPr>
          </a:lstStyle>
          <a:p>
            <a:pPr lvl="0" rtl="0"/>
            <a:r>
              <a:rPr lang="en-GB" noProof="0"/>
              <a:t>Click to add content</a:t>
            </a:r>
          </a:p>
        </p:txBody>
      </p:sp>
      <p:sp>
        <p:nvSpPr>
          <p:cNvPr id="5" name="Date Placeholder 6">
            <a:extLst>
              <a:ext uri="{FF2B5EF4-FFF2-40B4-BE49-F238E27FC236}">
                <a16:creationId xmlns:a16="http://schemas.microsoft.com/office/drawing/2014/main" id="{4D71227A-06F0-4EDB-9BA6-C5AA4D028CFD}"/>
              </a:ext>
            </a:extLst>
          </p:cNvPr>
          <p:cNvSpPr>
            <a:spLocks noGrp="1"/>
          </p:cNvSpPr>
          <p:nvPr>
            <p:ph type="dt" sz="half" idx="2"/>
          </p:nvPr>
        </p:nvSpPr>
        <p:spPr>
          <a:xfrm>
            <a:off x="442912" y="6152968"/>
            <a:ext cx="3457576" cy="502920"/>
          </a:xfrm>
        </p:spPr>
        <p:txBody>
          <a:bodyPr rtlCol="0"/>
          <a:lstStyle>
            <a:lvl1pPr>
              <a:defRPr/>
            </a:lvl1pPr>
          </a:lstStyle>
          <a:p>
            <a:pPr rtl="0"/>
            <a:r>
              <a:rPr lang="en-GB" noProof="0"/>
              <a:t>2/2/20XX</a:t>
            </a:r>
          </a:p>
        </p:txBody>
      </p:sp>
      <p:sp>
        <p:nvSpPr>
          <p:cNvPr id="6" name="Footer Placeholder 7">
            <a:extLst>
              <a:ext uri="{FF2B5EF4-FFF2-40B4-BE49-F238E27FC236}">
                <a16:creationId xmlns:a16="http://schemas.microsoft.com/office/drawing/2014/main" id="{9F297A86-7B17-452A-9C74-D1F11ACBB1AE}"/>
              </a:ext>
            </a:extLst>
          </p:cNvPr>
          <p:cNvSpPr>
            <a:spLocks noGrp="1"/>
          </p:cNvSpPr>
          <p:nvPr>
            <p:ph type="ftr" sz="quarter" idx="3"/>
          </p:nvPr>
        </p:nvSpPr>
        <p:spPr>
          <a:xfrm>
            <a:off x="4370832" y="6153912"/>
            <a:ext cx="5397056" cy="502920"/>
          </a:xfrm>
        </p:spPr>
        <p:txBody>
          <a:bodyPr rtlCol="0"/>
          <a:lstStyle>
            <a:lvl1pPr>
              <a:defRPr/>
            </a:lvl1pPr>
          </a:lstStyle>
          <a:p>
            <a:pPr rtl="0"/>
            <a:r>
              <a:rPr lang="en-GB" noProof="0"/>
              <a:t>PRESENTATION TITLE</a:t>
            </a:r>
          </a:p>
        </p:txBody>
      </p:sp>
      <p:sp>
        <p:nvSpPr>
          <p:cNvPr id="8" name="Slide Number Placeholder 11">
            <a:extLst>
              <a:ext uri="{FF2B5EF4-FFF2-40B4-BE49-F238E27FC236}">
                <a16:creationId xmlns:a16="http://schemas.microsoft.com/office/drawing/2014/main" id="{5A51317C-59B0-4A35-8F79-F4AE3B59E4E9}"/>
              </a:ext>
            </a:extLst>
          </p:cNvPr>
          <p:cNvSpPr>
            <a:spLocks noGrp="1"/>
          </p:cNvSpPr>
          <p:nvPr>
            <p:ph type="sldNum" sz="quarter" idx="4"/>
          </p:nvPr>
        </p:nvSpPr>
        <p:spPr>
          <a:xfrm>
            <a:off x="11241025" y="6153912"/>
            <a:ext cx="502920" cy="502920"/>
          </a:xfrm>
        </p:spPr>
        <p:txBody>
          <a:bodyPr tIns="180000" bIns="180000" rtlCol="0"/>
          <a:lstStyle>
            <a:lvl1pPr algn="r">
              <a:defRPr/>
            </a:lvl1pPr>
          </a:lstStyle>
          <a:p>
            <a:pPr rtl="0"/>
            <a:fld id="{0D309695-DEC3-40DA-9DF5-330280C9D0E8}" type="slidenum">
              <a:rPr lang="en-GB" noProof="0" smtClean="0"/>
              <a:pPr/>
              <a:t>‹#›</a:t>
            </a:fld>
            <a:endParaRPr lang="en-GB" noProof="0"/>
          </a:p>
        </p:txBody>
      </p:sp>
    </p:spTree>
    <p:extLst>
      <p:ext uri="{BB962C8B-B14F-4D97-AF65-F5344CB8AC3E}">
        <p14:creationId xmlns:p14="http://schemas.microsoft.com/office/powerpoint/2010/main" val="6551775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able">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B32E1050-6C12-4B39-8715-4D547243926E}"/>
              </a:ext>
              <a:ext uri="{C183D7F6-B498-43B3-948B-1728B52AA6E4}">
                <adec:decorative xmlns:adec="http://schemas.microsoft.com/office/drawing/2017/decorative" val="1"/>
              </a:ext>
            </a:extLst>
          </p:cNvPr>
          <p:cNvCxnSpPr>
            <a:cxnSpLocks/>
          </p:cNvCxnSpPr>
          <p:nvPr userDrawn="1"/>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Title 1">
            <a:extLst>
              <a:ext uri="{FF2B5EF4-FFF2-40B4-BE49-F238E27FC236}">
                <a16:creationId xmlns:a16="http://schemas.microsoft.com/office/drawing/2014/main" id="{4E513D97-B9A8-4710-A599-E88B1669A73C}"/>
              </a:ext>
            </a:extLst>
          </p:cNvPr>
          <p:cNvSpPr>
            <a:spLocks noGrp="1"/>
          </p:cNvSpPr>
          <p:nvPr>
            <p:ph type="title" hasCustomPrompt="1"/>
          </p:nvPr>
        </p:nvSpPr>
        <p:spPr>
          <a:xfrm>
            <a:off x="437626" y="206916"/>
            <a:ext cx="11311461" cy="1026572"/>
          </a:xfrm>
        </p:spPr>
        <p:txBody>
          <a:bodyPr rtlCol="0" anchor="ctr">
            <a:normAutofit/>
          </a:bodyPr>
          <a:lstStyle>
            <a:lvl1pPr>
              <a:spcBef>
                <a:spcPts val="1000"/>
              </a:spcBef>
              <a:defRPr sz="4400">
                <a:solidFill>
                  <a:schemeClr val="tx1"/>
                </a:solidFill>
              </a:defRPr>
            </a:lvl1pPr>
          </a:lstStyle>
          <a:p>
            <a:pPr rtl="0"/>
            <a:r>
              <a:rPr lang="en-GB" noProof="0"/>
              <a:t>Click to add title</a:t>
            </a:r>
          </a:p>
        </p:txBody>
      </p:sp>
      <p:sp>
        <p:nvSpPr>
          <p:cNvPr id="10" name="Content Placeholder 2">
            <a:extLst>
              <a:ext uri="{FF2B5EF4-FFF2-40B4-BE49-F238E27FC236}">
                <a16:creationId xmlns:a16="http://schemas.microsoft.com/office/drawing/2014/main" id="{8E769319-28CA-4E68-8E19-68C73CD16478}"/>
              </a:ext>
            </a:extLst>
          </p:cNvPr>
          <p:cNvSpPr>
            <a:spLocks noGrp="1"/>
          </p:cNvSpPr>
          <p:nvPr>
            <p:ph sz="quarter" idx="11" hasCustomPrompt="1"/>
          </p:nvPr>
        </p:nvSpPr>
        <p:spPr>
          <a:xfrm>
            <a:off x="436563" y="2210546"/>
            <a:ext cx="11312525" cy="3522363"/>
          </a:xfrm>
        </p:spPr>
        <p:txBody>
          <a:bodyPr rtlCol="0">
            <a:normAutofit/>
          </a:bodyPr>
          <a:lstStyle>
            <a:lvl1pPr marL="1944" indent="0">
              <a:buNone/>
              <a:defRPr sz="1600">
                <a:solidFill>
                  <a:schemeClr val="tx1">
                    <a:alpha val="55000"/>
                  </a:schemeClr>
                </a:solidFill>
              </a:defRPr>
            </a:lvl1pPr>
            <a:lvl2pPr marL="451944" indent="0">
              <a:buNone/>
              <a:defRPr sz="1600">
                <a:solidFill>
                  <a:schemeClr val="tx1">
                    <a:alpha val="55000"/>
                  </a:schemeClr>
                </a:solidFill>
              </a:defRPr>
            </a:lvl2pPr>
            <a:lvl3pPr marL="901944" indent="0">
              <a:buNone/>
              <a:defRPr sz="1600">
                <a:solidFill>
                  <a:schemeClr val="tx1">
                    <a:alpha val="55000"/>
                  </a:schemeClr>
                </a:solidFill>
              </a:defRPr>
            </a:lvl3pPr>
            <a:lvl4pPr marL="1351944" indent="0">
              <a:buNone/>
              <a:defRPr sz="1600">
                <a:solidFill>
                  <a:schemeClr val="tx1">
                    <a:alpha val="55000"/>
                  </a:schemeClr>
                </a:solidFill>
              </a:defRPr>
            </a:lvl4pPr>
            <a:lvl5pPr marL="1801944" indent="0">
              <a:buNone/>
              <a:defRPr sz="1600">
                <a:solidFill>
                  <a:schemeClr val="tx1">
                    <a:alpha val="55000"/>
                  </a:schemeClr>
                </a:solidFill>
              </a:defRPr>
            </a:lvl5pPr>
          </a:lstStyle>
          <a:p>
            <a:pPr lvl="0" rtl="0"/>
            <a:r>
              <a:rPr lang="en-GB" noProof="0"/>
              <a:t>Click to add content</a:t>
            </a:r>
          </a:p>
        </p:txBody>
      </p:sp>
      <p:sp>
        <p:nvSpPr>
          <p:cNvPr id="3" name="Date Placeholder 6">
            <a:extLst>
              <a:ext uri="{FF2B5EF4-FFF2-40B4-BE49-F238E27FC236}">
                <a16:creationId xmlns:a16="http://schemas.microsoft.com/office/drawing/2014/main" id="{7EBC5E34-0C82-438C-B5D6-3C1B0209B2C0}"/>
              </a:ext>
            </a:extLst>
          </p:cNvPr>
          <p:cNvSpPr>
            <a:spLocks noGrp="1"/>
          </p:cNvSpPr>
          <p:nvPr>
            <p:ph type="dt" sz="half" idx="2"/>
          </p:nvPr>
        </p:nvSpPr>
        <p:spPr>
          <a:xfrm>
            <a:off x="442912" y="6152968"/>
            <a:ext cx="3457576" cy="502920"/>
          </a:xfrm>
        </p:spPr>
        <p:txBody>
          <a:bodyPr rtlCol="0"/>
          <a:lstStyle>
            <a:lvl1pPr>
              <a:defRPr/>
            </a:lvl1pPr>
          </a:lstStyle>
          <a:p>
            <a:pPr rtl="0"/>
            <a:r>
              <a:rPr lang="en-GB" noProof="0"/>
              <a:t>2/2/20XX</a:t>
            </a:r>
          </a:p>
        </p:txBody>
      </p:sp>
      <p:sp>
        <p:nvSpPr>
          <p:cNvPr id="4" name="Footer Placeholder 7">
            <a:extLst>
              <a:ext uri="{FF2B5EF4-FFF2-40B4-BE49-F238E27FC236}">
                <a16:creationId xmlns:a16="http://schemas.microsoft.com/office/drawing/2014/main" id="{0BDEB4F1-6670-45BB-B9CB-C99C1EDB76C9}"/>
              </a:ext>
            </a:extLst>
          </p:cNvPr>
          <p:cNvSpPr>
            <a:spLocks noGrp="1"/>
          </p:cNvSpPr>
          <p:nvPr>
            <p:ph type="ftr" sz="quarter" idx="3"/>
          </p:nvPr>
        </p:nvSpPr>
        <p:spPr>
          <a:xfrm>
            <a:off x="4370832" y="6153912"/>
            <a:ext cx="5397056" cy="502920"/>
          </a:xfrm>
        </p:spPr>
        <p:txBody>
          <a:bodyPr rtlCol="0"/>
          <a:lstStyle>
            <a:lvl1pPr>
              <a:defRPr/>
            </a:lvl1pPr>
          </a:lstStyle>
          <a:p>
            <a:pPr rtl="0"/>
            <a:r>
              <a:rPr lang="en-GB" noProof="0"/>
              <a:t>PRESENTATION TITLE</a:t>
            </a:r>
          </a:p>
        </p:txBody>
      </p:sp>
      <p:sp>
        <p:nvSpPr>
          <p:cNvPr id="8" name="Slide Number Placeholder 11">
            <a:extLst>
              <a:ext uri="{FF2B5EF4-FFF2-40B4-BE49-F238E27FC236}">
                <a16:creationId xmlns:a16="http://schemas.microsoft.com/office/drawing/2014/main" id="{1930349C-8BE0-47EA-B0BA-1F8A839CCB44}"/>
              </a:ext>
            </a:extLst>
          </p:cNvPr>
          <p:cNvSpPr>
            <a:spLocks noGrp="1"/>
          </p:cNvSpPr>
          <p:nvPr>
            <p:ph type="sldNum" sz="quarter" idx="4"/>
          </p:nvPr>
        </p:nvSpPr>
        <p:spPr>
          <a:xfrm>
            <a:off x="11241025" y="6153912"/>
            <a:ext cx="502920" cy="502920"/>
          </a:xfrm>
        </p:spPr>
        <p:txBody>
          <a:bodyPr tIns="180000" bIns="180000" rtlCol="0"/>
          <a:lstStyle>
            <a:lvl1pPr algn="r">
              <a:defRPr/>
            </a:lvl1pPr>
          </a:lstStyle>
          <a:p>
            <a:pPr rtl="0"/>
            <a:fld id="{0D309695-DEC3-40DA-9DF5-330280C9D0E8}" type="slidenum">
              <a:rPr lang="en-GB" noProof="0" smtClean="0"/>
              <a:pPr/>
              <a:t>‹#›</a:t>
            </a:fld>
            <a:endParaRPr lang="en-GB" noProof="0"/>
          </a:p>
        </p:txBody>
      </p:sp>
    </p:spTree>
    <p:extLst>
      <p:ext uri="{BB962C8B-B14F-4D97-AF65-F5344CB8AC3E}">
        <p14:creationId xmlns:p14="http://schemas.microsoft.com/office/powerpoint/2010/main" val="21070007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Quote">
    <p:spTree>
      <p:nvGrpSpPr>
        <p:cNvPr id="1" name=""/>
        <p:cNvGrpSpPr/>
        <p:nvPr/>
      </p:nvGrpSpPr>
      <p:grpSpPr>
        <a:xfrm>
          <a:off x="0" y="0"/>
          <a:ext cx="0" cy="0"/>
          <a:chOff x="0" y="0"/>
          <a:chExt cx="0" cy="0"/>
        </a:xfrm>
      </p:grpSpPr>
      <p:sp>
        <p:nvSpPr>
          <p:cNvPr id="5" name="Picture Placeholder 7">
            <a:extLst>
              <a:ext uri="{FF2B5EF4-FFF2-40B4-BE49-F238E27FC236}">
                <a16:creationId xmlns:a16="http://schemas.microsoft.com/office/drawing/2014/main" id="{5BE7201D-E29D-4C0F-8BDA-C31C7AD21FF9}"/>
              </a:ext>
            </a:extLst>
          </p:cNvPr>
          <p:cNvSpPr>
            <a:spLocks noGrp="1"/>
          </p:cNvSpPr>
          <p:nvPr>
            <p:ph type="pic" sz="quarter" idx="13" hasCustomPrompt="1"/>
          </p:nvPr>
        </p:nvSpPr>
        <p:spPr>
          <a:xfrm>
            <a:off x="0" y="0"/>
            <a:ext cx="12192000" cy="5949950"/>
          </a:xfrm>
          <a:solidFill>
            <a:schemeClr val="accent6">
              <a:lumMod val="40000"/>
              <a:lumOff val="60000"/>
            </a:schemeClr>
          </a:solidFill>
        </p:spPr>
        <p:txBody>
          <a:bodyPr rtlCol="0" anchor="ctr"/>
          <a:lstStyle>
            <a:lvl1pPr marL="1944" indent="0" algn="ctr">
              <a:buNone/>
              <a:defRPr/>
            </a:lvl1pPr>
          </a:lstStyle>
          <a:p>
            <a:pPr rtl="0"/>
            <a:r>
              <a:rPr lang="en-GB" noProof="0"/>
              <a:t>Insert photo here</a:t>
            </a:r>
          </a:p>
        </p:txBody>
      </p:sp>
      <p:sp>
        <p:nvSpPr>
          <p:cNvPr id="6" name="Title 5">
            <a:extLst>
              <a:ext uri="{FF2B5EF4-FFF2-40B4-BE49-F238E27FC236}">
                <a16:creationId xmlns:a16="http://schemas.microsoft.com/office/drawing/2014/main" id="{5D76D068-9B81-43EB-8EF6-14A14B932F04}"/>
              </a:ext>
            </a:extLst>
          </p:cNvPr>
          <p:cNvSpPr>
            <a:spLocks noGrp="1"/>
          </p:cNvSpPr>
          <p:nvPr>
            <p:ph type="title"/>
          </p:nvPr>
        </p:nvSpPr>
        <p:spPr>
          <a:xfrm>
            <a:off x="6435830" y="388800"/>
            <a:ext cx="5314209" cy="4293732"/>
          </a:xfrm>
        </p:spPr>
        <p:txBody>
          <a:bodyPr rtlCol="0" anchor="t">
            <a:normAutofit/>
          </a:bodyPr>
          <a:lstStyle>
            <a:lvl1pPr algn="r">
              <a:lnSpc>
                <a:spcPct val="140000"/>
              </a:lnSpc>
              <a:spcBef>
                <a:spcPts val="1000"/>
              </a:spcBef>
              <a:defRPr sz="4800">
                <a:solidFill>
                  <a:schemeClr val="accent4"/>
                </a:solidFill>
              </a:defRPr>
            </a:lvl1pPr>
          </a:lstStyle>
          <a:p>
            <a:pPr rtl="0"/>
            <a:r>
              <a:rPr lang="en-US" noProof="0"/>
              <a:t>Click to edit Master title style</a:t>
            </a:r>
            <a:endParaRPr lang="en-GB" noProof="0"/>
          </a:p>
        </p:txBody>
      </p:sp>
      <p:sp>
        <p:nvSpPr>
          <p:cNvPr id="13" name="Text Placeholder 9">
            <a:extLst>
              <a:ext uri="{FF2B5EF4-FFF2-40B4-BE49-F238E27FC236}">
                <a16:creationId xmlns:a16="http://schemas.microsoft.com/office/drawing/2014/main" id="{86ACD1FC-2042-4BBF-A15C-4CF09BE6FA72}"/>
              </a:ext>
            </a:extLst>
          </p:cNvPr>
          <p:cNvSpPr>
            <a:spLocks noGrp="1"/>
          </p:cNvSpPr>
          <p:nvPr>
            <p:ph type="body" sz="quarter" idx="17" hasCustomPrompt="1"/>
          </p:nvPr>
        </p:nvSpPr>
        <p:spPr>
          <a:xfrm>
            <a:off x="6435831" y="4787752"/>
            <a:ext cx="5313255" cy="882039"/>
          </a:xfrm>
        </p:spPr>
        <p:txBody>
          <a:bodyPr rtlCol="0">
            <a:normAutofit/>
          </a:bodyPr>
          <a:lstStyle>
            <a:lvl1pPr marL="1944" indent="0" algn="r">
              <a:buNone/>
              <a:defRPr sz="2400" i="0">
                <a:solidFill>
                  <a:schemeClr val="accent4">
                    <a:alpha val="55000"/>
                  </a:schemeClr>
                </a:solidFill>
                <a:latin typeface="+mn-lt"/>
              </a:defRPr>
            </a:lvl1pPr>
          </a:lstStyle>
          <a:p>
            <a:pPr lvl="0" rtl="0"/>
            <a:r>
              <a:rPr lang="en-GB" noProof="0"/>
              <a:t>Click to add subtitle</a:t>
            </a:r>
          </a:p>
        </p:txBody>
      </p:sp>
      <p:sp>
        <p:nvSpPr>
          <p:cNvPr id="2" name="Date Placeholder 3">
            <a:extLst>
              <a:ext uri="{FF2B5EF4-FFF2-40B4-BE49-F238E27FC236}">
                <a16:creationId xmlns:a16="http://schemas.microsoft.com/office/drawing/2014/main" id="{395F5207-FD4F-4EA3-B90A-38946525CC4C}"/>
              </a:ext>
            </a:extLst>
          </p:cNvPr>
          <p:cNvSpPr>
            <a:spLocks noGrp="1"/>
          </p:cNvSpPr>
          <p:nvPr>
            <p:ph type="dt" sz="half" idx="10"/>
          </p:nvPr>
        </p:nvSpPr>
        <p:spPr>
          <a:xfrm>
            <a:off x="438912" y="6153912"/>
            <a:ext cx="3456432" cy="502920"/>
          </a:xfrm>
        </p:spPr>
        <p:txBody>
          <a:bodyPr rtlCol="0"/>
          <a:lstStyle>
            <a:lvl1pPr>
              <a:defRPr/>
            </a:lvl1pPr>
          </a:lstStyle>
          <a:p>
            <a:pPr rtl="0"/>
            <a:r>
              <a:rPr lang="en-GB" noProof="0"/>
              <a:t>2/2/20XX</a:t>
            </a:r>
          </a:p>
        </p:txBody>
      </p:sp>
      <p:sp>
        <p:nvSpPr>
          <p:cNvPr id="3" name="Footer Placeholder 4">
            <a:extLst>
              <a:ext uri="{FF2B5EF4-FFF2-40B4-BE49-F238E27FC236}">
                <a16:creationId xmlns:a16="http://schemas.microsoft.com/office/drawing/2014/main" id="{1B85A082-D2CF-4D9E-8B9A-4A4EC2FBF61D}"/>
              </a:ext>
            </a:extLst>
          </p:cNvPr>
          <p:cNvSpPr>
            <a:spLocks noGrp="1"/>
          </p:cNvSpPr>
          <p:nvPr>
            <p:ph type="ftr" sz="quarter" idx="11"/>
          </p:nvPr>
        </p:nvSpPr>
        <p:spPr>
          <a:xfrm>
            <a:off x="4370832" y="6153912"/>
            <a:ext cx="5397056" cy="502920"/>
          </a:xfrm>
        </p:spPr>
        <p:txBody>
          <a:bodyPr rtlCol="0"/>
          <a:lstStyle>
            <a:lvl1pPr>
              <a:defRPr/>
            </a:lvl1pPr>
          </a:lstStyle>
          <a:p>
            <a:pPr rtl="0"/>
            <a:r>
              <a:rPr lang="en-GB" noProof="0"/>
              <a:t>PRESENTATION TITLE</a:t>
            </a:r>
          </a:p>
        </p:txBody>
      </p:sp>
      <p:sp>
        <p:nvSpPr>
          <p:cNvPr id="9" name="Slide Number Placeholder 11">
            <a:extLst>
              <a:ext uri="{FF2B5EF4-FFF2-40B4-BE49-F238E27FC236}">
                <a16:creationId xmlns:a16="http://schemas.microsoft.com/office/drawing/2014/main" id="{516C575C-EAC2-426D-8F27-9F19CCC0B951}"/>
              </a:ext>
            </a:extLst>
          </p:cNvPr>
          <p:cNvSpPr>
            <a:spLocks noGrp="1"/>
          </p:cNvSpPr>
          <p:nvPr>
            <p:ph type="sldNum" sz="quarter" idx="4"/>
          </p:nvPr>
        </p:nvSpPr>
        <p:spPr>
          <a:xfrm>
            <a:off x="11241025" y="6153912"/>
            <a:ext cx="502920" cy="502920"/>
          </a:xfrm>
        </p:spPr>
        <p:txBody>
          <a:bodyPr tIns="180000" bIns="180000" rtlCol="0"/>
          <a:lstStyle>
            <a:lvl1pPr algn="r">
              <a:defRPr/>
            </a:lvl1pPr>
          </a:lstStyle>
          <a:p>
            <a:pPr rtl="0"/>
            <a:fld id="{0D309695-DEC3-40DA-9DF5-330280C9D0E8}" type="slidenum">
              <a:rPr lang="en-GB" noProof="0" smtClean="0"/>
              <a:pPr/>
              <a:t>‹#›</a:t>
            </a:fld>
            <a:endParaRPr lang="en-GB" noProof="0"/>
          </a:p>
        </p:txBody>
      </p:sp>
    </p:spTree>
    <p:extLst>
      <p:ext uri="{BB962C8B-B14F-4D97-AF65-F5344CB8AC3E}">
        <p14:creationId xmlns:p14="http://schemas.microsoft.com/office/powerpoint/2010/main" val="41984926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Content 3 Column">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AE78D948-F2B9-4EE0-B830-36F103C218D5}"/>
              </a:ext>
              <a:ext uri="{C183D7F6-B498-43B3-948B-1728B52AA6E4}">
                <adec:decorative xmlns:adec="http://schemas.microsoft.com/office/drawing/2017/decorative" val="1"/>
              </a:ext>
            </a:extLst>
          </p:cNvPr>
          <p:cNvCxnSpPr>
            <a:cxnSpLocks/>
          </p:cNvCxnSpPr>
          <p:nvPr userDrawn="1"/>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itle 1">
            <a:extLst>
              <a:ext uri="{FF2B5EF4-FFF2-40B4-BE49-F238E27FC236}">
                <a16:creationId xmlns:a16="http://schemas.microsoft.com/office/drawing/2014/main" id="{66B9A2D2-0473-4F46-BFCE-D626532960A5}"/>
              </a:ext>
            </a:extLst>
          </p:cNvPr>
          <p:cNvSpPr>
            <a:spLocks noGrp="1"/>
          </p:cNvSpPr>
          <p:nvPr>
            <p:ph type="title" hasCustomPrompt="1"/>
          </p:nvPr>
        </p:nvSpPr>
        <p:spPr>
          <a:xfrm>
            <a:off x="456170" y="368717"/>
            <a:ext cx="11300400" cy="1026572"/>
          </a:xfrm>
        </p:spPr>
        <p:txBody>
          <a:bodyPr rtlCol="0" anchor="ctr">
            <a:normAutofit/>
          </a:bodyPr>
          <a:lstStyle>
            <a:lvl1pPr>
              <a:spcBef>
                <a:spcPts val="1000"/>
              </a:spcBef>
              <a:defRPr sz="4400">
                <a:solidFill>
                  <a:schemeClr val="tx1"/>
                </a:solidFill>
              </a:defRPr>
            </a:lvl1pPr>
          </a:lstStyle>
          <a:p>
            <a:pPr rtl="0"/>
            <a:r>
              <a:rPr lang="en-GB" noProof="0"/>
              <a:t>Click to add title</a:t>
            </a:r>
          </a:p>
        </p:txBody>
      </p:sp>
      <p:sp>
        <p:nvSpPr>
          <p:cNvPr id="6" name="Text Placeholder 10">
            <a:extLst>
              <a:ext uri="{FF2B5EF4-FFF2-40B4-BE49-F238E27FC236}">
                <a16:creationId xmlns:a16="http://schemas.microsoft.com/office/drawing/2014/main" id="{C7203DC6-5779-4D18-8EDA-B417CE1CC346}"/>
              </a:ext>
            </a:extLst>
          </p:cNvPr>
          <p:cNvSpPr>
            <a:spLocks noGrp="1"/>
          </p:cNvSpPr>
          <p:nvPr>
            <p:ph type="body" sz="quarter" idx="10" hasCustomPrompt="1"/>
          </p:nvPr>
        </p:nvSpPr>
        <p:spPr>
          <a:xfrm>
            <a:off x="451850" y="1941031"/>
            <a:ext cx="3456556" cy="869888"/>
          </a:xfrm>
        </p:spPr>
        <p:txBody>
          <a:bodyPr rtlCol="0">
            <a:normAutofit/>
          </a:bodyPr>
          <a:lstStyle>
            <a:lvl1pPr marL="1944" indent="0">
              <a:buNone/>
              <a:defRPr sz="2400">
                <a:solidFill>
                  <a:schemeClr val="accent1"/>
                </a:solidFill>
                <a:latin typeface="+mj-lt"/>
              </a:defRPr>
            </a:lvl1pPr>
          </a:lstStyle>
          <a:p>
            <a:pPr lvl="0" rtl="0"/>
            <a:r>
              <a:rPr lang="en-GB" noProof="0"/>
              <a:t>Click to insert subtitle</a:t>
            </a:r>
          </a:p>
        </p:txBody>
      </p:sp>
      <p:sp>
        <p:nvSpPr>
          <p:cNvPr id="7" name="Text Placeholder 12">
            <a:extLst>
              <a:ext uri="{FF2B5EF4-FFF2-40B4-BE49-F238E27FC236}">
                <a16:creationId xmlns:a16="http://schemas.microsoft.com/office/drawing/2014/main" id="{65286B5D-8C3D-49BC-A56B-54C3D0FBC782}"/>
              </a:ext>
            </a:extLst>
          </p:cNvPr>
          <p:cNvSpPr>
            <a:spLocks noGrp="1"/>
          </p:cNvSpPr>
          <p:nvPr>
            <p:ph type="body" sz="quarter" idx="11" hasCustomPrompt="1"/>
          </p:nvPr>
        </p:nvSpPr>
        <p:spPr>
          <a:xfrm>
            <a:off x="450000" y="2837528"/>
            <a:ext cx="3457576" cy="2986221"/>
          </a:xfrm>
        </p:spPr>
        <p:txBody>
          <a:bodyPr rtlCol="0"/>
          <a:lstStyle>
            <a:lvl1pPr marL="457200" indent="-457200">
              <a:lnSpc>
                <a:spcPct val="110000"/>
              </a:lnSpc>
              <a:buClr>
                <a:schemeClr val="tx2"/>
              </a:buClr>
              <a:defRPr>
                <a:solidFill>
                  <a:schemeClr val="tx2">
                    <a:alpha val="46000"/>
                  </a:schemeClr>
                </a:solidFill>
              </a:defRPr>
            </a:lvl1pPr>
          </a:lstStyle>
          <a:p>
            <a:pPr lvl="0" rtl="0"/>
            <a:r>
              <a:rPr lang="en-GB" noProof="0"/>
              <a:t>Click to add text here</a:t>
            </a:r>
          </a:p>
        </p:txBody>
      </p:sp>
      <p:sp>
        <p:nvSpPr>
          <p:cNvPr id="15" name="Text Placeholder 10">
            <a:extLst>
              <a:ext uri="{FF2B5EF4-FFF2-40B4-BE49-F238E27FC236}">
                <a16:creationId xmlns:a16="http://schemas.microsoft.com/office/drawing/2014/main" id="{9C8FA9F2-E665-4A1C-AB30-847F4A2000E9}"/>
              </a:ext>
            </a:extLst>
          </p:cNvPr>
          <p:cNvSpPr>
            <a:spLocks noGrp="1"/>
          </p:cNvSpPr>
          <p:nvPr>
            <p:ph type="body" sz="quarter" idx="15" hasCustomPrompt="1"/>
          </p:nvPr>
        </p:nvSpPr>
        <p:spPr>
          <a:xfrm>
            <a:off x="4364947" y="1941031"/>
            <a:ext cx="3456556" cy="869888"/>
          </a:xfrm>
        </p:spPr>
        <p:txBody>
          <a:bodyPr rtlCol="0">
            <a:normAutofit/>
          </a:bodyPr>
          <a:lstStyle>
            <a:lvl1pPr marL="1944" indent="0">
              <a:buNone/>
              <a:defRPr sz="2400">
                <a:solidFill>
                  <a:schemeClr val="accent1"/>
                </a:solidFill>
                <a:latin typeface="+mj-lt"/>
              </a:defRPr>
            </a:lvl1pPr>
          </a:lstStyle>
          <a:p>
            <a:pPr lvl="0" rtl="0"/>
            <a:r>
              <a:rPr lang="en-GB" noProof="0"/>
              <a:t>Click to insert subtitle</a:t>
            </a:r>
          </a:p>
        </p:txBody>
      </p:sp>
      <p:sp>
        <p:nvSpPr>
          <p:cNvPr id="16" name="Text Placeholder 12">
            <a:extLst>
              <a:ext uri="{FF2B5EF4-FFF2-40B4-BE49-F238E27FC236}">
                <a16:creationId xmlns:a16="http://schemas.microsoft.com/office/drawing/2014/main" id="{3C54263D-50A7-43A8-A3BC-BE063187A830}"/>
              </a:ext>
            </a:extLst>
          </p:cNvPr>
          <p:cNvSpPr>
            <a:spLocks noGrp="1"/>
          </p:cNvSpPr>
          <p:nvPr>
            <p:ph type="body" sz="quarter" idx="16" hasCustomPrompt="1"/>
          </p:nvPr>
        </p:nvSpPr>
        <p:spPr>
          <a:xfrm>
            <a:off x="4363097" y="2837528"/>
            <a:ext cx="3457576" cy="2986221"/>
          </a:xfrm>
        </p:spPr>
        <p:txBody>
          <a:bodyPr rtlCol="0"/>
          <a:lstStyle>
            <a:lvl1pPr marL="457200" indent="-457200">
              <a:lnSpc>
                <a:spcPct val="110000"/>
              </a:lnSpc>
              <a:buClr>
                <a:schemeClr val="tx2"/>
              </a:buClr>
              <a:defRPr>
                <a:solidFill>
                  <a:schemeClr val="tx2">
                    <a:alpha val="46000"/>
                  </a:schemeClr>
                </a:solidFill>
              </a:defRPr>
            </a:lvl1pPr>
          </a:lstStyle>
          <a:p>
            <a:pPr lvl="0" rtl="0"/>
            <a:r>
              <a:rPr lang="en-GB" noProof="0"/>
              <a:t>Click to add text here</a:t>
            </a:r>
          </a:p>
        </p:txBody>
      </p:sp>
      <p:sp>
        <p:nvSpPr>
          <p:cNvPr id="17" name="Text Placeholder 10">
            <a:extLst>
              <a:ext uri="{FF2B5EF4-FFF2-40B4-BE49-F238E27FC236}">
                <a16:creationId xmlns:a16="http://schemas.microsoft.com/office/drawing/2014/main" id="{6DD25081-6CEB-4E5B-A7E5-8100DE67323D}"/>
              </a:ext>
            </a:extLst>
          </p:cNvPr>
          <p:cNvSpPr>
            <a:spLocks noGrp="1"/>
          </p:cNvSpPr>
          <p:nvPr>
            <p:ph type="body" sz="quarter" idx="17" hasCustomPrompt="1"/>
          </p:nvPr>
        </p:nvSpPr>
        <p:spPr>
          <a:xfrm>
            <a:off x="8283594" y="1939364"/>
            <a:ext cx="3456556" cy="869888"/>
          </a:xfrm>
        </p:spPr>
        <p:txBody>
          <a:bodyPr rtlCol="0">
            <a:normAutofit/>
          </a:bodyPr>
          <a:lstStyle>
            <a:lvl1pPr marL="1944" indent="0">
              <a:buNone/>
              <a:defRPr sz="2400">
                <a:solidFill>
                  <a:schemeClr val="accent1"/>
                </a:solidFill>
                <a:latin typeface="+mj-lt"/>
              </a:defRPr>
            </a:lvl1pPr>
          </a:lstStyle>
          <a:p>
            <a:pPr lvl="0" rtl="0"/>
            <a:r>
              <a:rPr lang="en-GB" noProof="0"/>
              <a:t>Click to insert subtitle</a:t>
            </a:r>
          </a:p>
        </p:txBody>
      </p:sp>
      <p:sp>
        <p:nvSpPr>
          <p:cNvPr id="18" name="Text Placeholder 12">
            <a:extLst>
              <a:ext uri="{FF2B5EF4-FFF2-40B4-BE49-F238E27FC236}">
                <a16:creationId xmlns:a16="http://schemas.microsoft.com/office/drawing/2014/main" id="{B40E43BE-19E7-4C92-A02A-A747188A1130}"/>
              </a:ext>
            </a:extLst>
          </p:cNvPr>
          <p:cNvSpPr>
            <a:spLocks noGrp="1"/>
          </p:cNvSpPr>
          <p:nvPr>
            <p:ph type="body" sz="quarter" idx="18" hasCustomPrompt="1"/>
          </p:nvPr>
        </p:nvSpPr>
        <p:spPr>
          <a:xfrm>
            <a:off x="8282764" y="2835861"/>
            <a:ext cx="3456556" cy="2986221"/>
          </a:xfrm>
        </p:spPr>
        <p:txBody>
          <a:bodyPr rtlCol="0"/>
          <a:lstStyle>
            <a:lvl1pPr marL="457200" indent="-457200">
              <a:lnSpc>
                <a:spcPct val="110000"/>
              </a:lnSpc>
              <a:buClr>
                <a:schemeClr val="tx2"/>
              </a:buClr>
              <a:defRPr>
                <a:solidFill>
                  <a:schemeClr val="tx2">
                    <a:alpha val="46000"/>
                  </a:schemeClr>
                </a:solidFill>
              </a:defRPr>
            </a:lvl1pPr>
          </a:lstStyle>
          <a:p>
            <a:pPr lvl="0" rtl="0"/>
            <a:r>
              <a:rPr lang="en-GB" noProof="0"/>
              <a:t>Click to add text here</a:t>
            </a:r>
          </a:p>
        </p:txBody>
      </p:sp>
      <p:sp>
        <p:nvSpPr>
          <p:cNvPr id="3" name="Date Placeholder 5">
            <a:extLst>
              <a:ext uri="{FF2B5EF4-FFF2-40B4-BE49-F238E27FC236}">
                <a16:creationId xmlns:a16="http://schemas.microsoft.com/office/drawing/2014/main" id="{0364CC8C-A596-4C30-BE97-FF78E042451D}"/>
              </a:ext>
            </a:extLst>
          </p:cNvPr>
          <p:cNvSpPr>
            <a:spLocks noGrp="1"/>
          </p:cNvSpPr>
          <p:nvPr>
            <p:ph type="dt" sz="half" idx="2"/>
          </p:nvPr>
        </p:nvSpPr>
        <p:spPr>
          <a:xfrm>
            <a:off x="442912" y="6152968"/>
            <a:ext cx="3457576" cy="502920"/>
          </a:xfrm>
        </p:spPr>
        <p:txBody>
          <a:bodyPr rtlCol="0"/>
          <a:lstStyle>
            <a:lvl1pPr>
              <a:defRPr/>
            </a:lvl1pPr>
          </a:lstStyle>
          <a:p>
            <a:pPr rtl="0"/>
            <a:r>
              <a:rPr lang="en-GB" noProof="0"/>
              <a:t>2/2/20XX</a:t>
            </a:r>
          </a:p>
        </p:txBody>
      </p:sp>
      <p:sp>
        <p:nvSpPr>
          <p:cNvPr id="4" name="Footer Placeholder 3">
            <a:extLst>
              <a:ext uri="{FF2B5EF4-FFF2-40B4-BE49-F238E27FC236}">
                <a16:creationId xmlns:a16="http://schemas.microsoft.com/office/drawing/2014/main" id="{716E94F2-5327-4ECE-B9D6-26CA834459B1}"/>
              </a:ext>
            </a:extLst>
          </p:cNvPr>
          <p:cNvSpPr>
            <a:spLocks noGrp="1"/>
          </p:cNvSpPr>
          <p:nvPr>
            <p:ph type="ftr" sz="quarter" idx="3"/>
          </p:nvPr>
        </p:nvSpPr>
        <p:spPr>
          <a:xfrm>
            <a:off x="4370832" y="6153912"/>
            <a:ext cx="5397056" cy="502920"/>
          </a:xfrm>
        </p:spPr>
        <p:txBody>
          <a:bodyPr rtlCol="0"/>
          <a:lstStyle/>
          <a:p>
            <a:pPr rtl="0"/>
            <a:r>
              <a:rPr lang="en-GB" spc="200" noProof="0"/>
              <a:t>PRESENTATION TITLE</a:t>
            </a:r>
          </a:p>
        </p:txBody>
      </p:sp>
      <p:sp>
        <p:nvSpPr>
          <p:cNvPr id="14" name="Slide Number Placeholder 11">
            <a:extLst>
              <a:ext uri="{FF2B5EF4-FFF2-40B4-BE49-F238E27FC236}">
                <a16:creationId xmlns:a16="http://schemas.microsoft.com/office/drawing/2014/main" id="{F9BB08CB-1C70-40D7-A67C-2EF5BFFEF9C3}"/>
              </a:ext>
            </a:extLst>
          </p:cNvPr>
          <p:cNvSpPr>
            <a:spLocks noGrp="1"/>
          </p:cNvSpPr>
          <p:nvPr>
            <p:ph type="sldNum" sz="quarter" idx="4"/>
          </p:nvPr>
        </p:nvSpPr>
        <p:spPr>
          <a:xfrm>
            <a:off x="11241025" y="6153912"/>
            <a:ext cx="502920" cy="502920"/>
          </a:xfrm>
        </p:spPr>
        <p:txBody>
          <a:bodyPr tIns="180000" bIns="180000" rtlCol="0"/>
          <a:lstStyle>
            <a:lvl1pPr algn="r">
              <a:defRPr/>
            </a:lvl1pPr>
          </a:lstStyle>
          <a:p>
            <a:pPr rtl="0"/>
            <a:fld id="{0D309695-DEC3-40DA-9DF5-330280C9D0E8}" type="slidenum">
              <a:rPr lang="en-GB" noProof="0" smtClean="0"/>
              <a:pPr/>
              <a:t>‹#›</a:t>
            </a:fld>
            <a:endParaRPr lang="en-GB" noProof="0"/>
          </a:p>
        </p:txBody>
      </p:sp>
    </p:spTree>
    <p:extLst>
      <p:ext uri="{BB962C8B-B14F-4D97-AF65-F5344CB8AC3E}">
        <p14:creationId xmlns:p14="http://schemas.microsoft.com/office/powerpoint/2010/main" val="13030151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Closing">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1787F79D-9EFD-4F24-B92B-3DEF507C6FC1}"/>
              </a:ext>
              <a:ext uri="{C183D7F6-B498-43B3-948B-1728B52AA6E4}">
                <adec:decorative xmlns:adec="http://schemas.microsoft.com/office/drawing/2017/decorative" val="1"/>
              </a:ext>
            </a:extLst>
          </p:cNvPr>
          <p:cNvCxnSpPr>
            <a:cxnSpLocks/>
          </p:cNvCxnSpPr>
          <p:nvPr userDrawn="1"/>
        </p:nvCxnSpPr>
        <p:spPr>
          <a:xfrm>
            <a:off x="450000" y="450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itle 1">
            <a:extLst>
              <a:ext uri="{FF2B5EF4-FFF2-40B4-BE49-F238E27FC236}">
                <a16:creationId xmlns:a16="http://schemas.microsoft.com/office/drawing/2014/main" id="{12758C89-0197-4B72-BA43-2CC4DE73F747}"/>
              </a:ext>
            </a:extLst>
          </p:cNvPr>
          <p:cNvSpPr>
            <a:spLocks noGrp="1"/>
          </p:cNvSpPr>
          <p:nvPr>
            <p:ph type="title" hasCustomPrompt="1"/>
          </p:nvPr>
        </p:nvSpPr>
        <p:spPr>
          <a:xfrm>
            <a:off x="440969" y="647377"/>
            <a:ext cx="11316056" cy="1026572"/>
          </a:xfrm>
        </p:spPr>
        <p:txBody>
          <a:bodyPr rtlCol="0" anchor="ctr">
            <a:normAutofit/>
          </a:bodyPr>
          <a:lstStyle>
            <a:lvl1pPr>
              <a:spcBef>
                <a:spcPts val="1000"/>
              </a:spcBef>
              <a:defRPr sz="4400">
                <a:solidFill>
                  <a:schemeClr val="tx1"/>
                </a:solidFill>
              </a:defRPr>
            </a:lvl1pPr>
          </a:lstStyle>
          <a:p>
            <a:pPr rtl="0"/>
            <a:r>
              <a:rPr lang="en-GB" noProof="0"/>
              <a:t>Click to add title</a:t>
            </a:r>
          </a:p>
        </p:txBody>
      </p:sp>
      <p:sp>
        <p:nvSpPr>
          <p:cNvPr id="16" name="Text Placeholder 13">
            <a:extLst>
              <a:ext uri="{FF2B5EF4-FFF2-40B4-BE49-F238E27FC236}">
                <a16:creationId xmlns:a16="http://schemas.microsoft.com/office/drawing/2014/main" id="{37D2E7B5-A506-45AA-881E-1EF6A0EB07CC}"/>
              </a:ext>
            </a:extLst>
          </p:cNvPr>
          <p:cNvSpPr>
            <a:spLocks noGrp="1"/>
          </p:cNvSpPr>
          <p:nvPr>
            <p:ph type="body" sz="quarter" idx="11" hasCustomPrompt="1"/>
          </p:nvPr>
        </p:nvSpPr>
        <p:spPr>
          <a:xfrm>
            <a:off x="440968" y="1692923"/>
            <a:ext cx="11300287" cy="1001712"/>
          </a:xfrm>
        </p:spPr>
        <p:txBody>
          <a:bodyPr rtlCol="0">
            <a:normAutofit/>
          </a:bodyPr>
          <a:lstStyle>
            <a:lvl1pPr marL="1944" indent="0">
              <a:buNone/>
              <a:defRPr sz="2400" i="0">
                <a:solidFill>
                  <a:schemeClr val="tx1">
                    <a:alpha val="55000"/>
                  </a:schemeClr>
                </a:solidFill>
                <a:latin typeface="+mn-lt"/>
              </a:defRPr>
            </a:lvl1pPr>
          </a:lstStyle>
          <a:p>
            <a:pPr lvl="0" rtl="0"/>
            <a:r>
              <a:rPr lang="en-GB" noProof="0"/>
              <a:t>Click to add text</a:t>
            </a:r>
          </a:p>
        </p:txBody>
      </p:sp>
      <p:sp>
        <p:nvSpPr>
          <p:cNvPr id="25" name="Picture Placeholder 17">
            <a:extLst>
              <a:ext uri="{FF2B5EF4-FFF2-40B4-BE49-F238E27FC236}">
                <a16:creationId xmlns:a16="http://schemas.microsoft.com/office/drawing/2014/main" id="{751E77E5-BC2E-4851-A46B-1081DBFEE180}"/>
              </a:ext>
            </a:extLst>
          </p:cNvPr>
          <p:cNvSpPr>
            <a:spLocks noGrp="1"/>
          </p:cNvSpPr>
          <p:nvPr>
            <p:ph type="pic" sz="quarter" idx="12" hasCustomPrompt="1"/>
          </p:nvPr>
        </p:nvSpPr>
        <p:spPr>
          <a:xfrm>
            <a:off x="441325" y="2959100"/>
            <a:ext cx="2698750" cy="2987675"/>
          </a:xfrm>
        </p:spPr>
        <p:txBody>
          <a:bodyPr rtlCol="0"/>
          <a:lstStyle>
            <a:lvl1pPr marL="1944" indent="0" algn="ctr">
              <a:buNone/>
              <a:defRPr/>
            </a:lvl1pPr>
          </a:lstStyle>
          <a:p>
            <a:pPr rtl="0"/>
            <a:r>
              <a:rPr lang="en-GB" noProof="0"/>
              <a:t>Insert photo here</a:t>
            </a:r>
          </a:p>
        </p:txBody>
      </p:sp>
      <p:sp>
        <p:nvSpPr>
          <p:cNvPr id="26" name="Picture Placeholder 19">
            <a:extLst>
              <a:ext uri="{FF2B5EF4-FFF2-40B4-BE49-F238E27FC236}">
                <a16:creationId xmlns:a16="http://schemas.microsoft.com/office/drawing/2014/main" id="{5ADD8D61-5FF6-4FF8-A853-94978CE2BF08}"/>
              </a:ext>
            </a:extLst>
          </p:cNvPr>
          <p:cNvSpPr>
            <a:spLocks noGrp="1"/>
          </p:cNvSpPr>
          <p:nvPr>
            <p:ph type="pic" sz="quarter" idx="13" hasCustomPrompt="1"/>
          </p:nvPr>
        </p:nvSpPr>
        <p:spPr>
          <a:xfrm>
            <a:off x="3319463" y="2959100"/>
            <a:ext cx="2690812" cy="2987675"/>
          </a:xfrm>
        </p:spPr>
        <p:txBody>
          <a:bodyPr rtlCol="0"/>
          <a:lstStyle>
            <a:lvl1pPr marL="1944" indent="0" algn="ctr">
              <a:buNone/>
              <a:defRPr/>
            </a:lvl1pPr>
          </a:lstStyle>
          <a:p>
            <a:pPr rtl="0"/>
            <a:r>
              <a:rPr lang="en-GB" noProof="0"/>
              <a:t>Insert photo here</a:t>
            </a:r>
          </a:p>
        </p:txBody>
      </p:sp>
      <p:sp>
        <p:nvSpPr>
          <p:cNvPr id="27" name="Picture Placeholder 21">
            <a:extLst>
              <a:ext uri="{FF2B5EF4-FFF2-40B4-BE49-F238E27FC236}">
                <a16:creationId xmlns:a16="http://schemas.microsoft.com/office/drawing/2014/main" id="{7217B0CF-D153-4F21-B2F3-3736BFEE8B20}"/>
              </a:ext>
            </a:extLst>
          </p:cNvPr>
          <p:cNvSpPr>
            <a:spLocks noGrp="1"/>
          </p:cNvSpPr>
          <p:nvPr>
            <p:ph type="pic" sz="quarter" idx="14" hasCustomPrompt="1"/>
          </p:nvPr>
        </p:nvSpPr>
        <p:spPr>
          <a:xfrm>
            <a:off x="6189663" y="2959100"/>
            <a:ext cx="2689225" cy="2987675"/>
          </a:xfrm>
        </p:spPr>
        <p:txBody>
          <a:bodyPr rtlCol="0"/>
          <a:lstStyle>
            <a:lvl1pPr marL="1944" indent="0" algn="ctr">
              <a:buNone/>
              <a:defRPr/>
            </a:lvl1pPr>
          </a:lstStyle>
          <a:p>
            <a:pPr rtl="0"/>
            <a:r>
              <a:rPr lang="en-GB" noProof="0"/>
              <a:t>Insert photo here</a:t>
            </a:r>
          </a:p>
        </p:txBody>
      </p:sp>
      <p:sp>
        <p:nvSpPr>
          <p:cNvPr id="28" name="Picture Placeholder 23">
            <a:extLst>
              <a:ext uri="{FF2B5EF4-FFF2-40B4-BE49-F238E27FC236}">
                <a16:creationId xmlns:a16="http://schemas.microsoft.com/office/drawing/2014/main" id="{46C9A6A5-13C0-4A42-B695-F3511DCA96A4}"/>
              </a:ext>
            </a:extLst>
          </p:cNvPr>
          <p:cNvSpPr>
            <a:spLocks noGrp="1"/>
          </p:cNvSpPr>
          <p:nvPr>
            <p:ph type="pic" sz="quarter" idx="15" hasCustomPrompt="1"/>
          </p:nvPr>
        </p:nvSpPr>
        <p:spPr>
          <a:xfrm>
            <a:off x="9058275" y="2959100"/>
            <a:ext cx="2698750" cy="2987675"/>
          </a:xfrm>
        </p:spPr>
        <p:txBody>
          <a:bodyPr rtlCol="0"/>
          <a:lstStyle>
            <a:lvl1pPr marL="1944" indent="0" algn="ctr">
              <a:buNone/>
              <a:defRPr/>
            </a:lvl1pPr>
          </a:lstStyle>
          <a:p>
            <a:pPr rtl="0"/>
            <a:r>
              <a:rPr lang="en-GB" noProof="0"/>
              <a:t>Insert photo here</a:t>
            </a:r>
          </a:p>
        </p:txBody>
      </p:sp>
      <p:sp>
        <p:nvSpPr>
          <p:cNvPr id="10" name="Date Placeholder 5">
            <a:extLst>
              <a:ext uri="{FF2B5EF4-FFF2-40B4-BE49-F238E27FC236}">
                <a16:creationId xmlns:a16="http://schemas.microsoft.com/office/drawing/2014/main" id="{DD1D6B44-0E3B-4C46-B068-14568BF01DF7}"/>
              </a:ext>
            </a:extLst>
          </p:cNvPr>
          <p:cNvSpPr>
            <a:spLocks noGrp="1"/>
          </p:cNvSpPr>
          <p:nvPr>
            <p:ph type="dt" sz="half" idx="2"/>
          </p:nvPr>
        </p:nvSpPr>
        <p:spPr>
          <a:xfrm>
            <a:off x="442912" y="6152968"/>
            <a:ext cx="3457576" cy="502920"/>
          </a:xfrm>
        </p:spPr>
        <p:txBody>
          <a:bodyPr rtlCol="0"/>
          <a:lstStyle>
            <a:lvl1pPr>
              <a:defRPr/>
            </a:lvl1pPr>
          </a:lstStyle>
          <a:p>
            <a:pPr rtl="0"/>
            <a:r>
              <a:rPr lang="en-GB" noProof="0"/>
              <a:t>2/2/20XX</a:t>
            </a:r>
          </a:p>
        </p:txBody>
      </p:sp>
      <p:sp>
        <p:nvSpPr>
          <p:cNvPr id="11" name="Footer Placeholder 3">
            <a:extLst>
              <a:ext uri="{FF2B5EF4-FFF2-40B4-BE49-F238E27FC236}">
                <a16:creationId xmlns:a16="http://schemas.microsoft.com/office/drawing/2014/main" id="{FB72C5E2-290F-4D02-842B-932296C10DF0}"/>
              </a:ext>
            </a:extLst>
          </p:cNvPr>
          <p:cNvSpPr>
            <a:spLocks noGrp="1"/>
          </p:cNvSpPr>
          <p:nvPr>
            <p:ph type="ftr" sz="quarter" idx="3"/>
          </p:nvPr>
        </p:nvSpPr>
        <p:spPr>
          <a:xfrm>
            <a:off x="4370832" y="6153912"/>
            <a:ext cx="5397056" cy="502920"/>
          </a:xfrm>
        </p:spPr>
        <p:txBody>
          <a:bodyPr rtlCol="0"/>
          <a:lstStyle/>
          <a:p>
            <a:pPr rtl="0"/>
            <a:r>
              <a:rPr lang="en-GB" spc="200" noProof="0"/>
              <a:t>PRESENTATION TITLE</a:t>
            </a:r>
          </a:p>
        </p:txBody>
      </p:sp>
      <p:sp>
        <p:nvSpPr>
          <p:cNvPr id="14" name="Slide Number Placeholder 11">
            <a:extLst>
              <a:ext uri="{FF2B5EF4-FFF2-40B4-BE49-F238E27FC236}">
                <a16:creationId xmlns:a16="http://schemas.microsoft.com/office/drawing/2014/main" id="{E3152744-4FDB-4426-90C5-B204EE645EFA}"/>
              </a:ext>
            </a:extLst>
          </p:cNvPr>
          <p:cNvSpPr>
            <a:spLocks noGrp="1"/>
          </p:cNvSpPr>
          <p:nvPr>
            <p:ph type="sldNum" sz="quarter" idx="4"/>
          </p:nvPr>
        </p:nvSpPr>
        <p:spPr>
          <a:xfrm>
            <a:off x="11241025" y="6153912"/>
            <a:ext cx="502920" cy="502920"/>
          </a:xfrm>
        </p:spPr>
        <p:txBody>
          <a:bodyPr tIns="180000" bIns="180000" rtlCol="0"/>
          <a:lstStyle>
            <a:lvl1pPr algn="r">
              <a:defRPr/>
            </a:lvl1pPr>
          </a:lstStyle>
          <a:p>
            <a:pPr rtl="0"/>
            <a:fld id="{0D309695-DEC3-40DA-9DF5-330280C9D0E8}" type="slidenum">
              <a:rPr lang="en-GB" noProof="0" smtClean="0"/>
              <a:pPr/>
              <a:t>‹#›</a:t>
            </a:fld>
            <a:endParaRPr lang="en-GB" noProof="0"/>
          </a:p>
        </p:txBody>
      </p:sp>
    </p:spTree>
    <p:extLst>
      <p:ext uri="{BB962C8B-B14F-4D97-AF65-F5344CB8AC3E}">
        <p14:creationId xmlns:p14="http://schemas.microsoft.com/office/powerpoint/2010/main" val="26617627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r>
              <a:rPr lang="en-GB" noProof="0"/>
              <a:t>2/2/20XX</a:t>
            </a: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r>
              <a:rPr lang="en-GB" spc="200" noProof="0"/>
              <a:t>PRESENTATION TITLE</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0D309695-DEC3-40DA-9DF5-330280C9D0E8}" type="slidenum">
              <a:rPr lang="en-GB" noProof="0" smtClean="0"/>
              <a:pPr/>
              <a:t>‹#›</a:t>
            </a:fld>
            <a:endParaRPr lang="en-GB" noProof="0"/>
          </a:p>
        </p:txBody>
      </p:sp>
    </p:spTree>
    <p:extLst>
      <p:ext uri="{BB962C8B-B14F-4D97-AF65-F5344CB8AC3E}">
        <p14:creationId xmlns:p14="http://schemas.microsoft.com/office/powerpoint/2010/main" val="3678176829"/>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 id="2147483688" r:id="rId13"/>
    <p:sldLayoutId id="2147483690" r:id="rId14"/>
    <p:sldLayoutId id="2147483691" r:id="rId15"/>
    <p:sldLayoutId id="2147483692" r:id="rId16"/>
    <p:sldLayoutId id="2147483693" r:id="rId17"/>
    <p:sldLayoutId id="2147483697" r:id="rId18"/>
    <p:sldLayoutId id="2147483699" r:id="rId19"/>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6.xml"/><Relationship Id="rId6" Type="http://schemas.openxmlformats.org/officeDocument/2006/relationships/hyperlink" Target="https://archive.org/details/Kitty_1968" TargetMode="External"/><Relationship Id="rId5" Type="http://schemas.openxmlformats.org/officeDocument/2006/relationships/image" Target="../media/image4.png"/><Relationship Id="rId4" Type="http://schemas.openxmlformats.org/officeDocument/2006/relationships/hyperlink" Target="https://www.historyofinformation.com/detail.php?entryid=4015"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repo.darmajaya.ac.id/5463/1/The%20Fundamentals%20of%20Animation%20%28%20PDFDrive%20%29.pdf" TargetMode="External"/><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5.xml"/><Relationship Id="rId6" Type="http://schemas.openxmlformats.org/officeDocument/2006/relationships/hyperlink" Target="https://www.azhumane.org/news/pet-behavior-tips-understanding-feline-body-language/" TargetMode="External"/><Relationship Id="rId5" Type="http://schemas.openxmlformats.org/officeDocument/2006/relationships/hyperlink" Target="https://www.dailymail.co.uk/sciencetech/article-12696713/Do-know-cat-feline-Experts-reveal-kittys-facial-expressions-really-mean.html" TargetMode="Externa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8" Type="http://schemas.openxmlformats.org/officeDocument/2006/relationships/hyperlink" Target="https://pixune.com/blog/straight-ahead-and-pose-to-pose/" TargetMode="External"/><Relationship Id="rId3" Type="http://schemas.openxmlformats.org/officeDocument/2006/relationships/hyperlink" Target="https://archive.org/details/TheIllusionOfLifeDisneyAnimation/page/n7/mode/2up" TargetMode="External"/><Relationship Id="rId7" Type="http://schemas.openxmlformats.org/officeDocument/2006/relationships/hyperlink" Target="https://pixune.com/blog/12-principles-of-animation/" TargetMode="External"/><Relationship Id="rId2" Type="http://schemas.openxmlformats.org/officeDocument/2006/relationships/image" Target="../media/image8.png"/><Relationship Id="rId1" Type="http://schemas.openxmlformats.org/officeDocument/2006/relationships/slideLayout" Target="../slideLayouts/slideLayout6.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6.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8" Type="http://schemas.openxmlformats.org/officeDocument/2006/relationships/image" Target="../media/image16.png"/><Relationship Id="rId3" Type="http://schemas.microsoft.com/office/2007/relationships/media" Target="../media/media2.mp4"/><Relationship Id="rId7" Type="http://schemas.openxmlformats.org/officeDocument/2006/relationships/hyperlink" Target="https://tenor.com/view/warrior-cats-gif-22034960" TargetMode="Externa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5.png"/><Relationship Id="rId5" Type="http://schemas.openxmlformats.org/officeDocument/2006/relationships/slideLayout" Target="../slideLayouts/slideLayout6.xml"/><Relationship Id="rId4" Type="http://schemas.openxmlformats.org/officeDocument/2006/relationships/video" Target="../media/media2.mp4"/><Relationship Id="rId9" Type="http://schemas.openxmlformats.org/officeDocument/2006/relationships/hyperlink" Target="https://tenor.com/view/warrior-cats-alexharrier-final-confrontation-firestar-tigerstar-gif-21930191"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15.xml"/><Relationship Id="rId4" Type="http://schemas.openxmlformats.org/officeDocument/2006/relationships/hyperlink" Target="https://www.imdb.com/title/tt4420704/"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8" Type="http://schemas.openxmlformats.org/officeDocument/2006/relationships/image" Target="../media/image24.png"/><Relationship Id="rId13" Type="http://schemas.openxmlformats.org/officeDocument/2006/relationships/image" Target="../media/image29.png"/><Relationship Id="rId18" Type="http://schemas.openxmlformats.org/officeDocument/2006/relationships/image" Target="../media/image34.pn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png"/><Relationship Id="rId17" Type="http://schemas.openxmlformats.org/officeDocument/2006/relationships/image" Target="../media/image33.png"/><Relationship Id="rId2" Type="http://schemas.openxmlformats.org/officeDocument/2006/relationships/notesSlide" Target="../notesSlides/notesSlide8.xml"/><Relationship Id="rId16" Type="http://schemas.openxmlformats.org/officeDocument/2006/relationships/image" Target="../media/image32.png"/><Relationship Id="rId1" Type="http://schemas.openxmlformats.org/officeDocument/2006/relationships/slideLayout" Target="../slideLayouts/slideLayout15.xml"/><Relationship Id="rId6" Type="http://schemas.openxmlformats.org/officeDocument/2006/relationships/image" Target="../media/image22.png"/><Relationship Id="rId11" Type="http://schemas.openxmlformats.org/officeDocument/2006/relationships/image" Target="../media/image27.png"/><Relationship Id="rId5" Type="http://schemas.openxmlformats.org/officeDocument/2006/relationships/image" Target="../media/image21.png"/><Relationship Id="rId15" Type="http://schemas.openxmlformats.org/officeDocument/2006/relationships/image" Target="../media/image31.png"/><Relationship Id="rId10" Type="http://schemas.openxmlformats.org/officeDocument/2006/relationships/image" Target="../media/image26.png"/><Relationship Id="rId4" Type="http://schemas.openxmlformats.org/officeDocument/2006/relationships/image" Target="../media/image20.png"/><Relationship Id="rId9" Type="http://schemas.openxmlformats.org/officeDocument/2006/relationships/image" Target="../media/image25.png"/><Relationship Id="rId14" Type="http://schemas.openxmlformats.org/officeDocument/2006/relationships/image" Target="../media/image30.png"/></Relationships>
</file>

<file path=ppt/slides/_rels/slide13.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29.png"/><Relationship Id="rId7" Type="http://schemas.openxmlformats.org/officeDocument/2006/relationships/image" Target="../media/image35.png"/><Relationship Id="rId2" Type="http://schemas.openxmlformats.org/officeDocument/2006/relationships/notesSlide" Target="../notesSlides/notesSlide9.xml"/><Relationship Id="rId1" Type="http://schemas.openxmlformats.org/officeDocument/2006/relationships/slideLayout" Target="../slideLayouts/slideLayout15.xml"/><Relationship Id="rId6" Type="http://schemas.openxmlformats.org/officeDocument/2006/relationships/image" Target="../media/image34.png"/><Relationship Id="rId5" Type="http://schemas.openxmlformats.org/officeDocument/2006/relationships/image" Target="../media/image30.png"/><Relationship Id="rId4" Type="http://schemas.openxmlformats.org/officeDocument/2006/relationships/image" Target="../media/image26.png"/><Relationship Id="rId9" Type="http://schemas.openxmlformats.org/officeDocument/2006/relationships/image" Target="../media/image37.png"/></Relationships>
</file>

<file path=ppt/slides/_rels/slide1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0.xml"/><Relationship Id="rId1" Type="http://schemas.openxmlformats.org/officeDocument/2006/relationships/slideLayout" Target="../slideLayouts/slideLayout15.xml"/><Relationship Id="rId4" Type="http://schemas.openxmlformats.org/officeDocument/2006/relationships/hyperlink" Target="https://www.imdb.com/title/tt4772188/" TargetMode="External"/></Relationships>
</file>

<file path=ppt/slides/_rels/slide15.xml.rels><?xml version="1.0" encoding="UTF-8" standalone="yes"?>
<Relationships xmlns="http://schemas.openxmlformats.org/package/2006/relationships"><Relationship Id="rId8" Type="http://schemas.openxmlformats.org/officeDocument/2006/relationships/image" Target="../media/image43.png"/><Relationship Id="rId13" Type="http://schemas.openxmlformats.org/officeDocument/2006/relationships/image" Target="../media/image48.png"/><Relationship Id="rId18" Type="http://schemas.openxmlformats.org/officeDocument/2006/relationships/image" Target="../media/image53.png"/><Relationship Id="rId26" Type="http://schemas.openxmlformats.org/officeDocument/2006/relationships/image" Target="../media/image61.png"/><Relationship Id="rId3" Type="http://schemas.openxmlformats.org/officeDocument/2006/relationships/image" Target="../media/image39.png"/><Relationship Id="rId21" Type="http://schemas.openxmlformats.org/officeDocument/2006/relationships/image" Target="../media/image56.png"/><Relationship Id="rId7" Type="http://schemas.openxmlformats.org/officeDocument/2006/relationships/image" Target="../media/image42.png"/><Relationship Id="rId12" Type="http://schemas.openxmlformats.org/officeDocument/2006/relationships/image" Target="../media/image47.png"/><Relationship Id="rId17" Type="http://schemas.openxmlformats.org/officeDocument/2006/relationships/image" Target="../media/image52.png"/><Relationship Id="rId25" Type="http://schemas.openxmlformats.org/officeDocument/2006/relationships/image" Target="../media/image60.png"/><Relationship Id="rId2" Type="http://schemas.openxmlformats.org/officeDocument/2006/relationships/notesSlide" Target="../notesSlides/notesSlide11.xml"/><Relationship Id="rId16" Type="http://schemas.openxmlformats.org/officeDocument/2006/relationships/image" Target="../media/image51.png"/><Relationship Id="rId20" Type="http://schemas.openxmlformats.org/officeDocument/2006/relationships/image" Target="../media/image55.png"/><Relationship Id="rId1" Type="http://schemas.openxmlformats.org/officeDocument/2006/relationships/slideLayout" Target="../slideLayouts/slideLayout15.xml"/><Relationship Id="rId6" Type="http://schemas.openxmlformats.org/officeDocument/2006/relationships/image" Target="../media/image41.png"/><Relationship Id="rId11" Type="http://schemas.openxmlformats.org/officeDocument/2006/relationships/image" Target="../media/image46.png"/><Relationship Id="rId24" Type="http://schemas.openxmlformats.org/officeDocument/2006/relationships/image" Target="../media/image59.png"/><Relationship Id="rId5" Type="http://schemas.openxmlformats.org/officeDocument/2006/relationships/image" Target="../media/image13.png"/><Relationship Id="rId15" Type="http://schemas.openxmlformats.org/officeDocument/2006/relationships/image" Target="../media/image50.png"/><Relationship Id="rId23" Type="http://schemas.openxmlformats.org/officeDocument/2006/relationships/image" Target="../media/image58.png"/><Relationship Id="rId28" Type="http://schemas.openxmlformats.org/officeDocument/2006/relationships/image" Target="../media/image63.png"/><Relationship Id="rId10" Type="http://schemas.openxmlformats.org/officeDocument/2006/relationships/image" Target="../media/image45.png"/><Relationship Id="rId19" Type="http://schemas.openxmlformats.org/officeDocument/2006/relationships/image" Target="../media/image54.png"/><Relationship Id="rId4" Type="http://schemas.openxmlformats.org/officeDocument/2006/relationships/image" Target="../media/image40.png"/><Relationship Id="rId9" Type="http://schemas.openxmlformats.org/officeDocument/2006/relationships/image" Target="../media/image44.png"/><Relationship Id="rId14" Type="http://schemas.openxmlformats.org/officeDocument/2006/relationships/image" Target="../media/image49.png"/><Relationship Id="rId22" Type="http://schemas.openxmlformats.org/officeDocument/2006/relationships/image" Target="../media/image57.png"/><Relationship Id="rId27" Type="http://schemas.openxmlformats.org/officeDocument/2006/relationships/image" Target="../media/image62.png"/></Relationships>
</file>

<file path=ppt/slides/_rels/slide1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2.xml"/><Relationship Id="rId1" Type="http://schemas.openxmlformats.org/officeDocument/2006/relationships/slideLayout" Target="../slideLayouts/slideLayout15.xml"/><Relationship Id="rId6" Type="http://schemas.openxmlformats.org/officeDocument/2006/relationships/image" Target="../media/image64.png"/><Relationship Id="rId5" Type="http://schemas.openxmlformats.org/officeDocument/2006/relationships/image" Target="../media/image13.png"/><Relationship Id="rId4" Type="http://schemas.openxmlformats.org/officeDocument/2006/relationships/image" Target="../media/image40.png"/></Relationships>
</file>

<file path=ppt/slides/_rels/slide17.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13.xml"/><Relationship Id="rId1" Type="http://schemas.openxmlformats.org/officeDocument/2006/relationships/slideLayout" Target="../slideLayouts/slideLayout18.xml"/><Relationship Id="rId6" Type="http://schemas.openxmlformats.org/officeDocument/2006/relationships/hyperlink" Target="https://store.steampowered.com/app/1112890/Calico/" TargetMode="External"/><Relationship Id="rId5" Type="http://schemas.openxmlformats.org/officeDocument/2006/relationships/hyperlink" Target="https://store.steampowered.com/app/1332010/Stray/" TargetMode="External"/><Relationship Id="rId4" Type="http://schemas.openxmlformats.org/officeDocument/2006/relationships/image" Target="../media/image66.png"/></Relationships>
</file>

<file path=ppt/slides/_rels/slide18.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14.xml"/><Relationship Id="rId1" Type="http://schemas.openxmlformats.org/officeDocument/2006/relationships/slideLayout" Target="../slideLayouts/slideLayout17.xml"/><Relationship Id="rId4" Type="http://schemas.openxmlformats.org/officeDocument/2006/relationships/image" Target="../media/image68.png"/></Relationships>
</file>

<file path=ppt/slides/_rels/slide19.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15.xml"/><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16.xml"/><Relationship Id="rId1" Type="http://schemas.openxmlformats.org/officeDocument/2006/relationships/slideLayout" Target="../slideLayouts/slideLayout17.xml"/><Relationship Id="rId4" Type="http://schemas.openxmlformats.org/officeDocument/2006/relationships/hyperlink" Target="https://store.steampowered.com/app/1332010/Stray/"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blog.playstation.com/2022/07/15/getting-to-know-strays-leading-feline-out-july-19/" TargetMode="External"/><Relationship Id="rId7" Type="http://schemas.openxmlformats.org/officeDocument/2006/relationships/image" Target="../media/image72.png"/><Relationship Id="rId2" Type="http://schemas.openxmlformats.org/officeDocument/2006/relationships/notesSlide" Target="../notesSlides/notesSlide17.xml"/><Relationship Id="rId1" Type="http://schemas.openxmlformats.org/officeDocument/2006/relationships/slideLayout" Target="../slideLayouts/slideLayout19.xml"/><Relationship Id="rId6" Type="http://schemas.openxmlformats.org/officeDocument/2006/relationships/image" Target="../media/image71.png"/><Relationship Id="rId5" Type="http://schemas.openxmlformats.org/officeDocument/2006/relationships/image" Target="../media/image70.png"/><Relationship Id="rId4" Type="http://schemas.openxmlformats.org/officeDocument/2006/relationships/hyperlink" Target="https://gamerant.com/stray-behind-the-scenes-real-cats-inspiration/"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ign.com/articles/stray-ps4-ps5-pc-preview" TargetMode="External"/><Relationship Id="rId2" Type="http://schemas.openxmlformats.org/officeDocument/2006/relationships/notesSlide" Target="../notesSlides/notesSlide18.xml"/><Relationship Id="rId1" Type="http://schemas.openxmlformats.org/officeDocument/2006/relationships/slideLayout" Target="../slideLayouts/slideLayout17.xml"/><Relationship Id="rId4" Type="http://schemas.openxmlformats.org/officeDocument/2006/relationships/hyperlink" Target="https://blog.playstation.com/2021/07/29/an-in-depth-look-into-the-mysterious-futuristic-world-of-stray/"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73.jpg"/><Relationship Id="rId2" Type="http://schemas.openxmlformats.org/officeDocument/2006/relationships/notesSlide" Target="../notesSlides/notesSlide19.xml"/><Relationship Id="rId1" Type="http://schemas.openxmlformats.org/officeDocument/2006/relationships/slideLayout" Target="../slideLayouts/slideLayout15.xml"/><Relationship Id="rId6" Type="http://schemas.openxmlformats.org/officeDocument/2006/relationships/hyperlink" Target="https://creativemarket.com/DeShoff84/344445-Set-of-cats-emotions.-Cats-faces.?utm_source=Pinterest&amp;utm_medium=CM+Social+Share&amp;utm_campaign=Search+Social+Share&amp;utm_content=Search+~+Creative+Market&amp;ts=201807&amp;epik=dj0yJnU9M3I4cEdnZkJsMGlJcTBRQUxrYkRNOHBDNV9jV2RqVE8mcD0wJm49TVBZWVdfSmpONjRrbnh6NW1yOXk4USZ0PUFBQUFBR2M2dFl3" TargetMode="External"/><Relationship Id="rId5" Type="http://schemas.openxmlformats.org/officeDocument/2006/relationships/image" Target="../media/image5.png"/><Relationship Id="rId4" Type="http://schemas.openxmlformats.org/officeDocument/2006/relationships/image" Target="../media/image74.png"/></Relationships>
</file>

<file path=ppt/slides/_rels/slide24.xml.rels><?xml version="1.0" encoding="UTF-8" standalone="yes"?>
<Relationships xmlns="http://schemas.openxmlformats.org/package/2006/relationships"><Relationship Id="rId3" Type="http://schemas.openxmlformats.org/officeDocument/2006/relationships/hyperlink" Target="https://www.moople.in/blog/was-the-garfield-movie-well-animated/" TargetMode="External"/><Relationship Id="rId2" Type="http://schemas.openxmlformats.org/officeDocument/2006/relationships/image" Target="../media/image75.pn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76.jpg"/><Relationship Id="rId2" Type="http://schemas.openxmlformats.org/officeDocument/2006/relationships/notesSlide" Target="../notesSlides/notesSlide20.xml"/><Relationship Id="rId1" Type="http://schemas.openxmlformats.org/officeDocument/2006/relationships/slideLayout" Target="../slideLayouts/slideLayout15.xml"/><Relationship Id="rId5" Type="http://schemas.openxmlformats.org/officeDocument/2006/relationships/image" Target="../media/image73.jpg"/><Relationship Id="rId4" Type="http://schemas.openxmlformats.org/officeDocument/2006/relationships/image" Target="../media/image77.jp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3" Type="http://schemas.openxmlformats.org/officeDocument/2006/relationships/hyperlink" Target="https://www.cgspectrum.com/blog/what-is-an-animation-storyboard" TargetMode="External"/><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8.png"/><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23.xml"/><Relationship Id="rId1" Type="http://schemas.openxmlformats.org/officeDocument/2006/relationships/slideLayout" Target="../slideLayouts/slideLayout18.xml"/><Relationship Id="rId5" Type="http://schemas.openxmlformats.org/officeDocument/2006/relationships/image" Target="../media/image74.png"/><Relationship Id="rId4" Type="http://schemas.openxmlformats.org/officeDocument/2006/relationships/image" Target="../media/image80.png"/></Relationships>
</file>

<file path=ppt/slides/_rels/slide30.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24.xml"/><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8" Type="http://schemas.openxmlformats.org/officeDocument/2006/relationships/hyperlink" Target="https://pixune.com/blog/12-principles-of-animation/" TargetMode="External"/><Relationship Id="rId13" Type="http://schemas.openxmlformats.org/officeDocument/2006/relationships/hyperlink" Target="https://www.imdb.com/title/tt4772188/" TargetMode="External"/><Relationship Id="rId18" Type="http://schemas.openxmlformats.org/officeDocument/2006/relationships/hyperlink" Target="https://www.ign.com/articles/stray-ps4-ps5-pc-preview" TargetMode="External"/><Relationship Id="rId3" Type="http://schemas.openxmlformats.org/officeDocument/2006/relationships/hyperlink" Target="https://archive.org/details/Kitty_1968" TargetMode="External"/><Relationship Id="rId7" Type="http://schemas.openxmlformats.org/officeDocument/2006/relationships/hyperlink" Target="https://archive.org/details/TheIllusionOfLifeDisneyAnimation/page/n7/mode/2up" TargetMode="External"/><Relationship Id="rId12" Type="http://schemas.openxmlformats.org/officeDocument/2006/relationships/hyperlink" Target="https://www.imdb.com/title/tt4420704/" TargetMode="External"/><Relationship Id="rId17" Type="http://schemas.openxmlformats.org/officeDocument/2006/relationships/hyperlink" Target="https://gamerant.com/stray-behind-the-scenes-real-cats-inspiration/" TargetMode="External"/><Relationship Id="rId2" Type="http://schemas.openxmlformats.org/officeDocument/2006/relationships/hyperlink" Target="http://repo.darmajaya.ac.id/5463/1/The%20Fundamentals%20of%20Animation%20%28%20PDFDrive%20%29.pdf" TargetMode="External"/><Relationship Id="rId16" Type="http://schemas.openxmlformats.org/officeDocument/2006/relationships/hyperlink" Target="https://blog.playstation.com/2022/07/15/getting-to-know-strays-leading-feline-out-july-19/" TargetMode="External"/><Relationship Id="rId1" Type="http://schemas.openxmlformats.org/officeDocument/2006/relationships/slideLayout" Target="../slideLayouts/slideLayout7.xml"/><Relationship Id="rId6" Type="http://schemas.openxmlformats.org/officeDocument/2006/relationships/hyperlink" Target="https://www.azhumane.org/news/pet-behavior-tips-understanding-feline-body-language/" TargetMode="External"/><Relationship Id="rId11" Type="http://schemas.openxmlformats.org/officeDocument/2006/relationships/hyperlink" Target="https://tenor.com/view/warrior-cats-alexharrier-final-confrontation-firestar-tigerstar-gif-21930191" TargetMode="External"/><Relationship Id="rId5" Type="http://schemas.openxmlformats.org/officeDocument/2006/relationships/hyperlink" Target="https://www.dailymail.co.uk/sciencetech/article-12696713/Do-know-cat-feline-Experts-reveal-kittys-facial-expressions-really-mean.html" TargetMode="External"/><Relationship Id="rId15" Type="http://schemas.openxmlformats.org/officeDocument/2006/relationships/hyperlink" Target="https://store.steampowered.com/app/1112890/Calico/" TargetMode="External"/><Relationship Id="rId10" Type="http://schemas.openxmlformats.org/officeDocument/2006/relationships/hyperlink" Target="https://tenor.com/view/warrior-cats-gif-22034960" TargetMode="External"/><Relationship Id="rId19" Type="http://schemas.openxmlformats.org/officeDocument/2006/relationships/hyperlink" Target="https://blog.playstation.com/2021/07/29/an-in-depth-look-into-the-mysterious-futuristic-world-of-stray/" TargetMode="External"/><Relationship Id="rId4" Type="http://schemas.openxmlformats.org/officeDocument/2006/relationships/hyperlink" Target="https://www.historyofinformation.com/detail.php?entryid=4015" TargetMode="External"/><Relationship Id="rId9" Type="http://schemas.openxmlformats.org/officeDocument/2006/relationships/hyperlink" Target="https://pixune.com/blog/straight-ahead-and-pose-to-pose/" TargetMode="External"/><Relationship Id="rId14" Type="http://schemas.openxmlformats.org/officeDocument/2006/relationships/hyperlink" Target="https://store.steampowered.com/app/1332010/Stray/"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moople.in/blog/was-the-garfield-movie-well-animated/" TargetMode="External"/><Relationship Id="rId2" Type="http://schemas.openxmlformats.org/officeDocument/2006/relationships/hyperlink" Target="https://creativemarket.com/DeShoff84/344445-Set-of-cats-emotions.-Cats-faces.?utm_source=Pinterest&amp;utm_medium=CM+Social+Share&amp;utm_campaign=Search+Social+Share&amp;utm_content=Search+~+Creative+Market&amp;ts=201807&amp;epik=dj0yJnU9M3I4cEdnZkJsMGlJcTBRQUxrYkRNOHBDNV9jV2RqVE8mcD0wJm49TVBZWVdfSmpONjRrbnh6NW1yOXk4USZ0PUFBQUFBR2M2dFl3" TargetMode="External"/><Relationship Id="rId1" Type="http://schemas.openxmlformats.org/officeDocument/2006/relationships/slideLayout" Target="../slideLayouts/slideLayout7.xml"/><Relationship Id="rId4" Type="http://schemas.openxmlformats.org/officeDocument/2006/relationships/hyperlink" Target="https://www.cgspectrum.com/blog/what-is-an-animation-storyboard" TargetMode="External"/></Relationships>
</file>

<file path=ppt/slides/_rels/slide33.xml.rels><?xml version="1.0" encoding="UTF-8" standalone="yes"?>
<Relationships xmlns="http://schemas.openxmlformats.org/package/2006/relationships"><Relationship Id="rId8" Type="http://schemas.openxmlformats.org/officeDocument/2006/relationships/hyperlink" Target="https://www.azhumane.org/news/pet-behavior-tips-understanding-feline-body-language/" TargetMode="External"/><Relationship Id="rId13" Type="http://schemas.openxmlformats.org/officeDocument/2006/relationships/hyperlink" Target="https://www.imdb.com/title/tt4420704/" TargetMode="External"/><Relationship Id="rId18" Type="http://schemas.openxmlformats.org/officeDocument/2006/relationships/hyperlink" Target="https://gamerant.com/stray-behind-the-scenes-real-cats-inspiration/" TargetMode="External"/><Relationship Id="rId3" Type="http://schemas.openxmlformats.org/officeDocument/2006/relationships/image" Target="../media/image74.png"/><Relationship Id="rId21" Type="http://schemas.openxmlformats.org/officeDocument/2006/relationships/hyperlink" Target="https://creativemarket.com/DeShoff84/344445-Set-of-cats-emotions.-Cats-faces.?utm_source=Pinterest&amp;utm_medium=CM+Social+Share&amp;utm_campaign=Search+Social+Share&amp;utm_content=Search+~+Creative+Market&amp;ts=201807&amp;epik=dj0yJnU9M3I4cEdnZkJsMGlJcTBRQUxrYkRNOHBDNV9jV2RqVE8mcD0wJm49TVBZWVdfSmpONjRrbnh6NW1yOXk4USZ0PUFBQUFBR2M2dFl3" TargetMode="External"/><Relationship Id="rId7" Type="http://schemas.openxmlformats.org/officeDocument/2006/relationships/hyperlink" Target="https://www.dailymail.co.uk/sciencetech/article-12696713/Do-know-cat-feline-Experts-reveal-kittys-facial-expressions-really-mean.html" TargetMode="External"/><Relationship Id="rId12" Type="http://schemas.openxmlformats.org/officeDocument/2006/relationships/hyperlink" Target="https://tenor.com/view/warrior-cats-gif-22034960" TargetMode="External"/><Relationship Id="rId17" Type="http://schemas.openxmlformats.org/officeDocument/2006/relationships/hyperlink" Target="https://blog.playstation.com/2022/07/15/getting-to-know-strays-leading-feline-out-july-19/" TargetMode="External"/><Relationship Id="rId2" Type="http://schemas.openxmlformats.org/officeDocument/2006/relationships/notesSlide" Target="../notesSlides/notesSlide25.xml"/><Relationship Id="rId16" Type="http://schemas.openxmlformats.org/officeDocument/2006/relationships/hyperlink" Target="https://store.steampowered.com/app/1332010/Stray/" TargetMode="External"/><Relationship Id="rId20" Type="http://schemas.openxmlformats.org/officeDocument/2006/relationships/hyperlink" Target="https://www.ign.com/articles/stray-ps4-ps5-pc-preview" TargetMode="External"/><Relationship Id="rId1" Type="http://schemas.openxmlformats.org/officeDocument/2006/relationships/slideLayout" Target="../slideLayouts/slideLayout18.xml"/><Relationship Id="rId6" Type="http://schemas.openxmlformats.org/officeDocument/2006/relationships/hyperlink" Target="http://repo.darmajaya.ac.id/5463/1/The%20Fundamentals%20of%20Animation%20%28%20PDFDrive%20%29.pdf" TargetMode="External"/><Relationship Id="rId11" Type="http://schemas.openxmlformats.org/officeDocument/2006/relationships/hyperlink" Target="https://tenor.com/view/warrior-cats-alexharrier-final-confrontation-firestar-tigerstar-gif-21930191" TargetMode="External"/><Relationship Id="rId5" Type="http://schemas.openxmlformats.org/officeDocument/2006/relationships/hyperlink" Target="https://www.historyofinformation.com/detail.php?entryid=4015" TargetMode="External"/><Relationship Id="rId15" Type="http://schemas.openxmlformats.org/officeDocument/2006/relationships/hyperlink" Target="https://store.steampowered.com/app/1112890/Calico/" TargetMode="External"/><Relationship Id="rId23" Type="http://schemas.openxmlformats.org/officeDocument/2006/relationships/hyperlink" Target="https://www.cgspectrum.com/blog/what-is-an-animation-storyboard" TargetMode="External"/><Relationship Id="rId10" Type="http://schemas.openxmlformats.org/officeDocument/2006/relationships/hyperlink" Target="https://archive.org/details/TheIllusionOfLifeDisneyAnimation/page/n7/mode/2up" TargetMode="External"/><Relationship Id="rId19" Type="http://schemas.openxmlformats.org/officeDocument/2006/relationships/hyperlink" Target="https://blog.playstation.com/2021/07/29/an-in-depth-look-into-the-mysterious-futuristic-world-of-stray/" TargetMode="External"/><Relationship Id="rId4" Type="http://schemas.openxmlformats.org/officeDocument/2006/relationships/hyperlink" Target="https://archive.org/details/Kitty_1968" TargetMode="External"/><Relationship Id="rId9" Type="http://schemas.openxmlformats.org/officeDocument/2006/relationships/hyperlink" Target="https://pixune.com/blog/12-principles-of-animation/" TargetMode="External"/><Relationship Id="rId14" Type="http://schemas.openxmlformats.org/officeDocument/2006/relationships/hyperlink" Target="https://www.imdb.com/title/tt4772188/" TargetMode="External"/><Relationship Id="rId22" Type="http://schemas.openxmlformats.org/officeDocument/2006/relationships/hyperlink" Target="https://www.moople.in/blog/was-the-garfield-movie-well-animat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167EB479-6FCE-76C0-74FA-75EAD54BF64F}"/>
              </a:ext>
            </a:extLst>
          </p:cNvPr>
          <p:cNvPicPr>
            <a:picLocks noChangeAspect="1"/>
          </p:cNvPicPr>
          <p:nvPr/>
        </p:nvPicPr>
        <p:blipFill>
          <a:blip r:embed="rId3">
            <a:biLevel thresh="75000"/>
          </a:blip>
          <a:stretch>
            <a:fillRect/>
          </a:stretch>
        </p:blipFill>
        <p:spPr>
          <a:xfrm>
            <a:off x="0" y="20540"/>
            <a:ext cx="12192000" cy="6837460"/>
          </a:xfrm>
          <a:prstGeom prst="rect">
            <a:avLst/>
          </a:prstGeom>
        </p:spPr>
      </p:pic>
      <p:sp>
        <p:nvSpPr>
          <p:cNvPr id="17" name="Rectangle: Rounded Corners 16">
            <a:extLst>
              <a:ext uri="{FF2B5EF4-FFF2-40B4-BE49-F238E27FC236}">
                <a16:creationId xmlns:a16="http://schemas.microsoft.com/office/drawing/2014/main" id="{A6872803-E07F-783B-238E-94A4C9ED1B61}"/>
              </a:ext>
            </a:extLst>
          </p:cNvPr>
          <p:cNvSpPr/>
          <p:nvPr/>
        </p:nvSpPr>
        <p:spPr>
          <a:xfrm>
            <a:off x="2403833" y="1503127"/>
            <a:ext cx="7816133" cy="3872285"/>
          </a:xfrm>
          <a:prstGeom prst="round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dirty="0"/>
          </a:p>
        </p:txBody>
      </p:sp>
      <p:sp>
        <p:nvSpPr>
          <p:cNvPr id="5" name="Subtitle 4">
            <a:extLst>
              <a:ext uri="{FF2B5EF4-FFF2-40B4-BE49-F238E27FC236}">
                <a16:creationId xmlns:a16="http://schemas.microsoft.com/office/drawing/2014/main" id="{6B2940A3-1B97-4EDD-B073-C632DA7FF7C2}"/>
              </a:ext>
            </a:extLst>
          </p:cNvPr>
          <p:cNvSpPr>
            <a:spLocks noGrp="1"/>
          </p:cNvSpPr>
          <p:nvPr>
            <p:ph type="subTitle" idx="1"/>
          </p:nvPr>
        </p:nvSpPr>
        <p:spPr>
          <a:xfrm>
            <a:off x="2836284" y="3750554"/>
            <a:ext cx="6142346" cy="1481328"/>
          </a:xfrm>
        </p:spPr>
        <p:txBody>
          <a:bodyPr rtlCol="0">
            <a:normAutofit/>
          </a:bodyPr>
          <a:lstStyle/>
          <a:p>
            <a:pPr rtl="0"/>
            <a:r>
              <a:rPr lang="en-GB" sz="2800" b="1"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Advanced Character Performance</a:t>
            </a:r>
          </a:p>
          <a:p>
            <a:pPr rtl="0"/>
            <a:r>
              <a:rPr lang="en-GB" sz="2800" b="1"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Ava Daniels - s2218486</a:t>
            </a:r>
          </a:p>
        </p:txBody>
      </p:sp>
      <p:sp>
        <p:nvSpPr>
          <p:cNvPr id="4" name="Title 3">
            <a:extLst>
              <a:ext uri="{FF2B5EF4-FFF2-40B4-BE49-F238E27FC236}">
                <a16:creationId xmlns:a16="http://schemas.microsoft.com/office/drawing/2014/main" id="{4A21F7C9-5828-4AED-834A-87AEA2281531}"/>
              </a:ext>
            </a:extLst>
          </p:cNvPr>
          <p:cNvSpPr>
            <a:spLocks noGrp="1"/>
          </p:cNvSpPr>
          <p:nvPr>
            <p:ph type="ctrTitle"/>
          </p:nvPr>
        </p:nvSpPr>
        <p:spPr>
          <a:xfrm>
            <a:off x="2836284" y="2339910"/>
            <a:ext cx="6951230" cy="1024623"/>
          </a:xfrm>
        </p:spPr>
        <p:txBody>
          <a:bodyPr rtlCol="0">
            <a:noAutofit/>
          </a:bodyPr>
          <a:lstStyle/>
          <a:p>
            <a:pPr rtl="0"/>
            <a:r>
              <a:rPr lang="en-GB" b="1"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Portraying Cats in Animation</a:t>
            </a:r>
          </a:p>
        </p:txBody>
      </p:sp>
    </p:spTree>
    <p:extLst>
      <p:ext uri="{BB962C8B-B14F-4D97-AF65-F5344CB8AC3E}">
        <p14:creationId xmlns:p14="http://schemas.microsoft.com/office/powerpoint/2010/main" val="13250352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9492A2C9-902B-D20E-AB77-636E8CA662E7}"/>
              </a:ext>
            </a:extLst>
          </p:cNvPr>
          <p:cNvSpPr/>
          <p:nvPr/>
        </p:nvSpPr>
        <p:spPr>
          <a:xfrm>
            <a:off x="173120" y="175100"/>
            <a:ext cx="7171264" cy="1677438"/>
          </a:xfrm>
          <a:prstGeom prst="round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dirty="0"/>
          </a:p>
        </p:txBody>
      </p:sp>
      <p:sp>
        <p:nvSpPr>
          <p:cNvPr id="29" name="Title 28">
            <a:extLst>
              <a:ext uri="{FF2B5EF4-FFF2-40B4-BE49-F238E27FC236}">
                <a16:creationId xmlns:a16="http://schemas.microsoft.com/office/drawing/2014/main" id="{AA6A305D-EA59-470F-B351-EBA6253A6307}"/>
              </a:ext>
            </a:extLst>
          </p:cNvPr>
          <p:cNvSpPr>
            <a:spLocks noGrp="1"/>
          </p:cNvSpPr>
          <p:nvPr>
            <p:ph type="title"/>
          </p:nvPr>
        </p:nvSpPr>
        <p:spPr>
          <a:xfrm>
            <a:off x="533363" y="169249"/>
            <a:ext cx="4659346" cy="1683288"/>
          </a:xfrm>
        </p:spPr>
        <p:txBody>
          <a:bodyPr rtlCol="0">
            <a:normAutofit/>
          </a:bodyPr>
          <a:lstStyle/>
          <a:p>
            <a:pPr rtl="0"/>
            <a:r>
              <a:rPr lang="en-GB" sz="6600" b="1"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Contents</a:t>
            </a:r>
          </a:p>
        </p:txBody>
      </p:sp>
      <p:sp>
        <p:nvSpPr>
          <p:cNvPr id="11" name="Content Placeholder 10">
            <a:extLst>
              <a:ext uri="{FF2B5EF4-FFF2-40B4-BE49-F238E27FC236}">
                <a16:creationId xmlns:a16="http://schemas.microsoft.com/office/drawing/2014/main" id="{79D37F2E-EB29-4FAE-A77B-C75DADA5826A}"/>
              </a:ext>
            </a:extLst>
          </p:cNvPr>
          <p:cNvSpPr>
            <a:spLocks noGrp="1"/>
          </p:cNvSpPr>
          <p:nvPr>
            <p:ph idx="1"/>
          </p:nvPr>
        </p:nvSpPr>
        <p:spPr/>
        <p:txBody>
          <a:bodyPr rtlCol="0">
            <a:normAutofit/>
          </a:bodyPr>
          <a:lstStyle/>
          <a:p>
            <a:pPr rtl="0"/>
            <a:r>
              <a:rPr lang="en-GB" dirty="0">
                <a:latin typeface="ADLaM Display" panose="02010000000000000000" pitchFamily="2" charset="0"/>
                <a:ea typeface="ADLaM Display" panose="02010000000000000000" pitchFamily="2" charset="0"/>
                <a:cs typeface="ADLaM Display" panose="02010000000000000000" pitchFamily="2" charset="0"/>
              </a:rPr>
              <a:t>Topic One</a:t>
            </a:r>
          </a:p>
          <a:p>
            <a:pPr rtl="0"/>
            <a:r>
              <a:rPr lang="en-GB" dirty="0">
                <a:latin typeface="ADLaM Display" panose="02010000000000000000" pitchFamily="2" charset="0"/>
                <a:ea typeface="ADLaM Display" panose="02010000000000000000" pitchFamily="2" charset="0"/>
                <a:cs typeface="ADLaM Display" panose="02010000000000000000" pitchFamily="2" charset="0"/>
              </a:rPr>
              <a:t>Topic Two</a:t>
            </a:r>
          </a:p>
          <a:p>
            <a:pPr rtl="0"/>
            <a:r>
              <a:rPr lang="en-GB" dirty="0">
                <a:latin typeface="ADLaM Display" panose="02010000000000000000" pitchFamily="2" charset="0"/>
                <a:ea typeface="ADLaM Display" panose="02010000000000000000" pitchFamily="2" charset="0"/>
                <a:cs typeface="ADLaM Display" panose="02010000000000000000" pitchFamily="2" charset="0"/>
              </a:rPr>
              <a:t>Topic Three</a:t>
            </a:r>
          </a:p>
          <a:p>
            <a:pPr rtl="0"/>
            <a:r>
              <a:rPr lang="en-GB" dirty="0">
                <a:latin typeface="ADLaM Display" panose="02010000000000000000" pitchFamily="2" charset="0"/>
                <a:ea typeface="ADLaM Display" panose="02010000000000000000" pitchFamily="2" charset="0"/>
                <a:cs typeface="ADLaM Display" panose="02010000000000000000" pitchFamily="2" charset="0"/>
              </a:rPr>
              <a:t>Topic Four</a:t>
            </a:r>
          </a:p>
          <a:p>
            <a:pPr rtl="0"/>
            <a:r>
              <a:rPr lang="en-GB" dirty="0">
                <a:latin typeface="ADLaM Display" panose="02010000000000000000" pitchFamily="2" charset="0"/>
                <a:ea typeface="ADLaM Display" panose="02010000000000000000" pitchFamily="2" charset="0"/>
                <a:cs typeface="ADLaM Display" panose="02010000000000000000" pitchFamily="2" charset="0"/>
              </a:rPr>
              <a:t>Topic Five</a:t>
            </a:r>
          </a:p>
        </p:txBody>
      </p:sp>
      <p:pic>
        <p:nvPicPr>
          <p:cNvPr id="8" name="Picture 7">
            <a:extLst>
              <a:ext uri="{FF2B5EF4-FFF2-40B4-BE49-F238E27FC236}">
                <a16:creationId xmlns:a16="http://schemas.microsoft.com/office/drawing/2014/main" id="{0C5552FA-2D63-02BF-1692-14F743513EE5}"/>
              </a:ext>
            </a:extLst>
          </p:cNvPr>
          <p:cNvPicPr>
            <a:picLocks noChangeAspect="1"/>
          </p:cNvPicPr>
          <p:nvPr/>
        </p:nvPicPr>
        <p:blipFill>
          <a:blip r:embed="rId3"/>
          <a:stretch>
            <a:fillRect/>
          </a:stretch>
        </p:blipFill>
        <p:spPr>
          <a:xfrm>
            <a:off x="173119" y="3263758"/>
            <a:ext cx="3640124" cy="3594241"/>
          </a:xfrm>
          <a:prstGeom prst="rect">
            <a:avLst/>
          </a:prstGeom>
        </p:spPr>
      </p:pic>
    </p:spTree>
    <p:extLst>
      <p:ext uri="{BB962C8B-B14F-4D97-AF65-F5344CB8AC3E}">
        <p14:creationId xmlns:p14="http://schemas.microsoft.com/office/powerpoint/2010/main" val="20878981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21">
            <a:extLst>
              <a:ext uri="{FF2B5EF4-FFF2-40B4-BE49-F238E27FC236}">
                <a16:creationId xmlns:a16="http://schemas.microsoft.com/office/drawing/2014/main" id="{F809B1EC-12CB-46FA-AC38-224440AAF643}"/>
              </a:ext>
            </a:extLst>
          </p:cNvPr>
          <p:cNvSpPr>
            <a:spLocks noGrp="1"/>
          </p:cNvSpPr>
          <p:nvPr>
            <p:ph type="title"/>
          </p:nvPr>
        </p:nvSpPr>
        <p:spPr>
          <a:xfrm>
            <a:off x="437626" y="338293"/>
            <a:ext cx="11311461" cy="1026572"/>
          </a:xfrm>
        </p:spPr>
        <p:txBody>
          <a:bodyPr rtlCol="0"/>
          <a:lstStyle/>
          <a:p>
            <a:pPr rtl="0"/>
            <a:r>
              <a:rPr lang="en-GB" b="1" dirty="0">
                <a:latin typeface="ADLaM Display" panose="02010000000000000000" pitchFamily="2" charset="0"/>
                <a:ea typeface="ADLaM Display" panose="02010000000000000000" pitchFamily="2" charset="0"/>
                <a:cs typeface="ADLaM Display" panose="02010000000000000000" pitchFamily="2" charset="0"/>
              </a:rPr>
              <a:t>Short History on Computer Animation</a:t>
            </a:r>
          </a:p>
        </p:txBody>
      </p:sp>
      <p:pic>
        <p:nvPicPr>
          <p:cNvPr id="8" name="Content Placeholder 7">
            <a:extLst>
              <a:ext uri="{FF2B5EF4-FFF2-40B4-BE49-F238E27FC236}">
                <a16:creationId xmlns:a16="http://schemas.microsoft.com/office/drawing/2014/main" id="{B00CD215-AE7C-84B9-AA99-6C1AC6F0A08C}"/>
              </a:ext>
            </a:extLst>
          </p:cNvPr>
          <p:cNvPicPr>
            <a:picLocks noGrp="1" noChangeAspect="1"/>
          </p:cNvPicPr>
          <p:nvPr>
            <p:ph sz="quarter" idx="11"/>
          </p:nvPr>
        </p:nvPicPr>
        <p:blipFill>
          <a:blip r:embed="rId3"/>
          <a:stretch>
            <a:fillRect/>
          </a:stretch>
        </p:blipFill>
        <p:spPr>
          <a:xfrm>
            <a:off x="318357" y="4450722"/>
            <a:ext cx="3400293" cy="2132388"/>
          </a:xfrm>
        </p:spPr>
      </p:pic>
      <p:sp>
        <p:nvSpPr>
          <p:cNvPr id="10" name="TextBox 9">
            <a:extLst>
              <a:ext uri="{FF2B5EF4-FFF2-40B4-BE49-F238E27FC236}">
                <a16:creationId xmlns:a16="http://schemas.microsoft.com/office/drawing/2014/main" id="{9CE0A7B3-255A-9744-A312-0A6EE904118B}"/>
              </a:ext>
            </a:extLst>
          </p:cNvPr>
          <p:cNvSpPr txBox="1"/>
          <p:nvPr/>
        </p:nvSpPr>
        <p:spPr>
          <a:xfrm>
            <a:off x="3932128" y="4413285"/>
            <a:ext cx="7941515" cy="2031325"/>
          </a:xfrm>
          <a:prstGeom prst="rect">
            <a:avLst/>
          </a:prstGeom>
          <a:noFill/>
        </p:spPr>
        <p:txBody>
          <a:bodyPr wrap="square">
            <a:spAutoFit/>
          </a:bodyPr>
          <a:lstStyle/>
          <a:p>
            <a:r>
              <a:rPr lang="en-US" i="1" dirty="0"/>
              <a:t>A Computer Animated Hand (1972) is a short film created by Edwin </a:t>
            </a:r>
            <a:r>
              <a:rPr lang="en-US" i="1" dirty="0" err="1"/>
              <a:t>Catmull</a:t>
            </a:r>
            <a:r>
              <a:rPr lang="en-US" i="1" dirty="0"/>
              <a:t> and Fred Parke. Produced as part of </a:t>
            </a:r>
            <a:r>
              <a:rPr lang="en-US" i="1" dirty="0" err="1"/>
              <a:t>Catmull's</a:t>
            </a:r>
            <a:r>
              <a:rPr lang="en-US" i="1" dirty="0"/>
              <a:t> graduate project at the University of Utah, the film showcases a 3D animation of a hand. To create it, </a:t>
            </a:r>
            <a:r>
              <a:rPr lang="en-US" i="1" dirty="0" err="1"/>
              <a:t>Catmull</a:t>
            </a:r>
            <a:r>
              <a:rPr lang="en-US" i="1" dirty="0"/>
              <a:t> built a model of his left hand using 350 triangular and polygonal shapes, which were drawn in ink on its surface. The model was then digitized, and </a:t>
            </a:r>
            <a:r>
              <a:rPr lang="en-US" i="1" dirty="0" err="1"/>
              <a:t>Catmull</a:t>
            </a:r>
            <a:r>
              <a:rPr lang="en-US" i="1" dirty="0"/>
              <a:t>, using a custom animation program he developed, painstakingly animated the hand in three dimensions.</a:t>
            </a:r>
          </a:p>
        </p:txBody>
      </p:sp>
      <p:sp>
        <p:nvSpPr>
          <p:cNvPr id="19" name="TextBox 18">
            <a:extLst>
              <a:ext uri="{FF2B5EF4-FFF2-40B4-BE49-F238E27FC236}">
                <a16:creationId xmlns:a16="http://schemas.microsoft.com/office/drawing/2014/main" id="{03E3DFBA-9F66-FF27-7F75-B40B20F0FC4F}"/>
              </a:ext>
            </a:extLst>
          </p:cNvPr>
          <p:cNvSpPr txBox="1"/>
          <p:nvPr/>
        </p:nvSpPr>
        <p:spPr>
          <a:xfrm>
            <a:off x="3932128" y="6444610"/>
            <a:ext cx="6939652" cy="276999"/>
          </a:xfrm>
          <a:prstGeom prst="rect">
            <a:avLst/>
          </a:prstGeom>
          <a:noFill/>
        </p:spPr>
        <p:txBody>
          <a:bodyPr wrap="square">
            <a:spAutoFit/>
          </a:bodyPr>
          <a:lstStyle/>
          <a:p>
            <a:r>
              <a:rPr lang="en-GB" sz="1200" dirty="0">
                <a:hlinkClick r:id="rId4"/>
              </a:rPr>
              <a:t>https://www.historyofinformation.com/detail.php?entryid=4015</a:t>
            </a:r>
            <a:r>
              <a:rPr lang="en-GB" sz="1200" dirty="0"/>
              <a:t> [2]</a:t>
            </a:r>
          </a:p>
        </p:txBody>
      </p:sp>
      <p:pic>
        <p:nvPicPr>
          <p:cNvPr id="20" name="Picture 19">
            <a:extLst>
              <a:ext uri="{FF2B5EF4-FFF2-40B4-BE49-F238E27FC236}">
                <a16:creationId xmlns:a16="http://schemas.microsoft.com/office/drawing/2014/main" id="{EE7947B0-8E73-5EC6-FCDE-CB1BCB508058}"/>
              </a:ext>
            </a:extLst>
          </p:cNvPr>
          <p:cNvPicPr>
            <a:picLocks noChangeAspect="1"/>
          </p:cNvPicPr>
          <p:nvPr/>
        </p:nvPicPr>
        <p:blipFill>
          <a:blip r:embed="rId5"/>
          <a:stretch>
            <a:fillRect/>
          </a:stretch>
        </p:blipFill>
        <p:spPr>
          <a:xfrm>
            <a:off x="318357" y="1585565"/>
            <a:ext cx="3400293" cy="2735868"/>
          </a:xfrm>
          <a:prstGeom prst="rect">
            <a:avLst/>
          </a:prstGeom>
        </p:spPr>
      </p:pic>
      <p:sp>
        <p:nvSpPr>
          <p:cNvPr id="21" name="TextBox 20">
            <a:extLst>
              <a:ext uri="{FF2B5EF4-FFF2-40B4-BE49-F238E27FC236}">
                <a16:creationId xmlns:a16="http://schemas.microsoft.com/office/drawing/2014/main" id="{BC3AE5F4-C61B-E2C5-AA76-F63119BF4957}"/>
              </a:ext>
            </a:extLst>
          </p:cNvPr>
          <p:cNvSpPr txBox="1"/>
          <p:nvPr/>
        </p:nvSpPr>
        <p:spPr>
          <a:xfrm>
            <a:off x="3932128" y="3672797"/>
            <a:ext cx="6094378" cy="276999"/>
          </a:xfrm>
          <a:prstGeom prst="rect">
            <a:avLst/>
          </a:prstGeom>
          <a:noFill/>
        </p:spPr>
        <p:txBody>
          <a:bodyPr wrap="square">
            <a:spAutoFit/>
          </a:bodyPr>
          <a:lstStyle/>
          <a:p>
            <a:r>
              <a:rPr lang="en-GB" sz="1200" dirty="0">
                <a:hlinkClick r:id="rId6"/>
              </a:rPr>
              <a:t>https://archive.org/details/Kitty_1968</a:t>
            </a:r>
            <a:r>
              <a:rPr lang="en-GB" sz="1200" dirty="0"/>
              <a:t> [1]</a:t>
            </a:r>
          </a:p>
        </p:txBody>
      </p:sp>
      <p:sp>
        <p:nvSpPr>
          <p:cNvPr id="23" name="TextBox 22">
            <a:extLst>
              <a:ext uri="{FF2B5EF4-FFF2-40B4-BE49-F238E27FC236}">
                <a16:creationId xmlns:a16="http://schemas.microsoft.com/office/drawing/2014/main" id="{E5F2FC16-D2D6-90B9-FBD8-28AF3A4AD236}"/>
              </a:ext>
            </a:extLst>
          </p:cNvPr>
          <p:cNvSpPr txBox="1"/>
          <p:nvPr/>
        </p:nvSpPr>
        <p:spPr>
          <a:xfrm>
            <a:off x="3897979" y="1813823"/>
            <a:ext cx="7941514" cy="1754326"/>
          </a:xfrm>
          <a:prstGeom prst="rect">
            <a:avLst/>
          </a:prstGeom>
          <a:noFill/>
        </p:spPr>
        <p:txBody>
          <a:bodyPr wrap="square">
            <a:spAutoFit/>
          </a:bodyPr>
          <a:lstStyle/>
          <a:p>
            <a:r>
              <a:rPr lang="en-US" i="1" dirty="0"/>
              <a:t>Kitty (1968) is one of the first computer-generated animations, made in the Soviet Union. Directed by Yuri </a:t>
            </a:r>
            <a:r>
              <a:rPr lang="en-US" i="1" dirty="0" err="1"/>
              <a:t>Merkulov</a:t>
            </a:r>
            <a:r>
              <a:rPr lang="en-US" i="1" dirty="0"/>
              <a:t>, it features a basic animation of a cat’s face created with early computer tech. The project involved Edwin </a:t>
            </a:r>
            <a:r>
              <a:rPr lang="en-US" i="1" dirty="0" err="1"/>
              <a:t>Catmull</a:t>
            </a:r>
            <a:r>
              <a:rPr lang="en-US" i="1" dirty="0"/>
              <a:t>, who later became a key figure in CGI. Though simple by today’s standards, Kitty was an important step in digital animation and one of the first attempts to animate a cat using computers. </a:t>
            </a:r>
            <a:endParaRPr lang="en-GB" i="1" dirty="0"/>
          </a:p>
        </p:txBody>
      </p:sp>
    </p:spTree>
    <p:extLst>
      <p:ext uri="{BB962C8B-B14F-4D97-AF65-F5344CB8AC3E}">
        <p14:creationId xmlns:p14="http://schemas.microsoft.com/office/powerpoint/2010/main" val="5053011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Title 40">
            <a:extLst>
              <a:ext uri="{FF2B5EF4-FFF2-40B4-BE49-F238E27FC236}">
                <a16:creationId xmlns:a16="http://schemas.microsoft.com/office/drawing/2014/main" id="{46793BD1-7C04-483A-A469-DAA06C12E84E}"/>
              </a:ext>
            </a:extLst>
          </p:cNvPr>
          <p:cNvSpPr>
            <a:spLocks noGrp="1"/>
          </p:cNvSpPr>
          <p:nvPr>
            <p:ph type="title"/>
          </p:nvPr>
        </p:nvSpPr>
        <p:spPr/>
        <p:txBody>
          <a:bodyPr rtlCol="0"/>
          <a:lstStyle/>
          <a:p>
            <a:pPr rtl="0"/>
            <a:r>
              <a:rPr lang="en-GB" dirty="0">
                <a:latin typeface="ADLaM Display" panose="02010000000000000000" pitchFamily="2" charset="0"/>
                <a:ea typeface="ADLaM Display" panose="02010000000000000000" pitchFamily="2" charset="0"/>
                <a:cs typeface="ADLaM Display" panose="02010000000000000000" pitchFamily="2" charset="0"/>
              </a:rPr>
              <a:t>Animation in Games</a:t>
            </a:r>
          </a:p>
        </p:txBody>
      </p:sp>
      <p:sp>
        <p:nvSpPr>
          <p:cNvPr id="13" name="Text Placeholder 12">
            <a:extLst>
              <a:ext uri="{FF2B5EF4-FFF2-40B4-BE49-F238E27FC236}">
                <a16:creationId xmlns:a16="http://schemas.microsoft.com/office/drawing/2014/main" id="{43B2082A-92EA-4E3D-87BA-213F4D066C58}"/>
              </a:ext>
            </a:extLst>
          </p:cNvPr>
          <p:cNvSpPr>
            <a:spLocks noGrp="1"/>
          </p:cNvSpPr>
          <p:nvPr>
            <p:ph type="body" sz="quarter" idx="15"/>
          </p:nvPr>
        </p:nvSpPr>
        <p:spPr>
          <a:xfrm>
            <a:off x="435430" y="3108446"/>
            <a:ext cx="3456556" cy="869888"/>
          </a:xfrm>
        </p:spPr>
        <p:txBody>
          <a:bodyPr rtlCol="0"/>
          <a:lstStyle/>
          <a:p>
            <a:pPr rtl="0"/>
            <a:r>
              <a:rPr lang="en-GB"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Lluis</a:t>
            </a:r>
            <a:r>
              <a:rPr lang="en-GB"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a:t>
            </a:r>
            <a:r>
              <a:rPr lang="en-GB"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Danti</a:t>
            </a:r>
            <a:r>
              <a:rPr lang="en-GB"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Says:</a:t>
            </a:r>
          </a:p>
        </p:txBody>
      </p:sp>
      <p:sp>
        <p:nvSpPr>
          <p:cNvPr id="6" name="Text Placeholder 5">
            <a:extLst>
              <a:ext uri="{FF2B5EF4-FFF2-40B4-BE49-F238E27FC236}">
                <a16:creationId xmlns:a16="http://schemas.microsoft.com/office/drawing/2014/main" id="{C4A11BE6-FC77-40B3-C258-A07F01A4C9E4}"/>
              </a:ext>
            </a:extLst>
          </p:cNvPr>
          <p:cNvSpPr>
            <a:spLocks noGrp="1"/>
          </p:cNvSpPr>
          <p:nvPr>
            <p:ph type="body" sz="quarter" idx="16"/>
          </p:nvPr>
        </p:nvSpPr>
        <p:spPr>
          <a:xfrm>
            <a:off x="435430" y="3574983"/>
            <a:ext cx="8366664" cy="2986221"/>
          </a:xfrm>
          <a:ln>
            <a:noFill/>
          </a:ln>
        </p:spPr>
        <p:txBody>
          <a:bodyPr>
            <a:normAutofit fontScale="55000" lnSpcReduction="20000"/>
          </a:bodyPr>
          <a:lstStyle/>
          <a:p>
            <a:pPr marL="0" indent="0">
              <a:buNone/>
            </a:pPr>
            <a:r>
              <a:rPr lang="en-US" dirty="0">
                <a:ln w="0"/>
                <a:solidFill>
                  <a:schemeClr val="tx1"/>
                </a:solidFill>
                <a:effectLst>
                  <a:outerShdw blurRad="38100" dist="19050" dir="2700000" algn="tl" rotWithShape="0">
                    <a:schemeClr val="dk1">
                      <a:alpha val="40000"/>
                    </a:schemeClr>
                  </a:outerShdw>
                </a:effectLst>
                <a:ea typeface="ADLaM Display" panose="02010000000000000000" pitchFamily="2" charset="0"/>
                <a:cs typeface="ADLaM Display" panose="02010000000000000000" pitchFamily="2" charset="0"/>
              </a:rPr>
              <a:t>Character animation in games differs from character animation in film or television in the amount of iteration that games require. </a:t>
            </a:r>
          </a:p>
          <a:p>
            <a:pPr marL="0" indent="0">
              <a:buNone/>
            </a:pPr>
            <a:r>
              <a:rPr lang="en-US" dirty="0" err="1">
                <a:ln w="0"/>
                <a:solidFill>
                  <a:schemeClr val="tx1"/>
                </a:solidFill>
                <a:effectLst>
                  <a:outerShdw blurRad="38100" dist="19050" dir="2700000" algn="tl" rotWithShape="0">
                    <a:schemeClr val="dk1">
                      <a:alpha val="40000"/>
                    </a:schemeClr>
                  </a:outerShdw>
                </a:effectLst>
                <a:ea typeface="ADLaM Display" panose="02010000000000000000" pitchFamily="2" charset="0"/>
                <a:cs typeface="ADLaM Display" panose="02010000000000000000" pitchFamily="2" charset="0"/>
              </a:rPr>
              <a:t>Danti</a:t>
            </a:r>
            <a:r>
              <a:rPr lang="en-US" dirty="0">
                <a:ln w="0"/>
                <a:solidFill>
                  <a:schemeClr val="tx1"/>
                </a:solidFill>
                <a:effectLst>
                  <a:outerShdw blurRad="38100" dist="19050" dir="2700000" algn="tl" rotWithShape="0">
                    <a:schemeClr val="dk1">
                      <a:alpha val="40000"/>
                    </a:schemeClr>
                  </a:outerShdw>
                </a:effectLst>
                <a:ea typeface="ADLaM Display" panose="02010000000000000000" pitchFamily="2" charset="0"/>
                <a:cs typeface="ADLaM Display" panose="02010000000000000000" pitchFamily="2" charset="0"/>
              </a:rPr>
              <a:t> explains, ‘Usually in films, they hand you a storyboard or an animatic where everything is super defined: cameras, duration, layout etc., so you as an animator know exactly what to do. </a:t>
            </a:r>
          </a:p>
          <a:p>
            <a:pPr marL="0" indent="0">
              <a:buNone/>
            </a:pPr>
            <a:r>
              <a:rPr lang="en-US" dirty="0">
                <a:ln w="0"/>
                <a:solidFill>
                  <a:schemeClr val="tx1"/>
                </a:solidFill>
                <a:effectLst>
                  <a:outerShdw blurRad="38100" dist="19050" dir="2700000" algn="tl" rotWithShape="0">
                    <a:schemeClr val="dk1">
                      <a:alpha val="40000"/>
                    </a:schemeClr>
                  </a:outerShdw>
                </a:effectLst>
                <a:ea typeface="ADLaM Display" panose="02010000000000000000" pitchFamily="2" charset="0"/>
                <a:cs typeface="ADLaM Display" panose="02010000000000000000" pitchFamily="2" charset="0"/>
              </a:rPr>
              <a:t>In games, the animation is always at the service of the gameplay. In traditional animation, when you animate a jump, you need to anticipate that moment to make it readable. </a:t>
            </a:r>
          </a:p>
          <a:p>
            <a:pPr marL="0" indent="0">
              <a:buNone/>
            </a:pPr>
            <a:r>
              <a:rPr lang="en-US" dirty="0">
                <a:ln w="0"/>
                <a:solidFill>
                  <a:schemeClr val="tx1"/>
                </a:solidFill>
                <a:effectLst>
                  <a:outerShdw blurRad="38100" dist="19050" dir="2700000" algn="tl" rotWithShape="0">
                    <a:schemeClr val="dk1">
                      <a:alpha val="40000"/>
                    </a:schemeClr>
                  </a:outerShdw>
                </a:effectLst>
                <a:ea typeface="ADLaM Display" panose="02010000000000000000" pitchFamily="2" charset="0"/>
                <a:cs typeface="ADLaM Display" panose="02010000000000000000" pitchFamily="2" charset="0"/>
              </a:rPr>
              <a:t>With videogames, the anticipation is sometimes skipped for gameplay reasons. For example, the most important thing is not to be able to read the movement of the character properly, but to be able to dodge the big fat alien that is about to eat your brains! That’s what we call responsiveness.’</a:t>
            </a:r>
            <a:endParaRPr lang="en-GB" dirty="0">
              <a:ln w="0"/>
              <a:solidFill>
                <a:schemeClr val="tx1"/>
              </a:solidFill>
              <a:effectLst>
                <a:outerShdw blurRad="38100" dist="19050" dir="2700000" algn="tl" rotWithShape="0">
                  <a:schemeClr val="dk1">
                    <a:alpha val="40000"/>
                  </a:schemeClr>
                </a:outerShdw>
              </a:effectLst>
              <a:ea typeface="ADLaM Display" panose="02010000000000000000" pitchFamily="2" charset="0"/>
              <a:cs typeface="ADLaM Display" panose="02010000000000000000" pitchFamily="2" charset="0"/>
            </a:endParaRPr>
          </a:p>
        </p:txBody>
      </p:sp>
      <p:sp>
        <p:nvSpPr>
          <p:cNvPr id="16" name="Text Placeholder 7">
            <a:extLst>
              <a:ext uri="{FF2B5EF4-FFF2-40B4-BE49-F238E27FC236}">
                <a16:creationId xmlns:a16="http://schemas.microsoft.com/office/drawing/2014/main" id="{712350E0-87C7-AD9A-ED44-9B40B0A6C545}"/>
              </a:ext>
            </a:extLst>
          </p:cNvPr>
          <p:cNvSpPr txBox="1">
            <a:spLocks/>
          </p:cNvSpPr>
          <p:nvPr/>
        </p:nvSpPr>
        <p:spPr>
          <a:xfrm>
            <a:off x="456168" y="1738581"/>
            <a:ext cx="11300401" cy="1026573"/>
          </a:xfrm>
          <a:prstGeom prst="rect">
            <a:avLst/>
          </a:prstGeom>
        </p:spPr>
        <p:txBody>
          <a:bodyPr vert="horz" lIns="91440" tIns="45720" rIns="91440" bIns="45720" rtlCol="0">
            <a:normAutofit fontScale="92500"/>
          </a:bodyPr>
          <a:lstStyle>
            <a:lvl1pPr marL="457200" indent="-457200" algn="l" defTabSz="914400" rtl="0" eaLnBrk="1" latinLnBrk="0" hangingPunct="1">
              <a:lnSpc>
                <a:spcPct val="110000"/>
              </a:lnSpc>
              <a:spcBef>
                <a:spcPts val="1000"/>
              </a:spcBef>
              <a:buClr>
                <a:schemeClr val="tx2"/>
              </a:buClr>
              <a:buFont typeface="Arial" panose="020B0604020202020204" pitchFamily="34" charset="0"/>
              <a:buChar char="•"/>
              <a:defRPr sz="2800" kern="1200">
                <a:solidFill>
                  <a:schemeClr val="tx2">
                    <a:alpha val="46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800" dirty="0">
                <a:ln w="0"/>
                <a:solidFill>
                  <a:schemeClr val="tx1"/>
                </a:solidFill>
                <a:effectLst>
                  <a:outerShdw blurRad="38100" dist="19050" dir="2700000" algn="tl" rotWithShape="0">
                    <a:schemeClr val="dk1">
                      <a:alpha val="40000"/>
                    </a:schemeClr>
                  </a:outerShdw>
                </a:effectLst>
                <a:latin typeface="ADLaM Display" panose="02010000000000000000" pitchFamily="2" charset="0"/>
                <a:ea typeface="ADLaM Display" panose="02010000000000000000" pitchFamily="2" charset="0"/>
                <a:cs typeface="ADLaM Display" panose="02010000000000000000" pitchFamily="2" charset="0"/>
              </a:rPr>
              <a:t>In recent years the demand for animators in computer games design has been increasing as games become more sophisticated. As narrative and character play more important roles in games, approaches in design and the specificity of the choreography are drawing upon traditional animation. </a:t>
            </a:r>
            <a:endParaRPr lang="en-GB" sz="1800" dirty="0">
              <a:ln w="0"/>
              <a:solidFill>
                <a:schemeClr val="tx1"/>
              </a:solidFill>
              <a:effectLst>
                <a:outerShdw blurRad="38100" dist="19050" dir="2700000" algn="tl" rotWithShape="0">
                  <a:schemeClr val="dk1">
                    <a:alpha val="40000"/>
                  </a:schemeClr>
                </a:outerShdw>
              </a:effectLst>
              <a:latin typeface="ADLaM Display" panose="02010000000000000000" pitchFamily="2" charset="0"/>
              <a:ea typeface="ADLaM Display" panose="02010000000000000000" pitchFamily="2" charset="0"/>
              <a:cs typeface="ADLaM Display" panose="02010000000000000000" pitchFamily="2" charset="0"/>
            </a:endParaRPr>
          </a:p>
        </p:txBody>
      </p:sp>
      <p:sp>
        <p:nvSpPr>
          <p:cNvPr id="3" name="TextBox 2">
            <a:extLst>
              <a:ext uri="{FF2B5EF4-FFF2-40B4-BE49-F238E27FC236}">
                <a16:creationId xmlns:a16="http://schemas.microsoft.com/office/drawing/2014/main" id="{E4B4A225-12B4-68F8-3851-98AB1143848E}"/>
              </a:ext>
            </a:extLst>
          </p:cNvPr>
          <p:cNvSpPr txBox="1"/>
          <p:nvPr/>
        </p:nvSpPr>
        <p:spPr>
          <a:xfrm>
            <a:off x="300639" y="6304617"/>
            <a:ext cx="11611457" cy="369332"/>
          </a:xfrm>
          <a:prstGeom prst="rect">
            <a:avLst/>
          </a:prstGeom>
          <a:noFill/>
        </p:spPr>
        <p:txBody>
          <a:bodyPr wrap="square">
            <a:spAutoFit/>
          </a:bodyPr>
          <a:lstStyle/>
          <a:p>
            <a:r>
              <a:rPr lang="en-GB" dirty="0">
                <a:hlinkClick r:id="rId3"/>
              </a:rPr>
              <a:t>http://repo.darmajaya.ac.id/5463/1/The%20Fundamentals%20of%20Animation%20%28%20PDFDrive%20%29.pdf</a:t>
            </a:r>
            <a:r>
              <a:rPr lang="en-GB" dirty="0"/>
              <a:t> [3]</a:t>
            </a:r>
          </a:p>
        </p:txBody>
      </p:sp>
    </p:spTree>
    <p:extLst>
      <p:ext uri="{BB962C8B-B14F-4D97-AF65-F5344CB8AC3E}">
        <p14:creationId xmlns:p14="http://schemas.microsoft.com/office/powerpoint/2010/main" val="27904958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84F09B-6231-1EB7-2638-A217DDCA635F}"/>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BEE10BBD-5EE5-1D2E-2FDF-A370B3DE935F}"/>
              </a:ext>
            </a:extLst>
          </p:cNvPr>
          <p:cNvPicPr>
            <a:picLocks noChangeAspect="1"/>
          </p:cNvPicPr>
          <p:nvPr/>
        </p:nvPicPr>
        <p:blipFill>
          <a:blip r:embed="rId3"/>
          <a:stretch>
            <a:fillRect/>
          </a:stretch>
        </p:blipFill>
        <p:spPr>
          <a:xfrm>
            <a:off x="12397740" y="3040142"/>
            <a:ext cx="4373950" cy="3771380"/>
          </a:xfrm>
          <a:prstGeom prst="rect">
            <a:avLst/>
          </a:prstGeom>
        </p:spPr>
      </p:pic>
      <p:pic>
        <p:nvPicPr>
          <p:cNvPr id="14" name="Picture 13">
            <a:extLst>
              <a:ext uri="{FF2B5EF4-FFF2-40B4-BE49-F238E27FC236}">
                <a16:creationId xmlns:a16="http://schemas.microsoft.com/office/drawing/2014/main" id="{BF129BE6-396F-9A2D-1601-49DFCA9BA87E}"/>
              </a:ext>
            </a:extLst>
          </p:cNvPr>
          <p:cNvPicPr>
            <a:picLocks noChangeAspect="1"/>
          </p:cNvPicPr>
          <p:nvPr/>
        </p:nvPicPr>
        <p:blipFill>
          <a:blip r:embed="rId4"/>
          <a:stretch>
            <a:fillRect/>
          </a:stretch>
        </p:blipFill>
        <p:spPr>
          <a:xfrm>
            <a:off x="346659" y="1874590"/>
            <a:ext cx="5582429" cy="4105848"/>
          </a:xfrm>
          <a:prstGeom prst="rect">
            <a:avLst/>
          </a:prstGeom>
        </p:spPr>
      </p:pic>
      <p:sp>
        <p:nvSpPr>
          <p:cNvPr id="3" name="TextBox 2">
            <a:extLst>
              <a:ext uri="{FF2B5EF4-FFF2-40B4-BE49-F238E27FC236}">
                <a16:creationId xmlns:a16="http://schemas.microsoft.com/office/drawing/2014/main" id="{1AF65FF2-5F00-70E3-4173-CFF2E6575015}"/>
              </a:ext>
            </a:extLst>
          </p:cNvPr>
          <p:cNvSpPr txBox="1"/>
          <p:nvPr/>
        </p:nvSpPr>
        <p:spPr>
          <a:xfrm>
            <a:off x="6056618" y="4815463"/>
            <a:ext cx="3214604" cy="830997"/>
          </a:xfrm>
          <a:prstGeom prst="rect">
            <a:avLst/>
          </a:prstGeom>
          <a:noFill/>
        </p:spPr>
        <p:txBody>
          <a:bodyPr wrap="square">
            <a:spAutoFit/>
          </a:bodyPr>
          <a:lstStyle/>
          <a:p>
            <a:r>
              <a:rPr lang="en-GB" sz="1200" dirty="0">
                <a:hlinkClick r:id="rId5"/>
              </a:rPr>
              <a:t>https://www.dailymail.co.uk/sciencetech/article-12696713/Do-know-cat-feline-Experts-reveal-kittys-facial-expressions-really-mean.html</a:t>
            </a:r>
            <a:r>
              <a:rPr lang="en-GB" sz="1200" dirty="0"/>
              <a:t> [4]</a:t>
            </a:r>
          </a:p>
          <a:p>
            <a:endParaRPr lang="en-GB" sz="1200" dirty="0"/>
          </a:p>
        </p:txBody>
      </p:sp>
      <p:sp>
        <p:nvSpPr>
          <p:cNvPr id="4" name="Title 9">
            <a:extLst>
              <a:ext uri="{FF2B5EF4-FFF2-40B4-BE49-F238E27FC236}">
                <a16:creationId xmlns:a16="http://schemas.microsoft.com/office/drawing/2014/main" id="{B67C3D58-D970-2ABC-59C6-DB0F3E8C821B}"/>
              </a:ext>
            </a:extLst>
          </p:cNvPr>
          <p:cNvSpPr>
            <a:spLocks noGrp="1"/>
          </p:cNvSpPr>
          <p:nvPr>
            <p:ph type="title"/>
          </p:nvPr>
        </p:nvSpPr>
        <p:spPr>
          <a:xfrm>
            <a:off x="384444" y="293385"/>
            <a:ext cx="11089288" cy="1177606"/>
          </a:xfrm>
        </p:spPr>
        <p:txBody>
          <a:bodyPr rtlCol="0">
            <a:normAutofit/>
          </a:bodyPr>
          <a:lstStyle/>
          <a:p>
            <a:pPr rtl="0"/>
            <a:r>
              <a:rPr lang="en-GB" b="1" dirty="0">
                <a:latin typeface="ADLaM Display" panose="02010000000000000000" pitchFamily="2" charset="0"/>
                <a:ea typeface="ADLaM Display" panose="02010000000000000000" pitchFamily="2" charset="0"/>
                <a:cs typeface="ADLaM Display" panose="02010000000000000000" pitchFamily="2" charset="0"/>
              </a:rPr>
              <a:t>Understanding Cat Behaviour</a:t>
            </a:r>
          </a:p>
        </p:txBody>
      </p:sp>
      <p:sp>
        <p:nvSpPr>
          <p:cNvPr id="2" name="TextBox 1">
            <a:extLst>
              <a:ext uri="{FF2B5EF4-FFF2-40B4-BE49-F238E27FC236}">
                <a16:creationId xmlns:a16="http://schemas.microsoft.com/office/drawing/2014/main" id="{6C1B7333-9422-6929-4FB9-0664D9C54C1B}"/>
              </a:ext>
            </a:extLst>
          </p:cNvPr>
          <p:cNvSpPr txBox="1"/>
          <p:nvPr/>
        </p:nvSpPr>
        <p:spPr>
          <a:xfrm>
            <a:off x="6028536" y="5564939"/>
            <a:ext cx="3163172" cy="830997"/>
          </a:xfrm>
          <a:prstGeom prst="rect">
            <a:avLst/>
          </a:prstGeom>
          <a:noFill/>
        </p:spPr>
        <p:txBody>
          <a:bodyPr wrap="square">
            <a:spAutoFit/>
          </a:bodyPr>
          <a:lstStyle/>
          <a:p>
            <a:r>
              <a:rPr lang="en-GB" sz="1200" dirty="0">
                <a:hlinkClick r:id="rId6"/>
              </a:rPr>
              <a:t>https://www.azhumane.org/news/pet-behavior-tips-understanding-feline-body-language/</a:t>
            </a:r>
            <a:r>
              <a:rPr lang="en-GB" sz="1200" dirty="0"/>
              <a:t> [5]</a:t>
            </a:r>
          </a:p>
          <a:p>
            <a:endParaRPr lang="en-GB" sz="1200" dirty="0"/>
          </a:p>
        </p:txBody>
      </p:sp>
      <p:pic>
        <p:nvPicPr>
          <p:cNvPr id="6" name="Picture 5">
            <a:extLst>
              <a:ext uri="{FF2B5EF4-FFF2-40B4-BE49-F238E27FC236}">
                <a16:creationId xmlns:a16="http://schemas.microsoft.com/office/drawing/2014/main" id="{7E062158-6A00-E847-3D18-80F2AC799C5A}"/>
              </a:ext>
            </a:extLst>
          </p:cNvPr>
          <p:cNvPicPr>
            <a:picLocks noChangeAspect="1"/>
          </p:cNvPicPr>
          <p:nvPr/>
        </p:nvPicPr>
        <p:blipFill>
          <a:blip r:embed="rId7"/>
          <a:stretch>
            <a:fillRect/>
          </a:stretch>
        </p:blipFill>
        <p:spPr>
          <a:xfrm>
            <a:off x="9370670" y="3039933"/>
            <a:ext cx="2229161" cy="3667637"/>
          </a:xfrm>
          <a:prstGeom prst="rect">
            <a:avLst/>
          </a:prstGeom>
        </p:spPr>
      </p:pic>
      <p:sp>
        <p:nvSpPr>
          <p:cNvPr id="7" name="TextBox 6">
            <a:extLst>
              <a:ext uri="{FF2B5EF4-FFF2-40B4-BE49-F238E27FC236}">
                <a16:creationId xmlns:a16="http://schemas.microsoft.com/office/drawing/2014/main" id="{E876235A-28C0-EA31-5650-90EC567D2A23}"/>
              </a:ext>
            </a:extLst>
          </p:cNvPr>
          <p:cNvSpPr txBox="1"/>
          <p:nvPr/>
        </p:nvSpPr>
        <p:spPr>
          <a:xfrm>
            <a:off x="6095999" y="1874590"/>
            <a:ext cx="3095709" cy="2585323"/>
          </a:xfrm>
          <a:prstGeom prst="rect">
            <a:avLst/>
          </a:prstGeom>
          <a:noFill/>
        </p:spPr>
        <p:txBody>
          <a:bodyPr wrap="square" rtlCol="0">
            <a:spAutoFit/>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I looked at a wide range of different material and recommendations from online cat experts, to veterinary notes.</a:t>
            </a:r>
            <a:br>
              <a:rPr lang="en-GB" dirty="0">
                <a:latin typeface="ADLaM Display" panose="02010000000000000000" pitchFamily="2" charset="0"/>
                <a:ea typeface="ADLaM Display" panose="02010000000000000000" pitchFamily="2" charset="0"/>
                <a:cs typeface="ADLaM Display" panose="02010000000000000000" pitchFamily="2" charset="0"/>
              </a:rPr>
            </a:br>
            <a:br>
              <a:rPr lang="en-GB" dirty="0">
                <a:latin typeface="ADLaM Display" panose="02010000000000000000" pitchFamily="2" charset="0"/>
                <a:ea typeface="ADLaM Display" panose="02010000000000000000" pitchFamily="2" charset="0"/>
                <a:cs typeface="ADLaM Display" panose="02010000000000000000" pitchFamily="2" charset="0"/>
              </a:rPr>
            </a:br>
            <a:r>
              <a:rPr lang="en-GB" dirty="0">
                <a:latin typeface="ADLaM Display" panose="02010000000000000000" pitchFamily="2" charset="0"/>
                <a:ea typeface="ADLaM Display" panose="02010000000000000000" pitchFamily="2" charset="0"/>
                <a:cs typeface="ADLaM Display" panose="02010000000000000000" pitchFamily="2" charset="0"/>
              </a:rPr>
              <a:t>(I have a sperate word document with more research and information)</a:t>
            </a:r>
          </a:p>
        </p:txBody>
      </p:sp>
    </p:spTree>
    <p:extLst>
      <p:ext uri="{BB962C8B-B14F-4D97-AF65-F5344CB8AC3E}">
        <p14:creationId xmlns:p14="http://schemas.microsoft.com/office/powerpoint/2010/main" val="9077414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F30008E5-4F21-752E-C7A3-EC3AED3D6F6D}"/>
              </a:ext>
            </a:extLst>
          </p:cNvPr>
          <p:cNvSpPr/>
          <p:nvPr/>
        </p:nvSpPr>
        <p:spPr>
          <a:xfrm>
            <a:off x="317389" y="3439326"/>
            <a:ext cx="6035704" cy="2991532"/>
          </a:xfrm>
          <a:prstGeom prst="roundRect">
            <a:avLst/>
          </a:prstGeom>
          <a:solidFill>
            <a:schemeClr val="tx1">
              <a:lumMod val="95000"/>
              <a:lumOff val="5000"/>
            </a:schemeClr>
          </a:solidFill>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dirty="0"/>
          </a:p>
        </p:txBody>
      </p:sp>
      <p:sp>
        <p:nvSpPr>
          <p:cNvPr id="15" name="Rectangle: Rounded Corners 14">
            <a:extLst>
              <a:ext uri="{FF2B5EF4-FFF2-40B4-BE49-F238E27FC236}">
                <a16:creationId xmlns:a16="http://schemas.microsoft.com/office/drawing/2014/main" id="{6DCE3FFA-A924-8631-265B-B2169BAB8ECF}"/>
              </a:ext>
            </a:extLst>
          </p:cNvPr>
          <p:cNvSpPr/>
          <p:nvPr/>
        </p:nvSpPr>
        <p:spPr>
          <a:xfrm>
            <a:off x="6538624" y="1668438"/>
            <a:ext cx="5616934" cy="3112285"/>
          </a:xfrm>
          <a:prstGeom prst="roundRect">
            <a:avLst/>
          </a:prstGeom>
          <a:solidFill>
            <a:schemeClr val="tx1">
              <a:lumMod val="95000"/>
              <a:lumOff val="5000"/>
            </a:schemeClr>
          </a:solidFill>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dirty="0"/>
          </a:p>
        </p:txBody>
      </p:sp>
      <p:sp>
        <p:nvSpPr>
          <p:cNvPr id="11" name="Rectangle: Rounded Corners 10">
            <a:extLst>
              <a:ext uri="{FF2B5EF4-FFF2-40B4-BE49-F238E27FC236}">
                <a16:creationId xmlns:a16="http://schemas.microsoft.com/office/drawing/2014/main" id="{9DFABE4E-168F-9DB3-1B52-FA03C1BD52F7}"/>
              </a:ext>
            </a:extLst>
          </p:cNvPr>
          <p:cNvSpPr/>
          <p:nvPr/>
        </p:nvSpPr>
        <p:spPr>
          <a:xfrm>
            <a:off x="317389" y="238734"/>
            <a:ext cx="6035704" cy="3112286"/>
          </a:xfrm>
          <a:prstGeom prst="roundRect">
            <a:avLst/>
          </a:prstGeom>
          <a:solidFill>
            <a:schemeClr val="tx1">
              <a:lumMod val="95000"/>
              <a:lumOff val="5000"/>
            </a:schemeClr>
          </a:solidFill>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45541107-A881-4FA1-8AF0-A1A61B624C9D}"/>
              </a:ext>
            </a:extLst>
          </p:cNvPr>
          <p:cNvSpPr txBox="1"/>
          <p:nvPr/>
        </p:nvSpPr>
        <p:spPr>
          <a:xfrm>
            <a:off x="502920" y="427142"/>
            <a:ext cx="5874027" cy="2923877"/>
          </a:xfrm>
          <a:prstGeom prst="rect">
            <a:avLst/>
          </a:prstGeom>
          <a:noFill/>
        </p:spPr>
        <p:txBody>
          <a:bodyPr wrap="square">
            <a:spAutoFit/>
          </a:bodyPr>
          <a:lstStyle/>
          <a:p>
            <a:r>
              <a:rPr lang="en-US" sz="3600" b="1" i="0" dirty="0">
                <a:solidFill>
                  <a:schemeClr val="bg1"/>
                </a:solidFill>
                <a:effectLst/>
                <a:latin typeface="ADLaM Display" panose="02010000000000000000" pitchFamily="2" charset="0"/>
                <a:ea typeface="ADLaM Display" panose="02010000000000000000" pitchFamily="2" charset="0"/>
                <a:cs typeface="ADLaM Display" panose="02010000000000000000" pitchFamily="2" charset="0"/>
              </a:rPr>
              <a:t>Feline</a:t>
            </a:r>
            <a:r>
              <a:rPr lang="en-US" sz="3600" i="0" dirty="0">
                <a:solidFill>
                  <a:schemeClr val="bg1"/>
                </a:solidFill>
                <a:effectLst/>
                <a:latin typeface="ADLaM Display" panose="02010000000000000000" pitchFamily="2" charset="0"/>
                <a:ea typeface="ADLaM Display" panose="02010000000000000000" pitchFamily="2" charset="0"/>
                <a:cs typeface="ADLaM Display" panose="02010000000000000000" pitchFamily="2" charset="0"/>
              </a:rPr>
              <a:t> </a:t>
            </a:r>
            <a:r>
              <a:rPr lang="en-US" sz="3600" b="1" i="0" dirty="0">
                <a:solidFill>
                  <a:schemeClr val="bg1"/>
                </a:solidFill>
                <a:effectLst/>
                <a:latin typeface="ADLaM Display" panose="02010000000000000000" pitchFamily="2" charset="0"/>
                <a:ea typeface="ADLaM Display" panose="02010000000000000000" pitchFamily="2" charset="0"/>
                <a:cs typeface="ADLaM Display" panose="02010000000000000000" pitchFamily="2" charset="0"/>
              </a:rPr>
              <a:t>Communication</a:t>
            </a:r>
          </a:p>
          <a:p>
            <a:br>
              <a:rPr lang="en-US" sz="3600" b="1"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br>
            <a:r>
              <a:rPr lang="en-US" sz="1600" i="0" dirty="0">
                <a:solidFill>
                  <a:schemeClr val="bg1"/>
                </a:solidFill>
                <a:effectLst/>
                <a:latin typeface="ADLaM Display" panose="02010000000000000000" pitchFamily="2" charset="0"/>
                <a:ea typeface="ADLaM Display" panose="02010000000000000000" pitchFamily="2" charset="0"/>
                <a:cs typeface="ADLaM Display" panose="02010000000000000000" pitchFamily="2" charset="0"/>
              </a:rPr>
              <a:t>• Communicate primarily through smells: ‘pheromones’</a:t>
            </a:r>
            <a:br>
              <a:rPr lang="en-US" sz="1600" i="0" dirty="0">
                <a:solidFill>
                  <a:schemeClr val="bg1"/>
                </a:solidFill>
                <a:effectLst/>
                <a:latin typeface="ADLaM Display" panose="02010000000000000000" pitchFamily="2" charset="0"/>
                <a:ea typeface="ADLaM Display" panose="02010000000000000000" pitchFamily="2" charset="0"/>
                <a:cs typeface="ADLaM Display" panose="02010000000000000000" pitchFamily="2" charset="0"/>
              </a:rPr>
            </a:br>
            <a:r>
              <a:rPr lang="en-US" sz="1600" i="0" dirty="0">
                <a:solidFill>
                  <a:schemeClr val="bg1"/>
                </a:solidFill>
                <a:effectLst/>
                <a:latin typeface="ADLaM Display" panose="02010000000000000000" pitchFamily="2" charset="0"/>
                <a:ea typeface="ADLaM Display" panose="02010000000000000000" pitchFamily="2" charset="0"/>
                <a:cs typeface="ADLaM Display" panose="02010000000000000000" pitchFamily="2" charset="0"/>
              </a:rPr>
              <a:t>• Specific and powerful scents given off from urine, 	faeces, cheek glands and feet pad glands</a:t>
            </a:r>
          </a:p>
          <a:p>
            <a:r>
              <a:rPr lang="en-US" sz="1600" i="0" dirty="0">
                <a:solidFill>
                  <a:schemeClr val="bg1"/>
                </a:solidFill>
                <a:effectLst/>
                <a:latin typeface="ADLaM Display" panose="02010000000000000000" pitchFamily="2" charset="0"/>
                <a:ea typeface="ADLaM Display" panose="02010000000000000000" pitchFamily="2" charset="0"/>
                <a:cs typeface="ADLaM Display" panose="02010000000000000000" pitchFamily="2" charset="0"/>
              </a:rPr>
              <a:t>• Scent, used to ensure distance is kept between unrelated</a:t>
            </a:r>
            <a:br>
              <a:rPr lang="en-US" sz="1600" i="0" dirty="0">
                <a:solidFill>
                  <a:schemeClr val="bg1"/>
                </a:solidFill>
                <a:effectLst/>
                <a:latin typeface="ADLaM Display" panose="02010000000000000000" pitchFamily="2" charset="0"/>
                <a:ea typeface="ADLaM Display" panose="02010000000000000000" pitchFamily="2" charset="0"/>
                <a:cs typeface="ADLaM Display" panose="02010000000000000000" pitchFamily="2" charset="0"/>
              </a:rPr>
            </a:br>
            <a:r>
              <a:rPr lang="en-US" sz="1600" i="0" dirty="0">
                <a:solidFill>
                  <a:schemeClr val="bg1"/>
                </a:solidFill>
                <a:effectLst/>
                <a:latin typeface="ADLaM Display" panose="02010000000000000000" pitchFamily="2" charset="0"/>
                <a:ea typeface="ADLaM Display" panose="02010000000000000000" pitchFamily="2" charset="0"/>
                <a:cs typeface="ADLaM Display" panose="02010000000000000000" pitchFamily="2" charset="0"/>
              </a:rPr>
              <a:t>	individuals – allows ‘timesharing’ of hunting areas 	and ‘walk-ways’</a:t>
            </a:r>
            <a:r>
              <a:rPr lang="en-US" sz="16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 </a:t>
            </a:r>
            <a:br>
              <a:rPr lang="en-US" sz="16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br>
            <a:endParaRPr lang="en-GB" sz="1600" dirty="0">
              <a:solidFill>
                <a:schemeClr val="bg1"/>
              </a:solidFill>
              <a:latin typeface="ADLaM Display" panose="02010000000000000000" pitchFamily="2" charset="0"/>
              <a:ea typeface="ADLaM Display" panose="02010000000000000000" pitchFamily="2" charset="0"/>
              <a:cs typeface="ADLaM Display" panose="02010000000000000000" pitchFamily="2" charset="0"/>
            </a:endParaRPr>
          </a:p>
        </p:txBody>
      </p:sp>
      <p:sp>
        <p:nvSpPr>
          <p:cNvPr id="9" name="TextBox 8">
            <a:extLst>
              <a:ext uri="{FF2B5EF4-FFF2-40B4-BE49-F238E27FC236}">
                <a16:creationId xmlns:a16="http://schemas.microsoft.com/office/drawing/2014/main" id="{45647AC8-5870-A66A-8B10-90548A2F6A65}"/>
              </a:ext>
            </a:extLst>
          </p:cNvPr>
          <p:cNvSpPr txBox="1"/>
          <p:nvPr/>
        </p:nvSpPr>
        <p:spPr>
          <a:xfrm>
            <a:off x="623846" y="3578475"/>
            <a:ext cx="5422789" cy="2862322"/>
          </a:xfrm>
          <a:prstGeom prst="rect">
            <a:avLst/>
          </a:prstGeom>
          <a:noFill/>
        </p:spPr>
        <p:txBody>
          <a:bodyPr wrap="square">
            <a:spAutoFit/>
          </a:bodyPr>
          <a:lstStyle/>
          <a:p>
            <a:r>
              <a:rPr lang="en-US" sz="3600" b="1" i="0" dirty="0">
                <a:solidFill>
                  <a:schemeClr val="bg1"/>
                </a:solidFill>
                <a:effectLst/>
                <a:latin typeface="ADLaM Display" panose="02010000000000000000" pitchFamily="2" charset="0"/>
                <a:ea typeface="ADLaM Display" panose="02010000000000000000" pitchFamily="2" charset="0"/>
                <a:cs typeface="ADLaM Display" panose="02010000000000000000" pitchFamily="2" charset="0"/>
              </a:rPr>
              <a:t>Feline Feeding </a:t>
            </a:r>
            <a:r>
              <a:rPr lang="en-US" sz="3200" b="1"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B</a:t>
            </a:r>
            <a:r>
              <a:rPr lang="en-US" sz="3200" b="1" i="0" dirty="0">
                <a:solidFill>
                  <a:schemeClr val="bg1"/>
                </a:solidFill>
                <a:effectLst/>
                <a:latin typeface="ADLaM Display" panose="02010000000000000000" pitchFamily="2" charset="0"/>
                <a:ea typeface="ADLaM Display" panose="02010000000000000000" pitchFamily="2" charset="0"/>
                <a:cs typeface="ADLaM Display" panose="02010000000000000000" pitchFamily="2" charset="0"/>
              </a:rPr>
              <a:t>ehaviors</a:t>
            </a:r>
          </a:p>
          <a:p>
            <a:br>
              <a:rPr lang="en-US" sz="1600" i="0" dirty="0">
                <a:solidFill>
                  <a:schemeClr val="bg1"/>
                </a:solidFill>
                <a:effectLst/>
                <a:latin typeface="ADLaM Display" panose="02010000000000000000" pitchFamily="2" charset="0"/>
                <a:ea typeface="ADLaM Display" panose="02010000000000000000" pitchFamily="2" charset="0"/>
                <a:cs typeface="ADLaM Display" panose="02010000000000000000" pitchFamily="2" charset="0"/>
              </a:rPr>
            </a:br>
            <a:r>
              <a:rPr lang="en-US" sz="1600" i="0" dirty="0">
                <a:solidFill>
                  <a:schemeClr val="bg1"/>
                </a:solidFill>
                <a:effectLst/>
                <a:latin typeface="ADLaM Display" panose="02010000000000000000" pitchFamily="2" charset="0"/>
                <a:ea typeface="ADLaM Display" panose="02010000000000000000" pitchFamily="2" charset="0"/>
                <a:cs typeface="ADLaM Display" panose="02010000000000000000" pitchFamily="2" charset="0"/>
              </a:rPr>
              <a:t>• Catch small mammal prey</a:t>
            </a:r>
            <a:br>
              <a:rPr lang="en-US" sz="1600" i="0" dirty="0">
                <a:solidFill>
                  <a:schemeClr val="bg1"/>
                </a:solidFill>
                <a:effectLst/>
                <a:latin typeface="ADLaM Display" panose="02010000000000000000" pitchFamily="2" charset="0"/>
                <a:ea typeface="ADLaM Display" panose="02010000000000000000" pitchFamily="2" charset="0"/>
                <a:cs typeface="ADLaM Display" panose="02010000000000000000" pitchFamily="2" charset="0"/>
              </a:rPr>
            </a:br>
            <a:r>
              <a:rPr lang="en-US" sz="1600" i="0" dirty="0">
                <a:solidFill>
                  <a:schemeClr val="bg1"/>
                </a:solidFill>
                <a:effectLst/>
                <a:latin typeface="ADLaM Display" panose="02010000000000000000" pitchFamily="2" charset="0"/>
                <a:ea typeface="ADLaM Display" panose="02010000000000000000" pitchFamily="2" charset="0"/>
                <a:cs typeface="ADLaM Display" panose="02010000000000000000" pitchFamily="2" charset="0"/>
              </a:rPr>
              <a:t>• Hunt individually</a:t>
            </a:r>
            <a:br>
              <a:rPr lang="en-US" sz="1600" i="0" dirty="0">
                <a:solidFill>
                  <a:schemeClr val="bg1"/>
                </a:solidFill>
                <a:effectLst/>
                <a:latin typeface="ADLaM Display" panose="02010000000000000000" pitchFamily="2" charset="0"/>
                <a:ea typeface="ADLaM Display" panose="02010000000000000000" pitchFamily="2" charset="0"/>
                <a:cs typeface="ADLaM Display" panose="02010000000000000000" pitchFamily="2" charset="0"/>
              </a:rPr>
            </a:br>
            <a:r>
              <a:rPr lang="en-US" sz="1600" i="0" dirty="0">
                <a:solidFill>
                  <a:schemeClr val="bg1"/>
                </a:solidFill>
                <a:effectLst/>
                <a:latin typeface="ADLaM Display" panose="02010000000000000000" pitchFamily="2" charset="0"/>
                <a:ea typeface="ADLaM Display" panose="02010000000000000000" pitchFamily="2" charset="0"/>
                <a:cs typeface="ADLaM Display" panose="02010000000000000000" pitchFamily="2" charset="0"/>
              </a:rPr>
              <a:t>• Will hunt on a full rather than an empty stomach</a:t>
            </a:r>
            <a:br>
              <a:rPr lang="en-US" sz="1600" i="0" dirty="0">
                <a:solidFill>
                  <a:schemeClr val="bg1"/>
                </a:solidFill>
                <a:effectLst/>
                <a:latin typeface="ADLaM Display" panose="02010000000000000000" pitchFamily="2" charset="0"/>
                <a:ea typeface="ADLaM Display" panose="02010000000000000000" pitchFamily="2" charset="0"/>
                <a:cs typeface="ADLaM Display" panose="02010000000000000000" pitchFamily="2" charset="0"/>
              </a:rPr>
            </a:br>
            <a:r>
              <a:rPr lang="en-US" sz="1600" i="0" dirty="0">
                <a:solidFill>
                  <a:schemeClr val="bg1"/>
                </a:solidFill>
                <a:effectLst/>
                <a:latin typeface="ADLaM Display" panose="02010000000000000000" pitchFamily="2" charset="0"/>
                <a:ea typeface="ADLaM Display" panose="02010000000000000000" pitchFamily="2" charset="0"/>
                <a:cs typeface="ADLaM Display" panose="02010000000000000000" pitchFamily="2" charset="0"/>
              </a:rPr>
              <a:t>• Hunting behavior therefore independent of 	hunger</a:t>
            </a:r>
            <a:br>
              <a:rPr lang="en-US" sz="1600" i="0" dirty="0">
                <a:solidFill>
                  <a:schemeClr val="bg1"/>
                </a:solidFill>
                <a:effectLst/>
                <a:latin typeface="ADLaM Display" panose="02010000000000000000" pitchFamily="2" charset="0"/>
                <a:ea typeface="ADLaM Display" panose="02010000000000000000" pitchFamily="2" charset="0"/>
                <a:cs typeface="ADLaM Display" panose="02010000000000000000" pitchFamily="2" charset="0"/>
              </a:rPr>
            </a:br>
            <a:r>
              <a:rPr lang="en-US" sz="1600" i="0" dirty="0">
                <a:solidFill>
                  <a:schemeClr val="bg1"/>
                </a:solidFill>
                <a:effectLst/>
                <a:latin typeface="ADLaM Display" panose="02010000000000000000" pitchFamily="2" charset="0"/>
                <a:ea typeface="ADLaM Display" panose="02010000000000000000" pitchFamily="2" charset="0"/>
                <a:cs typeface="ADLaM Display" panose="02010000000000000000" pitchFamily="2" charset="0"/>
              </a:rPr>
              <a:t>• Prey brought home to share with kittens/store until 	hungry</a:t>
            </a:r>
            <a:r>
              <a:rPr lang="en-US" sz="16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 </a:t>
            </a:r>
            <a:br>
              <a:rPr lang="en-US" sz="1600" b="1"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br>
            <a:endParaRPr lang="en-GB" sz="1600" b="1" dirty="0">
              <a:solidFill>
                <a:schemeClr val="bg1"/>
              </a:solidFill>
              <a:latin typeface="ADLaM Display" panose="02010000000000000000" pitchFamily="2" charset="0"/>
              <a:ea typeface="ADLaM Display" panose="02010000000000000000" pitchFamily="2" charset="0"/>
              <a:cs typeface="ADLaM Display" panose="02010000000000000000" pitchFamily="2" charset="0"/>
            </a:endParaRPr>
          </a:p>
        </p:txBody>
      </p:sp>
      <p:sp>
        <p:nvSpPr>
          <p:cNvPr id="14" name="Subtitle 2">
            <a:extLst>
              <a:ext uri="{FF2B5EF4-FFF2-40B4-BE49-F238E27FC236}">
                <a16:creationId xmlns:a16="http://schemas.microsoft.com/office/drawing/2014/main" id="{983A0D81-3B78-42FD-8C85-E8216C7D13DF}"/>
              </a:ext>
            </a:extLst>
          </p:cNvPr>
          <p:cNvSpPr txBox="1">
            <a:spLocks/>
          </p:cNvSpPr>
          <p:nvPr/>
        </p:nvSpPr>
        <p:spPr>
          <a:xfrm>
            <a:off x="6683405" y="1937737"/>
            <a:ext cx="5327372" cy="3112284"/>
          </a:xfrm>
          <a:prstGeom prst="rect">
            <a:avLst/>
          </a:prstGeom>
        </p:spPr>
        <p:txBody>
          <a:bodyPr rtlCol="0"/>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SIGHT – designed for predation in poor light, excellent movement detection but slow to focus, poor colour vision</a:t>
            </a:r>
          </a:p>
          <a:p>
            <a:r>
              <a:rPr lang="en-US" sz="18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SMELL – highly important for a solitary       species. 200 million receptors in each cat’s nose and a specialised vomeronasal organ.</a:t>
            </a:r>
          </a:p>
          <a:p>
            <a:r>
              <a:rPr lang="en-US" sz="18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HEARING – wider range than people, to overlap those of small rodents</a:t>
            </a:r>
            <a:r>
              <a:rPr lang="en-US"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 </a:t>
            </a:r>
            <a:br>
              <a:rPr lang="en-US"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br>
            <a:endParaRPr lang="en-GB" dirty="0">
              <a:solidFill>
                <a:schemeClr val="bg1"/>
              </a:solidFill>
              <a:latin typeface="ADLaM Display" panose="02010000000000000000" pitchFamily="2" charset="0"/>
              <a:ea typeface="ADLaM Display" panose="02010000000000000000" pitchFamily="2" charset="0"/>
              <a:cs typeface="ADLaM Display" panose="02010000000000000000" pitchFamily="2" charset="0"/>
            </a:endParaRPr>
          </a:p>
        </p:txBody>
      </p:sp>
    </p:spTree>
    <p:extLst>
      <p:ext uri="{BB962C8B-B14F-4D97-AF65-F5344CB8AC3E}">
        <p14:creationId xmlns:p14="http://schemas.microsoft.com/office/powerpoint/2010/main" val="33630058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EB65E1-6547-2CF4-E48B-ADC003251AA3}"/>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96A34F2C-0E30-F06A-11E3-4EF7D8B1D1A9}"/>
              </a:ext>
            </a:extLst>
          </p:cNvPr>
          <p:cNvPicPr>
            <a:picLocks noChangeAspect="1"/>
          </p:cNvPicPr>
          <p:nvPr/>
        </p:nvPicPr>
        <p:blipFill>
          <a:blip r:embed="rId2"/>
          <a:stretch>
            <a:fillRect/>
          </a:stretch>
        </p:blipFill>
        <p:spPr>
          <a:xfrm>
            <a:off x="6723887" y="0"/>
            <a:ext cx="5468113" cy="4163006"/>
          </a:xfrm>
          <a:prstGeom prst="rect">
            <a:avLst/>
          </a:prstGeom>
        </p:spPr>
      </p:pic>
      <p:sp>
        <p:nvSpPr>
          <p:cNvPr id="3" name="TextBox 2">
            <a:extLst>
              <a:ext uri="{FF2B5EF4-FFF2-40B4-BE49-F238E27FC236}">
                <a16:creationId xmlns:a16="http://schemas.microsoft.com/office/drawing/2014/main" id="{7F3EFF86-FF6F-DA00-F53B-61B7F067BDC7}"/>
              </a:ext>
            </a:extLst>
          </p:cNvPr>
          <p:cNvSpPr txBox="1"/>
          <p:nvPr/>
        </p:nvSpPr>
        <p:spPr>
          <a:xfrm>
            <a:off x="226167" y="380446"/>
            <a:ext cx="8801101" cy="5416868"/>
          </a:xfrm>
          <a:prstGeom prst="rect">
            <a:avLst/>
          </a:prstGeom>
          <a:noFill/>
        </p:spPr>
        <p:txBody>
          <a:bodyPr wrap="square">
            <a:spAutoFit/>
          </a:bodyPr>
          <a:lstStyle/>
          <a:p>
            <a:r>
              <a:rPr lang="en-US" sz="2400" b="1" dirty="0">
                <a:latin typeface="ADLaM Display" panose="02010000000000000000" pitchFamily="2" charset="0"/>
                <a:ea typeface="ADLaM Display" panose="02010000000000000000" pitchFamily="2" charset="0"/>
                <a:cs typeface="ADLaM Display" panose="02010000000000000000" pitchFamily="2" charset="0"/>
              </a:rPr>
              <a:t>Looking at a few Animation Principles:</a:t>
            </a:r>
          </a:p>
          <a:p>
            <a:endParaRPr lang="en-US" sz="1400" dirty="0">
              <a:latin typeface="ADLaM Display" panose="02010000000000000000" pitchFamily="2" charset="0"/>
              <a:ea typeface="ADLaM Display" panose="02010000000000000000" pitchFamily="2" charset="0"/>
              <a:cs typeface="ADLaM Display" panose="02010000000000000000" pitchFamily="2" charset="0"/>
            </a:endParaRPr>
          </a:p>
          <a:p>
            <a:endParaRPr lang="en-US" sz="1400" dirty="0">
              <a:latin typeface="ADLaM Display" panose="02010000000000000000" pitchFamily="2" charset="0"/>
              <a:ea typeface="ADLaM Display" panose="02010000000000000000" pitchFamily="2" charset="0"/>
              <a:cs typeface="ADLaM Display" panose="02010000000000000000" pitchFamily="2" charset="0"/>
            </a:endParaRPr>
          </a:p>
          <a:p>
            <a:endParaRPr lang="en-US" sz="1400" dirty="0">
              <a:latin typeface="ADLaM Display" panose="02010000000000000000" pitchFamily="2" charset="0"/>
              <a:ea typeface="ADLaM Display" panose="02010000000000000000" pitchFamily="2" charset="0"/>
              <a:cs typeface="ADLaM Display" panose="02010000000000000000" pitchFamily="2" charset="0"/>
            </a:endParaRPr>
          </a:p>
          <a:p>
            <a:endParaRPr lang="en-US" sz="1400" dirty="0">
              <a:latin typeface="ADLaM Display" panose="02010000000000000000" pitchFamily="2" charset="0"/>
              <a:ea typeface="ADLaM Display" panose="02010000000000000000" pitchFamily="2" charset="0"/>
              <a:cs typeface="ADLaM Display" panose="02010000000000000000" pitchFamily="2" charset="0"/>
            </a:endParaRPr>
          </a:p>
          <a:p>
            <a:pPr>
              <a:buFont typeface="+mj-lt"/>
              <a:buAutoNum type="arabicPeriod"/>
            </a:pPr>
            <a:r>
              <a:rPr lang="en-US" sz="1400" b="1" dirty="0">
                <a:latin typeface="ADLaM Display" panose="02010000000000000000" pitchFamily="2" charset="0"/>
                <a:ea typeface="ADLaM Display" panose="02010000000000000000" pitchFamily="2" charset="0"/>
                <a:cs typeface="ADLaM Display" panose="02010000000000000000" pitchFamily="2" charset="0"/>
              </a:rPr>
              <a:t> Pose to Pose</a:t>
            </a:r>
            <a:r>
              <a:rPr lang="en-US" sz="1400" dirty="0">
                <a:latin typeface="ADLaM Display" panose="02010000000000000000" pitchFamily="2" charset="0"/>
                <a:ea typeface="ADLaM Display" panose="02010000000000000000" pitchFamily="2" charset="0"/>
                <a:cs typeface="ADLaM Display" panose="02010000000000000000" pitchFamily="2" charset="0"/>
              </a:rPr>
              <a:t>: This method starts with creating key poses, </a:t>
            </a:r>
            <a:br>
              <a:rPr lang="en-US" sz="1400" dirty="0">
                <a:latin typeface="ADLaM Display" panose="02010000000000000000" pitchFamily="2" charset="0"/>
                <a:ea typeface="ADLaM Display" panose="02010000000000000000" pitchFamily="2" charset="0"/>
                <a:cs typeface="ADLaM Display" panose="02010000000000000000" pitchFamily="2" charset="0"/>
              </a:rPr>
            </a:br>
            <a:r>
              <a:rPr lang="en-US" sz="1400" dirty="0">
                <a:latin typeface="ADLaM Display" panose="02010000000000000000" pitchFamily="2" charset="0"/>
                <a:ea typeface="ADLaM Display" panose="02010000000000000000" pitchFamily="2" charset="0"/>
                <a:cs typeface="ADLaM Display" panose="02010000000000000000" pitchFamily="2" charset="0"/>
              </a:rPr>
              <a:t>then fills in the in-between frames. It helps give the animation strong, clear movements. </a:t>
            </a:r>
            <a:br>
              <a:rPr lang="en-US" sz="1400" dirty="0">
                <a:latin typeface="ADLaM Display" panose="02010000000000000000" pitchFamily="2" charset="0"/>
                <a:ea typeface="ADLaM Display" panose="02010000000000000000" pitchFamily="2" charset="0"/>
                <a:cs typeface="ADLaM Display" panose="02010000000000000000" pitchFamily="2" charset="0"/>
              </a:rPr>
            </a:br>
            <a:r>
              <a:rPr lang="en-US" sz="1400" dirty="0">
                <a:latin typeface="ADLaM Display" panose="02010000000000000000" pitchFamily="2" charset="0"/>
                <a:ea typeface="ADLaM Display" panose="02010000000000000000" pitchFamily="2" charset="0"/>
                <a:cs typeface="ADLaM Display" panose="02010000000000000000" pitchFamily="2" charset="0"/>
              </a:rPr>
              <a:t>Better than straight ahead because easier to correct and more specific.</a:t>
            </a:r>
          </a:p>
          <a:p>
            <a:pPr>
              <a:buFont typeface="+mj-lt"/>
              <a:buAutoNum type="arabicPeriod"/>
            </a:pPr>
            <a:endParaRPr lang="en-US" sz="1400" dirty="0">
              <a:latin typeface="ADLaM Display" panose="02010000000000000000" pitchFamily="2" charset="0"/>
              <a:ea typeface="ADLaM Display" panose="02010000000000000000" pitchFamily="2" charset="0"/>
              <a:cs typeface="ADLaM Display" panose="02010000000000000000" pitchFamily="2" charset="0"/>
            </a:endParaRPr>
          </a:p>
          <a:p>
            <a:pPr marL="742950" lvl="1" indent="-285750">
              <a:buFont typeface="+mj-lt"/>
              <a:buAutoNum type="arabicPeriod"/>
            </a:pPr>
            <a:r>
              <a:rPr lang="en-US" sz="1400" b="1" dirty="0">
                <a:latin typeface="ADLaM Display" panose="02010000000000000000" pitchFamily="2" charset="0"/>
                <a:ea typeface="ADLaM Display" panose="02010000000000000000" pitchFamily="2" charset="0"/>
                <a:cs typeface="ADLaM Display" panose="02010000000000000000" pitchFamily="2" charset="0"/>
              </a:rPr>
              <a:t>Animator Quote</a:t>
            </a:r>
            <a:r>
              <a:rPr lang="en-US" sz="1400" dirty="0">
                <a:latin typeface="ADLaM Display" panose="02010000000000000000" pitchFamily="2" charset="0"/>
                <a:ea typeface="ADLaM Display" panose="02010000000000000000" pitchFamily="2" charset="0"/>
                <a:cs typeface="ADLaM Display" panose="02010000000000000000" pitchFamily="2" charset="0"/>
              </a:rPr>
              <a:t>: "Pose-to-pose keeps the action clear and readable. </a:t>
            </a:r>
            <a:br>
              <a:rPr lang="en-US" sz="1400" dirty="0">
                <a:latin typeface="ADLaM Display" panose="02010000000000000000" pitchFamily="2" charset="0"/>
                <a:ea typeface="ADLaM Display" panose="02010000000000000000" pitchFamily="2" charset="0"/>
                <a:cs typeface="ADLaM Display" panose="02010000000000000000" pitchFamily="2" charset="0"/>
              </a:rPr>
            </a:br>
            <a:r>
              <a:rPr lang="en-US" sz="1400" dirty="0">
                <a:latin typeface="ADLaM Display" panose="02010000000000000000" pitchFamily="2" charset="0"/>
                <a:ea typeface="ADLaM Display" panose="02010000000000000000" pitchFamily="2" charset="0"/>
                <a:cs typeface="ADLaM Display" panose="02010000000000000000" pitchFamily="2" charset="0"/>
              </a:rPr>
              <a:t>You build the structure first, then add the details." — </a:t>
            </a:r>
            <a:r>
              <a:rPr lang="en-US" sz="1400" i="1" dirty="0">
                <a:latin typeface="ADLaM Display" panose="02010000000000000000" pitchFamily="2" charset="0"/>
                <a:ea typeface="ADLaM Display" panose="02010000000000000000" pitchFamily="2" charset="0"/>
                <a:cs typeface="ADLaM Display" panose="02010000000000000000" pitchFamily="2" charset="0"/>
              </a:rPr>
              <a:t>Frank Thomas</a:t>
            </a:r>
            <a:r>
              <a:rPr lang="en-US" sz="1400" dirty="0">
                <a:latin typeface="ADLaM Display" panose="02010000000000000000" pitchFamily="2" charset="0"/>
                <a:ea typeface="ADLaM Display" panose="02010000000000000000" pitchFamily="2" charset="0"/>
                <a:cs typeface="ADLaM Display" panose="02010000000000000000" pitchFamily="2" charset="0"/>
              </a:rPr>
              <a:t>, Disney Animator[]</a:t>
            </a:r>
          </a:p>
          <a:p>
            <a:pPr marL="742950" lvl="1" indent="-285750">
              <a:buFont typeface="+mj-lt"/>
              <a:buAutoNum type="arabicPeriod"/>
            </a:pPr>
            <a:endParaRPr lang="en-US" sz="1400" dirty="0">
              <a:latin typeface="ADLaM Display" panose="02010000000000000000" pitchFamily="2" charset="0"/>
              <a:ea typeface="ADLaM Display" panose="02010000000000000000" pitchFamily="2" charset="0"/>
              <a:cs typeface="ADLaM Display" panose="02010000000000000000" pitchFamily="2" charset="0"/>
            </a:endParaRPr>
          </a:p>
          <a:p>
            <a:pPr>
              <a:buFont typeface="+mj-lt"/>
              <a:buAutoNum type="arabicPeriod"/>
            </a:pPr>
            <a:r>
              <a:rPr lang="en-US" sz="1400" b="1" dirty="0">
                <a:latin typeface="ADLaM Display" panose="02010000000000000000" pitchFamily="2" charset="0"/>
                <a:ea typeface="ADLaM Display" panose="02010000000000000000" pitchFamily="2" charset="0"/>
                <a:cs typeface="ADLaM Display" panose="02010000000000000000" pitchFamily="2" charset="0"/>
              </a:rPr>
              <a:t> Anticipation (with and without)</a:t>
            </a:r>
            <a:r>
              <a:rPr lang="en-US" sz="1400" dirty="0">
                <a:latin typeface="ADLaM Display" panose="02010000000000000000" pitchFamily="2" charset="0"/>
                <a:ea typeface="ADLaM Display" panose="02010000000000000000" pitchFamily="2" charset="0"/>
                <a:cs typeface="ADLaM Display" panose="02010000000000000000" pitchFamily="2" charset="0"/>
              </a:rPr>
              <a:t>: Anticipation makes the action more readable and believable for the audience. For example, a cat crouching before jumping. Without it, actions can feel sudden or confusing. Could get rid of to convey speed or surprise.</a:t>
            </a:r>
          </a:p>
          <a:p>
            <a:pPr>
              <a:buFont typeface="+mj-lt"/>
              <a:buAutoNum type="arabicPeriod"/>
            </a:pPr>
            <a:endParaRPr lang="en-US" sz="1400" dirty="0">
              <a:latin typeface="ADLaM Display" panose="02010000000000000000" pitchFamily="2" charset="0"/>
              <a:ea typeface="ADLaM Display" panose="02010000000000000000" pitchFamily="2" charset="0"/>
              <a:cs typeface="ADLaM Display" panose="02010000000000000000" pitchFamily="2" charset="0"/>
            </a:endParaRPr>
          </a:p>
          <a:p>
            <a:pPr marL="742950" lvl="1" indent="-285750">
              <a:buFont typeface="+mj-lt"/>
              <a:buAutoNum type="arabicPeriod"/>
            </a:pPr>
            <a:r>
              <a:rPr lang="en-US" sz="1400" b="1" dirty="0">
                <a:latin typeface="ADLaM Display" panose="02010000000000000000" pitchFamily="2" charset="0"/>
                <a:ea typeface="ADLaM Display" panose="02010000000000000000" pitchFamily="2" charset="0"/>
                <a:cs typeface="ADLaM Display" panose="02010000000000000000" pitchFamily="2" charset="0"/>
              </a:rPr>
              <a:t>Animator Quote</a:t>
            </a:r>
            <a:r>
              <a:rPr lang="en-US" sz="1400" dirty="0">
                <a:latin typeface="ADLaM Display" panose="02010000000000000000" pitchFamily="2" charset="0"/>
                <a:ea typeface="ADLaM Display" panose="02010000000000000000" pitchFamily="2" charset="0"/>
                <a:cs typeface="ADLaM Display" panose="02010000000000000000" pitchFamily="2" charset="0"/>
              </a:rPr>
              <a:t>: "Anticipation is what makes the character feel alive, like the audience knows what’s about to happen." — </a:t>
            </a:r>
            <a:r>
              <a:rPr lang="en-US" sz="1400" i="1" dirty="0">
                <a:latin typeface="ADLaM Display" panose="02010000000000000000" pitchFamily="2" charset="0"/>
                <a:ea typeface="ADLaM Display" panose="02010000000000000000" pitchFamily="2" charset="0"/>
                <a:cs typeface="ADLaM Display" panose="02010000000000000000" pitchFamily="2" charset="0"/>
              </a:rPr>
              <a:t>Milt Kahl</a:t>
            </a:r>
            <a:r>
              <a:rPr lang="en-US" sz="1400" dirty="0">
                <a:latin typeface="ADLaM Display" panose="02010000000000000000" pitchFamily="2" charset="0"/>
                <a:ea typeface="ADLaM Display" panose="02010000000000000000" pitchFamily="2" charset="0"/>
                <a:cs typeface="ADLaM Display" panose="02010000000000000000" pitchFamily="2" charset="0"/>
              </a:rPr>
              <a:t>, Disney Animator[]</a:t>
            </a:r>
          </a:p>
          <a:p>
            <a:pPr marL="742950" lvl="1" indent="-285750">
              <a:buFont typeface="+mj-lt"/>
              <a:buAutoNum type="arabicPeriod"/>
            </a:pPr>
            <a:endParaRPr lang="en-US" sz="1400" dirty="0">
              <a:latin typeface="ADLaM Display" panose="02010000000000000000" pitchFamily="2" charset="0"/>
              <a:ea typeface="ADLaM Display" panose="02010000000000000000" pitchFamily="2" charset="0"/>
              <a:cs typeface="ADLaM Display" panose="02010000000000000000" pitchFamily="2" charset="0"/>
            </a:endParaRPr>
          </a:p>
          <a:p>
            <a:pPr>
              <a:buFont typeface="+mj-lt"/>
              <a:buAutoNum type="arabicPeriod"/>
            </a:pPr>
            <a:r>
              <a:rPr lang="en-US" sz="1400" b="1" dirty="0">
                <a:latin typeface="ADLaM Display" panose="02010000000000000000" pitchFamily="2" charset="0"/>
                <a:ea typeface="ADLaM Display" panose="02010000000000000000" pitchFamily="2" charset="0"/>
                <a:cs typeface="ADLaM Display" panose="02010000000000000000" pitchFamily="2" charset="0"/>
              </a:rPr>
              <a:t> Slow In and Slow Out</a:t>
            </a:r>
            <a:r>
              <a:rPr lang="en-US" sz="1400" dirty="0">
                <a:latin typeface="ADLaM Display" panose="02010000000000000000" pitchFamily="2" charset="0"/>
                <a:ea typeface="ADLaM Display" panose="02010000000000000000" pitchFamily="2" charset="0"/>
                <a:cs typeface="ADLaM Display" panose="02010000000000000000" pitchFamily="2" charset="0"/>
              </a:rPr>
              <a:t>: This principle makes movements start and end slowly, giving the action more weight and a smoother, more natural feel.</a:t>
            </a:r>
          </a:p>
          <a:p>
            <a:pPr>
              <a:buFont typeface="+mj-lt"/>
              <a:buAutoNum type="arabicPeriod"/>
            </a:pPr>
            <a:endParaRPr lang="en-US" sz="1400" dirty="0">
              <a:latin typeface="ADLaM Display" panose="02010000000000000000" pitchFamily="2" charset="0"/>
              <a:ea typeface="ADLaM Display" panose="02010000000000000000" pitchFamily="2" charset="0"/>
              <a:cs typeface="ADLaM Display" panose="02010000000000000000" pitchFamily="2" charset="0"/>
            </a:endParaRPr>
          </a:p>
          <a:p>
            <a:pPr marL="742950" lvl="1" indent="-285750">
              <a:buFont typeface="+mj-lt"/>
              <a:buAutoNum type="arabicPeriod"/>
            </a:pPr>
            <a:r>
              <a:rPr lang="en-US" sz="1400" b="1" dirty="0">
                <a:latin typeface="ADLaM Display" panose="02010000000000000000" pitchFamily="2" charset="0"/>
                <a:ea typeface="ADLaM Display" panose="02010000000000000000" pitchFamily="2" charset="0"/>
                <a:cs typeface="ADLaM Display" panose="02010000000000000000" pitchFamily="2" charset="0"/>
              </a:rPr>
              <a:t>Animator Quote</a:t>
            </a:r>
            <a:r>
              <a:rPr lang="en-US" sz="1400" dirty="0">
                <a:latin typeface="ADLaM Display" panose="02010000000000000000" pitchFamily="2" charset="0"/>
                <a:ea typeface="ADLaM Display" panose="02010000000000000000" pitchFamily="2" charset="0"/>
                <a:cs typeface="ADLaM Display" panose="02010000000000000000" pitchFamily="2" charset="0"/>
              </a:rPr>
              <a:t>: "Slow in and slow out gives a movement weight. It makes it feel real, like it’s building up or coming to a natural stop." — </a:t>
            </a:r>
            <a:r>
              <a:rPr lang="en-US" sz="1400" i="1" dirty="0">
                <a:latin typeface="ADLaM Display" panose="02010000000000000000" pitchFamily="2" charset="0"/>
                <a:ea typeface="ADLaM Display" panose="02010000000000000000" pitchFamily="2" charset="0"/>
                <a:cs typeface="ADLaM Display" panose="02010000000000000000" pitchFamily="2" charset="0"/>
              </a:rPr>
              <a:t>Ollie Johnston</a:t>
            </a:r>
            <a:r>
              <a:rPr lang="en-US" sz="1400" dirty="0">
                <a:latin typeface="ADLaM Display" panose="02010000000000000000" pitchFamily="2" charset="0"/>
                <a:ea typeface="ADLaM Display" panose="02010000000000000000" pitchFamily="2" charset="0"/>
                <a:cs typeface="ADLaM Display" panose="02010000000000000000" pitchFamily="2" charset="0"/>
              </a:rPr>
              <a:t>, Disney Animator[]</a:t>
            </a:r>
          </a:p>
        </p:txBody>
      </p:sp>
      <p:sp>
        <p:nvSpPr>
          <p:cNvPr id="5" name="TextBox 4">
            <a:extLst>
              <a:ext uri="{FF2B5EF4-FFF2-40B4-BE49-F238E27FC236}">
                <a16:creationId xmlns:a16="http://schemas.microsoft.com/office/drawing/2014/main" id="{E90DD4F5-603D-02A6-EEA4-651448650437}"/>
              </a:ext>
            </a:extLst>
          </p:cNvPr>
          <p:cNvSpPr txBox="1"/>
          <p:nvPr/>
        </p:nvSpPr>
        <p:spPr>
          <a:xfrm>
            <a:off x="116732" y="6362046"/>
            <a:ext cx="8509270" cy="646331"/>
          </a:xfrm>
          <a:prstGeom prst="rect">
            <a:avLst/>
          </a:prstGeom>
          <a:noFill/>
        </p:spPr>
        <p:txBody>
          <a:bodyPr wrap="square">
            <a:spAutoFit/>
          </a:bodyPr>
          <a:lstStyle/>
          <a:p>
            <a:r>
              <a:rPr lang="en-GB" dirty="0">
                <a:solidFill>
                  <a:srgbClr val="0563C1"/>
                </a:solidFill>
                <a:hlinkClick r:id="rId3">
                  <a:extLst>
                    <a:ext uri="{A12FA001-AC4F-418D-AE19-62706E023703}">
                      <ahyp:hlinkClr xmlns:ahyp="http://schemas.microsoft.com/office/drawing/2018/hyperlinkcolor" val="tx"/>
                    </a:ext>
                  </a:extLst>
                </a:hlinkClick>
              </a:rPr>
              <a:t>https://archive.org/details/TheIllusionOfLifeDisneyAnimation/page/n7/mode/2up</a:t>
            </a:r>
            <a:r>
              <a:rPr lang="en-GB" dirty="0">
                <a:solidFill>
                  <a:srgbClr val="0563C1"/>
                </a:solidFill>
              </a:rPr>
              <a:t> </a:t>
            </a:r>
            <a:r>
              <a:rPr lang="en-GB" dirty="0"/>
              <a:t>[9]</a:t>
            </a:r>
          </a:p>
          <a:p>
            <a:endParaRPr lang="en-GB" dirty="0"/>
          </a:p>
        </p:txBody>
      </p:sp>
      <p:pic>
        <p:nvPicPr>
          <p:cNvPr id="7" name="Picture 6">
            <a:extLst>
              <a:ext uri="{FF2B5EF4-FFF2-40B4-BE49-F238E27FC236}">
                <a16:creationId xmlns:a16="http://schemas.microsoft.com/office/drawing/2014/main" id="{2D594276-2574-A955-A561-A4A2B1B98D71}"/>
              </a:ext>
            </a:extLst>
          </p:cNvPr>
          <p:cNvPicPr>
            <a:picLocks noChangeAspect="1"/>
          </p:cNvPicPr>
          <p:nvPr/>
        </p:nvPicPr>
        <p:blipFill>
          <a:blip r:embed="rId4"/>
          <a:stretch>
            <a:fillRect/>
          </a:stretch>
        </p:blipFill>
        <p:spPr>
          <a:xfrm>
            <a:off x="9120475" y="3160986"/>
            <a:ext cx="1335489" cy="1791151"/>
          </a:xfrm>
          <a:prstGeom prst="rect">
            <a:avLst/>
          </a:prstGeom>
        </p:spPr>
      </p:pic>
      <p:pic>
        <p:nvPicPr>
          <p:cNvPr id="12" name="Picture 11">
            <a:extLst>
              <a:ext uri="{FF2B5EF4-FFF2-40B4-BE49-F238E27FC236}">
                <a16:creationId xmlns:a16="http://schemas.microsoft.com/office/drawing/2014/main" id="{774A08D4-C5AE-6CFA-6D16-8A5725383030}"/>
              </a:ext>
            </a:extLst>
          </p:cNvPr>
          <p:cNvPicPr>
            <a:picLocks noChangeAspect="1"/>
          </p:cNvPicPr>
          <p:nvPr/>
        </p:nvPicPr>
        <p:blipFill>
          <a:blip r:embed="rId5"/>
          <a:srcRect r="30555"/>
          <a:stretch/>
        </p:blipFill>
        <p:spPr>
          <a:xfrm>
            <a:off x="10517951" y="4277959"/>
            <a:ext cx="1447882" cy="1348355"/>
          </a:xfrm>
          <a:prstGeom prst="rect">
            <a:avLst/>
          </a:prstGeom>
        </p:spPr>
      </p:pic>
      <p:pic>
        <p:nvPicPr>
          <p:cNvPr id="6" name="Picture 5">
            <a:extLst>
              <a:ext uri="{FF2B5EF4-FFF2-40B4-BE49-F238E27FC236}">
                <a16:creationId xmlns:a16="http://schemas.microsoft.com/office/drawing/2014/main" id="{58495115-03CF-9997-C7DD-82C0A50DF6AC}"/>
              </a:ext>
            </a:extLst>
          </p:cNvPr>
          <p:cNvPicPr>
            <a:picLocks noChangeAspect="1"/>
          </p:cNvPicPr>
          <p:nvPr/>
        </p:nvPicPr>
        <p:blipFill>
          <a:blip r:embed="rId6"/>
          <a:stretch>
            <a:fillRect/>
          </a:stretch>
        </p:blipFill>
        <p:spPr>
          <a:xfrm>
            <a:off x="9348534" y="5741267"/>
            <a:ext cx="2522199" cy="1041505"/>
          </a:xfrm>
          <a:prstGeom prst="rect">
            <a:avLst/>
          </a:prstGeom>
        </p:spPr>
      </p:pic>
      <p:sp>
        <p:nvSpPr>
          <p:cNvPr id="10" name="TextBox 9">
            <a:extLst>
              <a:ext uri="{FF2B5EF4-FFF2-40B4-BE49-F238E27FC236}">
                <a16:creationId xmlns:a16="http://schemas.microsoft.com/office/drawing/2014/main" id="{1CAFF200-6F0C-0999-2654-5C478FA90124}"/>
              </a:ext>
            </a:extLst>
          </p:cNvPr>
          <p:cNvSpPr txBox="1"/>
          <p:nvPr/>
        </p:nvSpPr>
        <p:spPr>
          <a:xfrm>
            <a:off x="116732" y="6159403"/>
            <a:ext cx="7247106" cy="646331"/>
          </a:xfrm>
          <a:prstGeom prst="rect">
            <a:avLst/>
          </a:prstGeom>
          <a:noFill/>
        </p:spPr>
        <p:txBody>
          <a:bodyPr wrap="square">
            <a:spAutoFit/>
          </a:bodyPr>
          <a:lstStyle/>
          <a:p>
            <a:r>
              <a:rPr lang="en-GB" dirty="0">
                <a:hlinkClick r:id="rId7"/>
              </a:rPr>
              <a:t>https://pixune.com/blog/12-principles-of-animation/</a:t>
            </a:r>
            <a:r>
              <a:rPr lang="en-GB" dirty="0"/>
              <a:t> [8]</a:t>
            </a:r>
          </a:p>
          <a:p>
            <a:endParaRPr lang="en-GB" dirty="0"/>
          </a:p>
        </p:txBody>
      </p:sp>
      <p:sp>
        <p:nvSpPr>
          <p:cNvPr id="4" name="TextBox 3">
            <a:extLst>
              <a:ext uri="{FF2B5EF4-FFF2-40B4-BE49-F238E27FC236}">
                <a16:creationId xmlns:a16="http://schemas.microsoft.com/office/drawing/2014/main" id="{0EDF3993-EABA-C70D-5552-6E0111761680}"/>
              </a:ext>
            </a:extLst>
          </p:cNvPr>
          <p:cNvSpPr txBox="1"/>
          <p:nvPr/>
        </p:nvSpPr>
        <p:spPr>
          <a:xfrm>
            <a:off x="116732" y="5938853"/>
            <a:ext cx="7247106" cy="369332"/>
          </a:xfrm>
          <a:prstGeom prst="rect">
            <a:avLst/>
          </a:prstGeom>
          <a:noFill/>
        </p:spPr>
        <p:txBody>
          <a:bodyPr wrap="square">
            <a:spAutoFit/>
          </a:bodyPr>
          <a:lstStyle/>
          <a:p>
            <a:r>
              <a:rPr lang="en-GB" dirty="0">
                <a:hlinkClick r:id="rId8"/>
              </a:rPr>
              <a:t>https://pixune.com/blog/straight-ahead-and-pose-to-pose/</a:t>
            </a:r>
            <a:r>
              <a:rPr lang="en-GB" dirty="0"/>
              <a:t>[7]</a:t>
            </a:r>
          </a:p>
        </p:txBody>
      </p:sp>
      <p:sp>
        <p:nvSpPr>
          <p:cNvPr id="9" name="TextBox 8">
            <a:extLst>
              <a:ext uri="{FF2B5EF4-FFF2-40B4-BE49-F238E27FC236}">
                <a16:creationId xmlns:a16="http://schemas.microsoft.com/office/drawing/2014/main" id="{7F95067A-A935-CCBF-13D2-8CC7AA95B2EE}"/>
              </a:ext>
            </a:extLst>
          </p:cNvPr>
          <p:cNvSpPr txBox="1"/>
          <p:nvPr/>
        </p:nvSpPr>
        <p:spPr>
          <a:xfrm>
            <a:off x="11614824" y="5314459"/>
            <a:ext cx="511817" cy="369332"/>
          </a:xfrm>
          <a:prstGeom prst="rect">
            <a:avLst/>
          </a:prstGeom>
          <a:noFill/>
        </p:spPr>
        <p:txBody>
          <a:bodyPr wrap="square">
            <a:spAutoFit/>
          </a:bodyPr>
          <a:lstStyle/>
          <a:p>
            <a:r>
              <a:rPr lang="en-GB"/>
              <a:t>[8]</a:t>
            </a:r>
            <a:endParaRPr lang="en-GB" dirty="0"/>
          </a:p>
        </p:txBody>
      </p:sp>
      <p:sp>
        <p:nvSpPr>
          <p:cNvPr id="11" name="TextBox 10">
            <a:extLst>
              <a:ext uri="{FF2B5EF4-FFF2-40B4-BE49-F238E27FC236}">
                <a16:creationId xmlns:a16="http://schemas.microsoft.com/office/drawing/2014/main" id="{4CAB7255-0D14-D457-7F3F-1FDEEA8E1BCF}"/>
              </a:ext>
            </a:extLst>
          </p:cNvPr>
          <p:cNvSpPr txBox="1"/>
          <p:nvPr/>
        </p:nvSpPr>
        <p:spPr>
          <a:xfrm>
            <a:off x="10097816" y="4649090"/>
            <a:ext cx="511817" cy="369332"/>
          </a:xfrm>
          <a:prstGeom prst="rect">
            <a:avLst/>
          </a:prstGeom>
          <a:noFill/>
        </p:spPr>
        <p:txBody>
          <a:bodyPr wrap="square">
            <a:spAutoFit/>
          </a:bodyPr>
          <a:lstStyle/>
          <a:p>
            <a:r>
              <a:rPr lang="en-GB" dirty="0"/>
              <a:t>[8]</a:t>
            </a:r>
          </a:p>
        </p:txBody>
      </p:sp>
      <p:sp>
        <p:nvSpPr>
          <p:cNvPr id="13" name="TextBox 12">
            <a:extLst>
              <a:ext uri="{FF2B5EF4-FFF2-40B4-BE49-F238E27FC236}">
                <a16:creationId xmlns:a16="http://schemas.microsoft.com/office/drawing/2014/main" id="{3E291F1B-5FBC-0188-8DE7-957326C75581}"/>
              </a:ext>
            </a:extLst>
          </p:cNvPr>
          <p:cNvSpPr txBox="1"/>
          <p:nvPr/>
        </p:nvSpPr>
        <p:spPr>
          <a:xfrm>
            <a:off x="11555498" y="6482568"/>
            <a:ext cx="511817" cy="369332"/>
          </a:xfrm>
          <a:prstGeom prst="rect">
            <a:avLst/>
          </a:prstGeom>
          <a:noFill/>
        </p:spPr>
        <p:txBody>
          <a:bodyPr wrap="square">
            <a:spAutoFit/>
          </a:bodyPr>
          <a:lstStyle/>
          <a:p>
            <a:r>
              <a:rPr lang="en-GB"/>
              <a:t>[8]</a:t>
            </a:r>
            <a:endParaRPr lang="en-GB" dirty="0"/>
          </a:p>
        </p:txBody>
      </p:sp>
      <p:sp>
        <p:nvSpPr>
          <p:cNvPr id="15" name="TextBox 14">
            <a:extLst>
              <a:ext uri="{FF2B5EF4-FFF2-40B4-BE49-F238E27FC236}">
                <a16:creationId xmlns:a16="http://schemas.microsoft.com/office/drawing/2014/main" id="{16C129BD-0070-F913-3806-0DD559B40507}"/>
              </a:ext>
            </a:extLst>
          </p:cNvPr>
          <p:cNvSpPr txBox="1"/>
          <p:nvPr/>
        </p:nvSpPr>
        <p:spPr>
          <a:xfrm>
            <a:off x="11706750" y="3822412"/>
            <a:ext cx="578457" cy="369332"/>
          </a:xfrm>
          <a:prstGeom prst="rect">
            <a:avLst/>
          </a:prstGeom>
          <a:noFill/>
        </p:spPr>
        <p:txBody>
          <a:bodyPr wrap="square">
            <a:spAutoFit/>
          </a:bodyPr>
          <a:lstStyle/>
          <a:p>
            <a:r>
              <a:rPr lang="en-GB" dirty="0"/>
              <a:t>[10]</a:t>
            </a:r>
          </a:p>
        </p:txBody>
      </p:sp>
    </p:spTree>
    <p:extLst>
      <p:ext uri="{BB962C8B-B14F-4D97-AF65-F5344CB8AC3E}">
        <p14:creationId xmlns:p14="http://schemas.microsoft.com/office/powerpoint/2010/main" val="2790991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F7B9B-54D0-7EE5-005A-F165507C20C5}"/>
              </a:ext>
            </a:extLst>
          </p:cNvPr>
          <p:cNvSpPr>
            <a:spLocks noGrp="1"/>
          </p:cNvSpPr>
          <p:nvPr>
            <p:ph type="title"/>
          </p:nvPr>
        </p:nvSpPr>
        <p:spPr>
          <a:xfrm>
            <a:off x="265890" y="285346"/>
            <a:ext cx="6650476" cy="1708243"/>
          </a:xfrm>
        </p:spPr>
        <p:txBody>
          <a:bodyPr vert="horz" lIns="91440" tIns="45720" rIns="91440" bIns="45720" rtlCol="0" anchor="ctr">
            <a:normAutofit/>
          </a:bodyPr>
          <a:lstStyle/>
          <a:p>
            <a:r>
              <a:rPr lang="en-US" sz="4000" dirty="0">
                <a:latin typeface="ADLaM Display" panose="02010000000000000000" pitchFamily="2" charset="0"/>
                <a:ea typeface="ADLaM Display" panose="02010000000000000000" pitchFamily="2" charset="0"/>
                <a:cs typeface="ADLaM Display" panose="02010000000000000000" pitchFamily="2" charset="0"/>
              </a:rPr>
              <a:t>Exaggerated Movements</a:t>
            </a:r>
          </a:p>
        </p:txBody>
      </p:sp>
      <p:sp>
        <p:nvSpPr>
          <p:cNvPr id="12" name="TextBox 11">
            <a:extLst>
              <a:ext uri="{FF2B5EF4-FFF2-40B4-BE49-F238E27FC236}">
                <a16:creationId xmlns:a16="http://schemas.microsoft.com/office/drawing/2014/main" id="{C7B568FD-0905-E7B5-0428-26BD566EBBF3}"/>
              </a:ext>
            </a:extLst>
          </p:cNvPr>
          <p:cNvSpPr txBox="1"/>
          <p:nvPr/>
        </p:nvSpPr>
        <p:spPr>
          <a:xfrm>
            <a:off x="777446" y="2149230"/>
            <a:ext cx="6070120" cy="3769833"/>
          </a:xfrm>
          <a:prstGeom prst="rect">
            <a:avLst/>
          </a:prstGeom>
        </p:spPr>
        <p:txBody>
          <a:bodyPr vert="horz" lIns="91440" tIns="45720" rIns="91440" bIns="45720" rtlCol="0" anchor="ctr">
            <a:normAutofit/>
          </a:bodyPr>
          <a:lstStyle/>
          <a:p>
            <a:pPr marL="0" marR="0" lvl="0" indent="-228600" defTabSz="914400" fontAlgn="base">
              <a:lnSpc>
                <a:spcPct val="90000"/>
              </a:lnSpc>
              <a:spcBef>
                <a:spcPct val="0"/>
              </a:spcBef>
              <a:spcAft>
                <a:spcPts val="600"/>
              </a:spcAft>
              <a:buClrTx/>
              <a:buSzTx/>
              <a:buFont typeface="Arial" panose="020B0604020202020204" pitchFamily="34" charset="0"/>
              <a:buChar char="•"/>
              <a:tabLst/>
            </a:pPr>
            <a:r>
              <a:rPr kumimoji="0" lang="en-US" altLang="en-US" sz="2000" b="1" i="0" u="none" strike="noStrike" cap="none" normalizeH="0" baseline="0" dirty="0">
                <a:ln>
                  <a:noFill/>
                </a:ln>
                <a:effectLst/>
                <a:latin typeface="ADLaM Display" panose="02010000000000000000" pitchFamily="2" charset="0"/>
                <a:ea typeface="ADLaM Display" panose="02010000000000000000" pitchFamily="2" charset="0"/>
                <a:cs typeface="ADLaM Display" panose="02010000000000000000" pitchFamily="2" charset="0"/>
              </a:rPr>
              <a:t>Fight</a:t>
            </a:r>
            <a:r>
              <a:rPr kumimoji="0" lang="en-US" altLang="en-US" sz="2000" b="0" i="0" u="none" strike="noStrike" cap="none" normalizeH="0" baseline="0" dirty="0">
                <a:ln>
                  <a:noFill/>
                </a:ln>
                <a:effectLst/>
                <a:latin typeface="ADLaM Display" panose="02010000000000000000" pitchFamily="2" charset="0"/>
                <a:ea typeface="ADLaM Display" panose="02010000000000000000" pitchFamily="2" charset="0"/>
                <a:cs typeface="ADLaM Display" panose="02010000000000000000" pitchFamily="2" charset="0"/>
              </a:rPr>
              <a:t>:    </a:t>
            </a:r>
            <a:br>
              <a:rPr kumimoji="0" lang="en-US" altLang="en-US" sz="2000" b="0" i="0" u="none" strike="noStrike" cap="none" normalizeH="0" baseline="0" dirty="0">
                <a:ln>
                  <a:noFill/>
                </a:ln>
                <a:effectLst/>
                <a:latin typeface="ADLaM Display" panose="02010000000000000000" pitchFamily="2" charset="0"/>
                <a:ea typeface="ADLaM Display" panose="02010000000000000000" pitchFamily="2" charset="0"/>
                <a:cs typeface="ADLaM Display" panose="02010000000000000000" pitchFamily="2" charset="0"/>
              </a:rPr>
            </a:br>
            <a:r>
              <a:rPr kumimoji="0" lang="en-US" altLang="en-US" sz="2000" b="0" i="0" u="none" strike="noStrike" cap="none" normalizeH="0" baseline="0" dirty="0">
                <a:ln>
                  <a:noFill/>
                </a:ln>
                <a:effectLst/>
                <a:latin typeface="ADLaM Display" panose="02010000000000000000" pitchFamily="2" charset="0"/>
                <a:ea typeface="ADLaM Display" panose="02010000000000000000" pitchFamily="2" charset="0"/>
                <a:cs typeface="ADLaM Display" panose="02010000000000000000" pitchFamily="2" charset="0"/>
              </a:rPr>
              <a:t>When a cat feels threatened, it may attack. It might hiss, growl, or swipe with its claws to protect itself.</a:t>
            </a:r>
          </a:p>
          <a:p>
            <a:pPr marL="0" marR="0" lvl="0" indent="-228600" defTabSz="914400" fontAlgn="base">
              <a:lnSpc>
                <a:spcPct val="90000"/>
              </a:lnSpc>
              <a:spcBef>
                <a:spcPct val="0"/>
              </a:spcBef>
              <a:spcAft>
                <a:spcPts val="600"/>
              </a:spcAft>
              <a:buClrTx/>
              <a:buSzTx/>
              <a:buFont typeface="Arial" panose="020B0604020202020204" pitchFamily="34" charset="0"/>
              <a:buChar char="•"/>
              <a:tabLst/>
            </a:pPr>
            <a:endParaRPr kumimoji="0" lang="en-US" altLang="en-US" sz="2000" b="0" i="0" u="none" strike="noStrike" cap="none" normalizeH="0" baseline="0" dirty="0">
              <a:ln>
                <a:noFill/>
              </a:ln>
              <a:effectLst/>
              <a:latin typeface="ADLaM Display" panose="02010000000000000000" pitchFamily="2" charset="0"/>
              <a:ea typeface="ADLaM Display" panose="02010000000000000000" pitchFamily="2" charset="0"/>
              <a:cs typeface="ADLaM Display" panose="02010000000000000000" pitchFamily="2" charset="0"/>
            </a:endParaRPr>
          </a:p>
          <a:p>
            <a:pPr marL="0" marR="0" lvl="0" indent="-228600" defTabSz="914400" fontAlgn="base">
              <a:lnSpc>
                <a:spcPct val="90000"/>
              </a:lnSpc>
              <a:spcBef>
                <a:spcPct val="0"/>
              </a:spcBef>
              <a:spcAft>
                <a:spcPts val="600"/>
              </a:spcAft>
              <a:buClrTx/>
              <a:buSzTx/>
              <a:buFont typeface="Arial" panose="020B0604020202020204" pitchFamily="34" charset="0"/>
              <a:buChar char="•"/>
              <a:tabLst/>
            </a:pPr>
            <a:r>
              <a:rPr kumimoji="0" lang="en-US" altLang="en-US" sz="2000" b="1" i="0" u="none" strike="noStrike" cap="none" normalizeH="0" baseline="0" dirty="0">
                <a:ln>
                  <a:noFill/>
                </a:ln>
                <a:effectLst/>
                <a:latin typeface="ADLaM Display" panose="02010000000000000000" pitchFamily="2" charset="0"/>
                <a:ea typeface="ADLaM Display" panose="02010000000000000000" pitchFamily="2" charset="0"/>
                <a:cs typeface="ADLaM Display" panose="02010000000000000000" pitchFamily="2" charset="0"/>
              </a:rPr>
              <a:t>Flight</a:t>
            </a:r>
            <a:r>
              <a:rPr kumimoji="0" lang="en-US" altLang="en-US" sz="2000" b="0" i="0" u="none" strike="noStrike" cap="none" normalizeH="0" baseline="0" dirty="0">
                <a:ln>
                  <a:noFill/>
                </a:ln>
                <a:effectLst/>
                <a:latin typeface="ADLaM Display" panose="02010000000000000000" pitchFamily="2" charset="0"/>
                <a:ea typeface="ADLaM Display" panose="02010000000000000000" pitchFamily="2" charset="0"/>
                <a:cs typeface="ADLaM Display" panose="02010000000000000000" pitchFamily="2" charset="0"/>
              </a:rPr>
              <a:t>:   </a:t>
            </a:r>
            <a:br>
              <a:rPr kumimoji="0" lang="en-US" altLang="en-US" sz="2000" b="0" i="0" u="none" strike="noStrike" cap="none" normalizeH="0" baseline="0" dirty="0">
                <a:ln>
                  <a:noFill/>
                </a:ln>
                <a:effectLst/>
                <a:latin typeface="ADLaM Display" panose="02010000000000000000" pitchFamily="2" charset="0"/>
                <a:ea typeface="ADLaM Display" panose="02010000000000000000" pitchFamily="2" charset="0"/>
                <a:cs typeface="ADLaM Display" panose="02010000000000000000" pitchFamily="2" charset="0"/>
              </a:rPr>
            </a:br>
            <a:r>
              <a:rPr kumimoji="0" lang="en-US" altLang="en-US" sz="2000" b="0" i="0" u="none" strike="noStrike" cap="none" normalizeH="0" baseline="0" dirty="0">
                <a:ln>
                  <a:noFill/>
                </a:ln>
                <a:effectLst/>
                <a:latin typeface="ADLaM Display" panose="02010000000000000000" pitchFamily="2" charset="0"/>
                <a:ea typeface="ADLaM Display" panose="02010000000000000000" pitchFamily="2" charset="0"/>
                <a:cs typeface="ADLaM Display" panose="02010000000000000000" pitchFamily="2" charset="0"/>
              </a:rPr>
              <a:t>If the cat feels too scared or unable to fight, it will run away to escape danger.</a:t>
            </a:r>
          </a:p>
          <a:p>
            <a:pPr marL="0" marR="0" lvl="0" indent="-228600" defTabSz="914400" fontAlgn="base">
              <a:lnSpc>
                <a:spcPct val="90000"/>
              </a:lnSpc>
              <a:spcBef>
                <a:spcPct val="0"/>
              </a:spcBef>
              <a:spcAft>
                <a:spcPts val="600"/>
              </a:spcAft>
              <a:buClrTx/>
              <a:buSzTx/>
              <a:buFont typeface="Arial" panose="020B0604020202020204" pitchFamily="34" charset="0"/>
              <a:buChar char="•"/>
              <a:tabLst/>
            </a:pPr>
            <a:endParaRPr kumimoji="0" lang="en-US" altLang="en-US" sz="2000" b="0" i="0" u="none" strike="noStrike" cap="none" normalizeH="0" baseline="0" dirty="0">
              <a:ln>
                <a:noFill/>
              </a:ln>
              <a:effectLst/>
              <a:latin typeface="ADLaM Display" panose="02010000000000000000" pitchFamily="2" charset="0"/>
              <a:ea typeface="ADLaM Display" panose="02010000000000000000" pitchFamily="2" charset="0"/>
              <a:cs typeface="ADLaM Display" panose="02010000000000000000" pitchFamily="2" charset="0"/>
            </a:endParaRPr>
          </a:p>
          <a:p>
            <a:pPr marL="0" marR="0" lvl="0" indent="-228600" defTabSz="914400" fontAlgn="base">
              <a:lnSpc>
                <a:spcPct val="90000"/>
              </a:lnSpc>
              <a:spcBef>
                <a:spcPct val="0"/>
              </a:spcBef>
              <a:spcAft>
                <a:spcPts val="600"/>
              </a:spcAft>
              <a:buClrTx/>
              <a:buSzTx/>
              <a:buFont typeface="Arial" panose="020B0604020202020204" pitchFamily="34" charset="0"/>
              <a:buChar char="•"/>
              <a:tabLst/>
            </a:pPr>
            <a:r>
              <a:rPr kumimoji="0" lang="en-US" altLang="en-US" sz="2000" b="1" i="0" u="none" strike="noStrike" cap="none" normalizeH="0" baseline="0" dirty="0">
                <a:ln>
                  <a:noFill/>
                </a:ln>
                <a:effectLst/>
                <a:latin typeface="ADLaM Display" panose="02010000000000000000" pitchFamily="2" charset="0"/>
                <a:ea typeface="ADLaM Display" panose="02010000000000000000" pitchFamily="2" charset="0"/>
                <a:cs typeface="ADLaM Display" panose="02010000000000000000" pitchFamily="2" charset="0"/>
              </a:rPr>
              <a:t>Freeze</a:t>
            </a:r>
            <a:r>
              <a:rPr kumimoji="0" lang="en-US" altLang="en-US" sz="2000" b="0" i="0" u="none" strike="noStrike" cap="none" normalizeH="0" baseline="0" dirty="0">
                <a:ln>
                  <a:noFill/>
                </a:ln>
                <a:effectLst/>
                <a:latin typeface="ADLaM Display" panose="02010000000000000000" pitchFamily="2" charset="0"/>
                <a:ea typeface="ADLaM Display" panose="02010000000000000000" pitchFamily="2" charset="0"/>
                <a:cs typeface="ADLaM Display" panose="02010000000000000000" pitchFamily="2" charset="0"/>
              </a:rPr>
              <a:t>:  </a:t>
            </a:r>
            <a:br>
              <a:rPr kumimoji="0" lang="en-US" altLang="en-US" sz="2000" b="0" i="0" u="none" strike="noStrike" cap="none" normalizeH="0" baseline="0" dirty="0">
                <a:ln>
                  <a:noFill/>
                </a:ln>
                <a:effectLst/>
                <a:latin typeface="ADLaM Display" panose="02010000000000000000" pitchFamily="2" charset="0"/>
                <a:ea typeface="ADLaM Display" panose="02010000000000000000" pitchFamily="2" charset="0"/>
                <a:cs typeface="ADLaM Display" panose="02010000000000000000" pitchFamily="2" charset="0"/>
              </a:rPr>
            </a:br>
            <a:r>
              <a:rPr kumimoji="0" lang="en-US" altLang="en-US" sz="2000" b="0" i="0" u="none" strike="noStrike" cap="none" normalizeH="0" baseline="0" dirty="0">
                <a:ln>
                  <a:noFill/>
                </a:ln>
                <a:effectLst/>
                <a:latin typeface="ADLaM Display" panose="02010000000000000000" pitchFamily="2" charset="0"/>
                <a:ea typeface="ADLaM Display" panose="02010000000000000000" pitchFamily="2" charset="0"/>
                <a:cs typeface="ADLaM Display" panose="02010000000000000000" pitchFamily="2" charset="0"/>
              </a:rPr>
              <a:t>Sometimes, a cat will stay completely still to avoid being seen, hoping the danger will pass.</a:t>
            </a:r>
          </a:p>
        </p:txBody>
      </p:sp>
      <p:sp>
        <p:nvSpPr>
          <p:cNvPr id="28" name="Rectangle 27">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5390" y="0"/>
            <a:ext cx="4606609" cy="6858000"/>
          </a:xfrm>
          <a:prstGeom prst="rect">
            <a:avLst/>
          </a:prstGeom>
          <a:solidFill>
            <a:srgbClr val="FFFFFF"/>
          </a:solidFill>
          <a:ln>
            <a:noFill/>
          </a:ln>
          <a:effectLst>
            <a:outerShdw blurRad="381000" dist="317500" dir="5700000" sx="95000" sy="95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1D55347D-E908-F141-EAC8-67B5EDBA57BD}"/>
              </a:ext>
            </a:extLst>
          </p:cNvPr>
          <p:cNvPicPr>
            <a:picLocks noChangeAspect="1"/>
          </p:cNvPicPr>
          <p:nvPr/>
        </p:nvPicPr>
        <p:blipFill>
          <a:blip r:embed="rId2"/>
          <a:stretch>
            <a:fillRect/>
          </a:stretch>
        </p:blipFill>
        <p:spPr>
          <a:xfrm>
            <a:off x="8323213" y="4282552"/>
            <a:ext cx="3130962" cy="1761166"/>
          </a:xfrm>
          <a:prstGeom prst="rect">
            <a:avLst/>
          </a:prstGeom>
        </p:spPr>
      </p:pic>
      <p:pic>
        <p:nvPicPr>
          <p:cNvPr id="15" name="Picture 14">
            <a:extLst>
              <a:ext uri="{FF2B5EF4-FFF2-40B4-BE49-F238E27FC236}">
                <a16:creationId xmlns:a16="http://schemas.microsoft.com/office/drawing/2014/main" id="{9DB381A4-EDF6-2667-D0AB-62E230F79973}"/>
              </a:ext>
            </a:extLst>
          </p:cNvPr>
          <p:cNvPicPr>
            <a:picLocks noChangeAspect="1"/>
          </p:cNvPicPr>
          <p:nvPr/>
        </p:nvPicPr>
        <p:blipFill>
          <a:blip r:embed="rId3"/>
          <a:stretch>
            <a:fillRect/>
          </a:stretch>
        </p:blipFill>
        <p:spPr>
          <a:xfrm>
            <a:off x="8319984" y="2572904"/>
            <a:ext cx="3134191" cy="1492969"/>
          </a:xfrm>
          <a:prstGeom prst="rect">
            <a:avLst/>
          </a:prstGeom>
        </p:spPr>
      </p:pic>
      <p:pic>
        <p:nvPicPr>
          <p:cNvPr id="17" name="Picture 16">
            <a:extLst>
              <a:ext uri="{FF2B5EF4-FFF2-40B4-BE49-F238E27FC236}">
                <a16:creationId xmlns:a16="http://schemas.microsoft.com/office/drawing/2014/main" id="{F440FFED-314F-B938-AE36-10DFFFAC1418}"/>
              </a:ext>
            </a:extLst>
          </p:cNvPr>
          <p:cNvPicPr>
            <a:picLocks noChangeAspect="1"/>
          </p:cNvPicPr>
          <p:nvPr/>
        </p:nvPicPr>
        <p:blipFill>
          <a:blip r:embed="rId4"/>
          <a:stretch>
            <a:fillRect/>
          </a:stretch>
        </p:blipFill>
        <p:spPr>
          <a:xfrm>
            <a:off x="8319984" y="662046"/>
            <a:ext cx="3094570" cy="1694179"/>
          </a:xfrm>
          <a:prstGeom prst="rect">
            <a:avLst/>
          </a:prstGeom>
        </p:spPr>
      </p:pic>
    </p:spTree>
    <p:extLst>
      <p:ext uri="{BB962C8B-B14F-4D97-AF65-F5344CB8AC3E}">
        <p14:creationId xmlns:p14="http://schemas.microsoft.com/office/powerpoint/2010/main" val="5118228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F7B9B-54D0-7EE5-005A-F165507C20C5}"/>
              </a:ext>
            </a:extLst>
          </p:cNvPr>
          <p:cNvSpPr>
            <a:spLocks noGrp="1"/>
          </p:cNvSpPr>
          <p:nvPr>
            <p:ph type="title"/>
          </p:nvPr>
        </p:nvSpPr>
        <p:spPr>
          <a:xfrm>
            <a:off x="324255" y="285750"/>
            <a:ext cx="5074596" cy="1325563"/>
          </a:xfrm>
        </p:spPr>
        <p:txBody>
          <a:bodyPr>
            <a:normAutofit fontScale="90000"/>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Exaggerated (Fight) Movements</a:t>
            </a:r>
          </a:p>
        </p:txBody>
      </p:sp>
      <p:pic>
        <p:nvPicPr>
          <p:cNvPr id="6" name="warrior-cats">
            <a:hlinkClick r:id="" action="ppaction://media"/>
            <a:extLst>
              <a:ext uri="{FF2B5EF4-FFF2-40B4-BE49-F238E27FC236}">
                <a16:creationId xmlns:a16="http://schemas.microsoft.com/office/drawing/2014/main" id="{923BC139-6C0F-CFCF-06F8-CE7C3F9BF9F6}"/>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209587" y="2613688"/>
            <a:ext cx="5636736" cy="2906442"/>
          </a:xfrm>
          <a:prstGeom prst="rect">
            <a:avLst/>
          </a:prstGeom>
        </p:spPr>
      </p:pic>
      <p:sp>
        <p:nvSpPr>
          <p:cNvPr id="8" name="TextBox 7">
            <a:extLst>
              <a:ext uri="{FF2B5EF4-FFF2-40B4-BE49-F238E27FC236}">
                <a16:creationId xmlns:a16="http://schemas.microsoft.com/office/drawing/2014/main" id="{D1BBA03D-1D82-E019-0A66-FCF18897A57E}"/>
              </a:ext>
            </a:extLst>
          </p:cNvPr>
          <p:cNvSpPr txBox="1"/>
          <p:nvPr/>
        </p:nvSpPr>
        <p:spPr>
          <a:xfrm>
            <a:off x="132326" y="5569863"/>
            <a:ext cx="6094378" cy="369332"/>
          </a:xfrm>
          <a:prstGeom prst="rect">
            <a:avLst/>
          </a:prstGeom>
          <a:noFill/>
        </p:spPr>
        <p:txBody>
          <a:bodyPr wrap="square">
            <a:spAutoFit/>
          </a:bodyPr>
          <a:lstStyle/>
          <a:p>
            <a:pPr>
              <a:spcAft>
                <a:spcPts val="2250"/>
              </a:spcAft>
            </a:pPr>
            <a:r>
              <a:rPr lang="en-GB" b="1" dirty="0">
                <a:effectLst/>
              </a:rPr>
              <a:t>Warrior Cats GIF</a:t>
            </a:r>
          </a:p>
        </p:txBody>
      </p:sp>
      <p:sp>
        <p:nvSpPr>
          <p:cNvPr id="10" name="TextBox 9">
            <a:extLst>
              <a:ext uri="{FF2B5EF4-FFF2-40B4-BE49-F238E27FC236}">
                <a16:creationId xmlns:a16="http://schemas.microsoft.com/office/drawing/2014/main" id="{9F95CD61-11D7-4D53-8067-1A5C18CB75C5}"/>
              </a:ext>
            </a:extLst>
          </p:cNvPr>
          <p:cNvSpPr txBox="1"/>
          <p:nvPr/>
        </p:nvSpPr>
        <p:spPr>
          <a:xfrm>
            <a:off x="1792320" y="5570740"/>
            <a:ext cx="6094378" cy="523220"/>
          </a:xfrm>
          <a:prstGeom prst="rect">
            <a:avLst/>
          </a:prstGeom>
          <a:noFill/>
        </p:spPr>
        <p:txBody>
          <a:bodyPr wrap="square">
            <a:spAutoFit/>
          </a:bodyPr>
          <a:lstStyle/>
          <a:p>
            <a:r>
              <a:rPr lang="en-GB" sz="1400" dirty="0">
                <a:hlinkClick r:id="rId7"/>
              </a:rPr>
              <a:t>https://tenor.com/view/warrior-cats-gif-22034960</a:t>
            </a:r>
            <a:r>
              <a:rPr lang="en-GB" sz="1400" dirty="0"/>
              <a:t> [11]</a:t>
            </a:r>
          </a:p>
          <a:p>
            <a:endParaRPr lang="en-GB" sz="1400" dirty="0"/>
          </a:p>
        </p:txBody>
      </p:sp>
      <p:pic>
        <p:nvPicPr>
          <p:cNvPr id="11" name="warrior-cats-alexharrier">
            <a:hlinkClick r:id="" action="ppaction://media"/>
            <a:extLst>
              <a:ext uri="{FF2B5EF4-FFF2-40B4-BE49-F238E27FC236}">
                <a16:creationId xmlns:a16="http://schemas.microsoft.com/office/drawing/2014/main" id="{C2F5ABC1-3A8F-863D-A83F-500D8C144489}"/>
              </a:ext>
            </a:extLst>
          </p:cNvPr>
          <p:cNvPicPr>
            <a:picLocks noChangeAspect="1"/>
          </p:cNvPicPr>
          <p:nvPr>
            <a:videoFile r:link="rId4"/>
            <p:extLst>
              <p:ext uri="{DAA4B4D4-6D71-4841-9C94-3DE7FCFB9230}">
                <p14:media xmlns:p14="http://schemas.microsoft.com/office/powerpoint/2010/main" r:embed="rId3"/>
              </p:ext>
            </p:extLst>
          </p:nvPr>
        </p:nvPicPr>
        <p:blipFill>
          <a:blip r:embed="rId8"/>
          <a:stretch>
            <a:fillRect/>
          </a:stretch>
        </p:blipFill>
        <p:spPr>
          <a:xfrm>
            <a:off x="5598308" y="790980"/>
            <a:ext cx="6384105" cy="3591059"/>
          </a:xfrm>
          <a:prstGeom prst="rect">
            <a:avLst/>
          </a:prstGeom>
        </p:spPr>
      </p:pic>
      <p:sp>
        <p:nvSpPr>
          <p:cNvPr id="4" name="TextBox 3">
            <a:extLst>
              <a:ext uri="{FF2B5EF4-FFF2-40B4-BE49-F238E27FC236}">
                <a16:creationId xmlns:a16="http://schemas.microsoft.com/office/drawing/2014/main" id="{AF372A68-363D-AEE8-F065-AC12C0666213}"/>
              </a:ext>
            </a:extLst>
          </p:cNvPr>
          <p:cNvSpPr txBox="1"/>
          <p:nvPr/>
        </p:nvSpPr>
        <p:spPr>
          <a:xfrm>
            <a:off x="6096000" y="4712949"/>
            <a:ext cx="6094378" cy="430887"/>
          </a:xfrm>
          <a:prstGeom prst="rect">
            <a:avLst/>
          </a:prstGeom>
          <a:noFill/>
        </p:spPr>
        <p:txBody>
          <a:bodyPr wrap="square">
            <a:spAutoFit/>
          </a:bodyPr>
          <a:lstStyle/>
          <a:p>
            <a:r>
              <a:rPr lang="en-GB" sz="1100" dirty="0">
                <a:hlinkClick r:id="rId9"/>
              </a:rPr>
              <a:t>https://tenor.com/view/warrior-cats-alexharrier-final-confrontation-firestar-tigerstar-gif-21930191</a:t>
            </a:r>
            <a:r>
              <a:rPr lang="en-GB" sz="1100" dirty="0"/>
              <a:t> [10]</a:t>
            </a:r>
          </a:p>
          <a:p>
            <a:endParaRPr lang="en-GB" sz="1100" dirty="0"/>
          </a:p>
        </p:txBody>
      </p:sp>
      <p:sp>
        <p:nvSpPr>
          <p:cNvPr id="7" name="TextBox 6">
            <a:extLst>
              <a:ext uri="{FF2B5EF4-FFF2-40B4-BE49-F238E27FC236}">
                <a16:creationId xmlns:a16="http://schemas.microsoft.com/office/drawing/2014/main" id="{DD76E707-417C-CE2B-13D6-323ADF3F916A}"/>
              </a:ext>
            </a:extLst>
          </p:cNvPr>
          <p:cNvSpPr txBox="1"/>
          <p:nvPr/>
        </p:nvSpPr>
        <p:spPr>
          <a:xfrm>
            <a:off x="6097622" y="4406906"/>
            <a:ext cx="6094378" cy="369332"/>
          </a:xfrm>
          <a:prstGeom prst="rect">
            <a:avLst/>
          </a:prstGeom>
          <a:noFill/>
        </p:spPr>
        <p:txBody>
          <a:bodyPr wrap="square">
            <a:spAutoFit/>
          </a:bodyPr>
          <a:lstStyle/>
          <a:p>
            <a:pPr>
              <a:spcAft>
                <a:spcPts val="2250"/>
              </a:spcAft>
            </a:pPr>
            <a:r>
              <a:rPr lang="en-GB" b="1" dirty="0">
                <a:effectLst/>
              </a:rPr>
              <a:t>Warrior Cats </a:t>
            </a:r>
            <a:r>
              <a:rPr lang="en-GB" b="1" dirty="0" err="1">
                <a:effectLst/>
              </a:rPr>
              <a:t>Alexharrier</a:t>
            </a:r>
            <a:r>
              <a:rPr lang="en-GB" b="1" dirty="0">
                <a:effectLst/>
              </a:rPr>
              <a:t> GIF</a:t>
            </a:r>
          </a:p>
        </p:txBody>
      </p:sp>
    </p:spTree>
    <p:extLst>
      <p:ext uri="{BB962C8B-B14F-4D97-AF65-F5344CB8AC3E}">
        <p14:creationId xmlns:p14="http://schemas.microsoft.com/office/powerpoint/2010/main" val="2849380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788"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167"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1" restart="whenNotActive" fill="hold" evtFilter="cancelBubble" nodeType="interactiveSeq">
                <p:stCondLst>
                  <p:cond evt="onClick" delay="0">
                    <p:tgtEl>
                      <p:spTgt spid="6"/>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6"/>
                                        </p:tgtEl>
                                      </p:cBhvr>
                                    </p:cmd>
                                  </p:childTnLst>
                                </p:cTn>
                              </p:par>
                            </p:childTnLst>
                          </p:cTn>
                        </p:par>
                      </p:childTnLst>
                    </p:cTn>
                  </p:par>
                </p:childTnLst>
              </p:cTn>
              <p:nextCondLst>
                <p:cond evt="onClick" delay="0">
                  <p:tgtEl>
                    <p:spTgt spid="6"/>
                  </p:tgtEl>
                </p:cond>
              </p:nextCondLst>
            </p:seq>
            <p:video>
              <p:cMediaNode vol="80000">
                <p:cTn id="16" fill="hold" display="0">
                  <p:stCondLst>
                    <p:cond delay="indefinite"/>
                  </p:stCondLst>
                </p:cTn>
                <p:tgtEl>
                  <p:spTgt spid="6"/>
                </p:tgtEl>
              </p:cMediaNode>
            </p:video>
            <p:video>
              <p:cMediaNode vol="80000">
                <p:cTn id="17" fill="hold" display="0">
                  <p:stCondLst>
                    <p:cond delay="indefinite"/>
                  </p:stCondLst>
                </p:cTn>
                <p:tgtEl>
                  <p:spTgt spid="11"/>
                </p:tgtEl>
              </p:cMediaNode>
            </p:video>
            <p:seq concurrent="1" nextAc="seek">
              <p:cTn id="18" restart="whenNotActive" fill="hold" evtFilter="cancelBubble" nodeType="interactiveSeq">
                <p:stCondLst>
                  <p:cond evt="onClick" delay="0">
                    <p:tgtEl>
                      <p:spTgt spid="11"/>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AFA810-A766-4713-AFB3-E25A320ADCDA}"/>
            </a:ext>
          </a:extLst>
        </p:cNvPr>
        <p:cNvGrpSpPr/>
        <p:nvPr/>
      </p:nvGrpSpPr>
      <p:grpSpPr>
        <a:xfrm>
          <a:off x="0" y="0"/>
          <a:ext cx="0" cy="0"/>
          <a:chOff x="0" y="0"/>
          <a:chExt cx="0" cy="0"/>
        </a:xfrm>
      </p:grpSpPr>
      <p:sp>
        <p:nvSpPr>
          <p:cNvPr id="26" name="Title 25">
            <a:extLst>
              <a:ext uri="{FF2B5EF4-FFF2-40B4-BE49-F238E27FC236}">
                <a16:creationId xmlns:a16="http://schemas.microsoft.com/office/drawing/2014/main" id="{7F79D737-21EC-27BA-B324-0A83E84797F8}"/>
              </a:ext>
            </a:extLst>
          </p:cNvPr>
          <p:cNvSpPr>
            <a:spLocks noGrp="1"/>
          </p:cNvSpPr>
          <p:nvPr>
            <p:ph type="title"/>
          </p:nvPr>
        </p:nvSpPr>
        <p:spPr/>
        <p:txBody>
          <a:bodyPr rtlCol="0"/>
          <a:lstStyle/>
          <a:p>
            <a:pPr rtl="0"/>
            <a:r>
              <a:rPr lang="en-GB" dirty="0">
                <a:latin typeface="ADLaM Display" panose="02010000000000000000" pitchFamily="2" charset="0"/>
                <a:ea typeface="ADLaM Display" panose="02010000000000000000" pitchFamily="2" charset="0"/>
                <a:cs typeface="ADLaM Display" panose="02010000000000000000" pitchFamily="2" charset="0"/>
              </a:rPr>
              <a:t>Study 1 - “Kedi” – (Fight/Freeze)</a:t>
            </a:r>
          </a:p>
        </p:txBody>
      </p:sp>
      <p:pic>
        <p:nvPicPr>
          <p:cNvPr id="3" name="Picture 2">
            <a:extLst>
              <a:ext uri="{FF2B5EF4-FFF2-40B4-BE49-F238E27FC236}">
                <a16:creationId xmlns:a16="http://schemas.microsoft.com/office/drawing/2014/main" id="{B3F7C0BC-80C7-56FE-C462-FAEA8185FF41}"/>
              </a:ext>
            </a:extLst>
          </p:cNvPr>
          <p:cNvPicPr>
            <a:picLocks noChangeAspect="1"/>
          </p:cNvPicPr>
          <p:nvPr/>
        </p:nvPicPr>
        <p:blipFill>
          <a:blip r:embed="rId3"/>
          <a:srcRect l="7591" r="21165"/>
          <a:stretch/>
        </p:blipFill>
        <p:spPr>
          <a:xfrm>
            <a:off x="437626" y="1857911"/>
            <a:ext cx="5658374" cy="4469463"/>
          </a:xfrm>
          <a:prstGeom prst="rect">
            <a:avLst/>
          </a:prstGeom>
        </p:spPr>
      </p:pic>
      <p:sp>
        <p:nvSpPr>
          <p:cNvPr id="5" name="TextBox 4">
            <a:extLst>
              <a:ext uri="{FF2B5EF4-FFF2-40B4-BE49-F238E27FC236}">
                <a16:creationId xmlns:a16="http://schemas.microsoft.com/office/drawing/2014/main" id="{0F788801-2A1F-B93A-CD1A-C4B21D88BCAE}"/>
              </a:ext>
            </a:extLst>
          </p:cNvPr>
          <p:cNvSpPr txBox="1"/>
          <p:nvPr/>
        </p:nvSpPr>
        <p:spPr>
          <a:xfrm>
            <a:off x="6218406" y="1925933"/>
            <a:ext cx="5746615" cy="3416320"/>
          </a:xfrm>
          <a:prstGeom prst="rect">
            <a:avLst/>
          </a:prstGeom>
          <a:noFill/>
        </p:spPr>
        <p:txBody>
          <a:bodyPr wrap="square">
            <a:spAutoFit/>
          </a:bodyPr>
          <a:lstStyle/>
          <a:p>
            <a:r>
              <a:rPr lang="en-US" dirty="0">
                <a:latin typeface="ADLaM Display" panose="02010000000000000000" pitchFamily="2" charset="0"/>
                <a:ea typeface="ADLaM Display" panose="02010000000000000000" pitchFamily="2" charset="0"/>
                <a:cs typeface="ADLaM Display" panose="02010000000000000000" pitchFamily="2" charset="0"/>
              </a:rPr>
              <a:t>Kedi (2016) is a heartwarming documentary about the street cats of Istanbul. </a:t>
            </a:r>
            <a:br>
              <a:rPr lang="en-US" dirty="0">
                <a:latin typeface="ADLaM Display" panose="02010000000000000000" pitchFamily="2" charset="0"/>
                <a:ea typeface="ADLaM Display" panose="02010000000000000000" pitchFamily="2" charset="0"/>
                <a:cs typeface="ADLaM Display" panose="02010000000000000000" pitchFamily="2" charset="0"/>
              </a:rPr>
            </a:br>
            <a:r>
              <a:rPr lang="en-US" dirty="0">
                <a:latin typeface="ADLaM Display" panose="02010000000000000000" pitchFamily="2" charset="0"/>
                <a:ea typeface="ADLaM Display" panose="02010000000000000000" pitchFamily="2" charset="0"/>
                <a:cs typeface="ADLaM Display" panose="02010000000000000000" pitchFamily="2" charset="0"/>
              </a:rPr>
              <a:t>Directed by Ceyda Torun, the film follows the street cats of Istanbul and their connection with the people of the city.</a:t>
            </a:r>
          </a:p>
          <a:p>
            <a:endParaRPr lang="en-US" dirty="0">
              <a:latin typeface="ADLaM Display" panose="02010000000000000000" pitchFamily="2" charset="0"/>
              <a:ea typeface="ADLaM Display" panose="02010000000000000000" pitchFamily="2" charset="0"/>
              <a:cs typeface="ADLaM Display" panose="02010000000000000000" pitchFamily="2" charset="0"/>
            </a:endParaRPr>
          </a:p>
          <a:p>
            <a:endParaRPr lang="en-US" dirty="0">
              <a:latin typeface="ADLaM Display" panose="02010000000000000000" pitchFamily="2" charset="0"/>
              <a:ea typeface="ADLaM Display" panose="02010000000000000000" pitchFamily="2" charset="0"/>
              <a:cs typeface="ADLaM Display" panose="02010000000000000000" pitchFamily="2" charset="0"/>
            </a:endParaRPr>
          </a:p>
          <a:p>
            <a:r>
              <a:rPr lang="en-US" dirty="0">
                <a:latin typeface="ADLaM Display" panose="02010000000000000000" pitchFamily="2" charset="0"/>
                <a:ea typeface="ADLaM Display" panose="02010000000000000000" pitchFamily="2" charset="0"/>
                <a:cs typeface="ADLaM Display" panose="02010000000000000000" pitchFamily="2" charset="0"/>
              </a:rPr>
              <a:t>I watched the film without subtitles concentrating more on the cat’s movements and behavior. </a:t>
            </a:r>
          </a:p>
          <a:p>
            <a:endParaRPr lang="en-US" dirty="0">
              <a:latin typeface="ADLaM Display" panose="02010000000000000000" pitchFamily="2" charset="0"/>
              <a:ea typeface="ADLaM Display" panose="02010000000000000000" pitchFamily="2" charset="0"/>
              <a:cs typeface="ADLaM Display" panose="02010000000000000000" pitchFamily="2" charset="0"/>
            </a:endParaRPr>
          </a:p>
          <a:p>
            <a:r>
              <a:rPr lang="en-US" dirty="0">
                <a:latin typeface="ADLaM Display" panose="02010000000000000000" pitchFamily="2" charset="0"/>
                <a:ea typeface="ADLaM Display" panose="02010000000000000000" pitchFamily="2" charset="0"/>
                <a:cs typeface="ADLaM Display" panose="02010000000000000000" pitchFamily="2" charset="0"/>
              </a:rPr>
              <a:t>I am going to look closer at a fight / intimating scene that’s about halfway through the film.</a:t>
            </a:r>
            <a:endParaRPr lang="en-GB" dirty="0">
              <a:latin typeface="ADLaM Display" panose="02010000000000000000" pitchFamily="2" charset="0"/>
              <a:ea typeface="ADLaM Display" panose="02010000000000000000" pitchFamily="2" charset="0"/>
              <a:cs typeface="ADLaM Display" panose="02010000000000000000" pitchFamily="2" charset="0"/>
            </a:endParaRPr>
          </a:p>
        </p:txBody>
      </p:sp>
      <p:sp>
        <p:nvSpPr>
          <p:cNvPr id="4" name="TextBox 3">
            <a:extLst>
              <a:ext uri="{FF2B5EF4-FFF2-40B4-BE49-F238E27FC236}">
                <a16:creationId xmlns:a16="http://schemas.microsoft.com/office/drawing/2014/main" id="{DDD884AB-1F57-776D-1055-AE92E4D0DE0F}"/>
              </a:ext>
            </a:extLst>
          </p:cNvPr>
          <p:cNvSpPr txBox="1"/>
          <p:nvPr/>
        </p:nvSpPr>
        <p:spPr>
          <a:xfrm>
            <a:off x="6234308" y="5665366"/>
            <a:ext cx="6094674" cy="646331"/>
          </a:xfrm>
          <a:prstGeom prst="rect">
            <a:avLst/>
          </a:prstGeom>
          <a:noFill/>
        </p:spPr>
        <p:txBody>
          <a:bodyPr wrap="square">
            <a:spAutoFit/>
          </a:bodyPr>
          <a:lstStyle/>
          <a:p>
            <a:r>
              <a:rPr lang="en-GB" b="1" dirty="0"/>
              <a:t>Kedi (2016)</a:t>
            </a:r>
            <a:r>
              <a:rPr lang="en-GB" dirty="0"/>
              <a:t>: </a:t>
            </a:r>
            <a:r>
              <a:rPr lang="en-GB" dirty="0">
                <a:hlinkClick r:id="rId4"/>
              </a:rPr>
              <a:t>IMDb Link</a:t>
            </a:r>
            <a:r>
              <a:rPr lang="en-GB" dirty="0"/>
              <a:t> [12]</a:t>
            </a:r>
            <a:br>
              <a:rPr lang="en-GB" dirty="0"/>
            </a:br>
            <a:r>
              <a:rPr lang="en-GB" dirty="0"/>
              <a:t>(all pictures ss from the film)</a:t>
            </a:r>
          </a:p>
        </p:txBody>
      </p:sp>
    </p:spTree>
    <p:extLst>
      <p:ext uri="{BB962C8B-B14F-4D97-AF65-F5344CB8AC3E}">
        <p14:creationId xmlns:p14="http://schemas.microsoft.com/office/powerpoint/2010/main" val="34852072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EFF67C-BEA4-C0B8-119D-EE678764EC22}"/>
            </a:ext>
          </a:extLst>
        </p:cNvPr>
        <p:cNvGrpSpPr/>
        <p:nvPr/>
      </p:nvGrpSpPr>
      <p:grpSpPr>
        <a:xfrm>
          <a:off x="0" y="0"/>
          <a:ext cx="0" cy="0"/>
          <a:chOff x="0" y="0"/>
          <a:chExt cx="0" cy="0"/>
        </a:xfrm>
      </p:grpSpPr>
      <p:sp>
        <p:nvSpPr>
          <p:cNvPr id="26" name="Title 25">
            <a:extLst>
              <a:ext uri="{FF2B5EF4-FFF2-40B4-BE49-F238E27FC236}">
                <a16:creationId xmlns:a16="http://schemas.microsoft.com/office/drawing/2014/main" id="{46AA5FFD-3C8D-806C-899A-3C927F6A83E8}"/>
              </a:ext>
            </a:extLst>
          </p:cNvPr>
          <p:cNvSpPr>
            <a:spLocks noGrp="1"/>
          </p:cNvSpPr>
          <p:nvPr>
            <p:ph type="title"/>
          </p:nvPr>
        </p:nvSpPr>
        <p:spPr/>
        <p:txBody>
          <a:bodyPr rtlCol="0"/>
          <a:lstStyle/>
          <a:p>
            <a:pPr rtl="0"/>
            <a:r>
              <a:rPr lang="en-GB" dirty="0"/>
              <a:t>  </a:t>
            </a:r>
          </a:p>
        </p:txBody>
      </p:sp>
      <p:pic>
        <p:nvPicPr>
          <p:cNvPr id="3" name="Picture 2">
            <a:extLst>
              <a:ext uri="{FF2B5EF4-FFF2-40B4-BE49-F238E27FC236}">
                <a16:creationId xmlns:a16="http://schemas.microsoft.com/office/drawing/2014/main" id="{5F9C6951-C49D-6253-BED7-213A9791BCA3}"/>
              </a:ext>
            </a:extLst>
          </p:cNvPr>
          <p:cNvPicPr>
            <a:picLocks noChangeAspect="1"/>
          </p:cNvPicPr>
          <p:nvPr/>
        </p:nvPicPr>
        <p:blipFill>
          <a:blip r:embed="rId3"/>
          <a:stretch>
            <a:fillRect/>
          </a:stretch>
        </p:blipFill>
        <p:spPr>
          <a:xfrm>
            <a:off x="170200" y="147179"/>
            <a:ext cx="8354591" cy="6563641"/>
          </a:xfrm>
          <a:prstGeom prst="rect">
            <a:avLst/>
          </a:prstGeom>
        </p:spPr>
      </p:pic>
      <p:sp>
        <p:nvSpPr>
          <p:cNvPr id="2" name="TextBox 1">
            <a:extLst>
              <a:ext uri="{FF2B5EF4-FFF2-40B4-BE49-F238E27FC236}">
                <a16:creationId xmlns:a16="http://schemas.microsoft.com/office/drawing/2014/main" id="{143ACAEB-27E2-93A1-CA20-7049F08157DA}"/>
              </a:ext>
            </a:extLst>
          </p:cNvPr>
          <p:cNvSpPr txBox="1"/>
          <p:nvPr/>
        </p:nvSpPr>
        <p:spPr>
          <a:xfrm>
            <a:off x="8180960" y="2169268"/>
            <a:ext cx="3706239" cy="2862322"/>
          </a:xfrm>
          <a:prstGeom prst="rect">
            <a:avLst/>
          </a:prstGeom>
          <a:noFill/>
        </p:spPr>
        <p:txBody>
          <a:bodyPr wrap="square" rtlCol="0">
            <a:spAutoFit/>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The Camera shot starts with a close up of the main cat shadowed by the other.</a:t>
            </a:r>
          </a:p>
          <a:p>
            <a:endParaRPr lang="en-GB" dirty="0">
              <a:latin typeface="ADLaM Display" panose="02010000000000000000" pitchFamily="2" charset="0"/>
              <a:ea typeface="ADLaM Display" panose="02010000000000000000" pitchFamily="2" charset="0"/>
              <a:cs typeface="ADLaM Display" panose="02010000000000000000" pitchFamily="2" charset="0"/>
            </a:endParaRPr>
          </a:p>
          <a:p>
            <a:r>
              <a:rPr lang="en-GB" dirty="0">
                <a:latin typeface="ADLaM Display" panose="02010000000000000000" pitchFamily="2" charset="0"/>
                <a:ea typeface="ADLaM Display" panose="02010000000000000000" pitchFamily="2" charset="0"/>
                <a:cs typeface="ADLaM Display" panose="02010000000000000000" pitchFamily="2" charset="0"/>
              </a:rPr>
              <a:t>I picked out the key poses of this scene/camera view</a:t>
            </a:r>
          </a:p>
          <a:p>
            <a:endParaRPr lang="en-GB" dirty="0">
              <a:latin typeface="ADLaM Display" panose="02010000000000000000" pitchFamily="2" charset="0"/>
              <a:ea typeface="ADLaM Display" panose="02010000000000000000" pitchFamily="2" charset="0"/>
              <a:cs typeface="ADLaM Display" panose="02010000000000000000" pitchFamily="2" charset="0"/>
            </a:endParaRPr>
          </a:p>
          <a:p>
            <a:r>
              <a:rPr lang="en-GB" dirty="0">
                <a:latin typeface="ADLaM Display" panose="02010000000000000000" pitchFamily="2" charset="0"/>
                <a:ea typeface="ADLaM Display" panose="02010000000000000000" pitchFamily="2" charset="0"/>
                <a:cs typeface="ADLaM Display" panose="02010000000000000000" pitchFamily="2" charset="0"/>
              </a:rPr>
              <a:t>And drew exaggerated versions to see closer at the expressions of the cat.</a:t>
            </a:r>
          </a:p>
        </p:txBody>
      </p:sp>
    </p:spTree>
    <p:extLst>
      <p:ext uri="{BB962C8B-B14F-4D97-AF65-F5344CB8AC3E}">
        <p14:creationId xmlns:p14="http://schemas.microsoft.com/office/powerpoint/2010/main" val="16585801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35811D-DEFF-CD34-F201-D5AB9C66D6CA}"/>
            </a:ext>
          </a:extLst>
        </p:cNvPr>
        <p:cNvGrpSpPr/>
        <p:nvPr/>
      </p:nvGrpSpPr>
      <p:grpSpPr>
        <a:xfrm>
          <a:off x="0" y="0"/>
          <a:ext cx="0" cy="0"/>
          <a:chOff x="0" y="0"/>
          <a:chExt cx="0" cy="0"/>
        </a:xfrm>
      </p:grpSpPr>
      <p:sp>
        <p:nvSpPr>
          <p:cNvPr id="26" name="Title 25">
            <a:extLst>
              <a:ext uri="{FF2B5EF4-FFF2-40B4-BE49-F238E27FC236}">
                <a16:creationId xmlns:a16="http://schemas.microsoft.com/office/drawing/2014/main" id="{0CEED467-55A8-7F2D-B983-1D0F09B72F82}"/>
              </a:ext>
            </a:extLst>
          </p:cNvPr>
          <p:cNvSpPr>
            <a:spLocks noGrp="1"/>
          </p:cNvSpPr>
          <p:nvPr>
            <p:ph type="title"/>
          </p:nvPr>
        </p:nvSpPr>
        <p:spPr/>
        <p:txBody>
          <a:bodyPr rtlCol="0"/>
          <a:lstStyle/>
          <a:p>
            <a:pPr rtl="0"/>
            <a:r>
              <a:rPr lang="en-GB" dirty="0"/>
              <a:t>  </a:t>
            </a:r>
          </a:p>
        </p:txBody>
      </p:sp>
      <p:pic>
        <p:nvPicPr>
          <p:cNvPr id="29" name="Picture 28">
            <a:extLst>
              <a:ext uri="{FF2B5EF4-FFF2-40B4-BE49-F238E27FC236}">
                <a16:creationId xmlns:a16="http://schemas.microsoft.com/office/drawing/2014/main" id="{76D7AD20-4CB2-F72B-BC86-1C90621AC946}"/>
              </a:ext>
            </a:extLst>
          </p:cNvPr>
          <p:cNvPicPr>
            <a:picLocks noChangeAspect="1"/>
          </p:cNvPicPr>
          <p:nvPr/>
        </p:nvPicPr>
        <p:blipFill>
          <a:blip r:embed="rId3"/>
          <a:stretch>
            <a:fillRect/>
          </a:stretch>
        </p:blipFill>
        <p:spPr>
          <a:xfrm>
            <a:off x="722523" y="328167"/>
            <a:ext cx="2571991" cy="1456358"/>
          </a:xfrm>
          <a:prstGeom prst="rect">
            <a:avLst/>
          </a:prstGeom>
          <a:ln w="88900" cap="sq" cmpd="thickThin">
            <a:solidFill>
              <a:srgbClr val="000000"/>
            </a:solidFill>
            <a:prstDash val="solid"/>
            <a:miter lim="800000"/>
          </a:ln>
          <a:effectLst>
            <a:innerShdw blurRad="76200">
              <a:srgbClr val="000000"/>
            </a:innerShdw>
          </a:effectLst>
        </p:spPr>
      </p:pic>
      <p:pic>
        <p:nvPicPr>
          <p:cNvPr id="31" name="Picture 30">
            <a:extLst>
              <a:ext uri="{FF2B5EF4-FFF2-40B4-BE49-F238E27FC236}">
                <a16:creationId xmlns:a16="http://schemas.microsoft.com/office/drawing/2014/main" id="{4922A040-6934-B93B-AFFD-92F86F795F4D}"/>
              </a:ext>
            </a:extLst>
          </p:cNvPr>
          <p:cNvPicPr>
            <a:picLocks noChangeAspect="1"/>
          </p:cNvPicPr>
          <p:nvPr/>
        </p:nvPicPr>
        <p:blipFill>
          <a:blip r:embed="rId4"/>
          <a:stretch>
            <a:fillRect/>
          </a:stretch>
        </p:blipFill>
        <p:spPr>
          <a:xfrm>
            <a:off x="3374715" y="334157"/>
            <a:ext cx="2609055" cy="1454936"/>
          </a:xfrm>
          <a:prstGeom prst="rect">
            <a:avLst/>
          </a:prstGeom>
          <a:ln w="88900" cap="sq" cmpd="thickThin">
            <a:solidFill>
              <a:srgbClr val="000000"/>
            </a:solidFill>
            <a:prstDash val="solid"/>
            <a:miter lim="800000"/>
          </a:ln>
          <a:effectLst>
            <a:innerShdw blurRad="76200">
              <a:srgbClr val="000000"/>
            </a:innerShdw>
          </a:effectLst>
        </p:spPr>
      </p:pic>
      <p:pic>
        <p:nvPicPr>
          <p:cNvPr id="33" name="Picture 32">
            <a:extLst>
              <a:ext uri="{FF2B5EF4-FFF2-40B4-BE49-F238E27FC236}">
                <a16:creationId xmlns:a16="http://schemas.microsoft.com/office/drawing/2014/main" id="{328C4494-3610-E695-F64E-3427FFE3C267}"/>
              </a:ext>
            </a:extLst>
          </p:cNvPr>
          <p:cNvPicPr>
            <a:picLocks noChangeAspect="1"/>
          </p:cNvPicPr>
          <p:nvPr/>
        </p:nvPicPr>
        <p:blipFill>
          <a:blip r:embed="rId5"/>
          <a:stretch>
            <a:fillRect/>
          </a:stretch>
        </p:blipFill>
        <p:spPr>
          <a:xfrm>
            <a:off x="6078031" y="334157"/>
            <a:ext cx="2573483" cy="1450368"/>
          </a:xfrm>
          <a:prstGeom prst="rect">
            <a:avLst/>
          </a:prstGeom>
          <a:ln w="88900" cap="sq" cmpd="thickThin">
            <a:solidFill>
              <a:srgbClr val="000000"/>
            </a:solidFill>
            <a:prstDash val="solid"/>
            <a:miter lim="800000"/>
          </a:ln>
          <a:effectLst>
            <a:innerShdw blurRad="76200">
              <a:srgbClr val="000000"/>
            </a:innerShdw>
          </a:effectLst>
        </p:spPr>
      </p:pic>
      <p:pic>
        <p:nvPicPr>
          <p:cNvPr id="35" name="Picture 34">
            <a:extLst>
              <a:ext uri="{FF2B5EF4-FFF2-40B4-BE49-F238E27FC236}">
                <a16:creationId xmlns:a16="http://schemas.microsoft.com/office/drawing/2014/main" id="{DE4EA806-1BDD-62C9-4F84-52C955DAF3C6}"/>
              </a:ext>
            </a:extLst>
          </p:cNvPr>
          <p:cNvPicPr>
            <a:picLocks noChangeAspect="1"/>
          </p:cNvPicPr>
          <p:nvPr/>
        </p:nvPicPr>
        <p:blipFill>
          <a:blip r:embed="rId6"/>
          <a:stretch>
            <a:fillRect/>
          </a:stretch>
        </p:blipFill>
        <p:spPr>
          <a:xfrm>
            <a:off x="8731715" y="334157"/>
            <a:ext cx="2583831" cy="1450368"/>
          </a:xfrm>
          <a:prstGeom prst="rect">
            <a:avLst/>
          </a:prstGeom>
          <a:ln w="88900" cap="sq" cmpd="thickThin">
            <a:solidFill>
              <a:srgbClr val="000000"/>
            </a:solidFill>
            <a:prstDash val="solid"/>
            <a:miter lim="800000"/>
          </a:ln>
          <a:effectLst>
            <a:innerShdw blurRad="76200">
              <a:srgbClr val="000000"/>
            </a:innerShdw>
          </a:effectLst>
        </p:spPr>
      </p:pic>
      <p:pic>
        <p:nvPicPr>
          <p:cNvPr id="4" name="Picture 3">
            <a:extLst>
              <a:ext uri="{FF2B5EF4-FFF2-40B4-BE49-F238E27FC236}">
                <a16:creationId xmlns:a16="http://schemas.microsoft.com/office/drawing/2014/main" id="{ABC5B65F-23B7-53DC-DBFB-C1A116EFB73D}"/>
              </a:ext>
            </a:extLst>
          </p:cNvPr>
          <p:cNvPicPr>
            <a:picLocks noChangeAspect="1"/>
          </p:cNvPicPr>
          <p:nvPr/>
        </p:nvPicPr>
        <p:blipFill>
          <a:blip r:embed="rId7"/>
          <a:srcRect b="353"/>
          <a:stretch/>
        </p:blipFill>
        <p:spPr>
          <a:xfrm>
            <a:off x="722523" y="1842691"/>
            <a:ext cx="2571991" cy="1441887"/>
          </a:xfrm>
          <a:prstGeom prst="rect">
            <a:avLst/>
          </a:prstGeom>
          <a:ln w="88900" cap="sq" cmpd="thickThin">
            <a:solidFill>
              <a:srgbClr val="000000"/>
            </a:solidFill>
            <a:prstDash val="solid"/>
            <a:miter lim="800000"/>
          </a:ln>
          <a:effectLst>
            <a:innerShdw blurRad="76200">
              <a:srgbClr val="000000"/>
            </a:innerShdw>
          </a:effectLst>
        </p:spPr>
      </p:pic>
      <p:pic>
        <p:nvPicPr>
          <p:cNvPr id="6" name="Picture 5">
            <a:extLst>
              <a:ext uri="{FF2B5EF4-FFF2-40B4-BE49-F238E27FC236}">
                <a16:creationId xmlns:a16="http://schemas.microsoft.com/office/drawing/2014/main" id="{2603B4D0-D848-CFE3-332C-0E403F3AFEB9}"/>
              </a:ext>
            </a:extLst>
          </p:cNvPr>
          <p:cNvPicPr>
            <a:picLocks noChangeAspect="1"/>
          </p:cNvPicPr>
          <p:nvPr/>
        </p:nvPicPr>
        <p:blipFill>
          <a:blip r:embed="rId8"/>
          <a:srcRect b="2040"/>
          <a:stretch/>
        </p:blipFill>
        <p:spPr>
          <a:xfrm>
            <a:off x="3393915" y="1860118"/>
            <a:ext cx="2620012" cy="1449493"/>
          </a:xfrm>
          <a:prstGeom prst="rect">
            <a:avLst/>
          </a:prstGeom>
          <a:ln w="88900" cap="sq" cmpd="thickThin">
            <a:solidFill>
              <a:srgbClr val="000000"/>
            </a:solidFill>
            <a:prstDash val="solid"/>
            <a:miter lim="800000"/>
          </a:ln>
          <a:effectLst>
            <a:innerShdw blurRad="76200">
              <a:srgbClr val="000000"/>
            </a:innerShdw>
          </a:effectLst>
        </p:spPr>
      </p:pic>
      <p:pic>
        <p:nvPicPr>
          <p:cNvPr id="9" name="Picture 8">
            <a:extLst>
              <a:ext uri="{FF2B5EF4-FFF2-40B4-BE49-F238E27FC236}">
                <a16:creationId xmlns:a16="http://schemas.microsoft.com/office/drawing/2014/main" id="{5F7B3BF1-1495-9038-F1BE-92475540648B}"/>
              </a:ext>
            </a:extLst>
          </p:cNvPr>
          <p:cNvPicPr>
            <a:picLocks noChangeAspect="1"/>
          </p:cNvPicPr>
          <p:nvPr/>
        </p:nvPicPr>
        <p:blipFill>
          <a:blip r:embed="rId9"/>
          <a:srcRect t="1" b="2906"/>
          <a:stretch/>
        </p:blipFill>
        <p:spPr>
          <a:xfrm>
            <a:off x="6084225" y="1867353"/>
            <a:ext cx="2616998" cy="1435022"/>
          </a:xfrm>
          <a:prstGeom prst="rect">
            <a:avLst/>
          </a:prstGeom>
          <a:ln w="88900" cap="sq" cmpd="thickThin">
            <a:solidFill>
              <a:srgbClr val="000000"/>
            </a:solidFill>
            <a:prstDash val="solid"/>
            <a:miter lim="800000"/>
          </a:ln>
          <a:effectLst>
            <a:innerShdw blurRad="76200">
              <a:srgbClr val="000000"/>
            </a:innerShdw>
          </a:effectLst>
        </p:spPr>
      </p:pic>
      <p:pic>
        <p:nvPicPr>
          <p:cNvPr id="13" name="Picture 12">
            <a:extLst>
              <a:ext uri="{FF2B5EF4-FFF2-40B4-BE49-F238E27FC236}">
                <a16:creationId xmlns:a16="http://schemas.microsoft.com/office/drawing/2014/main" id="{9F1E3A2C-1096-299F-0624-87F8CEEFB386}"/>
              </a:ext>
            </a:extLst>
          </p:cNvPr>
          <p:cNvPicPr>
            <a:picLocks noChangeAspect="1"/>
          </p:cNvPicPr>
          <p:nvPr/>
        </p:nvPicPr>
        <p:blipFill>
          <a:blip r:embed="rId10"/>
          <a:srcRect b="3003"/>
          <a:stretch/>
        </p:blipFill>
        <p:spPr>
          <a:xfrm>
            <a:off x="8731715" y="1867353"/>
            <a:ext cx="2627519" cy="1435022"/>
          </a:xfrm>
          <a:prstGeom prst="rect">
            <a:avLst/>
          </a:prstGeom>
          <a:ln w="88900" cap="sq" cmpd="thickThin">
            <a:solidFill>
              <a:srgbClr val="000000"/>
            </a:solidFill>
            <a:prstDash val="solid"/>
            <a:miter lim="800000"/>
          </a:ln>
          <a:effectLst>
            <a:innerShdw blurRad="76200">
              <a:srgbClr val="000000"/>
            </a:innerShdw>
          </a:effectLst>
        </p:spPr>
      </p:pic>
      <p:pic>
        <p:nvPicPr>
          <p:cNvPr id="17" name="Picture 16">
            <a:extLst>
              <a:ext uri="{FF2B5EF4-FFF2-40B4-BE49-F238E27FC236}">
                <a16:creationId xmlns:a16="http://schemas.microsoft.com/office/drawing/2014/main" id="{2FAFA010-5478-7085-428F-AA47006041AC}"/>
              </a:ext>
            </a:extLst>
          </p:cNvPr>
          <p:cNvPicPr>
            <a:picLocks noChangeAspect="1"/>
          </p:cNvPicPr>
          <p:nvPr/>
        </p:nvPicPr>
        <p:blipFill>
          <a:blip r:embed="rId11"/>
          <a:stretch>
            <a:fillRect/>
          </a:stretch>
        </p:blipFill>
        <p:spPr>
          <a:xfrm>
            <a:off x="726542" y="3390818"/>
            <a:ext cx="2570657" cy="1441887"/>
          </a:xfrm>
          <a:prstGeom prst="rect">
            <a:avLst/>
          </a:prstGeom>
          <a:ln w="88900" cap="sq" cmpd="thickThin">
            <a:solidFill>
              <a:srgbClr val="000000"/>
            </a:solidFill>
            <a:prstDash val="solid"/>
            <a:miter lim="800000"/>
          </a:ln>
          <a:effectLst>
            <a:innerShdw blurRad="76200">
              <a:srgbClr val="000000"/>
            </a:innerShdw>
          </a:effectLst>
        </p:spPr>
      </p:pic>
      <p:pic>
        <p:nvPicPr>
          <p:cNvPr id="19" name="Picture 18">
            <a:extLst>
              <a:ext uri="{FF2B5EF4-FFF2-40B4-BE49-F238E27FC236}">
                <a16:creationId xmlns:a16="http://schemas.microsoft.com/office/drawing/2014/main" id="{8F28EB8D-AAA8-93BA-4A8B-096B78B3DD68}"/>
              </a:ext>
            </a:extLst>
          </p:cNvPr>
          <p:cNvPicPr>
            <a:picLocks noChangeAspect="1"/>
          </p:cNvPicPr>
          <p:nvPr/>
        </p:nvPicPr>
        <p:blipFill>
          <a:blip r:embed="rId12"/>
          <a:stretch>
            <a:fillRect/>
          </a:stretch>
        </p:blipFill>
        <p:spPr>
          <a:xfrm>
            <a:off x="3400756" y="3391193"/>
            <a:ext cx="2609055" cy="1460601"/>
          </a:xfrm>
          <a:prstGeom prst="rect">
            <a:avLst/>
          </a:prstGeom>
          <a:ln w="88900" cap="sq" cmpd="thickThin">
            <a:solidFill>
              <a:srgbClr val="000000"/>
            </a:solidFill>
            <a:prstDash val="solid"/>
            <a:miter lim="800000"/>
          </a:ln>
          <a:effectLst>
            <a:innerShdw blurRad="76200">
              <a:srgbClr val="000000"/>
            </a:innerShdw>
          </a:effectLst>
        </p:spPr>
      </p:pic>
      <p:pic>
        <p:nvPicPr>
          <p:cNvPr id="23" name="Picture 22">
            <a:extLst>
              <a:ext uri="{FF2B5EF4-FFF2-40B4-BE49-F238E27FC236}">
                <a16:creationId xmlns:a16="http://schemas.microsoft.com/office/drawing/2014/main" id="{B28F9659-27A8-446B-894E-3B9506EB465D}"/>
              </a:ext>
            </a:extLst>
          </p:cNvPr>
          <p:cNvPicPr>
            <a:picLocks noChangeAspect="1"/>
          </p:cNvPicPr>
          <p:nvPr/>
        </p:nvPicPr>
        <p:blipFill>
          <a:blip r:embed="rId13"/>
          <a:stretch>
            <a:fillRect/>
          </a:stretch>
        </p:blipFill>
        <p:spPr>
          <a:xfrm>
            <a:off x="6040343" y="3384639"/>
            <a:ext cx="2636018" cy="1473711"/>
          </a:xfrm>
          <a:prstGeom prst="rect">
            <a:avLst/>
          </a:prstGeom>
          <a:ln w="88900" cap="sq" cmpd="thickThin">
            <a:solidFill>
              <a:srgbClr val="000000"/>
            </a:solidFill>
            <a:prstDash val="solid"/>
            <a:miter lim="800000"/>
          </a:ln>
          <a:effectLst>
            <a:innerShdw blurRad="76200">
              <a:srgbClr val="000000"/>
            </a:innerShdw>
          </a:effectLst>
        </p:spPr>
      </p:pic>
      <p:pic>
        <p:nvPicPr>
          <p:cNvPr id="28" name="Picture 27">
            <a:extLst>
              <a:ext uri="{FF2B5EF4-FFF2-40B4-BE49-F238E27FC236}">
                <a16:creationId xmlns:a16="http://schemas.microsoft.com/office/drawing/2014/main" id="{0CB11805-9B24-2FD6-FB0C-B3DF2DE625BE}"/>
              </a:ext>
            </a:extLst>
          </p:cNvPr>
          <p:cNvPicPr>
            <a:picLocks noChangeAspect="1"/>
          </p:cNvPicPr>
          <p:nvPr/>
        </p:nvPicPr>
        <p:blipFill>
          <a:blip r:embed="rId14"/>
          <a:stretch>
            <a:fillRect/>
          </a:stretch>
        </p:blipFill>
        <p:spPr>
          <a:xfrm>
            <a:off x="8739356" y="3391193"/>
            <a:ext cx="2627518" cy="1473153"/>
          </a:xfrm>
          <a:prstGeom prst="rect">
            <a:avLst/>
          </a:prstGeom>
          <a:ln w="88900" cap="sq" cmpd="thickThin">
            <a:solidFill>
              <a:srgbClr val="000000"/>
            </a:solidFill>
            <a:prstDash val="solid"/>
            <a:miter lim="800000"/>
          </a:ln>
          <a:effectLst>
            <a:innerShdw blurRad="76200">
              <a:srgbClr val="000000"/>
            </a:innerShdw>
          </a:effectLst>
        </p:spPr>
      </p:pic>
      <p:pic>
        <p:nvPicPr>
          <p:cNvPr id="32" name="Picture 31">
            <a:extLst>
              <a:ext uri="{FF2B5EF4-FFF2-40B4-BE49-F238E27FC236}">
                <a16:creationId xmlns:a16="http://schemas.microsoft.com/office/drawing/2014/main" id="{1D44693B-7F81-E065-178E-576959B7ED50}"/>
              </a:ext>
            </a:extLst>
          </p:cNvPr>
          <p:cNvPicPr>
            <a:picLocks noChangeAspect="1"/>
          </p:cNvPicPr>
          <p:nvPr/>
        </p:nvPicPr>
        <p:blipFill>
          <a:blip r:embed="rId15"/>
          <a:stretch>
            <a:fillRect/>
          </a:stretch>
        </p:blipFill>
        <p:spPr>
          <a:xfrm>
            <a:off x="726542" y="4928383"/>
            <a:ext cx="2570657" cy="1448775"/>
          </a:xfrm>
          <a:prstGeom prst="rect">
            <a:avLst/>
          </a:prstGeom>
          <a:ln w="88900" cap="sq" cmpd="thickThin">
            <a:solidFill>
              <a:srgbClr val="000000"/>
            </a:solidFill>
            <a:prstDash val="solid"/>
            <a:miter lim="800000"/>
          </a:ln>
          <a:effectLst>
            <a:innerShdw blurRad="76200">
              <a:srgbClr val="000000"/>
            </a:innerShdw>
          </a:effectLst>
        </p:spPr>
      </p:pic>
      <p:pic>
        <p:nvPicPr>
          <p:cNvPr id="36" name="Picture 35">
            <a:extLst>
              <a:ext uri="{FF2B5EF4-FFF2-40B4-BE49-F238E27FC236}">
                <a16:creationId xmlns:a16="http://schemas.microsoft.com/office/drawing/2014/main" id="{AFB3CD93-ADF3-9537-6DE5-2A4A3A152B13}"/>
              </a:ext>
            </a:extLst>
          </p:cNvPr>
          <p:cNvPicPr>
            <a:picLocks noChangeAspect="1"/>
          </p:cNvPicPr>
          <p:nvPr/>
        </p:nvPicPr>
        <p:blipFill>
          <a:blip r:embed="rId16"/>
          <a:stretch>
            <a:fillRect/>
          </a:stretch>
        </p:blipFill>
        <p:spPr>
          <a:xfrm>
            <a:off x="3393915" y="4946488"/>
            <a:ext cx="2570657" cy="1444059"/>
          </a:xfrm>
          <a:prstGeom prst="rect">
            <a:avLst/>
          </a:prstGeom>
          <a:ln w="88900" cap="sq" cmpd="thickThin">
            <a:solidFill>
              <a:srgbClr val="000000"/>
            </a:solidFill>
            <a:prstDash val="solid"/>
            <a:miter lim="800000"/>
          </a:ln>
          <a:effectLst>
            <a:innerShdw blurRad="76200">
              <a:srgbClr val="000000"/>
            </a:innerShdw>
          </a:effectLst>
        </p:spPr>
      </p:pic>
      <p:pic>
        <p:nvPicPr>
          <p:cNvPr id="38" name="Picture 37">
            <a:extLst>
              <a:ext uri="{FF2B5EF4-FFF2-40B4-BE49-F238E27FC236}">
                <a16:creationId xmlns:a16="http://schemas.microsoft.com/office/drawing/2014/main" id="{75A3852B-FE16-CC7A-D73A-26D195E527E0}"/>
              </a:ext>
            </a:extLst>
          </p:cNvPr>
          <p:cNvPicPr>
            <a:picLocks noChangeAspect="1"/>
          </p:cNvPicPr>
          <p:nvPr/>
        </p:nvPicPr>
        <p:blipFill>
          <a:blip r:embed="rId17"/>
          <a:stretch>
            <a:fillRect/>
          </a:stretch>
        </p:blipFill>
        <p:spPr>
          <a:xfrm>
            <a:off x="6040343" y="4941178"/>
            <a:ext cx="2587387" cy="1454678"/>
          </a:xfrm>
          <a:prstGeom prst="rect">
            <a:avLst/>
          </a:prstGeom>
          <a:ln w="88900" cap="sq" cmpd="thickThin">
            <a:solidFill>
              <a:srgbClr val="000000"/>
            </a:solidFill>
            <a:prstDash val="solid"/>
            <a:miter lim="800000"/>
          </a:ln>
          <a:effectLst>
            <a:innerShdw blurRad="76200">
              <a:srgbClr val="000000"/>
            </a:innerShdw>
          </a:effectLst>
        </p:spPr>
      </p:pic>
      <p:pic>
        <p:nvPicPr>
          <p:cNvPr id="42" name="Picture 41">
            <a:extLst>
              <a:ext uri="{FF2B5EF4-FFF2-40B4-BE49-F238E27FC236}">
                <a16:creationId xmlns:a16="http://schemas.microsoft.com/office/drawing/2014/main" id="{805EA09B-A317-8089-2670-09D073E8E288}"/>
              </a:ext>
            </a:extLst>
          </p:cNvPr>
          <p:cNvPicPr>
            <a:picLocks noChangeAspect="1"/>
          </p:cNvPicPr>
          <p:nvPr/>
        </p:nvPicPr>
        <p:blipFill>
          <a:blip r:embed="rId18"/>
          <a:srcRect t="3759"/>
          <a:stretch/>
        </p:blipFill>
        <p:spPr>
          <a:xfrm>
            <a:off x="8731715" y="4941178"/>
            <a:ext cx="2635159" cy="1473153"/>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41934672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6B736D-F738-D5FD-A7D5-0FB8E36ED1C3}"/>
            </a:ext>
          </a:extLst>
        </p:cNvPr>
        <p:cNvGrpSpPr/>
        <p:nvPr/>
      </p:nvGrpSpPr>
      <p:grpSpPr>
        <a:xfrm>
          <a:off x="0" y="0"/>
          <a:ext cx="0" cy="0"/>
          <a:chOff x="0" y="0"/>
          <a:chExt cx="0" cy="0"/>
        </a:xfrm>
      </p:grpSpPr>
      <p:pic>
        <p:nvPicPr>
          <p:cNvPr id="23" name="Picture 22">
            <a:extLst>
              <a:ext uri="{FF2B5EF4-FFF2-40B4-BE49-F238E27FC236}">
                <a16:creationId xmlns:a16="http://schemas.microsoft.com/office/drawing/2014/main" id="{7134EE40-EFDD-365D-CFD6-C394C8D246B9}"/>
              </a:ext>
            </a:extLst>
          </p:cNvPr>
          <p:cNvPicPr>
            <a:picLocks noChangeAspect="1"/>
          </p:cNvPicPr>
          <p:nvPr/>
        </p:nvPicPr>
        <p:blipFill>
          <a:blip r:embed="rId3">
            <a:alphaModFix amt="35000"/>
          </a:blip>
          <a:stretch>
            <a:fillRect/>
          </a:stretch>
        </p:blipFill>
        <p:spPr>
          <a:xfrm>
            <a:off x="2999935" y="81843"/>
            <a:ext cx="3045468" cy="1702621"/>
          </a:xfrm>
          <a:prstGeom prst="rect">
            <a:avLst/>
          </a:prstGeom>
        </p:spPr>
      </p:pic>
      <p:sp>
        <p:nvSpPr>
          <p:cNvPr id="26" name="Title 25">
            <a:extLst>
              <a:ext uri="{FF2B5EF4-FFF2-40B4-BE49-F238E27FC236}">
                <a16:creationId xmlns:a16="http://schemas.microsoft.com/office/drawing/2014/main" id="{5709916C-E12E-2AB8-C52C-A99B22EC163A}"/>
              </a:ext>
            </a:extLst>
          </p:cNvPr>
          <p:cNvSpPr>
            <a:spLocks noGrp="1"/>
          </p:cNvSpPr>
          <p:nvPr>
            <p:ph type="title"/>
          </p:nvPr>
        </p:nvSpPr>
        <p:spPr/>
        <p:txBody>
          <a:bodyPr rtlCol="0"/>
          <a:lstStyle/>
          <a:p>
            <a:pPr rtl="0"/>
            <a:r>
              <a:rPr lang="en-GB" dirty="0"/>
              <a:t>  </a:t>
            </a:r>
          </a:p>
        </p:txBody>
      </p:sp>
      <p:pic>
        <p:nvPicPr>
          <p:cNvPr id="13" name="Picture 12">
            <a:extLst>
              <a:ext uri="{FF2B5EF4-FFF2-40B4-BE49-F238E27FC236}">
                <a16:creationId xmlns:a16="http://schemas.microsoft.com/office/drawing/2014/main" id="{5F183FE8-49BE-E137-2E50-AB5C62C9C469}"/>
              </a:ext>
            </a:extLst>
          </p:cNvPr>
          <p:cNvPicPr>
            <a:picLocks noChangeAspect="1"/>
          </p:cNvPicPr>
          <p:nvPr/>
        </p:nvPicPr>
        <p:blipFill>
          <a:blip r:embed="rId4">
            <a:alphaModFix/>
          </a:blip>
          <a:srcRect b="3003"/>
          <a:stretch/>
        </p:blipFill>
        <p:spPr>
          <a:xfrm>
            <a:off x="81255" y="81843"/>
            <a:ext cx="3128873" cy="1708837"/>
          </a:xfrm>
          <a:prstGeom prst="rect">
            <a:avLst/>
          </a:prstGeom>
        </p:spPr>
      </p:pic>
      <p:pic>
        <p:nvPicPr>
          <p:cNvPr id="28" name="Picture 27">
            <a:extLst>
              <a:ext uri="{FF2B5EF4-FFF2-40B4-BE49-F238E27FC236}">
                <a16:creationId xmlns:a16="http://schemas.microsoft.com/office/drawing/2014/main" id="{69A36820-2584-9847-6760-6C2B31246DD6}"/>
              </a:ext>
            </a:extLst>
          </p:cNvPr>
          <p:cNvPicPr>
            <a:picLocks noChangeAspect="1"/>
          </p:cNvPicPr>
          <p:nvPr/>
        </p:nvPicPr>
        <p:blipFill>
          <a:blip r:embed="rId5">
            <a:alphaModFix amt="35000"/>
          </a:blip>
          <a:stretch>
            <a:fillRect/>
          </a:stretch>
        </p:blipFill>
        <p:spPr>
          <a:xfrm>
            <a:off x="6032607" y="88058"/>
            <a:ext cx="3036797" cy="1702621"/>
          </a:xfrm>
          <a:prstGeom prst="rect">
            <a:avLst/>
          </a:prstGeom>
        </p:spPr>
      </p:pic>
      <p:pic>
        <p:nvPicPr>
          <p:cNvPr id="42" name="Picture 41">
            <a:extLst>
              <a:ext uri="{FF2B5EF4-FFF2-40B4-BE49-F238E27FC236}">
                <a16:creationId xmlns:a16="http://schemas.microsoft.com/office/drawing/2014/main" id="{7E36DA04-F241-2796-107E-9CFE23463E0D}"/>
              </a:ext>
            </a:extLst>
          </p:cNvPr>
          <p:cNvPicPr>
            <a:picLocks noChangeAspect="1"/>
          </p:cNvPicPr>
          <p:nvPr/>
        </p:nvPicPr>
        <p:blipFill>
          <a:blip r:embed="rId6">
            <a:alphaModFix amt="35000"/>
          </a:blip>
          <a:srcRect r="1623"/>
          <a:stretch/>
        </p:blipFill>
        <p:spPr>
          <a:xfrm>
            <a:off x="9050399" y="81843"/>
            <a:ext cx="3036797" cy="1730889"/>
          </a:xfrm>
          <a:prstGeom prst="rect">
            <a:avLst/>
          </a:prstGeom>
        </p:spPr>
      </p:pic>
      <p:pic>
        <p:nvPicPr>
          <p:cNvPr id="5" name="Picture 4">
            <a:extLst>
              <a:ext uri="{FF2B5EF4-FFF2-40B4-BE49-F238E27FC236}">
                <a16:creationId xmlns:a16="http://schemas.microsoft.com/office/drawing/2014/main" id="{FEAE5E1E-DECA-EC22-D975-E565DE72DF84}"/>
              </a:ext>
            </a:extLst>
          </p:cNvPr>
          <p:cNvPicPr>
            <a:picLocks noChangeAspect="1"/>
          </p:cNvPicPr>
          <p:nvPr/>
        </p:nvPicPr>
        <p:blipFill>
          <a:blip r:embed="rId7"/>
          <a:srcRect r="33268"/>
          <a:stretch/>
        </p:blipFill>
        <p:spPr>
          <a:xfrm>
            <a:off x="159076" y="1931590"/>
            <a:ext cx="6426549" cy="4838352"/>
          </a:xfrm>
          <a:prstGeom prst="rect">
            <a:avLst/>
          </a:prstGeom>
        </p:spPr>
      </p:pic>
      <p:pic>
        <p:nvPicPr>
          <p:cNvPr id="40" name="Picture 39">
            <a:extLst>
              <a:ext uri="{FF2B5EF4-FFF2-40B4-BE49-F238E27FC236}">
                <a16:creationId xmlns:a16="http://schemas.microsoft.com/office/drawing/2014/main" id="{A2DA9EAA-4818-109F-488B-EA9D9B3F6D9C}"/>
              </a:ext>
            </a:extLst>
          </p:cNvPr>
          <p:cNvPicPr>
            <a:picLocks noChangeAspect="1"/>
          </p:cNvPicPr>
          <p:nvPr/>
        </p:nvPicPr>
        <p:blipFill>
          <a:blip r:embed="rId8"/>
          <a:stretch>
            <a:fillRect/>
          </a:stretch>
        </p:blipFill>
        <p:spPr>
          <a:xfrm>
            <a:off x="6096000" y="2577689"/>
            <a:ext cx="3028657" cy="1702621"/>
          </a:xfrm>
          <a:prstGeom prst="rect">
            <a:avLst/>
          </a:prstGeom>
        </p:spPr>
      </p:pic>
      <p:pic>
        <p:nvPicPr>
          <p:cNvPr id="3" name="Picture 2">
            <a:extLst>
              <a:ext uri="{FF2B5EF4-FFF2-40B4-BE49-F238E27FC236}">
                <a16:creationId xmlns:a16="http://schemas.microsoft.com/office/drawing/2014/main" id="{BAAC713C-C7FB-22A0-0385-33E8FA7A86F0}"/>
              </a:ext>
            </a:extLst>
          </p:cNvPr>
          <p:cNvPicPr>
            <a:picLocks noChangeAspect="1"/>
          </p:cNvPicPr>
          <p:nvPr/>
        </p:nvPicPr>
        <p:blipFill>
          <a:blip r:embed="rId9"/>
          <a:srcRect l="16363" t="3502" r="14398" b="29236"/>
          <a:stretch/>
        </p:blipFill>
        <p:spPr>
          <a:xfrm>
            <a:off x="6096000" y="4367075"/>
            <a:ext cx="3028657" cy="1653948"/>
          </a:xfrm>
          <a:prstGeom prst="rect">
            <a:avLst/>
          </a:prstGeom>
        </p:spPr>
      </p:pic>
    </p:spTree>
    <p:extLst>
      <p:ext uri="{BB962C8B-B14F-4D97-AF65-F5344CB8AC3E}">
        <p14:creationId xmlns:p14="http://schemas.microsoft.com/office/powerpoint/2010/main" val="13967581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69F0A3-BAB2-286C-11B7-FCB07D9C8CF4}"/>
            </a:ext>
          </a:extLst>
        </p:cNvPr>
        <p:cNvGrpSpPr/>
        <p:nvPr/>
      </p:nvGrpSpPr>
      <p:grpSpPr>
        <a:xfrm>
          <a:off x="0" y="0"/>
          <a:ext cx="0" cy="0"/>
          <a:chOff x="0" y="0"/>
          <a:chExt cx="0" cy="0"/>
        </a:xfrm>
      </p:grpSpPr>
      <p:sp>
        <p:nvSpPr>
          <p:cNvPr id="26" name="Title 25">
            <a:extLst>
              <a:ext uri="{FF2B5EF4-FFF2-40B4-BE49-F238E27FC236}">
                <a16:creationId xmlns:a16="http://schemas.microsoft.com/office/drawing/2014/main" id="{49F2C791-EBE9-D74D-E6D1-7798A321C5D0}"/>
              </a:ext>
            </a:extLst>
          </p:cNvPr>
          <p:cNvSpPr>
            <a:spLocks noGrp="1"/>
          </p:cNvSpPr>
          <p:nvPr>
            <p:ph type="title"/>
          </p:nvPr>
        </p:nvSpPr>
        <p:spPr/>
        <p:txBody>
          <a:bodyPr rtlCol="0"/>
          <a:lstStyle/>
          <a:p>
            <a:pPr rtl="0"/>
            <a:r>
              <a:rPr lang="en-GB" dirty="0">
                <a:latin typeface="ADLaM Display" panose="02010000000000000000" pitchFamily="2" charset="0"/>
                <a:ea typeface="ADLaM Display" panose="02010000000000000000" pitchFamily="2" charset="0"/>
                <a:cs typeface="ADLaM Display" panose="02010000000000000000" pitchFamily="2" charset="0"/>
              </a:rPr>
              <a:t>Study 2 - “Flow” – (Flight)</a:t>
            </a:r>
          </a:p>
        </p:txBody>
      </p:sp>
      <p:sp>
        <p:nvSpPr>
          <p:cNvPr id="5" name="TextBox 4">
            <a:extLst>
              <a:ext uri="{FF2B5EF4-FFF2-40B4-BE49-F238E27FC236}">
                <a16:creationId xmlns:a16="http://schemas.microsoft.com/office/drawing/2014/main" id="{BE091D2E-BC0A-E45F-2283-77FE6EC8DD72}"/>
              </a:ext>
            </a:extLst>
          </p:cNvPr>
          <p:cNvSpPr txBox="1"/>
          <p:nvPr/>
        </p:nvSpPr>
        <p:spPr>
          <a:xfrm>
            <a:off x="5424778" y="2405803"/>
            <a:ext cx="6387908" cy="1477328"/>
          </a:xfrm>
          <a:prstGeom prst="rect">
            <a:avLst/>
          </a:prstGeom>
          <a:noFill/>
        </p:spPr>
        <p:txBody>
          <a:bodyPr wrap="square">
            <a:spAutoFit/>
          </a:bodyPr>
          <a:lstStyle/>
          <a:p>
            <a:r>
              <a:rPr lang="en-US" dirty="0">
                <a:latin typeface="ADLaM Display" panose="02010000000000000000" pitchFamily="2" charset="0"/>
                <a:ea typeface="ADLaM Display" panose="02010000000000000000" pitchFamily="2" charset="0"/>
                <a:cs typeface="ADLaM Display" panose="02010000000000000000" pitchFamily="2" charset="0"/>
              </a:rPr>
              <a:t>Flow (2024) follows a solitary cat, as its home is devastated by a great flood, he finds refuge on a boat befriending other animals also looking for refuge and will have to team up with them despite their differences.</a:t>
            </a:r>
            <a:endParaRPr lang="en-GB" dirty="0">
              <a:latin typeface="ADLaM Display" panose="02010000000000000000" pitchFamily="2" charset="0"/>
              <a:ea typeface="ADLaM Display" panose="02010000000000000000" pitchFamily="2" charset="0"/>
              <a:cs typeface="ADLaM Display" panose="02010000000000000000" pitchFamily="2" charset="0"/>
            </a:endParaRPr>
          </a:p>
        </p:txBody>
      </p:sp>
      <p:pic>
        <p:nvPicPr>
          <p:cNvPr id="4" name="Picture 3">
            <a:extLst>
              <a:ext uri="{FF2B5EF4-FFF2-40B4-BE49-F238E27FC236}">
                <a16:creationId xmlns:a16="http://schemas.microsoft.com/office/drawing/2014/main" id="{4C003949-BB01-C598-576E-51B61A74F873}"/>
              </a:ext>
            </a:extLst>
          </p:cNvPr>
          <p:cNvPicPr>
            <a:picLocks noChangeAspect="1"/>
          </p:cNvPicPr>
          <p:nvPr/>
        </p:nvPicPr>
        <p:blipFill>
          <a:blip r:embed="rId3"/>
          <a:stretch>
            <a:fillRect/>
          </a:stretch>
        </p:blipFill>
        <p:spPr>
          <a:xfrm>
            <a:off x="437625" y="1857910"/>
            <a:ext cx="4552663" cy="4552663"/>
          </a:xfrm>
          <a:prstGeom prst="rect">
            <a:avLst/>
          </a:prstGeom>
        </p:spPr>
      </p:pic>
      <p:sp>
        <p:nvSpPr>
          <p:cNvPr id="3" name="TextBox 2">
            <a:extLst>
              <a:ext uri="{FF2B5EF4-FFF2-40B4-BE49-F238E27FC236}">
                <a16:creationId xmlns:a16="http://schemas.microsoft.com/office/drawing/2014/main" id="{1A3B9D69-1520-F2A7-6F79-150E32445973}"/>
              </a:ext>
            </a:extLst>
          </p:cNvPr>
          <p:cNvSpPr txBox="1"/>
          <p:nvPr/>
        </p:nvSpPr>
        <p:spPr>
          <a:xfrm>
            <a:off x="5424778" y="5865839"/>
            <a:ext cx="6094674" cy="369332"/>
          </a:xfrm>
          <a:prstGeom prst="rect">
            <a:avLst/>
          </a:prstGeom>
          <a:noFill/>
        </p:spPr>
        <p:txBody>
          <a:bodyPr wrap="square">
            <a:spAutoFit/>
          </a:bodyPr>
          <a:lstStyle/>
          <a:p>
            <a:r>
              <a:rPr lang="en-GB" b="1" dirty="0"/>
              <a:t>Flow (2024)</a:t>
            </a:r>
            <a:r>
              <a:rPr lang="en-GB" dirty="0"/>
              <a:t>: </a:t>
            </a:r>
            <a:r>
              <a:rPr lang="en-GB" dirty="0">
                <a:hlinkClick r:id="rId4"/>
              </a:rPr>
              <a:t>IMDb Link</a:t>
            </a:r>
            <a:r>
              <a:rPr lang="en-GB" dirty="0"/>
              <a:t> [13]</a:t>
            </a:r>
          </a:p>
        </p:txBody>
      </p:sp>
      <p:sp>
        <p:nvSpPr>
          <p:cNvPr id="7" name="TextBox 6">
            <a:extLst>
              <a:ext uri="{FF2B5EF4-FFF2-40B4-BE49-F238E27FC236}">
                <a16:creationId xmlns:a16="http://schemas.microsoft.com/office/drawing/2014/main" id="{72769D2C-8E00-ABC5-8ACF-E26F4394B55D}"/>
              </a:ext>
            </a:extLst>
          </p:cNvPr>
          <p:cNvSpPr txBox="1"/>
          <p:nvPr/>
        </p:nvSpPr>
        <p:spPr>
          <a:xfrm>
            <a:off x="5424778" y="4134241"/>
            <a:ext cx="6094674" cy="1477328"/>
          </a:xfrm>
          <a:prstGeom prst="rect">
            <a:avLst/>
          </a:prstGeom>
          <a:noFill/>
        </p:spPr>
        <p:txBody>
          <a:bodyPr wrap="square">
            <a:spAutoFit/>
          </a:bodyPr>
          <a:lstStyle/>
          <a:p>
            <a:r>
              <a:rPr lang="en-US" dirty="0">
                <a:latin typeface="ADLaM Display" panose="02010000000000000000" pitchFamily="2" charset="0"/>
                <a:ea typeface="ADLaM Display" panose="02010000000000000000" pitchFamily="2" charset="0"/>
                <a:cs typeface="ADLaM Display" panose="02010000000000000000" pitchFamily="2" charset="0"/>
              </a:rPr>
              <a:t>I looked closely throughout at the cat animation.</a:t>
            </a:r>
          </a:p>
          <a:p>
            <a:endParaRPr lang="en-US" dirty="0">
              <a:latin typeface="ADLaM Display" panose="02010000000000000000" pitchFamily="2" charset="0"/>
              <a:ea typeface="ADLaM Display" panose="02010000000000000000" pitchFamily="2" charset="0"/>
              <a:cs typeface="ADLaM Display" panose="02010000000000000000" pitchFamily="2" charset="0"/>
            </a:endParaRPr>
          </a:p>
          <a:p>
            <a:r>
              <a:rPr lang="en-US" dirty="0">
                <a:latin typeface="ADLaM Display" panose="02010000000000000000" pitchFamily="2" charset="0"/>
                <a:ea typeface="ADLaM Display" panose="02010000000000000000" pitchFamily="2" charset="0"/>
                <a:cs typeface="ADLaM Display" panose="02010000000000000000" pitchFamily="2" charset="0"/>
              </a:rPr>
              <a:t>I am going to look closer at the effectiveness of the overall animation and at a flight scene when the cat is fleeing for safety, close to the start of the film.</a:t>
            </a:r>
            <a:endParaRPr lang="en-GB" dirty="0">
              <a:latin typeface="ADLaM Display" panose="02010000000000000000" pitchFamily="2" charset="0"/>
              <a:ea typeface="ADLaM Display" panose="02010000000000000000" pitchFamily="2" charset="0"/>
              <a:cs typeface="ADLaM Display" panose="02010000000000000000" pitchFamily="2" charset="0"/>
            </a:endParaRPr>
          </a:p>
        </p:txBody>
      </p:sp>
    </p:spTree>
    <p:extLst>
      <p:ext uri="{BB962C8B-B14F-4D97-AF65-F5344CB8AC3E}">
        <p14:creationId xmlns:p14="http://schemas.microsoft.com/office/powerpoint/2010/main" val="39644684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B4F56C-A926-5BAF-C0DC-1FFCE18BF294}"/>
            </a:ext>
          </a:extLst>
        </p:cNvPr>
        <p:cNvGrpSpPr/>
        <p:nvPr/>
      </p:nvGrpSpPr>
      <p:grpSpPr>
        <a:xfrm>
          <a:off x="0" y="0"/>
          <a:ext cx="0" cy="0"/>
          <a:chOff x="0" y="0"/>
          <a:chExt cx="0" cy="0"/>
        </a:xfrm>
      </p:grpSpPr>
      <p:sp>
        <p:nvSpPr>
          <p:cNvPr id="2" name="Title 25">
            <a:extLst>
              <a:ext uri="{FF2B5EF4-FFF2-40B4-BE49-F238E27FC236}">
                <a16:creationId xmlns:a16="http://schemas.microsoft.com/office/drawing/2014/main" id="{C2BD25AD-7280-F206-E047-F2E7C55D61F8}"/>
              </a:ext>
            </a:extLst>
          </p:cNvPr>
          <p:cNvSpPr txBox="1">
            <a:spLocks/>
          </p:cNvSpPr>
          <p:nvPr/>
        </p:nvSpPr>
        <p:spPr>
          <a:xfrm>
            <a:off x="129956" y="-28041"/>
            <a:ext cx="11293199" cy="1026572"/>
          </a:xfrm>
          <a:prstGeom prst="rect">
            <a:avLst/>
          </a:prstGeom>
        </p:spPr>
        <p:txBody>
          <a:bodyPr vert="horz" lIns="91440" tIns="45720" rIns="91440" bIns="45720" rtlCol="0" anchor="ctr">
            <a:normAutofit/>
          </a:bodyPr>
          <a:lstStyle>
            <a:lvl1pPr algn="l" defTabSz="914400" rtl="0" eaLnBrk="1" latinLnBrk="0" hangingPunct="1">
              <a:lnSpc>
                <a:spcPct val="90000"/>
              </a:lnSpc>
              <a:spcBef>
                <a:spcPts val="1000"/>
              </a:spcBef>
              <a:buNone/>
              <a:defRPr sz="4400" kern="1200">
                <a:solidFill>
                  <a:schemeClr val="tx1"/>
                </a:solidFill>
                <a:latin typeface="+mj-lt"/>
                <a:ea typeface="+mj-ea"/>
                <a:cs typeface="+mj-cs"/>
              </a:defRPr>
            </a:lvl1pPr>
          </a:lstStyle>
          <a:p>
            <a:r>
              <a:rPr lang="en-GB" dirty="0">
                <a:latin typeface="ADLaM Display" panose="02010000000000000000" pitchFamily="2" charset="0"/>
                <a:ea typeface="ADLaM Display" panose="02010000000000000000" pitchFamily="2" charset="0"/>
                <a:cs typeface="ADLaM Display" panose="02010000000000000000" pitchFamily="2" charset="0"/>
              </a:rPr>
              <a:t>Study 2 - “Flow” – (Flight)</a:t>
            </a:r>
          </a:p>
        </p:txBody>
      </p:sp>
      <p:pic>
        <p:nvPicPr>
          <p:cNvPr id="6" name="Picture 5">
            <a:extLst>
              <a:ext uri="{FF2B5EF4-FFF2-40B4-BE49-F238E27FC236}">
                <a16:creationId xmlns:a16="http://schemas.microsoft.com/office/drawing/2014/main" id="{01F80B6F-8802-8711-D6D8-83AF2FBD7281}"/>
              </a:ext>
            </a:extLst>
          </p:cNvPr>
          <p:cNvPicPr>
            <a:picLocks noChangeAspect="1"/>
          </p:cNvPicPr>
          <p:nvPr/>
        </p:nvPicPr>
        <p:blipFill>
          <a:blip r:embed="rId3"/>
          <a:stretch>
            <a:fillRect/>
          </a:stretch>
        </p:blipFill>
        <p:spPr>
          <a:xfrm>
            <a:off x="1965462" y="1189051"/>
            <a:ext cx="896222" cy="429589"/>
          </a:xfrm>
          <a:prstGeom prst="rect">
            <a:avLst/>
          </a:prstGeom>
        </p:spPr>
      </p:pic>
      <p:pic>
        <p:nvPicPr>
          <p:cNvPr id="10" name="Picture 9">
            <a:extLst>
              <a:ext uri="{FF2B5EF4-FFF2-40B4-BE49-F238E27FC236}">
                <a16:creationId xmlns:a16="http://schemas.microsoft.com/office/drawing/2014/main" id="{7EBCCAA9-1333-1A2E-CB8F-2A943DE81276}"/>
              </a:ext>
            </a:extLst>
          </p:cNvPr>
          <p:cNvPicPr>
            <a:picLocks noChangeAspect="1"/>
          </p:cNvPicPr>
          <p:nvPr/>
        </p:nvPicPr>
        <p:blipFill>
          <a:blip r:embed="rId4"/>
          <a:stretch>
            <a:fillRect/>
          </a:stretch>
        </p:blipFill>
        <p:spPr>
          <a:xfrm>
            <a:off x="129957" y="1172632"/>
            <a:ext cx="885018" cy="421045"/>
          </a:xfrm>
          <a:prstGeom prst="rect">
            <a:avLst/>
          </a:prstGeom>
        </p:spPr>
      </p:pic>
      <p:pic>
        <p:nvPicPr>
          <p:cNvPr id="12" name="Picture 11">
            <a:extLst>
              <a:ext uri="{FF2B5EF4-FFF2-40B4-BE49-F238E27FC236}">
                <a16:creationId xmlns:a16="http://schemas.microsoft.com/office/drawing/2014/main" id="{CBC86416-DF77-37B3-1734-A6EFB664FE14}"/>
              </a:ext>
            </a:extLst>
          </p:cNvPr>
          <p:cNvPicPr>
            <a:picLocks noChangeAspect="1"/>
          </p:cNvPicPr>
          <p:nvPr/>
        </p:nvPicPr>
        <p:blipFill>
          <a:blip r:embed="rId5"/>
          <a:stretch>
            <a:fillRect/>
          </a:stretch>
        </p:blipFill>
        <p:spPr>
          <a:xfrm>
            <a:off x="1042108" y="1179465"/>
            <a:ext cx="896221" cy="426914"/>
          </a:xfrm>
          <a:prstGeom prst="rect">
            <a:avLst/>
          </a:prstGeom>
        </p:spPr>
      </p:pic>
      <p:pic>
        <p:nvPicPr>
          <p:cNvPr id="14" name="Picture 13">
            <a:extLst>
              <a:ext uri="{FF2B5EF4-FFF2-40B4-BE49-F238E27FC236}">
                <a16:creationId xmlns:a16="http://schemas.microsoft.com/office/drawing/2014/main" id="{843B919F-23C4-C1F6-5626-80A409A3A8CD}"/>
              </a:ext>
            </a:extLst>
          </p:cNvPr>
          <p:cNvPicPr>
            <a:picLocks noChangeAspect="1"/>
          </p:cNvPicPr>
          <p:nvPr/>
        </p:nvPicPr>
        <p:blipFill>
          <a:blip r:embed="rId6"/>
          <a:stretch>
            <a:fillRect/>
          </a:stretch>
        </p:blipFill>
        <p:spPr>
          <a:xfrm>
            <a:off x="2888817" y="1189051"/>
            <a:ext cx="895391" cy="427400"/>
          </a:xfrm>
          <a:prstGeom prst="rect">
            <a:avLst/>
          </a:prstGeom>
        </p:spPr>
      </p:pic>
      <p:pic>
        <p:nvPicPr>
          <p:cNvPr id="16" name="Picture 15">
            <a:extLst>
              <a:ext uri="{FF2B5EF4-FFF2-40B4-BE49-F238E27FC236}">
                <a16:creationId xmlns:a16="http://schemas.microsoft.com/office/drawing/2014/main" id="{CBFFCD20-B192-7F25-5728-493ABEDABFAA}"/>
              </a:ext>
            </a:extLst>
          </p:cNvPr>
          <p:cNvPicPr>
            <a:picLocks noChangeAspect="1"/>
          </p:cNvPicPr>
          <p:nvPr/>
        </p:nvPicPr>
        <p:blipFill>
          <a:blip r:embed="rId7"/>
          <a:stretch>
            <a:fillRect/>
          </a:stretch>
        </p:blipFill>
        <p:spPr>
          <a:xfrm>
            <a:off x="3814786" y="1189051"/>
            <a:ext cx="895391" cy="427712"/>
          </a:xfrm>
          <a:prstGeom prst="rect">
            <a:avLst/>
          </a:prstGeom>
        </p:spPr>
      </p:pic>
      <p:pic>
        <p:nvPicPr>
          <p:cNvPr id="18" name="Picture 17">
            <a:extLst>
              <a:ext uri="{FF2B5EF4-FFF2-40B4-BE49-F238E27FC236}">
                <a16:creationId xmlns:a16="http://schemas.microsoft.com/office/drawing/2014/main" id="{97FB763F-9680-CFD5-3BE6-23830D5A8047}"/>
              </a:ext>
            </a:extLst>
          </p:cNvPr>
          <p:cNvPicPr>
            <a:picLocks noChangeAspect="1"/>
          </p:cNvPicPr>
          <p:nvPr/>
        </p:nvPicPr>
        <p:blipFill>
          <a:blip r:embed="rId8"/>
          <a:stretch>
            <a:fillRect/>
          </a:stretch>
        </p:blipFill>
        <p:spPr>
          <a:xfrm>
            <a:off x="4737310" y="1182428"/>
            <a:ext cx="885018" cy="420988"/>
          </a:xfrm>
          <a:prstGeom prst="rect">
            <a:avLst/>
          </a:prstGeom>
        </p:spPr>
      </p:pic>
      <p:pic>
        <p:nvPicPr>
          <p:cNvPr id="20" name="Picture 19">
            <a:extLst>
              <a:ext uri="{FF2B5EF4-FFF2-40B4-BE49-F238E27FC236}">
                <a16:creationId xmlns:a16="http://schemas.microsoft.com/office/drawing/2014/main" id="{96EBA51A-359F-189F-0331-F854CDBCBE69}"/>
              </a:ext>
            </a:extLst>
          </p:cNvPr>
          <p:cNvPicPr>
            <a:picLocks noChangeAspect="1"/>
          </p:cNvPicPr>
          <p:nvPr/>
        </p:nvPicPr>
        <p:blipFill>
          <a:blip r:embed="rId9"/>
          <a:srcRect t="1735" b="-1"/>
          <a:stretch/>
        </p:blipFill>
        <p:spPr>
          <a:xfrm>
            <a:off x="5659834" y="1192257"/>
            <a:ext cx="896221" cy="420988"/>
          </a:xfrm>
          <a:prstGeom prst="rect">
            <a:avLst/>
          </a:prstGeom>
        </p:spPr>
      </p:pic>
      <p:pic>
        <p:nvPicPr>
          <p:cNvPr id="22" name="Picture 21">
            <a:extLst>
              <a:ext uri="{FF2B5EF4-FFF2-40B4-BE49-F238E27FC236}">
                <a16:creationId xmlns:a16="http://schemas.microsoft.com/office/drawing/2014/main" id="{A7FC112B-DF6F-273A-ED1A-63344F0CCADB}"/>
              </a:ext>
            </a:extLst>
          </p:cNvPr>
          <p:cNvPicPr>
            <a:picLocks noChangeAspect="1"/>
          </p:cNvPicPr>
          <p:nvPr/>
        </p:nvPicPr>
        <p:blipFill>
          <a:blip r:embed="rId10"/>
          <a:srcRect b="2139"/>
          <a:stretch/>
        </p:blipFill>
        <p:spPr>
          <a:xfrm>
            <a:off x="6592191" y="1194319"/>
            <a:ext cx="896221" cy="418926"/>
          </a:xfrm>
          <a:prstGeom prst="rect">
            <a:avLst/>
          </a:prstGeom>
        </p:spPr>
      </p:pic>
      <p:pic>
        <p:nvPicPr>
          <p:cNvPr id="24" name="Picture 23">
            <a:extLst>
              <a:ext uri="{FF2B5EF4-FFF2-40B4-BE49-F238E27FC236}">
                <a16:creationId xmlns:a16="http://schemas.microsoft.com/office/drawing/2014/main" id="{96CAD70B-CC8F-1589-9E44-E46F9A0B7424}"/>
              </a:ext>
            </a:extLst>
          </p:cNvPr>
          <p:cNvPicPr>
            <a:picLocks noChangeAspect="1"/>
          </p:cNvPicPr>
          <p:nvPr/>
        </p:nvPicPr>
        <p:blipFill>
          <a:blip r:embed="rId11"/>
          <a:stretch>
            <a:fillRect/>
          </a:stretch>
        </p:blipFill>
        <p:spPr>
          <a:xfrm>
            <a:off x="7513884" y="1189789"/>
            <a:ext cx="895391" cy="425922"/>
          </a:xfrm>
          <a:prstGeom prst="rect">
            <a:avLst/>
          </a:prstGeom>
        </p:spPr>
      </p:pic>
      <p:pic>
        <p:nvPicPr>
          <p:cNvPr id="27" name="Picture 26">
            <a:extLst>
              <a:ext uri="{FF2B5EF4-FFF2-40B4-BE49-F238E27FC236}">
                <a16:creationId xmlns:a16="http://schemas.microsoft.com/office/drawing/2014/main" id="{3CD948CB-2F6C-2703-F785-3EE36E95072B}"/>
              </a:ext>
            </a:extLst>
          </p:cNvPr>
          <p:cNvPicPr>
            <a:picLocks noChangeAspect="1"/>
          </p:cNvPicPr>
          <p:nvPr/>
        </p:nvPicPr>
        <p:blipFill>
          <a:blip r:embed="rId12"/>
          <a:stretch>
            <a:fillRect/>
          </a:stretch>
        </p:blipFill>
        <p:spPr>
          <a:xfrm>
            <a:off x="8439853" y="1190389"/>
            <a:ext cx="887304" cy="424723"/>
          </a:xfrm>
          <a:prstGeom prst="rect">
            <a:avLst/>
          </a:prstGeom>
        </p:spPr>
      </p:pic>
      <p:pic>
        <p:nvPicPr>
          <p:cNvPr id="29" name="Picture 28">
            <a:extLst>
              <a:ext uri="{FF2B5EF4-FFF2-40B4-BE49-F238E27FC236}">
                <a16:creationId xmlns:a16="http://schemas.microsoft.com/office/drawing/2014/main" id="{F65FE959-488B-C9BA-557C-236FFDA9BDF4}"/>
              </a:ext>
            </a:extLst>
          </p:cNvPr>
          <p:cNvPicPr>
            <a:picLocks noChangeAspect="1"/>
          </p:cNvPicPr>
          <p:nvPr/>
        </p:nvPicPr>
        <p:blipFill>
          <a:blip r:embed="rId13"/>
          <a:stretch>
            <a:fillRect/>
          </a:stretch>
        </p:blipFill>
        <p:spPr>
          <a:xfrm>
            <a:off x="9357735" y="1178442"/>
            <a:ext cx="885018" cy="423578"/>
          </a:xfrm>
          <a:prstGeom prst="rect">
            <a:avLst/>
          </a:prstGeom>
        </p:spPr>
      </p:pic>
      <p:pic>
        <p:nvPicPr>
          <p:cNvPr id="31" name="Picture 30">
            <a:extLst>
              <a:ext uri="{FF2B5EF4-FFF2-40B4-BE49-F238E27FC236}">
                <a16:creationId xmlns:a16="http://schemas.microsoft.com/office/drawing/2014/main" id="{0BEE182F-1241-D3DB-A10F-9458C932A458}"/>
              </a:ext>
            </a:extLst>
          </p:cNvPr>
          <p:cNvPicPr>
            <a:picLocks noChangeAspect="1"/>
          </p:cNvPicPr>
          <p:nvPr/>
        </p:nvPicPr>
        <p:blipFill>
          <a:blip r:embed="rId14"/>
          <a:stretch>
            <a:fillRect/>
          </a:stretch>
        </p:blipFill>
        <p:spPr>
          <a:xfrm>
            <a:off x="10285275" y="1178442"/>
            <a:ext cx="896221" cy="427511"/>
          </a:xfrm>
          <a:prstGeom prst="rect">
            <a:avLst/>
          </a:prstGeom>
        </p:spPr>
      </p:pic>
      <p:pic>
        <p:nvPicPr>
          <p:cNvPr id="33" name="Picture 32">
            <a:extLst>
              <a:ext uri="{FF2B5EF4-FFF2-40B4-BE49-F238E27FC236}">
                <a16:creationId xmlns:a16="http://schemas.microsoft.com/office/drawing/2014/main" id="{9DBAD8C2-4FE2-0178-BD0B-702BC8267BBE}"/>
              </a:ext>
            </a:extLst>
          </p:cNvPr>
          <p:cNvPicPr>
            <a:picLocks noChangeAspect="1"/>
          </p:cNvPicPr>
          <p:nvPr/>
        </p:nvPicPr>
        <p:blipFill>
          <a:blip r:embed="rId15"/>
          <a:stretch>
            <a:fillRect/>
          </a:stretch>
        </p:blipFill>
        <p:spPr>
          <a:xfrm>
            <a:off x="11210955" y="1179465"/>
            <a:ext cx="896221" cy="428705"/>
          </a:xfrm>
          <a:prstGeom prst="rect">
            <a:avLst/>
          </a:prstGeom>
        </p:spPr>
      </p:pic>
      <p:pic>
        <p:nvPicPr>
          <p:cNvPr id="35" name="Picture 34">
            <a:extLst>
              <a:ext uri="{FF2B5EF4-FFF2-40B4-BE49-F238E27FC236}">
                <a16:creationId xmlns:a16="http://schemas.microsoft.com/office/drawing/2014/main" id="{DCF190F9-7F42-55E3-8CCD-5CB5C2F0F4AD}"/>
              </a:ext>
            </a:extLst>
          </p:cNvPr>
          <p:cNvPicPr>
            <a:picLocks noChangeAspect="1"/>
          </p:cNvPicPr>
          <p:nvPr/>
        </p:nvPicPr>
        <p:blipFill>
          <a:blip r:embed="rId16"/>
          <a:srcRect r="1295"/>
          <a:stretch/>
        </p:blipFill>
        <p:spPr>
          <a:xfrm>
            <a:off x="129956" y="1640614"/>
            <a:ext cx="895391" cy="433005"/>
          </a:xfrm>
          <a:prstGeom prst="rect">
            <a:avLst/>
          </a:prstGeom>
        </p:spPr>
      </p:pic>
      <p:pic>
        <p:nvPicPr>
          <p:cNvPr id="37" name="Picture 36">
            <a:extLst>
              <a:ext uri="{FF2B5EF4-FFF2-40B4-BE49-F238E27FC236}">
                <a16:creationId xmlns:a16="http://schemas.microsoft.com/office/drawing/2014/main" id="{B9D6B602-542C-3051-8130-27460E69BAEA}"/>
              </a:ext>
            </a:extLst>
          </p:cNvPr>
          <p:cNvPicPr>
            <a:picLocks noChangeAspect="1"/>
          </p:cNvPicPr>
          <p:nvPr/>
        </p:nvPicPr>
        <p:blipFill>
          <a:blip r:embed="rId17"/>
          <a:srcRect r="1978"/>
          <a:stretch/>
        </p:blipFill>
        <p:spPr>
          <a:xfrm>
            <a:off x="1042108" y="1640613"/>
            <a:ext cx="887304" cy="433005"/>
          </a:xfrm>
          <a:prstGeom prst="rect">
            <a:avLst/>
          </a:prstGeom>
        </p:spPr>
      </p:pic>
      <p:pic>
        <p:nvPicPr>
          <p:cNvPr id="39" name="Picture 38">
            <a:extLst>
              <a:ext uri="{FF2B5EF4-FFF2-40B4-BE49-F238E27FC236}">
                <a16:creationId xmlns:a16="http://schemas.microsoft.com/office/drawing/2014/main" id="{0152C71E-D241-AC6F-C501-F03704D61CBE}"/>
              </a:ext>
            </a:extLst>
          </p:cNvPr>
          <p:cNvPicPr>
            <a:picLocks noChangeAspect="1"/>
          </p:cNvPicPr>
          <p:nvPr/>
        </p:nvPicPr>
        <p:blipFill>
          <a:blip r:embed="rId18"/>
          <a:stretch>
            <a:fillRect/>
          </a:stretch>
        </p:blipFill>
        <p:spPr>
          <a:xfrm>
            <a:off x="1953934" y="1640613"/>
            <a:ext cx="885018" cy="422783"/>
          </a:xfrm>
          <a:prstGeom prst="rect">
            <a:avLst/>
          </a:prstGeom>
        </p:spPr>
      </p:pic>
      <p:pic>
        <p:nvPicPr>
          <p:cNvPr id="41" name="Picture 40">
            <a:extLst>
              <a:ext uri="{FF2B5EF4-FFF2-40B4-BE49-F238E27FC236}">
                <a16:creationId xmlns:a16="http://schemas.microsoft.com/office/drawing/2014/main" id="{9BC2BD82-2565-2A14-4718-DBC7DE77E5EB}"/>
              </a:ext>
            </a:extLst>
          </p:cNvPr>
          <p:cNvPicPr>
            <a:picLocks noChangeAspect="1"/>
          </p:cNvPicPr>
          <p:nvPr/>
        </p:nvPicPr>
        <p:blipFill>
          <a:blip r:embed="rId19"/>
          <a:srcRect/>
          <a:stretch/>
        </p:blipFill>
        <p:spPr>
          <a:xfrm>
            <a:off x="2882213" y="1640613"/>
            <a:ext cx="901411" cy="431136"/>
          </a:xfrm>
          <a:prstGeom prst="rect">
            <a:avLst/>
          </a:prstGeom>
        </p:spPr>
      </p:pic>
      <p:pic>
        <p:nvPicPr>
          <p:cNvPr id="43" name="Picture 42">
            <a:extLst>
              <a:ext uri="{FF2B5EF4-FFF2-40B4-BE49-F238E27FC236}">
                <a16:creationId xmlns:a16="http://schemas.microsoft.com/office/drawing/2014/main" id="{C898232E-F475-721E-C7ED-D34E304ED665}"/>
              </a:ext>
            </a:extLst>
          </p:cNvPr>
          <p:cNvPicPr>
            <a:picLocks noChangeAspect="1"/>
          </p:cNvPicPr>
          <p:nvPr/>
        </p:nvPicPr>
        <p:blipFill>
          <a:blip r:embed="rId20"/>
          <a:stretch>
            <a:fillRect/>
          </a:stretch>
        </p:blipFill>
        <p:spPr>
          <a:xfrm>
            <a:off x="3811775" y="1642648"/>
            <a:ext cx="901411" cy="429101"/>
          </a:xfrm>
          <a:prstGeom prst="rect">
            <a:avLst/>
          </a:prstGeom>
        </p:spPr>
      </p:pic>
      <p:pic>
        <p:nvPicPr>
          <p:cNvPr id="45" name="Picture 44">
            <a:extLst>
              <a:ext uri="{FF2B5EF4-FFF2-40B4-BE49-F238E27FC236}">
                <a16:creationId xmlns:a16="http://schemas.microsoft.com/office/drawing/2014/main" id="{A579AE15-DF3D-70D5-26E8-5E4B007EE586}"/>
              </a:ext>
            </a:extLst>
          </p:cNvPr>
          <p:cNvPicPr>
            <a:picLocks noChangeAspect="1"/>
          </p:cNvPicPr>
          <p:nvPr/>
        </p:nvPicPr>
        <p:blipFill>
          <a:blip r:embed="rId21"/>
          <a:stretch>
            <a:fillRect/>
          </a:stretch>
        </p:blipFill>
        <p:spPr>
          <a:xfrm>
            <a:off x="4736425" y="1643752"/>
            <a:ext cx="895391" cy="427997"/>
          </a:xfrm>
          <a:prstGeom prst="rect">
            <a:avLst/>
          </a:prstGeom>
        </p:spPr>
      </p:pic>
      <p:pic>
        <p:nvPicPr>
          <p:cNvPr id="47" name="Picture 46">
            <a:extLst>
              <a:ext uri="{FF2B5EF4-FFF2-40B4-BE49-F238E27FC236}">
                <a16:creationId xmlns:a16="http://schemas.microsoft.com/office/drawing/2014/main" id="{82789855-E733-DDF4-77A9-DECBC7B94302}"/>
              </a:ext>
            </a:extLst>
          </p:cNvPr>
          <p:cNvPicPr>
            <a:picLocks noChangeAspect="1"/>
          </p:cNvPicPr>
          <p:nvPr/>
        </p:nvPicPr>
        <p:blipFill>
          <a:blip r:embed="rId22"/>
          <a:stretch>
            <a:fillRect/>
          </a:stretch>
        </p:blipFill>
        <p:spPr>
          <a:xfrm>
            <a:off x="5665987" y="1635399"/>
            <a:ext cx="887304" cy="424157"/>
          </a:xfrm>
          <a:prstGeom prst="rect">
            <a:avLst/>
          </a:prstGeom>
        </p:spPr>
      </p:pic>
      <p:pic>
        <p:nvPicPr>
          <p:cNvPr id="49" name="Picture 48">
            <a:extLst>
              <a:ext uri="{FF2B5EF4-FFF2-40B4-BE49-F238E27FC236}">
                <a16:creationId xmlns:a16="http://schemas.microsoft.com/office/drawing/2014/main" id="{7C787B21-712B-2802-D3AA-49E31F7ED634}"/>
              </a:ext>
            </a:extLst>
          </p:cNvPr>
          <p:cNvPicPr>
            <a:picLocks noChangeAspect="1"/>
          </p:cNvPicPr>
          <p:nvPr/>
        </p:nvPicPr>
        <p:blipFill>
          <a:blip r:embed="rId23"/>
          <a:stretch>
            <a:fillRect/>
          </a:stretch>
        </p:blipFill>
        <p:spPr>
          <a:xfrm>
            <a:off x="6591158" y="1642648"/>
            <a:ext cx="885018" cy="424219"/>
          </a:xfrm>
          <a:prstGeom prst="rect">
            <a:avLst/>
          </a:prstGeom>
        </p:spPr>
      </p:pic>
      <p:pic>
        <p:nvPicPr>
          <p:cNvPr id="51" name="Picture 50">
            <a:extLst>
              <a:ext uri="{FF2B5EF4-FFF2-40B4-BE49-F238E27FC236}">
                <a16:creationId xmlns:a16="http://schemas.microsoft.com/office/drawing/2014/main" id="{C8BCC78D-78D4-0FAD-F116-FABC1D027565}"/>
              </a:ext>
            </a:extLst>
          </p:cNvPr>
          <p:cNvPicPr>
            <a:picLocks noChangeAspect="1"/>
          </p:cNvPicPr>
          <p:nvPr/>
        </p:nvPicPr>
        <p:blipFill>
          <a:blip r:embed="rId24"/>
          <a:stretch>
            <a:fillRect/>
          </a:stretch>
        </p:blipFill>
        <p:spPr>
          <a:xfrm>
            <a:off x="7508343" y="1644795"/>
            <a:ext cx="906472" cy="433005"/>
          </a:xfrm>
          <a:prstGeom prst="rect">
            <a:avLst/>
          </a:prstGeom>
        </p:spPr>
      </p:pic>
      <p:pic>
        <p:nvPicPr>
          <p:cNvPr id="53" name="Picture 52">
            <a:extLst>
              <a:ext uri="{FF2B5EF4-FFF2-40B4-BE49-F238E27FC236}">
                <a16:creationId xmlns:a16="http://schemas.microsoft.com/office/drawing/2014/main" id="{6C5B3617-2AAC-60FE-8B4D-5D3746BD61CD}"/>
              </a:ext>
            </a:extLst>
          </p:cNvPr>
          <p:cNvPicPr>
            <a:picLocks noChangeAspect="1"/>
          </p:cNvPicPr>
          <p:nvPr/>
        </p:nvPicPr>
        <p:blipFill>
          <a:blip r:embed="rId25"/>
          <a:srcRect l="1" r="3475" b="4182"/>
          <a:stretch/>
        </p:blipFill>
        <p:spPr>
          <a:xfrm>
            <a:off x="8446982" y="1644939"/>
            <a:ext cx="874966" cy="414618"/>
          </a:xfrm>
          <a:prstGeom prst="rect">
            <a:avLst/>
          </a:prstGeom>
        </p:spPr>
      </p:pic>
      <p:pic>
        <p:nvPicPr>
          <p:cNvPr id="55" name="Picture 54">
            <a:extLst>
              <a:ext uri="{FF2B5EF4-FFF2-40B4-BE49-F238E27FC236}">
                <a16:creationId xmlns:a16="http://schemas.microsoft.com/office/drawing/2014/main" id="{49D0CA2E-ED39-63E6-61C5-4C60E4B13650}"/>
              </a:ext>
            </a:extLst>
          </p:cNvPr>
          <p:cNvPicPr>
            <a:picLocks noChangeAspect="1"/>
          </p:cNvPicPr>
          <p:nvPr/>
        </p:nvPicPr>
        <p:blipFill>
          <a:blip r:embed="rId26"/>
          <a:stretch>
            <a:fillRect/>
          </a:stretch>
        </p:blipFill>
        <p:spPr>
          <a:xfrm>
            <a:off x="9356535" y="1635399"/>
            <a:ext cx="897239" cy="427997"/>
          </a:xfrm>
          <a:prstGeom prst="rect">
            <a:avLst/>
          </a:prstGeom>
        </p:spPr>
      </p:pic>
      <p:pic>
        <p:nvPicPr>
          <p:cNvPr id="57" name="Picture 56">
            <a:extLst>
              <a:ext uri="{FF2B5EF4-FFF2-40B4-BE49-F238E27FC236}">
                <a16:creationId xmlns:a16="http://schemas.microsoft.com/office/drawing/2014/main" id="{822633C2-E595-B8D6-5775-8A03B7183AD3}"/>
              </a:ext>
            </a:extLst>
          </p:cNvPr>
          <p:cNvPicPr>
            <a:picLocks noChangeAspect="1"/>
          </p:cNvPicPr>
          <p:nvPr/>
        </p:nvPicPr>
        <p:blipFill>
          <a:blip r:embed="rId27"/>
          <a:stretch>
            <a:fillRect/>
          </a:stretch>
        </p:blipFill>
        <p:spPr>
          <a:xfrm>
            <a:off x="10293011" y="1642710"/>
            <a:ext cx="888485" cy="424157"/>
          </a:xfrm>
          <a:prstGeom prst="rect">
            <a:avLst/>
          </a:prstGeom>
        </p:spPr>
      </p:pic>
      <p:pic>
        <p:nvPicPr>
          <p:cNvPr id="59" name="Picture 58">
            <a:extLst>
              <a:ext uri="{FF2B5EF4-FFF2-40B4-BE49-F238E27FC236}">
                <a16:creationId xmlns:a16="http://schemas.microsoft.com/office/drawing/2014/main" id="{2B1DE854-A306-1752-2DBE-7F8DB23CE01F}"/>
              </a:ext>
            </a:extLst>
          </p:cNvPr>
          <p:cNvPicPr>
            <a:picLocks noChangeAspect="1"/>
          </p:cNvPicPr>
          <p:nvPr/>
        </p:nvPicPr>
        <p:blipFill>
          <a:blip r:embed="rId28"/>
          <a:stretch>
            <a:fillRect/>
          </a:stretch>
        </p:blipFill>
        <p:spPr>
          <a:xfrm>
            <a:off x="11216144" y="1646944"/>
            <a:ext cx="898668" cy="428706"/>
          </a:xfrm>
          <a:prstGeom prst="rect">
            <a:avLst/>
          </a:prstGeom>
        </p:spPr>
      </p:pic>
      <p:sp>
        <p:nvSpPr>
          <p:cNvPr id="63" name="TextBox 62">
            <a:extLst>
              <a:ext uri="{FF2B5EF4-FFF2-40B4-BE49-F238E27FC236}">
                <a16:creationId xmlns:a16="http://schemas.microsoft.com/office/drawing/2014/main" id="{C24DDC8D-6B0E-C85F-1527-334C83D5E045}"/>
              </a:ext>
            </a:extLst>
          </p:cNvPr>
          <p:cNvSpPr txBox="1"/>
          <p:nvPr/>
        </p:nvSpPr>
        <p:spPr>
          <a:xfrm>
            <a:off x="302150" y="2238888"/>
            <a:ext cx="11657727" cy="4154984"/>
          </a:xfrm>
          <a:prstGeom prst="rect">
            <a:avLst/>
          </a:prstGeom>
          <a:noFill/>
        </p:spPr>
        <p:txBody>
          <a:bodyPr wrap="square">
            <a:spAutoFit/>
          </a:bodyPr>
          <a:lstStyle/>
          <a:p>
            <a:endParaRPr lang="en-US" dirty="0"/>
          </a:p>
          <a:p>
            <a:r>
              <a:rPr lang="en-US" sz="2400" b="1" dirty="0"/>
              <a:t>What it does well:</a:t>
            </a:r>
          </a:p>
          <a:p>
            <a:pPr>
              <a:buFont typeface="Arial" panose="020B0604020202020204" pitchFamily="34" charset="0"/>
              <a:buChar char="•"/>
            </a:pPr>
            <a:r>
              <a:rPr lang="en-US" b="1" dirty="0"/>
              <a:t>Expressive Movement</a:t>
            </a:r>
            <a:r>
              <a:rPr lang="en-US" dirty="0"/>
              <a:t>: Captures fluid, natural cat movements—like stretches or tail flicks—that bring the character to life.</a:t>
            </a:r>
          </a:p>
          <a:p>
            <a:pPr>
              <a:buFont typeface="Arial" panose="020B0604020202020204" pitchFamily="34" charset="0"/>
              <a:buChar char="•"/>
            </a:pPr>
            <a:endParaRPr lang="en-US" dirty="0"/>
          </a:p>
          <a:p>
            <a:pPr>
              <a:buFont typeface="Arial" panose="020B0604020202020204" pitchFamily="34" charset="0"/>
              <a:buChar char="•"/>
            </a:pPr>
            <a:r>
              <a:rPr lang="en-US" b="1" dirty="0"/>
              <a:t>Emotional Nuance</a:t>
            </a:r>
            <a:r>
              <a:rPr lang="en-US" dirty="0"/>
              <a:t>: Small details (like ear twitches or tail flicks) effectively convey emotion.</a:t>
            </a:r>
          </a:p>
          <a:p>
            <a:pPr>
              <a:buFont typeface="Arial" panose="020B0604020202020204" pitchFamily="34" charset="0"/>
              <a:buChar char="•"/>
            </a:pPr>
            <a:endParaRPr lang="en-US" dirty="0"/>
          </a:p>
          <a:p>
            <a:pPr>
              <a:buFont typeface="Arial" panose="020B0604020202020204" pitchFamily="34" charset="0"/>
              <a:buChar char="•"/>
            </a:pPr>
            <a:r>
              <a:rPr lang="en-US" b="1" dirty="0"/>
              <a:t>Personality</a:t>
            </a:r>
            <a:r>
              <a:rPr lang="en-US" dirty="0"/>
              <a:t>: Cats' unique personalities shine through their actions, whether playful, curious, or cautious.</a:t>
            </a:r>
          </a:p>
          <a:p>
            <a:pPr>
              <a:buFont typeface="Arial" panose="020B0604020202020204" pitchFamily="34" charset="0"/>
              <a:buChar char="•"/>
            </a:pPr>
            <a:endParaRPr lang="en-US" dirty="0"/>
          </a:p>
          <a:p>
            <a:r>
              <a:rPr lang="en-US" sz="2400" b="1" dirty="0"/>
              <a:t>What it could improve:</a:t>
            </a:r>
            <a:endParaRPr lang="en-US" sz="2400" dirty="0"/>
          </a:p>
          <a:p>
            <a:pPr>
              <a:buFont typeface="Arial" panose="020B0604020202020204" pitchFamily="34" charset="0"/>
              <a:buChar char="•"/>
            </a:pPr>
            <a:r>
              <a:rPr lang="en-US" b="1" dirty="0"/>
              <a:t>Consistency</a:t>
            </a:r>
            <a:r>
              <a:rPr lang="en-US" dirty="0"/>
              <a:t>: Balancing realistic and exaggerated movements can be tricky, affecting believability.</a:t>
            </a:r>
          </a:p>
          <a:p>
            <a:pPr>
              <a:buFont typeface="Arial" panose="020B0604020202020204" pitchFamily="34" charset="0"/>
              <a:buChar char="•"/>
            </a:pPr>
            <a:endParaRPr lang="en-US" dirty="0"/>
          </a:p>
          <a:p>
            <a:pPr>
              <a:buFont typeface="Arial" panose="020B0604020202020204" pitchFamily="34" charset="0"/>
              <a:buChar char="•"/>
            </a:pPr>
            <a:r>
              <a:rPr lang="en-US" b="1" dirty="0"/>
              <a:t>Emotional Clarity</a:t>
            </a:r>
            <a:r>
              <a:rPr lang="en-US" dirty="0"/>
              <a:t>: Sometimes, emotions don’t come across clearly without intentional animation choices.</a:t>
            </a:r>
          </a:p>
          <a:p>
            <a:pPr>
              <a:buFont typeface="Arial" panose="020B0604020202020204" pitchFamily="34" charset="0"/>
              <a:buChar char="•"/>
            </a:pPr>
            <a:endParaRPr lang="en-US" dirty="0"/>
          </a:p>
          <a:p>
            <a:pPr>
              <a:buFont typeface="Arial" panose="020B0604020202020204" pitchFamily="34" charset="0"/>
              <a:buChar char="•"/>
            </a:pPr>
            <a:r>
              <a:rPr lang="en-US" b="1" dirty="0"/>
              <a:t>Fluidity in Action</a:t>
            </a:r>
            <a:r>
              <a:rPr lang="en-US" dirty="0"/>
              <a:t>: Fast-paced scenes can feel jerky if movement flow isn't well-timed.</a:t>
            </a:r>
          </a:p>
        </p:txBody>
      </p:sp>
    </p:spTree>
    <p:extLst>
      <p:ext uri="{BB962C8B-B14F-4D97-AF65-F5344CB8AC3E}">
        <p14:creationId xmlns:p14="http://schemas.microsoft.com/office/powerpoint/2010/main" val="412106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E5F1B9-9B65-429A-9BD9-2D334E2A0B9B}"/>
            </a:ext>
          </a:extLst>
        </p:cNvPr>
        <p:cNvGrpSpPr/>
        <p:nvPr/>
      </p:nvGrpSpPr>
      <p:grpSpPr>
        <a:xfrm>
          <a:off x="0" y="0"/>
          <a:ext cx="0" cy="0"/>
          <a:chOff x="0" y="0"/>
          <a:chExt cx="0" cy="0"/>
        </a:xfrm>
      </p:grpSpPr>
      <p:sp>
        <p:nvSpPr>
          <p:cNvPr id="2" name="Title 25">
            <a:extLst>
              <a:ext uri="{FF2B5EF4-FFF2-40B4-BE49-F238E27FC236}">
                <a16:creationId xmlns:a16="http://schemas.microsoft.com/office/drawing/2014/main" id="{8B7207CB-0870-CC8A-1549-D1D37ADBE813}"/>
              </a:ext>
            </a:extLst>
          </p:cNvPr>
          <p:cNvSpPr txBox="1">
            <a:spLocks/>
          </p:cNvSpPr>
          <p:nvPr/>
        </p:nvSpPr>
        <p:spPr>
          <a:xfrm>
            <a:off x="129956" y="370793"/>
            <a:ext cx="4724146" cy="1026572"/>
          </a:xfrm>
          <a:prstGeom prst="rect">
            <a:avLst/>
          </a:prstGeom>
        </p:spPr>
        <p:txBody>
          <a:bodyPr vert="horz" lIns="91440" tIns="45720" rIns="91440" bIns="45720" rtlCol="0" anchor="ctr">
            <a:normAutofit fontScale="92500" lnSpcReduction="20000"/>
          </a:bodyPr>
          <a:lstStyle>
            <a:lvl1pPr algn="l" defTabSz="914400" rtl="0" eaLnBrk="1" latinLnBrk="0" hangingPunct="1">
              <a:lnSpc>
                <a:spcPct val="90000"/>
              </a:lnSpc>
              <a:spcBef>
                <a:spcPts val="1000"/>
              </a:spcBef>
              <a:buNone/>
              <a:defRPr sz="4400" kern="1200">
                <a:solidFill>
                  <a:schemeClr val="tx1"/>
                </a:solidFill>
                <a:latin typeface="+mj-lt"/>
                <a:ea typeface="+mj-ea"/>
                <a:cs typeface="+mj-cs"/>
              </a:defRPr>
            </a:lvl1pPr>
          </a:lstStyle>
          <a:p>
            <a:r>
              <a:rPr lang="en-GB" dirty="0">
                <a:latin typeface="ADLaM Display" panose="02010000000000000000" pitchFamily="2" charset="0"/>
                <a:ea typeface="ADLaM Display" panose="02010000000000000000" pitchFamily="2" charset="0"/>
                <a:cs typeface="ADLaM Display" panose="02010000000000000000" pitchFamily="2" charset="0"/>
              </a:rPr>
              <a:t>Study 2 - “Flow” – (Flight)</a:t>
            </a:r>
          </a:p>
        </p:txBody>
      </p:sp>
      <p:pic>
        <p:nvPicPr>
          <p:cNvPr id="6" name="Picture 5">
            <a:extLst>
              <a:ext uri="{FF2B5EF4-FFF2-40B4-BE49-F238E27FC236}">
                <a16:creationId xmlns:a16="http://schemas.microsoft.com/office/drawing/2014/main" id="{70552666-E6B3-F70E-4CE9-048DA8A9A12D}"/>
              </a:ext>
            </a:extLst>
          </p:cNvPr>
          <p:cNvPicPr>
            <a:picLocks noChangeAspect="1"/>
          </p:cNvPicPr>
          <p:nvPr/>
        </p:nvPicPr>
        <p:blipFill>
          <a:blip r:embed="rId3"/>
          <a:stretch>
            <a:fillRect/>
          </a:stretch>
        </p:blipFill>
        <p:spPr>
          <a:xfrm>
            <a:off x="888711" y="5100343"/>
            <a:ext cx="3352193" cy="1606818"/>
          </a:xfrm>
          <a:prstGeom prst="rect">
            <a:avLst/>
          </a:prstGeom>
        </p:spPr>
      </p:pic>
      <p:pic>
        <p:nvPicPr>
          <p:cNvPr id="10" name="Picture 9">
            <a:extLst>
              <a:ext uri="{FF2B5EF4-FFF2-40B4-BE49-F238E27FC236}">
                <a16:creationId xmlns:a16="http://schemas.microsoft.com/office/drawing/2014/main" id="{9DD31AA3-DD16-3BFD-6301-1B9F9D1543AC}"/>
              </a:ext>
            </a:extLst>
          </p:cNvPr>
          <p:cNvPicPr>
            <a:picLocks noChangeAspect="1"/>
          </p:cNvPicPr>
          <p:nvPr/>
        </p:nvPicPr>
        <p:blipFill>
          <a:blip r:embed="rId4"/>
          <a:stretch>
            <a:fillRect/>
          </a:stretch>
        </p:blipFill>
        <p:spPr>
          <a:xfrm>
            <a:off x="888712" y="1757656"/>
            <a:ext cx="3352193" cy="1594797"/>
          </a:xfrm>
          <a:prstGeom prst="rect">
            <a:avLst/>
          </a:prstGeom>
        </p:spPr>
      </p:pic>
      <p:pic>
        <p:nvPicPr>
          <p:cNvPr id="12" name="Picture 11">
            <a:extLst>
              <a:ext uri="{FF2B5EF4-FFF2-40B4-BE49-F238E27FC236}">
                <a16:creationId xmlns:a16="http://schemas.microsoft.com/office/drawing/2014/main" id="{EE8D8B7F-1BE5-0331-A3AA-8AA5E73F9F57}"/>
              </a:ext>
            </a:extLst>
          </p:cNvPr>
          <p:cNvPicPr>
            <a:picLocks noChangeAspect="1"/>
          </p:cNvPicPr>
          <p:nvPr/>
        </p:nvPicPr>
        <p:blipFill>
          <a:blip r:embed="rId5"/>
          <a:stretch>
            <a:fillRect/>
          </a:stretch>
        </p:blipFill>
        <p:spPr>
          <a:xfrm>
            <a:off x="888711" y="3427991"/>
            <a:ext cx="3352193" cy="1596814"/>
          </a:xfrm>
          <a:prstGeom prst="rect">
            <a:avLst/>
          </a:prstGeom>
        </p:spPr>
      </p:pic>
      <p:pic>
        <p:nvPicPr>
          <p:cNvPr id="7" name="Picture 6">
            <a:extLst>
              <a:ext uri="{FF2B5EF4-FFF2-40B4-BE49-F238E27FC236}">
                <a16:creationId xmlns:a16="http://schemas.microsoft.com/office/drawing/2014/main" id="{E68E839B-B826-05FD-9E93-38237BA0DEB4}"/>
              </a:ext>
            </a:extLst>
          </p:cNvPr>
          <p:cNvPicPr>
            <a:picLocks noChangeAspect="1"/>
          </p:cNvPicPr>
          <p:nvPr/>
        </p:nvPicPr>
        <p:blipFill>
          <a:blip r:embed="rId6"/>
          <a:stretch>
            <a:fillRect/>
          </a:stretch>
        </p:blipFill>
        <p:spPr>
          <a:xfrm>
            <a:off x="4854102" y="728436"/>
            <a:ext cx="7046068" cy="5978725"/>
          </a:xfrm>
          <a:prstGeom prst="rect">
            <a:avLst/>
          </a:prstGeom>
        </p:spPr>
      </p:pic>
      <p:sp>
        <p:nvSpPr>
          <p:cNvPr id="8" name="TextBox 7">
            <a:extLst>
              <a:ext uri="{FF2B5EF4-FFF2-40B4-BE49-F238E27FC236}">
                <a16:creationId xmlns:a16="http://schemas.microsoft.com/office/drawing/2014/main" id="{928508AD-7EBC-D974-5175-85ABF35EEABF}"/>
              </a:ext>
            </a:extLst>
          </p:cNvPr>
          <p:cNvSpPr txBox="1"/>
          <p:nvPr/>
        </p:nvSpPr>
        <p:spPr>
          <a:xfrm>
            <a:off x="9095362" y="6337829"/>
            <a:ext cx="1391055" cy="369332"/>
          </a:xfrm>
          <a:prstGeom prst="rect">
            <a:avLst/>
          </a:prstGeom>
          <a:noFill/>
        </p:spPr>
        <p:txBody>
          <a:bodyPr wrap="square" rtlCol="0">
            <a:spAutoFit/>
          </a:bodyPr>
          <a:lstStyle/>
          <a:p>
            <a:r>
              <a:rPr lang="en-GB" dirty="0"/>
              <a:t>frightened</a:t>
            </a:r>
          </a:p>
        </p:txBody>
      </p:sp>
      <p:sp>
        <p:nvSpPr>
          <p:cNvPr id="9" name="TextBox 8">
            <a:extLst>
              <a:ext uri="{FF2B5EF4-FFF2-40B4-BE49-F238E27FC236}">
                <a16:creationId xmlns:a16="http://schemas.microsoft.com/office/drawing/2014/main" id="{C0C83CBD-5306-6C03-1CC1-8A521AFE7FEB}"/>
              </a:ext>
            </a:extLst>
          </p:cNvPr>
          <p:cNvSpPr txBox="1"/>
          <p:nvPr/>
        </p:nvSpPr>
        <p:spPr>
          <a:xfrm>
            <a:off x="6096000" y="6352679"/>
            <a:ext cx="1391055" cy="369332"/>
          </a:xfrm>
          <a:prstGeom prst="rect">
            <a:avLst/>
          </a:prstGeom>
          <a:noFill/>
        </p:spPr>
        <p:txBody>
          <a:bodyPr wrap="square" rtlCol="0">
            <a:spAutoFit/>
          </a:bodyPr>
          <a:lstStyle/>
          <a:p>
            <a:r>
              <a:rPr lang="en-GB" dirty="0"/>
              <a:t>Content</a:t>
            </a:r>
          </a:p>
        </p:txBody>
      </p:sp>
    </p:spTree>
    <p:extLst>
      <p:ext uri="{BB962C8B-B14F-4D97-AF65-F5344CB8AC3E}">
        <p14:creationId xmlns:p14="http://schemas.microsoft.com/office/powerpoint/2010/main" val="42432105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8A6FBA-EED1-E600-2571-054E889DA284}"/>
            </a:ext>
          </a:extLst>
        </p:cNvPr>
        <p:cNvGrpSpPr/>
        <p:nvPr/>
      </p:nvGrpSpPr>
      <p:grpSpPr>
        <a:xfrm>
          <a:off x="0" y="0"/>
          <a:ext cx="0" cy="0"/>
          <a:chOff x="0" y="0"/>
          <a:chExt cx="0" cy="0"/>
        </a:xfrm>
      </p:grpSpPr>
      <p:sp>
        <p:nvSpPr>
          <p:cNvPr id="41" name="Title 40">
            <a:extLst>
              <a:ext uri="{FF2B5EF4-FFF2-40B4-BE49-F238E27FC236}">
                <a16:creationId xmlns:a16="http://schemas.microsoft.com/office/drawing/2014/main" id="{C2F80878-12B1-E60A-E7F6-6AF9433AFB1B}"/>
              </a:ext>
            </a:extLst>
          </p:cNvPr>
          <p:cNvSpPr>
            <a:spLocks noGrp="1"/>
          </p:cNvSpPr>
          <p:nvPr>
            <p:ph type="title"/>
          </p:nvPr>
        </p:nvSpPr>
        <p:spPr/>
        <p:txBody>
          <a:bodyPr rtlCol="0"/>
          <a:lstStyle/>
          <a:p>
            <a:pPr rtl="0"/>
            <a:r>
              <a:rPr lang="en-GB" dirty="0">
                <a:latin typeface="ADLaM Display" panose="02010000000000000000" pitchFamily="2" charset="0"/>
                <a:ea typeface="ADLaM Display" panose="02010000000000000000" pitchFamily="2" charset="0"/>
                <a:cs typeface="ADLaM Display" panose="02010000000000000000" pitchFamily="2" charset="0"/>
              </a:rPr>
              <a:t>Game Studies</a:t>
            </a:r>
          </a:p>
        </p:txBody>
      </p:sp>
      <p:sp>
        <p:nvSpPr>
          <p:cNvPr id="3" name="TextBox 2">
            <a:extLst>
              <a:ext uri="{FF2B5EF4-FFF2-40B4-BE49-F238E27FC236}">
                <a16:creationId xmlns:a16="http://schemas.microsoft.com/office/drawing/2014/main" id="{2210594C-8FD9-F6E6-0D6F-BEC1815A1A44}"/>
              </a:ext>
            </a:extLst>
          </p:cNvPr>
          <p:cNvSpPr txBox="1"/>
          <p:nvPr/>
        </p:nvSpPr>
        <p:spPr>
          <a:xfrm>
            <a:off x="261617" y="1852184"/>
            <a:ext cx="7264547" cy="3693319"/>
          </a:xfrm>
          <a:prstGeom prst="rect">
            <a:avLst/>
          </a:prstGeom>
          <a:noFill/>
        </p:spPr>
        <p:txBody>
          <a:bodyPr wrap="square">
            <a:spAutoFit/>
          </a:bodyPr>
          <a:lstStyle/>
          <a:p>
            <a:r>
              <a:rPr lang="en-US" dirty="0">
                <a:latin typeface="ADLaM Display" panose="02010000000000000000" pitchFamily="2" charset="0"/>
                <a:ea typeface="ADLaM Display" panose="02010000000000000000" pitchFamily="2" charset="0"/>
                <a:cs typeface="ADLaM Display" panose="02010000000000000000" pitchFamily="2" charset="0"/>
              </a:rPr>
              <a:t>I am going to look at two specific games and see how they approach cat animation. </a:t>
            </a:r>
          </a:p>
          <a:p>
            <a:endParaRPr lang="en-US" dirty="0">
              <a:latin typeface="ADLaM Display" panose="02010000000000000000" pitchFamily="2" charset="0"/>
              <a:ea typeface="ADLaM Display" panose="02010000000000000000" pitchFamily="2" charset="0"/>
              <a:cs typeface="ADLaM Display" panose="02010000000000000000" pitchFamily="2" charset="0"/>
            </a:endParaRPr>
          </a:p>
          <a:p>
            <a:r>
              <a:rPr lang="en-US" dirty="0">
                <a:latin typeface="ADLaM Display" panose="02010000000000000000" pitchFamily="2" charset="0"/>
                <a:ea typeface="ADLaM Display" panose="02010000000000000000" pitchFamily="2" charset="0"/>
                <a:cs typeface="ADLaM Display" panose="02010000000000000000" pitchFamily="2" charset="0"/>
              </a:rPr>
              <a:t>Both games feature feline characters or as the protagonist, and I'll be reviewing the effectiveness on bringing these cats to life. </a:t>
            </a:r>
          </a:p>
          <a:p>
            <a:br>
              <a:rPr lang="en-US" dirty="0">
                <a:latin typeface="ADLaM Display" panose="02010000000000000000" pitchFamily="2" charset="0"/>
                <a:ea typeface="ADLaM Display" panose="02010000000000000000" pitchFamily="2" charset="0"/>
                <a:cs typeface="ADLaM Display" panose="02010000000000000000" pitchFamily="2" charset="0"/>
              </a:rPr>
            </a:br>
            <a:r>
              <a:rPr lang="en-US" dirty="0">
                <a:latin typeface="ADLaM Display" panose="02010000000000000000" pitchFamily="2" charset="0"/>
                <a:ea typeface="ADLaM Display" panose="02010000000000000000" pitchFamily="2" charset="0"/>
                <a:cs typeface="ADLaM Display" panose="02010000000000000000" pitchFamily="2" charset="0"/>
              </a:rPr>
              <a:t>By focusing on the movement, personality, and behavior of the cats, I’ll discuss how the animation contributes to the overall experience of the game and enhances player immersion. </a:t>
            </a:r>
          </a:p>
          <a:p>
            <a:endParaRPr lang="en-US" dirty="0">
              <a:latin typeface="ADLaM Display" panose="02010000000000000000" pitchFamily="2" charset="0"/>
              <a:ea typeface="ADLaM Display" panose="02010000000000000000" pitchFamily="2" charset="0"/>
              <a:cs typeface="ADLaM Display" panose="02010000000000000000" pitchFamily="2" charset="0"/>
            </a:endParaRPr>
          </a:p>
          <a:p>
            <a:r>
              <a:rPr lang="en-US" dirty="0">
                <a:latin typeface="ADLaM Display" panose="02010000000000000000" pitchFamily="2" charset="0"/>
                <a:ea typeface="ADLaM Display" panose="02010000000000000000" pitchFamily="2" charset="0"/>
                <a:cs typeface="ADLaM Display" panose="02010000000000000000" pitchFamily="2" charset="0"/>
              </a:rPr>
              <a:t>I am going to look at the game ‘Calico’ and ‘Stray’, both previously played and enjoyed immensely, but </a:t>
            </a:r>
            <a:r>
              <a:rPr lang="en-US" dirty="0" err="1">
                <a:latin typeface="ADLaM Display" panose="02010000000000000000" pitchFamily="2" charset="0"/>
                <a:ea typeface="ADLaM Display" panose="02010000000000000000" pitchFamily="2" charset="0"/>
                <a:cs typeface="ADLaM Display" panose="02010000000000000000" pitchFamily="2" charset="0"/>
              </a:rPr>
              <a:t>revisting</a:t>
            </a:r>
            <a:r>
              <a:rPr lang="en-US" dirty="0">
                <a:latin typeface="ADLaM Display" panose="02010000000000000000" pitchFamily="2" charset="0"/>
                <a:ea typeface="ADLaM Display" panose="02010000000000000000" pitchFamily="2" charset="0"/>
                <a:cs typeface="ADLaM Display" panose="02010000000000000000" pitchFamily="2" charset="0"/>
              </a:rPr>
              <a:t> for a specific review on the cats.</a:t>
            </a:r>
            <a:endParaRPr lang="en-GB" dirty="0">
              <a:latin typeface="ADLaM Display" panose="02010000000000000000" pitchFamily="2" charset="0"/>
              <a:ea typeface="ADLaM Display" panose="02010000000000000000" pitchFamily="2" charset="0"/>
              <a:cs typeface="ADLaM Display" panose="02010000000000000000" pitchFamily="2" charset="0"/>
            </a:endParaRPr>
          </a:p>
        </p:txBody>
      </p:sp>
      <p:pic>
        <p:nvPicPr>
          <p:cNvPr id="9" name="Picture 8">
            <a:extLst>
              <a:ext uri="{FF2B5EF4-FFF2-40B4-BE49-F238E27FC236}">
                <a16:creationId xmlns:a16="http://schemas.microsoft.com/office/drawing/2014/main" id="{466E58A1-E5B1-578D-AB74-71D858D6DE0C}"/>
              </a:ext>
            </a:extLst>
          </p:cNvPr>
          <p:cNvPicPr>
            <a:picLocks noChangeAspect="1"/>
          </p:cNvPicPr>
          <p:nvPr/>
        </p:nvPicPr>
        <p:blipFill>
          <a:blip r:embed="rId3"/>
          <a:srcRect t="10366" b="3463"/>
          <a:stretch/>
        </p:blipFill>
        <p:spPr>
          <a:xfrm>
            <a:off x="8328848" y="368717"/>
            <a:ext cx="3058071" cy="2966935"/>
          </a:xfrm>
          <a:prstGeom prst="rect">
            <a:avLst/>
          </a:prstGeom>
        </p:spPr>
      </p:pic>
      <p:pic>
        <p:nvPicPr>
          <p:cNvPr id="11" name="Picture 10">
            <a:extLst>
              <a:ext uri="{FF2B5EF4-FFF2-40B4-BE49-F238E27FC236}">
                <a16:creationId xmlns:a16="http://schemas.microsoft.com/office/drawing/2014/main" id="{11189FA4-CFDB-F3F9-06CA-098E2CBFC777}"/>
              </a:ext>
            </a:extLst>
          </p:cNvPr>
          <p:cNvPicPr>
            <a:picLocks noChangeAspect="1"/>
          </p:cNvPicPr>
          <p:nvPr/>
        </p:nvPicPr>
        <p:blipFill>
          <a:blip r:embed="rId4"/>
          <a:stretch>
            <a:fillRect/>
          </a:stretch>
        </p:blipFill>
        <p:spPr>
          <a:xfrm>
            <a:off x="8328848" y="3522349"/>
            <a:ext cx="3058071" cy="3051605"/>
          </a:xfrm>
          <a:prstGeom prst="rect">
            <a:avLst/>
          </a:prstGeom>
        </p:spPr>
      </p:pic>
      <p:sp>
        <p:nvSpPr>
          <p:cNvPr id="13" name="TextBox 12">
            <a:extLst>
              <a:ext uri="{FF2B5EF4-FFF2-40B4-BE49-F238E27FC236}">
                <a16:creationId xmlns:a16="http://schemas.microsoft.com/office/drawing/2014/main" id="{F33079F7-D6A9-81F5-8D22-10D8A45D197E}"/>
              </a:ext>
            </a:extLst>
          </p:cNvPr>
          <p:cNvSpPr txBox="1"/>
          <p:nvPr/>
        </p:nvSpPr>
        <p:spPr>
          <a:xfrm>
            <a:off x="261617" y="6220727"/>
            <a:ext cx="6094378" cy="923330"/>
          </a:xfrm>
          <a:prstGeom prst="rect">
            <a:avLst/>
          </a:prstGeom>
          <a:noFill/>
        </p:spPr>
        <p:txBody>
          <a:bodyPr wrap="square">
            <a:spAutoFit/>
          </a:bodyPr>
          <a:lstStyle/>
          <a:p>
            <a:r>
              <a:rPr lang="en-GB" dirty="0">
                <a:hlinkClick r:id="rId5"/>
              </a:rPr>
              <a:t>https://store.steampowered.com/app/1332010/Stray/</a:t>
            </a:r>
            <a:r>
              <a:rPr lang="en-GB" dirty="0"/>
              <a:t> [15]</a:t>
            </a:r>
          </a:p>
          <a:p>
            <a:endParaRPr lang="en-GB" dirty="0"/>
          </a:p>
          <a:p>
            <a:endParaRPr lang="en-GB" dirty="0"/>
          </a:p>
        </p:txBody>
      </p:sp>
      <p:sp>
        <p:nvSpPr>
          <p:cNvPr id="16" name="TextBox 15">
            <a:extLst>
              <a:ext uri="{FF2B5EF4-FFF2-40B4-BE49-F238E27FC236}">
                <a16:creationId xmlns:a16="http://schemas.microsoft.com/office/drawing/2014/main" id="{0405F8D0-0174-5A00-1847-04FAEC53A62C}"/>
              </a:ext>
            </a:extLst>
          </p:cNvPr>
          <p:cNvSpPr txBox="1"/>
          <p:nvPr/>
        </p:nvSpPr>
        <p:spPr>
          <a:xfrm>
            <a:off x="261616" y="5929887"/>
            <a:ext cx="7721493" cy="369332"/>
          </a:xfrm>
          <a:prstGeom prst="rect">
            <a:avLst/>
          </a:prstGeom>
          <a:noFill/>
        </p:spPr>
        <p:txBody>
          <a:bodyPr wrap="square">
            <a:spAutoFit/>
          </a:bodyPr>
          <a:lstStyle/>
          <a:p>
            <a:r>
              <a:rPr lang="en-GB" dirty="0">
                <a:hlinkClick r:id="rId6"/>
              </a:rPr>
              <a:t>https://store.steampowered.com/app/1112890/Calico/</a:t>
            </a:r>
            <a:r>
              <a:rPr lang="en-GB" dirty="0"/>
              <a:t> [14]</a:t>
            </a:r>
          </a:p>
        </p:txBody>
      </p:sp>
    </p:spTree>
    <p:extLst>
      <p:ext uri="{BB962C8B-B14F-4D97-AF65-F5344CB8AC3E}">
        <p14:creationId xmlns:p14="http://schemas.microsoft.com/office/powerpoint/2010/main" val="39510632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Placeholder 9">
            <a:extLst>
              <a:ext uri="{FF2B5EF4-FFF2-40B4-BE49-F238E27FC236}">
                <a16:creationId xmlns:a16="http://schemas.microsoft.com/office/drawing/2014/main" id="{7F3C24FF-67BA-87E5-1AAB-DB8AF46F5AAC}"/>
              </a:ext>
            </a:extLst>
          </p:cNvPr>
          <p:cNvPicPr>
            <a:picLocks noChangeAspect="1"/>
          </p:cNvPicPr>
          <p:nvPr/>
        </p:nvPicPr>
        <p:blipFill>
          <a:blip r:embed="rId3"/>
          <a:srcRect l="2591" t="6282" r="2593" b="6282"/>
          <a:stretch/>
        </p:blipFill>
        <p:spPr>
          <a:xfrm>
            <a:off x="5074629" y="647519"/>
            <a:ext cx="6881813" cy="5949950"/>
          </a:xfrm>
          <a:prstGeom prst="rect">
            <a:avLst/>
          </a:prstGeom>
          <a:solidFill>
            <a:schemeClr val="accent6">
              <a:lumMod val="40000"/>
              <a:lumOff val="60000"/>
            </a:schemeClr>
          </a:solidFill>
        </p:spPr>
      </p:pic>
      <p:pic>
        <p:nvPicPr>
          <p:cNvPr id="15" name="Picture Placeholder 14">
            <a:extLst>
              <a:ext uri="{FF2B5EF4-FFF2-40B4-BE49-F238E27FC236}">
                <a16:creationId xmlns:a16="http://schemas.microsoft.com/office/drawing/2014/main" id="{56C52D10-1283-562F-C745-2BD53DEFA14E}"/>
              </a:ext>
            </a:extLst>
          </p:cNvPr>
          <p:cNvPicPr>
            <a:picLocks noGrp="1" noChangeAspect="1"/>
          </p:cNvPicPr>
          <p:nvPr>
            <p:ph type="pic" sz="quarter" idx="13"/>
          </p:nvPr>
        </p:nvPicPr>
        <p:blipFill>
          <a:blip r:embed="rId4"/>
          <a:srcRect t="1757" b="1757"/>
          <a:stretch/>
        </p:blipFill>
        <p:spPr>
          <a:xfrm>
            <a:off x="5074629" y="647519"/>
            <a:ext cx="6881812" cy="5949950"/>
          </a:xfrm>
        </p:spPr>
      </p:pic>
      <p:sp>
        <p:nvSpPr>
          <p:cNvPr id="20" name="Text Placeholder 6">
            <a:extLst>
              <a:ext uri="{FF2B5EF4-FFF2-40B4-BE49-F238E27FC236}">
                <a16:creationId xmlns:a16="http://schemas.microsoft.com/office/drawing/2014/main" id="{969FA893-E8C5-5CDC-50EB-6EC569522EC5}"/>
              </a:ext>
            </a:extLst>
          </p:cNvPr>
          <p:cNvSpPr txBox="1">
            <a:spLocks/>
          </p:cNvSpPr>
          <p:nvPr/>
        </p:nvSpPr>
        <p:spPr>
          <a:xfrm>
            <a:off x="6096000" y="206499"/>
            <a:ext cx="6664751" cy="882039"/>
          </a:xfrm>
          <a:prstGeom prst="rect">
            <a:avLst/>
          </a:prstGeom>
          <a:noFill/>
        </p:spPr>
        <p:txBody>
          <a:bodyPr vert="horz" lIns="91440" tIns="45720" rIns="91440" bIns="45720" rtlCol="0">
            <a:normAutofit/>
          </a:bodyPr>
          <a:lstStyle>
            <a:lvl1pPr marL="1944" indent="0" algn="r" defTabSz="914400" rtl="0" eaLnBrk="1" latinLnBrk="0" hangingPunct="1">
              <a:lnSpc>
                <a:spcPct val="90000"/>
              </a:lnSpc>
              <a:spcBef>
                <a:spcPts val="1000"/>
              </a:spcBef>
              <a:buFont typeface="Arial" panose="020B0604020202020204" pitchFamily="34" charset="0"/>
              <a:buNone/>
              <a:defRPr sz="2400" i="0" kern="1200">
                <a:solidFill>
                  <a:schemeClr val="accent4">
                    <a:alpha val="5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a:r>
              <a:rPr lang="en-GB" b="1" dirty="0">
                <a:solidFill>
                  <a:schemeClr val="tx1">
                    <a:alpha val="55000"/>
                  </a:schemeClr>
                </a:solidFill>
                <a:latin typeface="ADLaM Display" panose="02010000000000000000" pitchFamily="2" charset="0"/>
                <a:ea typeface="ADLaM Display" panose="02010000000000000000" pitchFamily="2" charset="0"/>
                <a:cs typeface="ADLaM Display" panose="02010000000000000000" pitchFamily="2" charset="0"/>
              </a:rPr>
              <a:t>Cat Animation in Calico – Quick Review</a:t>
            </a:r>
          </a:p>
        </p:txBody>
      </p:sp>
      <p:sp>
        <p:nvSpPr>
          <p:cNvPr id="22" name="TextBox 21">
            <a:extLst>
              <a:ext uri="{FF2B5EF4-FFF2-40B4-BE49-F238E27FC236}">
                <a16:creationId xmlns:a16="http://schemas.microsoft.com/office/drawing/2014/main" id="{B135A0BC-0A3C-A076-C953-ECC604B24DB6}"/>
              </a:ext>
            </a:extLst>
          </p:cNvPr>
          <p:cNvSpPr txBox="1"/>
          <p:nvPr/>
        </p:nvSpPr>
        <p:spPr>
          <a:xfrm>
            <a:off x="344078" y="2049931"/>
            <a:ext cx="4562685" cy="3416320"/>
          </a:xfrm>
          <a:prstGeom prst="rect">
            <a:avLst/>
          </a:prstGeom>
          <a:noFill/>
        </p:spPr>
        <p:txBody>
          <a:bodyPr wrap="square">
            <a:spAutoFit/>
          </a:bodyPr>
          <a:lstStyle/>
          <a:p>
            <a:r>
              <a:rPr lang="en-US" dirty="0">
                <a:latin typeface="ADLaM Display" panose="02010000000000000000" pitchFamily="2" charset="0"/>
                <a:ea typeface="ADLaM Display" panose="02010000000000000000" pitchFamily="2" charset="0"/>
                <a:cs typeface="ADLaM Display" panose="02010000000000000000" pitchFamily="2" charset="0"/>
              </a:rPr>
              <a:t>Calico is a cozy simulation game where you run a cat cafe in a magical world. You can decorate the cafe, befriend cute animals (mostly cats), and help the town’s community thrive. </a:t>
            </a:r>
          </a:p>
          <a:p>
            <a:r>
              <a:rPr lang="en-US" dirty="0">
                <a:latin typeface="ADLaM Display" panose="02010000000000000000" pitchFamily="2" charset="0"/>
                <a:ea typeface="ADLaM Display" panose="02010000000000000000" pitchFamily="2" charset="0"/>
                <a:cs typeface="ADLaM Display" panose="02010000000000000000" pitchFamily="2" charset="0"/>
              </a:rPr>
              <a:t>The gameplay is relaxing, with no combat—just tasks like baking, customizing your cafe, and completing fun quests. </a:t>
            </a:r>
          </a:p>
          <a:p>
            <a:r>
              <a:rPr lang="en-US" dirty="0">
                <a:latin typeface="ADLaM Display" panose="02010000000000000000" pitchFamily="2" charset="0"/>
                <a:ea typeface="ADLaM Display" panose="02010000000000000000" pitchFamily="2" charset="0"/>
                <a:cs typeface="ADLaM Display" panose="02010000000000000000" pitchFamily="2" charset="0"/>
              </a:rPr>
              <a:t>The game has a colorful, whimsical art style and focuses on creativity and animal companionship.</a:t>
            </a:r>
          </a:p>
        </p:txBody>
      </p:sp>
      <p:sp>
        <p:nvSpPr>
          <p:cNvPr id="24" name="TextBox 23">
            <a:extLst>
              <a:ext uri="{FF2B5EF4-FFF2-40B4-BE49-F238E27FC236}">
                <a16:creationId xmlns:a16="http://schemas.microsoft.com/office/drawing/2014/main" id="{1C08A09E-8EF3-AEDF-FBB5-0EF817777AB8}"/>
              </a:ext>
            </a:extLst>
          </p:cNvPr>
          <p:cNvSpPr txBox="1"/>
          <p:nvPr/>
        </p:nvSpPr>
        <p:spPr>
          <a:xfrm>
            <a:off x="344078" y="974830"/>
            <a:ext cx="3143840" cy="646331"/>
          </a:xfrm>
          <a:prstGeom prst="rect">
            <a:avLst/>
          </a:prstGeom>
          <a:noFill/>
        </p:spPr>
        <p:txBody>
          <a:bodyPr wrap="square">
            <a:spAutoFit/>
          </a:bodyPr>
          <a:lstStyle/>
          <a:p>
            <a:r>
              <a:rPr lang="en-US" sz="3600" b="1" dirty="0">
                <a:latin typeface="ADLaM Display" panose="02010000000000000000" pitchFamily="2" charset="0"/>
                <a:ea typeface="ADLaM Display" panose="02010000000000000000" pitchFamily="2" charset="0"/>
                <a:cs typeface="ADLaM Display" panose="02010000000000000000" pitchFamily="2" charset="0"/>
              </a:rPr>
              <a:t>Calico (2020)</a:t>
            </a:r>
          </a:p>
        </p:txBody>
      </p:sp>
    </p:spTree>
    <p:extLst>
      <p:ext uri="{BB962C8B-B14F-4D97-AF65-F5344CB8AC3E}">
        <p14:creationId xmlns:p14="http://schemas.microsoft.com/office/powerpoint/2010/main" val="1439886384"/>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8A5B11-0867-C9AE-482B-A3AB54E17AEB}"/>
            </a:ext>
          </a:extLst>
        </p:cNvPr>
        <p:cNvGrpSpPr/>
        <p:nvPr/>
      </p:nvGrpSpPr>
      <p:grpSpPr>
        <a:xfrm>
          <a:off x="0" y="0"/>
          <a:ext cx="0" cy="0"/>
          <a:chOff x="0" y="0"/>
          <a:chExt cx="0" cy="0"/>
        </a:xfrm>
      </p:grpSpPr>
      <p:pic>
        <p:nvPicPr>
          <p:cNvPr id="11" name="Picture Placeholder 14">
            <a:extLst>
              <a:ext uri="{FF2B5EF4-FFF2-40B4-BE49-F238E27FC236}">
                <a16:creationId xmlns:a16="http://schemas.microsoft.com/office/drawing/2014/main" id="{69ECA740-76DD-4247-1ED0-2CF448BF9108}"/>
              </a:ext>
            </a:extLst>
          </p:cNvPr>
          <p:cNvPicPr>
            <a:picLocks noChangeAspect="1"/>
          </p:cNvPicPr>
          <p:nvPr/>
        </p:nvPicPr>
        <p:blipFill>
          <a:blip r:embed="rId3"/>
          <a:srcRect l="18784" t="16735" r="11903" b="10347"/>
          <a:stretch/>
        </p:blipFill>
        <p:spPr>
          <a:xfrm>
            <a:off x="463436" y="758071"/>
            <a:ext cx="6043844" cy="5697457"/>
          </a:xfrm>
          <a:prstGeom prst="rect">
            <a:avLst/>
          </a:prstGeom>
          <a:solidFill>
            <a:schemeClr val="accent6">
              <a:lumMod val="40000"/>
              <a:lumOff val="60000"/>
            </a:schemeClr>
          </a:solidFill>
        </p:spPr>
      </p:pic>
      <p:sp>
        <p:nvSpPr>
          <p:cNvPr id="5" name="TextBox 4">
            <a:extLst>
              <a:ext uri="{FF2B5EF4-FFF2-40B4-BE49-F238E27FC236}">
                <a16:creationId xmlns:a16="http://schemas.microsoft.com/office/drawing/2014/main" id="{E5805D22-3117-8C95-E35B-BF7BF680E9D4}"/>
              </a:ext>
            </a:extLst>
          </p:cNvPr>
          <p:cNvSpPr txBox="1"/>
          <p:nvPr/>
        </p:nvSpPr>
        <p:spPr>
          <a:xfrm>
            <a:off x="7012068" y="929143"/>
            <a:ext cx="4339424" cy="5355312"/>
          </a:xfrm>
          <a:prstGeom prst="rect">
            <a:avLst/>
          </a:prstGeom>
          <a:noFill/>
        </p:spPr>
        <p:txBody>
          <a:bodyPr wrap="square">
            <a:spAutoFit/>
          </a:bodyPr>
          <a:lstStyle/>
          <a:p>
            <a:pPr>
              <a:buFont typeface="Arial" panose="020B0604020202020204" pitchFamily="34" charset="0"/>
              <a:buChar char="•"/>
            </a:pPr>
            <a:r>
              <a:rPr lang="en-US" b="1" dirty="0">
                <a:latin typeface="ADLaM Display" panose="02010000000000000000" pitchFamily="2" charset="0"/>
                <a:ea typeface="ADLaM Display" panose="02010000000000000000" pitchFamily="2" charset="0"/>
                <a:cs typeface="ADLaM Display" panose="02010000000000000000" pitchFamily="2" charset="0"/>
              </a:rPr>
              <a:t>Adorable and expressive:</a:t>
            </a:r>
            <a:r>
              <a:rPr lang="en-US" dirty="0">
                <a:latin typeface="ADLaM Display" panose="02010000000000000000" pitchFamily="2" charset="0"/>
                <a:ea typeface="ADLaM Display" panose="02010000000000000000" pitchFamily="2" charset="0"/>
                <a:cs typeface="ADLaM Display" panose="02010000000000000000" pitchFamily="2" charset="0"/>
              </a:rPr>
              <a:t> The cats have charming, bouncy animations that really suit the game’s cozy, relaxed atmosphere.</a:t>
            </a:r>
          </a:p>
          <a:p>
            <a:pPr>
              <a:buFont typeface="Arial" panose="020B0604020202020204" pitchFamily="34" charset="0"/>
              <a:buChar char="•"/>
            </a:pPr>
            <a:endParaRPr lang="en-US" dirty="0">
              <a:latin typeface="ADLaM Display" panose="02010000000000000000" pitchFamily="2" charset="0"/>
              <a:ea typeface="ADLaM Display" panose="02010000000000000000" pitchFamily="2" charset="0"/>
              <a:cs typeface="ADLaM Display" panose="02010000000000000000" pitchFamily="2" charset="0"/>
            </a:endParaRPr>
          </a:p>
          <a:p>
            <a:pPr>
              <a:buFont typeface="Arial" panose="020B0604020202020204" pitchFamily="34" charset="0"/>
              <a:buChar char="•"/>
            </a:pPr>
            <a:r>
              <a:rPr lang="en-US" b="1" dirty="0">
                <a:latin typeface="ADLaM Display" panose="02010000000000000000" pitchFamily="2" charset="0"/>
                <a:ea typeface="ADLaM Display" panose="02010000000000000000" pitchFamily="2" charset="0"/>
                <a:cs typeface="ADLaM Display" panose="02010000000000000000" pitchFamily="2" charset="0"/>
              </a:rPr>
              <a:t>Lots of personality:</a:t>
            </a:r>
            <a:r>
              <a:rPr lang="en-US" dirty="0">
                <a:latin typeface="ADLaM Display" panose="02010000000000000000" pitchFamily="2" charset="0"/>
                <a:ea typeface="ADLaM Display" panose="02010000000000000000" pitchFamily="2" charset="0"/>
                <a:cs typeface="ADLaM Display" panose="02010000000000000000" pitchFamily="2" charset="0"/>
              </a:rPr>
              <a:t> You’ll see cats jump onto counters, curl up, or nuzzle the player, making them feel like real little companions.</a:t>
            </a:r>
          </a:p>
          <a:p>
            <a:pPr>
              <a:buFont typeface="Arial" panose="020B0604020202020204" pitchFamily="34" charset="0"/>
              <a:buChar char="•"/>
            </a:pPr>
            <a:endParaRPr lang="en-US" dirty="0">
              <a:latin typeface="ADLaM Display" panose="02010000000000000000" pitchFamily="2" charset="0"/>
              <a:ea typeface="ADLaM Display" panose="02010000000000000000" pitchFamily="2" charset="0"/>
              <a:cs typeface="ADLaM Display" panose="02010000000000000000" pitchFamily="2" charset="0"/>
            </a:endParaRPr>
          </a:p>
          <a:p>
            <a:pPr>
              <a:buFont typeface="Arial" panose="020B0604020202020204" pitchFamily="34" charset="0"/>
              <a:buChar char="•"/>
            </a:pPr>
            <a:r>
              <a:rPr lang="en-US" b="1" dirty="0">
                <a:latin typeface="ADLaM Display" panose="02010000000000000000" pitchFamily="2" charset="0"/>
                <a:ea typeface="ADLaM Display" panose="02010000000000000000" pitchFamily="2" charset="0"/>
                <a:cs typeface="ADLaM Display" panose="02010000000000000000" pitchFamily="2" charset="0"/>
              </a:rPr>
              <a:t>Occasional stiffness:</a:t>
            </a:r>
            <a:r>
              <a:rPr lang="en-US" dirty="0">
                <a:latin typeface="ADLaM Display" panose="02010000000000000000" pitchFamily="2" charset="0"/>
                <a:ea typeface="ADLaM Display" panose="02010000000000000000" pitchFamily="2" charset="0"/>
                <a:cs typeface="ADLaM Display" panose="02010000000000000000" pitchFamily="2" charset="0"/>
              </a:rPr>
              <a:t> Sometimes, their movements can feel a bit off, like floating above the ground or getting stuck in weird spots.</a:t>
            </a:r>
          </a:p>
          <a:p>
            <a:pPr>
              <a:buFont typeface="Arial" panose="020B0604020202020204" pitchFamily="34" charset="0"/>
              <a:buChar char="•"/>
            </a:pPr>
            <a:endParaRPr lang="en-US" dirty="0">
              <a:latin typeface="ADLaM Display" panose="02010000000000000000" pitchFamily="2" charset="0"/>
              <a:ea typeface="ADLaM Display" panose="02010000000000000000" pitchFamily="2" charset="0"/>
              <a:cs typeface="ADLaM Display" panose="02010000000000000000" pitchFamily="2" charset="0"/>
            </a:endParaRPr>
          </a:p>
          <a:p>
            <a:pPr>
              <a:buFont typeface="Arial" panose="020B0604020202020204" pitchFamily="34" charset="0"/>
              <a:buChar char="•"/>
            </a:pPr>
            <a:r>
              <a:rPr lang="en-US" b="1" dirty="0">
                <a:latin typeface="ADLaM Display" panose="02010000000000000000" pitchFamily="2" charset="0"/>
                <a:ea typeface="ADLaM Display" panose="02010000000000000000" pitchFamily="2" charset="0"/>
                <a:cs typeface="ADLaM Display" panose="02010000000000000000" pitchFamily="2" charset="0"/>
              </a:rPr>
              <a:t>Works for the vibe:</a:t>
            </a:r>
            <a:r>
              <a:rPr lang="en-US" dirty="0">
                <a:latin typeface="ADLaM Display" panose="02010000000000000000" pitchFamily="2" charset="0"/>
                <a:ea typeface="ADLaM Display" panose="02010000000000000000" pitchFamily="2" charset="0"/>
                <a:cs typeface="ADLaM Display" panose="02010000000000000000" pitchFamily="2" charset="0"/>
              </a:rPr>
              <a:t> Despite some minor glitches, the animation fits well with the game’s whimsical tone, adding to the overall charm.</a:t>
            </a:r>
          </a:p>
        </p:txBody>
      </p:sp>
      <p:sp>
        <p:nvSpPr>
          <p:cNvPr id="14" name="Text Placeholder 6">
            <a:extLst>
              <a:ext uri="{FF2B5EF4-FFF2-40B4-BE49-F238E27FC236}">
                <a16:creationId xmlns:a16="http://schemas.microsoft.com/office/drawing/2014/main" id="{432ACECE-094E-C438-D9A8-3A4B77B1B945}"/>
              </a:ext>
            </a:extLst>
          </p:cNvPr>
          <p:cNvSpPr txBox="1">
            <a:spLocks/>
          </p:cNvSpPr>
          <p:nvPr/>
        </p:nvSpPr>
        <p:spPr>
          <a:xfrm>
            <a:off x="262688" y="190805"/>
            <a:ext cx="6664751" cy="882039"/>
          </a:xfrm>
          <a:prstGeom prst="rect">
            <a:avLst/>
          </a:prstGeom>
          <a:noFill/>
        </p:spPr>
        <p:txBody>
          <a:bodyPr vert="horz" lIns="91440" tIns="45720" rIns="91440" bIns="45720" rtlCol="0">
            <a:normAutofit/>
          </a:bodyPr>
          <a:lstStyle>
            <a:lvl1pPr marL="1944" indent="0" algn="r" defTabSz="914400" rtl="0" eaLnBrk="1" latinLnBrk="0" hangingPunct="1">
              <a:lnSpc>
                <a:spcPct val="90000"/>
              </a:lnSpc>
              <a:spcBef>
                <a:spcPts val="1000"/>
              </a:spcBef>
              <a:buFont typeface="Arial" panose="020B0604020202020204" pitchFamily="34" charset="0"/>
              <a:buNone/>
              <a:defRPr sz="2400" i="0" kern="1200">
                <a:solidFill>
                  <a:schemeClr val="accent4">
                    <a:alpha val="5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a:r>
              <a:rPr lang="en-GB" b="1" dirty="0">
                <a:solidFill>
                  <a:schemeClr val="tx1">
                    <a:alpha val="55000"/>
                  </a:schemeClr>
                </a:solidFill>
                <a:latin typeface="ADLaM Display" panose="02010000000000000000" pitchFamily="2" charset="0"/>
                <a:ea typeface="ADLaM Display" panose="02010000000000000000" pitchFamily="2" charset="0"/>
                <a:cs typeface="ADLaM Display" panose="02010000000000000000" pitchFamily="2" charset="0"/>
              </a:rPr>
              <a:t>Cat Animation in Calico – Quick Review</a:t>
            </a:r>
          </a:p>
        </p:txBody>
      </p:sp>
    </p:spTree>
    <p:extLst>
      <p:ext uri="{BB962C8B-B14F-4D97-AF65-F5344CB8AC3E}">
        <p14:creationId xmlns:p14="http://schemas.microsoft.com/office/powerpoint/2010/main" val="18827733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1F5360-8901-2ED4-29F2-95A6A03D9540}"/>
            </a:ext>
          </a:extLst>
        </p:cNvPr>
        <p:cNvGrpSpPr/>
        <p:nvPr/>
      </p:nvGrpSpPr>
      <p:grpSpPr>
        <a:xfrm>
          <a:off x="0" y="0"/>
          <a:ext cx="0" cy="0"/>
          <a:chOff x="0" y="0"/>
          <a:chExt cx="0" cy="0"/>
        </a:xfrm>
      </p:grpSpPr>
      <p:sp>
        <p:nvSpPr>
          <p:cNvPr id="8" name="Text Placeholder 6">
            <a:extLst>
              <a:ext uri="{FF2B5EF4-FFF2-40B4-BE49-F238E27FC236}">
                <a16:creationId xmlns:a16="http://schemas.microsoft.com/office/drawing/2014/main" id="{B2F53204-C022-0623-55E0-794AD7ED6B82}"/>
              </a:ext>
            </a:extLst>
          </p:cNvPr>
          <p:cNvSpPr txBox="1">
            <a:spLocks/>
          </p:cNvSpPr>
          <p:nvPr/>
        </p:nvSpPr>
        <p:spPr>
          <a:xfrm>
            <a:off x="334249" y="545832"/>
            <a:ext cx="6664751" cy="882039"/>
          </a:xfrm>
          <a:prstGeom prst="rect">
            <a:avLst/>
          </a:prstGeom>
          <a:noFill/>
        </p:spPr>
        <p:txBody>
          <a:bodyPr vert="horz" lIns="91440" tIns="45720" rIns="91440" bIns="45720" rtlCol="0">
            <a:normAutofit/>
          </a:bodyPr>
          <a:lstStyle>
            <a:lvl1pPr marL="1944" indent="0" algn="r" defTabSz="914400" rtl="0" eaLnBrk="1" latinLnBrk="0" hangingPunct="1">
              <a:lnSpc>
                <a:spcPct val="90000"/>
              </a:lnSpc>
              <a:spcBef>
                <a:spcPts val="1000"/>
              </a:spcBef>
              <a:buFont typeface="Arial" panose="020B0604020202020204" pitchFamily="34" charset="0"/>
              <a:buNone/>
              <a:defRPr sz="2400" i="0" kern="1200">
                <a:solidFill>
                  <a:schemeClr val="accent4">
                    <a:alpha val="5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a:r>
              <a:rPr lang="en-GB" sz="5400" b="1" dirty="0">
                <a:solidFill>
                  <a:schemeClr val="tx1">
                    <a:alpha val="55000"/>
                  </a:schemeClr>
                </a:solidFill>
                <a:latin typeface="ADLaM Display" panose="02010000000000000000" pitchFamily="2" charset="0"/>
                <a:ea typeface="ADLaM Display" panose="02010000000000000000" pitchFamily="2" charset="0"/>
                <a:cs typeface="ADLaM Display" panose="02010000000000000000" pitchFamily="2" charset="0"/>
              </a:rPr>
              <a:t>Stray</a:t>
            </a:r>
          </a:p>
        </p:txBody>
      </p:sp>
      <p:sp>
        <p:nvSpPr>
          <p:cNvPr id="9" name="TextBox 8">
            <a:extLst>
              <a:ext uri="{FF2B5EF4-FFF2-40B4-BE49-F238E27FC236}">
                <a16:creationId xmlns:a16="http://schemas.microsoft.com/office/drawing/2014/main" id="{13AECAD6-3D4B-343B-2292-9DED09B981B0}"/>
              </a:ext>
            </a:extLst>
          </p:cNvPr>
          <p:cNvSpPr txBox="1"/>
          <p:nvPr/>
        </p:nvSpPr>
        <p:spPr>
          <a:xfrm>
            <a:off x="334249" y="4813341"/>
            <a:ext cx="5445242" cy="1200329"/>
          </a:xfrm>
          <a:prstGeom prst="rect">
            <a:avLst/>
          </a:prstGeom>
          <a:noFill/>
        </p:spPr>
        <p:txBody>
          <a:bodyPr wrap="square" rtlCol="0">
            <a:spAutoFit/>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The cat in Stray serves as a bridge to a larger narrative about the remaining robots in this future dystopia</a:t>
            </a:r>
          </a:p>
          <a:p>
            <a:endParaRPr lang="en-GB" dirty="0">
              <a:latin typeface="ADLaM Display" panose="02010000000000000000" pitchFamily="2" charset="0"/>
              <a:ea typeface="ADLaM Display" panose="02010000000000000000" pitchFamily="2" charset="0"/>
              <a:cs typeface="ADLaM Display" panose="02010000000000000000" pitchFamily="2" charset="0"/>
            </a:endParaRPr>
          </a:p>
        </p:txBody>
      </p:sp>
      <p:sp>
        <p:nvSpPr>
          <p:cNvPr id="10" name="TextBox 9">
            <a:extLst>
              <a:ext uri="{FF2B5EF4-FFF2-40B4-BE49-F238E27FC236}">
                <a16:creationId xmlns:a16="http://schemas.microsoft.com/office/drawing/2014/main" id="{71928E8B-9C33-3F18-3C55-A8DE0493C118}"/>
              </a:ext>
            </a:extLst>
          </p:cNvPr>
          <p:cNvSpPr txBox="1"/>
          <p:nvPr/>
        </p:nvSpPr>
        <p:spPr>
          <a:xfrm>
            <a:off x="6769209" y="2955525"/>
            <a:ext cx="5191908" cy="261610"/>
          </a:xfrm>
          <a:prstGeom prst="rect">
            <a:avLst/>
          </a:prstGeom>
          <a:noFill/>
        </p:spPr>
        <p:txBody>
          <a:bodyPr wrap="square" rtlCol="0">
            <a:spAutoFit/>
          </a:bodyPr>
          <a:lstStyle/>
          <a:p>
            <a:r>
              <a:rPr lang="en-GB" sz="1100" dirty="0">
                <a:latin typeface="ADLaM Display" panose="02010000000000000000" pitchFamily="2" charset="0"/>
                <a:ea typeface="ADLaM Display" panose="02010000000000000000" pitchFamily="2" charset="0"/>
                <a:cs typeface="ADLaM Display" panose="02010000000000000000" pitchFamily="2" charset="0"/>
              </a:rPr>
              <a:t>Image from steam:</a:t>
            </a:r>
          </a:p>
        </p:txBody>
      </p:sp>
      <p:sp>
        <p:nvSpPr>
          <p:cNvPr id="5" name="Rectangle: Rounded Corners 4">
            <a:extLst>
              <a:ext uri="{FF2B5EF4-FFF2-40B4-BE49-F238E27FC236}">
                <a16:creationId xmlns:a16="http://schemas.microsoft.com/office/drawing/2014/main" id="{6168AA88-AF9E-B274-10B2-0248CCAEB815}"/>
              </a:ext>
            </a:extLst>
          </p:cNvPr>
          <p:cNvSpPr/>
          <p:nvPr/>
        </p:nvSpPr>
        <p:spPr>
          <a:xfrm rot="21023829">
            <a:off x="5933105" y="4624665"/>
            <a:ext cx="5444106" cy="1240210"/>
          </a:xfrm>
          <a:prstGeom prst="roundRect">
            <a:avLst/>
          </a:prstGeom>
          <a:solidFill>
            <a:schemeClr val="tx1">
              <a:lumMod val="95000"/>
              <a:lumOff val="5000"/>
            </a:schemeClr>
          </a:solidFill>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dirty="0"/>
          </a:p>
        </p:txBody>
      </p:sp>
      <p:sp>
        <p:nvSpPr>
          <p:cNvPr id="12" name="TextBox 11">
            <a:extLst>
              <a:ext uri="{FF2B5EF4-FFF2-40B4-BE49-F238E27FC236}">
                <a16:creationId xmlns:a16="http://schemas.microsoft.com/office/drawing/2014/main" id="{C827C095-FA90-ACDF-8BFF-F0305BF0CE42}"/>
              </a:ext>
            </a:extLst>
          </p:cNvPr>
          <p:cNvSpPr txBox="1"/>
          <p:nvPr/>
        </p:nvSpPr>
        <p:spPr>
          <a:xfrm>
            <a:off x="334249" y="1655169"/>
            <a:ext cx="6154016" cy="2862322"/>
          </a:xfrm>
          <a:prstGeom prst="rect">
            <a:avLst/>
          </a:prstGeom>
          <a:noFill/>
        </p:spPr>
        <p:txBody>
          <a:bodyPr wrap="square">
            <a:spAutoFit/>
          </a:bodyPr>
          <a:lstStyle/>
          <a:p>
            <a:r>
              <a:rPr lang="en-US" b="1" dirty="0">
                <a:latin typeface="ADLaM Display" panose="02010000000000000000" pitchFamily="2" charset="0"/>
                <a:ea typeface="ADLaM Display" panose="02010000000000000000" pitchFamily="2" charset="0"/>
                <a:cs typeface="ADLaM Display" panose="02010000000000000000" pitchFamily="2" charset="0"/>
              </a:rPr>
              <a:t>Stray</a:t>
            </a:r>
            <a:r>
              <a:rPr lang="en-US" dirty="0">
                <a:latin typeface="ADLaM Display" panose="02010000000000000000" pitchFamily="2" charset="0"/>
                <a:ea typeface="ADLaM Display" panose="02010000000000000000" pitchFamily="2" charset="0"/>
                <a:cs typeface="ADLaM Display" panose="02010000000000000000" pitchFamily="2" charset="0"/>
              </a:rPr>
              <a:t> (2022) is a third-person adventure game where you play as a stray cat exploring a futuristic, cyberpunk city. The game has you jumping, climbing, and sneaking through a beautifully detailed world, solving puzzles, and even teaming up with a small robot companion. As a stray cat, you’ll experience the world from a feline perspective, dealing with both environmental challenges and the mystery of the city’s story. It’s a mix of exploration, action, and a lot of adorable cat moments!</a:t>
            </a:r>
            <a:endParaRPr lang="en-GB" dirty="0">
              <a:latin typeface="ADLaM Display" panose="02010000000000000000" pitchFamily="2" charset="0"/>
              <a:ea typeface="ADLaM Display" panose="02010000000000000000" pitchFamily="2" charset="0"/>
              <a:cs typeface="ADLaM Display" panose="02010000000000000000" pitchFamily="2" charset="0"/>
            </a:endParaRPr>
          </a:p>
        </p:txBody>
      </p:sp>
      <p:pic>
        <p:nvPicPr>
          <p:cNvPr id="3" name="Picture 2">
            <a:extLst>
              <a:ext uri="{FF2B5EF4-FFF2-40B4-BE49-F238E27FC236}">
                <a16:creationId xmlns:a16="http://schemas.microsoft.com/office/drawing/2014/main" id="{221574EC-657B-908A-B4ED-C9A21B9217F0}"/>
              </a:ext>
            </a:extLst>
          </p:cNvPr>
          <p:cNvPicPr>
            <a:picLocks noChangeAspect="1"/>
          </p:cNvPicPr>
          <p:nvPr/>
        </p:nvPicPr>
        <p:blipFill>
          <a:blip r:embed="rId3"/>
          <a:stretch>
            <a:fillRect/>
          </a:stretch>
        </p:blipFill>
        <p:spPr>
          <a:xfrm>
            <a:off x="6648691" y="547728"/>
            <a:ext cx="5177254" cy="2388269"/>
          </a:xfrm>
          <a:prstGeom prst="rect">
            <a:avLst/>
          </a:prstGeom>
        </p:spPr>
      </p:pic>
      <p:sp>
        <p:nvSpPr>
          <p:cNvPr id="2" name="TextBox 1">
            <a:extLst>
              <a:ext uri="{FF2B5EF4-FFF2-40B4-BE49-F238E27FC236}">
                <a16:creationId xmlns:a16="http://schemas.microsoft.com/office/drawing/2014/main" id="{21CDC9F6-DEC3-4DFB-39E7-E9801DEB1794}"/>
              </a:ext>
            </a:extLst>
          </p:cNvPr>
          <p:cNvSpPr txBox="1"/>
          <p:nvPr/>
        </p:nvSpPr>
        <p:spPr>
          <a:xfrm rot="21011236">
            <a:off x="6320636" y="4879666"/>
            <a:ext cx="5191908" cy="646331"/>
          </a:xfrm>
          <a:prstGeom prst="rect">
            <a:avLst/>
          </a:prstGeom>
          <a:noFill/>
        </p:spPr>
        <p:txBody>
          <a:bodyPr wrap="square" rtlCol="0">
            <a:spAutoFit/>
          </a:bodyPr>
          <a:lstStyle/>
          <a:p>
            <a:r>
              <a:rPr lang="en-GB"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Further Investigation: How does a Cat protagonist affect narrative? </a:t>
            </a:r>
          </a:p>
        </p:txBody>
      </p:sp>
      <p:sp>
        <p:nvSpPr>
          <p:cNvPr id="4" name="TextBox 3">
            <a:extLst>
              <a:ext uri="{FF2B5EF4-FFF2-40B4-BE49-F238E27FC236}">
                <a16:creationId xmlns:a16="http://schemas.microsoft.com/office/drawing/2014/main" id="{7DA7C15F-731A-24A9-A032-614A3291045A}"/>
              </a:ext>
            </a:extLst>
          </p:cNvPr>
          <p:cNvSpPr txBox="1"/>
          <p:nvPr/>
        </p:nvSpPr>
        <p:spPr>
          <a:xfrm>
            <a:off x="8077750" y="2935997"/>
            <a:ext cx="6094378" cy="646331"/>
          </a:xfrm>
          <a:prstGeom prst="rect">
            <a:avLst/>
          </a:prstGeom>
          <a:noFill/>
        </p:spPr>
        <p:txBody>
          <a:bodyPr wrap="square">
            <a:spAutoFit/>
          </a:bodyPr>
          <a:lstStyle/>
          <a:p>
            <a:r>
              <a:rPr lang="en-GB" sz="1200" dirty="0">
                <a:hlinkClick r:id="rId4"/>
              </a:rPr>
              <a:t>https://store.steampowered.com/app/1332010/Stray/</a:t>
            </a:r>
            <a:r>
              <a:rPr lang="en-GB" sz="1200" dirty="0"/>
              <a:t> [15]</a:t>
            </a:r>
          </a:p>
          <a:p>
            <a:endParaRPr lang="en-GB" sz="1200" dirty="0"/>
          </a:p>
          <a:p>
            <a:endParaRPr lang="en-GB" sz="1200" dirty="0"/>
          </a:p>
        </p:txBody>
      </p:sp>
    </p:spTree>
    <p:extLst>
      <p:ext uri="{BB962C8B-B14F-4D97-AF65-F5344CB8AC3E}">
        <p14:creationId xmlns:p14="http://schemas.microsoft.com/office/powerpoint/2010/main" val="11708764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5C7712-E19E-7D9F-6804-7D22CE812C13}"/>
            </a:ext>
          </a:extLst>
        </p:cNvPr>
        <p:cNvGrpSpPr/>
        <p:nvPr/>
      </p:nvGrpSpPr>
      <p:grpSpPr>
        <a:xfrm>
          <a:off x="0" y="0"/>
          <a:ext cx="0" cy="0"/>
          <a:chOff x="0" y="0"/>
          <a:chExt cx="0" cy="0"/>
        </a:xfrm>
      </p:grpSpPr>
      <p:sp>
        <p:nvSpPr>
          <p:cNvPr id="17" name="Title 1">
            <a:extLst>
              <a:ext uri="{FF2B5EF4-FFF2-40B4-BE49-F238E27FC236}">
                <a16:creationId xmlns:a16="http://schemas.microsoft.com/office/drawing/2014/main" id="{D6B3C133-DA9B-E278-56E8-8D4868F60EBC}"/>
              </a:ext>
            </a:extLst>
          </p:cNvPr>
          <p:cNvSpPr>
            <a:spLocks noGrp="1"/>
          </p:cNvSpPr>
          <p:nvPr>
            <p:ph type="title"/>
          </p:nvPr>
        </p:nvSpPr>
        <p:spPr>
          <a:xfrm>
            <a:off x="440969" y="647377"/>
            <a:ext cx="6094378" cy="1026572"/>
          </a:xfrm>
        </p:spPr>
        <p:txBody>
          <a:bodyPr>
            <a:normAutofit/>
          </a:bodyPr>
          <a:lstStyle/>
          <a:p>
            <a:r>
              <a:rPr lang="en-US" sz="4000" dirty="0">
                <a:latin typeface="ADLaM Display" panose="02010000000000000000" pitchFamily="2" charset="0"/>
                <a:ea typeface="ADLaM Display" panose="02010000000000000000" pitchFamily="2" charset="0"/>
                <a:cs typeface="ADLaM Display" panose="02010000000000000000" pitchFamily="2" charset="0"/>
              </a:rPr>
              <a:t>Meet the Cat’s of Stray</a:t>
            </a:r>
          </a:p>
        </p:txBody>
      </p:sp>
      <p:sp>
        <p:nvSpPr>
          <p:cNvPr id="3" name="TextBox 2">
            <a:extLst>
              <a:ext uri="{FF2B5EF4-FFF2-40B4-BE49-F238E27FC236}">
                <a16:creationId xmlns:a16="http://schemas.microsoft.com/office/drawing/2014/main" id="{368707DD-D619-74BF-C3AE-5CCCDC0EB045}"/>
              </a:ext>
            </a:extLst>
          </p:cNvPr>
          <p:cNvSpPr txBox="1"/>
          <p:nvPr/>
        </p:nvSpPr>
        <p:spPr>
          <a:xfrm>
            <a:off x="6867319" y="5724637"/>
            <a:ext cx="5320118" cy="1001712"/>
          </a:xfrm>
          <a:prstGeom prst="rect">
            <a:avLst/>
          </a:prstGeom>
        </p:spPr>
        <p:txBody>
          <a:bodyPr vert="horz" lIns="91440" tIns="45720" rIns="91440" bIns="45720" rtlCol="0">
            <a:normAutofit/>
          </a:bodyPr>
          <a:lstStyle/>
          <a:p>
            <a:pPr marL="1944" defTabSz="914400">
              <a:lnSpc>
                <a:spcPct val="90000"/>
              </a:lnSpc>
              <a:spcBef>
                <a:spcPts val="1000"/>
              </a:spcBef>
            </a:pPr>
            <a:r>
              <a:rPr lang="en-GB" sz="1400" i="0" kern="1200" dirty="0">
                <a:solidFill>
                  <a:schemeClr val="tx1">
                    <a:alpha val="55000"/>
                  </a:schemeClr>
                </a:solidFill>
                <a:latin typeface="+mn-lt"/>
                <a:ea typeface="+mn-ea"/>
                <a:cs typeface="+mn-cs"/>
                <a:hlinkClick r:id="rId3"/>
              </a:rPr>
              <a:t>https://blog.playstation.com/2022/07/15/getting-to-know-strays-leading-feline-out-july-19/</a:t>
            </a:r>
            <a:r>
              <a:rPr lang="en-GB" sz="1400" i="0" kern="1200" dirty="0">
                <a:solidFill>
                  <a:schemeClr val="tx1">
                    <a:alpha val="55000"/>
                  </a:schemeClr>
                </a:solidFill>
                <a:latin typeface="+mn-lt"/>
                <a:ea typeface="+mn-ea"/>
                <a:cs typeface="+mn-cs"/>
              </a:rPr>
              <a:t> </a:t>
            </a:r>
            <a:r>
              <a:rPr lang="en-GB" sz="1400" i="0" kern="1200" dirty="0">
                <a:solidFill>
                  <a:schemeClr val="tx1">
                    <a:lumMod val="95000"/>
                    <a:lumOff val="5000"/>
                    <a:alpha val="55000"/>
                  </a:schemeClr>
                </a:solidFill>
                <a:latin typeface="+mn-lt"/>
                <a:ea typeface="+mn-ea"/>
                <a:cs typeface="+mn-cs"/>
              </a:rPr>
              <a:t>[16]</a:t>
            </a:r>
          </a:p>
          <a:p>
            <a:pPr marL="1944" defTabSz="914400">
              <a:lnSpc>
                <a:spcPct val="90000"/>
              </a:lnSpc>
              <a:spcBef>
                <a:spcPts val="1000"/>
              </a:spcBef>
            </a:pPr>
            <a:r>
              <a:rPr lang="en-GB" sz="1400" dirty="0">
                <a:hlinkClick r:id="rId4"/>
              </a:rPr>
              <a:t>https://gamerant.com/stray-behind-the-scenes-real-cats-inspiration/</a:t>
            </a:r>
            <a:r>
              <a:rPr lang="en-GB" sz="1400" dirty="0"/>
              <a:t> [17]</a:t>
            </a:r>
            <a:endParaRPr lang="en-GB" sz="1400" dirty="0">
              <a:solidFill>
                <a:schemeClr val="tx1">
                  <a:alpha val="55000"/>
                </a:schemeClr>
              </a:solidFill>
            </a:endParaRPr>
          </a:p>
          <a:p>
            <a:pPr marL="1944" defTabSz="914400">
              <a:lnSpc>
                <a:spcPct val="90000"/>
              </a:lnSpc>
              <a:spcBef>
                <a:spcPts val="1000"/>
              </a:spcBef>
            </a:pPr>
            <a:endParaRPr lang="en-GB" sz="1400" dirty="0"/>
          </a:p>
        </p:txBody>
      </p:sp>
      <p:pic>
        <p:nvPicPr>
          <p:cNvPr id="5" name="Picture 4">
            <a:extLst>
              <a:ext uri="{FF2B5EF4-FFF2-40B4-BE49-F238E27FC236}">
                <a16:creationId xmlns:a16="http://schemas.microsoft.com/office/drawing/2014/main" id="{CD1498D3-2403-FAEA-9251-301BD1E24A81}"/>
              </a:ext>
            </a:extLst>
          </p:cNvPr>
          <p:cNvPicPr>
            <a:picLocks noChangeAspect="1"/>
          </p:cNvPicPr>
          <p:nvPr/>
        </p:nvPicPr>
        <p:blipFill>
          <a:blip r:embed="rId5"/>
          <a:srcRect l="12705" r="22935" b="-1"/>
          <a:stretch/>
        </p:blipFill>
        <p:spPr>
          <a:xfrm>
            <a:off x="365910" y="1673949"/>
            <a:ext cx="2217580" cy="2454991"/>
          </a:xfrm>
          <a:prstGeom prst="rect">
            <a:avLst/>
          </a:prstGeom>
          <a:noFill/>
        </p:spPr>
      </p:pic>
      <p:pic>
        <p:nvPicPr>
          <p:cNvPr id="8" name="Picture 7">
            <a:extLst>
              <a:ext uri="{FF2B5EF4-FFF2-40B4-BE49-F238E27FC236}">
                <a16:creationId xmlns:a16="http://schemas.microsoft.com/office/drawing/2014/main" id="{22F12EB0-61E0-6346-3501-5DEF983E2267}"/>
              </a:ext>
            </a:extLst>
          </p:cNvPr>
          <p:cNvPicPr>
            <a:picLocks noChangeAspect="1"/>
          </p:cNvPicPr>
          <p:nvPr/>
        </p:nvPicPr>
        <p:blipFill>
          <a:blip r:embed="rId6"/>
          <a:srcRect l="2577" r="2921" b="-3"/>
          <a:stretch/>
        </p:blipFill>
        <p:spPr>
          <a:xfrm>
            <a:off x="365910" y="4262662"/>
            <a:ext cx="2217580" cy="2463687"/>
          </a:xfrm>
          <a:prstGeom prst="rect">
            <a:avLst/>
          </a:prstGeom>
          <a:noFill/>
        </p:spPr>
      </p:pic>
      <p:pic>
        <p:nvPicPr>
          <p:cNvPr id="16" name="Picture 15">
            <a:extLst>
              <a:ext uri="{FF2B5EF4-FFF2-40B4-BE49-F238E27FC236}">
                <a16:creationId xmlns:a16="http://schemas.microsoft.com/office/drawing/2014/main" id="{3B26BF7D-18BE-1B8D-306A-458D1CEABF43}"/>
              </a:ext>
            </a:extLst>
          </p:cNvPr>
          <p:cNvPicPr>
            <a:picLocks noChangeAspect="1"/>
          </p:cNvPicPr>
          <p:nvPr/>
        </p:nvPicPr>
        <p:blipFill>
          <a:blip r:embed="rId7"/>
          <a:stretch>
            <a:fillRect/>
          </a:stretch>
        </p:blipFill>
        <p:spPr>
          <a:xfrm>
            <a:off x="6922728" y="647377"/>
            <a:ext cx="4903362" cy="2454990"/>
          </a:xfrm>
          <a:prstGeom prst="rect">
            <a:avLst/>
          </a:prstGeom>
        </p:spPr>
      </p:pic>
      <p:sp>
        <p:nvSpPr>
          <p:cNvPr id="24" name="TextBox 23">
            <a:extLst>
              <a:ext uri="{FF2B5EF4-FFF2-40B4-BE49-F238E27FC236}">
                <a16:creationId xmlns:a16="http://schemas.microsoft.com/office/drawing/2014/main" id="{129BC7B3-7E5C-98E4-1563-1BDBFDBC66ED}"/>
              </a:ext>
            </a:extLst>
          </p:cNvPr>
          <p:cNvSpPr txBox="1"/>
          <p:nvPr/>
        </p:nvSpPr>
        <p:spPr>
          <a:xfrm>
            <a:off x="2745776" y="1924045"/>
            <a:ext cx="3959257" cy="4524315"/>
          </a:xfrm>
          <a:prstGeom prst="rect">
            <a:avLst/>
          </a:prstGeom>
          <a:noFill/>
        </p:spPr>
        <p:txBody>
          <a:bodyPr wrap="square" rtlCol="0">
            <a:spAutoFit/>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The Creators Blue-12 Studios used the office cats and owned pet cats for inspiration.</a:t>
            </a:r>
          </a:p>
          <a:p>
            <a:r>
              <a:rPr lang="en-GB" dirty="0">
                <a:latin typeface="ADLaM Display" panose="02010000000000000000" pitchFamily="2" charset="0"/>
                <a:ea typeface="ADLaM Display" panose="02010000000000000000" pitchFamily="2" charset="0"/>
                <a:cs typeface="ADLaM Display" panose="02010000000000000000" pitchFamily="2" charset="0"/>
              </a:rPr>
              <a:t>Cats Jun, Lana were the usual office cats. Lana the voice actor for the protagonist and the other cats.</a:t>
            </a:r>
            <a:br>
              <a:rPr lang="en-GB" dirty="0">
                <a:latin typeface="ADLaM Display" panose="02010000000000000000" pitchFamily="2" charset="0"/>
                <a:ea typeface="ADLaM Display" panose="02010000000000000000" pitchFamily="2" charset="0"/>
                <a:cs typeface="ADLaM Display" panose="02010000000000000000" pitchFamily="2" charset="0"/>
              </a:rPr>
            </a:br>
            <a:r>
              <a:rPr lang="en-GB" dirty="0">
                <a:latin typeface="ADLaM Display" panose="02010000000000000000" pitchFamily="2" charset="0"/>
                <a:ea typeface="ADLaM Display" panose="02010000000000000000" pitchFamily="2" charset="0"/>
                <a:cs typeface="ADLaM Display" panose="02010000000000000000" pitchFamily="2" charset="0"/>
              </a:rPr>
              <a:t>Murtaugh was the visual inspiration and was part of the idea creation behind the game. Adopted as a stray by the game’s producers.</a:t>
            </a:r>
            <a:br>
              <a:rPr lang="en-GB" dirty="0">
                <a:latin typeface="ADLaM Display" panose="02010000000000000000" pitchFamily="2" charset="0"/>
                <a:ea typeface="ADLaM Display" panose="02010000000000000000" pitchFamily="2" charset="0"/>
                <a:cs typeface="ADLaM Display" panose="02010000000000000000" pitchFamily="2" charset="0"/>
              </a:rPr>
            </a:br>
            <a:r>
              <a:rPr lang="en-GB" dirty="0">
                <a:latin typeface="ADLaM Display" panose="02010000000000000000" pitchFamily="2" charset="0"/>
                <a:ea typeface="ADLaM Display" panose="02010000000000000000" pitchFamily="2" charset="0"/>
                <a:cs typeface="ADLaM Display" panose="02010000000000000000" pitchFamily="2" charset="0"/>
              </a:rPr>
              <a:t>And Oscar, used for </a:t>
            </a:r>
            <a:r>
              <a:rPr lang="en-GB" dirty="0" err="1">
                <a:latin typeface="ADLaM Display" panose="02010000000000000000" pitchFamily="2" charset="0"/>
                <a:ea typeface="ADLaM Display" panose="02010000000000000000" pitchFamily="2" charset="0"/>
                <a:cs typeface="ADLaM Display" panose="02010000000000000000" pitchFamily="2" charset="0"/>
              </a:rPr>
              <a:t>modeiling</a:t>
            </a:r>
            <a:r>
              <a:rPr lang="en-GB" dirty="0">
                <a:latin typeface="ADLaM Display" panose="02010000000000000000" pitchFamily="2" charset="0"/>
                <a:ea typeface="ADLaM Display" panose="02010000000000000000" pitchFamily="2" charset="0"/>
                <a:cs typeface="ADLaM Display" panose="02010000000000000000" pitchFamily="2" charset="0"/>
              </a:rPr>
              <a:t> reference and recorded to help the animation process. Owned by Miko, the games cat animator</a:t>
            </a:r>
          </a:p>
        </p:txBody>
      </p:sp>
      <p:sp>
        <p:nvSpPr>
          <p:cNvPr id="26" name="Rectangle: Rounded Corners 25">
            <a:extLst>
              <a:ext uri="{FF2B5EF4-FFF2-40B4-BE49-F238E27FC236}">
                <a16:creationId xmlns:a16="http://schemas.microsoft.com/office/drawing/2014/main" id="{2228C7DC-164C-9052-8450-BD2F1BC5CA0A}"/>
              </a:ext>
            </a:extLst>
          </p:cNvPr>
          <p:cNvSpPr/>
          <p:nvPr/>
        </p:nvSpPr>
        <p:spPr>
          <a:xfrm>
            <a:off x="6922728" y="3328734"/>
            <a:ext cx="4903362" cy="2281286"/>
          </a:xfrm>
          <a:prstGeom prst="roundRect">
            <a:avLst/>
          </a:prstGeom>
          <a:solidFill>
            <a:schemeClr val="tx1">
              <a:lumMod val="95000"/>
              <a:lumOff val="5000"/>
            </a:schemeClr>
          </a:solidFill>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dirty="0"/>
          </a:p>
        </p:txBody>
      </p:sp>
      <p:sp>
        <p:nvSpPr>
          <p:cNvPr id="27" name="TextBox 26">
            <a:extLst>
              <a:ext uri="{FF2B5EF4-FFF2-40B4-BE49-F238E27FC236}">
                <a16:creationId xmlns:a16="http://schemas.microsoft.com/office/drawing/2014/main" id="{29DF5A7D-FA47-1EF6-88EE-8F5E91AEACA4}"/>
              </a:ext>
            </a:extLst>
          </p:cNvPr>
          <p:cNvSpPr txBox="1"/>
          <p:nvPr/>
        </p:nvSpPr>
        <p:spPr>
          <a:xfrm>
            <a:off x="7250365" y="3770703"/>
            <a:ext cx="4248088" cy="1200329"/>
          </a:xfrm>
          <a:prstGeom prst="rect">
            <a:avLst/>
          </a:prstGeom>
          <a:noFill/>
        </p:spPr>
        <p:txBody>
          <a:bodyPr wrap="square" rtlCol="0">
            <a:spAutoFit/>
          </a:bodyPr>
          <a:lstStyle/>
          <a:p>
            <a:r>
              <a:rPr lang="en-GB"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Fun Fact:</a:t>
            </a:r>
            <a:br>
              <a:rPr lang="en-GB"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br>
            <a:br>
              <a:rPr lang="en-GB"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br>
            <a:r>
              <a:rPr lang="en-GB"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The Development team had to ‘cat-proof’ their power buttons</a:t>
            </a:r>
          </a:p>
        </p:txBody>
      </p:sp>
      <p:sp>
        <p:nvSpPr>
          <p:cNvPr id="29" name="TextBox 28">
            <a:extLst>
              <a:ext uri="{FF2B5EF4-FFF2-40B4-BE49-F238E27FC236}">
                <a16:creationId xmlns:a16="http://schemas.microsoft.com/office/drawing/2014/main" id="{DC477828-27DD-861E-3B79-2293E97DA5A9}"/>
              </a:ext>
            </a:extLst>
          </p:cNvPr>
          <p:cNvSpPr txBox="1"/>
          <p:nvPr/>
        </p:nvSpPr>
        <p:spPr>
          <a:xfrm>
            <a:off x="6871483" y="341295"/>
            <a:ext cx="1530705" cy="369332"/>
          </a:xfrm>
          <a:prstGeom prst="rect">
            <a:avLst/>
          </a:prstGeom>
          <a:noFill/>
        </p:spPr>
        <p:txBody>
          <a:bodyPr wrap="square">
            <a:spAutoFit/>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Jun</a:t>
            </a:r>
            <a:endParaRPr lang="en-GB" dirty="0"/>
          </a:p>
        </p:txBody>
      </p:sp>
      <p:sp>
        <p:nvSpPr>
          <p:cNvPr id="31" name="TextBox 30">
            <a:extLst>
              <a:ext uri="{FF2B5EF4-FFF2-40B4-BE49-F238E27FC236}">
                <a16:creationId xmlns:a16="http://schemas.microsoft.com/office/drawing/2014/main" id="{5483EF35-ABF7-1567-BB98-43345A14E654}"/>
              </a:ext>
            </a:extLst>
          </p:cNvPr>
          <p:cNvSpPr txBox="1"/>
          <p:nvPr/>
        </p:nvSpPr>
        <p:spPr>
          <a:xfrm>
            <a:off x="9374409" y="341295"/>
            <a:ext cx="714080" cy="369332"/>
          </a:xfrm>
          <a:prstGeom prst="rect">
            <a:avLst/>
          </a:prstGeom>
          <a:noFill/>
        </p:spPr>
        <p:txBody>
          <a:bodyPr wrap="square">
            <a:spAutoFit/>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Lana</a:t>
            </a:r>
            <a:endParaRPr lang="en-GB" dirty="0"/>
          </a:p>
        </p:txBody>
      </p:sp>
      <p:sp>
        <p:nvSpPr>
          <p:cNvPr id="33" name="TextBox 32">
            <a:extLst>
              <a:ext uri="{FF2B5EF4-FFF2-40B4-BE49-F238E27FC236}">
                <a16:creationId xmlns:a16="http://schemas.microsoft.com/office/drawing/2014/main" id="{89C84F2E-8EE9-873A-AAE7-C2D5008078C2}"/>
              </a:ext>
            </a:extLst>
          </p:cNvPr>
          <p:cNvSpPr txBox="1"/>
          <p:nvPr/>
        </p:nvSpPr>
        <p:spPr>
          <a:xfrm>
            <a:off x="279038" y="1422422"/>
            <a:ext cx="1373956" cy="369332"/>
          </a:xfrm>
          <a:prstGeom prst="rect">
            <a:avLst/>
          </a:prstGeom>
          <a:noFill/>
        </p:spPr>
        <p:txBody>
          <a:bodyPr wrap="square">
            <a:spAutoFit/>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Murtaugh</a:t>
            </a:r>
            <a:endParaRPr lang="en-GB" dirty="0"/>
          </a:p>
        </p:txBody>
      </p:sp>
      <p:sp>
        <p:nvSpPr>
          <p:cNvPr id="35" name="TextBox 34">
            <a:extLst>
              <a:ext uri="{FF2B5EF4-FFF2-40B4-BE49-F238E27FC236}">
                <a16:creationId xmlns:a16="http://schemas.microsoft.com/office/drawing/2014/main" id="{3155D06D-C008-9EE4-9B75-C4D2928A7ACA}"/>
              </a:ext>
            </a:extLst>
          </p:cNvPr>
          <p:cNvSpPr txBox="1"/>
          <p:nvPr/>
        </p:nvSpPr>
        <p:spPr>
          <a:xfrm>
            <a:off x="279038" y="4001536"/>
            <a:ext cx="912043" cy="369332"/>
          </a:xfrm>
          <a:prstGeom prst="rect">
            <a:avLst/>
          </a:prstGeom>
          <a:noFill/>
        </p:spPr>
        <p:txBody>
          <a:bodyPr wrap="square">
            <a:spAutoFit/>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Oscar</a:t>
            </a:r>
            <a:endParaRPr lang="en-GB" dirty="0"/>
          </a:p>
        </p:txBody>
      </p:sp>
    </p:spTree>
    <p:extLst>
      <p:ext uri="{BB962C8B-B14F-4D97-AF65-F5344CB8AC3E}">
        <p14:creationId xmlns:p14="http://schemas.microsoft.com/office/powerpoint/2010/main" val="27825845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503C2E-F60A-7C97-077C-002B09CE7297}"/>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337FA611-C3D2-82DB-EEDD-88638A669076}"/>
              </a:ext>
            </a:extLst>
          </p:cNvPr>
          <p:cNvSpPr txBox="1"/>
          <p:nvPr/>
        </p:nvSpPr>
        <p:spPr>
          <a:xfrm>
            <a:off x="323644" y="1194910"/>
            <a:ext cx="11605668" cy="4370427"/>
          </a:xfrm>
          <a:prstGeom prst="rect">
            <a:avLst/>
          </a:prstGeom>
          <a:noFill/>
        </p:spPr>
        <p:txBody>
          <a:bodyPr wrap="square">
            <a:spAutoFit/>
          </a:bodyPr>
          <a:lstStyle/>
          <a:p>
            <a:pPr>
              <a:buFont typeface="Arial" panose="020B0604020202020204" pitchFamily="34" charset="0"/>
              <a:buChar char="•"/>
            </a:pPr>
            <a:r>
              <a:rPr lang="en-US" sz="1600" b="1" dirty="0">
                <a:latin typeface="ADLaM Display" panose="02010000000000000000" pitchFamily="2" charset="0"/>
                <a:ea typeface="ADLaM Display" panose="02010000000000000000" pitchFamily="2" charset="0"/>
                <a:cs typeface="ADLaM Display" panose="02010000000000000000" pitchFamily="2" charset="0"/>
              </a:rPr>
              <a:t>Highly realistic movement:</a:t>
            </a:r>
            <a:r>
              <a:rPr lang="en-US" sz="1600" dirty="0">
                <a:latin typeface="ADLaM Display" panose="02010000000000000000" pitchFamily="2" charset="0"/>
                <a:ea typeface="ADLaM Display" panose="02010000000000000000" pitchFamily="2" charset="0"/>
                <a:cs typeface="ADLaM Display" panose="02010000000000000000" pitchFamily="2" charset="0"/>
              </a:rPr>
              <a:t> The animations are incredibly detailed, with the cat moving in a way that feels natural and true to life. Whether it's walking, running, or jumping, you can tell a lot of effort went into making the movements authentic to real cats.</a:t>
            </a:r>
            <a:br>
              <a:rPr lang="en-US" sz="1600" dirty="0">
                <a:latin typeface="ADLaM Display" panose="02010000000000000000" pitchFamily="2" charset="0"/>
                <a:ea typeface="ADLaM Display" panose="02010000000000000000" pitchFamily="2" charset="0"/>
                <a:cs typeface="ADLaM Display" panose="02010000000000000000" pitchFamily="2" charset="0"/>
              </a:rPr>
            </a:br>
            <a:endParaRPr lang="en-US" sz="1600" dirty="0">
              <a:latin typeface="ADLaM Display" panose="02010000000000000000" pitchFamily="2" charset="0"/>
              <a:ea typeface="ADLaM Display" panose="02010000000000000000" pitchFamily="2" charset="0"/>
              <a:cs typeface="ADLaM Display" panose="02010000000000000000" pitchFamily="2" charset="0"/>
            </a:endParaRPr>
          </a:p>
          <a:p>
            <a:pPr>
              <a:buFont typeface="Arial" panose="020B0604020202020204" pitchFamily="34" charset="0"/>
              <a:buChar char="•"/>
            </a:pPr>
            <a:r>
              <a:rPr lang="en-US" sz="1600" b="1" dirty="0">
                <a:latin typeface="ADLaM Display" panose="02010000000000000000" pitchFamily="2" charset="0"/>
                <a:ea typeface="ADLaM Display" panose="02010000000000000000" pitchFamily="2" charset="0"/>
                <a:cs typeface="ADLaM Display" panose="02010000000000000000" pitchFamily="2" charset="0"/>
              </a:rPr>
              <a:t>Perfectly captures cat behavior:</a:t>
            </a:r>
            <a:r>
              <a:rPr lang="en-US" sz="1600" dirty="0">
                <a:latin typeface="ADLaM Display" panose="02010000000000000000" pitchFamily="2" charset="0"/>
                <a:ea typeface="ADLaM Display" panose="02010000000000000000" pitchFamily="2" charset="0"/>
                <a:cs typeface="ADLaM Display" panose="02010000000000000000" pitchFamily="2" charset="0"/>
              </a:rPr>
              <a:t> From the way the cat stretches, scratches, and pads around, to the subtle shifts in body language (like when it's curious or cautious), the game nails the small, everyday things cats do. It feels like you're actually controlling a cat.</a:t>
            </a:r>
            <a:br>
              <a:rPr lang="en-US" sz="1600" dirty="0">
                <a:latin typeface="ADLaM Display" panose="02010000000000000000" pitchFamily="2" charset="0"/>
                <a:ea typeface="ADLaM Display" panose="02010000000000000000" pitchFamily="2" charset="0"/>
                <a:cs typeface="ADLaM Display" panose="02010000000000000000" pitchFamily="2" charset="0"/>
              </a:rPr>
            </a:br>
            <a:endParaRPr lang="en-US" sz="1600" dirty="0">
              <a:latin typeface="ADLaM Display" panose="02010000000000000000" pitchFamily="2" charset="0"/>
              <a:ea typeface="ADLaM Display" panose="02010000000000000000" pitchFamily="2" charset="0"/>
              <a:cs typeface="ADLaM Display" panose="02010000000000000000" pitchFamily="2" charset="0"/>
            </a:endParaRPr>
          </a:p>
          <a:p>
            <a:pPr>
              <a:buFont typeface="Arial" panose="020B0604020202020204" pitchFamily="34" charset="0"/>
              <a:buChar char="•"/>
            </a:pPr>
            <a:r>
              <a:rPr lang="en-US" sz="1600" b="1" dirty="0">
                <a:latin typeface="ADLaM Display" panose="02010000000000000000" pitchFamily="2" charset="0"/>
                <a:ea typeface="ADLaM Display" panose="02010000000000000000" pitchFamily="2" charset="0"/>
                <a:cs typeface="ADLaM Display" panose="02010000000000000000" pitchFamily="2" charset="0"/>
              </a:rPr>
              <a:t>Emotional expression:</a:t>
            </a:r>
            <a:r>
              <a:rPr lang="en-US" sz="1600" dirty="0">
                <a:latin typeface="ADLaM Display" panose="02010000000000000000" pitchFamily="2" charset="0"/>
                <a:ea typeface="ADLaM Display" panose="02010000000000000000" pitchFamily="2" charset="0"/>
                <a:cs typeface="ADLaM Display" panose="02010000000000000000" pitchFamily="2" charset="0"/>
              </a:rPr>
              <a:t> Even though the cat doesn’t speak, its facial expressions and posture convey a lot of emotion. The game uses these subtle animations to show how the cat feels, making you emotionally invested in its journey.</a:t>
            </a:r>
            <a:br>
              <a:rPr lang="en-US" sz="1600" dirty="0">
                <a:latin typeface="ADLaM Display" panose="02010000000000000000" pitchFamily="2" charset="0"/>
                <a:ea typeface="ADLaM Display" panose="02010000000000000000" pitchFamily="2" charset="0"/>
                <a:cs typeface="ADLaM Display" panose="02010000000000000000" pitchFamily="2" charset="0"/>
              </a:rPr>
            </a:br>
            <a:endParaRPr lang="en-US" sz="1600" dirty="0">
              <a:latin typeface="ADLaM Display" panose="02010000000000000000" pitchFamily="2" charset="0"/>
              <a:ea typeface="ADLaM Display" panose="02010000000000000000" pitchFamily="2" charset="0"/>
              <a:cs typeface="ADLaM Display" panose="02010000000000000000" pitchFamily="2" charset="0"/>
            </a:endParaRPr>
          </a:p>
          <a:p>
            <a:pPr>
              <a:buFont typeface="Arial" panose="020B0604020202020204" pitchFamily="34" charset="0"/>
              <a:buChar char="•"/>
            </a:pPr>
            <a:r>
              <a:rPr lang="en-US" sz="1600" b="1" dirty="0">
                <a:latin typeface="ADLaM Display" panose="02010000000000000000" pitchFamily="2" charset="0"/>
                <a:ea typeface="ADLaM Display" panose="02010000000000000000" pitchFamily="2" charset="0"/>
                <a:cs typeface="ADLaM Display" panose="02010000000000000000" pitchFamily="2" charset="0"/>
              </a:rPr>
              <a:t>Smooth world interaction:</a:t>
            </a:r>
            <a:r>
              <a:rPr lang="en-US" sz="1600" dirty="0">
                <a:latin typeface="ADLaM Display" panose="02010000000000000000" pitchFamily="2" charset="0"/>
                <a:ea typeface="ADLaM Display" panose="02010000000000000000" pitchFamily="2" charset="0"/>
                <a:cs typeface="ADLaM Display" panose="02010000000000000000" pitchFamily="2" charset="0"/>
              </a:rPr>
              <a:t> The way the cat interacts with the environment is impressive. It can jump onto ledges, slip through gaps, and nudge objects—all with natural animations that give it a sense of agency in the world.</a:t>
            </a:r>
            <a:br>
              <a:rPr lang="en-US" sz="1600" dirty="0">
                <a:latin typeface="ADLaM Display" panose="02010000000000000000" pitchFamily="2" charset="0"/>
                <a:ea typeface="ADLaM Display" panose="02010000000000000000" pitchFamily="2" charset="0"/>
                <a:cs typeface="ADLaM Display" panose="02010000000000000000" pitchFamily="2" charset="0"/>
              </a:rPr>
            </a:br>
            <a:endParaRPr lang="en-US" sz="1600" dirty="0">
              <a:latin typeface="ADLaM Display" panose="02010000000000000000" pitchFamily="2" charset="0"/>
              <a:ea typeface="ADLaM Display" panose="02010000000000000000" pitchFamily="2" charset="0"/>
              <a:cs typeface="ADLaM Display" panose="02010000000000000000" pitchFamily="2" charset="0"/>
            </a:endParaRPr>
          </a:p>
          <a:p>
            <a:pPr>
              <a:buFont typeface="Arial" panose="020B0604020202020204" pitchFamily="34" charset="0"/>
              <a:buChar char="•"/>
            </a:pPr>
            <a:r>
              <a:rPr lang="en-US" sz="1600" b="1" dirty="0">
                <a:latin typeface="ADLaM Display" panose="02010000000000000000" pitchFamily="2" charset="0"/>
                <a:ea typeface="ADLaM Display" panose="02010000000000000000" pitchFamily="2" charset="0"/>
                <a:cs typeface="ADLaM Display" panose="02010000000000000000" pitchFamily="2" charset="0"/>
              </a:rPr>
              <a:t>Minor glitches:</a:t>
            </a:r>
            <a:r>
              <a:rPr lang="en-US" sz="1600" dirty="0">
                <a:latin typeface="ADLaM Display" panose="02010000000000000000" pitchFamily="2" charset="0"/>
                <a:ea typeface="ADLaM Display" panose="02010000000000000000" pitchFamily="2" charset="0"/>
                <a:cs typeface="ADLaM Display" panose="02010000000000000000" pitchFamily="2" charset="0"/>
              </a:rPr>
              <a:t> There are a few times when the animations can feel slightly awkward, especially in fast or more complex movements, like during combat or quick turns. But these moments are rare and don’t take away from the overall experience.</a:t>
            </a:r>
          </a:p>
        </p:txBody>
      </p:sp>
      <p:sp>
        <p:nvSpPr>
          <p:cNvPr id="8" name="Text Placeholder 6">
            <a:extLst>
              <a:ext uri="{FF2B5EF4-FFF2-40B4-BE49-F238E27FC236}">
                <a16:creationId xmlns:a16="http://schemas.microsoft.com/office/drawing/2014/main" id="{072E0905-8F00-A88B-1E3A-048EDA86E75C}"/>
              </a:ext>
            </a:extLst>
          </p:cNvPr>
          <p:cNvSpPr txBox="1">
            <a:spLocks/>
          </p:cNvSpPr>
          <p:nvPr/>
        </p:nvSpPr>
        <p:spPr>
          <a:xfrm>
            <a:off x="323644" y="351061"/>
            <a:ext cx="6664751" cy="882039"/>
          </a:xfrm>
          <a:prstGeom prst="rect">
            <a:avLst/>
          </a:prstGeom>
          <a:noFill/>
        </p:spPr>
        <p:txBody>
          <a:bodyPr vert="horz" lIns="91440" tIns="45720" rIns="91440" bIns="45720" rtlCol="0">
            <a:normAutofit/>
          </a:bodyPr>
          <a:lstStyle>
            <a:lvl1pPr marL="1944" indent="0" algn="r" defTabSz="914400" rtl="0" eaLnBrk="1" latinLnBrk="0" hangingPunct="1">
              <a:lnSpc>
                <a:spcPct val="90000"/>
              </a:lnSpc>
              <a:spcBef>
                <a:spcPts val="1000"/>
              </a:spcBef>
              <a:buFont typeface="Arial" panose="020B0604020202020204" pitchFamily="34" charset="0"/>
              <a:buNone/>
              <a:defRPr sz="2400" i="0" kern="1200">
                <a:solidFill>
                  <a:schemeClr val="accent4">
                    <a:alpha val="5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a:r>
              <a:rPr lang="en-GB" sz="3200" dirty="0">
                <a:ln w="0"/>
                <a:solidFill>
                  <a:schemeClr val="tx1"/>
                </a:solidFill>
                <a:effectLst>
                  <a:outerShdw blurRad="38100" dist="19050" dir="2700000" algn="tl" rotWithShape="0">
                    <a:schemeClr val="dk1">
                      <a:alpha val="40000"/>
                    </a:schemeClr>
                  </a:outerShdw>
                </a:effectLst>
                <a:latin typeface="ADLaM Display" panose="02010000000000000000" pitchFamily="2" charset="0"/>
                <a:ea typeface="ADLaM Display" panose="02010000000000000000" pitchFamily="2" charset="0"/>
                <a:cs typeface="ADLaM Display" panose="02010000000000000000" pitchFamily="2" charset="0"/>
              </a:rPr>
              <a:t>Cat Animation in Stray</a:t>
            </a:r>
          </a:p>
        </p:txBody>
      </p:sp>
      <p:sp>
        <p:nvSpPr>
          <p:cNvPr id="15" name="TextBox 14">
            <a:extLst>
              <a:ext uri="{FF2B5EF4-FFF2-40B4-BE49-F238E27FC236}">
                <a16:creationId xmlns:a16="http://schemas.microsoft.com/office/drawing/2014/main" id="{BD4308CF-94FB-B3F6-88B6-CEDFC0156715}"/>
              </a:ext>
            </a:extLst>
          </p:cNvPr>
          <p:cNvSpPr txBox="1"/>
          <p:nvPr/>
        </p:nvSpPr>
        <p:spPr>
          <a:xfrm>
            <a:off x="115661" y="6488668"/>
            <a:ext cx="6094674" cy="646331"/>
          </a:xfrm>
          <a:prstGeom prst="rect">
            <a:avLst/>
          </a:prstGeom>
          <a:noFill/>
        </p:spPr>
        <p:txBody>
          <a:bodyPr wrap="square">
            <a:spAutoFit/>
          </a:bodyPr>
          <a:lstStyle/>
          <a:p>
            <a:r>
              <a:rPr lang="en-GB" dirty="0">
                <a:hlinkClick r:id="rId3"/>
              </a:rPr>
              <a:t>https://www.ign.com/articles/stray-ps4-ps5-pc-preview</a:t>
            </a:r>
            <a:r>
              <a:rPr lang="en-GB" dirty="0"/>
              <a:t> [19]</a:t>
            </a:r>
          </a:p>
          <a:p>
            <a:endParaRPr lang="en-GB" u="sng" dirty="0"/>
          </a:p>
        </p:txBody>
      </p:sp>
      <p:sp>
        <p:nvSpPr>
          <p:cNvPr id="18" name="TextBox 17">
            <a:extLst>
              <a:ext uri="{FF2B5EF4-FFF2-40B4-BE49-F238E27FC236}">
                <a16:creationId xmlns:a16="http://schemas.microsoft.com/office/drawing/2014/main" id="{10B00688-D598-F504-DD07-E91F6530B12E}"/>
              </a:ext>
            </a:extLst>
          </p:cNvPr>
          <p:cNvSpPr txBox="1"/>
          <p:nvPr/>
        </p:nvSpPr>
        <p:spPr>
          <a:xfrm>
            <a:off x="115661" y="6165502"/>
            <a:ext cx="11813651" cy="369332"/>
          </a:xfrm>
          <a:prstGeom prst="rect">
            <a:avLst/>
          </a:prstGeom>
          <a:noFill/>
        </p:spPr>
        <p:txBody>
          <a:bodyPr wrap="square">
            <a:spAutoFit/>
          </a:bodyPr>
          <a:lstStyle/>
          <a:p>
            <a:r>
              <a:rPr lang="en-GB" dirty="0">
                <a:hlinkClick r:id="rId4"/>
              </a:rPr>
              <a:t>https://blog.playstation.com/2021/07/29/an-in-depth-look-into-the-mysterious-futuristic-world-of-stray/</a:t>
            </a:r>
            <a:r>
              <a:rPr lang="en-GB" dirty="0"/>
              <a:t> [18]</a:t>
            </a:r>
          </a:p>
        </p:txBody>
      </p:sp>
    </p:spTree>
    <p:extLst>
      <p:ext uri="{BB962C8B-B14F-4D97-AF65-F5344CB8AC3E}">
        <p14:creationId xmlns:p14="http://schemas.microsoft.com/office/powerpoint/2010/main" val="38809359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3691DB-3D08-F093-01C3-34724B6989C8}"/>
            </a:ext>
          </a:extLst>
        </p:cNvPr>
        <p:cNvGrpSpPr/>
        <p:nvPr/>
      </p:nvGrpSpPr>
      <p:grpSpPr>
        <a:xfrm>
          <a:off x="0" y="0"/>
          <a:ext cx="0" cy="0"/>
          <a:chOff x="0" y="0"/>
          <a:chExt cx="0" cy="0"/>
        </a:xfrm>
      </p:grpSpPr>
      <p:sp>
        <p:nvSpPr>
          <p:cNvPr id="2" name="Title 25">
            <a:extLst>
              <a:ext uri="{FF2B5EF4-FFF2-40B4-BE49-F238E27FC236}">
                <a16:creationId xmlns:a16="http://schemas.microsoft.com/office/drawing/2014/main" id="{832F683D-080E-53F5-62E6-8936EFE64A29}"/>
              </a:ext>
            </a:extLst>
          </p:cNvPr>
          <p:cNvSpPr txBox="1">
            <a:spLocks/>
          </p:cNvSpPr>
          <p:nvPr/>
        </p:nvSpPr>
        <p:spPr>
          <a:xfrm>
            <a:off x="185615" y="288929"/>
            <a:ext cx="11293199" cy="1026572"/>
          </a:xfrm>
          <a:prstGeom prst="rect">
            <a:avLst/>
          </a:prstGeom>
        </p:spPr>
        <p:txBody>
          <a:bodyPr vert="horz" lIns="91440" tIns="45720" rIns="91440" bIns="45720" rtlCol="0" anchor="ctr">
            <a:normAutofit/>
          </a:bodyPr>
          <a:lstStyle>
            <a:lvl1pPr algn="l" defTabSz="914400" rtl="0" eaLnBrk="1" latinLnBrk="0" hangingPunct="1">
              <a:lnSpc>
                <a:spcPct val="90000"/>
              </a:lnSpc>
              <a:spcBef>
                <a:spcPts val="1000"/>
              </a:spcBef>
              <a:buNone/>
              <a:defRPr sz="4400" kern="1200">
                <a:solidFill>
                  <a:schemeClr val="tx1"/>
                </a:solidFill>
                <a:latin typeface="+mj-lt"/>
                <a:ea typeface="+mj-ea"/>
                <a:cs typeface="+mj-cs"/>
              </a:defRPr>
            </a:lvl1pPr>
          </a:lstStyle>
          <a:p>
            <a:r>
              <a:rPr lang="en-US" sz="4000" b="1" dirty="0">
                <a:latin typeface="ADLaM Display" panose="02010000000000000000" pitchFamily="2" charset="0"/>
                <a:ea typeface="ADLaM Display" panose="02010000000000000000" pitchFamily="2" charset="0"/>
                <a:cs typeface="ADLaM Display" panose="02010000000000000000" pitchFamily="2" charset="0"/>
              </a:rPr>
              <a:t>Creating More Expressive Cat Animation</a:t>
            </a:r>
            <a:endParaRPr lang="en-GB" sz="4000" dirty="0">
              <a:latin typeface="ADLaM Display" panose="02010000000000000000" pitchFamily="2" charset="0"/>
              <a:ea typeface="ADLaM Display" panose="02010000000000000000" pitchFamily="2" charset="0"/>
              <a:cs typeface="ADLaM Display" panose="02010000000000000000" pitchFamily="2" charset="0"/>
            </a:endParaRPr>
          </a:p>
        </p:txBody>
      </p:sp>
      <p:pic>
        <p:nvPicPr>
          <p:cNvPr id="13" name="Picture 12" descr="A drawing of cats and a vase&#10;&#10;Description automatically generated">
            <a:extLst>
              <a:ext uri="{FF2B5EF4-FFF2-40B4-BE49-F238E27FC236}">
                <a16:creationId xmlns:a16="http://schemas.microsoft.com/office/drawing/2014/main" id="{A9305FDC-5BBC-1267-E83A-2FE04D291925}"/>
              </a:ext>
            </a:extLst>
          </p:cNvPr>
          <p:cNvPicPr>
            <a:picLocks noChangeAspect="1"/>
          </p:cNvPicPr>
          <p:nvPr/>
        </p:nvPicPr>
        <p:blipFill>
          <a:blip r:embed="rId3"/>
          <a:srcRect l="67333" t="12017" r="9388" b="76025"/>
          <a:stretch/>
        </p:blipFill>
        <p:spPr>
          <a:xfrm>
            <a:off x="10257402" y="93682"/>
            <a:ext cx="1934598" cy="1417066"/>
          </a:xfrm>
          <a:prstGeom prst="rect">
            <a:avLst/>
          </a:prstGeom>
        </p:spPr>
      </p:pic>
      <p:sp>
        <p:nvSpPr>
          <p:cNvPr id="4" name="TextBox 3">
            <a:extLst>
              <a:ext uri="{FF2B5EF4-FFF2-40B4-BE49-F238E27FC236}">
                <a16:creationId xmlns:a16="http://schemas.microsoft.com/office/drawing/2014/main" id="{29BF4FFD-AFC9-7EDC-6134-D433D975BF57}"/>
              </a:ext>
            </a:extLst>
          </p:cNvPr>
          <p:cNvSpPr txBox="1"/>
          <p:nvPr/>
        </p:nvSpPr>
        <p:spPr>
          <a:xfrm>
            <a:off x="5326070" y="2141122"/>
            <a:ext cx="6152744" cy="3139321"/>
          </a:xfrm>
          <a:prstGeom prst="rect">
            <a:avLst/>
          </a:prstGeom>
          <a:noFill/>
        </p:spPr>
        <p:txBody>
          <a:bodyPr wrap="square">
            <a:spAutoFit/>
          </a:bodyPr>
          <a:lstStyle/>
          <a:p>
            <a:r>
              <a:rPr lang="en-US" dirty="0">
                <a:latin typeface="ADLaM Display" panose="02010000000000000000" pitchFamily="2" charset="0"/>
                <a:ea typeface="ADLaM Display" panose="02010000000000000000" pitchFamily="2" charset="0"/>
                <a:cs typeface="ADLaM Display" panose="02010000000000000000" pitchFamily="2" charset="0"/>
              </a:rPr>
              <a:t> </a:t>
            </a:r>
          </a:p>
          <a:p>
            <a:pPr marL="285750" indent="-285750">
              <a:buFont typeface="Arial" panose="020B0604020202020204" pitchFamily="34" charset="0"/>
              <a:buChar char="•"/>
            </a:pPr>
            <a:r>
              <a:rPr lang="en-US" dirty="0">
                <a:latin typeface="ADLaM Display" panose="02010000000000000000" pitchFamily="2" charset="0"/>
                <a:ea typeface="ADLaM Display" panose="02010000000000000000" pitchFamily="2" charset="0"/>
                <a:cs typeface="ADLaM Display" panose="02010000000000000000" pitchFamily="2" charset="0"/>
              </a:rPr>
              <a:t>Look at the small details—tail flicks, ear twitches, and posture shifts—to convey emotion. </a:t>
            </a:r>
            <a:br>
              <a:rPr lang="en-US" dirty="0">
                <a:latin typeface="ADLaM Display" panose="02010000000000000000" pitchFamily="2" charset="0"/>
                <a:ea typeface="ADLaM Display" panose="02010000000000000000" pitchFamily="2" charset="0"/>
                <a:cs typeface="ADLaM Display" panose="02010000000000000000" pitchFamily="2" charset="0"/>
              </a:rPr>
            </a:br>
            <a:endParaRPr lang="en-US" dirty="0">
              <a:latin typeface="ADLaM Display" panose="02010000000000000000" pitchFamily="2" charset="0"/>
              <a:ea typeface="ADLaM Display" panose="02010000000000000000" pitchFamily="2" charset="0"/>
              <a:cs typeface="ADLaM Display" panose="02010000000000000000" pitchFamily="2" charset="0"/>
            </a:endParaRPr>
          </a:p>
          <a:p>
            <a:pPr marL="285750" indent="-285750">
              <a:buFont typeface="Arial" panose="020B0604020202020204" pitchFamily="34" charset="0"/>
              <a:buChar char="•"/>
            </a:pPr>
            <a:r>
              <a:rPr lang="en-US" dirty="0">
                <a:latin typeface="ADLaM Display" panose="02010000000000000000" pitchFamily="2" charset="0"/>
                <a:ea typeface="ADLaM Display" panose="02010000000000000000" pitchFamily="2" charset="0"/>
                <a:cs typeface="ADLaM Display" panose="02010000000000000000" pitchFamily="2" charset="0"/>
              </a:rPr>
              <a:t>Exaggerate these movements and use fluid motion to make their feelings more engaging. </a:t>
            </a:r>
            <a:br>
              <a:rPr lang="en-US" dirty="0">
                <a:latin typeface="ADLaM Display" panose="02010000000000000000" pitchFamily="2" charset="0"/>
                <a:ea typeface="ADLaM Display" panose="02010000000000000000" pitchFamily="2" charset="0"/>
                <a:cs typeface="ADLaM Display" panose="02010000000000000000" pitchFamily="2" charset="0"/>
              </a:rPr>
            </a:br>
            <a:endParaRPr lang="en-US" dirty="0">
              <a:latin typeface="ADLaM Display" panose="02010000000000000000" pitchFamily="2" charset="0"/>
              <a:ea typeface="ADLaM Display" panose="02010000000000000000" pitchFamily="2" charset="0"/>
              <a:cs typeface="ADLaM Display" panose="02010000000000000000" pitchFamily="2" charset="0"/>
            </a:endParaRPr>
          </a:p>
          <a:p>
            <a:pPr marL="285750" indent="-285750">
              <a:buFont typeface="Arial" panose="020B0604020202020204" pitchFamily="34" charset="0"/>
              <a:buChar char="•"/>
            </a:pPr>
            <a:r>
              <a:rPr lang="en-US" dirty="0">
                <a:latin typeface="ADLaM Display" panose="02010000000000000000" pitchFamily="2" charset="0"/>
                <a:ea typeface="ADLaM Display" panose="02010000000000000000" pitchFamily="2" charset="0"/>
                <a:cs typeface="ADLaM Display" panose="02010000000000000000" pitchFamily="2" charset="0"/>
              </a:rPr>
              <a:t>Apply timing and squash-and-stretch to highlight moments of surprise, curiosity, or excitement, capturing the true personality of your cat character.</a:t>
            </a:r>
          </a:p>
        </p:txBody>
      </p:sp>
      <p:pic>
        <p:nvPicPr>
          <p:cNvPr id="5" name="Picture 4">
            <a:extLst>
              <a:ext uri="{FF2B5EF4-FFF2-40B4-BE49-F238E27FC236}">
                <a16:creationId xmlns:a16="http://schemas.microsoft.com/office/drawing/2014/main" id="{A1584CC1-7942-707A-9544-B016C0222CBE}"/>
              </a:ext>
            </a:extLst>
          </p:cNvPr>
          <p:cNvPicPr>
            <a:picLocks noChangeAspect="1"/>
          </p:cNvPicPr>
          <p:nvPr/>
        </p:nvPicPr>
        <p:blipFill>
          <a:blip r:embed="rId4"/>
          <a:stretch>
            <a:fillRect/>
          </a:stretch>
        </p:blipFill>
        <p:spPr>
          <a:xfrm>
            <a:off x="10553471" y="5055133"/>
            <a:ext cx="1638529" cy="1714739"/>
          </a:xfrm>
          <a:prstGeom prst="rect">
            <a:avLst/>
          </a:prstGeom>
        </p:spPr>
      </p:pic>
      <p:pic>
        <p:nvPicPr>
          <p:cNvPr id="9" name="Picture 8">
            <a:extLst>
              <a:ext uri="{FF2B5EF4-FFF2-40B4-BE49-F238E27FC236}">
                <a16:creationId xmlns:a16="http://schemas.microsoft.com/office/drawing/2014/main" id="{3F53C49E-18F7-23F0-DFDF-C616EF476C8B}"/>
              </a:ext>
            </a:extLst>
          </p:cNvPr>
          <p:cNvPicPr>
            <a:picLocks noChangeAspect="1"/>
          </p:cNvPicPr>
          <p:nvPr/>
        </p:nvPicPr>
        <p:blipFill>
          <a:blip r:embed="rId5"/>
          <a:stretch>
            <a:fillRect/>
          </a:stretch>
        </p:blipFill>
        <p:spPr>
          <a:xfrm>
            <a:off x="546209" y="2141122"/>
            <a:ext cx="4373950" cy="3771380"/>
          </a:xfrm>
          <a:prstGeom prst="rect">
            <a:avLst/>
          </a:prstGeom>
        </p:spPr>
      </p:pic>
      <p:sp>
        <p:nvSpPr>
          <p:cNvPr id="7" name="TextBox 6">
            <a:extLst>
              <a:ext uri="{FF2B5EF4-FFF2-40B4-BE49-F238E27FC236}">
                <a16:creationId xmlns:a16="http://schemas.microsoft.com/office/drawing/2014/main" id="{9C946A04-F36F-F03C-86B1-3312E03B0D81}"/>
              </a:ext>
            </a:extLst>
          </p:cNvPr>
          <p:cNvSpPr txBox="1"/>
          <p:nvPr/>
        </p:nvSpPr>
        <p:spPr>
          <a:xfrm>
            <a:off x="463164" y="5910817"/>
            <a:ext cx="4456996" cy="954107"/>
          </a:xfrm>
          <a:prstGeom prst="rect">
            <a:avLst/>
          </a:prstGeom>
          <a:noFill/>
        </p:spPr>
        <p:txBody>
          <a:bodyPr wrap="square">
            <a:spAutoFit/>
          </a:bodyPr>
          <a:lstStyle/>
          <a:p>
            <a:r>
              <a:rPr lang="en-GB" sz="800" dirty="0">
                <a:hlinkClick r:id="rId6"/>
              </a:rPr>
              <a:t>https://creativemarket.com/DeShoff84/344445-Set-of-cats-emotions.-Cats-faces.?utm_source=Pinterest&amp;utm_medium=CM+Social+Share&amp;utm_campaign=Search+Social+Share&amp;utm_content=Search+~+Creative+Market&amp;ts=201807&amp;epik=dj0yJnU9M3I4cEdnZkJsMGlJcTBRQUxrYkRNOHBDNV9jV2RqVE8mcD0wJm49TVBZWVdfSmpONjRrbnh6NW1yOXk4USZ0PUFBQUFBR2M2dFl3</a:t>
            </a:r>
            <a:r>
              <a:rPr lang="en-GB" sz="800" dirty="0"/>
              <a:t> [20]</a:t>
            </a:r>
          </a:p>
          <a:p>
            <a:endParaRPr lang="en-GB" sz="800" dirty="0"/>
          </a:p>
          <a:p>
            <a:endParaRPr lang="en-GB" sz="800" dirty="0"/>
          </a:p>
          <a:p>
            <a:endParaRPr lang="en-GB" sz="800" dirty="0"/>
          </a:p>
        </p:txBody>
      </p:sp>
    </p:spTree>
    <p:extLst>
      <p:ext uri="{BB962C8B-B14F-4D97-AF65-F5344CB8AC3E}">
        <p14:creationId xmlns:p14="http://schemas.microsoft.com/office/powerpoint/2010/main" val="11054637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032C2-3451-5B51-820B-48A663C045AA}"/>
              </a:ext>
            </a:extLst>
          </p:cNvPr>
          <p:cNvSpPr>
            <a:spLocks noGrp="1"/>
          </p:cNvSpPr>
          <p:nvPr>
            <p:ph type="title"/>
          </p:nvPr>
        </p:nvSpPr>
        <p:spPr>
          <a:xfrm>
            <a:off x="311085" y="365125"/>
            <a:ext cx="11666356" cy="1325563"/>
          </a:xfrm>
        </p:spPr>
        <p:txBody>
          <a:bodyPr>
            <a:normAutofit/>
          </a:bodyPr>
          <a:lstStyle/>
          <a:p>
            <a:r>
              <a:rPr lang="en-US" sz="2000" dirty="0" err="1">
                <a:latin typeface="ADLaM Display" panose="02010000000000000000" pitchFamily="2" charset="0"/>
                <a:ea typeface="ADLaM Display" panose="02010000000000000000" pitchFamily="2" charset="0"/>
                <a:cs typeface="ADLaM Display" panose="02010000000000000000" pitchFamily="2" charset="0"/>
              </a:rPr>
              <a:t>Stylised</a:t>
            </a:r>
            <a:r>
              <a:rPr lang="en-US" sz="2000" dirty="0">
                <a:latin typeface="ADLaM Display" panose="02010000000000000000" pitchFamily="2" charset="0"/>
                <a:ea typeface="ADLaM Display" panose="02010000000000000000" pitchFamily="2" charset="0"/>
                <a:cs typeface="ADLaM Display" panose="02010000000000000000" pitchFamily="2" charset="0"/>
              </a:rPr>
              <a:t> Cat Animation</a:t>
            </a:r>
            <a:br>
              <a:rPr lang="en-US" dirty="0">
                <a:latin typeface="ADLaM Display" panose="02010000000000000000" pitchFamily="2" charset="0"/>
                <a:ea typeface="ADLaM Display" panose="02010000000000000000" pitchFamily="2" charset="0"/>
                <a:cs typeface="ADLaM Display" panose="02010000000000000000" pitchFamily="2" charset="0"/>
              </a:rPr>
            </a:br>
            <a:r>
              <a:rPr lang="en-US" dirty="0">
                <a:latin typeface="ADLaM Display" panose="02010000000000000000" pitchFamily="2" charset="0"/>
                <a:ea typeface="ADLaM Display" panose="02010000000000000000" pitchFamily="2" charset="0"/>
                <a:cs typeface="ADLaM Display" panose="02010000000000000000" pitchFamily="2" charset="0"/>
              </a:rPr>
              <a:t>Garfield: The Movie (2004) </a:t>
            </a:r>
            <a:r>
              <a:rPr lang="en-US" sz="2000" dirty="0"/>
              <a:t>PG,  Released Jun 11, 2004,  1h 20m</a:t>
            </a:r>
            <a:endParaRPr lang="en-GB" dirty="0"/>
          </a:p>
        </p:txBody>
      </p:sp>
      <p:pic>
        <p:nvPicPr>
          <p:cNvPr id="13" name="Content Placeholder 12">
            <a:extLst>
              <a:ext uri="{FF2B5EF4-FFF2-40B4-BE49-F238E27FC236}">
                <a16:creationId xmlns:a16="http://schemas.microsoft.com/office/drawing/2014/main" id="{7D68364E-8F7A-7961-B475-599E3ED618EE}"/>
              </a:ext>
            </a:extLst>
          </p:cNvPr>
          <p:cNvPicPr>
            <a:picLocks noGrp="1" noChangeAspect="1"/>
          </p:cNvPicPr>
          <p:nvPr>
            <p:ph sz="half" idx="2"/>
          </p:nvPr>
        </p:nvPicPr>
        <p:blipFill>
          <a:blip r:embed="rId2"/>
          <a:stretch>
            <a:fillRect/>
          </a:stretch>
        </p:blipFill>
        <p:spPr>
          <a:xfrm>
            <a:off x="214559" y="2019384"/>
            <a:ext cx="5715920" cy="3552579"/>
          </a:xfrm>
        </p:spPr>
      </p:pic>
      <p:sp>
        <p:nvSpPr>
          <p:cNvPr id="6" name="Content Placeholder 5">
            <a:extLst>
              <a:ext uri="{FF2B5EF4-FFF2-40B4-BE49-F238E27FC236}">
                <a16:creationId xmlns:a16="http://schemas.microsoft.com/office/drawing/2014/main" id="{D46B9AB9-A1C2-BFDB-BEB0-1B40D5F48D76}"/>
              </a:ext>
            </a:extLst>
          </p:cNvPr>
          <p:cNvSpPr>
            <a:spLocks noGrp="1"/>
          </p:cNvSpPr>
          <p:nvPr>
            <p:ph sz="quarter" idx="4"/>
          </p:nvPr>
        </p:nvSpPr>
        <p:spPr>
          <a:xfrm>
            <a:off x="6096000" y="2372514"/>
            <a:ext cx="5812444" cy="3069203"/>
          </a:xfrm>
        </p:spPr>
        <p:txBody>
          <a:bodyPr>
            <a:normAutofit fontScale="70000" lnSpcReduction="20000"/>
          </a:bodyPr>
          <a:lstStyle/>
          <a:p>
            <a:r>
              <a:rPr lang="en-US" sz="2900" dirty="0"/>
              <a:t>‘The animation in the new </a:t>
            </a:r>
            <a:r>
              <a:rPr lang="en-US" sz="2900" i="1" dirty="0"/>
              <a:t>Garfield</a:t>
            </a:r>
            <a:r>
              <a:rPr lang="en-US" sz="2900" dirty="0"/>
              <a:t> movie really nailed the look and feel of the classic character while giving him a fresh 3D update. </a:t>
            </a:r>
          </a:p>
          <a:p>
            <a:r>
              <a:rPr lang="en-US" sz="2900" dirty="0"/>
              <a:t>Garfield’s lazy, laid-back personality comes through in his smooth, slow movements, and the more energetic moments.</a:t>
            </a:r>
          </a:p>
          <a:p>
            <a:r>
              <a:rPr lang="en-US" sz="2900" dirty="0"/>
              <a:t>The animation also really helps with the humor, especially through Garfield’s exaggerated expressions and comedic timing. </a:t>
            </a:r>
          </a:p>
          <a:p>
            <a:r>
              <a:rPr lang="en-US" sz="2900" dirty="0"/>
              <a:t>And so is an interesting example if interested in stylized cat animation, for a solid reference.</a:t>
            </a:r>
          </a:p>
        </p:txBody>
      </p:sp>
      <p:sp>
        <p:nvSpPr>
          <p:cNvPr id="11" name="TextBox 10">
            <a:extLst>
              <a:ext uri="{FF2B5EF4-FFF2-40B4-BE49-F238E27FC236}">
                <a16:creationId xmlns:a16="http://schemas.microsoft.com/office/drawing/2014/main" id="{1EFE0B01-C8A8-706E-AE55-3D359D385391}"/>
              </a:ext>
            </a:extLst>
          </p:cNvPr>
          <p:cNvSpPr txBox="1"/>
          <p:nvPr/>
        </p:nvSpPr>
        <p:spPr>
          <a:xfrm>
            <a:off x="144024" y="5571963"/>
            <a:ext cx="6806152" cy="646331"/>
          </a:xfrm>
          <a:prstGeom prst="rect">
            <a:avLst/>
          </a:prstGeom>
          <a:noFill/>
        </p:spPr>
        <p:txBody>
          <a:bodyPr wrap="square">
            <a:spAutoFit/>
          </a:bodyPr>
          <a:lstStyle/>
          <a:p>
            <a:r>
              <a:rPr lang="en-GB" dirty="0">
                <a:hlinkClick r:id="rId3"/>
              </a:rPr>
              <a:t>https://www.moople.in/blog/was-the-garfield-movie-well-animated/</a:t>
            </a:r>
            <a:r>
              <a:rPr lang="en-GB" dirty="0"/>
              <a:t> [21] </a:t>
            </a:r>
          </a:p>
        </p:txBody>
      </p:sp>
    </p:spTree>
    <p:extLst>
      <p:ext uri="{BB962C8B-B14F-4D97-AF65-F5344CB8AC3E}">
        <p14:creationId xmlns:p14="http://schemas.microsoft.com/office/powerpoint/2010/main" val="3316797080"/>
      </p:ext>
    </p:extLst>
  </p:cSld>
  <p:clrMapOvr>
    <a:masterClrMapping/>
  </p:clrMapOvr>
  <p:transition spd="slow">
    <p:push dir="u"/>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158E56-BD88-47A3-673F-F55D70E33F8F}"/>
            </a:ext>
          </a:extLst>
        </p:cNvPr>
        <p:cNvGrpSpPr/>
        <p:nvPr/>
      </p:nvGrpSpPr>
      <p:grpSpPr>
        <a:xfrm>
          <a:off x="0" y="0"/>
          <a:ext cx="0" cy="0"/>
          <a:chOff x="0" y="0"/>
          <a:chExt cx="0" cy="0"/>
        </a:xfrm>
      </p:grpSpPr>
      <p:sp>
        <p:nvSpPr>
          <p:cNvPr id="2" name="Title 25">
            <a:extLst>
              <a:ext uri="{FF2B5EF4-FFF2-40B4-BE49-F238E27FC236}">
                <a16:creationId xmlns:a16="http://schemas.microsoft.com/office/drawing/2014/main" id="{24313F93-EE9D-8E1C-6B5C-102989D1FF24}"/>
              </a:ext>
            </a:extLst>
          </p:cNvPr>
          <p:cNvSpPr txBox="1">
            <a:spLocks/>
          </p:cNvSpPr>
          <p:nvPr/>
        </p:nvSpPr>
        <p:spPr>
          <a:xfrm>
            <a:off x="246328" y="342413"/>
            <a:ext cx="11293199" cy="1026572"/>
          </a:xfrm>
          <a:prstGeom prst="rect">
            <a:avLst/>
          </a:prstGeom>
        </p:spPr>
        <p:txBody>
          <a:bodyPr vert="horz" lIns="91440" tIns="45720" rIns="91440" bIns="45720" rtlCol="0" anchor="ctr">
            <a:normAutofit fontScale="92500" lnSpcReduction="20000"/>
          </a:bodyPr>
          <a:lstStyle>
            <a:lvl1pPr algn="l" defTabSz="914400" rtl="0" eaLnBrk="1" latinLnBrk="0" hangingPunct="1">
              <a:lnSpc>
                <a:spcPct val="90000"/>
              </a:lnSpc>
              <a:spcBef>
                <a:spcPts val="1000"/>
              </a:spcBef>
              <a:buNone/>
              <a:defRPr sz="4400" kern="1200">
                <a:solidFill>
                  <a:schemeClr val="tx1"/>
                </a:solidFill>
                <a:latin typeface="+mj-lt"/>
                <a:ea typeface="+mj-ea"/>
                <a:cs typeface="+mj-cs"/>
              </a:defRPr>
            </a:lvl1pPr>
          </a:lstStyle>
          <a:p>
            <a:r>
              <a:rPr lang="en-GB" dirty="0">
                <a:latin typeface="ADLaM Display" panose="02010000000000000000" pitchFamily="2" charset="0"/>
                <a:ea typeface="ADLaM Display" panose="02010000000000000000" pitchFamily="2" charset="0"/>
                <a:cs typeface="ADLaM Display" panose="02010000000000000000" pitchFamily="2" charset="0"/>
              </a:rPr>
              <a:t>My Cardiff Animation</a:t>
            </a:r>
            <a:br>
              <a:rPr lang="en-GB" dirty="0">
                <a:latin typeface="ADLaM Display" panose="02010000000000000000" pitchFamily="2" charset="0"/>
                <a:ea typeface="ADLaM Display" panose="02010000000000000000" pitchFamily="2" charset="0"/>
                <a:cs typeface="ADLaM Display" panose="02010000000000000000" pitchFamily="2" charset="0"/>
              </a:rPr>
            </a:br>
            <a:r>
              <a:rPr lang="en-GB" dirty="0">
                <a:latin typeface="ADLaM Display" panose="02010000000000000000" pitchFamily="2" charset="0"/>
                <a:ea typeface="ADLaM Display" panose="02010000000000000000" pitchFamily="2" charset="0"/>
                <a:cs typeface="ADLaM Display" panose="02010000000000000000" pitchFamily="2" charset="0"/>
              </a:rPr>
              <a:t>Storyboard – </a:t>
            </a:r>
            <a:r>
              <a:rPr lang="en-GB" sz="2600" dirty="0">
                <a:latin typeface="ADLaM Display" panose="02010000000000000000" pitchFamily="2" charset="0"/>
                <a:ea typeface="ADLaM Display" panose="02010000000000000000" pitchFamily="2" charset="0"/>
                <a:cs typeface="ADLaM Display" panose="02010000000000000000" pitchFamily="2" charset="0"/>
              </a:rPr>
              <a:t>(Didn’t hand in)</a:t>
            </a:r>
            <a:endParaRPr lang="en-GB" dirty="0">
              <a:latin typeface="ADLaM Display" panose="02010000000000000000" pitchFamily="2" charset="0"/>
              <a:ea typeface="ADLaM Display" panose="02010000000000000000" pitchFamily="2" charset="0"/>
              <a:cs typeface="ADLaM Display" panose="02010000000000000000" pitchFamily="2" charset="0"/>
            </a:endParaRPr>
          </a:p>
        </p:txBody>
      </p:sp>
      <p:pic>
        <p:nvPicPr>
          <p:cNvPr id="7" name="Picture 6" descr="A yellow cat drawing&#10;&#10;Description automatically generated">
            <a:extLst>
              <a:ext uri="{FF2B5EF4-FFF2-40B4-BE49-F238E27FC236}">
                <a16:creationId xmlns:a16="http://schemas.microsoft.com/office/drawing/2014/main" id="{143FFB6D-CA6B-83C2-C0B1-0116C20BF2F5}"/>
              </a:ext>
            </a:extLst>
          </p:cNvPr>
          <p:cNvPicPr>
            <a:picLocks noChangeAspect="1"/>
          </p:cNvPicPr>
          <p:nvPr/>
        </p:nvPicPr>
        <p:blipFill>
          <a:blip r:embed="rId3"/>
          <a:srcRect r="5941" b="22385"/>
          <a:stretch/>
        </p:blipFill>
        <p:spPr>
          <a:xfrm>
            <a:off x="524624" y="2073364"/>
            <a:ext cx="3888527" cy="4611455"/>
          </a:xfrm>
          <a:prstGeom prst="rect">
            <a:avLst/>
          </a:prstGeom>
        </p:spPr>
      </p:pic>
      <p:pic>
        <p:nvPicPr>
          <p:cNvPr id="9" name="Picture 8" descr="A sheet of drawing of cats&#10;&#10;Description automatically generated">
            <a:extLst>
              <a:ext uri="{FF2B5EF4-FFF2-40B4-BE49-F238E27FC236}">
                <a16:creationId xmlns:a16="http://schemas.microsoft.com/office/drawing/2014/main" id="{749BB56E-6BF0-1510-8670-252ED45E5F0B}"/>
              </a:ext>
            </a:extLst>
          </p:cNvPr>
          <p:cNvPicPr>
            <a:picLocks noChangeAspect="1"/>
          </p:cNvPicPr>
          <p:nvPr/>
        </p:nvPicPr>
        <p:blipFill>
          <a:blip r:embed="rId4"/>
          <a:srcRect b="49205"/>
          <a:stretch/>
        </p:blipFill>
        <p:spPr>
          <a:xfrm>
            <a:off x="6628039" y="3121577"/>
            <a:ext cx="4552650" cy="3608962"/>
          </a:xfrm>
          <a:prstGeom prst="rect">
            <a:avLst/>
          </a:prstGeom>
        </p:spPr>
      </p:pic>
      <p:pic>
        <p:nvPicPr>
          <p:cNvPr id="13" name="Picture 12" descr="A drawing of cats and a vase&#10;&#10;Description automatically generated">
            <a:extLst>
              <a:ext uri="{FF2B5EF4-FFF2-40B4-BE49-F238E27FC236}">
                <a16:creationId xmlns:a16="http://schemas.microsoft.com/office/drawing/2014/main" id="{FA399A3E-7CCA-3D11-215C-F8286C96A2FC}"/>
              </a:ext>
            </a:extLst>
          </p:cNvPr>
          <p:cNvPicPr>
            <a:picLocks noChangeAspect="1"/>
          </p:cNvPicPr>
          <p:nvPr/>
        </p:nvPicPr>
        <p:blipFill>
          <a:blip r:embed="rId5"/>
          <a:srcRect l="65969" t="12218" r="4241" b="50905"/>
          <a:stretch/>
        </p:blipFill>
        <p:spPr>
          <a:xfrm>
            <a:off x="4665252" y="3803295"/>
            <a:ext cx="1430748" cy="2525572"/>
          </a:xfrm>
          <a:prstGeom prst="rect">
            <a:avLst/>
          </a:prstGeom>
        </p:spPr>
      </p:pic>
      <p:pic>
        <p:nvPicPr>
          <p:cNvPr id="14" name="Picture 13" descr="A drawing of cats and a vase&#10;&#10;Description automatically generated">
            <a:extLst>
              <a:ext uri="{FF2B5EF4-FFF2-40B4-BE49-F238E27FC236}">
                <a16:creationId xmlns:a16="http://schemas.microsoft.com/office/drawing/2014/main" id="{833D134D-ED3E-1F62-532D-BE5DB2C0E41D}"/>
              </a:ext>
            </a:extLst>
          </p:cNvPr>
          <p:cNvPicPr>
            <a:picLocks noChangeAspect="1"/>
          </p:cNvPicPr>
          <p:nvPr/>
        </p:nvPicPr>
        <p:blipFill>
          <a:blip r:embed="rId5"/>
          <a:srcRect t="46873" r="14128" b="2762"/>
          <a:stretch/>
        </p:blipFill>
        <p:spPr>
          <a:xfrm>
            <a:off x="7295897" y="342413"/>
            <a:ext cx="3019705" cy="2525572"/>
          </a:xfrm>
          <a:prstGeom prst="rect">
            <a:avLst/>
          </a:prstGeom>
        </p:spPr>
      </p:pic>
      <p:sp>
        <p:nvSpPr>
          <p:cNvPr id="3" name="TextBox 2">
            <a:extLst>
              <a:ext uri="{FF2B5EF4-FFF2-40B4-BE49-F238E27FC236}">
                <a16:creationId xmlns:a16="http://schemas.microsoft.com/office/drawing/2014/main" id="{D8F57A47-C918-E2FE-B4F9-5AB4F78844F9}"/>
              </a:ext>
            </a:extLst>
          </p:cNvPr>
          <p:cNvSpPr txBox="1"/>
          <p:nvPr/>
        </p:nvSpPr>
        <p:spPr>
          <a:xfrm>
            <a:off x="6548526" y="2934471"/>
            <a:ext cx="2621044" cy="369332"/>
          </a:xfrm>
          <a:prstGeom prst="rect">
            <a:avLst/>
          </a:prstGeom>
          <a:noFill/>
        </p:spPr>
        <p:txBody>
          <a:bodyPr wrap="square" rtlCol="0">
            <a:spAutoFit/>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Storyboard first 1/2</a:t>
            </a:r>
          </a:p>
        </p:txBody>
      </p:sp>
      <p:sp>
        <p:nvSpPr>
          <p:cNvPr id="4" name="TextBox 3">
            <a:extLst>
              <a:ext uri="{FF2B5EF4-FFF2-40B4-BE49-F238E27FC236}">
                <a16:creationId xmlns:a16="http://schemas.microsoft.com/office/drawing/2014/main" id="{3B9F6359-8B10-5464-5856-C98A8C85C9AB}"/>
              </a:ext>
            </a:extLst>
          </p:cNvPr>
          <p:cNvSpPr txBox="1"/>
          <p:nvPr/>
        </p:nvSpPr>
        <p:spPr>
          <a:xfrm>
            <a:off x="3202476" y="2408374"/>
            <a:ext cx="1693628" cy="646331"/>
          </a:xfrm>
          <a:prstGeom prst="rect">
            <a:avLst/>
          </a:prstGeom>
          <a:noFill/>
        </p:spPr>
        <p:txBody>
          <a:bodyPr wrap="square" rtlCol="0">
            <a:spAutoFit/>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The key Poses</a:t>
            </a:r>
          </a:p>
        </p:txBody>
      </p:sp>
      <p:sp>
        <p:nvSpPr>
          <p:cNvPr id="5" name="TextBox 4">
            <a:extLst>
              <a:ext uri="{FF2B5EF4-FFF2-40B4-BE49-F238E27FC236}">
                <a16:creationId xmlns:a16="http://schemas.microsoft.com/office/drawing/2014/main" id="{B4130E0E-A70E-F844-7665-186DAF7519DA}"/>
              </a:ext>
            </a:extLst>
          </p:cNvPr>
          <p:cNvSpPr txBox="1"/>
          <p:nvPr/>
        </p:nvSpPr>
        <p:spPr>
          <a:xfrm>
            <a:off x="6449083" y="1620137"/>
            <a:ext cx="1693628" cy="369332"/>
          </a:xfrm>
          <a:prstGeom prst="rect">
            <a:avLst/>
          </a:prstGeom>
          <a:noFill/>
        </p:spPr>
        <p:txBody>
          <a:bodyPr wrap="square" rtlCol="0">
            <a:spAutoFit/>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Design</a:t>
            </a:r>
          </a:p>
        </p:txBody>
      </p:sp>
    </p:spTree>
    <p:extLst>
      <p:ext uri="{BB962C8B-B14F-4D97-AF65-F5344CB8AC3E}">
        <p14:creationId xmlns:p14="http://schemas.microsoft.com/office/powerpoint/2010/main" val="24018269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A8664F-8127-E761-CE8F-8AD69BCD4675}"/>
            </a:ext>
          </a:extLst>
        </p:cNvPr>
        <p:cNvGrpSpPr/>
        <p:nvPr/>
      </p:nvGrpSpPr>
      <p:grpSpPr>
        <a:xfrm>
          <a:off x="0" y="0"/>
          <a:ext cx="0" cy="0"/>
          <a:chOff x="0" y="0"/>
          <a:chExt cx="0" cy="0"/>
        </a:xfrm>
      </p:grpSpPr>
      <p:sp>
        <p:nvSpPr>
          <p:cNvPr id="9" name="TextBox 8">
            <a:extLst>
              <a:ext uri="{FF2B5EF4-FFF2-40B4-BE49-F238E27FC236}">
                <a16:creationId xmlns:a16="http://schemas.microsoft.com/office/drawing/2014/main" id="{9F3EC4A6-4FAE-A9CA-5E23-CBCBA3D9BB10}"/>
              </a:ext>
            </a:extLst>
          </p:cNvPr>
          <p:cNvSpPr txBox="1"/>
          <p:nvPr/>
        </p:nvSpPr>
        <p:spPr>
          <a:xfrm>
            <a:off x="391602" y="4614748"/>
            <a:ext cx="11328621" cy="1754326"/>
          </a:xfrm>
          <a:prstGeom prst="rect">
            <a:avLst/>
          </a:prstGeom>
          <a:noFill/>
        </p:spPr>
        <p:txBody>
          <a:bodyPr wrap="square">
            <a:spAutoFit/>
          </a:bodyPr>
          <a:lstStyle/>
          <a:p>
            <a:r>
              <a:rPr lang="en-US" b="1" dirty="0">
                <a:latin typeface="ADLaM Display" panose="02010000000000000000" pitchFamily="2" charset="0"/>
                <a:ea typeface="ADLaM Display" panose="02010000000000000000" pitchFamily="2" charset="0"/>
                <a:cs typeface="ADLaM Display" panose="02010000000000000000" pitchFamily="2" charset="0"/>
              </a:rPr>
              <a:t>Example in </a:t>
            </a:r>
            <a:r>
              <a:rPr lang="en-US" b="1" i="1" dirty="0">
                <a:latin typeface="ADLaM Display" panose="02010000000000000000" pitchFamily="2" charset="0"/>
                <a:ea typeface="ADLaM Display" panose="02010000000000000000" pitchFamily="2" charset="0"/>
                <a:cs typeface="ADLaM Display" panose="02010000000000000000" pitchFamily="2" charset="0"/>
              </a:rPr>
              <a:t>Stray</a:t>
            </a:r>
            <a:r>
              <a:rPr lang="en-US" b="1" dirty="0">
                <a:latin typeface="ADLaM Display" panose="02010000000000000000" pitchFamily="2" charset="0"/>
                <a:ea typeface="ADLaM Display" panose="02010000000000000000" pitchFamily="2" charset="0"/>
                <a:cs typeface="ADLaM Display" panose="02010000000000000000" pitchFamily="2" charset="0"/>
              </a:rPr>
              <a:t>:</a:t>
            </a:r>
          </a:p>
          <a:p>
            <a:r>
              <a:rPr lang="en-US" dirty="0">
                <a:latin typeface="ADLaM Display" panose="02010000000000000000" pitchFamily="2" charset="0"/>
                <a:ea typeface="ADLaM Display" panose="02010000000000000000" pitchFamily="2" charset="0"/>
                <a:cs typeface="ADLaM Display" panose="02010000000000000000" pitchFamily="2" charset="0"/>
              </a:rPr>
              <a:t>In </a:t>
            </a:r>
            <a:r>
              <a:rPr lang="en-US" i="1" dirty="0">
                <a:latin typeface="ADLaM Display" panose="02010000000000000000" pitchFamily="2" charset="0"/>
                <a:ea typeface="ADLaM Display" panose="02010000000000000000" pitchFamily="2" charset="0"/>
                <a:cs typeface="ADLaM Display" panose="02010000000000000000" pitchFamily="2" charset="0"/>
              </a:rPr>
              <a:t>Stray</a:t>
            </a:r>
            <a:r>
              <a:rPr lang="en-US" dirty="0">
                <a:latin typeface="ADLaM Display" panose="02010000000000000000" pitchFamily="2" charset="0"/>
                <a:ea typeface="ADLaM Display" panose="02010000000000000000" pitchFamily="2" charset="0"/>
                <a:cs typeface="ADLaM Display" panose="02010000000000000000" pitchFamily="2" charset="0"/>
              </a:rPr>
              <a:t>, for example, the camera often follows the cat from a low angle, with the cat in the center of the frame, which reinforces the sense of exploration and agility. Tight, intimate shots are used to convey emotion when the cat reacts to its environment or faces challenges, while dynamic camera movements follow the cat’s fluid and quick movements during jumps or action sequences, highlighting its nimbleness and independence.</a:t>
            </a:r>
          </a:p>
        </p:txBody>
      </p:sp>
      <p:sp>
        <p:nvSpPr>
          <p:cNvPr id="2" name="Text Placeholder 6">
            <a:extLst>
              <a:ext uri="{FF2B5EF4-FFF2-40B4-BE49-F238E27FC236}">
                <a16:creationId xmlns:a16="http://schemas.microsoft.com/office/drawing/2014/main" id="{520729ED-4B68-B889-F6CD-454173B0F96C}"/>
              </a:ext>
            </a:extLst>
          </p:cNvPr>
          <p:cNvSpPr txBox="1">
            <a:spLocks/>
          </p:cNvSpPr>
          <p:nvPr/>
        </p:nvSpPr>
        <p:spPr>
          <a:xfrm>
            <a:off x="323644" y="351061"/>
            <a:ext cx="6664751" cy="882039"/>
          </a:xfrm>
          <a:prstGeom prst="rect">
            <a:avLst/>
          </a:prstGeom>
          <a:noFill/>
        </p:spPr>
        <p:txBody>
          <a:bodyPr vert="horz" lIns="91440" tIns="45720" rIns="91440" bIns="45720" rtlCol="0">
            <a:normAutofit/>
          </a:bodyPr>
          <a:lstStyle>
            <a:lvl1pPr marL="1944" indent="0" algn="r" defTabSz="914400" rtl="0" eaLnBrk="1" latinLnBrk="0" hangingPunct="1">
              <a:lnSpc>
                <a:spcPct val="90000"/>
              </a:lnSpc>
              <a:spcBef>
                <a:spcPts val="1000"/>
              </a:spcBef>
              <a:buFont typeface="Arial" panose="020B0604020202020204" pitchFamily="34" charset="0"/>
              <a:buNone/>
              <a:defRPr sz="2400" i="0" kern="1200">
                <a:solidFill>
                  <a:schemeClr val="accent4">
                    <a:alpha val="5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a:r>
              <a:rPr lang="en-GB" sz="3200" dirty="0">
                <a:ln w="0"/>
                <a:solidFill>
                  <a:schemeClr val="tx1"/>
                </a:solidFill>
                <a:effectLst>
                  <a:outerShdw blurRad="38100" dist="19050" dir="2700000" algn="tl" rotWithShape="0">
                    <a:schemeClr val="dk1">
                      <a:alpha val="40000"/>
                    </a:schemeClr>
                  </a:outerShdw>
                </a:effectLst>
                <a:latin typeface="ADLaM Display" panose="02010000000000000000" pitchFamily="2" charset="0"/>
                <a:ea typeface="ADLaM Display" panose="02010000000000000000" pitchFamily="2" charset="0"/>
                <a:cs typeface="ADLaM Display" panose="02010000000000000000" pitchFamily="2" charset="0"/>
              </a:rPr>
              <a:t>Camera, Framing</a:t>
            </a:r>
          </a:p>
        </p:txBody>
      </p:sp>
      <p:sp>
        <p:nvSpPr>
          <p:cNvPr id="7" name="TextBox 6">
            <a:extLst>
              <a:ext uri="{FF2B5EF4-FFF2-40B4-BE49-F238E27FC236}">
                <a16:creationId xmlns:a16="http://schemas.microsoft.com/office/drawing/2014/main" id="{861A0ED0-D0BE-54A8-DDA5-9CEB5DA0A6A8}"/>
              </a:ext>
            </a:extLst>
          </p:cNvPr>
          <p:cNvSpPr txBox="1"/>
          <p:nvPr/>
        </p:nvSpPr>
        <p:spPr>
          <a:xfrm>
            <a:off x="391602" y="1271634"/>
            <a:ext cx="11678478" cy="2585323"/>
          </a:xfrm>
          <a:prstGeom prst="rect">
            <a:avLst/>
          </a:prstGeom>
          <a:noFill/>
        </p:spPr>
        <p:txBody>
          <a:bodyPr wrap="square">
            <a:spAutoFit/>
          </a:bodyPr>
          <a:lstStyle/>
          <a:p>
            <a:r>
              <a:rPr lang="en-US" b="1" dirty="0">
                <a:latin typeface="ADLaM Display" panose="02010000000000000000" pitchFamily="2" charset="0"/>
                <a:ea typeface="ADLaM Display" panose="02010000000000000000" pitchFamily="2" charset="0"/>
                <a:cs typeface="ADLaM Display" panose="02010000000000000000" pitchFamily="2" charset="0"/>
              </a:rPr>
              <a:t>Using Camera Placement to Convey a Cat's Personality</a:t>
            </a:r>
            <a:br>
              <a:rPr lang="en-US" b="1" dirty="0">
                <a:latin typeface="ADLaM Display" panose="02010000000000000000" pitchFamily="2" charset="0"/>
                <a:ea typeface="ADLaM Display" panose="02010000000000000000" pitchFamily="2" charset="0"/>
                <a:cs typeface="ADLaM Display" panose="02010000000000000000" pitchFamily="2" charset="0"/>
              </a:rPr>
            </a:br>
            <a:endParaRPr lang="en-US" b="1" dirty="0">
              <a:latin typeface="ADLaM Display" panose="02010000000000000000" pitchFamily="2" charset="0"/>
              <a:ea typeface="ADLaM Display" panose="02010000000000000000" pitchFamily="2" charset="0"/>
              <a:cs typeface="ADLaM Display" panose="02010000000000000000" pitchFamily="2" charset="0"/>
            </a:endParaRPr>
          </a:p>
          <a:p>
            <a:pPr>
              <a:buFont typeface="Arial" panose="020B0604020202020204" pitchFamily="34" charset="0"/>
              <a:buChar char="•"/>
            </a:pPr>
            <a:r>
              <a:rPr lang="en-US" b="1" dirty="0">
                <a:latin typeface="ADLaM Display" panose="02010000000000000000" pitchFamily="2" charset="0"/>
                <a:ea typeface="ADLaM Display" panose="02010000000000000000" pitchFamily="2" charset="0"/>
                <a:cs typeface="ADLaM Display" panose="02010000000000000000" pitchFamily="2" charset="0"/>
              </a:rPr>
              <a:t>Low, Ground-Level Shots:</a:t>
            </a:r>
            <a:r>
              <a:rPr lang="en-US" dirty="0">
                <a:latin typeface="ADLaM Display" panose="02010000000000000000" pitchFamily="2" charset="0"/>
                <a:ea typeface="ADLaM Display" panose="02010000000000000000" pitchFamily="2" charset="0"/>
                <a:cs typeface="ADLaM Display" panose="02010000000000000000" pitchFamily="2" charset="0"/>
              </a:rPr>
              <a:t> Shows the world from the cat’s perspective, emphasizing curiosity and agility.</a:t>
            </a:r>
          </a:p>
          <a:p>
            <a:pPr>
              <a:buFont typeface="Arial" panose="020B0604020202020204" pitchFamily="34" charset="0"/>
              <a:buChar char="•"/>
            </a:pPr>
            <a:r>
              <a:rPr lang="en-US" b="1" dirty="0">
                <a:latin typeface="ADLaM Display" panose="02010000000000000000" pitchFamily="2" charset="0"/>
                <a:ea typeface="ADLaM Display" panose="02010000000000000000" pitchFamily="2" charset="0"/>
                <a:cs typeface="ADLaM Display" panose="02010000000000000000" pitchFamily="2" charset="0"/>
              </a:rPr>
              <a:t>Wide Shots:</a:t>
            </a:r>
            <a:r>
              <a:rPr lang="en-US" dirty="0">
                <a:latin typeface="ADLaM Display" panose="02010000000000000000" pitchFamily="2" charset="0"/>
                <a:ea typeface="ADLaM Display" panose="02010000000000000000" pitchFamily="2" charset="0"/>
                <a:cs typeface="ADLaM Display" panose="02010000000000000000" pitchFamily="2" charset="0"/>
              </a:rPr>
              <a:t> Highlights freedom and independence, showcasing the cat in larger environments.</a:t>
            </a:r>
          </a:p>
          <a:p>
            <a:pPr>
              <a:buFont typeface="Arial" panose="020B0604020202020204" pitchFamily="34" charset="0"/>
              <a:buChar char="•"/>
            </a:pPr>
            <a:r>
              <a:rPr lang="en-US" b="1" dirty="0">
                <a:latin typeface="ADLaM Display" panose="02010000000000000000" pitchFamily="2" charset="0"/>
                <a:ea typeface="ADLaM Display" panose="02010000000000000000" pitchFamily="2" charset="0"/>
                <a:cs typeface="ADLaM Display" panose="02010000000000000000" pitchFamily="2" charset="0"/>
              </a:rPr>
              <a:t>Close-Ups:</a:t>
            </a:r>
            <a:r>
              <a:rPr lang="en-US" dirty="0">
                <a:latin typeface="ADLaM Display" panose="02010000000000000000" pitchFamily="2" charset="0"/>
                <a:ea typeface="ADLaM Display" panose="02010000000000000000" pitchFamily="2" charset="0"/>
                <a:cs typeface="ADLaM Display" panose="02010000000000000000" pitchFamily="2" charset="0"/>
              </a:rPr>
              <a:t> Focus on emotional moments, expressing curiosity, playfulness, or affection.</a:t>
            </a:r>
          </a:p>
          <a:p>
            <a:pPr>
              <a:buFont typeface="Arial" panose="020B0604020202020204" pitchFamily="34" charset="0"/>
              <a:buChar char="•"/>
            </a:pPr>
            <a:r>
              <a:rPr lang="en-US" b="1" dirty="0">
                <a:latin typeface="ADLaM Display" panose="02010000000000000000" pitchFamily="2" charset="0"/>
                <a:ea typeface="ADLaM Display" panose="02010000000000000000" pitchFamily="2" charset="0"/>
                <a:cs typeface="ADLaM Display" panose="02010000000000000000" pitchFamily="2" charset="0"/>
              </a:rPr>
              <a:t>Dynamic Camera Movements:</a:t>
            </a:r>
            <a:r>
              <a:rPr lang="en-US" dirty="0">
                <a:latin typeface="ADLaM Display" panose="02010000000000000000" pitchFamily="2" charset="0"/>
                <a:ea typeface="ADLaM Display" panose="02010000000000000000" pitchFamily="2" charset="0"/>
                <a:cs typeface="ADLaM Display" panose="02010000000000000000" pitchFamily="2" charset="0"/>
              </a:rPr>
              <a:t> Follows swift, fluid actions, reflecting the cat's energy and playfulness.</a:t>
            </a:r>
          </a:p>
          <a:p>
            <a:pPr>
              <a:buFont typeface="Arial" panose="020B0604020202020204" pitchFamily="34" charset="0"/>
              <a:buChar char="•"/>
            </a:pPr>
            <a:r>
              <a:rPr lang="en-US" b="1" dirty="0">
                <a:latin typeface="ADLaM Display" panose="02010000000000000000" pitchFamily="2" charset="0"/>
                <a:ea typeface="ADLaM Display" panose="02010000000000000000" pitchFamily="2" charset="0"/>
                <a:cs typeface="ADLaM Display" panose="02010000000000000000" pitchFamily="2" charset="0"/>
              </a:rPr>
              <a:t>Over-the-Shoulder Shots:</a:t>
            </a:r>
            <a:r>
              <a:rPr lang="en-US" dirty="0">
                <a:latin typeface="ADLaM Display" panose="02010000000000000000" pitchFamily="2" charset="0"/>
                <a:ea typeface="ADLaM Display" panose="02010000000000000000" pitchFamily="2" charset="0"/>
                <a:cs typeface="ADLaM Display" panose="02010000000000000000" pitchFamily="2" charset="0"/>
              </a:rPr>
              <a:t> Gives a sense of alertness and instinct, showing the cat's perspective.</a:t>
            </a:r>
          </a:p>
          <a:p>
            <a:pPr>
              <a:buFont typeface="Arial" panose="020B0604020202020204" pitchFamily="34" charset="0"/>
              <a:buChar char="•"/>
            </a:pPr>
            <a:r>
              <a:rPr lang="en-US" b="1" dirty="0">
                <a:latin typeface="ADLaM Display" panose="02010000000000000000" pitchFamily="2" charset="0"/>
                <a:ea typeface="ADLaM Display" panose="02010000000000000000" pitchFamily="2" charset="0"/>
                <a:cs typeface="ADLaM Display" panose="02010000000000000000" pitchFamily="2" charset="0"/>
              </a:rPr>
              <a:t>High-Angle Shots:</a:t>
            </a:r>
            <a:r>
              <a:rPr lang="en-US" dirty="0">
                <a:latin typeface="ADLaM Display" panose="02010000000000000000" pitchFamily="2" charset="0"/>
                <a:ea typeface="ADLaM Display" panose="02010000000000000000" pitchFamily="2" charset="0"/>
                <a:cs typeface="ADLaM Display" panose="02010000000000000000" pitchFamily="2" charset="0"/>
              </a:rPr>
              <a:t> Emphasizes the cat's dominance or relaxed nature in its environment.</a:t>
            </a:r>
          </a:p>
          <a:p>
            <a:pPr>
              <a:buFont typeface="Arial" panose="020B0604020202020204" pitchFamily="34" charset="0"/>
              <a:buChar char="•"/>
            </a:pPr>
            <a:r>
              <a:rPr lang="en-US" b="1" dirty="0">
                <a:latin typeface="ADLaM Display" panose="02010000000000000000" pitchFamily="2" charset="0"/>
                <a:ea typeface="ADLaM Display" panose="02010000000000000000" pitchFamily="2" charset="0"/>
                <a:cs typeface="ADLaM Display" panose="02010000000000000000" pitchFamily="2" charset="0"/>
              </a:rPr>
              <a:t>Tight Framing:</a:t>
            </a:r>
            <a:r>
              <a:rPr lang="en-US" dirty="0">
                <a:latin typeface="ADLaM Display" panose="02010000000000000000" pitchFamily="2" charset="0"/>
                <a:ea typeface="ADLaM Display" panose="02010000000000000000" pitchFamily="2" charset="0"/>
                <a:cs typeface="ADLaM Display" panose="02010000000000000000" pitchFamily="2" charset="0"/>
              </a:rPr>
              <a:t> Captures intimacy, vulnerability, or moments of affection.</a:t>
            </a:r>
          </a:p>
        </p:txBody>
      </p:sp>
      <p:cxnSp>
        <p:nvCxnSpPr>
          <p:cNvPr id="4" name="Straight Connector 3">
            <a:extLst>
              <a:ext uri="{FF2B5EF4-FFF2-40B4-BE49-F238E27FC236}">
                <a16:creationId xmlns:a16="http://schemas.microsoft.com/office/drawing/2014/main" id="{767DFD3B-8DB9-E777-3E85-824668FCB61D}"/>
              </a:ext>
            </a:extLst>
          </p:cNvPr>
          <p:cNvCxnSpPr/>
          <p:nvPr/>
        </p:nvCxnSpPr>
        <p:spPr>
          <a:xfrm>
            <a:off x="323644" y="4293704"/>
            <a:ext cx="11468140" cy="0"/>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3228738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AA77DE-AAE8-436C-2A3C-065377E7FA99}"/>
            </a:ext>
          </a:extLst>
        </p:cNvPr>
        <p:cNvGrpSpPr/>
        <p:nvPr/>
      </p:nvGrpSpPr>
      <p:grpSpPr>
        <a:xfrm>
          <a:off x="0" y="0"/>
          <a:ext cx="0" cy="0"/>
          <a:chOff x="0" y="0"/>
          <a:chExt cx="0" cy="0"/>
        </a:xfrm>
      </p:grpSpPr>
      <p:sp>
        <p:nvSpPr>
          <p:cNvPr id="41" name="Title 40">
            <a:extLst>
              <a:ext uri="{FF2B5EF4-FFF2-40B4-BE49-F238E27FC236}">
                <a16:creationId xmlns:a16="http://schemas.microsoft.com/office/drawing/2014/main" id="{CC6B7DDE-48C1-2DDB-FAE0-BC1516566FB7}"/>
              </a:ext>
            </a:extLst>
          </p:cNvPr>
          <p:cNvSpPr>
            <a:spLocks noGrp="1"/>
          </p:cNvSpPr>
          <p:nvPr>
            <p:ph type="title"/>
          </p:nvPr>
        </p:nvSpPr>
        <p:spPr/>
        <p:txBody>
          <a:bodyPr rtlCol="0"/>
          <a:lstStyle/>
          <a:p>
            <a:pPr rtl="0"/>
            <a:r>
              <a:rPr lang="en-GB" dirty="0">
                <a:latin typeface="ADLaM Display" panose="02010000000000000000" pitchFamily="2" charset="0"/>
                <a:ea typeface="ADLaM Display" panose="02010000000000000000" pitchFamily="2" charset="0"/>
                <a:cs typeface="ADLaM Display" panose="02010000000000000000" pitchFamily="2" charset="0"/>
              </a:rPr>
              <a:t>Storyboarding</a:t>
            </a:r>
          </a:p>
        </p:txBody>
      </p:sp>
      <p:sp>
        <p:nvSpPr>
          <p:cNvPr id="3" name="TextBox 2">
            <a:extLst>
              <a:ext uri="{FF2B5EF4-FFF2-40B4-BE49-F238E27FC236}">
                <a16:creationId xmlns:a16="http://schemas.microsoft.com/office/drawing/2014/main" id="{F7E6FFC4-2AF7-95CE-3C77-267F6FCE6B70}"/>
              </a:ext>
            </a:extLst>
          </p:cNvPr>
          <p:cNvSpPr txBox="1"/>
          <p:nvPr/>
        </p:nvSpPr>
        <p:spPr>
          <a:xfrm>
            <a:off x="119270" y="6304617"/>
            <a:ext cx="7599459" cy="646331"/>
          </a:xfrm>
          <a:prstGeom prst="rect">
            <a:avLst/>
          </a:prstGeom>
          <a:noFill/>
        </p:spPr>
        <p:txBody>
          <a:bodyPr wrap="square">
            <a:spAutoFit/>
          </a:bodyPr>
          <a:lstStyle/>
          <a:p>
            <a:r>
              <a:rPr lang="en-GB" dirty="0">
                <a:hlinkClick r:id="rId3"/>
              </a:rPr>
              <a:t>https://www.cgspectrum.com/blog/what-is-an-animation-storyboard</a:t>
            </a:r>
            <a:r>
              <a:rPr lang="en-GB" dirty="0"/>
              <a:t> [22]</a:t>
            </a:r>
          </a:p>
          <a:p>
            <a:endParaRPr lang="en-GB" dirty="0"/>
          </a:p>
        </p:txBody>
      </p:sp>
      <p:sp>
        <p:nvSpPr>
          <p:cNvPr id="5" name="TextBox 4">
            <a:extLst>
              <a:ext uri="{FF2B5EF4-FFF2-40B4-BE49-F238E27FC236}">
                <a16:creationId xmlns:a16="http://schemas.microsoft.com/office/drawing/2014/main" id="{9B84C798-40F8-73CC-5A38-7A85C5FB30F6}"/>
              </a:ext>
            </a:extLst>
          </p:cNvPr>
          <p:cNvSpPr txBox="1"/>
          <p:nvPr/>
        </p:nvSpPr>
        <p:spPr>
          <a:xfrm>
            <a:off x="456169" y="1864794"/>
            <a:ext cx="10898293" cy="3970318"/>
          </a:xfrm>
          <a:prstGeom prst="rect">
            <a:avLst/>
          </a:prstGeom>
          <a:noFill/>
        </p:spPr>
        <p:txBody>
          <a:bodyPr wrap="square">
            <a:spAutoFit/>
          </a:bodyPr>
          <a:lstStyle/>
          <a:p>
            <a:pPr>
              <a:buFont typeface="+mj-lt"/>
              <a:buAutoNum type="arabicPeriod"/>
            </a:pPr>
            <a:r>
              <a:rPr lang="en-US" b="1" dirty="0">
                <a:latin typeface="ADLaM Display" panose="02010000000000000000" pitchFamily="2" charset="0"/>
                <a:ea typeface="ADLaM Display" panose="02010000000000000000" pitchFamily="2" charset="0"/>
                <a:cs typeface="ADLaM Display" panose="02010000000000000000" pitchFamily="2" charset="0"/>
              </a:rPr>
              <a:t>Clarifies the Vision</a:t>
            </a:r>
            <a:r>
              <a:rPr lang="en-US" dirty="0">
                <a:latin typeface="ADLaM Display" panose="02010000000000000000" pitchFamily="2" charset="0"/>
                <a:ea typeface="ADLaM Display" panose="02010000000000000000" pitchFamily="2" charset="0"/>
                <a:cs typeface="ADLaM Display" panose="02010000000000000000" pitchFamily="2" charset="0"/>
              </a:rPr>
              <a:t>: It turns the script into a visual, so everyone knows exactly what the animation will look like.</a:t>
            </a:r>
          </a:p>
          <a:p>
            <a:pPr>
              <a:buFont typeface="+mj-lt"/>
              <a:buAutoNum type="arabicPeriod"/>
            </a:pPr>
            <a:endParaRPr lang="en-US" dirty="0">
              <a:latin typeface="ADLaM Display" panose="02010000000000000000" pitchFamily="2" charset="0"/>
              <a:ea typeface="ADLaM Display" panose="02010000000000000000" pitchFamily="2" charset="0"/>
              <a:cs typeface="ADLaM Display" panose="02010000000000000000" pitchFamily="2" charset="0"/>
            </a:endParaRPr>
          </a:p>
          <a:p>
            <a:pPr>
              <a:buFont typeface="+mj-lt"/>
              <a:buAutoNum type="arabicPeriod"/>
            </a:pPr>
            <a:r>
              <a:rPr lang="en-US" b="1" dirty="0">
                <a:latin typeface="ADLaM Display" panose="02010000000000000000" pitchFamily="2" charset="0"/>
                <a:ea typeface="ADLaM Display" panose="02010000000000000000" pitchFamily="2" charset="0"/>
                <a:cs typeface="ADLaM Display" panose="02010000000000000000" pitchFamily="2" charset="0"/>
              </a:rPr>
              <a:t>Helps Plan the Production</a:t>
            </a:r>
            <a:r>
              <a:rPr lang="en-US" dirty="0">
                <a:latin typeface="ADLaM Display" panose="02010000000000000000" pitchFamily="2" charset="0"/>
                <a:ea typeface="ADLaM Display" panose="02010000000000000000" pitchFamily="2" charset="0"/>
                <a:cs typeface="ADLaM Display" panose="02010000000000000000" pitchFamily="2" charset="0"/>
              </a:rPr>
              <a:t>: It shows what’s needed for costumes, sets, camera angles, and special effects, helping everyone stay on the same page.</a:t>
            </a:r>
          </a:p>
          <a:p>
            <a:pPr>
              <a:buFont typeface="+mj-lt"/>
              <a:buAutoNum type="arabicPeriod"/>
            </a:pPr>
            <a:endParaRPr lang="en-US" dirty="0">
              <a:latin typeface="ADLaM Display" panose="02010000000000000000" pitchFamily="2" charset="0"/>
              <a:ea typeface="ADLaM Display" panose="02010000000000000000" pitchFamily="2" charset="0"/>
              <a:cs typeface="ADLaM Display" panose="02010000000000000000" pitchFamily="2" charset="0"/>
            </a:endParaRPr>
          </a:p>
          <a:p>
            <a:pPr>
              <a:buFont typeface="+mj-lt"/>
              <a:buAutoNum type="arabicPeriod"/>
            </a:pPr>
            <a:r>
              <a:rPr lang="en-US" b="1" dirty="0">
                <a:latin typeface="ADLaM Display" panose="02010000000000000000" pitchFamily="2" charset="0"/>
                <a:ea typeface="ADLaM Display" panose="02010000000000000000" pitchFamily="2" charset="0"/>
                <a:cs typeface="ADLaM Display" panose="02010000000000000000" pitchFamily="2" charset="0"/>
              </a:rPr>
              <a:t>Acts Like a Checklist</a:t>
            </a:r>
            <a:r>
              <a:rPr lang="en-US" dirty="0">
                <a:latin typeface="ADLaM Display" panose="02010000000000000000" pitchFamily="2" charset="0"/>
                <a:ea typeface="ADLaM Display" panose="02010000000000000000" pitchFamily="2" charset="0"/>
                <a:cs typeface="ADLaM Display" panose="02010000000000000000" pitchFamily="2" charset="0"/>
              </a:rPr>
              <a:t>: A good storyboard lists everything needed for each scene—actors, props, camera angles—making things easier to organize.</a:t>
            </a:r>
          </a:p>
          <a:p>
            <a:pPr>
              <a:buFont typeface="+mj-lt"/>
              <a:buAutoNum type="arabicPeriod"/>
            </a:pPr>
            <a:endParaRPr lang="en-US" dirty="0">
              <a:latin typeface="ADLaM Display" panose="02010000000000000000" pitchFamily="2" charset="0"/>
              <a:ea typeface="ADLaM Display" panose="02010000000000000000" pitchFamily="2" charset="0"/>
              <a:cs typeface="ADLaM Display" panose="02010000000000000000" pitchFamily="2" charset="0"/>
            </a:endParaRPr>
          </a:p>
          <a:p>
            <a:pPr>
              <a:buFont typeface="+mj-lt"/>
              <a:buAutoNum type="arabicPeriod"/>
            </a:pPr>
            <a:r>
              <a:rPr lang="en-US" b="1" dirty="0">
                <a:latin typeface="ADLaM Display" panose="02010000000000000000" pitchFamily="2" charset="0"/>
                <a:ea typeface="ADLaM Display" panose="02010000000000000000" pitchFamily="2" charset="0"/>
                <a:cs typeface="ADLaM Display" panose="02010000000000000000" pitchFamily="2" charset="0"/>
              </a:rPr>
              <a:t>Catches Problems Early</a:t>
            </a:r>
            <a:r>
              <a:rPr lang="en-US" dirty="0">
                <a:latin typeface="ADLaM Display" panose="02010000000000000000" pitchFamily="2" charset="0"/>
                <a:ea typeface="ADLaM Display" panose="02010000000000000000" pitchFamily="2" charset="0"/>
                <a:cs typeface="ADLaM Display" panose="02010000000000000000" pitchFamily="2" charset="0"/>
              </a:rPr>
              <a:t>: Storyboards help the director spot any story or VFX issues before production starts.</a:t>
            </a:r>
          </a:p>
          <a:p>
            <a:pPr>
              <a:buFont typeface="+mj-lt"/>
              <a:buAutoNum type="arabicPeriod"/>
            </a:pPr>
            <a:endParaRPr lang="en-US" dirty="0">
              <a:latin typeface="ADLaM Display" panose="02010000000000000000" pitchFamily="2" charset="0"/>
              <a:ea typeface="ADLaM Display" panose="02010000000000000000" pitchFamily="2" charset="0"/>
              <a:cs typeface="ADLaM Display" panose="02010000000000000000" pitchFamily="2" charset="0"/>
            </a:endParaRPr>
          </a:p>
          <a:p>
            <a:pPr>
              <a:buFont typeface="+mj-lt"/>
              <a:buAutoNum type="arabicPeriod"/>
            </a:pPr>
            <a:r>
              <a:rPr lang="en-US" b="1" dirty="0">
                <a:latin typeface="ADLaM Display" panose="02010000000000000000" pitchFamily="2" charset="0"/>
                <a:ea typeface="ADLaM Display" panose="02010000000000000000" pitchFamily="2" charset="0"/>
                <a:cs typeface="ADLaM Display" panose="02010000000000000000" pitchFamily="2" charset="0"/>
              </a:rPr>
              <a:t>Helps Get Funding</a:t>
            </a:r>
            <a:r>
              <a:rPr lang="en-US" dirty="0">
                <a:latin typeface="ADLaM Display" panose="02010000000000000000" pitchFamily="2" charset="0"/>
                <a:ea typeface="ADLaM Display" panose="02010000000000000000" pitchFamily="2" charset="0"/>
                <a:cs typeface="ADLaM Display" panose="02010000000000000000" pitchFamily="2" charset="0"/>
              </a:rPr>
              <a:t>: They give investors and studios a clear idea of what the project will look like, making it easier to get the green light.</a:t>
            </a:r>
          </a:p>
        </p:txBody>
      </p:sp>
    </p:spTree>
    <p:extLst>
      <p:ext uri="{BB962C8B-B14F-4D97-AF65-F5344CB8AC3E}">
        <p14:creationId xmlns:p14="http://schemas.microsoft.com/office/powerpoint/2010/main" val="18416312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C7374-5FD0-EB26-31FC-8DFCE4D1703A}"/>
              </a:ext>
            </a:extLst>
          </p:cNvPr>
          <p:cNvSpPr>
            <a:spLocks noGrp="1"/>
          </p:cNvSpPr>
          <p:nvPr>
            <p:ph type="ctrTitle"/>
          </p:nvPr>
        </p:nvSpPr>
        <p:spPr>
          <a:xfrm>
            <a:off x="457467" y="352072"/>
            <a:ext cx="7355484" cy="869679"/>
          </a:xfrm>
        </p:spPr>
        <p:txBody>
          <a:bodyPr>
            <a:normAutofit/>
          </a:bodyPr>
          <a:lstStyle/>
          <a:p>
            <a:r>
              <a:rPr lang="en-GB" sz="4800" dirty="0">
                <a:latin typeface="ADLaM Display" panose="02010000000000000000" pitchFamily="2" charset="0"/>
                <a:ea typeface="ADLaM Display" panose="02010000000000000000" pitchFamily="2" charset="0"/>
                <a:cs typeface="ADLaM Display" panose="02010000000000000000" pitchFamily="2" charset="0"/>
              </a:rPr>
              <a:t>My Proposal</a:t>
            </a:r>
          </a:p>
        </p:txBody>
      </p:sp>
      <p:sp>
        <p:nvSpPr>
          <p:cNvPr id="3" name="Subtitle 2">
            <a:extLst>
              <a:ext uri="{FF2B5EF4-FFF2-40B4-BE49-F238E27FC236}">
                <a16:creationId xmlns:a16="http://schemas.microsoft.com/office/drawing/2014/main" id="{5B0F2724-C6BF-649D-BBD4-B48D6B26486C}"/>
              </a:ext>
            </a:extLst>
          </p:cNvPr>
          <p:cNvSpPr>
            <a:spLocks noGrp="1"/>
          </p:cNvSpPr>
          <p:nvPr>
            <p:ph type="subTitle" idx="1"/>
          </p:nvPr>
        </p:nvSpPr>
        <p:spPr>
          <a:xfrm>
            <a:off x="624444" y="4648140"/>
            <a:ext cx="7355484" cy="1481328"/>
          </a:xfrm>
        </p:spPr>
        <p:txBody>
          <a:bodyPr>
            <a:normAutofit fontScale="92500" lnSpcReduction="20000"/>
          </a:bodyPr>
          <a:lstStyle/>
          <a:p>
            <a:pPr marL="459144" indent="-457200">
              <a:buAutoNum type="arabicPeriod"/>
            </a:pPr>
            <a:r>
              <a:rPr lang="en-GB" dirty="0"/>
              <a:t>Animate Character with expression and emotions</a:t>
            </a:r>
          </a:p>
          <a:p>
            <a:pPr marL="459144" indent="-457200">
              <a:buAutoNum type="arabicPeriod"/>
            </a:pPr>
            <a:r>
              <a:rPr lang="en-GB" dirty="0"/>
              <a:t>Compose the character into an environment</a:t>
            </a:r>
          </a:p>
          <a:p>
            <a:pPr marL="459144" indent="-457200">
              <a:buAutoNum type="arabicPeriod"/>
            </a:pPr>
            <a:r>
              <a:rPr lang="en-GB" dirty="0"/>
              <a:t>Add lighting</a:t>
            </a:r>
          </a:p>
          <a:p>
            <a:pPr marL="459144" indent="-457200">
              <a:buAutoNum type="arabicPeriod"/>
            </a:pPr>
            <a:r>
              <a:rPr lang="en-GB" dirty="0"/>
              <a:t>Record with camera view</a:t>
            </a:r>
          </a:p>
        </p:txBody>
      </p:sp>
      <p:sp>
        <p:nvSpPr>
          <p:cNvPr id="7" name="Rectangle: Rounded Corners 6">
            <a:extLst>
              <a:ext uri="{FF2B5EF4-FFF2-40B4-BE49-F238E27FC236}">
                <a16:creationId xmlns:a16="http://schemas.microsoft.com/office/drawing/2014/main" id="{647C6E15-3B6C-7B3A-A5D1-75446AC87440}"/>
              </a:ext>
            </a:extLst>
          </p:cNvPr>
          <p:cNvSpPr/>
          <p:nvPr/>
        </p:nvSpPr>
        <p:spPr>
          <a:xfrm>
            <a:off x="624443" y="1401315"/>
            <a:ext cx="10968559" cy="2464904"/>
          </a:xfrm>
          <a:prstGeom prst="round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80424F09-391C-E39A-8BCD-E62566BA9D3D}"/>
              </a:ext>
            </a:extLst>
          </p:cNvPr>
          <p:cNvSpPr txBox="1"/>
          <p:nvPr/>
        </p:nvSpPr>
        <p:spPr>
          <a:xfrm>
            <a:off x="790625" y="1756604"/>
            <a:ext cx="10610749" cy="1754326"/>
          </a:xfrm>
          <a:prstGeom prst="rect">
            <a:avLst/>
          </a:prstGeom>
          <a:noFill/>
        </p:spPr>
        <p:txBody>
          <a:bodyPr wrap="square">
            <a:spAutoFit/>
          </a:bodyPr>
          <a:lstStyle/>
          <a:p>
            <a:r>
              <a:rPr lang="en-GB" dirty="0">
                <a:solidFill>
                  <a:schemeClr val="bg1"/>
                </a:solidFill>
              </a:rPr>
              <a:t>Create a developed 3D animation with realism, expressing multiple emotions and giving the cat expressive behaviour to convey feelings.</a:t>
            </a:r>
            <a:br>
              <a:rPr lang="en-GB" dirty="0">
                <a:solidFill>
                  <a:schemeClr val="bg1"/>
                </a:solidFill>
              </a:rPr>
            </a:br>
            <a:br>
              <a:rPr lang="en-GB" dirty="0">
                <a:solidFill>
                  <a:schemeClr val="bg1"/>
                </a:solidFill>
              </a:rPr>
            </a:br>
            <a:r>
              <a:rPr lang="en-GB" dirty="0">
                <a:solidFill>
                  <a:schemeClr val="bg1"/>
                </a:solidFill>
              </a:rPr>
              <a:t>Cat starts relaxed and content, gets spooked by background sound and jumps in fright, settles still in shock. Stares at camera ready to pounce, then gets scared again, ears back. Convulses then intimidates camera and then lunges at camera. End.</a:t>
            </a:r>
          </a:p>
        </p:txBody>
      </p:sp>
      <p:pic>
        <p:nvPicPr>
          <p:cNvPr id="14" name="Picture 13">
            <a:extLst>
              <a:ext uri="{FF2B5EF4-FFF2-40B4-BE49-F238E27FC236}">
                <a16:creationId xmlns:a16="http://schemas.microsoft.com/office/drawing/2014/main" id="{EE7E479B-4828-BEE0-814B-14B5C0052AB4}"/>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7354956" y="1794688"/>
            <a:ext cx="6052777" cy="5706903"/>
          </a:xfrm>
          <a:prstGeom prst="rect">
            <a:avLst/>
          </a:prstGeom>
        </p:spPr>
      </p:pic>
      <p:sp>
        <p:nvSpPr>
          <p:cNvPr id="15" name="TextBox 14">
            <a:extLst>
              <a:ext uri="{FF2B5EF4-FFF2-40B4-BE49-F238E27FC236}">
                <a16:creationId xmlns:a16="http://schemas.microsoft.com/office/drawing/2014/main" id="{CD0E5881-0ADF-1282-FD1D-B2C54397665A}"/>
              </a:ext>
            </a:extLst>
          </p:cNvPr>
          <p:cNvSpPr txBox="1"/>
          <p:nvPr/>
        </p:nvSpPr>
        <p:spPr>
          <a:xfrm>
            <a:off x="9533614" y="6424653"/>
            <a:ext cx="1526650" cy="369332"/>
          </a:xfrm>
          <a:prstGeom prst="rect">
            <a:avLst/>
          </a:prstGeom>
          <a:noFill/>
        </p:spPr>
        <p:txBody>
          <a:bodyPr wrap="square" rtlCol="0">
            <a:spAutoFit/>
          </a:bodyPr>
          <a:lstStyle/>
          <a:p>
            <a:r>
              <a:rPr lang="en-GB" dirty="0"/>
              <a:t>Chosen Model</a:t>
            </a:r>
          </a:p>
        </p:txBody>
      </p:sp>
    </p:spTree>
    <p:extLst>
      <p:ext uri="{BB962C8B-B14F-4D97-AF65-F5344CB8AC3E}">
        <p14:creationId xmlns:p14="http://schemas.microsoft.com/office/powerpoint/2010/main" val="31669445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136645-7CD9-5DDD-BB36-D03A0883E1AD}"/>
            </a:ext>
          </a:extLst>
        </p:cNvPr>
        <p:cNvGrpSpPr/>
        <p:nvPr/>
      </p:nvGrpSpPr>
      <p:grpSpPr>
        <a:xfrm>
          <a:off x="0" y="0"/>
          <a:ext cx="0" cy="0"/>
          <a:chOff x="0" y="0"/>
          <a:chExt cx="0" cy="0"/>
        </a:xfrm>
      </p:grpSpPr>
      <p:sp>
        <p:nvSpPr>
          <p:cNvPr id="41" name="Title 40">
            <a:extLst>
              <a:ext uri="{FF2B5EF4-FFF2-40B4-BE49-F238E27FC236}">
                <a16:creationId xmlns:a16="http://schemas.microsoft.com/office/drawing/2014/main" id="{76A789AF-886C-FE68-1011-FE68B3DBB0E7}"/>
              </a:ext>
            </a:extLst>
          </p:cNvPr>
          <p:cNvSpPr>
            <a:spLocks noGrp="1"/>
          </p:cNvSpPr>
          <p:nvPr>
            <p:ph type="title"/>
          </p:nvPr>
        </p:nvSpPr>
        <p:spPr/>
        <p:txBody>
          <a:bodyPr rtlCol="0"/>
          <a:lstStyle/>
          <a:p>
            <a:pPr rtl="0"/>
            <a:r>
              <a:rPr lang="en-GB" dirty="0">
                <a:latin typeface="ADLaM Display" panose="02010000000000000000" pitchFamily="2" charset="0"/>
                <a:ea typeface="ADLaM Display" panose="02010000000000000000" pitchFamily="2" charset="0"/>
                <a:cs typeface="ADLaM Display" panose="02010000000000000000" pitchFamily="2" charset="0"/>
              </a:rPr>
              <a:t>Storyboarding</a:t>
            </a:r>
          </a:p>
        </p:txBody>
      </p:sp>
      <p:sp>
        <p:nvSpPr>
          <p:cNvPr id="15" name="Text Placeholder 14">
            <a:extLst>
              <a:ext uri="{FF2B5EF4-FFF2-40B4-BE49-F238E27FC236}">
                <a16:creationId xmlns:a16="http://schemas.microsoft.com/office/drawing/2014/main" id="{34744627-C103-1B51-EA19-D76833A2BB27}"/>
              </a:ext>
            </a:extLst>
          </p:cNvPr>
          <p:cNvSpPr>
            <a:spLocks noGrp="1"/>
          </p:cNvSpPr>
          <p:nvPr>
            <p:ph type="body" sz="quarter" idx="17"/>
          </p:nvPr>
        </p:nvSpPr>
        <p:spPr>
          <a:xfrm>
            <a:off x="260728" y="4826441"/>
            <a:ext cx="5615285" cy="1892885"/>
          </a:xfrm>
        </p:spPr>
        <p:txBody>
          <a:bodyPr rtlCol="0">
            <a:normAutofit lnSpcReduction="10000"/>
          </a:bodyPr>
          <a:lstStyle/>
          <a:p>
            <a:pPr rtl="0"/>
            <a:r>
              <a:rPr lang="en-GB" dirty="0">
                <a:solidFill>
                  <a:schemeClr val="tx1">
                    <a:lumMod val="95000"/>
                    <a:lumOff val="5000"/>
                  </a:schemeClr>
                </a:solidFill>
                <a:latin typeface="ADLaM Display" panose="02010000000000000000" pitchFamily="2" charset="0"/>
                <a:ea typeface="ADLaM Display" panose="02010000000000000000" pitchFamily="2" charset="0"/>
                <a:cs typeface="ADLaM Display" panose="02010000000000000000" pitchFamily="2" charset="0"/>
              </a:rPr>
              <a:t>To do after:</a:t>
            </a:r>
            <a:br>
              <a:rPr lang="en-GB" dirty="0">
                <a:solidFill>
                  <a:schemeClr val="tx1">
                    <a:lumMod val="95000"/>
                    <a:lumOff val="5000"/>
                  </a:schemeClr>
                </a:solidFill>
                <a:latin typeface="ADLaM Display" panose="02010000000000000000" pitchFamily="2" charset="0"/>
                <a:ea typeface="ADLaM Display" panose="02010000000000000000" pitchFamily="2" charset="0"/>
                <a:cs typeface="ADLaM Display" panose="02010000000000000000" pitchFamily="2" charset="0"/>
              </a:rPr>
            </a:br>
            <a:endParaRPr lang="en-GB" dirty="0">
              <a:solidFill>
                <a:schemeClr val="tx1">
                  <a:lumMod val="95000"/>
                  <a:lumOff val="5000"/>
                </a:schemeClr>
              </a:solidFill>
              <a:latin typeface="ADLaM Display" panose="02010000000000000000" pitchFamily="2" charset="0"/>
              <a:ea typeface="ADLaM Display" panose="02010000000000000000" pitchFamily="2" charset="0"/>
              <a:cs typeface="ADLaM Display" panose="02010000000000000000" pitchFamily="2" charset="0"/>
            </a:endParaRPr>
          </a:p>
          <a:p>
            <a:pPr marL="459144" indent="-457200" rtl="0">
              <a:buFont typeface="+mj-lt"/>
              <a:buAutoNum type="arabicPeriod"/>
            </a:pPr>
            <a:r>
              <a:rPr lang="en-GB" dirty="0">
                <a:solidFill>
                  <a:schemeClr val="tx1">
                    <a:lumMod val="95000"/>
                    <a:lumOff val="5000"/>
                  </a:schemeClr>
                </a:solidFill>
                <a:latin typeface="ADLaM Display" panose="02010000000000000000" pitchFamily="2" charset="0"/>
                <a:ea typeface="ADLaM Display" panose="02010000000000000000" pitchFamily="2" charset="0"/>
                <a:cs typeface="ADLaM Display" panose="02010000000000000000" pitchFamily="2" charset="0"/>
              </a:rPr>
              <a:t>Camera Shots plan</a:t>
            </a:r>
            <a:br>
              <a:rPr lang="en-GB" dirty="0">
                <a:solidFill>
                  <a:schemeClr val="tx1">
                    <a:lumMod val="95000"/>
                    <a:lumOff val="5000"/>
                  </a:schemeClr>
                </a:solidFill>
                <a:latin typeface="ADLaM Display" panose="02010000000000000000" pitchFamily="2" charset="0"/>
                <a:ea typeface="ADLaM Display" panose="02010000000000000000" pitchFamily="2" charset="0"/>
                <a:cs typeface="ADLaM Display" panose="02010000000000000000" pitchFamily="2" charset="0"/>
              </a:rPr>
            </a:br>
            <a:endParaRPr lang="en-GB" dirty="0">
              <a:solidFill>
                <a:schemeClr val="tx1">
                  <a:lumMod val="95000"/>
                  <a:lumOff val="5000"/>
                </a:schemeClr>
              </a:solidFill>
              <a:latin typeface="ADLaM Display" panose="02010000000000000000" pitchFamily="2" charset="0"/>
              <a:ea typeface="ADLaM Display" panose="02010000000000000000" pitchFamily="2" charset="0"/>
              <a:cs typeface="ADLaM Display" panose="02010000000000000000" pitchFamily="2" charset="0"/>
            </a:endParaRPr>
          </a:p>
          <a:p>
            <a:pPr marL="459144" indent="-457200" rtl="0">
              <a:buFont typeface="+mj-lt"/>
              <a:buAutoNum type="arabicPeriod"/>
            </a:pPr>
            <a:r>
              <a:rPr lang="en-GB" dirty="0">
                <a:solidFill>
                  <a:schemeClr val="tx1">
                    <a:lumMod val="95000"/>
                    <a:lumOff val="5000"/>
                  </a:schemeClr>
                </a:solidFill>
                <a:latin typeface="ADLaM Display" panose="02010000000000000000" pitchFamily="2" charset="0"/>
                <a:ea typeface="ADLaM Display" panose="02010000000000000000" pitchFamily="2" charset="0"/>
                <a:cs typeface="ADLaM Display" panose="02010000000000000000" pitchFamily="2" charset="0"/>
              </a:rPr>
              <a:t>Colour Script</a:t>
            </a:r>
          </a:p>
          <a:p>
            <a:pPr marL="459144" indent="-457200" rtl="0">
              <a:buFont typeface="+mj-lt"/>
              <a:buAutoNum type="arabicPeriod"/>
            </a:pPr>
            <a:endParaRPr lang="en-GB" dirty="0">
              <a:solidFill>
                <a:schemeClr val="tx1">
                  <a:lumMod val="95000"/>
                  <a:lumOff val="5000"/>
                </a:schemeClr>
              </a:solidFill>
              <a:latin typeface="ADLaM Display" panose="02010000000000000000" pitchFamily="2" charset="0"/>
              <a:ea typeface="ADLaM Display" panose="02010000000000000000" pitchFamily="2" charset="0"/>
              <a:cs typeface="ADLaM Display" panose="02010000000000000000" pitchFamily="2" charset="0"/>
            </a:endParaRPr>
          </a:p>
        </p:txBody>
      </p:sp>
      <p:pic>
        <p:nvPicPr>
          <p:cNvPr id="3" name="Picture 2">
            <a:extLst>
              <a:ext uri="{FF2B5EF4-FFF2-40B4-BE49-F238E27FC236}">
                <a16:creationId xmlns:a16="http://schemas.microsoft.com/office/drawing/2014/main" id="{0F486E5C-79C2-8752-01E3-F0AE687DF673}"/>
              </a:ext>
            </a:extLst>
          </p:cNvPr>
          <p:cNvPicPr>
            <a:picLocks noChangeAspect="1"/>
          </p:cNvPicPr>
          <p:nvPr/>
        </p:nvPicPr>
        <p:blipFill>
          <a:blip r:embed="rId3"/>
          <a:stretch>
            <a:fillRect/>
          </a:stretch>
        </p:blipFill>
        <p:spPr>
          <a:xfrm>
            <a:off x="260728" y="1550709"/>
            <a:ext cx="3891504" cy="2657845"/>
          </a:xfrm>
          <a:prstGeom prst="rect">
            <a:avLst/>
          </a:prstGeom>
        </p:spPr>
      </p:pic>
      <p:pic>
        <p:nvPicPr>
          <p:cNvPr id="5" name="Picture 4">
            <a:extLst>
              <a:ext uri="{FF2B5EF4-FFF2-40B4-BE49-F238E27FC236}">
                <a16:creationId xmlns:a16="http://schemas.microsoft.com/office/drawing/2014/main" id="{08619FAB-1270-C58D-CC04-8D6E0FDE2344}"/>
              </a:ext>
            </a:extLst>
          </p:cNvPr>
          <p:cNvPicPr>
            <a:picLocks noChangeAspect="1"/>
          </p:cNvPicPr>
          <p:nvPr/>
        </p:nvPicPr>
        <p:blipFill>
          <a:blip r:embed="rId4"/>
          <a:stretch>
            <a:fillRect/>
          </a:stretch>
        </p:blipFill>
        <p:spPr>
          <a:xfrm>
            <a:off x="4522086" y="261243"/>
            <a:ext cx="7669914" cy="6458083"/>
          </a:xfrm>
          <a:prstGeom prst="rect">
            <a:avLst/>
          </a:prstGeom>
        </p:spPr>
      </p:pic>
      <p:pic>
        <p:nvPicPr>
          <p:cNvPr id="10" name="Picture 9">
            <a:extLst>
              <a:ext uri="{FF2B5EF4-FFF2-40B4-BE49-F238E27FC236}">
                <a16:creationId xmlns:a16="http://schemas.microsoft.com/office/drawing/2014/main" id="{39481925-72F4-C6CA-E585-AF180E202C21}"/>
              </a:ext>
            </a:extLst>
          </p:cNvPr>
          <p:cNvPicPr>
            <a:picLocks noChangeAspect="1"/>
          </p:cNvPicPr>
          <p:nvPr/>
        </p:nvPicPr>
        <p:blipFill>
          <a:blip r:embed="rId5"/>
          <a:stretch>
            <a:fillRect/>
          </a:stretch>
        </p:blipFill>
        <p:spPr>
          <a:xfrm>
            <a:off x="3541139" y="5692754"/>
            <a:ext cx="980947" cy="1026572"/>
          </a:xfrm>
          <a:prstGeom prst="rect">
            <a:avLst/>
          </a:prstGeom>
        </p:spPr>
      </p:pic>
    </p:spTree>
    <p:extLst>
      <p:ext uri="{BB962C8B-B14F-4D97-AF65-F5344CB8AC3E}">
        <p14:creationId xmlns:p14="http://schemas.microsoft.com/office/powerpoint/2010/main" val="2645494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52E2E6B1-30B2-34FE-9145-20A0A239FD7A}"/>
              </a:ext>
            </a:extLst>
          </p:cNvPr>
          <p:cNvSpPr/>
          <p:nvPr/>
        </p:nvSpPr>
        <p:spPr>
          <a:xfrm>
            <a:off x="6790414" y="834887"/>
            <a:ext cx="4781274" cy="5573864"/>
          </a:xfrm>
          <a:prstGeom prst="round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dirty="0"/>
          </a:p>
        </p:txBody>
      </p:sp>
      <p:sp>
        <p:nvSpPr>
          <p:cNvPr id="62" name="Title 61">
            <a:extLst>
              <a:ext uri="{FF2B5EF4-FFF2-40B4-BE49-F238E27FC236}">
                <a16:creationId xmlns:a16="http://schemas.microsoft.com/office/drawing/2014/main" id="{C233D55B-4DFD-49DA-BA62-72F3E2D07DFB}"/>
              </a:ext>
            </a:extLst>
          </p:cNvPr>
          <p:cNvSpPr>
            <a:spLocks noGrp="1"/>
          </p:cNvSpPr>
          <p:nvPr>
            <p:ph type="title"/>
          </p:nvPr>
        </p:nvSpPr>
        <p:spPr>
          <a:xfrm>
            <a:off x="425199" y="1959342"/>
            <a:ext cx="11316056" cy="1026572"/>
          </a:xfrm>
        </p:spPr>
        <p:txBody>
          <a:bodyPr rtlCol="0">
            <a:normAutofit fontScale="90000"/>
          </a:bodyPr>
          <a:lstStyle/>
          <a:p>
            <a:pPr rtl="0"/>
            <a:r>
              <a:rPr lang="en-GB" sz="7200" dirty="0">
                <a:latin typeface="ADLaM Display" panose="02010000000000000000" pitchFamily="2" charset="0"/>
                <a:ea typeface="ADLaM Display" panose="02010000000000000000" pitchFamily="2" charset="0"/>
                <a:cs typeface="ADLaM Display" panose="02010000000000000000" pitchFamily="2" charset="0"/>
              </a:rPr>
              <a:t>Thank you</a:t>
            </a:r>
          </a:p>
        </p:txBody>
      </p:sp>
      <p:sp>
        <p:nvSpPr>
          <p:cNvPr id="3" name="Text Placeholder 2">
            <a:extLst>
              <a:ext uri="{FF2B5EF4-FFF2-40B4-BE49-F238E27FC236}">
                <a16:creationId xmlns:a16="http://schemas.microsoft.com/office/drawing/2014/main" id="{22FA598F-5A54-440C-B392-A3CA49276522}"/>
              </a:ext>
            </a:extLst>
          </p:cNvPr>
          <p:cNvSpPr>
            <a:spLocks noGrp="1"/>
          </p:cNvSpPr>
          <p:nvPr>
            <p:ph type="body" sz="quarter" idx="11"/>
          </p:nvPr>
        </p:nvSpPr>
        <p:spPr>
          <a:xfrm>
            <a:off x="528566" y="3390721"/>
            <a:ext cx="11300287" cy="1001712"/>
          </a:xfrm>
        </p:spPr>
        <p:txBody>
          <a:bodyPr rtlCol="0"/>
          <a:lstStyle/>
          <a:p>
            <a:pPr rtl="0"/>
            <a:r>
              <a:rPr lang="en-GB" dirty="0">
                <a:latin typeface="ADLaM Display" panose="02010000000000000000" pitchFamily="2" charset="0"/>
                <a:ea typeface="ADLaM Display" panose="02010000000000000000" pitchFamily="2" charset="0"/>
                <a:cs typeface="ADLaM Display" panose="02010000000000000000" pitchFamily="2" charset="0"/>
              </a:rPr>
              <a:t>Ava Daniels | 2218486 | </a:t>
            </a:r>
            <a:br>
              <a:rPr lang="en-GB" dirty="0">
                <a:latin typeface="ADLaM Display" panose="02010000000000000000" pitchFamily="2" charset="0"/>
                <a:ea typeface="ADLaM Display" panose="02010000000000000000" pitchFamily="2" charset="0"/>
                <a:cs typeface="ADLaM Display" panose="02010000000000000000" pitchFamily="2" charset="0"/>
              </a:rPr>
            </a:br>
            <a:r>
              <a:rPr lang="en-GB" dirty="0">
                <a:latin typeface="ADLaM Display" panose="02010000000000000000" pitchFamily="2" charset="0"/>
                <a:ea typeface="ADLaM Display" panose="02010000000000000000" pitchFamily="2" charset="0"/>
                <a:cs typeface="ADLaM Display" panose="02010000000000000000" pitchFamily="2" charset="0"/>
              </a:rPr>
              <a:t>Advanced Character Animation</a:t>
            </a:r>
          </a:p>
        </p:txBody>
      </p:sp>
      <p:pic>
        <p:nvPicPr>
          <p:cNvPr id="4" name="Picture 3">
            <a:extLst>
              <a:ext uri="{FF2B5EF4-FFF2-40B4-BE49-F238E27FC236}">
                <a16:creationId xmlns:a16="http://schemas.microsoft.com/office/drawing/2014/main" id="{1A7E3BE7-AD43-1861-ADAC-A6DC52FA68CD}"/>
              </a:ext>
            </a:extLst>
          </p:cNvPr>
          <p:cNvPicPr>
            <a:picLocks noChangeAspect="1"/>
          </p:cNvPicPr>
          <p:nvPr/>
        </p:nvPicPr>
        <p:blipFill>
          <a:blip r:embed="rId3"/>
          <a:stretch>
            <a:fillRect/>
          </a:stretch>
        </p:blipFill>
        <p:spPr>
          <a:xfrm>
            <a:off x="6981388" y="1025264"/>
            <a:ext cx="4428734" cy="518794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2763933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86F5B57-99F0-978C-00D0-49586A92FC18}"/>
              </a:ext>
            </a:extLst>
          </p:cNvPr>
          <p:cNvSpPr txBox="1"/>
          <p:nvPr/>
        </p:nvSpPr>
        <p:spPr>
          <a:xfrm>
            <a:off x="678358" y="1553438"/>
            <a:ext cx="11156260" cy="276999"/>
          </a:xfrm>
          <a:prstGeom prst="rect">
            <a:avLst/>
          </a:prstGeom>
          <a:noFill/>
        </p:spPr>
        <p:txBody>
          <a:bodyPr wrap="square">
            <a:spAutoFit/>
          </a:bodyPr>
          <a:lstStyle/>
          <a:p>
            <a:r>
              <a:rPr lang="en-GB" sz="1200" dirty="0">
                <a:hlinkClick r:id="rId2"/>
              </a:rPr>
              <a:t>http://repo.darmajaya.ac.id/5463/1/The%20Fundamentals%20of%20Animation%20%28%20PDFDrive%20%29.pdf</a:t>
            </a:r>
            <a:r>
              <a:rPr lang="en-GB" sz="1200" dirty="0"/>
              <a:t> [3]</a:t>
            </a:r>
          </a:p>
        </p:txBody>
      </p:sp>
      <p:sp>
        <p:nvSpPr>
          <p:cNvPr id="19" name="TextBox 18">
            <a:extLst>
              <a:ext uri="{FF2B5EF4-FFF2-40B4-BE49-F238E27FC236}">
                <a16:creationId xmlns:a16="http://schemas.microsoft.com/office/drawing/2014/main" id="{E93887F7-7E98-D9DA-5CA5-5E00227C0C21}"/>
              </a:ext>
            </a:extLst>
          </p:cNvPr>
          <p:cNvSpPr txBox="1"/>
          <p:nvPr/>
        </p:nvSpPr>
        <p:spPr>
          <a:xfrm>
            <a:off x="678358" y="945492"/>
            <a:ext cx="6094378" cy="276999"/>
          </a:xfrm>
          <a:prstGeom prst="rect">
            <a:avLst/>
          </a:prstGeom>
          <a:noFill/>
        </p:spPr>
        <p:txBody>
          <a:bodyPr wrap="square">
            <a:spAutoFit/>
          </a:bodyPr>
          <a:lstStyle/>
          <a:p>
            <a:r>
              <a:rPr lang="en-GB" sz="1200" dirty="0">
                <a:hlinkClick r:id="rId3"/>
              </a:rPr>
              <a:t>https://archive.org/details/Kitty_1968</a:t>
            </a:r>
            <a:r>
              <a:rPr lang="en-GB" sz="1200" dirty="0"/>
              <a:t> [1]</a:t>
            </a:r>
          </a:p>
        </p:txBody>
      </p:sp>
      <p:sp>
        <p:nvSpPr>
          <p:cNvPr id="20" name="TextBox 19">
            <a:extLst>
              <a:ext uri="{FF2B5EF4-FFF2-40B4-BE49-F238E27FC236}">
                <a16:creationId xmlns:a16="http://schemas.microsoft.com/office/drawing/2014/main" id="{51CCA4F3-2737-38BA-5414-259C673ACDE0}"/>
              </a:ext>
            </a:extLst>
          </p:cNvPr>
          <p:cNvSpPr txBox="1"/>
          <p:nvPr/>
        </p:nvSpPr>
        <p:spPr>
          <a:xfrm>
            <a:off x="678358" y="1228939"/>
            <a:ext cx="6939652" cy="276999"/>
          </a:xfrm>
          <a:prstGeom prst="rect">
            <a:avLst/>
          </a:prstGeom>
          <a:noFill/>
        </p:spPr>
        <p:txBody>
          <a:bodyPr wrap="square">
            <a:spAutoFit/>
          </a:bodyPr>
          <a:lstStyle/>
          <a:p>
            <a:r>
              <a:rPr lang="en-GB" sz="1200" dirty="0">
                <a:hlinkClick r:id="rId4"/>
              </a:rPr>
              <a:t>https://www.historyofinformation.com/detail.php?entryid=4015</a:t>
            </a:r>
            <a:r>
              <a:rPr lang="en-GB" sz="1200" dirty="0"/>
              <a:t> [2]</a:t>
            </a:r>
          </a:p>
        </p:txBody>
      </p:sp>
      <p:sp>
        <p:nvSpPr>
          <p:cNvPr id="21" name="TextBox 20">
            <a:extLst>
              <a:ext uri="{FF2B5EF4-FFF2-40B4-BE49-F238E27FC236}">
                <a16:creationId xmlns:a16="http://schemas.microsoft.com/office/drawing/2014/main" id="{E3BF6744-2DA9-E944-1E49-C456819F8C57}"/>
              </a:ext>
            </a:extLst>
          </p:cNvPr>
          <p:cNvSpPr txBox="1"/>
          <p:nvPr/>
        </p:nvSpPr>
        <p:spPr>
          <a:xfrm>
            <a:off x="678358" y="1836885"/>
            <a:ext cx="11156259" cy="461665"/>
          </a:xfrm>
          <a:prstGeom prst="rect">
            <a:avLst/>
          </a:prstGeom>
          <a:noFill/>
        </p:spPr>
        <p:txBody>
          <a:bodyPr wrap="square">
            <a:spAutoFit/>
          </a:bodyPr>
          <a:lstStyle/>
          <a:p>
            <a:r>
              <a:rPr lang="en-GB" sz="1200" dirty="0">
                <a:hlinkClick r:id="rId5"/>
              </a:rPr>
              <a:t>https://www.dailymail.co.uk/sciencetech/article-12696713/Do-know-cat-feline-Experts-reveal-kittys-facial-expressions-really-mean.html</a:t>
            </a:r>
            <a:r>
              <a:rPr lang="en-GB" sz="1200" dirty="0"/>
              <a:t> [4]</a:t>
            </a:r>
          </a:p>
          <a:p>
            <a:endParaRPr lang="en-GB" sz="1200" dirty="0"/>
          </a:p>
        </p:txBody>
      </p:sp>
      <p:sp>
        <p:nvSpPr>
          <p:cNvPr id="22" name="TextBox 21">
            <a:extLst>
              <a:ext uri="{FF2B5EF4-FFF2-40B4-BE49-F238E27FC236}">
                <a16:creationId xmlns:a16="http://schemas.microsoft.com/office/drawing/2014/main" id="{197C49E6-AFF8-BEAB-B753-1B60E5776B89}"/>
              </a:ext>
            </a:extLst>
          </p:cNvPr>
          <p:cNvSpPr txBox="1"/>
          <p:nvPr/>
        </p:nvSpPr>
        <p:spPr>
          <a:xfrm>
            <a:off x="638248" y="2150539"/>
            <a:ext cx="10875394" cy="461665"/>
          </a:xfrm>
          <a:prstGeom prst="rect">
            <a:avLst/>
          </a:prstGeom>
          <a:noFill/>
        </p:spPr>
        <p:txBody>
          <a:bodyPr wrap="square">
            <a:spAutoFit/>
          </a:bodyPr>
          <a:lstStyle/>
          <a:p>
            <a:r>
              <a:rPr lang="en-GB" sz="1200" dirty="0">
                <a:hlinkClick r:id="rId6"/>
              </a:rPr>
              <a:t>https://www.azhumane.org/news/pet-behavior-tips-understanding-feline-body-language/</a:t>
            </a:r>
            <a:r>
              <a:rPr lang="en-GB" sz="1200" dirty="0"/>
              <a:t> [5]</a:t>
            </a:r>
          </a:p>
          <a:p>
            <a:endParaRPr lang="en-GB" sz="1200" dirty="0"/>
          </a:p>
        </p:txBody>
      </p:sp>
      <p:sp>
        <p:nvSpPr>
          <p:cNvPr id="24" name="TextBox 23">
            <a:extLst>
              <a:ext uri="{FF2B5EF4-FFF2-40B4-BE49-F238E27FC236}">
                <a16:creationId xmlns:a16="http://schemas.microsoft.com/office/drawing/2014/main" id="{95333D3E-5A85-8AB2-CF66-3BA3AD5331F7}"/>
              </a:ext>
            </a:extLst>
          </p:cNvPr>
          <p:cNvSpPr txBox="1"/>
          <p:nvPr/>
        </p:nvSpPr>
        <p:spPr>
          <a:xfrm>
            <a:off x="635524" y="3035458"/>
            <a:ext cx="8509270" cy="461665"/>
          </a:xfrm>
          <a:prstGeom prst="rect">
            <a:avLst/>
          </a:prstGeom>
          <a:noFill/>
        </p:spPr>
        <p:txBody>
          <a:bodyPr wrap="square">
            <a:spAutoFit/>
          </a:bodyPr>
          <a:lstStyle/>
          <a:p>
            <a:r>
              <a:rPr lang="en-GB" sz="1200" dirty="0">
                <a:solidFill>
                  <a:srgbClr val="0563C1"/>
                </a:solidFill>
                <a:hlinkClick r:id="rId7">
                  <a:extLst>
                    <a:ext uri="{A12FA001-AC4F-418D-AE19-62706E023703}">
                      <ahyp:hlinkClr xmlns:ahyp="http://schemas.microsoft.com/office/drawing/2018/hyperlinkcolor" val="tx"/>
                    </a:ext>
                  </a:extLst>
                </a:hlinkClick>
              </a:rPr>
              <a:t>https://archive.org/details/TheIllusionOfLifeDisneyAnimation/page/n7/mode/2up</a:t>
            </a:r>
            <a:r>
              <a:rPr lang="en-GB" sz="1200" dirty="0">
                <a:solidFill>
                  <a:srgbClr val="0563C1"/>
                </a:solidFill>
              </a:rPr>
              <a:t> </a:t>
            </a:r>
            <a:r>
              <a:rPr lang="en-GB" sz="1200" dirty="0"/>
              <a:t>[9]</a:t>
            </a:r>
          </a:p>
          <a:p>
            <a:endParaRPr lang="en-GB" sz="1200" dirty="0"/>
          </a:p>
        </p:txBody>
      </p:sp>
      <p:sp>
        <p:nvSpPr>
          <p:cNvPr id="25" name="TextBox 24">
            <a:extLst>
              <a:ext uri="{FF2B5EF4-FFF2-40B4-BE49-F238E27FC236}">
                <a16:creationId xmlns:a16="http://schemas.microsoft.com/office/drawing/2014/main" id="{A311A465-D1F7-72F7-B590-AD56FFB80984}"/>
              </a:ext>
            </a:extLst>
          </p:cNvPr>
          <p:cNvSpPr txBox="1"/>
          <p:nvPr/>
        </p:nvSpPr>
        <p:spPr>
          <a:xfrm>
            <a:off x="635524" y="2768363"/>
            <a:ext cx="7247106" cy="461665"/>
          </a:xfrm>
          <a:prstGeom prst="rect">
            <a:avLst/>
          </a:prstGeom>
          <a:noFill/>
        </p:spPr>
        <p:txBody>
          <a:bodyPr wrap="square">
            <a:spAutoFit/>
          </a:bodyPr>
          <a:lstStyle/>
          <a:p>
            <a:r>
              <a:rPr lang="en-GB" sz="1200" dirty="0">
                <a:hlinkClick r:id="rId8"/>
              </a:rPr>
              <a:t>https://pixune.com/blog/12-principles-of-animation/</a:t>
            </a:r>
            <a:r>
              <a:rPr lang="en-GB" sz="1200" dirty="0"/>
              <a:t> [8]</a:t>
            </a:r>
          </a:p>
          <a:p>
            <a:endParaRPr lang="en-GB" sz="1200" dirty="0"/>
          </a:p>
        </p:txBody>
      </p:sp>
      <p:sp>
        <p:nvSpPr>
          <p:cNvPr id="26" name="TextBox 25">
            <a:extLst>
              <a:ext uri="{FF2B5EF4-FFF2-40B4-BE49-F238E27FC236}">
                <a16:creationId xmlns:a16="http://schemas.microsoft.com/office/drawing/2014/main" id="{A42AA080-E29B-1835-38B4-B501E427B930}"/>
              </a:ext>
            </a:extLst>
          </p:cNvPr>
          <p:cNvSpPr txBox="1"/>
          <p:nvPr/>
        </p:nvSpPr>
        <p:spPr>
          <a:xfrm>
            <a:off x="635524" y="2430245"/>
            <a:ext cx="7247106" cy="276999"/>
          </a:xfrm>
          <a:prstGeom prst="rect">
            <a:avLst/>
          </a:prstGeom>
          <a:noFill/>
        </p:spPr>
        <p:txBody>
          <a:bodyPr wrap="square">
            <a:spAutoFit/>
          </a:bodyPr>
          <a:lstStyle/>
          <a:p>
            <a:r>
              <a:rPr lang="en-GB" sz="1200" dirty="0">
                <a:hlinkClick r:id="rId9"/>
              </a:rPr>
              <a:t>https://pixune.com/blog/straight-ahead-and-pose-to-pose/</a:t>
            </a:r>
            <a:r>
              <a:rPr lang="en-GB" sz="1200" dirty="0"/>
              <a:t>[7]</a:t>
            </a:r>
          </a:p>
        </p:txBody>
      </p:sp>
      <p:sp>
        <p:nvSpPr>
          <p:cNvPr id="27" name="Text Placeholder 11">
            <a:extLst>
              <a:ext uri="{FF2B5EF4-FFF2-40B4-BE49-F238E27FC236}">
                <a16:creationId xmlns:a16="http://schemas.microsoft.com/office/drawing/2014/main" id="{05686318-CFC1-54A8-DC97-F28BB111CAF6}"/>
              </a:ext>
            </a:extLst>
          </p:cNvPr>
          <p:cNvSpPr txBox="1">
            <a:spLocks/>
          </p:cNvSpPr>
          <p:nvPr/>
        </p:nvSpPr>
        <p:spPr>
          <a:xfrm>
            <a:off x="97445" y="129210"/>
            <a:ext cx="3456556" cy="86988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latin typeface="ADLaM Display" panose="02010000000000000000" pitchFamily="2" charset="0"/>
                <a:ea typeface="ADLaM Display" panose="02010000000000000000" pitchFamily="2" charset="0"/>
                <a:cs typeface="ADLaM Display" panose="02010000000000000000" pitchFamily="2" charset="0"/>
              </a:rPr>
              <a:t>References</a:t>
            </a:r>
          </a:p>
        </p:txBody>
      </p:sp>
      <p:sp>
        <p:nvSpPr>
          <p:cNvPr id="28" name="TextBox 27">
            <a:extLst>
              <a:ext uri="{FF2B5EF4-FFF2-40B4-BE49-F238E27FC236}">
                <a16:creationId xmlns:a16="http://schemas.microsoft.com/office/drawing/2014/main" id="{2F3158CF-3CAF-3E0C-366C-3A185EDCE106}"/>
              </a:ext>
            </a:extLst>
          </p:cNvPr>
          <p:cNvSpPr txBox="1"/>
          <p:nvPr/>
        </p:nvSpPr>
        <p:spPr>
          <a:xfrm>
            <a:off x="635524" y="3787018"/>
            <a:ext cx="6094378" cy="492443"/>
          </a:xfrm>
          <a:prstGeom prst="rect">
            <a:avLst/>
          </a:prstGeom>
          <a:noFill/>
        </p:spPr>
        <p:txBody>
          <a:bodyPr wrap="square">
            <a:spAutoFit/>
          </a:bodyPr>
          <a:lstStyle/>
          <a:p>
            <a:r>
              <a:rPr lang="en-GB" sz="1200" dirty="0">
                <a:hlinkClick r:id="rId10"/>
              </a:rPr>
              <a:t>https://tenor.com/view/warrior-cats-gif-22034960</a:t>
            </a:r>
            <a:r>
              <a:rPr lang="en-GB" sz="1200" dirty="0"/>
              <a:t> [11]</a:t>
            </a:r>
          </a:p>
          <a:p>
            <a:endParaRPr lang="en-GB" sz="1400" dirty="0"/>
          </a:p>
        </p:txBody>
      </p:sp>
      <p:sp>
        <p:nvSpPr>
          <p:cNvPr id="29" name="TextBox 28">
            <a:extLst>
              <a:ext uri="{FF2B5EF4-FFF2-40B4-BE49-F238E27FC236}">
                <a16:creationId xmlns:a16="http://schemas.microsoft.com/office/drawing/2014/main" id="{2653C4A7-70F6-46AB-003F-9B37DF672E6C}"/>
              </a:ext>
            </a:extLst>
          </p:cNvPr>
          <p:cNvSpPr txBox="1"/>
          <p:nvPr/>
        </p:nvSpPr>
        <p:spPr>
          <a:xfrm>
            <a:off x="635524" y="3437838"/>
            <a:ext cx="6094378" cy="430887"/>
          </a:xfrm>
          <a:prstGeom prst="rect">
            <a:avLst/>
          </a:prstGeom>
          <a:noFill/>
        </p:spPr>
        <p:txBody>
          <a:bodyPr wrap="square">
            <a:spAutoFit/>
          </a:bodyPr>
          <a:lstStyle/>
          <a:p>
            <a:r>
              <a:rPr lang="en-GB" sz="1100" dirty="0">
                <a:hlinkClick r:id="rId11"/>
              </a:rPr>
              <a:t>https://tenor.com/view/warrior-cats-alexharrier-final-confrontation-firestar-tigerstar-gif-21930191</a:t>
            </a:r>
            <a:r>
              <a:rPr lang="en-GB" sz="1100" dirty="0"/>
              <a:t> [10]</a:t>
            </a:r>
          </a:p>
          <a:p>
            <a:endParaRPr lang="en-GB" sz="1100" dirty="0"/>
          </a:p>
        </p:txBody>
      </p:sp>
      <p:sp>
        <p:nvSpPr>
          <p:cNvPr id="31" name="TextBox 30">
            <a:extLst>
              <a:ext uri="{FF2B5EF4-FFF2-40B4-BE49-F238E27FC236}">
                <a16:creationId xmlns:a16="http://schemas.microsoft.com/office/drawing/2014/main" id="{780761B0-6D6E-51F7-3150-582E74095665}"/>
              </a:ext>
            </a:extLst>
          </p:cNvPr>
          <p:cNvSpPr txBox="1"/>
          <p:nvPr/>
        </p:nvSpPr>
        <p:spPr>
          <a:xfrm>
            <a:off x="635524" y="4140189"/>
            <a:ext cx="6118528" cy="276999"/>
          </a:xfrm>
          <a:prstGeom prst="rect">
            <a:avLst/>
          </a:prstGeom>
          <a:noFill/>
        </p:spPr>
        <p:txBody>
          <a:bodyPr wrap="square">
            <a:spAutoFit/>
          </a:bodyPr>
          <a:lstStyle/>
          <a:p>
            <a:r>
              <a:rPr lang="en-GB" sz="1200" dirty="0">
                <a:hlinkClick r:id="rId12"/>
              </a:rPr>
              <a:t>https://www.imdb.com/title/tt4420704/</a:t>
            </a:r>
            <a:r>
              <a:rPr lang="en-GB" sz="1200" dirty="0"/>
              <a:t> [12]</a:t>
            </a:r>
          </a:p>
        </p:txBody>
      </p:sp>
      <p:sp>
        <p:nvSpPr>
          <p:cNvPr id="32" name="TextBox 31">
            <a:extLst>
              <a:ext uri="{FF2B5EF4-FFF2-40B4-BE49-F238E27FC236}">
                <a16:creationId xmlns:a16="http://schemas.microsoft.com/office/drawing/2014/main" id="{928D13E1-5AB5-D05B-13D3-CDC008C52592}"/>
              </a:ext>
            </a:extLst>
          </p:cNvPr>
          <p:cNvSpPr txBox="1"/>
          <p:nvPr/>
        </p:nvSpPr>
        <p:spPr>
          <a:xfrm>
            <a:off x="635228" y="4417188"/>
            <a:ext cx="6094674" cy="276999"/>
          </a:xfrm>
          <a:prstGeom prst="rect">
            <a:avLst/>
          </a:prstGeom>
          <a:noFill/>
        </p:spPr>
        <p:txBody>
          <a:bodyPr wrap="square">
            <a:spAutoFit/>
          </a:bodyPr>
          <a:lstStyle/>
          <a:p>
            <a:r>
              <a:rPr lang="en-GB" sz="1200" dirty="0">
                <a:hlinkClick r:id="rId13"/>
              </a:rPr>
              <a:t>https://www.imdb.com/title/tt4772188/</a:t>
            </a:r>
            <a:r>
              <a:rPr lang="en-GB" sz="1200" dirty="0"/>
              <a:t> [13]</a:t>
            </a:r>
          </a:p>
        </p:txBody>
      </p:sp>
      <p:sp>
        <p:nvSpPr>
          <p:cNvPr id="33" name="TextBox 32">
            <a:extLst>
              <a:ext uri="{FF2B5EF4-FFF2-40B4-BE49-F238E27FC236}">
                <a16:creationId xmlns:a16="http://schemas.microsoft.com/office/drawing/2014/main" id="{C9B8816A-0D3A-F9A8-5F8B-8FE900111465}"/>
              </a:ext>
            </a:extLst>
          </p:cNvPr>
          <p:cNvSpPr txBox="1"/>
          <p:nvPr/>
        </p:nvSpPr>
        <p:spPr>
          <a:xfrm>
            <a:off x="635229" y="5043028"/>
            <a:ext cx="6094378" cy="261610"/>
          </a:xfrm>
          <a:prstGeom prst="rect">
            <a:avLst/>
          </a:prstGeom>
          <a:noFill/>
        </p:spPr>
        <p:txBody>
          <a:bodyPr wrap="square">
            <a:spAutoFit/>
          </a:bodyPr>
          <a:lstStyle/>
          <a:p>
            <a:r>
              <a:rPr lang="en-GB" sz="1100" dirty="0">
                <a:hlinkClick r:id="rId14"/>
              </a:rPr>
              <a:t>https://store.steampowered.com/app/1332010/Stray/</a:t>
            </a:r>
            <a:r>
              <a:rPr lang="en-GB" sz="1100" dirty="0"/>
              <a:t> [15]</a:t>
            </a:r>
          </a:p>
        </p:txBody>
      </p:sp>
      <p:sp>
        <p:nvSpPr>
          <p:cNvPr id="34" name="TextBox 33">
            <a:extLst>
              <a:ext uri="{FF2B5EF4-FFF2-40B4-BE49-F238E27FC236}">
                <a16:creationId xmlns:a16="http://schemas.microsoft.com/office/drawing/2014/main" id="{E07E9223-7B0B-FAE6-84D1-93F7EE042F22}"/>
              </a:ext>
            </a:extLst>
          </p:cNvPr>
          <p:cNvSpPr txBox="1"/>
          <p:nvPr/>
        </p:nvSpPr>
        <p:spPr>
          <a:xfrm>
            <a:off x="635228" y="4752188"/>
            <a:ext cx="7721493" cy="261610"/>
          </a:xfrm>
          <a:prstGeom prst="rect">
            <a:avLst/>
          </a:prstGeom>
          <a:noFill/>
        </p:spPr>
        <p:txBody>
          <a:bodyPr wrap="square">
            <a:spAutoFit/>
          </a:bodyPr>
          <a:lstStyle/>
          <a:p>
            <a:r>
              <a:rPr lang="en-GB" sz="1100" dirty="0">
                <a:hlinkClick r:id="rId15"/>
              </a:rPr>
              <a:t>https://store.steampowered.com/app/1112890/Calico/</a:t>
            </a:r>
            <a:r>
              <a:rPr lang="en-GB" sz="1100" dirty="0"/>
              <a:t> [14]</a:t>
            </a:r>
          </a:p>
        </p:txBody>
      </p:sp>
      <p:sp>
        <p:nvSpPr>
          <p:cNvPr id="35" name="TextBox 34">
            <a:extLst>
              <a:ext uri="{FF2B5EF4-FFF2-40B4-BE49-F238E27FC236}">
                <a16:creationId xmlns:a16="http://schemas.microsoft.com/office/drawing/2014/main" id="{67DFEBBA-B5E4-161D-BD20-95F4E86E9970}"/>
              </a:ext>
            </a:extLst>
          </p:cNvPr>
          <p:cNvSpPr txBox="1"/>
          <p:nvPr/>
        </p:nvSpPr>
        <p:spPr>
          <a:xfrm>
            <a:off x="635228" y="5360428"/>
            <a:ext cx="6815144" cy="1001712"/>
          </a:xfrm>
          <a:prstGeom prst="rect">
            <a:avLst/>
          </a:prstGeom>
        </p:spPr>
        <p:txBody>
          <a:bodyPr vert="horz" lIns="91440" tIns="45720" rIns="91440" bIns="45720" rtlCol="0">
            <a:normAutofit/>
          </a:bodyPr>
          <a:lstStyle/>
          <a:p>
            <a:pPr marL="1944" defTabSz="914400">
              <a:lnSpc>
                <a:spcPct val="90000"/>
              </a:lnSpc>
              <a:spcBef>
                <a:spcPts val="1000"/>
              </a:spcBef>
            </a:pPr>
            <a:r>
              <a:rPr lang="en-GB" sz="1200" i="0" kern="1200" dirty="0">
                <a:solidFill>
                  <a:schemeClr val="tx1">
                    <a:alpha val="55000"/>
                  </a:schemeClr>
                </a:solidFill>
                <a:latin typeface="+mn-lt"/>
                <a:ea typeface="+mn-ea"/>
                <a:cs typeface="+mn-cs"/>
                <a:hlinkClick r:id="rId16"/>
              </a:rPr>
              <a:t>https://blog.playstation.com/2022/07/15/getting-to-know-strays-leading-feline-out-july-19/</a:t>
            </a:r>
            <a:r>
              <a:rPr lang="en-GB" sz="1200" i="0" kern="1200" dirty="0">
                <a:solidFill>
                  <a:schemeClr val="tx1">
                    <a:alpha val="55000"/>
                  </a:schemeClr>
                </a:solidFill>
                <a:latin typeface="+mn-lt"/>
                <a:ea typeface="+mn-ea"/>
                <a:cs typeface="+mn-cs"/>
              </a:rPr>
              <a:t> </a:t>
            </a:r>
            <a:r>
              <a:rPr lang="en-GB" sz="1200" i="0" kern="1200" dirty="0">
                <a:solidFill>
                  <a:schemeClr val="tx1">
                    <a:lumMod val="95000"/>
                    <a:lumOff val="5000"/>
                    <a:alpha val="55000"/>
                  </a:schemeClr>
                </a:solidFill>
                <a:latin typeface="+mn-lt"/>
                <a:ea typeface="+mn-ea"/>
                <a:cs typeface="+mn-cs"/>
              </a:rPr>
              <a:t>[16]</a:t>
            </a:r>
          </a:p>
          <a:p>
            <a:pPr marL="1944" defTabSz="914400">
              <a:lnSpc>
                <a:spcPct val="90000"/>
              </a:lnSpc>
              <a:spcBef>
                <a:spcPts val="1000"/>
              </a:spcBef>
            </a:pPr>
            <a:r>
              <a:rPr lang="en-GB" sz="1200" dirty="0">
                <a:hlinkClick r:id="rId17"/>
              </a:rPr>
              <a:t>https://gamerant.com/stray-behind-the-scenes-real-cats-inspiration/</a:t>
            </a:r>
            <a:r>
              <a:rPr lang="en-GB" sz="1200" dirty="0"/>
              <a:t> [17]</a:t>
            </a:r>
            <a:endParaRPr lang="en-GB" sz="1200" dirty="0">
              <a:solidFill>
                <a:schemeClr val="tx1">
                  <a:alpha val="55000"/>
                </a:schemeClr>
              </a:solidFill>
            </a:endParaRPr>
          </a:p>
          <a:p>
            <a:pPr marL="1944" defTabSz="914400">
              <a:lnSpc>
                <a:spcPct val="90000"/>
              </a:lnSpc>
              <a:spcBef>
                <a:spcPts val="1000"/>
              </a:spcBef>
            </a:pPr>
            <a:endParaRPr lang="en-GB" sz="1200" dirty="0"/>
          </a:p>
        </p:txBody>
      </p:sp>
      <p:sp>
        <p:nvSpPr>
          <p:cNvPr id="36" name="TextBox 35">
            <a:extLst>
              <a:ext uri="{FF2B5EF4-FFF2-40B4-BE49-F238E27FC236}">
                <a16:creationId xmlns:a16="http://schemas.microsoft.com/office/drawing/2014/main" id="{A623F472-ED80-E662-9D8E-20CA3D8D5AA2}"/>
              </a:ext>
            </a:extLst>
          </p:cNvPr>
          <p:cNvSpPr txBox="1"/>
          <p:nvPr/>
        </p:nvSpPr>
        <p:spPr>
          <a:xfrm>
            <a:off x="635228" y="6263834"/>
            <a:ext cx="6094674" cy="461665"/>
          </a:xfrm>
          <a:prstGeom prst="rect">
            <a:avLst/>
          </a:prstGeom>
          <a:noFill/>
        </p:spPr>
        <p:txBody>
          <a:bodyPr wrap="square">
            <a:spAutoFit/>
          </a:bodyPr>
          <a:lstStyle/>
          <a:p>
            <a:r>
              <a:rPr lang="en-GB" sz="1200" dirty="0">
                <a:hlinkClick r:id="rId18"/>
              </a:rPr>
              <a:t>https://www.ign.com/articles/stray-ps4-ps5-pc-preview</a:t>
            </a:r>
            <a:r>
              <a:rPr lang="en-GB" sz="1200" dirty="0"/>
              <a:t> [19]</a:t>
            </a:r>
          </a:p>
          <a:p>
            <a:endParaRPr lang="en-GB" sz="1200" u="sng" dirty="0"/>
          </a:p>
        </p:txBody>
      </p:sp>
      <p:sp>
        <p:nvSpPr>
          <p:cNvPr id="37" name="TextBox 36">
            <a:extLst>
              <a:ext uri="{FF2B5EF4-FFF2-40B4-BE49-F238E27FC236}">
                <a16:creationId xmlns:a16="http://schemas.microsoft.com/office/drawing/2014/main" id="{AA608977-CCD1-4431-0407-A549BBD1E35D}"/>
              </a:ext>
            </a:extLst>
          </p:cNvPr>
          <p:cNvSpPr txBox="1"/>
          <p:nvPr/>
        </p:nvSpPr>
        <p:spPr>
          <a:xfrm>
            <a:off x="635228" y="5940668"/>
            <a:ext cx="11813651" cy="276999"/>
          </a:xfrm>
          <a:prstGeom prst="rect">
            <a:avLst/>
          </a:prstGeom>
          <a:noFill/>
        </p:spPr>
        <p:txBody>
          <a:bodyPr wrap="square">
            <a:spAutoFit/>
          </a:bodyPr>
          <a:lstStyle/>
          <a:p>
            <a:r>
              <a:rPr lang="en-GB" sz="1200" dirty="0">
                <a:hlinkClick r:id="rId19"/>
              </a:rPr>
              <a:t>https://blog.playstation.com/2021/07/29/an-in-depth-look-into-the-mysterious-futuristic-world-of-stray/</a:t>
            </a:r>
            <a:r>
              <a:rPr lang="en-GB" sz="1200" dirty="0"/>
              <a:t> [18]</a:t>
            </a:r>
          </a:p>
        </p:txBody>
      </p:sp>
    </p:spTree>
    <p:extLst>
      <p:ext uri="{BB962C8B-B14F-4D97-AF65-F5344CB8AC3E}">
        <p14:creationId xmlns:p14="http://schemas.microsoft.com/office/powerpoint/2010/main" val="5359994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1CD11A-013A-EB99-C4CA-A1AACEECA2A6}"/>
            </a:ext>
          </a:extLst>
        </p:cNvPr>
        <p:cNvGrpSpPr/>
        <p:nvPr/>
      </p:nvGrpSpPr>
      <p:grpSpPr>
        <a:xfrm>
          <a:off x="0" y="0"/>
          <a:ext cx="0" cy="0"/>
          <a:chOff x="0" y="0"/>
          <a:chExt cx="0" cy="0"/>
        </a:xfrm>
      </p:grpSpPr>
      <p:sp>
        <p:nvSpPr>
          <p:cNvPr id="27" name="Text Placeholder 11">
            <a:extLst>
              <a:ext uri="{FF2B5EF4-FFF2-40B4-BE49-F238E27FC236}">
                <a16:creationId xmlns:a16="http://schemas.microsoft.com/office/drawing/2014/main" id="{67DBEFB4-E07C-BB20-6E21-4D49CEB2206D}"/>
              </a:ext>
            </a:extLst>
          </p:cNvPr>
          <p:cNvSpPr txBox="1">
            <a:spLocks/>
          </p:cNvSpPr>
          <p:nvPr/>
        </p:nvSpPr>
        <p:spPr>
          <a:xfrm>
            <a:off x="97445" y="129210"/>
            <a:ext cx="3456556" cy="86988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latin typeface="ADLaM Display" panose="02010000000000000000" pitchFamily="2" charset="0"/>
                <a:ea typeface="ADLaM Display" panose="02010000000000000000" pitchFamily="2" charset="0"/>
                <a:cs typeface="ADLaM Display" panose="02010000000000000000" pitchFamily="2" charset="0"/>
              </a:rPr>
              <a:t>References</a:t>
            </a:r>
          </a:p>
        </p:txBody>
      </p:sp>
      <p:sp>
        <p:nvSpPr>
          <p:cNvPr id="2" name="TextBox 1">
            <a:extLst>
              <a:ext uri="{FF2B5EF4-FFF2-40B4-BE49-F238E27FC236}">
                <a16:creationId xmlns:a16="http://schemas.microsoft.com/office/drawing/2014/main" id="{C1589F29-B988-A214-8F5F-F9D47443247D}"/>
              </a:ext>
            </a:extLst>
          </p:cNvPr>
          <p:cNvSpPr txBox="1"/>
          <p:nvPr/>
        </p:nvSpPr>
        <p:spPr>
          <a:xfrm>
            <a:off x="558580" y="782226"/>
            <a:ext cx="10716370" cy="1200329"/>
          </a:xfrm>
          <a:prstGeom prst="rect">
            <a:avLst/>
          </a:prstGeom>
          <a:noFill/>
        </p:spPr>
        <p:txBody>
          <a:bodyPr wrap="square">
            <a:spAutoFit/>
          </a:bodyPr>
          <a:lstStyle/>
          <a:p>
            <a:r>
              <a:rPr lang="en-GB" sz="1200" dirty="0">
                <a:hlinkClick r:id="rId2"/>
              </a:rPr>
              <a:t>https://creativemarket.com/DeShoff84/344445-Set-of-cats-emotions.-Cats-faces.?utm_source=Pinterest&amp;utm_medium=CM+Social+Share&amp;utm_campaign=Search+Social+Share&amp;utm_content=Search+~+Creative+Market&amp;ts=201807&amp;epik=dj0yJnU9M3I4cEdnZkJsMGlJcTBRQUxrYkRNOHBDNV9jV2RqVE8mcD0wJm49TVBZWVdfSmpONjRrbnh6NW1yOXk4USZ0PUFBQUFBR2M2dFl3</a:t>
            </a:r>
            <a:r>
              <a:rPr lang="en-GB" sz="1200" dirty="0"/>
              <a:t> [20]</a:t>
            </a:r>
          </a:p>
          <a:p>
            <a:endParaRPr lang="en-GB" sz="1200" dirty="0"/>
          </a:p>
          <a:p>
            <a:endParaRPr lang="en-GB" sz="1200" dirty="0"/>
          </a:p>
          <a:p>
            <a:endParaRPr lang="en-GB" sz="1200" dirty="0"/>
          </a:p>
        </p:txBody>
      </p:sp>
      <p:sp>
        <p:nvSpPr>
          <p:cNvPr id="3" name="TextBox 2">
            <a:extLst>
              <a:ext uri="{FF2B5EF4-FFF2-40B4-BE49-F238E27FC236}">
                <a16:creationId xmlns:a16="http://schemas.microsoft.com/office/drawing/2014/main" id="{BD7CC522-6DE3-6495-6640-299FDC79AA77}"/>
              </a:ext>
            </a:extLst>
          </p:cNvPr>
          <p:cNvSpPr txBox="1"/>
          <p:nvPr/>
        </p:nvSpPr>
        <p:spPr>
          <a:xfrm>
            <a:off x="558579" y="1500895"/>
            <a:ext cx="7225747" cy="276999"/>
          </a:xfrm>
          <a:prstGeom prst="rect">
            <a:avLst/>
          </a:prstGeom>
          <a:noFill/>
        </p:spPr>
        <p:txBody>
          <a:bodyPr wrap="square">
            <a:spAutoFit/>
          </a:bodyPr>
          <a:lstStyle/>
          <a:p>
            <a:r>
              <a:rPr lang="en-GB" sz="1200" dirty="0">
                <a:hlinkClick r:id="rId3"/>
              </a:rPr>
              <a:t>https://www.moople.in/blog/was-the-garfield-movie-well-animated/</a:t>
            </a:r>
            <a:r>
              <a:rPr lang="en-GB" sz="1200" dirty="0"/>
              <a:t> [21] </a:t>
            </a:r>
          </a:p>
        </p:txBody>
      </p:sp>
      <p:sp>
        <p:nvSpPr>
          <p:cNvPr id="4" name="TextBox 3">
            <a:extLst>
              <a:ext uri="{FF2B5EF4-FFF2-40B4-BE49-F238E27FC236}">
                <a16:creationId xmlns:a16="http://schemas.microsoft.com/office/drawing/2014/main" id="{03CAE89F-7B56-448E-7C3B-F2FE53610766}"/>
              </a:ext>
            </a:extLst>
          </p:cNvPr>
          <p:cNvSpPr txBox="1"/>
          <p:nvPr/>
        </p:nvSpPr>
        <p:spPr>
          <a:xfrm>
            <a:off x="558579" y="1777894"/>
            <a:ext cx="7599459" cy="461665"/>
          </a:xfrm>
          <a:prstGeom prst="rect">
            <a:avLst/>
          </a:prstGeom>
          <a:noFill/>
        </p:spPr>
        <p:txBody>
          <a:bodyPr wrap="square">
            <a:spAutoFit/>
          </a:bodyPr>
          <a:lstStyle/>
          <a:p>
            <a:r>
              <a:rPr lang="en-GB" sz="1200" dirty="0">
                <a:hlinkClick r:id="rId4"/>
              </a:rPr>
              <a:t>https://www.cgspectrum.com/blog/what-is-an-animation-storyboard</a:t>
            </a:r>
            <a:r>
              <a:rPr lang="en-GB" sz="1200" dirty="0"/>
              <a:t> [22]</a:t>
            </a:r>
          </a:p>
          <a:p>
            <a:endParaRPr lang="en-GB" sz="1200" dirty="0"/>
          </a:p>
        </p:txBody>
      </p:sp>
    </p:spTree>
    <p:extLst>
      <p:ext uri="{BB962C8B-B14F-4D97-AF65-F5344CB8AC3E}">
        <p14:creationId xmlns:p14="http://schemas.microsoft.com/office/powerpoint/2010/main" val="27370929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176466-E3ED-C193-43A1-51A7F1BC04A5}"/>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13A94B61-0B80-6AE1-C1EB-FF6047114F25}"/>
              </a:ext>
            </a:extLst>
          </p:cNvPr>
          <p:cNvPicPr>
            <a:picLocks noChangeAspect="1"/>
          </p:cNvPicPr>
          <p:nvPr/>
        </p:nvPicPr>
        <p:blipFill>
          <a:blip r:embed="rId3"/>
          <a:stretch>
            <a:fillRect/>
          </a:stretch>
        </p:blipFill>
        <p:spPr>
          <a:xfrm>
            <a:off x="10710153" y="129210"/>
            <a:ext cx="1384402" cy="1448792"/>
          </a:xfrm>
          <a:prstGeom prst="rect">
            <a:avLst/>
          </a:prstGeom>
        </p:spPr>
      </p:pic>
      <p:sp>
        <p:nvSpPr>
          <p:cNvPr id="19" name="Text Placeholder 11">
            <a:extLst>
              <a:ext uri="{FF2B5EF4-FFF2-40B4-BE49-F238E27FC236}">
                <a16:creationId xmlns:a16="http://schemas.microsoft.com/office/drawing/2014/main" id="{76B4DD74-B9FB-E4E3-F221-2F572D87E2B5}"/>
              </a:ext>
            </a:extLst>
          </p:cNvPr>
          <p:cNvSpPr txBox="1">
            <a:spLocks/>
          </p:cNvSpPr>
          <p:nvPr/>
        </p:nvSpPr>
        <p:spPr>
          <a:xfrm>
            <a:off x="97445" y="129210"/>
            <a:ext cx="3456556" cy="86988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latin typeface="ADLaM Display" panose="02010000000000000000" pitchFamily="2" charset="0"/>
                <a:ea typeface="ADLaM Display" panose="02010000000000000000" pitchFamily="2" charset="0"/>
                <a:cs typeface="ADLaM Display" panose="02010000000000000000" pitchFamily="2" charset="0"/>
              </a:rPr>
              <a:t>Bibliography</a:t>
            </a:r>
          </a:p>
        </p:txBody>
      </p:sp>
      <p:sp>
        <p:nvSpPr>
          <p:cNvPr id="24" name="TextBox 23">
            <a:extLst>
              <a:ext uri="{FF2B5EF4-FFF2-40B4-BE49-F238E27FC236}">
                <a16:creationId xmlns:a16="http://schemas.microsoft.com/office/drawing/2014/main" id="{D62398ED-22A9-1A98-1BF2-8731B68BBAB2}"/>
              </a:ext>
            </a:extLst>
          </p:cNvPr>
          <p:cNvSpPr txBox="1"/>
          <p:nvPr/>
        </p:nvSpPr>
        <p:spPr>
          <a:xfrm>
            <a:off x="401756" y="1905506"/>
            <a:ext cx="11388487" cy="4616648"/>
          </a:xfrm>
          <a:prstGeom prst="rect">
            <a:avLst/>
          </a:prstGeom>
          <a:noFill/>
        </p:spPr>
        <p:txBody>
          <a:bodyPr wrap="square">
            <a:spAutoFit/>
          </a:bodyPr>
          <a:lstStyle/>
          <a:p>
            <a:r>
              <a:rPr lang="en-US" sz="1050" dirty="0"/>
              <a:t>[1] "Kitty," </a:t>
            </a:r>
            <a:r>
              <a:rPr lang="en-US" sz="1050" i="1" dirty="0"/>
              <a:t>Internet Archive</a:t>
            </a:r>
            <a:r>
              <a:rPr lang="en-US" sz="1050" dirty="0"/>
              <a:t>, 1968. [Online]. Available: </a:t>
            </a:r>
            <a:r>
              <a:rPr lang="en-US" sz="1050" dirty="0">
                <a:hlinkClick r:id="rId4"/>
              </a:rPr>
              <a:t>https://archive.org/details/Kitty_1968</a:t>
            </a:r>
            <a:r>
              <a:rPr lang="en-US" sz="1050" dirty="0"/>
              <a:t>. [Accessed: Nov. 17, 2024].</a:t>
            </a:r>
          </a:p>
          <a:p>
            <a:r>
              <a:rPr lang="en-US" sz="1050" dirty="0"/>
              <a:t>[2] "The History of Information," </a:t>
            </a:r>
            <a:r>
              <a:rPr lang="en-US" sz="1050" i="1" dirty="0"/>
              <a:t>History of Information</a:t>
            </a:r>
            <a:r>
              <a:rPr lang="en-US" sz="1050" dirty="0"/>
              <a:t>. [Online]. Available: </a:t>
            </a:r>
            <a:r>
              <a:rPr lang="en-US" sz="1050" dirty="0">
                <a:hlinkClick r:id="rId5"/>
              </a:rPr>
              <a:t>https://www.historyofinformation.com/detail.php?entryid=4015</a:t>
            </a:r>
            <a:r>
              <a:rPr lang="en-US" sz="1050" dirty="0"/>
              <a:t>. [Accessed: Nov. 17, 2024].</a:t>
            </a:r>
          </a:p>
          <a:p>
            <a:r>
              <a:rPr lang="en-US" sz="1050" dirty="0"/>
              <a:t>[3] "The Fundamentals of Animation," </a:t>
            </a:r>
            <a:r>
              <a:rPr lang="en-US" sz="1050" i="1" dirty="0" err="1"/>
              <a:t>PDFDrive</a:t>
            </a:r>
            <a:r>
              <a:rPr lang="en-US" sz="1050" dirty="0"/>
              <a:t>. [Online]. Available: </a:t>
            </a:r>
            <a:r>
              <a:rPr lang="en-US" sz="1050" dirty="0">
                <a:hlinkClick r:id="rId6"/>
              </a:rPr>
              <a:t>http://repo.darmajaya.ac.id/5463/1/The%20Fundamentals%20of%20Animation%20%28%20PDFDrive%20%29.pdf</a:t>
            </a:r>
            <a:r>
              <a:rPr lang="en-US" sz="1050" dirty="0"/>
              <a:t>. [Accessed: Nov. 17, 2024].</a:t>
            </a:r>
          </a:p>
          <a:p>
            <a:r>
              <a:rPr lang="en-US" sz="1050" dirty="0"/>
              <a:t>[4] "Do you know what your cat is saying? Experts reveal what your kitty’s facial expressions really mean," </a:t>
            </a:r>
            <a:r>
              <a:rPr lang="en-US" sz="1050" i="1" dirty="0"/>
              <a:t>Daily Mail</a:t>
            </a:r>
            <a:r>
              <a:rPr lang="en-US" sz="1050" dirty="0"/>
              <a:t>, [Online]. Available: </a:t>
            </a:r>
            <a:r>
              <a:rPr lang="en-US" sz="1050" dirty="0">
                <a:hlinkClick r:id="rId7"/>
              </a:rPr>
              <a:t>https://www.dailymail.co.uk/sciencetech/article-12696713/Do-know-cat-feline-Experts-reveal-kittys-facial-expressions-really-mean.html</a:t>
            </a:r>
            <a:r>
              <a:rPr lang="en-US" sz="1050" dirty="0"/>
              <a:t>. [Accessed: Nov. 17, 2024].</a:t>
            </a:r>
          </a:p>
          <a:p>
            <a:r>
              <a:rPr lang="en-US" sz="1050" dirty="0"/>
              <a:t>[5] "Understanding Feline Body Language," </a:t>
            </a:r>
            <a:r>
              <a:rPr lang="en-US" sz="1050" i="1" dirty="0"/>
              <a:t>Arizona Humane Society</a:t>
            </a:r>
            <a:r>
              <a:rPr lang="en-US" sz="1050" dirty="0"/>
              <a:t>. [Online]. Available: </a:t>
            </a:r>
            <a:r>
              <a:rPr lang="en-US" sz="1050" dirty="0">
                <a:hlinkClick r:id="rId8"/>
              </a:rPr>
              <a:t>https://www.azhumane.org/news/pet-behavior-tips-understanding-feline-body-language/</a:t>
            </a:r>
            <a:r>
              <a:rPr lang="en-US" sz="1050" dirty="0"/>
              <a:t>. [Accessed: Nov. 17, 2024].</a:t>
            </a:r>
          </a:p>
          <a:p>
            <a:r>
              <a:rPr lang="en-US" sz="1050" dirty="0"/>
              <a:t>[6] "Straight-Ahead and Pose-to-Pose Animation," </a:t>
            </a:r>
            <a:r>
              <a:rPr lang="en-US" sz="1050" i="1" dirty="0" err="1"/>
              <a:t>Pixune</a:t>
            </a:r>
            <a:r>
              <a:rPr lang="en-US" sz="1050" dirty="0"/>
              <a:t>. [Online]. Available: https://pixune.com/blog/straight-ahead-and-pose-to-pose/. [Accessed: Nov. 17, 2024].</a:t>
            </a:r>
          </a:p>
          <a:p>
            <a:r>
              <a:rPr lang="en-US" sz="1050" dirty="0"/>
              <a:t>[7] "12 Principles of Animation," </a:t>
            </a:r>
            <a:r>
              <a:rPr lang="en-US" sz="1050" i="1" dirty="0" err="1"/>
              <a:t>Pixune</a:t>
            </a:r>
            <a:r>
              <a:rPr lang="en-US" sz="1050" dirty="0"/>
              <a:t>. [Online]. Available: </a:t>
            </a:r>
            <a:r>
              <a:rPr lang="en-US" sz="1050" dirty="0">
                <a:hlinkClick r:id="rId9"/>
              </a:rPr>
              <a:t>https://pixune.com/blog/12-principles-of-animation/</a:t>
            </a:r>
            <a:r>
              <a:rPr lang="en-US" sz="1050" dirty="0"/>
              <a:t>. [Accessed: Nov. 17, 2024].</a:t>
            </a:r>
          </a:p>
          <a:p>
            <a:r>
              <a:rPr lang="en-US" sz="1050" dirty="0"/>
              <a:t>[8] "The Illusion of Life: Disney Animation," </a:t>
            </a:r>
            <a:r>
              <a:rPr lang="en-US" sz="1050" i="1" dirty="0"/>
              <a:t>Internet Archive</a:t>
            </a:r>
            <a:r>
              <a:rPr lang="en-US" sz="1050" dirty="0"/>
              <a:t>. [Online]. Available: </a:t>
            </a:r>
            <a:r>
              <a:rPr lang="en-US" sz="1050" dirty="0">
                <a:hlinkClick r:id="rId10"/>
              </a:rPr>
              <a:t>https://archive.org/details/TheIllusionOfLifeDisneyAnimation/page/n7/mode/2up</a:t>
            </a:r>
            <a:r>
              <a:rPr lang="en-US" sz="1050" dirty="0"/>
              <a:t>. [Accessed: Nov. 17, 2024].</a:t>
            </a:r>
          </a:p>
          <a:p>
            <a:r>
              <a:rPr lang="en-US" sz="1050" dirty="0"/>
              <a:t>[9] "Warrior Cats: Final Confrontation (Firestar vs. Tigerstar)," </a:t>
            </a:r>
            <a:r>
              <a:rPr lang="en-US" sz="1050" i="1" dirty="0"/>
              <a:t>Tenor</a:t>
            </a:r>
            <a:r>
              <a:rPr lang="en-US" sz="1050" dirty="0"/>
              <a:t>. [Online]. Available: </a:t>
            </a:r>
            <a:r>
              <a:rPr lang="en-US" sz="1050" dirty="0">
                <a:hlinkClick r:id="rId11"/>
              </a:rPr>
              <a:t>https://tenor.com/view/warrior-cats-alexharrier-final-confrontation-firestar-tigerstar-gif-21930191</a:t>
            </a:r>
            <a:r>
              <a:rPr lang="en-US" sz="1050" dirty="0"/>
              <a:t>. [Accessed: Nov. 17, 2024].</a:t>
            </a:r>
          </a:p>
          <a:p>
            <a:r>
              <a:rPr lang="en-US" sz="1050" dirty="0"/>
              <a:t>[10] "Warrior Cats," </a:t>
            </a:r>
            <a:r>
              <a:rPr lang="en-US" sz="1050" i="1" dirty="0"/>
              <a:t>Tenor</a:t>
            </a:r>
            <a:r>
              <a:rPr lang="en-US" sz="1050" dirty="0"/>
              <a:t>. [Online]. Available: </a:t>
            </a:r>
            <a:r>
              <a:rPr lang="en-US" sz="1050" dirty="0">
                <a:hlinkClick r:id="rId12"/>
              </a:rPr>
              <a:t>https://tenor.com/view/warrior-cats-gif-22034960</a:t>
            </a:r>
            <a:r>
              <a:rPr lang="en-US" sz="1050" dirty="0"/>
              <a:t>. [Accessed: Nov. 17, 2024].</a:t>
            </a:r>
          </a:p>
          <a:p>
            <a:r>
              <a:rPr lang="en-US" sz="1050" dirty="0"/>
              <a:t>[11] "Kedi," </a:t>
            </a:r>
            <a:r>
              <a:rPr lang="en-US" sz="1050" i="1" dirty="0"/>
              <a:t>IMDb</a:t>
            </a:r>
            <a:r>
              <a:rPr lang="en-US" sz="1050" dirty="0"/>
              <a:t>. [Online]. Available: </a:t>
            </a:r>
            <a:r>
              <a:rPr lang="en-US" sz="1050" dirty="0">
                <a:hlinkClick r:id="rId13"/>
              </a:rPr>
              <a:t>https://www.imdb.com/title/tt4420704/</a:t>
            </a:r>
            <a:r>
              <a:rPr lang="en-US" sz="1050" dirty="0"/>
              <a:t>. [Accessed: Nov. 17, 2024].</a:t>
            </a:r>
          </a:p>
          <a:p>
            <a:r>
              <a:rPr lang="en-US" sz="1050" dirty="0"/>
              <a:t>[12] "Flow," </a:t>
            </a:r>
            <a:r>
              <a:rPr lang="en-US" sz="1050" i="1" dirty="0"/>
              <a:t>IMDb</a:t>
            </a:r>
            <a:r>
              <a:rPr lang="en-US" sz="1050" dirty="0"/>
              <a:t>. [Online]. Available: </a:t>
            </a:r>
            <a:r>
              <a:rPr lang="en-US" sz="1050" dirty="0">
                <a:hlinkClick r:id="rId14"/>
              </a:rPr>
              <a:t>https://www.imdb.com/title/tt4772188/</a:t>
            </a:r>
            <a:r>
              <a:rPr lang="en-US" sz="1050" dirty="0"/>
              <a:t>. [Accessed: Nov. 17, 2024].</a:t>
            </a:r>
          </a:p>
          <a:p>
            <a:r>
              <a:rPr lang="en-US" sz="1050" dirty="0"/>
              <a:t>[13] "Calico," </a:t>
            </a:r>
            <a:r>
              <a:rPr lang="en-US" sz="1050" i="1" dirty="0"/>
              <a:t>Steam Store</a:t>
            </a:r>
            <a:r>
              <a:rPr lang="en-US" sz="1050" dirty="0"/>
              <a:t>. [Online]. Available: </a:t>
            </a:r>
            <a:r>
              <a:rPr lang="en-US" sz="1050" dirty="0">
                <a:hlinkClick r:id="rId15"/>
              </a:rPr>
              <a:t>https://store.steampowered.com/app/1112890/Calico/</a:t>
            </a:r>
            <a:r>
              <a:rPr lang="en-US" sz="1050" dirty="0"/>
              <a:t>. [Accessed: Nov. 17, 2024].</a:t>
            </a:r>
          </a:p>
          <a:p>
            <a:r>
              <a:rPr lang="en-US" sz="1050" dirty="0"/>
              <a:t>[14] "Stray," </a:t>
            </a:r>
            <a:r>
              <a:rPr lang="en-US" sz="1050" i="1" dirty="0"/>
              <a:t>Steam Store</a:t>
            </a:r>
            <a:r>
              <a:rPr lang="en-US" sz="1050" dirty="0"/>
              <a:t>. [Online]. Available: </a:t>
            </a:r>
            <a:r>
              <a:rPr lang="en-US" sz="1050" dirty="0">
                <a:hlinkClick r:id="rId16"/>
              </a:rPr>
              <a:t>https://store.steampowered.com/app/1332010/Stray/</a:t>
            </a:r>
            <a:r>
              <a:rPr lang="en-US" sz="1050" dirty="0"/>
              <a:t>. [Accessed: Nov. 17, 2024].</a:t>
            </a:r>
          </a:p>
          <a:p>
            <a:r>
              <a:rPr lang="en-US" sz="1050" dirty="0"/>
              <a:t>[15] "Getting to Know Stray’s Leading Feline," </a:t>
            </a:r>
            <a:r>
              <a:rPr lang="en-US" sz="1050" i="1" dirty="0"/>
              <a:t>PlayStation Blog</a:t>
            </a:r>
            <a:r>
              <a:rPr lang="en-US" sz="1050" dirty="0"/>
              <a:t>, July 15, 2022. [Online]. Available: </a:t>
            </a:r>
            <a:r>
              <a:rPr lang="en-US" sz="1050" dirty="0">
                <a:hlinkClick r:id="rId17"/>
              </a:rPr>
              <a:t>https://blog.playstation.com/2022/07/15/getting-to-know-strays-leading-feline-out-july-19/</a:t>
            </a:r>
            <a:r>
              <a:rPr lang="en-US" sz="1050" dirty="0"/>
              <a:t>. [Accessed: Nov. 17, 2024].</a:t>
            </a:r>
          </a:p>
          <a:p>
            <a:r>
              <a:rPr lang="en-US" sz="1050" dirty="0"/>
              <a:t>[16] "Stray: Behind the Scenes of the Real Cats that Inspired It," </a:t>
            </a:r>
            <a:r>
              <a:rPr lang="en-US" sz="1050" i="1" dirty="0"/>
              <a:t>Game Rant</a:t>
            </a:r>
            <a:r>
              <a:rPr lang="en-US" sz="1050" dirty="0"/>
              <a:t>. [Online]. Available: </a:t>
            </a:r>
            <a:r>
              <a:rPr lang="en-US" sz="1050" dirty="0">
                <a:hlinkClick r:id="rId18"/>
              </a:rPr>
              <a:t>https://gamerant.com/stray-behind-the-scenes-real-cats-inspiration/</a:t>
            </a:r>
            <a:r>
              <a:rPr lang="en-US" sz="1050" dirty="0"/>
              <a:t>. [Accessed: Nov. 17, 2024].</a:t>
            </a:r>
          </a:p>
          <a:p>
            <a:r>
              <a:rPr lang="en-US" sz="1050" dirty="0"/>
              <a:t>[17] "An In-Depth Look into the Mysterious Futuristic World of Stray," </a:t>
            </a:r>
            <a:r>
              <a:rPr lang="en-US" sz="1050" i="1" dirty="0"/>
              <a:t>PlayStation Blog</a:t>
            </a:r>
            <a:r>
              <a:rPr lang="en-US" sz="1050" dirty="0"/>
              <a:t>, July 29, 2021. [Online]. Available: </a:t>
            </a:r>
            <a:r>
              <a:rPr lang="en-US" sz="1050" dirty="0">
                <a:hlinkClick r:id="rId19"/>
              </a:rPr>
              <a:t>https://blog.playstation.com/2021/07/29/an-in-depth-look-into-the-mysterious-futuristic-world-of-stray/</a:t>
            </a:r>
            <a:r>
              <a:rPr lang="en-US" sz="1050" dirty="0"/>
              <a:t>. [Accessed: Nov. 17, 2024].</a:t>
            </a:r>
          </a:p>
          <a:p>
            <a:r>
              <a:rPr lang="en-US" sz="1050" dirty="0"/>
              <a:t>[18] "Stray Preview: The Future of Cats in Video Games," </a:t>
            </a:r>
            <a:r>
              <a:rPr lang="en-US" sz="1050" i="1" dirty="0"/>
              <a:t>IGN</a:t>
            </a:r>
            <a:r>
              <a:rPr lang="en-US" sz="1050" dirty="0"/>
              <a:t>. [Online]. Available: </a:t>
            </a:r>
            <a:r>
              <a:rPr lang="en-US" sz="1050" dirty="0">
                <a:hlinkClick r:id="rId20"/>
              </a:rPr>
              <a:t>https://www.ign.com/articles/stray-ps4-ps5-pc-preview</a:t>
            </a:r>
            <a:r>
              <a:rPr lang="en-US" sz="1050" dirty="0"/>
              <a:t>. [Accessed: Nov. 17, 2024].</a:t>
            </a:r>
          </a:p>
          <a:p>
            <a:r>
              <a:rPr lang="en-US" sz="1050" dirty="0"/>
              <a:t>[19] "Set of Cat Emotions: Cats Faces," </a:t>
            </a:r>
            <a:r>
              <a:rPr lang="en-US" sz="1050" i="1" dirty="0"/>
              <a:t>Creative Market</a:t>
            </a:r>
            <a:r>
              <a:rPr lang="en-US" sz="1050" dirty="0"/>
              <a:t>. [Online]. Available: </a:t>
            </a:r>
            <a:r>
              <a:rPr lang="en-US" sz="1050" dirty="0">
                <a:hlinkClick r:id="rId21"/>
              </a:rPr>
              <a:t>https://creativemarket.com/DeShoff84/344445-Set-of-cats-emotions.-Cats-faces.?utm_source=Pinterest&amp;utm_medium=CM+Social+Share&amp;utm_campaign=Search+Social+Share&amp;utm_content=Search+~+Creative+Market&amp;ts=201807&amp;epik=dj0yJnU9M3I4cEdnZkJsMGlJcTBRQUxrYkRNOHBDNV9jV2RqVE8mcD0wJm49TVBZWVdfSmpONjRrbnh6NW1yOXk4USZ0PUFBQUFBR2M2dFl3</a:t>
            </a:r>
            <a:r>
              <a:rPr lang="en-US" sz="1050" dirty="0"/>
              <a:t>. [Accessed: Nov. 17, 2024].</a:t>
            </a:r>
          </a:p>
          <a:p>
            <a:r>
              <a:rPr lang="en-US" sz="1050" dirty="0"/>
              <a:t>[20] "Was the Garfield Movie Well Animated?" </a:t>
            </a:r>
            <a:r>
              <a:rPr lang="en-US" sz="1050" i="1" dirty="0" err="1"/>
              <a:t>Moople</a:t>
            </a:r>
            <a:r>
              <a:rPr lang="en-US" sz="1050" dirty="0"/>
              <a:t>. [Online]. Available: </a:t>
            </a:r>
            <a:r>
              <a:rPr lang="en-US" sz="1050" dirty="0">
                <a:hlinkClick r:id="rId22"/>
              </a:rPr>
              <a:t>https://www.moople.in/blog/was-the-garfield-movie-well-animated/</a:t>
            </a:r>
            <a:r>
              <a:rPr lang="en-US" sz="1050" dirty="0"/>
              <a:t>. [Accessed: Nov. 17, 2024].</a:t>
            </a:r>
          </a:p>
          <a:p>
            <a:r>
              <a:rPr lang="en-US" sz="1050" dirty="0"/>
              <a:t>[21] "What is an Animation Storyboard?" </a:t>
            </a:r>
            <a:r>
              <a:rPr lang="en-US" sz="1050" i="1" dirty="0"/>
              <a:t>CG Spectrum</a:t>
            </a:r>
            <a:r>
              <a:rPr lang="en-US" sz="1050" dirty="0"/>
              <a:t>. [Online]. Available: </a:t>
            </a:r>
            <a:r>
              <a:rPr lang="en-US" sz="1050" dirty="0">
                <a:hlinkClick r:id="rId23"/>
              </a:rPr>
              <a:t>https://www.cgspectrum.com/blog/what-is-an-animation-storyboard</a:t>
            </a:r>
            <a:r>
              <a:rPr lang="en-US" sz="1050" dirty="0"/>
              <a:t>. [Accessed: Nov. 17, 2024].</a:t>
            </a:r>
          </a:p>
        </p:txBody>
      </p:sp>
    </p:spTree>
    <p:extLst>
      <p:ext uri="{BB962C8B-B14F-4D97-AF65-F5344CB8AC3E}">
        <p14:creationId xmlns:p14="http://schemas.microsoft.com/office/powerpoint/2010/main" val="926485114"/>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B27884-F043-4BF1-A4FB-D6C1216AE526}">
  <ds:schemaRefs>
    <ds:schemaRef ds:uri="http://schemas.microsoft.com/sharepoint/v3/contenttype/forms"/>
  </ds:schemaRefs>
</ds:datastoreItem>
</file>

<file path=customXml/itemProps2.xml><?xml version="1.0" encoding="utf-8"?>
<ds:datastoreItem xmlns:ds="http://schemas.openxmlformats.org/officeDocument/2006/customXml" ds:itemID="{F81971ED-0722-4CF3-9522-6E6843A2D88D}">
  <ds:schemaRefs>
    <ds:schemaRef ds:uri="http://purl.org/dc/dcmitype/"/>
    <ds:schemaRef ds:uri="http://schemas.microsoft.com/office/2006/documentManagement/types"/>
    <ds:schemaRef ds:uri="http://schemas.microsoft.com/office/infopath/2007/PartnerControls"/>
    <ds:schemaRef ds:uri="71af3243-3dd4-4a8d-8c0d-dd76da1f02a5"/>
    <ds:schemaRef ds:uri="http://purl.org/dc/terms/"/>
    <ds:schemaRef ds:uri="http://www.w3.org/XML/1998/namespace"/>
    <ds:schemaRef ds:uri="http://schemas.microsoft.com/sharepoint/v3"/>
    <ds:schemaRef ds:uri="http://schemas.microsoft.com/office/2006/metadata/properties"/>
    <ds:schemaRef ds:uri="http://schemas.openxmlformats.org/package/2006/metadata/core-properties"/>
    <ds:schemaRef ds:uri="230e9df3-be65-4c73-a93b-d1236ebd677e"/>
    <ds:schemaRef ds:uri="16c05727-aa75-4e4a-9b5f-8a80a1165891"/>
    <ds:schemaRef ds:uri="http://purl.org/dc/elements/1.1/"/>
  </ds:schemaRefs>
</ds:datastoreItem>
</file>

<file path=customXml/itemProps3.xml><?xml version="1.0" encoding="utf-8"?>
<ds:datastoreItem xmlns:ds="http://schemas.openxmlformats.org/officeDocument/2006/customXml" ds:itemID="{91E06989-8323-4451-A21F-821A6C24788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
  <TotalTime>812</TotalTime>
  <Words>4398</Words>
  <Application>Microsoft Office PowerPoint</Application>
  <PresentationFormat>Widescreen</PresentationFormat>
  <Paragraphs>277</Paragraphs>
  <Slides>33</Slides>
  <Notes>25</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ADLaM Display</vt:lpstr>
      <vt:lpstr>Arial</vt:lpstr>
      <vt:lpstr>Calibri</vt:lpstr>
      <vt:lpstr>Calibri Light</vt:lpstr>
      <vt:lpstr>Office 2013 - 2022 Theme</vt:lpstr>
      <vt:lpstr>Portraying Cats in Animation</vt:lpstr>
      <vt:lpstr>Contents</vt:lpstr>
      <vt:lpstr>Short History on Computer Animation</vt:lpstr>
      <vt:lpstr>Animation in Games</vt:lpstr>
      <vt:lpstr>Understanding Cat Behaviour</vt:lpstr>
      <vt:lpstr>PowerPoint Presentation</vt:lpstr>
      <vt:lpstr>PowerPoint Presentation</vt:lpstr>
      <vt:lpstr>Exaggerated Movements</vt:lpstr>
      <vt:lpstr>Exaggerated (Fight) Movements</vt:lpstr>
      <vt:lpstr>Study 1 - “Kedi” – (Fight/Freeze)</vt:lpstr>
      <vt:lpstr>  </vt:lpstr>
      <vt:lpstr>  </vt:lpstr>
      <vt:lpstr>  </vt:lpstr>
      <vt:lpstr>Study 2 - “Flow” – (Flight)</vt:lpstr>
      <vt:lpstr>PowerPoint Presentation</vt:lpstr>
      <vt:lpstr>PowerPoint Presentation</vt:lpstr>
      <vt:lpstr>Game Studies</vt:lpstr>
      <vt:lpstr>PowerPoint Presentation</vt:lpstr>
      <vt:lpstr>PowerPoint Presentation</vt:lpstr>
      <vt:lpstr>PowerPoint Presentation</vt:lpstr>
      <vt:lpstr>Meet the Cat’s of Stray</vt:lpstr>
      <vt:lpstr>PowerPoint Presentation</vt:lpstr>
      <vt:lpstr>PowerPoint Presentation</vt:lpstr>
      <vt:lpstr>Stylised Cat Animation Garfield: The Movie (2004) PG,  Released Jun 11, 2004,  1h 20m</vt:lpstr>
      <vt:lpstr>PowerPoint Presentation</vt:lpstr>
      <vt:lpstr>PowerPoint Presentation</vt:lpstr>
      <vt:lpstr>Storyboarding</vt:lpstr>
      <vt:lpstr>My Proposal</vt:lpstr>
      <vt:lpstr>Storyboarding</vt:lpstr>
      <vt:lpstr>Thank you</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Ava Daniels</dc:creator>
  <cp:lastModifiedBy>Ava Daniels</cp:lastModifiedBy>
  <cp:revision>6</cp:revision>
  <cp:lastPrinted>2024-11-17T18:41:43Z</cp:lastPrinted>
  <dcterms:created xsi:type="dcterms:W3CDTF">2024-11-16T21:29:46Z</dcterms:created>
  <dcterms:modified xsi:type="dcterms:W3CDTF">2024-11-18T04:07:03Z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