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6" r:id="rId2"/>
    <p:sldId id="257" r:id="rId3"/>
    <p:sldId id="258" r:id="rId4"/>
    <p:sldId id="259" r:id="rId5"/>
    <p:sldId id="260" r:id="rId6"/>
    <p:sldId id="264"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02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353" autoAdjust="0"/>
  </p:normalViewPr>
  <p:slideViewPr>
    <p:cSldViewPr snapToGrid="0">
      <p:cViewPr varScale="1">
        <p:scale>
          <a:sx n="70" d="100"/>
          <a:sy n="70" d="100"/>
        </p:scale>
        <p:origin x="33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371DD-7FF8-4B4D-8432-82B153601B8C}" type="datetimeFigureOut">
              <a:rPr lang="en-IN" smtClean="0"/>
              <a:t>05-03-2023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0952E-B5A1-49BC-84D5-2F6F0797ED2D}" type="slidenum">
              <a:rPr lang="en-IN" smtClean="0"/>
              <a:t>‹#›</a:t>
            </a:fld>
            <a:endParaRPr lang="en-IN"/>
          </a:p>
        </p:txBody>
      </p:sp>
    </p:spTree>
    <p:extLst>
      <p:ext uri="{BB962C8B-B14F-4D97-AF65-F5344CB8AC3E}">
        <p14:creationId xmlns:p14="http://schemas.microsoft.com/office/powerpoint/2010/main" val="2055372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30952E-B5A1-49BC-84D5-2F6F0797ED2D}" type="slidenum">
              <a:rPr lang="en-IN" smtClean="0"/>
              <a:t>1</a:t>
            </a:fld>
            <a:endParaRPr lang="en-IN"/>
          </a:p>
        </p:txBody>
      </p:sp>
    </p:spTree>
    <p:extLst>
      <p:ext uri="{BB962C8B-B14F-4D97-AF65-F5344CB8AC3E}">
        <p14:creationId xmlns:p14="http://schemas.microsoft.com/office/powerpoint/2010/main" val="407083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is an introductory slide of this presentation that introduces the audience to the topic area. This presentation will describe a key skill that is of paramount importance to succeed in the health and social care sector. Relevance of the key skill chosen will be demonstrated followed by providing a practical application of that skill in that service sector.  </a:t>
            </a:r>
            <a:endParaRPr lang="en-IN" dirty="0"/>
          </a:p>
        </p:txBody>
      </p:sp>
      <p:sp>
        <p:nvSpPr>
          <p:cNvPr id="4" name="Slide Number Placeholder 3"/>
          <p:cNvSpPr>
            <a:spLocks noGrp="1"/>
          </p:cNvSpPr>
          <p:nvPr>
            <p:ph type="sldNum" sz="quarter" idx="5"/>
          </p:nvPr>
        </p:nvSpPr>
        <p:spPr/>
        <p:txBody>
          <a:bodyPr/>
          <a:lstStyle/>
          <a:p>
            <a:fld id="{0230952E-B5A1-49BC-84D5-2F6F0797ED2D}" type="slidenum">
              <a:rPr lang="en-IN" smtClean="0"/>
              <a:t>2</a:t>
            </a:fld>
            <a:endParaRPr lang="en-IN"/>
          </a:p>
        </p:txBody>
      </p:sp>
    </p:spTree>
    <p:extLst>
      <p:ext uri="{BB962C8B-B14F-4D97-AF65-F5344CB8AC3E}">
        <p14:creationId xmlns:p14="http://schemas.microsoft.com/office/powerpoint/2010/main" val="497863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This slide describes the teamwork skills that is essential to promote organisational performance. It is the ability and interest of individuals within an organisational setting to work collaboratively to improve the accuracy of service provided and achieve shared goals. A better understanding of related knowledge can contribute to increasing the scope of professional development.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0230952E-B5A1-49BC-84D5-2F6F0797ED2D}" type="slidenum">
              <a:rPr lang="en-IN" smtClean="0"/>
              <a:t>3</a:t>
            </a:fld>
            <a:endParaRPr lang="en-IN"/>
          </a:p>
        </p:txBody>
      </p:sp>
    </p:spTree>
    <p:extLst>
      <p:ext uri="{BB962C8B-B14F-4D97-AF65-F5344CB8AC3E}">
        <p14:creationId xmlns:p14="http://schemas.microsoft.com/office/powerpoint/2010/main" val="2395054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Working in team is a special ability of healthcare professionals that is extremely crucial for collaborative healthcare decision-making. Team-based healthcare services are a demand at this time as such an approach can improve the quality of care and clinical interventions while improving patient satisfaction consequently.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0230952E-B5A1-49BC-84D5-2F6F0797ED2D}" type="slidenum">
              <a:rPr lang="en-IN" smtClean="0"/>
              <a:t>4</a:t>
            </a:fld>
            <a:endParaRPr lang="en-IN"/>
          </a:p>
        </p:txBody>
      </p:sp>
    </p:spTree>
    <p:extLst>
      <p:ext uri="{BB962C8B-B14F-4D97-AF65-F5344CB8AC3E}">
        <p14:creationId xmlns:p14="http://schemas.microsoft.com/office/powerpoint/2010/main" val="3134624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This slide produces a practical example of how to apply teamwork skills in professional health and social care settings. Such apprehension is extremely useful to demonstrate employability readiness and promote personal advancement.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0230952E-B5A1-49BC-84D5-2F6F0797ED2D}" type="slidenum">
              <a:rPr lang="en-IN" smtClean="0"/>
              <a:t>5</a:t>
            </a:fld>
            <a:endParaRPr lang="en-IN"/>
          </a:p>
        </p:txBody>
      </p:sp>
    </p:spTree>
    <p:extLst>
      <p:ext uri="{BB962C8B-B14F-4D97-AF65-F5344CB8AC3E}">
        <p14:creationId xmlns:p14="http://schemas.microsoft.com/office/powerpoint/2010/main" val="294327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presentation concludes that teamwork skills are one of the employability skills that most employers of the modern age look for. It is a key skill that can contribute to the individual as well as team productivity. Teamwork is suitable for achieving shared organisational goals. Teamwork-based decisions are more accurate and can lead to enhanced service satisfaction for the end users.</a:t>
            </a:r>
            <a:endParaRPr lang="en-IN" dirty="0"/>
          </a:p>
        </p:txBody>
      </p:sp>
      <p:sp>
        <p:nvSpPr>
          <p:cNvPr id="4" name="Slide Number Placeholder 3"/>
          <p:cNvSpPr>
            <a:spLocks noGrp="1"/>
          </p:cNvSpPr>
          <p:nvPr>
            <p:ph type="sldNum" sz="quarter" idx="5"/>
          </p:nvPr>
        </p:nvSpPr>
        <p:spPr/>
        <p:txBody>
          <a:bodyPr/>
          <a:lstStyle/>
          <a:p>
            <a:fld id="{0230952E-B5A1-49BC-84D5-2F6F0797ED2D}" type="slidenum">
              <a:rPr lang="en-IN" smtClean="0"/>
              <a:t>7</a:t>
            </a:fld>
            <a:endParaRPr lang="en-IN"/>
          </a:p>
        </p:txBody>
      </p:sp>
    </p:spTree>
    <p:extLst>
      <p:ext uri="{BB962C8B-B14F-4D97-AF65-F5344CB8AC3E}">
        <p14:creationId xmlns:p14="http://schemas.microsoft.com/office/powerpoint/2010/main" val="625082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92CAEA-DB6D-4015-8C7A-3DEEEBB1A577}" type="datetimeFigureOut">
              <a:rPr lang="en-IN" smtClean="0"/>
              <a:t>05-03-2023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840922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92CAEA-DB6D-4015-8C7A-3DEEEBB1A577}" type="datetimeFigureOut">
              <a:rPr lang="en-IN" smtClean="0"/>
              <a:t>05-03-2023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427925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E92CAEA-DB6D-4015-8C7A-3DEEEBB1A577}" type="datetimeFigureOut">
              <a:rPr lang="en-IN" smtClean="0"/>
              <a:t>05-03-2023</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5945ACD9-6685-4B71-B21F-A9AE6E0AB64F}" type="slidenum">
              <a:rPr lang="en-IN" smtClean="0"/>
              <a:t>‹#›</a:t>
            </a:fld>
            <a:endParaRPr lang="en-IN"/>
          </a:p>
        </p:txBody>
      </p:sp>
    </p:spTree>
    <p:extLst>
      <p:ext uri="{BB962C8B-B14F-4D97-AF65-F5344CB8AC3E}">
        <p14:creationId xmlns:p14="http://schemas.microsoft.com/office/powerpoint/2010/main" val="7520891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92CAEA-DB6D-4015-8C7A-3DEEEBB1A577}" type="datetimeFigureOut">
              <a:rPr lang="en-IN" smtClean="0"/>
              <a:t>05-03-2023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2455242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92CAEA-DB6D-4015-8C7A-3DEEEBB1A577}" type="datetimeFigureOut">
              <a:rPr lang="en-IN" smtClean="0"/>
              <a:t>05-03-2023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3356447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92CAEA-DB6D-4015-8C7A-3DEEEBB1A577}" type="datetimeFigureOut">
              <a:rPr lang="en-IN" smtClean="0"/>
              <a:t>05-03-2023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6263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92CAEA-DB6D-4015-8C7A-3DEEEBB1A577}" type="datetimeFigureOut">
              <a:rPr lang="en-IN" smtClean="0"/>
              <a:t>05-03-2023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652688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92CAEA-DB6D-4015-8C7A-3DEEEBB1A577}" type="datetimeFigureOut">
              <a:rPr lang="en-IN" smtClean="0"/>
              <a:t>05-03-2023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3647232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92CAEA-DB6D-4015-8C7A-3DEEEBB1A577}" type="datetimeFigureOut">
              <a:rPr lang="en-IN" smtClean="0"/>
              <a:t>05-03-2023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2962555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92CAEA-DB6D-4015-8C7A-3DEEEBB1A577}" type="datetimeFigureOut">
              <a:rPr lang="en-IN" smtClean="0"/>
              <a:t>05-03-2023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1407063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DE92CAEA-DB6D-4015-8C7A-3DEEEBB1A577}" type="datetimeFigureOut">
              <a:rPr lang="en-IN" smtClean="0"/>
              <a:t>05-03-2023</a:t>
            </a:fld>
            <a:endParaRPr lang="en-IN"/>
          </a:p>
        </p:txBody>
      </p:sp>
      <p:sp>
        <p:nvSpPr>
          <p:cNvPr id="5" name="Footer Placeholder 4"/>
          <p:cNvSpPr>
            <a:spLocks noGrp="1"/>
          </p:cNvSpPr>
          <p:nvPr>
            <p:ph type="ftr" sz="quarter" idx="11"/>
          </p:nvPr>
        </p:nvSpPr>
        <p:spPr>
          <a:xfrm>
            <a:off x="3776135" y="6422854"/>
            <a:ext cx="4279669" cy="365125"/>
          </a:xfrm>
        </p:spPr>
        <p:txBody>
          <a:bodyPr/>
          <a:lstStyle/>
          <a:p>
            <a:endParaRPr lang="en-IN"/>
          </a:p>
        </p:txBody>
      </p:sp>
      <p:sp>
        <p:nvSpPr>
          <p:cNvPr id="6" name="Slide Number Placeholder 5"/>
          <p:cNvSpPr>
            <a:spLocks noGrp="1"/>
          </p:cNvSpPr>
          <p:nvPr>
            <p:ph type="sldNum" sz="quarter" idx="12"/>
          </p:nvPr>
        </p:nvSpPr>
        <p:spPr>
          <a:xfrm>
            <a:off x="8073048" y="6422854"/>
            <a:ext cx="879759" cy="365125"/>
          </a:xfrm>
        </p:spPr>
        <p:txBody>
          <a:bodyPr/>
          <a:lstStyle/>
          <a:p>
            <a:fld id="{5945ACD9-6685-4B71-B21F-A9AE6E0AB64F}" type="slidenum">
              <a:rPr lang="en-IN" smtClean="0"/>
              <a:t>‹#›</a:t>
            </a:fld>
            <a:endParaRPr lang="en-IN"/>
          </a:p>
        </p:txBody>
      </p:sp>
    </p:spTree>
    <p:extLst>
      <p:ext uri="{BB962C8B-B14F-4D97-AF65-F5344CB8AC3E}">
        <p14:creationId xmlns:p14="http://schemas.microsoft.com/office/powerpoint/2010/main" val="4157477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DE92CAEA-DB6D-4015-8C7A-3DEEEBB1A577}" type="datetimeFigureOut">
              <a:rPr lang="en-IN" smtClean="0"/>
              <a:t>05-03-2023</a:t>
            </a:fld>
            <a:endParaRPr lang="en-IN"/>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IN"/>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5945ACD9-6685-4B71-B21F-A9AE6E0AB64F}" type="slidenum">
              <a:rPr lang="en-IN" smtClean="0"/>
              <a:t>‹#›</a:t>
            </a:fld>
            <a:endParaRPr lang="en-IN"/>
          </a:p>
        </p:txBody>
      </p:sp>
    </p:spTree>
    <p:extLst>
      <p:ext uri="{BB962C8B-B14F-4D97-AF65-F5344CB8AC3E}">
        <p14:creationId xmlns:p14="http://schemas.microsoft.com/office/powerpoint/2010/main" val="16901569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9AFAA-5F98-6F41-6234-344954EA9236}"/>
              </a:ext>
            </a:extLst>
          </p:cNvPr>
          <p:cNvSpPr>
            <a:spLocks noGrp="1"/>
          </p:cNvSpPr>
          <p:nvPr>
            <p:ph type="ctrTitle"/>
          </p:nvPr>
        </p:nvSpPr>
        <p:spPr>
          <a:xfrm>
            <a:off x="365759" y="429904"/>
            <a:ext cx="11471565" cy="998846"/>
          </a:xfrm>
        </p:spPr>
        <p:txBody>
          <a:bodyPr>
            <a:normAutofit/>
          </a:bodyPr>
          <a:lstStyle/>
          <a:p>
            <a:r>
              <a:rPr lang="en-IN" sz="4000" b="1" i="0" u="none" strike="noStrike" dirty="0">
                <a:solidFill>
                  <a:srgbClr val="000000"/>
                </a:solidFill>
                <a:effectLst/>
                <a:latin typeface="Times New Roman" panose="02020603050405020304" pitchFamily="18" charset="0"/>
              </a:rPr>
              <a:t>Key Skills Presentation</a:t>
            </a:r>
            <a:endParaRPr lang="en-IN" sz="4000" dirty="0"/>
          </a:p>
        </p:txBody>
      </p:sp>
      <p:sp>
        <p:nvSpPr>
          <p:cNvPr id="3" name="Subtitle 2">
            <a:extLst>
              <a:ext uri="{FF2B5EF4-FFF2-40B4-BE49-F238E27FC236}">
                <a16:creationId xmlns:a16="http://schemas.microsoft.com/office/drawing/2014/main" id="{61558DC7-0771-6B36-A9E2-C8A0E89DD6A1}"/>
              </a:ext>
            </a:extLst>
          </p:cNvPr>
          <p:cNvSpPr>
            <a:spLocks noGrp="1"/>
          </p:cNvSpPr>
          <p:nvPr>
            <p:ph type="subTitle" idx="1"/>
          </p:nvPr>
        </p:nvSpPr>
        <p:spPr>
          <a:xfrm>
            <a:off x="1524000" y="1617260"/>
            <a:ext cx="9144000" cy="4346812"/>
          </a:xfrm>
        </p:spPr>
        <p:txBody>
          <a:bodyPr>
            <a:normAutofit/>
          </a:bodyPr>
          <a:lstStyle/>
          <a:p>
            <a:r>
              <a:rPr lang="en-IN" sz="2800" b="1" i="0" u="none" strike="noStrike" dirty="0">
                <a:solidFill>
                  <a:srgbClr val="000000"/>
                </a:solidFill>
                <a:effectLst/>
                <a:latin typeface="Times New Roman" panose="02020603050405020304" pitchFamily="18" charset="0"/>
              </a:rPr>
              <a:t>Name: Costel-</a:t>
            </a:r>
            <a:r>
              <a:rPr lang="en-IN" sz="2800" b="1" i="0" u="none" strike="noStrike" dirty="0" err="1">
                <a:solidFill>
                  <a:srgbClr val="000000"/>
                </a:solidFill>
                <a:effectLst/>
                <a:latin typeface="Times New Roman" panose="02020603050405020304" pitchFamily="18" charset="0"/>
              </a:rPr>
              <a:t>Ionel</a:t>
            </a:r>
            <a:r>
              <a:rPr lang="en-IN" sz="2800" b="1" i="0" u="none" strike="noStrike" dirty="0">
                <a:solidFill>
                  <a:srgbClr val="000000"/>
                </a:solidFill>
                <a:effectLst/>
                <a:latin typeface="Times New Roman" panose="02020603050405020304" pitchFamily="18" charset="0"/>
              </a:rPr>
              <a:t> Bordea</a:t>
            </a:r>
          </a:p>
          <a:p>
            <a:r>
              <a:rPr lang="en-IN" sz="2800" b="1" i="0" u="none" strike="noStrike" dirty="0">
                <a:solidFill>
                  <a:srgbClr val="000000"/>
                </a:solidFill>
                <a:effectLst/>
                <a:latin typeface="Times New Roman" panose="02020603050405020304" pitchFamily="18" charset="0"/>
              </a:rPr>
              <a:t>Student Number: 2133346</a:t>
            </a:r>
          </a:p>
          <a:p>
            <a:r>
              <a:rPr lang="en-IN" sz="2400" b="1" i="0" u="none" strike="noStrike" dirty="0">
                <a:solidFill>
                  <a:srgbClr val="000000"/>
                </a:solidFill>
                <a:effectLst/>
                <a:latin typeface="Times New Roman" panose="02020603050405020304" pitchFamily="18" charset="0"/>
              </a:rPr>
              <a:t>Module: Professional Development within Health and Social Care</a:t>
            </a:r>
          </a:p>
          <a:p>
            <a:r>
              <a:rPr lang="en-IN" sz="2800" b="1" i="0" u="none" strike="noStrike" dirty="0">
                <a:solidFill>
                  <a:srgbClr val="000000"/>
                </a:solidFill>
                <a:effectLst/>
                <a:latin typeface="Times New Roman" panose="02020603050405020304" pitchFamily="18" charset="0"/>
              </a:rPr>
              <a:t>Module Code: LCHS4005</a:t>
            </a:r>
          </a:p>
          <a:p>
            <a:r>
              <a:rPr lang="en-IN" sz="2800" b="1" i="0" u="none" strike="noStrike" dirty="0">
                <a:solidFill>
                  <a:srgbClr val="000000"/>
                </a:solidFill>
                <a:effectLst/>
                <a:latin typeface="Times New Roman" panose="02020603050405020304" pitchFamily="18" charset="0"/>
              </a:rPr>
              <a:t>Assignment Number: Part 1</a:t>
            </a:r>
          </a:p>
          <a:p>
            <a:r>
              <a:rPr lang="en-IN" sz="2800" b="1" i="0" u="none" strike="noStrike" dirty="0">
                <a:solidFill>
                  <a:srgbClr val="000000"/>
                </a:solidFill>
                <a:effectLst/>
                <a:latin typeface="Times New Roman" panose="02020603050405020304" pitchFamily="18" charset="0"/>
              </a:rPr>
              <a:t>Lecturer: </a:t>
            </a:r>
            <a:r>
              <a:rPr lang="en-IN" sz="2800" b="1" i="0" u="none" strike="noStrike" dirty="0" err="1">
                <a:solidFill>
                  <a:srgbClr val="000000"/>
                </a:solidFill>
                <a:effectLst/>
                <a:latin typeface="Times New Roman" panose="02020603050405020304" pitchFamily="18" charset="0"/>
              </a:rPr>
              <a:t>Opeyemil</a:t>
            </a:r>
            <a:r>
              <a:rPr lang="en-IN" sz="2800" b="1" i="0" u="none" strike="noStrike" dirty="0">
                <a:solidFill>
                  <a:srgbClr val="000000"/>
                </a:solidFill>
                <a:effectLst/>
                <a:latin typeface="Times New Roman" panose="02020603050405020304" pitchFamily="18" charset="0"/>
              </a:rPr>
              <a:t> </a:t>
            </a:r>
            <a:r>
              <a:rPr lang="en-IN" sz="2800" b="1" i="0" u="none" strike="noStrike" dirty="0" err="1">
                <a:solidFill>
                  <a:srgbClr val="000000"/>
                </a:solidFill>
                <a:effectLst/>
                <a:latin typeface="Times New Roman" panose="02020603050405020304" pitchFamily="18" charset="0"/>
              </a:rPr>
              <a:t>Odejimi</a:t>
            </a:r>
            <a:endParaRPr lang="en-IN" sz="2800" dirty="0"/>
          </a:p>
        </p:txBody>
      </p:sp>
    </p:spTree>
    <p:extLst>
      <p:ext uri="{BB962C8B-B14F-4D97-AF65-F5344CB8AC3E}">
        <p14:creationId xmlns:p14="http://schemas.microsoft.com/office/powerpoint/2010/main" val="190987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92A2-2E3C-4CF5-4D03-690B24DD9264}"/>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Times New Roman" panose="02020603050405020304" pitchFamily="18" charset="0"/>
              </a:rPr>
              <a:t>Introduction</a:t>
            </a:r>
            <a:endParaRPr lang="en-IN" sz="3200" dirty="0"/>
          </a:p>
        </p:txBody>
      </p:sp>
      <p:sp>
        <p:nvSpPr>
          <p:cNvPr id="3" name="Content Placeholder 2">
            <a:extLst>
              <a:ext uri="{FF2B5EF4-FFF2-40B4-BE49-F238E27FC236}">
                <a16:creationId xmlns:a16="http://schemas.microsoft.com/office/drawing/2014/main" id="{0C0EA96D-1213-D34D-1601-2140E4888928}"/>
              </a:ext>
            </a:extLst>
          </p:cNvPr>
          <p:cNvSpPr>
            <a:spLocks noGrp="1"/>
          </p:cNvSpPr>
          <p:nvPr>
            <p:ph idx="1"/>
          </p:nvPr>
        </p:nvSpPr>
        <p:spPr>
          <a:xfrm>
            <a:off x="655778" y="2011680"/>
            <a:ext cx="5439181" cy="4206240"/>
          </a:xfrm>
        </p:spPr>
        <p:txBody>
          <a:bodyPr/>
          <a:lstStyle/>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Health and social care is a complex area of employment.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Proper application of critical employability skills is a key success factor in this area.</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Acquiring, developing and retaining key skills are of great significance to sustain in this sector. </a:t>
            </a:r>
          </a:p>
          <a:p>
            <a:pPr>
              <a:lnSpc>
                <a:spcPct val="200000"/>
              </a:lnSpc>
            </a:pPr>
            <a:endParaRPr lang="en-IN" dirty="0"/>
          </a:p>
        </p:txBody>
      </p:sp>
      <p:pic>
        <p:nvPicPr>
          <p:cNvPr id="5" name="Picture 4">
            <a:extLst>
              <a:ext uri="{FF2B5EF4-FFF2-40B4-BE49-F238E27FC236}">
                <a16:creationId xmlns:a16="http://schemas.microsoft.com/office/drawing/2014/main" id="{0784311A-C549-4809-9620-B3D269831F0F}"/>
              </a:ext>
            </a:extLst>
          </p:cNvPr>
          <p:cNvPicPr>
            <a:picLocks noChangeAspect="1"/>
          </p:cNvPicPr>
          <p:nvPr/>
        </p:nvPicPr>
        <p:blipFill>
          <a:blip r:embed="rId3"/>
          <a:stretch>
            <a:fillRect/>
          </a:stretch>
        </p:blipFill>
        <p:spPr>
          <a:xfrm>
            <a:off x="7364855" y="2083740"/>
            <a:ext cx="3848100" cy="3507591"/>
          </a:xfrm>
          <a:prstGeom prst="rect">
            <a:avLst/>
          </a:prstGeom>
        </p:spPr>
      </p:pic>
    </p:spTree>
    <p:extLst>
      <p:ext uri="{BB962C8B-B14F-4D97-AF65-F5344CB8AC3E}">
        <p14:creationId xmlns:p14="http://schemas.microsoft.com/office/powerpoint/2010/main" val="759588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7B5EC-797B-5819-BBD2-95877AA3A9DD}"/>
              </a:ext>
            </a:extLst>
          </p:cNvPr>
          <p:cNvSpPr>
            <a:spLocks noGrp="1"/>
          </p:cNvSpPr>
          <p:nvPr>
            <p:ph type="title"/>
          </p:nvPr>
        </p:nvSpPr>
        <p:spPr>
          <a:xfrm>
            <a:off x="1203960" y="640080"/>
            <a:ext cx="9784080" cy="1355861"/>
          </a:xfrm>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rPr>
              <a:t>Description of key skill chosen (Working in team)</a:t>
            </a:r>
            <a:br>
              <a:rPr lang="en-US" sz="3200" b="0" dirty="0">
                <a:effectLst/>
              </a:rPr>
            </a:br>
            <a:br>
              <a:rPr lang="en-US" sz="3200" dirty="0"/>
            </a:br>
            <a:endParaRPr lang="en-IN" sz="3200" dirty="0"/>
          </a:p>
        </p:txBody>
      </p:sp>
      <p:sp>
        <p:nvSpPr>
          <p:cNvPr id="3" name="Content Placeholder 2">
            <a:extLst>
              <a:ext uri="{FF2B5EF4-FFF2-40B4-BE49-F238E27FC236}">
                <a16:creationId xmlns:a16="http://schemas.microsoft.com/office/drawing/2014/main" id="{38E5FC01-501F-2653-D757-0A41EF60C4DD}"/>
              </a:ext>
            </a:extLst>
          </p:cNvPr>
          <p:cNvSpPr>
            <a:spLocks noGrp="1"/>
          </p:cNvSpPr>
          <p:nvPr>
            <p:ph idx="1"/>
          </p:nvPr>
        </p:nvSpPr>
        <p:spPr>
          <a:xfrm>
            <a:off x="628357" y="1995941"/>
            <a:ext cx="5479235" cy="4206240"/>
          </a:xfrm>
        </p:spPr>
        <p:txBody>
          <a:bodyPr/>
          <a:lstStyle/>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Teamwork is a major employability skill that organisations of this time look for.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Teamwork refers to the ability of organisational people to work together.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Teamwork skill is one of the key skills that can potentially contribute to improving performance (</a:t>
            </a:r>
            <a:r>
              <a:rPr lang="en-US" sz="1800" b="0" i="0" u="none" strike="noStrike" dirty="0">
                <a:solidFill>
                  <a:srgbClr val="222222"/>
                </a:solidFill>
                <a:effectLst/>
                <a:latin typeface="Times New Roman" panose="02020603050405020304" pitchFamily="18" charset="0"/>
              </a:rPr>
              <a:t>Zajac </a:t>
            </a:r>
            <a:r>
              <a:rPr lang="en-US" sz="1800" b="0" i="1" u="none" strike="noStrike" dirty="0">
                <a:solidFill>
                  <a:srgbClr val="222222"/>
                </a:solidFill>
                <a:effectLst/>
                <a:latin typeface="Times New Roman" panose="02020603050405020304" pitchFamily="18" charset="0"/>
              </a:rPr>
              <a:t>et al. </a:t>
            </a:r>
            <a:r>
              <a:rPr lang="en-US" sz="1800" b="0" i="0" u="none" strike="noStrike" dirty="0">
                <a:solidFill>
                  <a:srgbClr val="222222"/>
                </a:solidFill>
                <a:effectLst/>
                <a:latin typeface="Times New Roman" panose="02020603050405020304" pitchFamily="18" charset="0"/>
              </a:rPr>
              <a:t>2021)</a:t>
            </a:r>
            <a:r>
              <a:rPr lang="en-US" sz="1800" b="0" i="0" u="none" strike="noStrike" dirty="0">
                <a:solidFill>
                  <a:srgbClr val="000000"/>
                </a:solidFill>
                <a:effectLst/>
                <a:latin typeface="Times New Roman" panose="02020603050405020304" pitchFamily="18" charset="0"/>
              </a:rPr>
              <a:t>. </a:t>
            </a:r>
          </a:p>
          <a:p>
            <a:pPr>
              <a:lnSpc>
                <a:spcPct val="200000"/>
              </a:lnSpc>
            </a:pPr>
            <a:endParaRPr lang="en-IN" dirty="0"/>
          </a:p>
        </p:txBody>
      </p:sp>
      <p:pic>
        <p:nvPicPr>
          <p:cNvPr id="2050" name="Picture 2" descr="Effective Teamwork png images | PNGEgg">
            <a:extLst>
              <a:ext uri="{FF2B5EF4-FFF2-40B4-BE49-F238E27FC236}">
                <a16:creationId xmlns:a16="http://schemas.microsoft.com/office/drawing/2014/main" id="{F64A345C-3D35-6003-779F-0F2B94017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5035" y="2011679"/>
            <a:ext cx="4698608" cy="4206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939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0FB16-9695-D72F-DC01-A033F6BCF6A3}"/>
              </a:ext>
            </a:extLst>
          </p:cNvPr>
          <p:cNvSpPr>
            <a:spLocks noGrp="1"/>
          </p:cNvSpPr>
          <p:nvPr>
            <p:ph type="title"/>
          </p:nvPr>
        </p:nvSpPr>
        <p:spPr>
          <a:xfrm>
            <a:off x="1203960" y="344774"/>
            <a:ext cx="9784080" cy="2113613"/>
          </a:xfrm>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rPr>
              <a:t>Relevance of key skill chosen within health and social care</a:t>
            </a:r>
            <a:br>
              <a:rPr lang="en-US" sz="3200" b="0" dirty="0">
                <a:effectLst/>
              </a:rPr>
            </a:br>
            <a:br>
              <a:rPr lang="en-US" sz="3200" dirty="0"/>
            </a:br>
            <a:endParaRPr lang="en-IN" sz="3200" dirty="0"/>
          </a:p>
        </p:txBody>
      </p:sp>
      <p:sp>
        <p:nvSpPr>
          <p:cNvPr id="3" name="Content Placeholder 2">
            <a:extLst>
              <a:ext uri="{FF2B5EF4-FFF2-40B4-BE49-F238E27FC236}">
                <a16:creationId xmlns:a16="http://schemas.microsoft.com/office/drawing/2014/main" id="{0B713768-6AFA-A35A-27AD-8F262DA3B0F6}"/>
              </a:ext>
            </a:extLst>
          </p:cNvPr>
          <p:cNvSpPr>
            <a:spLocks noGrp="1"/>
          </p:cNvSpPr>
          <p:nvPr>
            <p:ph idx="1"/>
          </p:nvPr>
        </p:nvSpPr>
        <p:spPr>
          <a:xfrm>
            <a:off x="417342" y="2011679"/>
            <a:ext cx="6126349" cy="4206240"/>
          </a:xfrm>
        </p:spPr>
        <p:txBody>
          <a:bodyPr/>
          <a:lstStyle/>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Working in team is a key skill that the health and social care sector demands from employees.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Team-based care provisions can improve efficiency, safety and overall quality of health and social care services.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Accuracy and improvement in patient care largely depend on employees’ ability to coordinate their actions (</a:t>
            </a:r>
            <a:r>
              <a:rPr lang="en-US" sz="1800" b="0" i="0" u="none" strike="noStrike" dirty="0">
                <a:solidFill>
                  <a:srgbClr val="222222"/>
                </a:solidFill>
                <a:effectLst/>
                <a:latin typeface="Times New Roman" panose="02020603050405020304" pitchFamily="18" charset="0"/>
              </a:rPr>
              <a:t>Anderson </a:t>
            </a:r>
            <a:r>
              <a:rPr lang="en-US" sz="1800" b="0" i="1" u="none" strike="noStrike" dirty="0">
                <a:solidFill>
                  <a:srgbClr val="222222"/>
                </a:solidFill>
                <a:effectLst/>
                <a:latin typeface="Times New Roman" panose="02020603050405020304" pitchFamily="18" charset="0"/>
              </a:rPr>
              <a:t>et al. </a:t>
            </a:r>
            <a:r>
              <a:rPr lang="en-US" sz="1800" b="0" i="0" u="none" strike="noStrike" dirty="0">
                <a:solidFill>
                  <a:srgbClr val="222222"/>
                </a:solidFill>
                <a:effectLst/>
                <a:latin typeface="Times New Roman" panose="02020603050405020304" pitchFamily="18" charset="0"/>
              </a:rPr>
              <a:t>2021)</a:t>
            </a:r>
            <a:r>
              <a:rPr lang="en-US" sz="1800" b="0" i="0" u="none" strike="noStrike" dirty="0">
                <a:solidFill>
                  <a:srgbClr val="000000"/>
                </a:solidFill>
                <a:effectLst/>
                <a:latin typeface="Times New Roman" panose="02020603050405020304" pitchFamily="18" charset="0"/>
              </a:rPr>
              <a:t>. </a:t>
            </a:r>
          </a:p>
          <a:p>
            <a:pPr>
              <a:lnSpc>
                <a:spcPct val="200000"/>
              </a:lnSpc>
            </a:pPr>
            <a:endParaRPr lang="en-IN" dirty="0"/>
          </a:p>
        </p:txBody>
      </p:sp>
      <p:pic>
        <p:nvPicPr>
          <p:cNvPr id="7" name="Picture 6">
            <a:extLst>
              <a:ext uri="{FF2B5EF4-FFF2-40B4-BE49-F238E27FC236}">
                <a16:creationId xmlns:a16="http://schemas.microsoft.com/office/drawing/2014/main" id="{AAF84E86-78F7-4700-A57F-6DC20251CC75}"/>
              </a:ext>
            </a:extLst>
          </p:cNvPr>
          <p:cNvPicPr>
            <a:picLocks noChangeAspect="1"/>
          </p:cNvPicPr>
          <p:nvPr/>
        </p:nvPicPr>
        <p:blipFill>
          <a:blip r:embed="rId3"/>
          <a:stretch>
            <a:fillRect/>
          </a:stretch>
        </p:blipFill>
        <p:spPr>
          <a:xfrm>
            <a:off x="7183608" y="2011679"/>
            <a:ext cx="4591050" cy="3879455"/>
          </a:xfrm>
          <a:prstGeom prst="rect">
            <a:avLst/>
          </a:prstGeom>
        </p:spPr>
      </p:pic>
    </p:spTree>
    <p:extLst>
      <p:ext uri="{BB962C8B-B14F-4D97-AF65-F5344CB8AC3E}">
        <p14:creationId xmlns:p14="http://schemas.microsoft.com/office/powerpoint/2010/main" val="335506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E6CA-3764-A659-1C0E-5493FC87E075}"/>
              </a:ext>
            </a:extLst>
          </p:cNvPr>
          <p:cNvSpPr>
            <a:spLocks noGrp="1"/>
          </p:cNvSpPr>
          <p:nvPr>
            <p:ph type="title"/>
          </p:nvPr>
        </p:nvSpPr>
        <p:spPr>
          <a:xfrm>
            <a:off x="1202919" y="584616"/>
            <a:ext cx="9784080" cy="1208320"/>
          </a:xfrm>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rPr>
              <a:t>Practical example of the utility of the chosen skill</a:t>
            </a:r>
            <a:br>
              <a:rPr lang="en-US" sz="3200" b="0" dirty="0">
                <a:effectLst/>
              </a:rPr>
            </a:br>
            <a:br>
              <a:rPr lang="en-US" sz="3200" dirty="0"/>
            </a:br>
            <a:endParaRPr lang="en-IN" sz="3200" dirty="0"/>
          </a:p>
        </p:txBody>
      </p:sp>
      <p:sp>
        <p:nvSpPr>
          <p:cNvPr id="3" name="Content Placeholder 2">
            <a:extLst>
              <a:ext uri="{FF2B5EF4-FFF2-40B4-BE49-F238E27FC236}">
                <a16:creationId xmlns:a16="http://schemas.microsoft.com/office/drawing/2014/main" id="{1C08CC8F-5170-C625-6806-BDDB7FC8C226}"/>
              </a:ext>
            </a:extLst>
          </p:cNvPr>
          <p:cNvSpPr>
            <a:spLocks noGrp="1"/>
          </p:cNvSpPr>
          <p:nvPr>
            <p:ph idx="1"/>
          </p:nvPr>
        </p:nvSpPr>
        <p:spPr>
          <a:xfrm>
            <a:off x="220394" y="1963443"/>
            <a:ext cx="7067779" cy="4206240"/>
          </a:xfrm>
        </p:spPr>
        <p:txBody>
          <a:bodyPr>
            <a:noAutofit/>
          </a:bodyPr>
          <a:lstStyle/>
          <a:p>
            <a:pPr marL="342900" lvl="0" indent="-342900" algn="just">
              <a:lnSpc>
                <a:spcPct val="200000"/>
              </a:lnSpc>
              <a:buFont typeface="Arial" panose="020B0604020202020204" pitchFamily="34" charset="0"/>
              <a:buChar char="●"/>
            </a:pPr>
            <a:r>
              <a:rPr lang="en-GB" sz="1800" u="none" strike="noStrike" dirty="0">
                <a:solidFill>
                  <a:srgbClr val="020202"/>
                </a:solidFill>
                <a:effectLst/>
                <a:latin typeface="Times New Roman" panose="02020603050405020304" pitchFamily="18" charset="0"/>
                <a:ea typeface="Times New Roman" panose="02020603050405020304" pitchFamily="18" charset="0"/>
              </a:rPr>
              <a:t>In professional health and social care settings, teamwork refers to joint efforts from different independent groups or teams </a:t>
            </a:r>
            <a:r>
              <a:rPr lang="en-GB" sz="1800" u="none" strike="noStrike" dirty="0">
                <a:solidFill>
                  <a:srgbClr val="02020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solidFill>
                  <a:srgbClr val="020202"/>
                </a:solidFill>
                <a:latin typeface="Times New Roman" panose="02020603050405020304" pitchFamily="18" charset="0"/>
                <a:cs typeface="Times New Roman" panose="02020603050405020304" pitchFamily="18" charset="0"/>
              </a:rPr>
              <a:t>Lantz </a:t>
            </a:r>
            <a:r>
              <a:rPr lang="en-GB" sz="1800" i="1" dirty="0">
                <a:solidFill>
                  <a:srgbClr val="020202"/>
                </a:solidFill>
                <a:latin typeface="Times New Roman" panose="02020603050405020304" pitchFamily="18" charset="0"/>
                <a:cs typeface="Times New Roman" panose="02020603050405020304" pitchFamily="18" charset="0"/>
              </a:rPr>
              <a:t>et al. </a:t>
            </a:r>
            <a:r>
              <a:rPr lang="en-GB" sz="1800" dirty="0">
                <a:solidFill>
                  <a:srgbClr val="020202"/>
                </a:solidFill>
                <a:latin typeface="Times New Roman" panose="02020603050405020304" pitchFamily="18" charset="0"/>
                <a:cs typeface="Times New Roman" panose="02020603050405020304" pitchFamily="18" charset="0"/>
              </a:rPr>
              <a:t>2019). </a:t>
            </a:r>
            <a:endParaRPr lang="en-IN" sz="1800" u="none" strike="noStrike" dirty="0">
              <a:solidFill>
                <a:srgbClr val="020202"/>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buFont typeface="Arial" panose="020B0604020202020204" pitchFamily="34" charset="0"/>
              <a:buChar char="●"/>
            </a:pPr>
            <a:r>
              <a:rPr lang="en-GB" sz="1800" u="none" strike="noStrike" dirty="0">
                <a:solidFill>
                  <a:srgbClr val="020202"/>
                </a:solidFill>
                <a:effectLst/>
                <a:latin typeface="Times New Roman" panose="02020603050405020304" pitchFamily="18" charset="0"/>
                <a:ea typeface="Arial" panose="020B0604020202020204" pitchFamily="34" charset="0"/>
              </a:rPr>
              <a:t>For example, if a pregnant woman is signalling a heart issue, I will ask a cardiac surgery team to work together in the maternity ward. </a:t>
            </a:r>
            <a:endParaRPr lang="en-IN" sz="1800" u="none" strike="noStrike" dirty="0">
              <a:solidFill>
                <a:srgbClr val="020202"/>
              </a:solidFill>
              <a:effectLst/>
              <a:latin typeface="Arial" panose="020B0604020202020204" pitchFamily="34" charset="0"/>
              <a:ea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solidFill>
                  <a:srgbClr val="020202"/>
                </a:solidFill>
                <a:effectLst/>
                <a:latin typeface="Times New Roman" panose="02020603050405020304" pitchFamily="18" charset="0"/>
                <a:ea typeface="Arial" panose="020B0604020202020204" pitchFamily="34" charset="0"/>
              </a:rPr>
              <a:t>I will ask for collaborative teamwork involving the cardiac surgeon, the nurse on duty and the gynaecologist who is responsible for the pregnant woman’s treatment.</a:t>
            </a:r>
            <a:endParaRPr lang="en-IN" sz="1800" u="none" strike="noStrike" dirty="0">
              <a:solidFill>
                <a:srgbClr val="020202"/>
              </a:solidFill>
              <a:effectLst/>
              <a:latin typeface="Arial" panose="020B0604020202020204" pitchFamily="34" charset="0"/>
              <a:ea typeface="Arial" panose="020B0604020202020204" pitchFamily="34" charset="0"/>
            </a:endParaRPr>
          </a:p>
          <a:p>
            <a:pPr>
              <a:lnSpc>
                <a:spcPct val="200000"/>
              </a:lnSpc>
            </a:pPr>
            <a:endParaRPr lang="en-IN" sz="1800" dirty="0"/>
          </a:p>
        </p:txBody>
      </p:sp>
      <p:pic>
        <p:nvPicPr>
          <p:cNvPr id="5" name="Picture 4">
            <a:extLst>
              <a:ext uri="{FF2B5EF4-FFF2-40B4-BE49-F238E27FC236}">
                <a16:creationId xmlns:a16="http://schemas.microsoft.com/office/drawing/2014/main" id="{CDFCB08F-2DA8-BE1E-5D70-F48D9F4FC87C}"/>
              </a:ext>
            </a:extLst>
          </p:cNvPr>
          <p:cNvPicPr>
            <a:picLocks noChangeAspect="1"/>
          </p:cNvPicPr>
          <p:nvPr/>
        </p:nvPicPr>
        <p:blipFill>
          <a:blip r:embed="rId3"/>
          <a:stretch>
            <a:fillRect/>
          </a:stretch>
        </p:blipFill>
        <p:spPr>
          <a:xfrm>
            <a:off x="7571415" y="2121522"/>
            <a:ext cx="4220309" cy="3890082"/>
          </a:xfrm>
          <a:prstGeom prst="rect">
            <a:avLst/>
          </a:prstGeom>
        </p:spPr>
      </p:pic>
    </p:spTree>
    <p:extLst>
      <p:ext uri="{BB962C8B-B14F-4D97-AF65-F5344CB8AC3E}">
        <p14:creationId xmlns:p14="http://schemas.microsoft.com/office/powerpoint/2010/main" val="423973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094AC9F-D5AB-EFAE-CE98-58D2B39F5B12}"/>
              </a:ext>
            </a:extLst>
          </p:cNvPr>
          <p:cNvGraphicFramePr>
            <a:graphicFrameLocks noGrp="1"/>
          </p:cNvGraphicFramePr>
          <p:nvPr>
            <p:extLst>
              <p:ext uri="{D42A27DB-BD31-4B8C-83A1-F6EECF244321}">
                <p14:modId xmlns:p14="http://schemas.microsoft.com/office/powerpoint/2010/main" val="3289443203"/>
              </p:ext>
            </p:extLst>
          </p:nvPr>
        </p:nvGraphicFramePr>
        <p:xfrm>
          <a:off x="2032000" y="245660"/>
          <a:ext cx="8128000" cy="701040"/>
        </p:xfrm>
        <a:graphic>
          <a:graphicData uri="http://schemas.openxmlformats.org/drawingml/2006/table">
            <a:tbl>
              <a:tblPr firstRow="1" bandRow="1">
                <a:tableStyleId>{073A0DAA-6AF3-43AB-8588-CEC1D06C72B9}</a:tableStyleId>
              </a:tblPr>
              <a:tblGrid>
                <a:gridCol w="8128000">
                  <a:extLst>
                    <a:ext uri="{9D8B030D-6E8A-4147-A177-3AD203B41FA5}">
                      <a16:colId xmlns:a16="http://schemas.microsoft.com/office/drawing/2014/main" val="2043730765"/>
                    </a:ext>
                  </a:extLst>
                </a:gridCol>
              </a:tblGrid>
              <a:tr h="600501">
                <a:tc>
                  <a:txBody>
                    <a:bodyPr/>
                    <a:lstStyle/>
                    <a:p>
                      <a:pPr algn="ctr"/>
                      <a:r>
                        <a:rPr lang="en-GB" sz="4000" b="1" dirty="0"/>
                        <a:t>Continue…</a:t>
                      </a:r>
                    </a:p>
                  </a:txBody>
                  <a:tcPr/>
                </a:tc>
                <a:extLst>
                  <a:ext uri="{0D108BD9-81ED-4DB2-BD59-A6C34878D82A}">
                    <a16:rowId xmlns:a16="http://schemas.microsoft.com/office/drawing/2014/main" val="1455209990"/>
                  </a:ext>
                </a:extLst>
              </a:tr>
            </a:tbl>
          </a:graphicData>
        </a:graphic>
      </p:graphicFrame>
      <p:graphicFrame>
        <p:nvGraphicFramePr>
          <p:cNvPr id="3" name="Table 3">
            <a:extLst>
              <a:ext uri="{FF2B5EF4-FFF2-40B4-BE49-F238E27FC236}">
                <a16:creationId xmlns:a16="http://schemas.microsoft.com/office/drawing/2014/main" id="{CFBC8C79-8604-3642-7E6B-207FA6DBD8C5}"/>
              </a:ext>
            </a:extLst>
          </p:cNvPr>
          <p:cNvGraphicFramePr>
            <a:graphicFrameLocks noGrp="1"/>
          </p:cNvGraphicFramePr>
          <p:nvPr>
            <p:extLst>
              <p:ext uri="{D42A27DB-BD31-4B8C-83A1-F6EECF244321}">
                <p14:modId xmlns:p14="http://schemas.microsoft.com/office/powerpoint/2010/main" val="1592625060"/>
              </p:ext>
            </p:extLst>
          </p:nvPr>
        </p:nvGraphicFramePr>
        <p:xfrm>
          <a:off x="423081" y="1098645"/>
          <a:ext cx="11457295" cy="5622877"/>
        </p:xfrm>
        <a:graphic>
          <a:graphicData uri="http://schemas.openxmlformats.org/drawingml/2006/table">
            <a:tbl>
              <a:tblPr firstRow="1" bandRow="1">
                <a:tableStyleId>{2D5ABB26-0587-4C30-8999-92F81FD0307C}</a:tableStyleId>
              </a:tblPr>
              <a:tblGrid>
                <a:gridCol w="11457295">
                  <a:extLst>
                    <a:ext uri="{9D8B030D-6E8A-4147-A177-3AD203B41FA5}">
                      <a16:colId xmlns:a16="http://schemas.microsoft.com/office/drawing/2014/main" val="982065383"/>
                    </a:ext>
                  </a:extLst>
                </a:gridCol>
              </a:tblGrid>
              <a:tr h="5622877">
                <a:tc>
                  <a:txBody>
                    <a:bodyPr/>
                    <a:lstStyle/>
                    <a:p>
                      <a:pPr marL="285750" indent="-285750">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Patient Care: Health and social care professionals play a crucial role in providing care and support to patients. For example, doctors, nurses, and other healthcare workers provide medical treatment, monitor patients' health, and help manage chronic conditions.</a:t>
                      </a:r>
                    </a:p>
                    <a:p>
                      <a:pPr marL="285750" indent="-285750">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Mental Health Support: Health and social care professionals also provide essential support to individuals struggling with mental health issues. For example, mental health counselors and therapists provide therapy sessions and support groups to help individuals manage their mental health.</a:t>
                      </a:r>
                    </a:p>
                    <a:p>
                      <a:pPr marL="285750" indent="-285750">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Social Work: Social workers help individuals and families navigate complex social issues such as poverty, housing, and education. For example, social workers can assist families in accessing resources and services to improve their living conditions and help children in foster care find permanent homes.</a:t>
                      </a:r>
                    </a:p>
                    <a:p>
                      <a:pPr marL="285750" indent="-285750">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Rehabilitation: Health and social care professionals also assist individuals recovering from injuries, illnesses, or surgeries. For example, physical therapists help patients regain strength and mobility after a stroke, and occupational therapists help individuals develop skills to perform daily activities after an injury.</a:t>
                      </a:r>
                    </a:p>
                    <a:p>
                      <a:pPr marL="285750" indent="-285750">
                        <a:buFont typeface="Arial" panose="020B0604020202020204" pitchFamily="34" charset="0"/>
                        <a:buChar char="•"/>
                      </a:pPr>
                      <a:endParaRPr lang="en-US" sz="1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Public Health: Health and social care professionals also play a vital role in promoting public health and preventing the spread of diseases. For example, public health officials work to prevent the spread of infectious diseases through vaccination programs, community outreach, and education campaigns. They also monitor and track disease outbreaks to help control and contain them.</a:t>
                      </a:r>
                      <a:endParaRPr lang="en-GB" sz="1800" dirty="0">
                        <a:solidFill>
                          <a:schemeClr val="bg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80929692"/>
                  </a:ext>
                </a:extLst>
              </a:tr>
            </a:tbl>
          </a:graphicData>
        </a:graphic>
      </p:graphicFrame>
    </p:spTree>
    <p:extLst>
      <p:ext uri="{BB962C8B-B14F-4D97-AF65-F5344CB8AC3E}">
        <p14:creationId xmlns:p14="http://schemas.microsoft.com/office/powerpoint/2010/main" val="2491116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746D-874B-E731-1899-844D8FC5DC1B}"/>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Times New Roman" panose="02020603050405020304" pitchFamily="18" charset="0"/>
              </a:rPr>
              <a:t>Conclusion</a:t>
            </a:r>
            <a:endParaRPr lang="en-IN" sz="3200" dirty="0"/>
          </a:p>
        </p:txBody>
      </p:sp>
      <p:sp>
        <p:nvSpPr>
          <p:cNvPr id="3" name="Content Placeholder 2">
            <a:extLst>
              <a:ext uri="{FF2B5EF4-FFF2-40B4-BE49-F238E27FC236}">
                <a16:creationId xmlns:a16="http://schemas.microsoft.com/office/drawing/2014/main" id="{B4DF5752-83C3-8D87-CAF6-748A6D4234AD}"/>
              </a:ext>
            </a:extLst>
          </p:cNvPr>
          <p:cNvSpPr>
            <a:spLocks noGrp="1"/>
          </p:cNvSpPr>
          <p:nvPr>
            <p:ph idx="1"/>
          </p:nvPr>
        </p:nvSpPr>
        <p:spPr>
          <a:xfrm>
            <a:off x="663273" y="2101621"/>
            <a:ext cx="6182619" cy="4206240"/>
          </a:xfrm>
        </p:spPr>
        <p:txBody>
          <a:bodyPr/>
          <a:lstStyle/>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Health and social care is a complex field of work that demands quality care, diagnosis and clinical interventions.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Teamwork skills are essential to achieve this objective. </a:t>
            </a:r>
          </a:p>
          <a:p>
            <a:pPr algn="just" rtl="0" fontAlgn="base">
              <a:lnSpc>
                <a:spcPct val="20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Teamwork skill not only provides patient satisfaction but also advocates for personal job satisfaction. </a:t>
            </a:r>
          </a:p>
          <a:p>
            <a:pPr>
              <a:lnSpc>
                <a:spcPct val="200000"/>
              </a:lnSpc>
            </a:pPr>
            <a:endParaRPr lang="en-IN" dirty="0"/>
          </a:p>
        </p:txBody>
      </p:sp>
      <p:pic>
        <p:nvPicPr>
          <p:cNvPr id="5" name="Picture 4">
            <a:extLst>
              <a:ext uri="{FF2B5EF4-FFF2-40B4-BE49-F238E27FC236}">
                <a16:creationId xmlns:a16="http://schemas.microsoft.com/office/drawing/2014/main" id="{AA0AF773-685E-F1E4-321C-A30C5920B4D3}"/>
              </a:ext>
            </a:extLst>
          </p:cNvPr>
          <p:cNvPicPr>
            <a:picLocks noChangeAspect="1"/>
          </p:cNvPicPr>
          <p:nvPr/>
        </p:nvPicPr>
        <p:blipFill>
          <a:blip r:embed="rId3"/>
          <a:stretch>
            <a:fillRect/>
          </a:stretch>
        </p:blipFill>
        <p:spPr>
          <a:xfrm>
            <a:off x="7551720" y="2101621"/>
            <a:ext cx="3977007" cy="3951260"/>
          </a:xfrm>
          <a:prstGeom prst="rect">
            <a:avLst/>
          </a:prstGeom>
        </p:spPr>
      </p:pic>
    </p:spTree>
    <p:extLst>
      <p:ext uri="{BB962C8B-B14F-4D97-AF65-F5344CB8AC3E}">
        <p14:creationId xmlns:p14="http://schemas.microsoft.com/office/powerpoint/2010/main" val="2012649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84A2-F74A-C905-AB6F-2EB1889DE202}"/>
              </a:ext>
            </a:extLst>
          </p:cNvPr>
          <p:cNvSpPr>
            <a:spLocks noGrp="1"/>
          </p:cNvSpPr>
          <p:nvPr>
            <p:ph type="title"/>
          </p:nvPr>
        </p:nvSpPr>
        <p:spPr>
          <a:xfrm>
            <a:off x="1202919" y="389108"/>
            <a:ext cx="9784080" cy="1508760"/>
          </a:xfrm>
        </p:spPr>
        <p:txBody>
          <a:bodyPr>
            <a:norm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Reference List</a:t>
            </a:r>
            <a:br>
              <a:rPr lang="en-IN" sz="3200" b="0" dirty="0">
                <a:effectLst/>
              </a:rPr>
            </a:br>
            <a:br>
              <a:rPr lang="en-IN" sz="3200" dirty="0"/>
            </a:br>
            <a:endParaRPr lang="en-IN" sz="3200" dirty="0"/>
          </a:p>
        </p:txBody>
      </p:sp>
      <p:sp>
        <p:nvSpPr>
          <p:cNvPr id="3" name="Content Placeholder 2">
            <a:extLst>
              <a:ext uri="{FF2B5EF4-FFF2-40B4-BE49-F238E27FC236}">
                <a16:creationId xmlns:a16="http://schemas.microsoft.com/office/drawing/2014/main" id="{C8D44F9D-7921-5F73-8A8C-0E27924BCBA1}"/>
              </a:ext>
            </a:extLst>
          </p:cNvPr>
          <p:cNvSpPr>
            <a:spLocks noGrp="1"/>
          </p:cNvSpPr>
          <p:nvPr>
            <p:ph idx="1"/>
          </p:nvPr>
        </p:nvSpPr>
        <p:spPr>
          <a:xfrm>
            <a:off x="1" y="2026670"/>
            <a:ext cx="12082072" cy="4831330"/>
          </a:xfrm>
        </p:spPr>
        <p:txBody>
          <a:bodyPr>
            <a:normAutofit/>
          </a:bodyPr>
          <a:lstStyle/>
          <a:p>
            <a:pPr algn="just" rtl="0">
              <a:lnSpc>
                <a:spcPct val="200000"/>
              </a:lnSpc>
              <a:spcBef>
                <a:spcPts val="0"/>
              </a:spcBef>
              <a:spcAft>
                <a:spcPts val="0"/>
              </a:spcAft>
            </a:pPr>
            <a:r>
              <a:rPr lang="en-US" sz="1800" b="0" i="0" u="none" strike="noStrike" dirty="0">
                <a:solidFill>
                  <a:srgbClr val="222222"/>
                </a:solidFill>
                <a:effectLst/>
                <a:latin typeface="Times New Roman" panose="02020603050405020304" pitchFamily="18" charset="0"/>
              </a:rPr>
              <a:t>Anderson, J.E., Lavelle, M. and Reedy, G., 2021. Understanding adaptive teamwork in health care: Progress and future directions. </a:t>
            </a:r>
            <a:r>
              <a:rPr lang="en-US" sz="1800" b="0" i="1" u="none" strike="noStrike" dirty="0">
                <a:solidFill>
                  <a:srgbClr val="222222"/>
                </a:solidFill>
                <a:effectLst/>
                <a:latin typeface="Times New Roman" panose="02020603050405020304" pitchFamily="18" charset="0"/>
              </a:rPr>
              <a:t>Journal of Health Services Research &amp; Policy</a:t>
            </a:r>
            <a:r>
              <a:rPr lang="en-US" sz="1800" b="0" i="0" u="none" strike="noStrike" dirty="0">
                <a:solidFill>
                  <a:srgbClr val="222222"/>
                </a:solidFill>
                <a:effectLst/>
                <a:latin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rPr>
              <a:t>26</a:t>
            </a:r>
            <a:r>
              <a:rPr lang="en-US" sz="1800" b="0" i="0" u="none" strike="noStrike" dirty="0">
                <a:solidFill>
                  <a:srgbClr val="222222"/>
                </a:solidFill>
                <a:effectLst/>
                <a:latin typeface="Times New Roman" panose="02020603050405020304" pitchFamily="18" charset="0"/>
              </a:rPr>
              <a:t>(3), pp.208-214.</a:t>
            </a:r>
            <a:endParaRPr lang="en-US" b="0" dirty="0">
              <a:effectLst/>
            </a:endParaRPr>
          </a:p>
          <a:p>
            <a:pPr algn="just" rtl="0">
              <a:lnSpc>
                <a:spcPct val="200000"/>
              </a:lnSpc>
              <a:spcBef>
                <a:spcPts val="0"/>
              </a:spcBef>
              <a:spcAft>
                <a:spcPts val="0"/>
              </a:spcAft>
            </a:pPr>
            <a:r>
              <a:rPr lang="en-US" sz="1800" b="0" i="0" u="none" strike="noStrike" dirty="0">
                <a:solidFill>
                  <a:srgbClr val="222222"/>
                </a:solidFill>
                <a:effectLst/>
                <a:latin typeface="Times New Roman" panose="02020603050405020304" pitchFamily="18" charset="0"/>
              </a:rPr>
              <a:t>Lantz, A., </a:t>
            </a:r>
            <a:r>
              <a:rPr lang="en-US" sz="1800" b="0" i="0" u="none" strike="noStrike" dirty="0" err="1">
                <a:solidFill>
                  <a:srgbClr val="222222"/>
                </a:solidFill>
                <a:effectLst/>
                <a:latin typeface="Times New Roman" panose="02020603050405020304" pitchFamily="18" charset="0"/>
              </a:rPr>
              <a:t>Ulber</a:t>
            </a:r>
            <a:r>
              <a:rPr lang="en-US" sz="1800" b="0" i="0" u="none" strike="noStrike" dirty="0">
                <a:solidFill>
                  <a:srgbClr val="222222"/>
                </a:solidFill>
                <a:effectLst/>
                <a:latin typeface="Times New Roman" panose="02020603050405020304" pitchFamily="18" charset="0"/>
              </a:rPr>
              <a:t>, D. and Friedrich, P., 2019. </a:t>
            </a:r>
            <a:r>
              <a:rPr lang="en-US" sz="1800" b="0" i="1" u="none" strike="noStrike" dirty="0">
                <a:solidFill>
                  <a:srgbClr val="222222"/>
                </a:solidFill>
                <a:effectLst/>
                <a:latin typeface="Times New Roman" panose="02020603050405020304" pitchFamily="18" charset="0"/>
              </a:rPr>
              <a:t>The problems with teamwork, and how to solve them</a:t>
            </a:r>
            <a:r>
              <a:rPr lang="en-US" sz="1800" b="0" i="0" u="none" strike="noStrike" dirty="0">
                <a:solidFill>
                  <a:srgbClr val="222222"/>
                </a:solidFill>
                <a:effectLst/>
                <a:latin typeface="Times New Roman" panose="02020603050405020304" pitchFamily="18" charset="0"/>
              </a:rPr>
              <a:t>. Routledge.</a:t>
            </a:r>
            <a:endParaRPr lang="en-US" b="0" dirty="0">
              <a:effectLst/>
            </a:endParaRPr>
          </a:p>
          <a:p>
            <a:pPr algn="just" rtl="0">
              <a:lnSpc>
                <a:spcPct val="200000"/>
              </a:lnSpc>
              <a:spcBef>
                <a:spcPts val="0"/>
              </a:spcBef>
              <a:spcAft>
                <a:spcPts val="0"/>
              </a:spcAft>
            </a:pPr>
            <a:r>
              <a:rPr lang="en-US" sz="1800" b="0" i="0" u="none" strike="noStrike" dirty="0">
                <a:solidFill>
                  <a:srgbClr val="222222"/>
                </a:solidFill>
                <a:effectLst/>
                <a:latin typeface="Times New Roman" panose="02020603050405020304" pitchFamily="18" charset="0"/>
              </a:rPr>
              <a:t>Zajac, S., Woods, A., Tannenbaum, S., Salas, E. and Holladay, C.L., 2021. Overcoming challenges to teamwork in healthcare: a team effectiveness framework and evidence-based guidance. </a:t>
            </a:r>
            <a:r>
              <a:rPr lang="en-US" sz="1800" b="0" i="1" u="none" strike="noStrike" dirty="0">
                <a:solidFill>
                  <a:srgbClr val="222222"/>
                </a:solidFill>
                <a:effectLst/>
                <a:latin typeface="Times New Roman" panose="02020603050405020304" pitchFamily="18" charset="0"/>
              </a:rPr>
              <a:t>Frontiers in Communication</a:t>
            </a:r>
            <a:r>
              <a:rPr lang="en-US" sz="1800" b="0" i="0" u="none" strike="noStrike" dirty="0">
                <a:solidFill>
                  <a:srgbClr val="222222"/>
                </a:solidFill>
                <a:effectLst/>
                <a:latin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rPr>
              <a:t>6</a:t>
            </a:r>
            <a:r>
              <a:rPr lang="en-US" sz="1800" b="0" i="0" u="none" strike="noStrike" dirty="0">
                <a:solidFill>
                  <a:srgbClr val="222222"/>
                </a:solidFill>
                <a:effectLst/>
                <a:latin typeface="Times New Roman" panose="02020603050405020304" pitchFamily="18" charset="0"/>
              </a:rPr>
              <a:t>, p.606445.</a:t>
            </a:r>
            <a:endParaRPr lang="en-US" sz="1800" i="0" u="none" strike="noStrike" dirty="0">
              <a:solidFill>
                <a:srgbClr val="222222"/>
              </a:solidFill>
              <a:latin typeface="Times New Roman" panose="02020603050405020304" pitchFamily="18" charset="0"/>
            </a:endParaRPr>
          </a:p>
          <a:p>
            <a:pPr algn="just" rtl="0">
              <a:lnSpc>
                <a:spcPct val="210000"/>
              </a:lnSpc>
              <a:spcBef>
                <a:spcPts val="0"/>
              </a:spcBef>
              <a:spcAft>
                <a:spcPts val="0"/>
              </a:spcAft>
            </a:pPr>
            <a:br>
              <a:rPr lang="en-US" dirty="0"/>
            </a:br>
            <a:endParaRPr lang="en-IN" dirty="0"/>
          </a:p>
        </p:txBody>
      </p:sp>
    </p:spTree>
    <p:extLst>
      <p:ext uri="{BB962C8B-B14F-4D97-AF65-F5344CB8AC3E}">
        <p14:creationId xmlns:p14="http://schemas.microsoft.com/office/powerpoint/2010/main" val="3688389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5F22-6A4F-67FB-4D99-C081CADA060C}"/>
              </a:ext>
            </a:extLst>
          </p:cNvPr>
          <p:cNvSpPr>
            <a:spLocks noGrp="1"/>
          </p:cNvSpPr>
          <p:nvPr>
            <p:ph type="title"/>
          </p:nvPr>
        </p:nvSpPr>
        <p:spPr>
          <a:xfrm>
            <a:off x="1203960" y="119284"/>
            <a:ext cx="10098624" cy="2024309"/>
          </a:xfrm>
        </p:spPr>
        <p:txBody>
          <a:bodyPr/>
          <a:lstStyle/>
          <a:p>
            <a:pPr algn="ctr"/>
            <a:r>
              <a:rPr lang="en-US" b="1" dirty="0">
                <a:latin typeface="Times New Roman" panose="02020603050405020304" pitchFamily="18" charset="0"/>
                <a:cs typeface="Times New Roman" panose="02020603050405020304" pitchFamily="18" charset="0"/>
              </a:rPr>
              <a:t>THANK YOU</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32599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1000</Words>
  <Application>Microsoft Office PowerPoint</Application>
  <PresentationFormat>Widescreen</PresentationFormat>
  <Paragraphs>57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Corbel</vt:lpstr>
      <vt:lpstr>Times New Roman</vt:lpstr>
      <vt:lpstr>Wingdings</vt:lpstr>
      <vt:lpstr>Banded</vt:lpstr>
      <vt:lpstr>Key Skills Presentation</vt:lpstr>
      <vt:lpstr>Introduction</vt:lpstr>
      <vt:lpstr>Description of key skill chosen (Working in team)  </vt:lpstr>
      <vt:lpstr>Relevance of key skill chosen within health and social care  </vt:lpstr>
      <vt:lpstr>Practical example of the utility of the chosen skill  </vt:lpstr>
      <vt:lpstr>PowerPoint Presentation</vt:lpstr>
      <vt:lpstr>Conclusion</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2023-02-26T18:53:43Z</dcterms:created>
  <dcterms:modified xsi:type="dcterms:W3CDTF">2023-03-05T19:58:46Z</dcterms:modified>
</cp:coreProperties>
</file>