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8" r:id="rId1"/>
  </p:sldMasterIdLst>
  <p:notesMasterIdLst>
    <p:notesMasterId r:id="rId13"/>
  </p:notesMasterIdLst>
  <p:sldIdLst>
    <p:sldId id="257" r:id="rId2"/>
    <p:sldId id="256" r:id="rId3"/>
    <p:sldId id="259" r:id="rId4"/>
    <p:sldId id="262" r:id="rId5"/>
    <p:sldId id="261" r:id="rId6"/>
    <p:sldId id="267" r:id="rId7"/>
    <p:sldId id="263" r:id="rId8"/>
    <p:sldId id="264" r:id="rId9"/>
    <p:sldId id="265" r:id="rId10"/>
    <p:sldId id="266" r:id="rId11"/>
    <p:sldId id="26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1744FE-F62E-4C49-9BE8-29AFE141E0EC}" v="53" dt="2025-11-11T21:33:05.6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7" d="100"/>
          <a:sy n="77" d="100"/>
        </p:scale>
        <p:origin x="869"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949E1B-3E12-462E-86AE-DE540CB0596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A957BD5-0088-432B-B474-DFE96042F774}">
      <dgm:prSet/>
      <dgm:spPr/>
      <dgm:t>
        <a:bodyPr/>
        <a:lstStyle/>
        <a:p>
          <a:pPr>
            <a:lnSpc>
              <a:spcPct val="100000"/>
            </a:lnSpc>
          </a:pPr>
          <a:r>
            <a:rPr lang="en-US" dirty="0"/>
            <a:t>Oncologist: chemotherapy, radiotherapy at the hospital this can help prolong life and relieve symptoms. </a:t>
          </a:r>
        </a:p>
      </dgm:t>
    </dgm:pt>
    <dgm:pt modelId="{0CB350A0-66A0-4CE7-8EAE-EE498CE8A07E}" type="parTrans" cxnId="{B88EF875-219E-43F5-9C89-71DF9FBF3D7F}">
      <dgm:prSet/>
      <dgm:spPr/>
      <dgm:t>
        <a:bodyPr/>
        <a:lstStyle/>
        <a:p>
          <a:endParaRPr lang="en-US"/>
        </a:p>
      </dgm:t>
    </dgm:pt>
    <dgm:pt modelId="{FC4C59C6-DEA5-4717-B148-DA9CEBCCB591}" type="sibTrans" cxnId="{B88EF875-219E-43F5-9C89-71DF9FBF3D7F}">
      <dgm:prSet/>
      <dgm:spPr/>
      <dgm:t>
        <a:bodyPr/>
        <a:lstStyle/>
        <a:p>
          <a:endParaRPr lang="en-US"/>
        </a:p>
      </dgm:t>
    </dgm:pt>
    <dgm:pt modelId="{03CA9231-B7AF-40DF-A632-5DC70253EE87}">
      <dgm:prSet/>
      <dgm:spPr/>
      <dgm:t>
        <a:bodyPr/>
        <a:lstStyle/>
        <a:p>
          <a:pPr>
            <a:lnSpc>
              <a:spcPct val="100000"/>
            </a:lnSpc>
          </a:pPr>
          <a:r>
            <a:rPr lang="en-US" dirty="0"/>
            <a:t>Respiratory nurse: symptom control help with breathing technicals</a:t>
          </a:r>
        </a:p>
      </dgm:t>
    </dgm:pt>
    <dgm:pt modelId="{62C7F5E8-4B2E-4073-9CEB-232621912019}" type="parTrans" cxnId="{69EB1982-688A-4434-A390-70BF993C5851}">
      <dgm:prSet/>
      <dgm:spPr/>
      <dgm:t>
        <a:bodyPr/>
        <a:lstStyle/>
        <a:p>
          <a:endParaRPr lang="en-US"/>
        </a:p>
      </dgm:t>
    </dgm:pt>
    <dgm:pt modelId="{86970D85-E8DB-472B-AD7B-F0188A003B53}" type="sibTrans" cxnId="{69EB1982-688A-4434-A390-70BF993C5851}">
      <dgm:prSet/>
      <dgm:spPr/>
      <dgm:t>
        <a:bodyPr/>
        <a:lstStyle/>
        <a:p>
          <a:endParaRPr lang="en-US"/>
        </a:p>
      </dgm:t>
    </dgm:pt>
    <dgm:pt modelId="{1A19C411-78EB-48A8-9FDD-EF86B3BB4484}">
      <dgm:prSet/>
      <dgm:spPr/>
      <dgm:t>
        <a:bodyPr/>
        <a:lstStyle/>
        <a:p>
          <a:pPr>
            <a:lnSpc>
              <a:spcPct val="100000"/>
            </a:lnSpc>
          </a:pPr>
          <a:r>
            <a:rPr lang="en-US" dirty="0"/>
            <a:t>Palliative care: emotional and pain support to listen and support you where needed</a:t>
          </a:r>
        </a:p>
      </dgm:t>
    </dgm:pt>
    <dgm:pt modelId="{39A10F8C-6058-4E67-8D1C-D10C38097AF2}" type="parTrans" cxnId="{9CEBF802-0ABF-4F26-8155-29DEEDEB16DC}">
      <dgm:prSet/>
      <dgm:spPr/>
      <dgm:t>
        <a:bodyPr/>
        <a:lstStyle/>
        <a:p>
          <a:endParaRPr lang="en-US"/>
        </a:p>
      </dgm:t>
    </dgm:pt>
    <dgm:pt modelId="{22BCAA18-010A-4C3E-B2E8-15B436175A2A}" type="sibTrans" cxnId="{9CEBF802-0ABF-4F26-8155-29DEEDEB16DC}">
      <dgm:prSet/>
      <dgm:spPr/>
      <dgm:t>
        <a:bodyPr/>
        <a:lstStyle/>
        <a:p>
          <a:endParaRPr lang="en-US"/>
        </a:p>
      </dgm:t>
    </dgm:pt>
    <dgm:pt modelId="{B3EF88F9-DBDA-46E8-BC80-1F13285D338D}">
      <dgm:prSet/>
      <dgm:spPr/>
      <dgm:t>
        <a:bodyPr/>
        <a:lstStyle/>
        <a:p>
          <a:pPr>
            <a:lnSpc>
              <a:spcPct val="100000"/>
            </a:lnSpc>
          </a:pPr>
          <a:r>
            <a:rPr lang="en-US" dirty="0"/>
            <a:t>Social worker: housing, benefits sort all your housing needs out</a:t>
          </a:r>
        </a:p>
      </dgm:t>
    </dgm:pt>
    <dgm:pt modelId="{8AC470A5-7503-40FA-91A8-0CE90E1AD0A7}" type="parTrans" cxnId="{22778440-F31D-4938-8BEF-AFF270987DC2}">
      <dgm:prSet/>
      <dgm:spPr/>
      <dgm:t>
        <a:bodyPr/>
        <a:lstStyle/>
        <a:p>
          <a:endParaRPr lang="en-US"/>
        </a:p>
      </dgm:t>
    </dgm:pt>
    <dgm:pt modelId="{D10F6999-0902-410A-A014-9C0B57D378E6}" type="sibTrans" cxnId="{22778440-F31D-4938-8BEF-AFF270987DC2}">
      <dgm:prSet/>
      <dgm:spPr/>
      <dgm:t>
        <a:bodyPr/>
        <a:lstStyle/>
        <a:p>
          <a:endParaRPr lang="en-US"/>
        </a:p>
      </dgm:t>
    </dgm:pt>
    <dgm:pt modelId="{0A53AE43-0410-4C21-BEA1-CA0D502C68BE}">
      <dgm:prSet/>
      <dgm:spPr/>
      <dgm:t>
        <a:bodyPr/>
        <a:lstStyle/>
        <a:p>
          <a:pPr>
            <a:lnSpc>
              <a:spcPct val="100000"/>
            </a:lnSpc>
          </a:pPr>
          <a:r>
            <a:rPr lang="en-US" dirty="0"/>
            <a:t>GP and district nurse: home care continuity to give pain relief and routine appointments</a:t>
          </a:r>
        </a:p>
      </dgm:t>
    </dgm:pt>
    <dgm:pt modelId="{D1DDBFB7-19D5-4DF5-908F-3A68ADDEEC8D}" type="parTrans" cxnId="{916548E7-CC44-4878-9901-2DA4992BD266}">
      <dgm:prSet/>
      <dgm:spPr/>
      <dgm:t>
        <a:bodyPr/>
        <a:lstStyle/>
        <a:p>
          <a:endParaRPr lang="en-US"/>
        </a:p>
      </dgm:t>
    </dgm:pt>
    <dgm:pt modelId="{32924B35-5AA6-4362-A180-AA48329A6D71}" type="sibTrans" cxnId="{916548E7-CC44-4878-9901-2DA4992BD266}">
      <dgm:prSet/>
      <dgm:spPr/>
      <dgm:t>
        <a:bodyPr/>
        <a:lstStyle/>
        <a:p>
          <a:endParaRPr lang="en-US"/>
        </a:p>
      </dgm:t>
    </dgm:pt>
    <dgm:pt modelId="{424470DF-357E-4997-9C24-B85A9AF7D6A7}">
      <dgm:prSet/>
      <dgm:spPr/>
      <dgm:t>
        <a:bodyPr/>
        <a:lstStyle/>
        <a:p>
          <a:pPr>
            <a:lnSpc>
              <a:spcPct val="100000"/>
            </a:lnSpc>
          </a:pPr>
          <a:r>
            <a:rPr lang="it-IT"/>
            <a:t>(Paolo, Ramella and Ricardi, 2025)</a:t>
          </a:r>
          <a:endParaRPr lang="en-US" dirty="0"/>
        </a:p>
      </dgm:t>
    </dgm:pt>
    <dgm:pt modelId="{25FFF89A-FF2B-4CE0-B833-B3867390CCD3}" type="parTrans" cxnId="{D1A6FA33-A8F3-4703-A7A4-E564B68513E4}">
      <dgm:prSet/>
      <dgm:spPr/>
      <dgm:t>
        <a:bodyPr/>
        <a:lstStyle/>
        <a:p>
          <a:endParaRPr lang="en-US"/>
        </a:p>
      </dgm:t>
    </dgm:pt>
    <dgm:pt modelId="{B756F6CF-E7C3-4FAF-ACE4-F3CD4B132251}" type="sibTrans" cxnId="{D1A6FA33-A8F3-4703-A7A4-E564B68513E4}">
      <dgm:prSet/>
      <dgm:spPr/>
      <dgm:t>
        <a:bodyPr/>
        <a:lstStyle/>
        <a:p>
          <a:endParaRPr lang="en-US"/>
        </a:p>
      </dgm:t>
    </dgm:pt>
    <dgm:pt modelId="{39C07069-E67B-47AD-A1E5-7D9A71745A3B}" type="pres">
      <dgm:prSet presAssocID="{A8949E1B-3E12-462E-86AE-DE540CB05969}" presName="root" presStyleCnt="0">
        <dgm:presLayoutVars>
          <dgm:dir/>
          <dgm:resizeHandles val="exact"/>
        </dgm:presLayoutVars>
      </dgm:prSet>
      <dgm:spPr/>
    </dgm:pt>
    <dgm:pt modelId="{C486B805-CF07-4DE6-B6BB-2B0EA8F6116B}" type="pres">
      <dgm:prSet presAssocID="{DA957BD5-0088-432B-B474-DFE96042F774}" presName="compNode" presStyleCnt="0"/>
      <dgm:spPr/>
    </dgm:pt>
    <dgm:pt modelId="{AEEF8D1E-B55C-4A20-ACF8-0216FF146968}" type="pres">
      <dgm:prSet presAssocID="{DA957BD5-0088-432B-B474-DFE96042F774}" presName="bgRect" presStyleLbl="bgShp" presStyleIdx="0" presStyleCnt="6"/>
      <dgm:spPr/>
    </dgm:pt>
    <dgm:pt modelId="{4440CC7D-B488-4714-AEDA-7E215943A6DF}" type="pres">
      <dgm:prSet presAssocID="{DA957BD5-0088-432B-B474-DFE96042F77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V"/>
        </a:ext>
      </dgm:extLst>
    </dgm:pt>
    <dgm:pt modelId="{5975575F-DEE2-4591-9D09-83749F3904C7}" type="pres">
      <dgm:prSet presAssocID="{DA957BD5-0088-432B-B474-DFE96042F774}" presName="spaceRect" presStyleCnt="0"/>
      <dgm:spPr/>
    </dgm:pt>
    <dgm:pt modelId="{360BA6E3-EC16-4D71-A8E6-927F0B04AAA8}" type="pres">
      <dgm:prSet presAssocID="{DA957BD5-0088-432B-B474-DFE96042F774}" presName="parTx" presStyleLbl="revTx" presStyleIdx="0" presStyleCnt="6">
        <dgm:presLayoutVars>
          <dgm:chMax val="0"/>
          <dgm:chPref val="0"/>
        </dgm:presLayoutVars>
      </dgm:prSet>
      <dgm:spPr/>
    </dgm:pt>
    <dgm:pt modelId="{32974FDD-0F53-402C-B454-EDE4273DC8C0}" type="pres">
      <dgm:prSet presAssocID="{FC4C59C6-DEA5-4717-B148-DA9CEBCCB591}" presName="sibTrans" presStyleCnt="0"/>
      <dgm:spPr/>
    </dgm:pt>
    <dgm:pt modelId="{6605A3C4-C840-4814-8002-19A83D87A391}" type="pres">
      <dgm:prSet presAssocID="{03CA9231-B7AF-40DF-A632-5DC70253EE87}" presName="compNode" presStyleCnt="0"/>
      <dgm:spPr/>
    </dgm:pt>
    <dgm:pt modelId="{E3DB92A5-A3D3-4E88-A53C-0BB747AB6447}" type="pres">
      <dgm:prSet presAssocID="{03CA9231-B7AF-40DF-A632-5DC70253EE87}" presName="bgRect" presStyleLbl="bgShp" presStyleIdx="1" presStyleCnt="6"/>
      <dgm:spPr/>
    </dgm:pt>
    <dgm:pt modelId="{C7FFD226-1889-4510-8F56-CB1AB3E522EC}" type="pres">
      <dgm:prSet presAssocID="{03CA9231-B7AF-40DF-A632-5DC70253EE8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8D072DEE-42AB-47D9-8D2B-0F10583AC73F}" type="pres">
      <dgm:prSet presAssocID="{03CA9231-B7AF-40DF-A632-5DC70253EE87}" presName="spaceRect" presStyleCnt="0"/>
      <dgm:spPr/>
    </dgm:pt>
    <dgm:pt modelId="{60FC025C-0B53-46B1-82EB-36F2ED6CCE37}" type="pres">
      <dgm:prSet presAssocID="{03CA9231-B7AF-40DF-A632-5DC70253EE87}" presName="parTx" presStyleLbl="revTx" presStyleIdx="1" presStyleCnt="6">
        <dgm:presLayoutVars>
          <dgm:chMax val="0"/>
          <dgm:chPref val="0"/>
        </dgm:presLayoutVars>
      </dgm:prSet>
      <dgm:spPr/>
    </dgm:pt>
    <dgm:pt modelId="{530E5689-0155-4C00-8069-B39CD3921FD8}" type="pres">
      <dgm:prSet presAssocID="{86970D85-E8DB-472B-AD7B-F0188A003B53}" presName="sibTrans" presStyleCnt="0"/>
      <dgm:spPr/>
    </dgm:pt>
    <dgm:pt modelId="{B4A8F63D-BDCC-40DA-83B1-4E29913055ED}" type="pres">
      <dgm:prSet presAssocID="{1A19C411-78EB-48A8-9FDD-EF86B3BB4484}" presName="compNode" presStyleCnt="0"/>
      <dgm:spPr/>
    </dgm:pt>
    <dgm:pt modelId="{66591FCE-6474-4349-9637-4E032D0D16A5}" type="pres">
      <dgm:prSet presAssocID="{1A19C411-78EB-48A8-9FDD-EF86B3BB4484}" presName="bgRect" presStyleLbl="bgShp" presStyleIdx="2" presStyleCnt="6"/>
      <dgm:spPr/>
    </dgm:pt>
    <dgm:pt modelId="{7B91B748-86DF-4D36-B2B1-5ECF6994C7E6}" type="pres">
      <dgm:prSet presAssocID="{1A19C411-78EB-48A8-9FDD-EF86B3BB448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156CA338-AEBF-4789-A849-8D80EBB054DD}" type="pres">
      <dgm:prSet presAssocID="{1A19C411-78EB-48A8-9FDD-EF86B3BB4484}" presName="spaceRect" presStyleCnt="0"/>
      <dgm:spPr/>
    </dgm:pt>
    <dgm:pt modelId="{375D339D-1416-4694-8F3C-093A6EB4E15A}" type="pres">
      <dgm:prSet presAssocID="{1A19C411-78EB-48A8-9FDD-EF86B3BB4484}" presName="parTx" presStyleLbl="revTx" presStyleIdx="2" presStyleCnt="6">
        <dgm:presLayoutVars>
          <dgm:chMax val="0"/>
          <dgm:chPref val="0"/>
        </dgm:presLayoutVars>
      </dgm:prSet>
      <dgm:spPr/>
    </dgm:pt>
    <dgm:pt modelId="{C9B74EA5-886B-4C71-964E-0F1E138B2519}" type="pres">
      <dgm:prSet presAssocID="{22BCAA18-010A-4C3E-B2E8-15B436175A2A}" presName="sibTrans" presStyleCnt="0"/>
      <dgm:spPr/>
    </dgm:pt>
    <dgm:pt modelId="{DAE00E48-4B47-49A9-8C96-7853E12B5B01}" type="pres">
      <dgm:prSet presAssocID="{B3EF88F9-DBDA-46E8-BC80-1F13285D338D}" presName="compNode" presStyleCnt="0"/>
      <dgm:spPr/>
    </dgm:pt>
    <dgm:pt modelId="{B2AE1636-51BA-4FBE-9A11-514997D0C66B}" type="pres">
      <dgm:prSet presAssocID="{B3EF88F9-DBDA-46E8-BC80-1F13285D338D}" presName="bgRect" presStyleLbl="bgShp" presStyleIdx="3" presStyleCnt="6"/>
      <dgm:spPr/>
    </dgm:pt>
    <dgm:pt modelId="{5265B33C-5E45-4197-AE04-ADC7BFDA1855}" type="pres">
      <dgm:prSet presAssocID="{B3EF88F9-DBDA-46E8-BC80-1F13285D338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burban scene"/>
        </a:ext>
      </dgm:extLst>
    </dgm:pt>
    <dgm:pt modelId="{CD160C32-1D2F-4B69-8AAB-A7A1493B12B3}" type="pres">
      <dgm:prSet presAssocID="{B3EF88F9-DBDA-46E8-BC80-1F13285D338D}" presName="spaceRect" presStyleCnt="0"/>
      <dgm:spPr/>
    </dgm:pt>
    <dgm:pt modelId="{929ED704-7E2E-4AE3-B4A2-16C9CD29D54D}" type="pres">
      <dgm:prSet presAssocID="{B3EF88F9-DBDA-46E8-BC80-1F13285D338D}" presName="parTx" presStyleLbl="revTx" presStyleIdx="3" presStyleCnt="6">
        <dgm:presLayoutVars>
          <dgm:chMax val="0"/>
          <dgm:chPref val="0"/>
        </dgm:presLayoutVars>
      </dgm:prSet>
      <dgm:spPr/>
    </dgm:pt>
    <dgm:pt modelId="{0B42D67D-40E5-4634-9F74-549AFAC73601}" type="pres">
      <dgm:prSet presAssocID="{D10F6999-0902-410A-A014-9C0B57D378E6}" presName="sibTrans" presStyleCnt="0"/>
      <dgm:spPr/>
    </dgm:pt>
    <dgm:pt modelId="{97F2FB8E-FE5B-4435-96CC-F9CF7E789F19}" type="pres">
      <dgm:prSet presAssocID="{0A53AE43-0410-4C21-BEA1-CA0D502C68BE}" presName="compNode" presStyleCnt="0"/>
      <dgm:spPr/>
    </dgm:pt>
    <dgm:pt modelId="{6DB741E0-1FBB-41E4-9EBA-763DCA08DD3A}" type="pres">
      <dgm:prSet presAssocID="{0A53AE43-0410-4C21-BEA1-CA0D502C68BE}" presName="bgRect" presStyleLbl="bgShp" presStyleIdx="4" presStyleCnt="6"/>
      <dgm:spPr/>
    </dgm:pt>
    <dgm:pt modelId="{C36079CB-C382-4605-90EB-27D6FFC93A04}" type="pres">
      <dgm:prSet presAssocID="{0A53AE43-0410-4C21-BEA1-CA0D502C68B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tor"/>
        </a:ext>
      </dgm:extLst>
    </dgm:pt>
    <dgm:pt modelId="{24AD2CFA-F2CB-4046-8D67-10D194DA8C02}" type="pres">
      <dgm:prSet presAssocID="{0A53AE43-0410-4C21-BEA1-CA0D502C68BE}" presName="spaceRect" presStyleCnt="0"/>
      <dgm:spPr/>
    </dgm:pt>
    <dgm:pt modelId="{F3BAC378-9624-4D0D-8598-4FE360D28912}" type="pres">
      <dgm:prSet presAssocID="{0A53AE43-0410-4C21-BEA1-CA0D502C68BE}" presName="parTx" presStyleLbl="revTx" presStyleIdx="4" presStyleCnt="6">
        <dgm:presLayoutVars>
          <dgm:chMax val="0"/>
          <dgm:chPref val="0"/>
        </dgm:presLayoutVars>
      </dgm:prSet>
      <dgm:spPr/>
    </dgm:pt>
    <dgm:pt modelId="{AEDFDDA4-F0BE-49A3-95E6-DD1B1B084461}" type="pres">
      <dgm:prSet presAssocID="{32924B35-5AA6-4362-A180-AA48329A6D71}" presName="sibTrans" presStyleCnt="0"/>
      <dgm:spPr/>
    </dgm:pt>
    <dgm:pt modelId="{D3DDDCCD-2399-4F41-AA06-F8DC6C00F1C3}" type="pres">
      <dgm:prSet presAssocID="{424470DF-357E-4997-9C24-B85A9AF7D6A7}" presName="compNode" presStyleCnt="0"/>
      <dgm:spPr/>
    </dgm:pt>
    <dgm:pt modelId="{322FDAE9-B29C-4136-BE60-6FCC9B3AE054}" type="pres">
      <dgm:prSet presAssocID="{424470DF-357E-4997-9C24-B85A9AF7D6A7}" presName="bgRect" presStyleLbl="bgShp" presStyleIdx="5" presStyleCnt="6"/>
      <dgm:spPr/>
    </dgm:pt>
    <dgm:pt modelId="{18CEDE4B-1C30-40B4-8401-05E725018FF4}" type="pres">
      <dgm:prSet presAssocID="{424470DF-357E-4997-9C24-B85A9AF7D6A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nnections"/>
        </a:ext>
      </dgm:extLst>
    </dgm:pt>
    <dgm:pt modelId="{9906766C-5D46-426C-AC90-81D219AC7CF4}" type="pres">
      <dgm:prSet presAssocID="{424470DF-357E-4997-9C24-B85A9AF7D6A7}" presName="spaceRect" presStyleCnt="0"/>
      <dgm:spPr/>
    </dgm:pt>
    <dgm:pt modelId="{098B1B41-BA8A-4BA1-B596-D8255DE31D37}" type="pres">
      <dgm:prSet presAssocID="{424470DF-357E-4997-9C24-B85A9AF7D6A7}" presName="parTx" presStyleLbl="revTx" presStyleIdx="5" presStyleCnt="6">
        <dgm:presLayoutVars>
          <dgm:chMax val="0"/>
          <dgm:chPref val="0"/>
        </dgm:presLayoutVars>
      </dgm:prSet>
      <dgm:spPr/>
    </dgm:pt>
  </dgm:ptLst>
  <dgm:cxnLst>
    <dgm:cxn modelId="{9CEBF802-0ABF-4F26-8155-29DEEDEB16DC}" srcId="{A8949E1B-3E12-462E-86AE-DE540CB05969}" destId="{1A19C411-78EB-48A8-9FDD-EF86B3BB4484}" srcOrd="2" destOrd="0" parTransId="{39A10F8C-6058-4E67-8D1C-D10C38097AF2}" sibTransId="{22BCAA18-010A-4C3E-B2E8-15B436175A2A}"/>
    <dgm:cxn modelId="{4F68E81F-5EDE-4C7B-9B9B-D29E5E22FABC}" type="presOf" srcId="{DA957BD5-0088-432B-B474-DFE96042F774}" destId="{360BA6E3-EC16-4D71-A8E6-927F0B04AAA8}" srcOrd="0" destOrd="0" presId="urn:microsoft.com/office/officeart/2018/2/layout/IconVerticalSolidList"/>
    <dgm:cxn modelId="{D1A6FA33-A8F3-4703-A7A4-E564B68513E4}" srcId="{A8949E1B-3E12-462E-86AE-DE540CB05969}" destId="{424470DF-357E-4997-9C24-B85A9AF7D6A7}" srcOrd="5" destOrd="0" parTransId="{25FFF89A-FF2B-4CE0-B833-B3867390CCD3}" sibTransId="{B756F6CF-E7C3-4FAF-ACE4-F3CD4B132251}"/>
    <dgm:cxn modelId="{ABD9CE38-FA92-4B64-B940-5EC5CA7981DB}" type="presOf" srcId="{1A19C411-78EB-48A8-9FDD-EF86B3BB4484}" destId="{375D339D-1416-4694-8F3C-093A6EB4E15A}" srcOrd="0" destOrd="0" presId="urn:microsoft.com/office/officeart/2018/2/layout/IconVerticalSolidList"/>
    <dgm:cxn modelId="{22778440-F31D-4938-8BEF-AFF270987DC2}" srcId="{A8949E1B-3E12-462E-86AE-DE540CB05969}" destId="{B3EF88F9-DBDA-46E8-BC80-1F13285D338D}" srcOrd="3" destOrd="0" parTransId="{8AC470A5-7503-40FA-91A8-0CE90E1AD0A7}" sibTransId="{D10F6999-0902-410A-A014-9C0B57D378E6}"/>
    <dgm:cxn modelId="{B88EF875-219E-43F5-9C89-71DF9FBF3D7F}" srcId="{A8949E1B-3E12-462E-86AE-DE540CB05969}" destId="{DA957BD5-0088-432B-B474-DFE96042F774}" srcOrd="0" destOrd="0" parTransId="{0CB350A0-66A0-4CE7-8EAE-EE498CE8A07E}" sibTransId="{FC4C59C6-DEA5-4717-B148-DA9CEBCCB591}"/>
    <dgm:cxn modelId="{B0E52A77-BFC3-4746-98BF-ADDE5A513598}" type="presOf" srcId="{424470DF-357E-4997-9C24-B85A9AF7D6A7}" destId="{098B1B41-BA8A-4BA1-B596-D8255DE31D37}" srcOrd="0" destOrd="0" presId="urn:microsoft.com/office/officeart/2018/2/layout/IconVerticalSolidList"/>
    <dgm:cxn modelId="{5210677D-66DA-48CD-8389-D3346994CEA9}" type="presOf" srcId="{A8949E1B-3E12-462E-86AE-DE540CB05969}" destId="{39C07069-E67B-47AD-A1E5-7D9A71745A3B}" srcOrd="0" destOrd="0" presId="urn:microsoft.com/office/officeart/2018/2/layout/IconVerticalSolidList"/>
    <dgm:cxn modelId="{69EB1982-688A-4434-A390-70BF993C5851}" srcId="{A8949E1B-3E12-462E-86AE-DE540CB05969}" destId="{03CA9231-B7AF-40DF-A632-5DC70253EE87}" srcOrd="1" destOrd="0" parTransId="{62C7F5E8-4B2E-4073-9CEB-232621912019}" sibTransId="{86970D85-E8DB-472B-AD7B-F0188A003B53}"/>
    <dgm:cxn modelId="{28D8B88D-86A5-45E9-B8F5-70C4E8708C8D}" type="presOf" srcId="{03CA9231-B7AF-40DF-A632-5DC70253EE87}" destId="{60FC025C-0B53-46B1-82EB-36F2ED6CCE37}" srcOrd="0" destOrd="0" presId="urn:microsoft.com/office/officeart/2018/2/layout/IconVerticalSolidList"/>
    <dgm:cxn modelId="{26A1329E-20FB-4946-B41F-B1E920D3FCE7}" type="presOf" srcId="{B3EF88F9-DBDA-46E8-BC80-1F13285D338D}" destId="{929ED704-7E2E-4AE3-B4A2-16C9CD29D54D}" srcOrd="0" destOrd="0" presId="urn:microsoft.com/office/officeart/2018/2/layout/IconVerticalSolidList"/>
    <dgm:cxn modelId="{7AE505E1-6AA3-4693-8B25-FCF16A75F66E}" type="presOf" srcId="{0A53AE43-0410-4C21-BEA1-CA0D502C68BE}" destId="{F3BAC378-9624-4D0D-8598-4FE360D28912}" srcOrd="0" destOrd="0" presId="urn:microsoft.com/office/officeart/2018/2/layout/IconVerticalSolidList"/>
    <dgm:cxn modelId="{916548E7-CC44-4878-9901-2DA4992BD266}" srcId="{A8949E1B-3E12-462E-86AE-DE540CB05969}" destId="{0A53AE43-0410-4C21-BEA1-CA0D502C68BE}" srcOrd="4" destOrd="0" parTransId="{D1DDBFB7-19D5-4DF5-908F-3A68ADDEEC8D}" sibTransId="{32924B35-5AA6-4362-A180-AA48329A6D71}"/>
    <dgm:cxn modelId="{A107F2F2-6551-4B6B-9A4F-AD3F74C74ECF}" type="presParOf" srcId="{39C07069-E67B-47AD-A1E5-7D9A71745A3B}" destId="{C486B805-CF07-4DE6-B6BB-2B0EA8F6116B}" srcOrd="0" destOrd="0" presId="urn:microsoft.com/office/officeart/2018/2/layout/IconVerticalSolidList"/>
    <dgm:cxn modelId="{08EFD552-FFC3-4BC7-8EA7-8BBE96544356}" type="presParOf" srcId="{C486B805-CF07-4DE6-B6BB-2B0EA8F6116B}" destId="{AEEF8D1E-B55C-4A20-ACF8-0216FF146968}" srcOrd="0" destOrd="0" presId="urn:microsoft.com/office/officeart/2018/2/layout/IconVerticalSolidList"/>
    <dgm:cxn modelId="{7DB2A395-4FA3-4DF5-8FF3-1F558C72C4D8}" type="presParOf" srcId="{C486B805-CF07-4DE6-B6BB-2B0EA8F6116B}" destId="{4440CC7D-B488-4714-AEDA-7E215943A6DF}" srcOrd="1" destOrd="0" presId="urn:microsoft.com/office/officeart/2018/2/layout/IconVerticalSolidList"/>
    <dgm:cxn modelId="{7FD9E1D4-9773-4F98-BBFE-8930F0FEA238}" type="presParOf" srcId="{C486B805-CF07-4DE6-B6BB-2B0EA8F6116B}" destId="{5975575F-DEE2-4591-9D09-83749F3904C7}" srcOrd="2" destOrd="0" presId="urn:microsoft.com/office/officeart/2018/2/layout/IconVerticalSolidList"/>
    <dgm:cxn modelId="{DE26E96C-F20E-4E9C-B1B0-F7FCA1B24662}" type="presParOf" srcId="{C486B805-CF07-4DE6-B6BB-2B0EA8F6116B}" destId="{360BA6E3-EC16-4D71-A8E6-927F0B04AAA8}" srcOrd="3" destOrd="0" presId="urn:microsoft.com/office/officeart/2018/2/layout/IconVerticalSolidList"/>
    <dgm:cxn modelId="{C6F91B53-1F3D-47FE-9B0F-3C028C06F08F}" type="presParOf" srcId="{39C07069-E67B-47AD-A1E5-7D9A71745A3B}" destId="{32974FDD-0F53-402C-B454-EDE4273DC8C0}" srcOrd="1" destOrd="0" presId="urn:microsoft.com/office/officeart/2018/2/layout/IconVerticalSolidList"/>
    <dgm:cxn modelId="{47AF8EF7-A5E7-4B1D-B560-7DAF0AEE0681}" type="presParOf" srcId="{39C07069-E67B-47AD-A1E5-7D9A71745A3B}" destId="{6605A3C4-C840-4814-8002-19A83D87A391}" srcOrd="2" destOrd="0" presId="urn:microsoft.com/office/officeart/2018/2/layout/IconVerticalSolidList"/>
    <dgm:cxn modelId="{64BC2090-2C5B-4114-A89B-10321812DF55}" type="presParOf" srcId="{6605A3C4-C840-4814-8002-19A83D87A391}" destId="{E3DB92A5-A3D3-4E88-A53C-0BB747AB6447}" srcOrd="0" destOrd="0" presId="urn:microsoft.com/office/officeart/2018/2/layout/IconVerticalSolidList"/>
    <dgm:cxn modelId="{3CB3E10F-4285-4D63-B2EC-D68612D6D106}" type="presParOf" srcId="{6605A3C4-C840-4814-8002-19A83D87A391}" destId="{C7FFD226-1889-4510-8F56-CB1AB3E522EC}" srcOrd="1" destOrd="0" presId="urn:microsoft.com/office/officeart/2018/2/layout/IconVerticalSolidList"/>
    <dgm:cxn modelId="{442DE4D0-E39C-415B-999F-F9F9473353BC}" type="presParOf" srcId="{6605A3C4-C840-4814-8002-19A83D87A391}" destId="{8D072DEE-42AB-47D9-8D2B-0F10583AC73F}" srcOrd="2" destOrd="0" presId="urn:microsoft.com/office/officeart/2018/2/layout/IconVerticalSolidList"/>
    <dgm:cxn modelId="{F4DACFC1-EBD7-48D6-B4E3-49B19BD38D06}" type="presParOf" srcId="{6605A3C4-C840-4814-8002-19A83D87A391}" destId="{60FC025C-0B53-46B1-82EB-36F2ED6CCE37}" srcOrd="3" destOrd="0" presId="urn:microsoft.com/office/officeart/2018/2/layout/IconVerticalSolidList"/>
    <dgm:cxn modelId="{8CCD7EE1-AD13-4B85-B657-A3F433467B2D}" type="presParOf" srcId="{39C07069-E67B-47AD-A1E5-7D9A71745A3B}" destId="{530E5689-0155-4C00-8069-B39CD3921FD8}" srcOrd="3" destOrd="0" presId="urn:microsoft.com/office/officeart/2018/2/layout/IconVerticalSolidList"/>
    <dgm:cxn modelId="{96ADD260-2EE8-4BBF-8969-6D8D4D6CC8FF}" type="presParOf" srcId="{39C07069-E67B-47AD-A1E5-7D9A71745A3B}" destId="{B4A8F63D-BDCC-40DA-83B1-4E29913055ED}" srcOrd="4" destOrd="0" presId="urn:microsoft.com/office/officeart/2018/2/layout/IconVerticalSolidList"/>
    <dgm:cxn modelId="{BBE61771-A7AC-42F4-B1D6-CC6C4031452B}" type="presParOf" srcId="{B4A8F63D-BDCC-40DA-83B1-4E29913055ED}" destId="{66591FCE-6474-4349-9637-4E032D0D16A5}" srcOrd="0" destOrd="0" presId="urn:microsoft.com/office/officeart/2018/2/layout/IconVerticalSolidList"/>
    <dgm:cxn modelId="{A76133FE-E33C-44E3-B312-288DE16B4371}" type="presParOf" srcId="{B4A8F63D-BDCC-40DA-83B1-4E29913055ED}" destId="{7B91B748-86DF-4D36-B2B1-5ECF6994C7E6}" srcOrd="1" destOrd="0" presId="urn:microsoft.com/office/officeart/2018/2/layout/IconVerticalSolidList"/>
    <dgm:cxn modelId="{F4ECB289-9217-4CF3-8AB9-69DF3BD44161}" type="presParOf" srcId="{B4A8F63D-BDCC-40DA-83B1-4E29913055ED}" destId="{156CA338-AEBF-4789-A849-8D80EBB054DD}" srcOrd="2" destOrd="0" presId="urn:microsoft.com/office/officeart/2018/2/layout/IconVerticalSolidList"/>
    <dgm:cxn modelId="{C9A47BA3-3A74-4347-B554-C21F8BBB2FB9}" type="presParOf" srcId="{B4A8F63D-BDCC-40DA-83B1-4E29913055ED}" destId="{375D339D-1416-4694-8F3C-093A6EB4E15A}" srcOrd="3" destOrd="0" presId="urn:microsoft.com/office/officeart/2018/2/layout/IconVerticalSolidList"/>
    <dgm:cxn modelId="{A58D34EE-E4A2-46AE-A38D-A1D6DD052088}" type="presParOf" srcId="{39C07069-E67B-47AD-A1E5-7D9A71745A3B}" destId="{C9B74EA5-886B-4C71-964E-0F1E138B2519}" srcOrd="5" destOrd="0" presId="urn:microsoft.com/office/officeart/2018/2/layout/IconVerticalSolidList"/>
    <dgm:cxn modelId="{91F5EACC-6930-42C7-B309-3C1CFB519755}" type="presParOf" srcId="{39C07069-E67B-47AD-A1E5-7D9A71745A3B}" destId="{DAE00E48-4B47-49A9-8C96-7853E12B5B01}" srcOrd="6" destOrd="0" presId="urn:microsoft.com/office/officeart/2018/2/layout/IconVerticalSolidList"/>
    <dgm:cxn modelId="{34E65406-DA7A-4FAA-AFF1-12EE62C4BE80}" type="presParOf" srcId="{DAE00E48-4B47-49A9-8C96-7853E12B5B01}" destId="{B2AE1636-51BA-4FBE-9A11-514997D0C66B}" srcOrd="0" destOrd="0" presId="urn:microsoft.com/office/officeart/2018/2/layout/IconVerticalSolidList"/>
    <dgm:cxn modelId="{2F43B37E-9A37-4DC1-AE43-76FF86606A8E}" type="presParOf" srcId="{DAE00E48-4B47-49A9-8C96-7853E12B5B01}" destId="{5265B33C-5E45-4197-AE04-ADC7BFDA1855}" srcOrd="1" destOrd="0" presId="urn:microsoft.com/office/officeart/2018/2/layout/IconVerticalSolidList"/>
    <dgm:cxn modelId="{CCFB8B2C-B50A-4161-8FF9-DFD81EF7BDC4}" type="presParOf" srcId="{DAE00E48-4B47-49A9-8C96-7853E12B5B01}" destId="{CD160C32-1D2F-4B69-8AAB-A7A1493B12B3}" srcOrd="2" destOrd="0" presId="urn:microsoft.com/office/officeart/2018/2/layout/IconVerticalSolidList"/>
    <dgm:cxn modelId="{1DF0C7DF-2444-4F00-9276-38872B3FA1A5}" type="presParOf" srcId="{DAE00E48-4B47-49A9-8C96-7853E12B5B01}" destId="{929ED704-7E2E-4AE3-B4A2-16C9CD29D54D}" srcOrd="3" destOrd="0" presId="urn:microsoft.com/office/officeart/2018/2/layout/IconVerticalSolidList"/>
    <dgm:cxn modelId="{97ABFFA4-25B5-4147-9D18-9396DB771CB3}" type="presParOf" srcId="{39C07069-E67B-47AD-A1E5-7D9A71745A3B}" destId="{0B42D67D-40E5-4634-9F74-549AFAC73601}" srcOrd="7" destOrd="0" presId="urn:microsoft.com/office/officeart/2018/2/layout/IconVerticalSolidList"/>
    <dgm:cxn modelId="{3B5B9897-3264-4AA1-8D49-2123FEF4CF44}" type="presParOf" srcId="{39C07069-E67B-47AD-A1E5-7D9A71745A3B}" destId="{97F2FB8E-FE5B-4435-96CC-F9CF7E789F19}" srcOrd="8" destOrd="0" presId="urn:microsoft.com/office/officeart/2018/2/layout/IconVerticalSolidList"/>
    <dgm:cxn modelId="{A773F8B9-85E6-4B71-A807-FEACDE52FFBA}" type="presParOf" srcId="{97F2FB8E-FE5B-4435-96CC-F9CF7E789F19}" destId="{6DB741E0-1FBB-41E4-9EBA-763DCA08DD3A}" srcOrd="0" destOrd="0" presId="urn:microsoft.com/office/officeart/2018/2/layout/IconVerticalSolidList"/>
    <dgm:cxn modelId="{456E4548-CFF1-46D6-80CB-4A3BA675DF17}" type="presParOf" srcId="{97F2FB8E-FE5B-4435-96CC-F9CF7E789F19}" destId="{C36079CB-C382-4605-90EB-27D6FFC93A04}" srcOrd="1" destOrd="0" presId="urn:microsoft.com/office/officeart/2018/2/layout/IconVerticalSolidList"/>
    <dgm:cxn modelId="{F57980CD-03E0-4483-8967-C14F696E41DF}" type="presParOf" srcId="{97F2FB8E-FE5B-4435-96CC-F9CF7E789F19}" destId="{24AD2CFA-F2CB-4046-8D67-10D194DA8C02}" srcOrd="2" destOrd="0" presId="urn:microsoft.com/office/officeart/2018/2/layout/IconVerticalSolidList"/>
    <dgm:cxn modelId="{8AB2DF61-771C-4851-BFE6-DDAC0E199F66}" type="presParOf" srcId="{97F2FB8E-FE5B-4435-96CC-F9CF7E789F19}" destId="{F3BAC378-9624-4D0D-8598-4FE360D28912}" srcOrd="3" destOrd="0" presId="urn:microsoft.com/office/officeart/2018/2/layout/IconVerticalSolidList"/>
    <dgm:cxn modelId="{4004AD24-228D-4727-A758-EFDF81F7D357}" type="presParOf" srcId="{39C07069-E67B-47AD-A1E5-7D9A71745A3B}" destId="{AEDFDDA4-F0BE-49A3-95E6-DD1B1B084461}" srcOrd="9" destOrd="0" presId="urn:microsoft.com/office/officeart/2018/2/layout/IconVerticalSolidList"/>
    <dgm:cxn modelId="{31EEDD1C-2B1E-4E87-B244-8643510BB3B2}" type="presParOf" srcId="{39C07069-E67B-47AD-A1E5-7D9A71745A3B}" destId="{D3DDDCCD-2399-4F41-AA06-F8DC6C00F1C3}" srcOrd="10" destOrd="0" presId="urn:microsoft.com/office/officeart/2018/2/layout/IconVerticalSolidList"/>
    <dgm:cxn modelId="{A9D8F4AC-E49D-4232-A61E-BC928C9DFC8A}" type="presParOf" srcId="{D3DDDCCD-2399-4F41-AA06-F8DC6C00F1C3}" destId="{322FDAE9-B29C-4136-BE60-6FCC9B3AE054}" srcOrd="0" destOrd="0" presId="urn:microsoft.com/office/officeart/2018/2/layout/IconVerticalSolidList"/>
    <dgm:cxn modelId="{B46D29CF-849C-407F-9EDD-510CB9B95925}" type="presParOf" srcId="{D3DDDCCD-2399-4F41-AA06-F8DC6C00F1C3}" destId="{18CEDE4B-1C30-40B4-8401-05E725018FF4}" srcOrd="1" destOrd="0" presId="urn:microsoft.com/office/officeart/2018/2/layout/IconVerticalSolidList"/>
    <dgm:cxn modelId="{349328BF-BAF6-4254-ABBB-108E4A520650}" type="presParOf" srcId="{D3DDDCCD-2399-4F41-AA06-F8DC6C00F1C3}" destId="{9906766C-5D46-426C-AC90-81D219AC7CF4}" srcOrd="2" destOrd="0" presId="urn:microsoft.com/office/officeart/2018/2/layout/IconVerticalSolidList"/>
    <dgm:cxn modelId="{CFDD5876-8283-4ABE-9EF2-56EF6444F8D4}" type="presParOf" srcId="{D3DDDCCD-2399-4F41-AA06-F8DC6C00F1C3}" destId="{098B1B41-BA8A-4BA1-B596-D8255DE31D3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EF8D1E-B55C-4A20-ACF8-0216FF146968}">
      <dsp:nvSpPr>
        <dsp:cNvPr id="0" name=""/>
        <dsp:cNvSpPr/>
      </dsp:nvSpPr>
      <dsp:spPr>
        <a:xfrm>
          <a:off x="0" y="1802"/>
          <a:ext cx="6574112"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40CC7D-B488-4714-AEDA-7E215943A6DF}">
      <dsp:nvSpPr>
        <dsp:cNvPr id="0" name=""/>
        <dsp:cNvSpPr/>
      </dsp:nvSpPr>
      <dsp:spPr>
        <a:xfrm>
          <a:off x="232297" y="174585"/>
          <a:ext cx="422359" cy="4223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60BA6E3-EC16-4D71-A8E6-927F0B04AAA8}">
      <dsp:nvSpPr>
        <dsp:cNvPr id="0" name=""/>
        <dsp:cNvSpPr/>
      </dsp:nvSpPr>
      <dsp:spPr>
        <a:xfrm>
          <a:off x="886954" y="1802"/>
          <a:ext cx="5687157"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711200">
            <a:lnSpc>
              <a:spcPct val="100000"/>
            </a:lnSpc>
            <a:spcBef>
              <a:spcPct val="0"/>
            </a:spcBef>
            <a:spcAft>
              <a:spcPct val="35000"/>
            </a:spcAft>
            <a:buNone/>
          </a:pPr>
          <a:r>
            <a:rPr lang="en-US" sz="1600" kern="1200" dirty="0"/>
            <a:t>Oncologist: chemotherapy, radiotherapy at the hospital this can help prolong life and relieve symptoms. </a:t>
          </a:r>
        </a:p>
      </dsp:txBody>
      <dsp:txXfrm>
        <a:off x="886954" y="1802"/>
        <a:ext cx="5687157" cy="767925"/>
      </dsp:txXfrm>
    </dsp:sp>
    <dsp:sp modelId="{E3DB92A5-A3D3-4E88-A53C-0BB747AB6447}">
      <dsp:nvSpPr>
        <dsp:cNvPr id="0" name=""/>
        <dsp:cNvSpPr/>
      </dsp:nvSpPr>
      <dsp:spPr>
        <a:xfrm>
          <a:off x="0" y="961709"/>
          <a:ext cx="6574112"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FFD226-1889-4510-8F56-CB1AB3E522EC}">
      <dsp:nvSpPr>
        <dsp:cNvPr id="0" name=""/>
        <dsp:cNvSpPr/>
      </dsp:nvSpPr>
      <dsp:spPr>
        <a:xfrm>
          <a:off x="232297" y="1134492"/>
          <a:ext cx="422359" cy="4223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FC025C-0B53-46B1-82EB-36F2ED6CCE37}">
      <dsp:nvSpPr>
        <dsp:cNvPr id="0" name=""/>
        <dsp:cNvSpPr/>
      </dsp:nvSpPr>
      <dsp:spPr>
        <a:xfrm>
          <a:off x="886954" y="961709"/>
          <a:ext cx="5687157"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711200">
            <a:lnSpc>
              <a:spcPct val="100000"/>
            </a:lnSpc>
            <a:spcBef>
              <a:spcPct val="0"/>
            </a:spcBef>
            <a:spcAft>
              <a:spcPct val="35000"/>
            </a:spcAft>
            <a:buNone/>
          </a:pPr>
          <a:r>
            <a:rPr lang="en-US" sz="1600" kern="1200" dirty="0"/>
            <a:t>Respiratory nurse: symptom control help with breathing technicals</a:t>
          </a:r>
        </a:p>
      </dsp:txBody>
      <dsp:txXfrm>
        <a:off x="886954" y="961709"/>
        <a:ext cx="5687157" cy="767925"/>
      </dsp:txXfrm>
    </dsp:sp>
    <dsp:sp modelId="{66591FCE-6474-4349-9637-4E032D0D16A5}">
      <dsp:nvSpPr>
        <dsp:cNvPr id="0" name=""/>
        <dsp:cNvSpPr/>
      </dsp:nvSpPr>
      <dsp:spPr>
        <a:xfrm>
          <a:off x="0" y="1921616"/>
          <a:ext cx="6574112"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91B748-86DF-4D36-B2B1-5ECF6994C7E6}">
      <dsp:nvSpPr>
        <dsp:cNvPr id="0" name=""/>
        <dsp:cNvSpPr/>
      </dsp:nvSpPr>
      <dsp:spPr>
        <a:xfrm>
          <a:off x="232297" y="2094399"/>
          <a:ext cx="422359" cy="4223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5D339D-1416-4694-8F3C-093A6EB4E15A}">
      <dsp:nvSpPr>
        <dsp:cNvPr id="0" name=""/>
        <dsp:cNvSpPr/>
      </dsp:nvSpPr>
      <dsp:spPr>
        <a:xfrm>
          <a:off x="886954" y="1921616"/>
          <a:ext cx="5687157"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711200">
            <a:lnSpc>
              <a:spcPct val="100000"/>
            </a:lnSpc>
            <a:spcBef>
              <a:spcPct val="0"/>
            </a:spcBef>
            <a:spcAft>
              <a:spcPct val="35000"/>
            </a:spcAft>
            <a:buNone/>
          </a:pPr>
          <a:r>
            <a:rPr lang="en-US" sz="1600" kern="1200" dirty="0"/>
            <a:t>Palliative care: emotional and pain support to listen and support you where needed</a:t>
          </a:r>
        </a:p>
      </dsp:txBody>
      <dsp:txXfrm>
        <a:off x="886954" y="1921616"/>
        <a:ext cx="5687157" cy="767925"/>
      </dsp:txXfrm>
    </dsp:sp>
    <dsp:sp modelId="{B2AE1636-51BA-4FBE-9A11-514997D0C66B}">
      <dsp:nvSpPr>
        <dsp:cNvPr id="0" name=""/>
        <dsp:cNvSpPr/>
      </dsp:nvSpPr>
      <dsp:spPr>
        <a:xfrm>
          <a:off x="0" y="2881523"/>
          <a:ext cx="6574112"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65B33C-5E45-4197-AE04-ADC7BFDA1855}">
      <dsp:nvSpPr>
        <dsp:cNvPr id="0" name=""/>
        <dsp:cNvSpPr/>
      </dsp:nvSpPr>
      <dsp:spPr>
        <a:xfrm>
          <a:off x="232297" y="3054307"/>
          <a:ext cx="422359" cy="4223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29ED704-7E2E-4AE3-B4A2-16C9CD29D54D}">
      <dsp:nvSpPr>
        <dsp:cNvPr id="0" name=""/>
        <dsp:cNvSpPr/>
      </dsp:nvSpPr>
      <dsp:spPr>
        <a:xfrm>
          <a:off x="886954" y="2881523"/>
          <a:ext cx="5687157"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711200">
            <a:lnSpc>
              <a:spcPct val="100000"/>
            </a:lnSpc>
            <a:spcBef>
              <a:spcPct val="0"/>
            </a:spcBef>
            <a:spcAft>
              <a:spcPct val="35000"/>
            </a:spcAft>
            <a:buNone/>
          </a:pPr>
          <a:r>
            <a:rPr lang="en-US" sz="1600" kern="1200" dirty="0"/>
            <a:t>Social worker: housing, benefits sort all your housing needs out</a:t>
          </a:r>
        </a:p>
      </dsp:txBody>
      <dsp:txXfrm>
        <a:off x="886954" y="2881523"/>
        <a:ext cx="5687157" cy="767925"/>
      </dsp:txXfrm>
    </dsp:sp>
    <dsp:sp modelId="{6DB741E0-1FBB-41E4-9EBA-763DCA08DD3A}">
      <dsp:nvSpPr>
        <dsp:cNvPr id="0" name=""/>
        <dsp:cNvSpPr/>
      </dsp:nvSpPr>
      <dsp:spPr>
        <a:xfrm>
          <a:off x="0" y="3841430"/>
          <a:ext cx="6574112"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6079CB-C382-4605-90EB-27D6FFC93A04}">
      <dsp:nvSpPr>
        <dsp:cNvPr id="0" name=""/>
        <dsp:cNvSpPr/>
      </dsp:nvSpPr>
      <dsp:spPr>
        <a:xfrm>
          <a:off x="232297" y="4014214"/>
          <a:ext cx="422359" cy="42235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BAC378-9624-4D0D-8598-4FE360D28912}">
      <dsp:nvSpPr>
        <dsp:cNvPr id="0" name=""/>
        <dsp:cNvSpPr/>
      </dsp:nvSpPr>
      <dsp:spPr>
        <a:xfrm>
          <a:off x="886954" y="3841430"/>
          <a:ext cx="5687157"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711200">
            <a:lnSpc>
              <a:spcPct val="100000"/>
            </a:lnSpc>
            <a:spcBef>
              <a:spcPct val="0"/>
            </a:spcBef>
            <a:spcAft>
              <a:spcPct val="35000"/>
            </a:spcAft>
            <a:buNone/>
          </a:pPr>
          <a:r>
            <a:rPr lang="en-US" sz="1600" kern="1200" dirty="0"/>
            <a:t>GP and district nurse: home care continuity to give pain relief and routine appointments</a:t>
          </a:r>
        </a:p>
      </dsp:txBody>
      <dsp:txXfrm>
        <a:off x="886954" y="3841430"/>
        <a:ext cx="5687157" cy="767925"/>
      </dsp:txXfrm>
    </dsp:sp>
    <dsp:sp modelId="{322FDAE9-B29C-4136-BE60-6FCC9B3AE054}">
      <dsp:nvSpPr>
        <dsp:cNvPr id="0" name=""/>
        <dsp:cNvSpPr/>
      </dsp:nvSpPr>
      <dsp:spPr>
        <a:xfrm>
          <a:off x="0" y="4801338"/>
          <a:ext cx="6574112"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CEDE4B-1C30-40B4-8401-05E725018FF4}">
      <dsp:nvSpPr>
        <dsp:cNvPr id="0" name=""/>
        <dsp:cNvSpPr/>
      </dsp:nvSpPr>
      <dsp:spPr>
        <a:xfrm>
          <a:off x="232297" y="4974121"/>
          <a:ext cx="422359" cy="42235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98B1B41-BA8A-4BA1-B596-D8255DE31D37}">
      <dsp:nvSpPr>
        <dsp:cNvPr id="0" name=""/>
        <dsp:cNvSpPr/>
      </dsp:nvSpPr>
      <dsp:spPr>
        <a:xfrm>
          <a:off x="886954" y="4801338"/>
          <a:ext cx="5687157"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711200">
            <a:lnSpc>
              <a:spcPct val="100000"/>
            </a:lnSpc>
            <a:spcBef>
              <a:spcPct val="0"/>
            </a:spcBef>
            <a:spcAft>
              <a:spcPct val="35000"/>
            </a:spcAft>
            <a:buNone/>
          </a:pPr>
          <a:r>
            <a:rPr lang="it-IT" sz="1600" kern="1200"/>
            <a:t>(Paolo, Ramella and Ricardi, 2025)</a:t>
          </a:r>
          <a:endParaRPr lang="en-US" sz="1600" kern="1200" dirty="0"/>
        </a:p>
      </dsp:txBody>
      <dsp:txXfrm>
        <a:off x="886954" y="4801338"/>
        <a:ext cx="5687157" cy="76792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30826E-6338-408E-AEBC-92C5ABFD1AC1}" type="datetimeFigureOut">
              <a:rPr lang="en-GB" smtClean="0"/>
              <a:t>12/11/2025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952893-EAA0-4A50-91AD-8856E01A2B17}" type="slidenum">
              <a:rPr lang="en-GB" smtClean="0"/>
              <a:t>‹#›</a:t>
            </a:fld>
            <a:endParaRPr lang="en-GB" dirty="0"/>
          </a:p>
        </p:txBody>
      </p:sp>
    </p:spTree>
    <p:extLst>
      <p:ext uri="{BB962C8B-B14F-4D97-AF65-F5344CB8AC3E}">
        <p14:creationId xmlns:p14="http://schemas.microsoft.com/office/powerpoint/2010/main" val="38076080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952893-EAA0-4A50-91AD-8856E01A2B17}" type="slidenum">
              <a:rPr lang="en-GB" smtClean="0"/>
              <a:t>4</a:t>
            </a:fld>
            <a:endParaRPr lang="en-GB" dirty="0"/>
          </a:p>
        </p:txBody>
      </p:sp>
    </p:spTree>
    <p:extLst>
      <p:ext uri="{BB962C8B-B14F-4D97-AF65-F5344CB8AC3E}">
        <p14:creationId xmlns:p14="http://schemas.microsoft.com/office/powerpoint/2010/main" val="4916552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952893-EAA0-4A50-91AD-8856E01A2B17}" type="slidenum">
              <a:rPr lang="en-GB" smtClean="0"/>
              <a:t>11</a:t>
            </a:fld>
            <a:endParaRPr lang="en-GB" dirty="0"/>
          </a:p>
        </p:txBody>
      </p:sp>
    </p:spTree>
    <p:extLst>
      <p:ext uri="{BB962C8B-B14F-4D97-AF65-F5344CB8AC3E}">
        <p14:creationId xmlns:p14="http://schemas.microsoft.com/office/powerpoint/2010/main" val="37597970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D1EADE-8E88-4C7C-8AC5-FB148DE4940E}" type="datetime1">
              <a:rPr lang="en-US" smtClean="0"/>
              <a:t>11/12/2025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80730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57B6794-849E-4626-908B-D15793550EFB}" type="datetime1">
              <a:rPr lang="en-US" smtClean="0"/>
              <a:t>11/12/2025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088679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11/12/2025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8333502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11/12/2025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671715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11/12/2025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629249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9BC9412-2452-4BED-A324-9D8C115361AD}" type="datetime1">
              <a:rPr lang="en-US" smtClean="0"/>
              <a:t>11/12/2025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066041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5318F62-D251-40E8-A23C-F4CFE9FEAB41}" type="datetime1">
              <a:rPr lang="en-US" smtClean="0"/>
              <a:t>11/12/2025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412188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4F76144-149E-4874-93A5-554A0357CF82}" type="datetime1">
              <a:rPr lang="en-US" smtClean="0"/>
              <a:t>11/12/2025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540087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11/12/2025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4158389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11/12/2025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50802439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45799475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76347760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72029258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31BA835-12AC-4E8F-955A-EA3F4DE2791F}" type="datetime1">
              <a:rPr lang="en-US" smtClean="0"/>
              <a:t>11/12/2025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57825039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31BA835-12AC-4E8F-955A-EA3F4DE2791F}" type="datetime1">
              <a:rPr lang="en-US" smtClean="0"/>
              <a:t>11/12/2025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4089776123"/>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11/12/2025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2735016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11/12/2025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26761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31BA835-12AC-4E8F-955A-EA3F4DE2791F}" type="datetime1">
              <a:rPr lang="en-US" smtClean="0"/>
              <a:t>11/12/2025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7E7843D-FF13-4365-9478-9625B70A2705}" type="slidenum">
              <a:rPr lang="en-US" smtClean="0"/>
              <a:t>‹#›</a:t>
            </a:fld>
            <a:endParaRPr lang="en-US" dirty="0"/>
          </a:p>
        </p:txBody>
      </p:sp>
    </p:spTree>
    <p:extLst>
      <p:ext uri="{BB962C8B-B14F-4D97-AF65-F5344CB8AC3E}">
        <p14:creationId xmlns:p14="http://schemas.microsoft.com/office/powerpoint/2010/main" val="2384696854"/>
      </p:ext>
    </p:extLst>
  </p:cSld>
  <p:clrMap bg1="dk1" tx1="lt1" bg2="dk2" tx2="lt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 id="2147483830" r:id="rId12"/>
    <p:sldLayoutId id="2147483831" r:id="rId13"/>
    <p:sldLayoutId id="2147483832" r:id="rId14"/>
    <p:sldLayoutId id="2147483833" r:id="rId15"/>
    <p:sldLayoutId id="2147483834" r:id="rId16"/>
    <p:sldLayoutId id="214748383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8.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creativecommons.org/licenses/by-nc-sa/3.0/" TargetMode="External"/><Relationship Id="rId5" Type="http://schemas.openxmlformats.org/officeDocument/2006/relationships/hyperlink" Target="https://opentextbooks.concordia.ca/fundamentalsofhealthandphysicalactivity/chapter/smoking-vaping-and-tobacco/" TargetMode="External"/><Relationship Id="rId4" Type="http://schemas.openxmlformats.org/officeDocument/2006/relationships/image" Target="../media/image9.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8.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9.xml"/><Relationship Id="rId7" Type="http://schemas.openxmlformats.org/officeDocument/2006/relationships/hyperlink" Target="https://creativecommons.org/licenses/by-nc-nd/3.0/" TargetMode="Externa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researchoutreach.org/articles/understanding-egfr-mutation-aids-fight-lung-cancer/" TargetMode="External"/><Relationship Id="rId5" Type="http://schemas.openxmlformats.org/officeDocument/2006/relationships/image" Target="../media/image11.jp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8.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8.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creativecommons.org/licenses/by-nc-nd/3.0/" TargetMode="External"/><Relationship Id="rId5" Type="http://schemas.openxmlformats.org/officeDocument/2006/relationships/hyperlink" Target="https://gsouto-digitalteacher.blogspot.com/2018/02/schools-lets-talk-world-cancer-day.html" TargetMode="External"/><Relationship Id="rId4" Type="http://schemas.openxmlformats.org/officeDocument/2006/relationships/image" Target="../media/image13.jpg"/></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8.png"/><Relationship Id="rId4" Type="http://schemas.openxmlformats.org/officeDocument/2006/relationships/image" Target="../media/image26.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8.png"/><Relationship Id="rId5" Type="http://schemas.openxmlformats.org/officeDocument/2006/relationships/image" Target="../media/image28.svg"/><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hyperlink" Target="https://www.macmillan.org.uk/cancer-information-and-support/lung-cancer/small-cell-lung-cancer"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www.healthline.com/health/lung-cancer-small-cell" TargetMode="External"/><Relationship Id="rId5" Type="http://schemas.openxmlformats.org/officeDocument/2006/relationships/hyperlink" Target="https://www.cancerresearchuk.org/about-cancer/lung-cancer/treatment/small-cell-lung-cancer" TargetMode="External"/><Relationship Id="rId4" Type="http://schemas.openxmlformats.org/officeDocument/2006/relationships/notesSlide" Target="../notesSlides/notesSlid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852FA-5D1E-5A64-BD78-67C2E0A3F4BB}"/>
              </a:ext>
            </a:extLst>
          </p:cNvPr>
          <p:cNvSpPr>
            <a:spLocks noGrp="1"/>
          </p:cNvSpPr>
          <p:nvPr>
            <p:ph type="title"/>
          </p:nvPr>
        </p:nvSpPr>
        <p:spPr>
          <a:xfrm>
            <a:off x="5633343" y="1137215"/>
            <a:ext cx="5804426" cy="3376766"/>
          </a:xfrm>
        </p:spPr>
        <p:txBody>
          <a:bodyPr vert="horz" lIns="91440" tIns="45720" rIns="91440" bIns="45720" rtlCol="0" anchor="t">
            <a:normAutofit/>
          </a:bodyPr>
          <a:lstStyle/>
          <a:p>
            <a:pPr>
              <a:lnSpc>
                <a:spcPct val="90000"/>
              </a:lnSpc>
            </a:pPr>
            <a:r>
              <a:rPr lang="en-US" sz="1600" dirty="0">
                <a:latin typeface="Arial" panose="020B0604020202020204" pitchFamily="34" charset="0"/>
                <a:cs typeface="Arial" panose="020B0604020202020204" pitchFamily="34" charset="0"/>
              </a:rPr>
              <a:t>Name: Nadya khan </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Student number: 2409193</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Module: Introduction to Physiology</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Module Code: BMHP5023</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Title: Small cell cancer of the lungs verbal presentation </a:t>
            </a:r>
          </a:p>
        </p:txBody>
      </p:sp>
      <p:pic>
        <p:nvPicPr>
          <p:cNvPr id="18" name="Graphic 17" descr="Office Worker">
            <a:extLst>
              <a:ext uri="{FF2B5EF4-FFF2-40B4-BE49-F238E27FC236}">
                <a16:creationId xmlns:a16="http://schemas.microsoft.com/office/drawing/2014/main" id="{B2920C8E-4DEE-BF46-C1BB-97BCF0F786D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15383" y="1171349"/>
            <a:ext cx="4515301" cy="4515301"/>
          </a:xfrm>
          <a:prstGeom prst="rect">
            <a:avLst/>
          </a:prstGeom>
        </p:spPr>
      </p:pic>
      <p:pic>
        <p:nvPicPr>
          <p:cNvPr id="13" name="Audio 12">
            <a:hlinkClick r:id="" action="ppaction://media"/>
            <a:extLst>
              <a:ext uri="{FF2B5EF4-FFF2-40B4-BE49-F238E27FC236}">
                <a16:creationId xmlns:a16="http://schemas.microsoft.com/office/drawing/2014/main" id="{CD0BC03C-0FDE-3FEC-11B6-1EFA03E70DA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09056545"/>
      </p:ext>
    </p:extLst>
  </p:cSld>
  <p:clrMapOvr>
    <a:masterClrMapping/>
  </p:clrMapOvr>
  <mc:AlternateContent xmlns:mc="http://schemas.openxmlformats.org/markup-compatibility/2006" xmlns:p14="http://schemas.microsoft.com/office/powerpoint/2010/main">
    <mc:Choice Requires="p14">
      <p:transition spd="slow" p14:dur="2000" advTm="22247"/>
    </mc:Choice>
    <mc:Fallback xmlns="">
      <p:transition spd="slow" advTm="22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0AF25-00C7-737E-86F0-E7046ECD544E}"/>
              </a:ext>
            </a:extLst>
          </p:cNvPr>
          <p:cNvSpPr>
            <a:spLocks noGrp="1"/>
          </p:cNvSpPr>
          <p:nvPr>
            <p:ph type="ctrTitle"/>
          </p:nvPr>
        </p:nvSpPr>
        <p:spPr>
          <a:xfrm>
            <a:off x="5376122" y="644117"/>
            <a:ext cx="6293689" cy="3652405"/>
          </a:xfrm>
        </p:spPr>
        <p:txBody>
          <a:bodyPr anchor="b">
            <a:normAutofit fontScale="90000"/>
          </a:bodyPr>
          <a:lstStyle/>
          <a:p>
            <a:pPr algn="l"/>
            <a:r>
              <a:rPr lang="en-GB" sz="1800" dirty="0">
                <a:solidFill>
                  <a:schemeClr val="tx1">
                    <a:lumMod val="85000"/>
                    <a:lumOff val="15000"/>
                  </a:schemeClr>
                </a:solidFill>
              </a:rPr>
              <a:t>Small cell cancer</a:t>
            </a:r>
            <a:br>
              <a:rPr lang="en-GB" sz="1800" dirty="0">
                <a:solidFill>
                  <a:schemeClr val="tx1">
                    <a:lumMod val="85000"/>
                    <a:lumOff val="15000"/>
                  </a:schemeClr>
                </a:solidFill>
              </a:rPr>
            </a:br>
            <a:br>
              <a:rPr lang="en-GB" sz="1800" dirty="0">
                <a:solidFill>
                  <a:schemeClr val="tx1">
                    <a:lumMod val="85000"/>
                    <a:lumOff val="15000"/>
                  </a:schemeClr>
                </a:solidFill>
              </a:rPr>
            </a:br>
            <a:r>
              <a:rPr lang="en-US" sz="1800" dirty="0">
                <a:solidFill>
                  <a:schemeClr val="tx1">
                    <a:lumMod val="85000"/>
                    <a:lumOff val="15000"/>
                  </a:schemeClr>
                </a:solidFill>
              </a:rPr>
              <a:t>Good morning my name is Nadya and Today, I'll be doing a prestation on Alan Jones, a fictional patient who has been diagnosed with extensive-stage small cell lung cancer. He is a 62-year-old retired bus driver with a history of smoking and is experiencing breathlessness and fatigue. I will be outlining his holistic treatment plan. Under the direction of the Macmillan Cancer Support and NICE frameworks, this presentation will examine his physical, psychological, social, and spiritual requirements</a:t>
            </a:r>
            <a:r>
              <a:rPr lang="en-US" sz="2100" dirty="0">
                <a:solidFill>
                  <a:schemeClr val="tx1">
                    <a:lumMod val="85000"/>
                    <a:lumOff val="15000"/>
                  </a:schemeClr>
                </a:solidFill>
              </a:rPr>
              <a:t>.</a:t>
            </a:r>
            <a:br>
              <a:rPr lang="en-GB" sz="2100" dirty="0">
                <a:solidFill>
                  <a:schemeClr val="tx1">
                    <a:lumMod val="85000"/>
                    <a:lumOff val="15000"/>
                  </a:schemeClr>
                </a:solidFill>
              </a:rPr>
            </a:br>
            <a:r>
              <a:rPr lang="en-GB" sz="2100" dirty="0">
                <a:solidFill>
                  <a:schemeClr val="tx1">
                    <a:lumMod val="85000"/>
                    <a:lumOff val="15000"/>
                  </a:schemeClr>
                </a:solidFill>
              </a:rPr>
              <a:t> </a:t>
            </a:r>
          </a:p>
        </p:txBody>
      </p:sp>
      <p:sp>
        <p:nvSpPr>
          <p:cNvPr id="3" name="Subtitle 2">
            <a:extLst>
              <a:ext uri="{FF2B5EF4-FFF2-40B4-BE49-F238E27FC236}">
                <a16:creationId xmlns:a16="http://schemas.microsoft.com/office/drawing/2014/main" id="{B3AC7656-C62F-49A0-F460-E47F63B23BD0}"/>
              </a:ext>
            </a:extLst>
          </p:cNvPr>
          <p:cNvSpPr>
            <a:spLocks noGrp="1"/>
          </p:cNvSpPr>
          <p:nvPr>
            <p:ph type="subTitle" idx="1"/>
          </p:nvPr>
        </p:nvSpPr>
        <p:spPr>
          <a:xfrm>
            <a:off x="5271524" y="4460708"/>
            <a:ext cx="6280299" cy="1753175"/>
          </a:xfrm>
        </p:spPr>
        <p:txBody>
          <a:bodyPr anchor="t">
            <a:normAutofit/>
          </a:bodyPr>
          <a:lstStyle/>
          <a:p>
            <a:r>
              <a:rPr lang="en-GB" sz="1600" dirty="0">
                <a:solidFill>
                  <a:schemeClr val="tx1">
                    <a:lumMod val="85000"/>
                    <a:lumOff val="15000"/>
                  </a:schemeClr>
                </a:solidFill>
                <a:latin typeface="Arial" panose="020B0604020202020204" pitchFamily="34" charset="0"/>
                <a:cs typeface="Arial" panose="020B0604020202020204" pitchFamily="34" charset="0"/>
              </a:rPr>
              <a:t>Alan Jones</a:t>
            </a:r>
          </a:p>
          <a:p>
            <a:r>
              <a:rPr lang="en-GB" sz="1600" dirty="0">
                <a:solidFill>
                  <a:schemeClr val="tx1">
                    <a:lumMod val="85000"/>
                    <a:lumOff val="15000"/>
                  </a:schemeClr>
                </a:solidFill>
                <a:latin typeface="Arial" panose="020B0604020202020204" pitchFamily="34" charset="0"/>
                <a:cs typeface="Arial" panose="020B0604020202020204" pitchFamily="34" charset="0"/>
              </a:rPr>
              <a:t>Care plan</a:t>
            </a:r>
          </a:p>
        </p:txBody>
      </p:sp>
      <p:pic>
        <p:nvPicPr>
          <p:cNvPr id="4" name="Picture 3">
            <a:extLst>
              <a:ext uri="{FF2B5EF4-FFF2-40B4-BE49-F238E27FC236}">
                <a16:creationId xmlns:a16="http://schemas.microsoft.com/office/drawing/2014/main" id="{3FC8679A-65CD-B0D3-FB7C-D43CCE68722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23712"/>
          <a:stretch>
            <a:fillRect/>
          </a:stretch>
        </p:blipFill>
        <p:spPr>
          <a:xfrm>
            <a:off x="633999" y="1084799"/>
            <a:ext cx="3993942" cy="4669574"/>
          </a:xfrm>
          <a:prstGeom prst="rect">
            <a:avLst/>
          </a:prstGeom>
        </p:spPr>
      </p:pic>
      <p:sp>
        <p:nvSpPr>
          <p:cNvPr id="5" name="TextBox 4">
            <a:extLst>
              <a:ext uri="{FF2B5EF4-FFF2-40B4-BE49-F238E27FC236}">
                <a16:creationId xmlns:a16="http://schemas.microsoft.com/office/drawing/2014/main" id="{2F6065B7-6C6F-3376-5BA6-36BCA8EB97A6}"/>
              </a:ext>
            </a:extLst>
          </p:cNvPr>
          <p:cNvSpPr txBox="1"/>
          <p:nvPr/>
        </p:nvSpPr>
        <p:spPr>
          <a:xfrm>
            <a:off x="2234337" y="5554318"/>
            <a:ext cx="239360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s://opentextbooks.concordia.ca/fundamentalsofhealthandphysicalactivity/chapter/smoking-vaping-and-tobacco/">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pic>
        <p:nvPicPr>
          <p:cNvPr id="10" name="Audio 9">
            <a:hlinkClick r:id="" action="ppaction://media"/>
            <a:extLst>
              <a:ext uri="{FF2B5EF4-FFF2-40B4-BE49-F238E27FC236}">
                <a16:creationId xmlns:a16="http://schemas.microsoft.com/office/drawing/2014/main" id="{44C86790-D37F-0FA9-943A-D6B3A6B45B46}"/>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76305515"/>
      </p:ext>
    </p:extLst>
  </p:cSld>
  <p:clrMapOvr>
    <a:masterClrMapping/>
  </p:clrMapOvr>
  <mc:AlternateContent xmlns:mc="http://schemas.openxmlformats.org/markup-compatibility/2006" xmlns:p14="http://schemas.microsoft.com/office/powerpoint/2010/main">
    <mc:Choice Requires="p14">
      <p:transition spd="slow" p14:dur="2000" advTm="66370"/>
    </mc:Choice>
    <mc:Fallback xmlns="">
      <p:transition spd="slow" advTm="663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0"/>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EF959-4838-8B72-D37C-C77E4DB698E0}"/>
              </a:ext>
            </a:extLst>
          </p:cNvPr>
          <p:cNvSpPr>
            <a:spLocks noGrp="1"/>
          </p:cNvSpPr>
          <p:nvPr>
            <p:ph type="title"/>
          </p:nvPr>
        </p:nvSpPr>
        <p:spPr>
          <a:xfrm>
            <a:off x="704088" y="914400"/>
            <a:ext cx="3799763" cy="1473200"/>
          </a:xfrm>
        </p:spPr>
        <p:txBody>
          <a:bodyPr vert="horz" lIns="91440" tIns="45720" rIns="91440" bIns="45720" rtlCol="0" anchor="t">
            <a:normAutofit/>
          </a:bodyPr>
          <a:lstStyle/>
          <a:p>
            <a:pPr>
              <a:lnSpc>
                <a:spcPct val="90000"/>
              </a:lnSpc>
            </a:pPr>
            <a:r>
              <a:rPr lang="en-US" sz="2000" dirty="0">
                <a:latin typeface="Arial" panose="020B0604020202020204" pitchFamily="34" charset="0"/>
                <a:cs typeface="Arial" panose="020B0604020202020204" pitchFamily="34" charset="0"/>
              </a:rPr>
              <a:t>Introduction to small cell cancer  </a:t>
            </a:r>
          </a:p>
        </p:txBody>
      </p:sp>
      <p:pic>
        <p:nvPicPr>
          <p:cNvPr id="23" name="Content Placeholder 22">
            <a:extLst>
              <a:ext uri="{FF2B5EF4-FFF2-40B4-BE49-F238E27FC236}">
                <a16:creationId xmlns:a16="http://schemas.microsoft.com/office/drawing/2014/main" id="{AEBE9C09-E2DB-EA17-035A-795E073B64A7}"/>
              </a:ext>
            </a:extLst>
          </p:cNvPr>
          <p:cNvPicPr>
            <a:picLocks noGrp="1" noChangeAspect="1"/>
          </p:cNvPicPr>
          <p:nvPr>
            <p:ph idx="1"/>
          </p:nvPr>
        </p:nvPicPr>
        <p:blipFill>
          <a:blip r:embed="rId4"/>
          <a:stretch>
            <a:fillRect/>
          </a:stretch>
        </p:blipFill>
        <p:spPr>
          <a:xfrm>
            <a:off x="4841179" y="2171564"/>
            <a:ext cx="5082980" cy="3124471"/>
          </a:xfrm>
          <a:prstGeom prst="rect">
            <a:avLst/>
          </a:prstGeom>
        </p:spPr>
      </p:pic>
      <p:sp>
        <p:nvSpPr>
          <p:cNvPr id="18" name="Text Placeholder 17">
            <a:extLst>
              <a:ext uri="{FF2B5EF4-FFF2-40B4-BE49-F238E27FC236}">
                <a16:creationId xmlns:a16="http://schemas.microsoft.com/office/drawing/2014/main" id="{126F54DE-510B-CB05-8C64-B2FA764E0EBC}"/>
              </a:ext>
            </a:extLst>
          </p:cNvPr>
          <p:cNvSpPr>
            <a:spLocks noGrp="1"/>
          </p:cNvSpPr>
          <p:nvPr>
            <p:ph type="body" sz="half" idx="2"/>
          </p:nvPr>
        </p:nvSpPr>
        <p:spPr>
          <a:xfrm>
            <a:off x="704088" y="2387600"/>
            <a:ext cx="3799763" cy="3767328"/>
          </a:xfrm>
        </p:spPr>
        <p:txBody>
          <a:bodyPr vert="horz" lIns="91440" tIns="45720" rIns="91440" bIns="45720" rtlCol="0">
            <a:normAutofit/>
          </a:bodyPr>
          <a:lstStyle/>
          <a:p>
            <a:r>
              <a:rPr lang="en-US" sz="1400" dirty="0"/>
              <a:t>In the UK, lung cancer is the third most frequent type of cancer. Every year, about 49,200 people receive a diagnosis. Small cell cancer effects around 15% of people and effect men more then women. Small cell cancer is hard to see. It is rare and a very aggressive form of lung cancer it mainly effects people who have smoke for a long period of time. Due to quick spread of small cell cancer at an advanced stage. The outlook for extensive-stage disease is poor, with an average survival rate of 8–13 months </a:t>
            </a:r>
            <a:r>
              <a:rPr lang="en-US" dirty="0"/>
              <a:t>(</a:t>
            </a:r>
            <a:r>
              <a:rPr lang="en-US" sz="1400" dirty="0"/>
              <a:t>Macmillan, n.d.).</a:t>
            </a:r>
          </a:p>
        </p:txBody>
      </p:sp>
      <p:sp>
        <p:nvSpPr>
          <p:cNvPr id="4" name="TextBox 3">
            <a:extLst>
              <a:ext uri="{FF2B5EF4-FFF2-40B4-BE49-F238E27FC236}">
                <a16:creationId xmlns:a16="http://schemas.microsoft.com/office/drawing/2014/main" id="{4CE2E9C2-B9E6-4E83-232D-B2A1C62D56F4}"/>
              </a:ext>
            </a:extLst>
          </p:cNvPr>
          <p:cNvSpPr txBox="1"/>
          <p:nvPr/>
        </p:nvSpPr>
        <p:spPr>
          <a:xfrm>
            <a:off x="7382669" y="5296035"/>
            <a:ext cx="2960866" cy="646331"/>
          </a:xfrm>
          <a:prstGeom prst="rect">
            <a:avLst/>
          </a:prstGeom>
          <a:noFill/>
        </p:spPr>
        <p:txBody>
          <a:bodyPr wrap="square">
            <a:spAutoFit/>
          </a:bodyPr>
          <a:lstStyle/>
          <a:p>
            <a:r>
              <a:rPr lang="en-GB" dirty="0"/>
              <a:t>(admin@candrol, 2018) picture 1</a:t>
            </a:r>
          </a:p>
        </p:txBody>
      </p:sp>
      <p:pic>
        <p:nvPicPr>
          <p:cNvPr id="6" name="Audio 5">
            <a:hlinkClick r:id="" action="ppaction://media"/>
            <a:extLst>
              <a:ext uri="{FF2B5EF4-FFF2-40B4-BE49-F238E27FC236}">
                <a16:creationId xmlns:a16="http://schemas.microsoft.com/office/drawing/2014/main" id="{B87CC7A6-4997-0BAB-DCDE-EF4D01EC664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81040379"/>
      </p:ext>
    </p:extLst>
  </p:cSld>
  <p:clrMapOvr>
    <a:masterClrMapping/>
  </p:clrMapOvr>
  <mc:AlternateContent xmlns:mc="http://schemas.openxmlformats.org/markup-compatibility/2006" xmlns:p14="http://schemas.microsoft.com/office/powerpoint/2010/main">
    <mc:Choice Requires="p14">
      <p:transition spd="slow" p14:dur="2000" advTm="55556"/>
    </mc:Choice>
    <mc:Fallback xmlns="">
      <p:transition spd="slow" advTm="55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FAF49-9B8F-6C61-53E4-566C8F1D5455}"/>
              </a:ext>
            </a:extLst>
          </p:cNvPr>
          <p:cNvSpPr>
            <a:spLocks noGrp="1"/>
          </p:cNvSpPr>
          <p:nvPr>
            <p:ph type="title"/>
          </p:nvPr>
        </p:nvSpPr>
        <p:spPr>
          <a:xfrm>
            <a:off x="704088" y="914400"/>
            <a:ext cx="10687812" cy="798194"/>
          </a:xfrm>
        </p:spPr>
        <p:txBody>
          <a:bodyPr vert="horz" lIns="91440" tIns="45720" rIns="91440" bIns="45720" rtlCol="0" anchor="t">
            <a:normAutofit fontScale="90000"/>
          </a:bodyPr>
          <a:lstStyle/>
          <a:p>
            <a:r>
              <a:rPr lang="en-US" sz="3700" dirty="0"/>
              <a:t>ALAN JONE SMALL CELL CANCER PATIENT PROFILE</a:t>
            </a:r>
          </a:p>
        </p:txBody>
      </p:sp>
      <p:pic>
        <p:nvPicPr>
          <p:cNvPr id="17" name="Picture Placeholder 16" descr="A diagram of the human lungs&#10;&#10;AI-generated content may be incorrect.">
            <a:extLst>
              <a:ext uri="{FF2B5EF4-FFF2-40B4-BE49-F238E27FC236}">
                <a16:creationId xmlns:a16="http://schemas.microsoft.com/office/drawing/2014/main" id="{C1548A0D-F3D2-D776-54D9-F3006E97B00E}"/>
              </a:ext>
            </a:extLst>
          </p:cNvPr>
          <p:cNvPicPr>
            <a:picLocks noGrp="1" noChangeAspect="1"/>
          </p:cNvPicPr>
          <p:nvPr>
            <p:ph type="pic" idx="1"/>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9433" r="9433"/>
          <a:stretch>
            <a:fillRect/>
          </a:stretch>
        </p:blipFill>
        <p:spPr>
          <a:xfrm>
            <a:off x="1170604" y="1869439"/>
            <a:ext cx="5331179" cy="4139625"/>
          </a:xfrm>
          <a:prstGeom prst="rect">
            <a:avLst/>
          </a:prstGeom>
        </p:spPr>
      </p:pic>
      <p:sp>
        <p:nvSpPr>
          <p:cNvPr id="6" name="Text Placeholder 5">
            <a:extLst>
              <a:ext uri="{FF2B5EF4-FFF2-40B4-BE49-F238E27FC236}">
                <a16:creationId xmlns:a16="http://schemas.microsoft.com/office/drawing/2014/main" id="{5F4FEDFB-0715-1733-3266-F0AA55B23EC8}"/>
              </a:ext>
            </a:extLst>
          </p:cNvPr>
          <p:cNvSpPr>
            <a:spLocks noGrp="1"/>
          </p:cNvSpPr>
          <p:nvPr>
            <p:ph type="body" sz="half" idx="2"/>
          </p:nvPr>
        </p:nvSpPr>
        <p:spPr>
          <a:xfrm>
            <a:off x="7200900" y="1558636"/>
            <a:ext cx="4191001" cy="4430111"/>
          </a:xfrm>
        </p:spPr>
        <p:txBody>
          <a:bodyPr vert="horz" lIns="91440" tIns="45720" rIns="91440" bIns="45720" rtlCol="0" anchor="b">
            <a:normAutofit lnSpcReduction="10000"/>
          </a:bodyPr>
          <a:lstStyle/>
          <a:p>
            <a:pPr marL="285750" indent="-228600">
              <a:buFont typeface="Arial" panose="020B0604020202020204" pitchFamily="34" charset="0"/>
              <a:buChar char="•"/>
            </a:pPr>
            <a:r>
              <a:rPr lang="en-US" dirty="0"/>
              <a:t>Alan, is a made-up patient, who is 62 years old, lives alone, and is feeling exhausted and out of breath. Retired bus driver</a:t>
            </a:r>
          </a:p>
          <a:p>
            <a:pPr marL="285750" indent="-228600">
              <a:buFont typeface="Arial" panose="020B0604020202020204" pitchFamily="34" charset="0"/>
              <a:buChar char="•"/>
            </a:pPr>
            <a:r>
              <a:rPr lang="en-US" dirty="0"/>
              <a:t>He has Small cell lung cancer: fast-growing, aggressive</a:t>
            </a:r>
          </a:p>
          <a:p>
            <a:pPr marL="285750" indent="-228600">
              <a:buFont typeface="Arial" panose="020B0604020202020204" pitchFamily="34" charset="0"/>
              <a:buChar char="•"/>
            </a:pPr>
            <a:r>
              <a:rPr lang="en-US" dirty="0"/>
              <a:t>Lives alone, history of smoking, and passive smoking growing up.</a:t>
            </a:r>
          </a:p>
          <a:p>
            <a:pPr marL="285750" indent="-228600">
              <a:buFont typeface="Arial" panose="020B0604020202020204" pitchFamily="34" charset="0"/>
              <a:buChar char="•"/>
            </a:pPr>
            <a:r>
              <a:rPr lang="en-US" dirty="0"/>
              <a:t>He is breathlessness, fatigue which is the primary risk factor for small cell lung cancer. </a:t>
            </a:r>
          </a:p>
          <a:p>
            <a:pPr marL="285750" indent="-228600">
              <a:buFont typeface="Arial" panose="020B0604020202020204" pitchFamily="34" charset="0"/>
              <a:buChar char="•"/>
            </a:pPr>
            <a:r>
              <a:rPr lang="en-US" dirty="0"/>
              <a:t>He is isolation and limited activity </a:t>
            </a:r>
          </a:p>
          <a:p>
            <a:pPr marL="285750" indent="-228600">
              <a:buFont typeface="Arial" panose="020B0604020202020204" pitchFamily="34" charset="0"/>
              <a:buChar char="•"/>
            </a:pPr>
            <a:r>
              <a:rPr lang="en-US" dirty="0"/>
              <a:t>this may also impact his recovery and emotional wellbeing.”</a:t>
            </a:r>
          </a:p>
          <a:p>
            <a:pPr marL="285750" indent="-228600">
              <a:buFont typeface="Arial" panose="020B0604020202020204" pitchFamily="34" charset="0"/>
              <a:buChar char="•"/>
            </a:pPr>
            <a:r>
              <a:rPr lang="en-US" dirty="0"/>
              <a:t>Small cell lung cancer is a type of lung cancer that grows quickly and is aggressive. It is frequently associated with smoking and is discovered at a late stage (Herndon, 2012)</a:t>
            </a:r>
          </a:p>
        </p:txBody>
      </p:sp>
      <p:sp>
        <p:nvSpPr>
          <p:cNvPr id="18" name="TextBox 17">
            <a:extLst>
              <a:ext uri="{FF2B5EF4-FFF2-40B4-BE49-F238E27FC236}">
                <a16:creationId xmlns:a16="http://schemas.microsoft.com/office/drawing/2014/main" id="{811C8428-106A-B2E3-8E25-904C19024DCA}"/>
              </a:ext>
            </a:extLst>
          </p:cNvPr>
          <p:cNvSpPr txBox="1"/>
          <p:nvPr/>
        </p:nvSpPr>
        <p:spPr>
          <a:xfrm>
            <a:off x="3785976" y="5809009"/>
            <a:ext cx="2715807"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6" tooltip="https://researchoutreach.org/articles/understanding-egfr-mutation-aids-fight-lung-cancer/">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pic>
        <p:nvPicPr>
          <p:cNvPr id="9" name="Audio 8">
            <a:hlinkClick r:id="" action="ppaction://media"/>
            <a:extLst>
              <a:ext uri="{FF2B5EF4-FFF2-40B4-BE49-F238E27FC236}">
                <a16:creationId xmlns:a16="http://schemas.microsoft.com/office/drawing/2014/main" id="{E5872160-F147-4996-FE11-C947A546FAAE}"/>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24718429"/>
      </p:ext>
    </p:extLst>
  </p:cSld>
  <p:clrMapOvr>
    <a:masterClrMapping/>
  </p:clrMapOvr>
  <mc:AlternateContent xmlns:mc="http://schemas.openxmlformats.org/markup-compatibility/2006" xmlns:p14="http://schemas.microsoft.com/office/powerpoint/2010/main">
    <mc:Choice Requires="p14">
      <p:transition spd="slow" p14:dur="2000" advTm="76726"/>
    </mc:Choice>
    <mc:Fallback xmlns="">
      <p:transition spd="slow" advTm="767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6A294-186F-CFFA-D5FC-C64FECB4A907}"/>
              </a:ext>
            </a:extLst>
          </p:cNvPr>
          <p:cNvSpPr>
            <a:spLocks noGrp="1"/>
          </p:cNvSpPr>
          <p:nvPr>
            <p:ph type="title"/>
          </p:nvPr>
        </p:nvSpPr>
        <p:spPr>
          <a:xfrm>
            <a:off x="648931" y="629266"/>
            <a:ext cx="4166510" cy="1622321"/>
          </a:xfrm>
        </p:spPr>
        <p:txBody>
          <a:bodyPr vert="horz" lIns="91440" tIns="45720" rIns="91440" bIns="45720" rtlCol="0" anchor="t">
            <a:normAutofit/>
          </a:bodyPr>
          <a:lstStyle/>
          <a:p>
            <a:pPr>
              <a:lnSpc>
                <a:spcPct val="90000"/>
              </a:lnSpc>
            </a:pPr>
            <a:r>
              <a:rPr lang="en-US" sz="2600" b="0" i="0" kern="1200" dirty="0">
                <a:solidFill>
                  <a:srgbClr val="EBEBEB"/>
                </a:solidFill>
                <a:latin typeface="+mj-lt"/>
                <a:ea typeface="+mj-ea"/>
                <a:cs typeface="+mj-cs"/>
              </a:rPr>
              <a:t>How Small Cell Lung Cancer Affects the Respiratory System</a:t>
            </a:r>
            <a:br>
              <a:rPr lang="en-US" sz="2600" b="0" i="0" kern="1200" dirty="0">
                <a:solidFill>
                  <a:srgbClr val="EBEBEB"/>
                </a:solidFill>
                <a:latin typeface="+mj-lt"/>
                <a:ea typeface="+mj-ea"/>
                <a:cs typeface="+mj-cs"/>
              </a:rPr>
            </a:br>
            <a:endParaRPr lang="en-US" sz="2600" b="0" i="0" kern="1200" dirty="0">
              <a:solidFill>
                <a:srgbClr val="EBEBEB"/>
              </a:solidFill>
              <a:latin typeface="+mj-lt"/>
              <a:ea typeface="+mj-ea"/>
              <a:cs typeface="+mj-cs"/>
            </a:endParaRPr>
          </a:p>
        </p:txBody>
      </p:sp>
      <p:pic>
        <p:nvPicPr>
          <p:cNvPr id="9" name="Content Placeholder 8">
            <a:extLst>
              <a:ext uri="{FF2B5EF4-FFF2-40B4-BE49-F238E27FC236}">
                <a16:creationId xmlns:a16="http://schemas.microsoft.com/office/drawing/2014/main" id="{0E9BDCDB-6339-C8E1-EF27-EA77A7E71EDD}"/>
              </a:ext>
            </a:extLst>
          </p:cNvPr>
          <p:cNvPicPr>
            <a:picLocks noGrp="1" noChangeAspect="1"/>
          </p:cNvPicPr>
          <p:nvPr>
            <p:ph idx="1"/>
          </p:nvPr>
        </p:nvPicPr>
        <p:blipFill>
          <a:blip r:embed="rId4"/>
          <a:stretch>
            <a:fillRect/>
          </a:stretch>
        </p:blipFill>
        <p:spPr>
          <a:xfrm>
            <a:off x="6328187" y="763867"/>
            <a:ext cx="5106730" cy="5330266"/>
          </a:xfrm>
          <a:prstGeom prst="rect">
            <a:avLst/>
          </a:prstGeom>
        </p:spPr>
      </p:pic>
      <p:sp>
        <p:nvSpPr>
          <p:cNvPr id="4" name="Text Placeholder 3">
            <a:extLst>
              <a:ext uri="{FF2B5EF4-FFF2-40B4-BE49-F238E27FC236}">
                <a16:creationId xmlns:a16="http://schemas.microsoft.com/office/drawing/2014/main" id="{0ED4F890-007E-C182-A4F8-F870E6EC6477}"/>
              </a:ext>
            </a:extLst>
          </p:cNvPr>
          <p:cNvSpPr>
            <a:spLocks noGrp="1"/>
          </p:cNvSpPr>
          <p:nvPr>
            <p:ph type="body" sz="half" idx="2"/>
          </p:nvPr>
        </p:nvSpPr>
        <p:spPr>
          <a:xfrm>
            <a:off x="648931" y="1838632"/>
            <a:ext cx="4166509" cy="4385187"/>
          </a:xfrm>
        </p:spPr>
        <p:txBody>
          <a:bodyPr vert="horz" lIns="91440" tIns="45720" rIns="91440" bIns="45720" rtlCol="0">
            <a:normAutofit fontScale="92500" lnSpcReduction="10000"/>
          </a:bodyPr>
          <a:lstStyle/>
          <a:p>
            <a:pPr>
              <a:buFont typeface="Wingdings 3" charset="2"/>
              <a:buChar char=""/>
            </a:pPr>
            <a:r>
              <a:rPr lang="en-US" dirty="0">
                <a:solidFill>
                  <a:srgbClr val="EBEBEB"/>
                </a:solidFill>
              </a:rPr>
              <a:t>The respiratory system includes the lungs, bronchi, alveoli, and diaphragm. Its main function is to exchange gases—oxygen is absorbed into the bloodstream, and carbon dioxide is expelled. This system is vital for cellular respiration and energy production (Rudin, et al, 2021)</a:t>
            </a:r>
          </a:p>
          <a:p>
            <a:pPr>
              <a:buFont typeface="Wingdings 3" charset="2"/>
              <a:buChar char=""/>
            </a:pPr>
            <a:r>
              <a:rPr lang="en-US" dirty="0">
                <a:solidFill>
                  <a:srgbClr val="EBEBEB"/>
                </a:solidFill>
              </a:rPr>
              <a:t>Small cell cancer affects Airflow because it is  obstructed by tumor growth in the bronchi, resulting in wheezing, trouble breathing, a chronic cough and can cause fluid buildup. Lung enlargement lowers the effectiveness of gas exchange, resulting in hypoxia and exhaustion (Landry, 2025)</a:t>
            </a:r>
          </a:p>
          <a:p>
            <a:pPr>
              <a:buFont typeface="Wingdings 3" charset="2"/>
              <a:buChar char=""/>
            </a:pPr>
            <a:r>
              <a:rPr lang="en-US" dirty="0">
                <a:solidFill>
                  <a:srgbClr val="EBEBEB"/>
                </a:solidFill>
              </a:rPr>
              <a:t>The brain, liver, lymph nodes, bones, and adrenal glands are frequently affected by small cell lung cancer. </a:t>
            </a:r>
          </a:p>
          <a:p>
            <a:pPr>
              <a:buFont typeface="Wingdings 3" charset="2"/>
              <a:buChar char=""/>
            </a:pPr>
            <a:r>
              <a:rPr lang="en-US" dirty="0">
                <a:solidFill>
                  <a:srgbClr val="EBEBEB"/>
                </a:solidFill>
              </a:rPr>
              <a:t>Cancer spreads through the blood, affecting the bones and liver and Low oxygen levels put stress on the heart.</a:t>
            </a:r>
          </a:p>
          <a:p>
            <a:pPr>
              <a:buFont typeface="Wingdings 3" charset="2"/>
              <a:buChar char=""/>
            </a:pPr>
            <a:r>
              <a:rPr lang="en-US" dirty="0">
                <a:solidFill>
                  <a:srgbClr val="EBEBEB"/>
                </a:solidFill>
              </a:rPr>
              <a:t>Picture 2 (Landry, 2025)</a:t>
            </a:r>
          </a:p>
        </p:txBody>
      </p:sp>
      <p:pic>
        <p:nvPicPr>
          <p:cNvPr id="13" name="Audio 12">
            <a:hlinkClick r:id="" action="ppaction://media"/>
            <a:extLst>
              <a:ext uri="{FF2B5EF4-FFF2-40B4-BE49-F238E27FC236}">
                <a16:creationId xmlns:a16="http://schemas.microsoft.com/office/drawing/2014/main" id="{89D97E12-3F67-6463-8E28-04ADA126BAC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59402838"/>
      </p:ext>
    </p:extLst>
  </p:cSld>
  <p:clrMapOvr>
    <a:masterClrMapping/>
  </p:clrMapOvr>
  <mc:AlternateContent xmlns:mc="http://schemas.openxmlformats.org/markup-compatibility/2006" xmlns:p14="http://schemas.microsoft.com/office/powerpoint/2010/main">
    <mc:Choice Requires="p14">
      <p:transition spd="slow" p14:dur="2000" advTm="92998"/>
    </mc:Choice>
    <mc:Fallback xmlns="">
      <p:transition spd="slow" advTm="929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A2A20-0889-94D6-EA3B-8336ACE80A8F}"/>
              </a:ext>
            </a:extLst>
          </p:cNvPr>
          <p:cNvSpPr>
            <a:spLocks noGrp="1"/>
          </p:cNvSpPr>
          <p:nvPr>
            <p:ph type="title"/>
          </p:nvPr>
        </p:nvSpPr>
        <p:spPr/>
        <p:txBody>
          <a:bodyPr/>
          <a:lstStyle/>
          <a:p>
            <a:r>
              <a:rPr lang="en-US" dirty="0"/>
              <a:t>Life Choices to Improve Small Cell Lung Cancer Outcomes</a:t>
            </a:r>
            <a:br>
              <a:rPr lang="en-US" dirty="0"/>
            </a:br>
            <a:endParaRPr lang="en-GB" dirty="0"/>
          </a:p>
        </p:txBody>
      </p:sp>
      <p:pic>
        <p:nvPicPr>
          <p:cNvPr id="6" name="Content Placeholder 5" descr="A poster with text overlay">
            <a:extLst>
              <a:ext uri="{FF2B5EF4-FFF2-40B4-BE49-F238E27FC236}">
                <a16:creationId xmlns:a16="http://schemas.microsoft.com/office/drawing/2014/main" id="{0186033C-69F1-0A22-0253-C9EB0530587F}"/>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096669" y="1447800"/>
            <a:ext cx="4572000" cy="4572000"/>
          </a:xfrm>
        </p:spPr>
      </p:pic>
      <p:sp>
        <p:nvSpPr>
          <p:cNvPr id="4" name="Text Placeholder 3">
            <a:extLst>
              <a:ext uri="{FF2B5EF4-FFF2-40B4-BE49-F238E27FC236}">
                <a16:creationId xmlns:a16="http://schemas.microsoft.com/office/drawing/2014/main" id="{69A4398B-C5DB-02C9-1816-79B5EAAC4BFF}"/>
              </a:ext>
            </a:extLst>
          </p:cNvPr>
          <p:cNvSpPr>
            <a:spLocks noGrp="1"/>
          </p:cNvSpPr>
          <p:nvPr>
            <p:ph type="body" sz="half" idx="2"/>
          </p:nvPr>
        </p:nvSpPr>
        <p:spPr/>
        <p:txBody>
          <a:bodyPr>
            <a:normAutofit fontScale="85000" lnSpcReduction="10000"/>
          </a:bodyPr>
          <a:lstStyle/>
          <a:p>
            <a:r>
              <a:rPr lang="en-US" dirty="0"/>
              <a:t> Stop Smoking: Enhances treatment response and lung function</a:t>
            </a:r>
          </a:p>
          <a:p>
            <a:r>
              <a:rPr lang="en-US" dirty="0"/>
              <a:t> Eat Well: Balanced diet supports immunity and energy.</a:t>
            </a:r>
          </a:p>
          <a:p>
            <a:r>
              <a:rPr lang="en-US" dirty="0"/>
              <a:t>Stay Active: Gentle exercise boosts mood and reduces fatigue.</a:t>
            </a:r>
          </a:p>
          <a:p>
            <a:r>
              <a:rPr lang="en-US" dirty="0"/>
              <a:t> Build Support: Connect with family, friends, and support groups (e.g. Macmillan)</a:t>
            </a:r>
          </a:p>
          <a:p>
            <a:r>
              <a:rPr lang="en-US" dirty="0"/>
              <a:t>These lifestyle choices, medical treatment, can significantly improve the experience and outcomes for people living with small cell lung cancer.”</a:t>
            </a:r>
          </a:p>
          <a:p>
            <a:r>
              <a:rPr lang="en-GB" dirty="0"/>
              <a:t>(Oliveri, et al, 2023)</a:t>
            </a:r>
          </a:p>
        </p:txBody>
      </p:sp>
      <p:sp>
        <p:nvSpPr>
          <p:cNvPr id="7" name="TextBox 6">
            <a:extLst>
              <a:ext uri="{FF2B5EF4-FFF2-40B4-BE49-F238E27FC236}">
                <a16:creationId xmlns:a16="http://schemas.microsoft.com/office/drawing/2014/main" id="{9726A53C-B9A0-3ED5-9A9E-1EFFC4E536DB}"/>
              </a:ext>
            </a:extLst>
          </p:cNvPr>
          <p:cNvSpPr txBox="1"/>
          <p:nvPr/>
        </p:nvSpPr>
        <p:spPr>
          <a:xfrm>
            <a:off x="5096669" y="6019800"/>
            <a:ext cx="4572000" cy="230832"/>
          </a:xfrm>
          <a:prstGeom prst="rect">
            <a:avLst/>
          </a:prstGeom>
          <a:noFill/>
        </p:spPr>
        <p:txBody>
          <a:bodyPr wrap="square" rtlCol="0">
            <a:spAutoFit/>
          </a:bodyPr>
          <a:lstStyle/>
          <a:p>
            <a:r>
              <a:rPr lang="en-GB" sz="900" dirty="0">
                <a:hlinkClick r:id="rId5" tooltip="https://gsouto-digitalteacher.blogspot.com/2018/02/schools-lets-talk-world-cancer-day.html"/>
              </a:rPr>
              <a:t>This Photo</a:t>
            </a:r>
            <a:r>
              <a:rPr lang="en-GB" sz="900" dirty="0"/>
              <a:t> by Unknown Author is licensed under </a:t>
            </a:r>
            <a:r>
              <a:rPr lang="en-GB" sz="900" dirty="0">
                <a:hlinkClick r:id="rId6" tooltip="https://creativecommons.org/licenses/by-nc-nd/3.0/"/>
              </a:rPr>
              <a:t>CC BY-NC-ND</a:t>
            </a:r>
            <a:endParaRPr lang="en-GB" sz="900" dirty="0"/>
          </a:p>
        </p:txBody>
      </p:sp>
      <p:pic>
        <p:nvPicPr>
          <p:cNvPr id="8" name="Audio 7">
            <a:hlinkClick r:id="" action="ppaction://media"/>
            <a:extLst>
              <a:ext uri="{FF2B5EF4-FFF2-40B4-BE49-F238E27FC236}">
                <a16:creationId xmlns:a16="http://schemas.microsoft.com/office/drawing/2014/main" id="{45AADF23-71AB-FEFD-C4CF-82C8A42A518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66172381"/>
      </p:ext>
    </p:extLst>
  </p:cSld>
  <p:clrMapOvr>
    <a:masterClrMapping/>
  </p:clrMapOvr>
  <mc:AlternateContent xmlns:mc="http://schemas.openxmlformats.org/markup-compatibility/2006" xmlns:p14="http://schemas.microsoft.com/office/powerpoint/2010/main">
    <mc:Choice Requires="p14">
      <p:transition spd="slow" p14:dur="2000" advTm="97120"/>
    </mc:Choice>
    <mc:Fallback xmlns="">
      <p:transition spd="slow" advTm="97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3B9FC25-DC81-0E7C-5909-A6BDEF6FC54B}"/>
              </a:ext>
            </a:extLst>
          </p:cNvPr>
          <p:cNvSpPr>
            <a:spLocks noGrp="1"/>
          </p:cNvSpPr>
          <p:nvPr>
            <p:ph type="title"/>
          </p:nvPr>
        </p:nvSpPr>
        <p:spPr>
          <a:xfrm>
            <a:off x="643467" y="643467"/>
            <a:ext cx="3684437" cy="5571066"/>
          </a:xfrm>
        </p:spPr>
        <p:txBody>
          <a:bodyPr>
            <a:normAutofit/>
          </a:bodyPr>
          <a:lstStyle/>
          <a:p>
            <a:pPr algn="r"/>
            <a:r>
              <a:rPr lang="en-GB" dirty="0"/>
              <a:t>TEAM INVOLVED WITH ALAN JONES </a:t>
            </a:r>
          </a:p>
        </p:txBody>
      </p:sp>
      <p:graphicFrame>
        <p:nvGraphicFramePr>
          <p:cNvPr id="8" name="Content Placeholder 5">
            <a:extLst>
              <a:ext uri="{FF2B5EF4-FFF2-40B4-BE49-F238E27FC236}">
                <a16:creationId xmlns:a16="http://schemas.microsoft.com/office/drawing/2014/main" id="{F0F112DE-4BE5-DA68-549A-BD375B6E7129}"/>
              </a:ext>
            </a:extLst>
          </p:cNvPr>
          <p:cNvGraphicFramePr>
            <a:graphicFrameLocks noGrp="1"/>
          </p:cNvGraphicFramePr>
          <p:nvPr>
            <p:ph idx="1"/>
            <p:extLst>
              <p:ext uri="{D42A27DB-BD31-4B8C-83A1-F6EECF244321}">
                <p14:modId xmlns:p14="http://schemas.microsoft.com/office/powerpoint/2010/main" val="2448850155"/>
              </p:ext>
            </p:extLst>
          </p:nvPr>
        </p:nvGraphicFramePr>
        <p:xfrm>
          <a:off x="4971371" y="643467"/>
          <a:ext cx="6574112" cy="55710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57570023-72EA-B5D7-7395-9031328A6011}"/>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90507961"/>
      </p:ext>
    </p:extLst>
  </p:cSld>
  <p:clrMapOvr>
    <a:masterClrMapping/>
  </p:clrMapOvr>
  <mc:AlternateContent xmlns:mc="http://schemas.openxmlformats.org/markup-compatibility/2006" xmlns:p14="http://schemas.microsoft.com/office/powerpoint/2010/main">
    <mc:Choice Requires="p14">
      <p:transition spd="slow" p14:dur="2000" advTm="68889"/>
    </mc:Choice>
    <mc:Fallback xmlns="">
      <p:transition spd="slow" advTm="68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DF263-2BA3-5EF3-039A-03415EC3343E}"/>
              </a:ext>
            </a:extLst>
          </p:cNvPr>
          <p:cNvSpPr>
            <a:spLocks noGrp="1"/>
          </p:cNvSpPr>
          <p:nvPr>
            <p:ph type="title"/>
          </p:nvPr>
        </p:nvSpPr>
        <p:spPr>
          <a:xfrm>
            <a:off x="648930" y="629266"/>
            <a:ext cx="6188190" cy="1622321"/>
          </a:xfrm>
        </p:spPr>
        <p:txBody>
          <a:bodyPr>
            <a:normAutofit/>
          </a:bodyPr>
          <a:lstStyle/>
          <a:p>
            <a:r>
              <a:rPr lang="en-GB" dirty="0">
                <a:solidFill>
                  <a:srgbClr val="EBEBEB"/>
                </a:solidFill>
              </a:rPr>
              <a:t>Alan Person centred care </a:t>
            </a:r>
          </a:p>
        </p:txBody>
      </p:sp>
      <p:sp>
        <p:nvSpPr>
          <p:cNvPr id="18" name="Content Placeholder 2">
            <a:extLst>
              <a:ext uri="{FF2B5EF4-FFF2-40B4-BE49-F238E27FC236}">
                <a16:creationId xmlns:a16="http://schemas.microsoft.com/office/drawing/2014/main" id="{2664F497-E6CC-9688-91BA-7AEEA4781B4F}"/>
              </a:ext>
            </a:extLst>
          </p:cNvPr>
          <p:cNvSpPr>
            <a:spLocks noGrp="1"/>
          </p:cNvSpPr>
          <p:nvPr>
            <p:ph idx="1"/>
          </p:nvPr>
        </p:nvSpPr>
        <p:spPr>
          <a:xfrm>
            <a:off x="648930" y="2438400"/>
            <a:ext cx="6188189" cy="3785419"/>
          </a:xfrm>
        </p:spPr>
        <p:txBody>
          <a:bodyPr>
            <a:normAutofit fontScale="85000" lnSpcReduction="10000"/>
          </a:bodyPr>
          <a:lstStyle/>
          <a:p>
            <a:pPr>
              <a:lnSpc>
                <a:spcPct val="90000"/>
              </a:lnSpc>
            </a:pPr>
            <a:r>
              <a:rPr lang="en-US" sz="1700" dirty="0">
                <a:solidFill>
                  <a:srgbClr val="FFFFFF"/>
                </a:solidFill>
                <a:latin typeface="Arial" panose="020B0604020202020204" pitchFamily="34" charset="0"/>
                <a:cs typeface="Arial" panose="020B0604020202020204" pitchFamily="34" charset="0"/>
              </a:rPr>
              <a:t>Treating Alan as a participant in his care is known as person-centered care. We respect his independence, include him in decision-making, and adjust communications to meet his requirements and needs. The Person-Centered Nursing Framework by McCormack and McCance is in line with this.</a:t>
            </a:r>
          </a:p>
          <a:p>
            <a:pPr>
              <a:lnSpc>
                <a:spcPct val="90000"/>
              </a:lnSpc>
            </a:pPr>
            <a:r>
              <a:rPr lang="en-US" sz="1700" dirty="0">
                <a:solidFill>
                  <a:srgbClr val="FFFFFF"/>
                </a:solidFill>
                <a:latin typeface="Arial" panose="020B0604020202020204" pitchFamily="34" charset="0"/>
                <a:cs typeface="Arial" panose="020B0604020202020204" pitchFamily="34" charset="0"/>
              </a:rPr>
              <a:t>Shared Decision-Making: Alan is actively involved in choices about his treatment, lifestyle, and support options.</a:t>
            </a:r>
          </a:p>
          <a:p>
            <a:pPr>
              <a:lnSpc>
                <a:spcPct val="90000"/>
              </a:lnSpc>
            </a:pPr>
            <a:r>
              <a:rPr lang="en-US" sz="1700" dirty="0">
                <a:solidFill>
                  <a:srgbClr val="FFFFFF"/>
                </a:solidFill>
                <a:latin typeface="Arial" panose="020B0604020202020204" pitchFamily="34" charset="0"/>
                <a:cs typeface="Arial" panose="020B0604020202020204" pitchFamily="34" charset="0"/>
              </a:rPr>
              <a:t>Respect and Dignity: values, beliefs, and experiences are viewed throughout the care process.</a:t>
            </a:r>
          </a:p>
          <a:p>
            <a:pPr>
              <a:lnSpc>
                <a:spcPct val="90000"/>
              </a:lnSpc>
            </a:pPr>
            <a:r>
              <a:rPr lang="en-US" sz="1700" dirty="0">
                <a:solidFill>
                  <a:srgbClr val="FFFFFF"/>
                </a:solidFill>
                <a:latin typeface="Arial" panose="020B0604020202020204" pitchFamily="34" charset="0"/>
                <a:cs typeface="Arial" panose="020B0604020202020204" pitchFamily="34" charset="0"/>
              </a:rPr>
              <a:t> Informed Consent: Alan receives clear, accessible information to make safe and informed choices by himself</a:t>
            </a:r>
          </a:p>
          <a:p>
            <a:pPr>
              <a:lnSpc>
                <a:spcPct val="90000"/>
              </a:lnSpc>
            </a:pPr>
            <a:r>
              <a:rPr lang="en-US" sz="1700" dirty="0">
                <a:solidFill>
                  <a:srgbClr val="FFFFFF"/>
                </a:solidFill>
                <a:latin typeface="Arial" panose="020B0604020202020204" pitchFamily="34" charset="0"/>
                <a:cs typeface="Arial" panose="020B0604020202020204" pitchFamily="34" charset="0"/>
              </a:rPr>
              <a:t> Effective Communication: Making sure Alan understands the Language, tone, and format are adapted to ensure Alan understands and feels heard.</a:t>
            </a:r>
          </a:p>
          <a:p>
            <a:pPr marL="0" indent="0">
              <a:lnSpc>
                <a:spcPct val="90000"/>
              </a:lnSpc>
              <a:buNone/>
            </a:pPr>
            <a:r>
              <a:rPr lang="en-US" sz="1700" dirty="0">
                <a:solidFill>
                  <a:srgbClr val="FFFFFF"/>
                </a:solidFill>
              </a:rPr>
              <a:t>This holistic approach guarantees that Alan's care is both emotionally and morally helpful in addition to being clinically successful.</a:t>
            </a:r>
          </a:p>
          <a:p>
            <a:pPr>
              <a:lnSpc>
                <a:spcPct val="90000"/>
              </a:lnSpc>
            </a:pPr>
            <a:r>
              <a:rPr lang="en-US" sz="1700" dirty="0">
                <a:solidFill>
                  <a:srgbClr val="FFFFFF"/>
                </a:solidFill>
              </a:rPr>
              <a:t>(McCormack, 2020)</a:t>
            </a:r>
          </a:p>
          <a:p>
            <a:pPr>
              <a:lnSpc>
                <a:spcPct val="90000"/>
              </a:lnSpc>
            </a:pPr>
            <a:endParaRPr lang="en-US" sz="1700" dirty="0">
              <a:solidFill>
                <a:srgbClr val="FFFFFF"/>
              </a:solidFill>
            </a:endParaRPr>
          </a:p>
          <a:p>
            <a:pPr>
              <a:lnSpc>
                <a:spcPct val="90000"/>
              </a:lnSpc>
            </a:pPr>
            <a:endParaRPr lang="en-GB" sz="1700" dirty="0">
              <a:solidFill>
                <a:srgbClr val="FFFFFF"/>
              </a:solidFill>
            </a:endParaRPr>
          </a:p>
        </p:txBody>
      </p:sp>
      <p:pic>
        <p:nvPicPr>
          <p:cNvPr id="20" name="Picture 19" descr="Two people holding each other's hands">
            <a:extLst>
              <a:ext uri="{FF2B5EF4-FFF2-40B4-BE49-F238E27FC236}">
                <a16:creationId xmlns:a16="http://schemas.microsoft.com/office/drawing/2014/main" id="{A1983B22-1E64-459B-AE85-5599D0AC75CE}"/>
              </a:ext>
            </a:extLst>
          </p:cNvPr>
          <p:cNvPicPr>
            <a:picLocks noChangeAspect="1"/>
          </p:cNvPicPr>
          <p:nvPr/>
        </p:nvPicPr>
        <p:blipFill>
          <a:blip r:embed="rId4"/>
          <a:srcRect l="22792" r="28899" b="-2"/>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pic>
        <p:nvPicPr>
          <p:cNvPr id="5" name="Audio 4">
            <a:hlinkClick r:id="" action="ppaction://media"/>
            <a:extLst>
              <a:ext uri="{FF2B5EF4-FFF2-40B4-BE49-F238E27FC236}">
                <a16:creationId xmlns:a16="http://schemas.microsoft.com/office/drawing/2014/main" id="{63659917-9547-7790-4EB4-1622C136EB2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79671442"/>
      </p:ext>
    </p:extLst>
  </p:cSld>
  <p:clrMapOvr>
    <a:masterClrMapping/>
  </p:clrMapOvr>
  <mc:AlternateContent xmlns:mc="http://schemas.openxmlformats.org/markup-compatibility/2006" xmlns:p14="http://schemas.microsoft.com/office/powerpoint/2010/main">
    <mc:Choice Requires="p14">
      <p:transition spd="slow" p14:dur="2000" advTm="94810"/>
    </mc:Choice>
    <mc:Fallback xmlns="">
      <p:transition spd="slow" advTm="94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9A701-666B-5F5C-19CC-6E122D8B0027}"/>
              </a:ext>
            </a:extLst>
          </p:cNvPr>
          <p:cNvSpPr>
            <a:spLocks noGrp="1"/>
          </p:cNvSpPr>
          <p:nvPr>
            <p:ph type="title"/>
          </p:nvPr>
        </p:nvSpPr>
        <p:spPr/>
        <p:txBody>
          <a:bodyPr/>
          <a:lstStyle/>
          <a:p>
            <a:r>
              <a:rPr lang="en-US" sz="1600" dirty="0">
                <a:latin typeface="Arial" panose="020B0604020202020204" pitchFamily="34" charset="0"/>
                <a:cs typeface="Arial" panose="020B0604020202020204" pitchFamily="34" charset="0"/>
              </a:rPr>
              <a:t>Evidence-Based Care Plan Recommendations</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Following NHS and NICE Guidelines </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Guidance for Small Cell Lung Cancer Care Planning</a:t>
            </a:r>
            <a:endParaRPr lang="en-GB" sz="1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820BF5-1292-8084-7025-9A0C2A946B93}"/>
              </a:ext>
            </a:extLst>
          </p:cNvPr>
          <p:cNvSpPr>
            <a:spLocks noGrp="1"/>
          </p:cNvSpPr>
          <p:nvPr>
            <p:ph idx="1"/>
          </p:nvPr>
        </p:nvSpPr>
        <p:spPr/>
        <p:txBody>
          <a:bodyPr>
            <a:normAutofit fontScale="85000" lnSpcReduction="20000"/>
          </a:bodyPr>
          <a:lstStyle/>
          <a:p>
            <a:pPr marL="0" indent="0">
              <a:buNone/>
            </a:pPr>
            <a:r>
              <a:rPr lang="en-US" dirty="0">
                <a:latin typeface="Arial" panose="020B0604020202020204" pitchFamily="34" charset="0"/>
                <a:cs typeface="Arial" panose="020B0604020202020204" pitchFamily="34" charset="0"/>
              </a:rPr>
              <a:t>Provide chemoradiotherapy to patients who are suitable for treatment and have limited-stage small-cell lung cancer.</a:t>
            </a:r>
          </a:p>
          <a:p>
            <a:pPr marL="0" indent="0">
              <a:buNone/>
            </a:pPr>
            <a:r>
              <a:rPr lang="en-US" dirty="0">
                <a:latin typeface="Arial" panose="020B0604020202020204" pitchFamily="34" charset="0"/>
                <a:cs typeface="Arial" panose="020B0604020202020204" pitchFamily="34" charset="0"/>
              </a:rPr>
              <a:t>Make sure individuals with small cell lung cancer have access to a key worker and a lung cancer clinical nurse expert.</a:t>
            </a:r>
          </a:p>
          <a:p>
            <a:pPr marL="0" indent="0">
              <a:buNone/>
            </a:pPr>
            <a:r>
              <a:rPr lang="en-US" dirty="0">
                <a:latin typeface="Arial" panose="020B0604020202020204" pitchFamily="34" charset="0"/>
                <a:cs typeface="Arial" panose="020B0604020202020204" pitchFamily="34" charset="0"/>
              </a:rPr>
              <a:t>At every stage of their treatment, make sure individuals with lung cancer receive information and assistance.</a:t>
            </a:r>
          </a:p>
          <a:p>
            <a:pPr marL="0" indent="0">
              <a:buNone/>
            </a:pPr>
            <a:r>
              <a:rPr lang="en-US" dirty="0">
                <a:latin typeface="Arial" panose="020B0604020202020204" pitchFamily="34" charset="0"/>
                <a:cs typeface="Arial" panose="020B0604020202020204" pitchFamily="34" charset="0"/>
              </a:rPr>
              <a:t>Provide small cell lung cancer patients with palliative care treatments early on in addition to aggressive treatment.</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NICE NG122, which offers precise, evidence-based guidelines for treating small cell lung cancer, serves as the basis for Alan's care plan. These guarantee that care is transparent, safe, and person-centered.</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(National Institute for Health and Care Excellence, 2019)</a:t>
            </a:r>
            <a:endParaRPr lang="en-GB" dirty="0">
              <a:latin typeface="Arial" panose="020B0604020202020204" pitchFamily="34" charset="0"/>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11622E32-C163-D713-8F04-B58D1EA6209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25007094"/>
      </p:ext>
    </p:extLst>
  </p:cSld>
  <p:clrMapOvr>
    <a:masterClrMapping/>
  </p:clrMapOvr>
  <mc:AlternateContent xmlns:mc="http://schemas.openxmlformats.org/markup-compatibility/2006" xmlns:p14="http://schemas.microsoft.com/office/powerpoint/2010/main">
    <mc:Choice Requires="p14">
      <p:transition spd="slow" p14:dur="2000" advTm="84582"/>
    </mc:Choice>
    <mc:Fallback xmlns="">
      <p:transition spd="slow" advTm="845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6DF4A-F72C-B7FA-CB57-C92A34CCEA4F}"/>
              </a:ext>
            </a:extLst>
          </p:cNvPr>
          <p:cNvSpPr>
            <a:spLocks noGrp="1"/>
          </p:cNvSpPr>
          <p:nvPr>
            <p:ph type="title"/>
          </p:nvPr>
        </p:nvSpPr>
        <p:spPr>
          <a:xfrm>
            <a:off x="648930" y="629266"/>
            <a:ext cx="9252154" cy="1223983"/>
          </a:xfrm>
        </p:spPr>
        <p:txBody>
          <a:bodyPr>
            <a:normAutofit/>
          </a:bodyPr>
          <a:lstStyle/>
          <a:p>
            <a:pPr>
              <a:lnSpc>
                <a:spcPct val="90000"/>
              </a:lnSpc>
            </a:pPr>
            <a:r>
              <a:rPr lang="en-US" sz="3900" dirty="0"/>
              <a:t>How This Informs Alan JONES </a:t>
            </a:r>
            <a:br>
              <a:rPr lang="en-US" sz="3900" dirty="0"/>
            </a:br>
            <a:endParaRPr lang="en-GB" sz="3900" dirty="0"/>
          </a:p>
        </p:txBody>
      </p:sp>
      <p:sp>
        <p:nvSpPr>
          <p:cNvPr id="3" name="Content Placeholder 2">
            <a:extLst>
              <a:ext uri="{FF2B5EF4-FFF2-40B4-BE49-F238E27FC236}">
                <a16:creationId xmlns:a16="http://schemas.microsoft.com/office/drawing/2014/main" id="{F24F741A-6F6B-E580-7B39-7F6A4706D14D}"/>
              </a:ext>
            </a:extLst>
          </p:cNvPr>
          <p:cNvSpPr>
            <a:spLocks noGrp="1"/>
          </p:cNvSpPr>
          <p:nvPr>
            <p:ph idx="1"/>
          </p:nvPr>
        </p:nvSpPr>
        <p:spPr>
          <a:xfrm>
            <a:off x="1103311" y="2052214"/>
            <a:ext cx="5965394" cy="4196185"/>
          </a:xfrm>
        </p:spPr>
        <p:txBody>
          <a:bodyPr>
            <a:normAutofit fontScale="92500" lnSpcReduction="10000"/>
          </a:bodyPr>
          <a:lstStyle/>
          <a:p>
            <a:pPr>
              <a:lnSpc>
                <a:spcPct val="90000"/>
              </a:lnSpc>
              <a:buFont typeface="Wingdings" panose="05000000000000000000" pitchFamily="2" charset="2"/>
              <a:buChar char="Ø"/>
            </a:pPr>
            <a:r>
              <a:rPr lang="en-US" sz="1700" dirty="0"/>
              <a:t>Priorities chemoradiotherapy if clinically appropriate</a:t>
            </a:r>
          </a:p>
          <a:p>
            <a:pPr>
              <a:lnSpc>
                <a:spcPct val="90000"/>
              </a:lnSpc>
            </a:pPr>
            <a:r>
              <a:rPr lang="en-US" sz="1700" dirty="0"/>
              <a:t>Assign a clinical nurse specialist for continuity and emotional support</a:t>
            </a:r>
          </a:p>
          <a:p>
            <a:pPr>
              <a:lnSpc>
                <a:spcPct val="90000"/>
              </a:lnSpc>
            </a:pPr>
            <a:r>
              <a:rPr lang="en-US" sz="1700" dirty="0"/>
              <a:t>Provide tailored communication and decision-making support</a:t>
            </a:r>
          </a:p>
          <a:p>
            <a:pPr>
              <a:lnSpc>
                <a:spcPct val="90000"/>
              </a:lnSpc>
            </a:pPr>
            <a:r>
              <a:rPr lang="en-US" sz="1700" dirty="0"/>
              <a:t>Integrate early palliative care to manage symptoms and uphold dignity</a:t>
            </a:r>
          </a:p>
          <a:p>
            <a:pPr>
              <a:lnSpc>
                <a:spcPct val="90000"/>
              </a:lnSpc>
            </a:pPr>
            <a:r>
              <a:rPr lang="en-US" sz="1700" dirty="0"/>
              <a:t>Helps Alan to understand every step and decision </a:t>
            </a:r>
          </a:p>
          <a:p>
            <a:pPr>
              <a:lnSpc>
                <a:spcPct val="90000"/>
              </a:lnSpc>
            </a:pPr>
            <a:r>
              <a:rPr lang="en-US" sz="1700" dirty="0"/>
              <a:t>Respecting Alan’s autonomy. Ensure informed consent, uphold confidentiality, and promote equity — offering care regardless of age, background, or socioeconomic status.”</a:t>
            </a:r>
          </a:p>
          <a:p>
            <a:pPr>
              <a:lnSpc>
                <a:spcPct val="90000"/>
              </a:lnSpc>
            </a:pPr>
            <a:r>
              <a:rPr lang="en-US" sz="1700" dirty="0"/>
              <a:t>This plan will show Alan how to move forward with his care and how to live a longer life and if he stops smoking the improvements this can have on him.</a:t>
            </a:r>
          </a:p>
          <a:p>
            <a:pPr>
              <a:lnSpc>
                <a:spcPct val="90000"/>
              </a:lnSpc>
            </a:pPr>
            <a:r>
              <a:rPr lang="en-US" sz="1700" dirty="0"/>
              <a:t>(Cancer Research UK, 2017)</a:t>
            </a:r>
          </a:p>
          <a:p>
            <a:pPr>
              <a:lnSpc>
                <a:spcPct val="90000"/>
              </a:lnSpc>
            </a:pPr>
            <a:endParaRPr lang="en-GB" sz="1700" dirty="0"/>
          </a:p>
        </p:txBody>
      </p:sp>
      <p:pic>
        <p:nvPicPr>
          <p:cNvPr id="13" name="Graphic 12" descr="Health">
            <a:extLst>
              <a:ext uri="{FF2B5EF4-FFF2-40B4-BE49-F238E27FC236}">
                <a16:creationId xmlns:a16="http://schemas.microsoft.com/office/drawing/2014/main" id="{E54F6526-634A-1B78-2C43-F1C3A62AB2A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34655" y="2145861"/>
            <a:ext cx="4008888" cy="4008888"/>
          </a:xfrm>
          <a:prstGeom prst="rect">
            <a:avLst/>
          </a:prstGeom>
          <a:effectLst>
            <a:outerShdw blurRad="50800" dist="38100" dir="5400000" algn="t" rotWithShape="0">
              <a:prstClr val="black">
                <a:alpha val="43000"/>
              </a:prstClr>
            </a:outerShdw>
          </a:effectLst>
        </p:spPr>
      </p:pic>
      <p:pic>
        <p:nvPicPr>
          <p:cNvPr id="10" name="Audio 9">
            <a:hlinkClick r:id="" action="ppaction://media"/>
            <a:extLst>
              <a:ext uri="{FF2B5EF4-FFF2-40B4-BE49-F238E27FC236}">
                <a16:creationId xmlns:a16="http://schemas.microsoft.com/office/drawing/2014/main" id="{C4461FC1-3542-FCA9-6B08-9BB59F31EA2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20656707"/>
      </p:ext>
    </p:extLst>
  </p:cSld>
  <p:clrMapOvr>
    <a:masterClrMapping/>
  </p:clrMapOvr>
  <mc:AlternateContent xmlns:mc="http://schemas.openxmlformats.org/markup-compatibility/2006" xmlns:p14="http://schemas.microsoft.com/office/powerpoint/2010/main">
    <mc:Choice Requires="p14">
      <p:transition spd="slow" p14:dur="2000" advTm="76871"/>
    </mc:Choice>
    <mc:Fallback xmlns="">
      <p:transition spd="slow" advTm="768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57EF59D-8D82-E166-C6C7-3419277C2063}"/>
              </a:ext>
            </a:extLst>
          </p:cNvPr>
          <p:cNvSpPr txBox="1"/>
          <p:nvPr/>
        </p:nvSpPr>
        <p:spPr>
          <a:xfrm>
            <a:off x="806245" y="804153"/>
            <a:ext cx="6096000" cy="7494359"/>
          </a:xfrm>
          <a:prstGeom prst="rect">
            <a:avLst/>
          </a:prstGeom>
          <a:noFill/>
        </p:spPr>
        <p:txBody>
          <a:bodyPr wrap="square">
            <a:spAutoFit/>
          </a:bodyPr>
          <a:lstStyle/>
          <a:p>
            <a:r>
              <a:rPr lang="en-US" sz="1000" dirty="0" err="1">
                <a:latin typeface="Arial" panose="020B0604020202020204" pitchFamily="34" charset="0"/>
                <a:cs typeface="Arial" panose="020B0604020202020204" pitchFamily="34" charset="0"/>
              </a:rPr>
              <a:t>admin@candrol</a:t>
            </a:r>
            <a:r>
              <a:rPr lang="en-US" sz="1000" dirty="0">
                <a:latin typeface="Arial" panose="020B0604020202020204" pitchFamily="34" charset="0"/>
                <a:cs typeface="Arial" panose="020B0604020202020204" pitchFamily="34" charset="0"/>
              </a:rPr>
              <a:t> (2018). Non-Small Cell Lung Cancer - Types, Symptoms, Causes, Diagnosis. [online] </a:t>
            </a:r>
            <a:r>
              <a:rPr lang="en-US" sz="1000" dirty="0" err="1">
                <a:latin typeface="Arial" panose="020B0604020202020204" pitchFamily="34" charset="0"/>
                <a:cs typeface="Arial" panose="020B0604020202020204" pitchFamily="34" charset="0"/>
              </a:rPr>
              <a:t>Candrol</a:t>
            </a:r>
            <a:r>
              <a:rPr lang="en-US" sz="1000" dirty="0">
                <a:latin typeface="Arial" panose="020B0604020202020204" pitchFamily="34" charset="0"/>
                <a:cs typeface="Arial" panose="020B0604020202020204" pitchFamily="34" charset="0"/>
              </a:rPr>
              <a:t> Cancer Treatment &amp; Research Center. Available at: https://www.candrol.com/non-small-cell-lung-cancer/. (Accessed 11 November 2025) picture 1</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Cancer Research UK (2017). Treatment for small cell lung cancer (SCLC) | Lung cancer | Cancer Research UK. [online] Cancerresearchuk.org. Available at: </a:t>
            </a:r>
            <a:r>
              <a:rPr lang="en-US" sz="1000" dirty="0">
                <a:latin typeface="Arial" panose="020B0604020202020204" pitchFamily="34" charset="0"/>
                <a:cs typeface="Arial" panose="020B0604020202020204" pitchFamily="34" charset="0"/>
                <a:hlinkClick r:id="rId5"/>
              </a:rPr>
              <a:t>https://www.cancerresearchuk.org/about-cancer/lung-cancer/treatment/small-cell-lung-cancer</a:t>
            </a:r>
            <a:r>
              <a:rPr lang="en-US" sz="1000" dirty="0">
                <a:latin typeface="Arial" panose="020B0604020202020204" pitchFamily="34" charset="0"/>
                <a:cs typeface="Arial" panose="020B0604020202020204" pitchFamily="34" charset="0"/>
              </a:rPr>
              <a:t> (Accessed 08 November 2025).</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Herndon, J. (2012). Small Cell Lung Cancer. [online] Healthline. Available at: </a:t>
            </a:r>
            <a:r>
              <a:rPr lang="en-US" sz="1000" dirty="0">
                <a:latin typeface="Arial" panose="020B0604020202020204" pitchFamily="34" charset="0"/>
                <a:cs typeface="Arial" panose="020B0604020202020204" pitchFamily="34" charset="0"/>
                <a:hlinkClick r:id="rId6"/>
              </a:rPr>
              <a:t>https://www.healthline.com/health/lung-cancer-small-cell</a:t>
            </a:r>
            <a:r>
              <a:rPr lang="en-US" sz="1000" dirty="0">
                <a:latin typeface="Arial" panose="020B0604020202020204" pitchFamily="34" charset="0"/>
                <a:cs typeface="Arial" panose="020B0604020202020204" pitchFamily="34" charset="0"/>
              </a:rPr>
              <a:t>. </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‌Landry, J. (2025). How Does Lung Cancer Affect the Respiratory System? (2025). [online] Respiratory Therapy Zone. Available at: https://www.respiratorytherapyzone.com/lung-cancer-respiratory-system/. (Accessed 10 November 2025) Also picture 2 come from this site </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www.macmillan.org.uk. (n.d.). Small cell lung cancer (SCLC) - Macmillan Cancer Support. [online] Available at: </a:t>
            </a:r>
            <a:r>
              <a:rPr lang="en-US" sz="1000" dirty="0">
                <a:latin typeface="Arial" panose="020B0604020202020204" pitchFamily="34" charset="0"/>
                <a:cs typeface="Arial" panose="020B0604020202020204" pitchFamily="34" charset="0"/>
                <a:hlinkClick r:id="rId7"/>
              </a:rPr>
              <a:t>https://www.macmillan.org.uk/cancer-information-and-support/lung-cancer/small-cell-lung-cancer</a:t>
            </a:r>
            <a:r>
              <a:rPr lang="en-US" sz="1000" dirty="0">
                <a:latin typeface="Arial" panose="020B0604020202020204" pitchFamily="34" charset="0"/>
                <a:cs typeface="Arial" panose="020B0604020202020204" pitchFamily="34" charset="0"/>
              </a:rPr>
              <a:t>. (Accessed 06 November 2025)</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McCormack B (2020). Editorial: Educating for a person-</a:t>
            </a:r>
            <a:r>
              <a:rPr lang="en-US" sz="1000" dirty="0" err="1">
                <a:latin typeface="Arial" panose="020B0604020202020204" pitchFamily="34" charset="0"/>
                <a:cs typeface="Arial" panose="020B0604020202020204" pitchFamily="34" charset="0"/>
              </a:rPr>
              <a:t>centred</a:t>
            </a:r>
            <a:r>
              <a:rPr lang="en-US" sz="1000" dirty="0">
                <a:latin typeface="Arial" panose="020B0604020202020204" pitchFamily="34" charset="0"/>
                <a:cs typeface="Arial" panose="020B0604020202020204" pitchFamily="34" charset="0"/>
              </a:rPr>
              <a:t> future – the need for curriculum innovation. International Practice Development Journal 10: 1–3.</a:t>
            </a:r>
          </a:p>
          <a:p>
            <a:r>
              <a:rPr lang="en-US" sz="1000" dirty="0">
                <a:latin typeface="Arial" panose="020B0604020202020204" pitchFamily="34" charset="0"/>
                <a:cs typeface="Arial" panose="020B0604020202020204" pitchFamily="34" charset="0"/>
              </a:rPr>
              <a:t>‌</a:t>
            </a:r>
          </a:p>
          <a:p>
            <a:r>
              <a:rPr lang="en-US" sz="1000" dirty="0">
                <a:latin typeface="Arial" panose="020B0604020202020204" pitchFamily="34" charset="0"/>
                <a:cs typeface="Arial" panose="020B0604020202020204" pitchFamily="34" charset="0"/>
              </a:rPr>
              <a:t>National Institute for Health and Care Excellence (2019). Overview | Lung cancer: diagnosis and management | Guidance | NICE. [online] Nice.org.uk. Available at: https://www.nice.org.uk/guidance/ng122. (Accessed 11 November 2025)</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Oliveri, S., Lanzoni, L., </a:t>
            </a:r>
            <a:r>
              <a:rPr lang="en-US" sz="1000" dirty="0" err="1">
                <a:latin typeface="Arial" panose="020B0604020202020204" pitchFamily="34" charset="0"/>
                <a:cs typeface="Arial" panose="020B0604020202020204" pitchFamily="34" charset="0"/>
              </a:rPr>
              <a:t>Veldwijk</a:t>
            </a:r>
            <a:r>
              <a:rPr lang="en-US" sz="1000" dirty="0">
                <a:latin typeface="Arial" panose="020B0604020202020204" pitchFamily="34" charset="0"/>
                <a:cs typeface="Arial" panose="020B0604020202020204" pitchFamily="34" charset="0"/>
              </a:rPr>
              <a:t>, J., de Wit, G.A., Petrocchi, S., Janssens, R., </a:t>
            </a:r>
            <a:r>
              <a:rPr lang="en-US" sz="1000" dirty="0" err="1">
                <a:latin typeface="Arial" panose="020B0604020202020204" pitchFamily="34" charset="0"/>
                <a:cs typeface="Arial" panose="020B0604020202020204" pitchFamily="34" charset="0"/>
              </a:rPr>
              <a:t>Schoefs</a:t>
            </a:r>
            <a:r>
              <a:rPr lang="en-US" sz="1000" dirty="0">
                <a:latin typeface="Arial" panose="020B0604020202020204" pitchFamily="34" charset="0"/>
                <a:cs typeface="Arial" panose="020B0604020202020204" pitchFamily="34" charset="0"/>
              </a:rPr>
              <a:t>, E., Smith, M.Y., Smith, I., </a:t>
            </a:r>
            <a:r>
              <a:rPr lang="en-US" sz="1000" dirty="0" err="1">
                <a:latin typeface="Arial" panose="020B0604020202020204" pitchFamily="34" charset="0"/>
                <a:cs typeface="Arial" panose="020B0604020202020204" pitchFamily="34" charset="0"/>
              </a:rPr>
              <a:t>Nackaerts</a:t>
            </a:r>
            <a:r>
              <a:rPr lang="en-US" sz="1000" dirty="0">
                <a:latin typeface="Arial" panose="020B0604020202020204" pitchFamily="34" charset="0"/>
                <a:cs typeface="Arial" panose="020B0604020202020204" pitchFamily="34" charset="0"/>
              </a:rPr>
              <a:t>, K. and Vandevelde, M., 2023. Balancing benefits and risks in lung cancer therapies: patient preferences for lung cancer treatment alternatives. Frontiers in Psychology, 14, p.1062830</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Paolo </a:t>
            </a:r>
            <a:r>
              <a:rPr lang="en-US" sz="1000" dirty="0" err="1">
                <a:latin typeface="Arial" panose="020B0604020202020204" pitchFamily="34" charset="0"/>
                <a:cs typeface="Arial" panose="020B0604020202020204" pitchFamily="34" charset="0"/>
              </a:rPr>
              <a:t>Borghetti</a:t>
            </a:r>
            <a:r>
              <a:rPr lang="en-US" sz="1000" dirty="0">
                <a:latin typeface="Arial" panose="020B0604020202020204" pitchFamily="34" charset="0"/>
                <a:cs typeface="Arial" panose="020B0604020202020204" pitchFamily="34" charset="0"/>
              </a:rPr>
              <a:t>, Ramella, S. and Ricardi, U. (2025). The role of radiotherapy in small cell lung cancer: a new paradigm for the radiation oncologist. Frontiers in Oncology, [online] 14, pp.1541527–1541527. </a:t>
            </a:r>
            <a:r>
              <a:rPr lang="en-US" sz="1000" dirty="0" err="1">
                <a:latin typeface="Arial" panose="020B0604020202020204" pitchFamily="34" charset="0"/>
                <a:cs typeface="Arial" panose="020B0604020202020204" pitchFamily="34" charset="0"/>
              </a:rPr>
              <a:t>doi:https</a:t>
            </a:r>
            <a:r>
              <a:rPr lang="en-US" sz="1000" dirty="0">
                <a:latin typeface="Arial" panose="020B0604020202020204" pitchFamily="34" charset="0"/>
                <a:cs typeface="Arial" panose="020B0604020202020204" pitchFamily="34" charset="0"/>
              </a:rPr>
              <a:t>://doi.org/10.3389/fonc.2024.1541527.</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Rudin, C.M., Brambilla, E., Faivre-Finn, C. and Sage, J., 2021. Small-cell lung cancer. Nature Reviews Disease Primers, 7(1), p.3.</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a:t>
            </a:r>
          </a:p>
          <a:p>
            <a:r>
              <a:rPr lang="en-US" sz="1200" dirty="0"/>
              <a:t>‌</a:t>
            </a:r>
          </a:p>
          <a:p>
            <a:r>
              <a:rPr lang="en-US" sz="1200" dirty="0"/>
              <a:t>‌</a:t>
            </a:r>
          </a:p>
          <a:p>
            <a:endParaRPr lang="en-US" sz="1200" dirty="0"/>
          </a:p>
          <a:p>
            <a:r>
              <a:rPr lang="en-US" sz="1200" dirty="0"/>
              <a:t>‌</a:t>
            </a:r>
          </a:p>
          <a:p>
            <a:endParaRPr lang="en-US" sz="1200" dirty="0"/>
          </a:p>
          <a:p>
            <a:r>
              <a:rPr lang="en-US" dirty="0"/>
              <a:t>‌</a:t>
            </a:r>
          </a:p>
          <a:p>
            <a:r>
              <a:rPr lang="en-US" dirty="0"/>
              <a:t>‌</a:t>
            </a:r>
            <a:endParaRPr lang="en-GB" dirty="0"/>
          </a:p>
        </p:txBody>
      </p:sp>
      <p:pic>
        <p:nvPicPr>
          <p:cNvPr id="4" name="Audio 3">
            <a:hlinkClick r:id="" action="ppaction://media"/>
            <a:extLst>
              <a:ext uri="{FF2B5EF4-FFF2-40B4-BE49-F238E27FC236}">
                <a16:creationId xmlns:a16="http://schemas.microsoft.com/office/drawing/2014/main" id="{75EC59F9-1E71-6A4E-79C2-8EEC552AE278}"/>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22721245"/>
      </p:ext>
    </p:extLst>
  </p:cSld>
  <p:clrMapOvr>
    <a:masterClrMapping/>
  </p:clrMapOvr>
  <mc:AlternateContent xmlns:mc="http://schemas.openxmlformats.org/markup-compatibility/2006" xmlns:p14="http://schemas.microsoft.com/office/powerpoint/2010/main">
    <mc:Choice Requires="p14">
      <p:transition spd="slow" p14:dur="2000" advTm="5759"/>
    </mc:Choice>
    <mc:Fallback xmlns="">
      <p:transition spd="slow" advTm="57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7787</TotalTime>
  <Words>1662</Words>
  <Application>Microsoft Office PowerPoint</Application>
  <PresentationFormat>Widescreen</PresentationFormat>
  <Paragraphs>94</Paragraphs>
  <Slides>11</Slides>
  <Notes>2</Notes>
  <HiddenSlides>0</HiddenSlides>
  <MMClips>11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Century Gothic</vt:lpstr>
      <vt:lpstr>Wingdings</vt:lpstr>
      <vt:lpstr>Wingdings 3</vt:lpstr>
      <vt:lpstr>Ion</vt:lpstr>
      <vt:lpstr>Name: Nadya khan  Student number: 2409193 Module: Introduction to Physiology Module Code: BMHP5023 Title: Small cell cancer of the lungs verbal presentation </vt:lpstr>
      <vt:lpstr>Small cell cancer  Good morning my name is Nadya and Today, I'll be doing a prestation on Alan Jones, a fictional patient who has been diagnosed with extensive-stage small cell lung cancer. He is a 62-year-old retired bus driver with a history of smoking and is experiencing breathlessness and fatigue. I will be outlining his holistic treatment plan. Under the direction of the Macmillan Cancer Support and NICE frameworks, this presentation will examine his physical, psychological, social, and spiritual requirements.  </vt:lpstr>
      <vt:lpstr>Introduction to small cell cancer  </vt:lpstr>
      <vt:lpstr>ALAN JONE SMALL CELL CANCER PATIENT PROFILE</vt:lpstr>
      <vt:lpstr>How Small Cell Lung Cancer Affects the Respiratory System </vt:lpstr>
      <vt:lpstr>Life Choices to Improve Small Cell Lung Cancer Outcomes </vt:lpstr>
      <vt:lpstr>TEAM INVOLVED WITH ALAN JONES </vt:lpstr>
      <vt:lpstr>Alan Person centred care </vt:lpstr>
      <vt:lpstr>Evidence-Based Care Plan Recommendations Following NHS and NICE Guidelines   Guidance for Small Cell Lung Cancer Care Planning</vt:lpstr>
      <vt:lpstr>How This Informs Alan JONES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Nadya Khan (2409193)</dc:creator>
  <cp:lastModifiedBy>nadya khan</cp:lastModifiedBy>
  <cp:revision>4</cp:revision>
  <dcterms:created xsi:type="dcterms:W3CDTF">2025-10-12T19:49:54Z</dcterms:created>
  <dcterms:modified xsi:type="dcterms:W3CDTF">2025-11-12T21:16:01Z</dcterms:modified>
</cp:coreProperties>
</file>