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4"/>
  </p:notesMasterIdLst>
  <p:handoutMasterIdLst>
    <p:handoutMasterId r:id="rId35"/>
  </p:handoutMasterIdLst>
  <p:sldIdLst>
    <p:sldId id="452" r:id="rId2"/>
    <p:sldId id="453" r:id="rId3"/>
    <p:sldId id="454" r:id="rId4"/>
    <p:sldId id="455" r:id="rId5"/>
    <p:sldId id="456" r:id="rId6"/>
    <p:sldId id="457" r:id="rId7"/>
    <p:sldId id="458" r:id="rId8"/>
    <p:sldId id="459" r:id="rId9"/>
    <p:sldId id="460" r:id="rId10"/>
    <p:sldId id="461" r:id="rId11"/>
    <p:sldId id="462" r:id="rId12"/>
    <p:sldId id="463" r:id="rId13"/>
    <p:sldId id="464" r:id="rId14"/>
    <p:sldId id="465" r:id="rId15"/>
    <p:sldId id="466" r:id="rId16"/>
    <p:sldId id="467" r:id="rId17"/>
    <p:sldId id="468" r:id="rId18"/>
    <p:sldId id="469" r:id="rId19"/>
    <p:sldId id="470" r:id="rId20"/>
    <p:sldId id="471" r:id="rId21"/>
    <p:sldId id="472" r:id="rId22"/>
    <p:sldId id="473" r:id="rId23"/>
    <p:sldId id="474" r:id="rId24"/>
    <p:sldId id="475" r:id="rId25"/>
    <p:sldId id="476" r:id="rId26"/>
    <p:sldId id="477" r:id="rId27"/>
    <p:sldId id="478" r:id="rId28"/>
    <p:sldId id="479" r:id="rId29"/>
    <p:sldId id="480" r:id="rId30"/>
    <p:sldId id="481" r:id="rId31"/>
    <p:sldId id="482" r:id="rId32"/>
    <p:sldId id="483" r:id="rId33"/>
  </p:sldIdLst>
  <p:sldSz cx="9144000" cy="6858000" type="screen4x3"/>
  <p:notesSz cx="6858000" cy="9199563"/>
  <p:custDataLst>
    <p:tags r:id="rId36"/>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4CF"/>
    <a:srgbClr val="1B7EE1"/>
    <a:srgbClr val="1973CD"/>
    <a:srgbClr val="1666B6"/>
    <a:srgbClr val="0C66C0"/>
    <a:srgbClr val="0066CC"/>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24" autoAdjust="0"/>
    <p:restoredTop sz="95737" autoAdjust="0"/>
  </p:normalViewPr>
  <p:slideViewPr>
    <p:cSldViewPr snapToGrid="0">
      <p:cViewPr varScale="1">
        <p:scale>
          <a:sx n="70" d="100"/>
          <a:sy n="70" d="100"/>
        </p:scale>
        <p:origin x="-1356" y="-108"/>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14861629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38326722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miter lim="800000"/>
            <a:headEnd/>
            <a:tailEnd/>
          </a:ln>
        </p:spPr>
        <p:txBody>
          <a:bodyPr/>
          <a:lstStyle/>
          <a:p>
            <a:fld id="{C8936D33-DA28-4481-B9B3-9EBBA512850A}" type="slidenum">
              <a:rPr lang="en-US"/>
              <a:pPr/>
              <a:t>2</a:t>
            </a:fld>
            <a:endParaRPr lang="en-US" dirty="0"/>
          </a:p>
        </p:txBody>
      </p:sp>
      <p:sp>
        <p:nvSpPr>
          <p:cNvPr id="8194" name="Rectangle 2"/>
          <p:cNvSpPr>
            <a:spLocks noGrp="1" noRot="1" noChangeAspect="1" noChangeArrowheads="1" noTextEdit="1"/>
          </p:cNvSpPr>
          <p:nvPr>
            <p:ph type="sldImg"/>
          </p:nvPr>
        </p:nvSpPr>
        <p:spPr>
          <a:xfrm>
            <a:off x="1131888" y="690563"/>
            <a:ext cx="4597400" cy="3449637"/>
          </a:xfrm>
          <a:ln/>
        </p:spPr>
      </p:sp>
      <p:sp>
        <p:nvSpPr>
          <p:cNvPr id="8195"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7"/>
          <p:cNvSpPr>
            <a:spLocks noGrp="1" noChangeArrowheads="1"/>
          </p:cNvSpPr>
          <p:nvPr>
            <p:ph type="sldNum" sz="quarter" idx="5"/>
          </p:nvPr>
        </p:nvSpPr>
        <p:spPr>
          <a:noFill/>
          <a:ln>
            <a:miter lim="800000"/>
            <a:headEnd/>
            <a:tailEnd/>
          </a:ln>
        </p:spPr>
        <p:txBody>
          <a:bodyPr/>
          <a:lstStyle/>
          <a:p>
            <a:fld id="{AF7525E5-6B6D-44D5-A242-2D87919ABD4B}" type="slidenum">
              <a:rPr lang="en-US"/>
              <a:pPr/>
              <a:t>3</a:t>
            </a:fld>
            <a:endParaRPr lang="en-US" dirty="0"/>
          </a:p>
        </p:txBody>
      </p:sp>
      <p:sp>
        <p:nvSpPr>
          <p:cNvPr id="10242" name="Rectangle 2"/>
          <p:cNvSpPr>
            <a:spLocks noGrp="1" noRot="1" noChangeAspect="1" noChangeArrowheads="1" noTextEdit="1"/>
          </p:cNvSpPr>
          <p:nvPr>
            <p:ph type="sldImg"/>
          </p:nvPr>
        </p:nvSpPr>
        <p:spPr>
          <a:xfrm>
            <a:off x="1131888" y="690563"/>
            <a:ext cx="4597400" cy="3449637"/>
          </a:xfrm>
          <a:ln/>
        </p:spPr>
      </p:sp>
      <p:sp>
        <p:nvSpPr>
          <p:cNvPr id="10243"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7"/>
          <p:cNvSpPr>
            <a:spLocks noGrp="1" noChangeArrowheads="1"/>
          </p:cNvSpPr>
          <p:nvPr>
            <p:ph type="sldNum" sz="quarter" idx="5"/>
          </p:nvPr>
        </p:nvSpPr>
        <p:spPr>
          <a:noFill/>
          <a:ln>
            <a:miter lim="800000"/>
            <a:headEnd/>
            <a:tailEnd/>
          </a:ln>
        </p:spPr>
        <p:txBody>
          <a:bodyPr/>
          <a:lstStyle/>
          <a:p>
            <a:fld id="{4F2C03B4-F9D2-4DC9-B8E4-2DD671DDB952}" type="slidenum">
              <a:rPr lang="en-US"/>
              <a:pPr/>
              <a:t>4</a:t>
            </a:fld>
            <a:endParaRPr lang="en-US" dirty="0"/>
          </a:p>
        </p:txBody>
      </p:sp>
      <p:sp>
        <p:nvSpPr>
          <p:cNvPr id="12290" name="Rectangle 2"/>
          <p:cNvSpPr>
            <a:spLocks noGrp="1" noRot="1" noChangeAspect="1" noChangeArrowheads="1" noTextEdit="1"/>
          </p:cNvSpPr>
          <p:nvPr>
            <p:ph type="sldImg"/>
          </p:nvPr>
        </p:nvSpPr>
        <p:spPr>
          <a:xfrm>
            <a:off x="1131888" y="690563"/>
            <a:ext cx="4597400" cy="3449637"/>
          </a:xfrm>
          <a:ln/>
        </p:spPr>
      </p:sp>
      <p:sp>
        <p:nvSpPr>
          <p:cNvPr id="12291"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7"/>
          <p:cNvSpPr>
            <a:spLocks noGrp="1" noChangeArrowheads="1"/>
          </p:cNvSpPr>
          <p:nvPr>
            <p:ph type="sldNum" sz="quarter" idx="5"/>
          </p:nvPr>
        </p:nvSpPr>
        <p:spPr>
          <a:noFill/>
          <a:ln>
            <a:miter lim="800000"/>
            <a:headEnd/>
            <a:tailEnd/>
          </a:ln>
        </p:spPr>
        <p:txBody>
          <a:bodyPr/>
          <a:lstStyle/>
          <a:p>
            <a:fld id="{7E0C4ACC-8425-4C13-9D1D-AB44834144EE}" type="slidenum">
              <a:rPr lang="en-US"/>
              <a:pPr/>
              <a:t>5</a:t>
            </a:fld>
            <a:endParaRPr lang="en-US" dirty="0"/>
          </a:p>
        </p:txBody>
      </p:sp>
      <p:sp>
        <p:nvSpPr>
          <p:cNvPr id="14338" name="Rectangle 2"/>
          <p:cNvSpPr>
            <a:spLocks noGrp="1" noRot="1" noChangeAspect="1" noChangeArrowheads="1" noTextEdit="1"/>
          </p:cNvSpPr>
          <p:nvPr>
            <p:ph type="sldImg"/>
          </p:nvPr>
        </p:nvSpPr>
        <p:spPr>
          <a:xfrm>
            <a:off x="1131888" y="690563"/>
            <a:ext cx="4597400" cy="3449637"/>
          </a:xfrm>
          <a:ln/>
        </p:spPr>
      </p:sp>
      <p:sp>
        <p:nvSpPr>
          <p:cNvPr id="14339"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ln>
            <a:miter lim="800000"/>
            <a:headEnd/>
            <a:tailEnd/>
          </a:ln>
        </p:spPr>
        <p:txBody>
          <a:bodyPr/>
          <a:lstStyle/>
          <a:p>
            <a:fld id="{90E58B2D-E4EF-4B8F-AADD-A72C7019A573}" type="slidenum">
              <a:rPr lang="en-US"/>
              <a:pPr/>
              <a:t>6</a:t>
            </a:fld>
            <a:endParaRPr lang="en-US" dirty="0"/>
          </a:p>
        </p:txBody>
      </p:sp>
      <p:sp>
        <p:nvSpPr>
          <p:cNvPr id="16386" name="Rectangle 2"/>
          <p:cNvSpPr>
            <a:spLocks noGrp="1" noRot="1" noChangeAspect="1" noChangeArrowheads="1" noTextEdit="1"/>
          </p:cNvSpPr>
          <p:nvPr>
            <p:ph type="sldImg"/>
          </p:nvPr>
        </p:nvSpPr>
        <p:spPr>
          <a:xfrm>
            <a:off x="1131888" y="690563"/>
            <a:ext cx="4597400" cy="3449637"/>
          </a:xfrm>
          <a:ln/>
        </p:spPr>
      </p:sp>
      <p:sp>
        <p:nvSpPr>
          <p:cNvPr id="16387"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p:cNvSpPr>
            <a:spLocks noGrp="1" noChangeArrowheads="1"/>
          </p:cNvSpPr>
          <p:nvPr>
            <p:ph type="sldNum" sz="quarter" idx="5"/>
          </p:nvPr>
        </p:nvSpPr>
        <p:spPr>
          <a:noFill/>
          <a:ln>
            <a:miter lim="800000"/>
            <a:headEnd/>
            <a:tailEnd/>
          </a:ln>
        </p:spPr>
        <p:txBody>
          <a:bodyPr/>
          <a:lstStyle/>
          <a:p>
            <a:fld id="{25AC242C-9275-447E-83FA-6D67F3125FED}" type="slidenum">
              <a:rPr lang="en-US"/>
              <a:pPr/>
              <a:t>7</a:t>
            </a:fld>
            <a:endParaRPr lang="en-US" dirty="0"/>
          </a:p>
        </p:txBody>
      </p:sp>
      <p:sp>
        <p:nvSpPr>
          <p:cNvPr id="18434" name="Rectangle 2"/>
          <p:cNvSpPr>
            <a:spLocks noGrp="1" noRot="1" noChangeAspect="1" noChangeArrowheads="1" noTextEdit="1"/>
          </p:cNvSpPr>
          <p:nvPr>
            <p:ph type="sldImg"/>
          </p:nvPr>
        </p:nvSpPr>
        <p:spPr>
          <a:xfrm>
            <a:off x="1131888" y="690563"/>
            <a:ext cx="4597400" cy="3449637"/>
          </a:xfrm>
          <a:ln/>
        </p:spPr>
      </p:sp>
      <p:sp>
        <p:nvSpPr>
          <p:cNvPr id="18435"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p:cNvSpPr>
            <a:spLocks noGrp="1" noChangeArrowheads="1"/>
          </p:cNvSpPr>
          <p:nvPr>
            <p:ph type="sldNum" sz="quarter" idx="5"/>
          </p:nvPr>
        </p:nvSpPr>
        <p:spPr>
          <a:noFill/>
          <a:ln>
            <a:miter lim="800000"/>
            <a:headEnd/>
            <a:tailEnd/>
          </a:ln>
        </p:spPr>
        <p:txBody>
          <a:bodyPr/>
          <a:lstStyle/>
          <a:p>
            <a:fld id="{8785A18C-BF81-4D1B-8877-BE916CDD3432}" type="slidenum">
              <a:rPr lang="en-US"/>
              <a:pPr/>
              <a:t>8</a:t>
            </a:fld>
            <a:endParaRPr lang="en-US" dirty="0"/>
          </a:p>
        </p:txBody>
      </p:sp>
      <p:sp>
        <p:nvSpPr>
          <p:cNvPr id="20482" name="Rectangle 2"/>
          <p:cNvSpPr>
            <a:spLocks noGrp="1" noRot="1" noChangeAspect="1" noChangeArrowheads="1" noTextEdit="1"/>
          </p:cNvSpPr>
          <p:nvPr>
            <p:ph type="sldImg"/>
          </p:nvPr>
        </p:nvSpPr>
        <p:spPr>
          <a:xfrm>
            <a:off x="1131888" y="690563"/>
            <a:ext cx="4597400" cy="3449637"/>
          </a:xfrm>
          <a:ln/>
        </p:spPr>
      </p:sp>
      <p:sp>
        <p:nvSpPr>
          <p:cNvPr id="20483"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miter lim="800000"/>
            <a:headEnd/>
            <a:tailEnd/>
          </a:ln>
        </p:spPr>
        <p:txBody>
          <a:bodyPr/>
          <a:lstStyle/>
          <a:p>
            <a:fld id="{F5752412-21BC-4A42-9379-77DA62117504}" type="slidenum">
              <a:rPr lang="en-US"/>
              <a:pPr/>
              <a:t>9</a:t>
            </a:fld>
            <a:endParaRPr lang="en-US" dirty="0"/>
          </a:p>
        </p:txBody>
      </p:sp>
      <p:sp>
        <p:nvSpPr>
          <p:cNvPr id="22530" name="Rectangle 2"/>
          <p:cNvSpPr>
            <a:spLocks noGrp="1" noRot="1" noChangeAspect="1" noChangeArrowheads="1" noTextEdit="1"/>
          </p:cNvSpPr>
          <p:nvPr>
            <p:ph type="sldImg"/>
          </p:nvPr>
        </p:nvSpPr>
        <p:spPr>
          <a:xfrm>
            <a:off x="1131888" y="690563"/>
            <a:ext cx="4597400" cy="3449637"/>
          </a:xfrm>
          <a:ln/>
        </p:spPr>
      </p:sp>
      <p:sp>
        <p:nvSpPr>
          <p:cNvPr id="22531"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miter lim="800000"/>
            <a:headEnd/>
            <a:tailEnd/>
          </a:ln>
        </p:spPr>
        <p:txBody>
          <a:bodyPr/>
          <a:lstStyle/>
          <a:p>
            <a:fld id="{D8F4CE34-D2AE-4174-A89C-CD4DE563B506}" type="slidenum">
              <a:rPr lang="en-US"/>
              <a:pPr/>
              <a:t>10</a:t>
            </a:fld>
            <a:endParaRPr lang="en-US" dirty="0"/>
          </a:p>
        </p:txBody>
      </p:sp>
      <p:sp>
        <p:nvSpPr>
          <p:cNvPr id="24578" name="Rectangle 2"/>
          <p:cNvSpPr>
            <a:spLocks noGrp="1" noRot="1" noChangeAspect="1" noChangeArrowheads="1" noTextEdit="1"/>
          </p:cNvSpPr>
          <p:nvPr>
            <p:ph type="sldImg"/>
          </p:nvPr>
        </p:nvSpPr>
        <p:spPr>
          <a:xfrm>
            <a:off x="1131888" y="690563"/>
            <a:ext cx="4597400" cy="3449637"/>
          </a:xfrm>
          <a:ln/>
        </p:spPr>
      </p:sp>
      <p:sp>
        <p:nvSpPr>
          <p:cNvPr id="24579"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17B01B7E-BB2C-48E2-AA00-E24836F68C60}" type="slidenum">
              <a:rPr lang="en-US"/>
              <a:pPr/>
              <a:t>14</a:t>
            </a:fld>
            <a:endParaRPr lang="en-US" dirty="0"/>
          </a:p>
        </p:txBody>
      </p:sp>
      <p:sp>
        <p:nvSpPr>
          <p:cNvPr id="29698" name="Rectangle 2"/>
          <p:cNvSpPr>
            <a:spLocks noGrp="1" noRot="1" noChangeAspect="1" noChangeArrowheads="1" noTextEdit="1"/>
          </p:cNvSpPr>
          <p:nvPr>
            <p:ph type="sldImg"/>
          </p:nvPr>
        </p:nvSpPr>
        <p:spPr>
          <a:xfrm>
            <a:off x="1131888" y="690563"/>
            <a:ext cx="4597400" cy="3449637"/>
          </a:xfrm>
          <a:ln/>
        </p:spPr>
      </p:sp>
      <p:sp>
        <p:nvSpPr>
          <p:cNvPr id="29699"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miter lim="800000"/>
            <a:headEnd/>
            <a:tailEnd/>
          </a:ln>
        </p:spPr>
        <p:txBody>
          <a:bodyPr/>
          <a:lstStyle/>
          <a:p>
            <a:fld id="{7294EFBA-BD15-4475-A563-480ED063925C}" type="slidenum">
              <a:rPr lang="en-US"/>
              <a:pPr/>
              <a:t>15</a:t>
            </a:fld>
            <a:endParaRPr lang="en-US" dirty="0"/>
          </a:p>
        </p:txBody>
      </p:sp>
      <p:sp>
        <p:nvSpPr>
          <p:cNvPr id="31746" name="Rectangle 2"/>
          <p:cNvSpPr>
            <a:spLocks noGrp="1" noRot="1" noChangeAspect="1" noChangeArrowheads="1" noTextEdit="1"/>
          </p:cNvSpPr>
          <p:nvPr>
            <p:ph type="sldImg"/>
          </p:nvPr>
        </p:nvSpPr>
        <p:spPr>
          <a:xfrm>
            <a:off x="1131888" y="690563"/>
            <a:ext cx="4597400" cy="3449637"/>
          </a:xfrm>
          <a:ln/>
        </p:spPr>
      </p:sp>
      <p:sp>
        <p:nvSpPr>
          <p:cNvPr id="31747"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miter lim="800000"/>
            <a:headEnd/>
            <a:tailEnd/>
          </a:ln>
        </p:spPr>
        <p:txBody>
          <a:bodyPr/>
          <a:lstStyle/>
          <a:p>
            <a:fld id="{980689BF-3CF6-4854-A82E-3B39FB8D621A}" type="slidenum">
              <a:rPr lang="en-US"/>
              <a:pPr/>
              <a:t>17</a:t>
            </a:fld>
            <a:endParaRPr lang="en-US" dirty="0"/>
          </a:p>
        </p:txBody>
      </p:sp>
      <p:sp>
        <p:nvSpPr>
          <p:cNvPr id="34818" name="Rectangle 2"/>
          <p:cNvSpPr>
            <a:spLocks noGrp="1" noRot="1" noChangeAspect="1" noChangeArrowheads="1" noTextEdit="1"/>
          </p:cNvSpPr>
          <p:nvPr>
            <p:ph type="sldImg"/>
          </p:nvPr>
        </p:nvSpPr>
        <p:spPr>
          <a:xfrm>
            <a:off x="1131888" y="690563"/>
            <a:ext cx="4597400" cy="3449637"/>
          </a:xfrm>
          <a:ln/>
        </p:spPr>
      </p:sp>
      <p:sp>
        <p:nvSpPr>
          <p:cNvPr id="34819"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p:cNvSpPr>
            <a:spLocks noGrp="1" noChangeArrowheads="1"/>
          </p:cNvSpPr>
          <p:nvPr>
            <p:ph type="sldNum" sz="quarter" idx="5"/>
          </p:nvPr>
        </p:nvSpPr>
        <p:spPr>
          <a:noFill/>
          <a:ln>
            <a:miter lim="800000"/>
            <a:headEnd/>
            <a:tailEnd/>
          </a:ln>
        </p:spPr>
        <p:txBody>
          <a:bodyPr/>
          <a:lstStyle/>
          <a:p>
            <a:fld id="{B983ACBD-2E45-45E5-A27F-E6337DEF1850}" type="slidenum">
              <a:rPr lang="en-US"/>
              <a:pPr/>
              <a:t>19</a:t>
            </a:fld>
            <a:endParaRPr lang="en-US" dirty="0"/>
          </a:p>
        </p:txBody>
      </p:sp>
      <p:sp>
        <p:nvSpPr>
          <p:cNvPr id="37890" name="Rectangle 2"/>
          <p:cNvSpPr>
            <a:spLocks noGrp="1" noRot="1" noChangeAspect="1" noChangeArrowheads="1" noTextEdit="1"/>
          </p:cNvSpPr>
          <p:nvPr>
            <p:ph type="sldImg"/>
          </p:nvPr>
        </p:nvSpPr>
        <p:spPr>
          <a:xfrm>
            <a:off x="1131888" y="690563"/>
            <a:ext cx="4597400" cy="3449637"/>
          </a:xfrm>
          <a:ln/>
        </p:spPr>
      </p:sp>
      <p:sp>
        <p:nvSpPr>
          <p:cNvPr id="37891"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7"/>
          <p:cNvSpPr>
            <a:spLocks noGrp="1" noChangeArrowheads="1"/>
          </p:cNvSpPr>
          <p:nvPr>
            <p:ph type="sldNum" sz="quarter" idx="5"/>
          </p:nvPr>
        </p:nvSpPr>
        <p:spPr>
          <a:noFill/>
          <a:ln>
            <a:miter lim="800000"/>
            <a:headEnd/>
            <a:tailEnd/>
          </a:ln>
        </p:spPr>
        <p:txBody>
          <a:bodyPr/>
          <a:lstStyle/>
          <a:p>
            <a:fld id="{5CFC5F18-E243-4A17-96D7-3F11D4DA174E}" type="slidenum">
              <a:rPr lang="en-US"/>
              <a:pPr/>
              <a:t>20</a:t>
            </a:fld>
            <a:endParaRPr lang="en-US" dirty="0"/>
          </a:p>
        </p:txBody>
      </p:sp>
      <p:sp>
        <p:nvSpPr>
          <p:cNvPr id="39938" name="Rectangle 2"/>
          <p:cNvSpPr>
            <a:spLocks noGrp="1" noRot="1" noChangeAspect="1" noChangeArrowheads="1" noTextEdit="1"/>
          </p:cNvSpPr>
          <p:nvPr>
            <p:ph type="sldImg"/>
          </p:nvPr>
        </p:nvSpPr>
        <p:spPr>
          <a:xfrm>
            <a:off x="1131888" y="690563"/>
            <a:ext cx="4597400" cy="3449637"/>
          </a:xfrm>
          <a:ln/>
        </p:spPr>
      </p:sp>
      <p:sp>
        <p:nvSpPr>
          <p:cNvPr id="39939"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miter lim="800000"/>
            <a:headEnd/>
            <a:tailEnd/>
          </a:ln>
        </p:spPr>
        <p:txBody>
          <a:bodyPr/>
          <a:lstStyle/>
          <a:p>
            <a:fld id="{C80C9D25-AD70-4B12-8C0A-626CA8D1DF96}" type="slidenum">
              <a:rPr lang="en-US"/>
              <a:pPr/>
              <a:t>21</a:t>
            </a:fld>
            <a:endParaRPr lang="en-US" dirty="0"/>
          </a:p>
        </p:txBody>
      </p:sp>
      <p:sp>
        <p:nvSpPr>
          <p:cNvPr id="41986" name="Rectangle 2"/>
          <p:cNvSpPr>
            <a:spLocks noGrp="1" noRot="1" noChangeAspect="1" noChangeArrowheads="1" noTextEdit="1"/>
          </p:cNvSpPr>
          <p:nvPr>
            <p:ph type="sldImg"/>
          </p:nvPr>
        </p:nvSpPr>
        <p:spPr>
          <a:xfrm>
            <a:off x="1131888" y="690563"/>
            <a:ext cx="4597400" cy="3449637"/>
          </a:xfrm>
          <a:ln/>
        </p:spPr>
      </p:sp>
      <p:sp>
        <p:nvSpPr>
          <p:cNvPr id="41987"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a:ln>
            <a:miter lim="800000"/>
            <a:headEnd/>
            <a:tailEnd/>
          </a:ln>
        </p:spPr>
        <p:txBody>
          <a:bodyPr/>
          <a:lstStyle/>
          <a:p>
            <a:fld id="{ABD529F6-5407-4320-BB9F-C6ABDAC4BDBC}" type="slidenum">
              <a:rPr lang="en-US"/>
              <a:pPr/>
              <a:t>23</a:t>
            </a:fld>
            <a:endParaRPr lang="en-US" dirty="0"/>
          </a:p>
        </p:txBody>
      </p:sp>
      <p:sp>
        <p:nvSpPr>
          <p:cNvPr id="45058" name="Rectangle 2"/>
          <p:cNvSpPr>
            <a:spLocks noGrp="1" noRot="1" noChangeAspect="1" noChangeArrowheads="1" noTextEdit="1"/>
          </p:cNvSpPr>
          <p:nvPr>
            <p:ph type="sldImg"/>
          </p:nvPr>
        </p:nvSpPr>
        <p:spPr>
          <a:xfrm>
            <a:off x="1131888" y="690563"/>
            <a:ext cx="4597400" cy="3449637"/>
          </a:xfrm>
          <a:ln/>
        </p:spPr>
      </p:sp>
      <p:sp>
        <p:nvSpPr>
          <p:cNvPr id="45059"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a:ln>
            <a:miter lim="800000"/>
            <a:headEnd/>
            <a:tailEnd/>
          </a:ln>
        </p:spPr>
        <p:txBody>
          <a:bodyPr/>
          <a:lstStyle/>
          <a:p>
            <a:fld id="{8080D495-2038-4260-86AC-B9C2E34DDF48}" type="slidenum">
              <a:rPr lang="en-US"/>
              <a:pPr/>
              <a:t>24</a:t>
            </a:fld>
            <a:endParaRPr lang="en-US" dirty="0"/>
          </a:p>
        </p:txBody>
      </p:sp>
      <p:sp>
        <p:nvSpPr>
          <p:cNvPr id="47106" name="Rectangle 2"/>
          <p:cNvSpPr>
            <a:spLocks noGrp="1" noRot="1" noChangeAspect="1" noChangeArrowheads="1" noTextEdit="1"/>
          </p:cNvSpPr>
          <p:nvPr>
            <p:ph type="sldImg"/>
          </p:nvPr>
        </p:nvSpPr>
        <p:spPr>
          <a:xfrm>
            <a:off x="1131888" y="690563"/>
            <a:ext cx="4597400" cy="3449637"/>
          </a:xfrm>
          <a:ln/>
        </p:spPr>
      </p:sp>
      <p:sp>
        <p:nvSpPr>
          <p:cNvPr id="47107"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a:ln>
            <a:miter lim="800000"/>
            <a:headEnd/>
            <a:tailEnd/>
          </a:ln>
        </p:spPr>
        <p:txBody>
          <a:bodyPr/>
          <a:lstStyle/>
          <a:p>
            <a:fld id="{D8CC50C9-75D2-4D87-A460-32711B8AE4B2}" type="slidenum">
              <a:rPr lang="en-US"/>
              <a:pPr/>
              <a:t>25</a:t>
            </a:fld>
            <a:endParaRPr lang="en-US" dirty="0"/>
          </a:p>
        </p:txBody>
      </p:sp>
      <p:sp>
        <p:nvSpPr>
          <p:cNvPr id="49154" name="Rectangle 2"/>
          <p:cNvSpPr>
            <a:spLocks noGrp="1" noRot="1" noChangeAspect="1" noChangeArrowheads="1" noTextEdit="1"/>
          </p:cNvSpPr>
          <p:nvPr>
            <p:ph type="sldImg"/>
          </p:nvPr>
        </p:nvSpPr>
        <p:spPr>
          <a:xfrm>
            <a:off x="1131888" y="690563"/>
            <a:ext cx="4597400" cy="3449637"/>
          </a:xfrm>
          <a:ln/>
        </p:spPr>
      </p:sp>
      <p:sp>
        <p:nvSpPr>
          <p:cNvPr id="49155"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a:ln>
            <a:miter lim="800000"/>
            <a:headEnd/>
            <a:tailEnd/>
          </a:ln>
        </p:spPr>
        <p:txBody>
          <a:bodyPr/>
          <a:lstStyle/>
          <a:p>
            <a:fld id="{389D2DA5-B4F1-4D10-92B5-148C6BC6B85F}" type="slidenum">
              <a:rPr lang="en-US"/>
              <a:pPr/>
              <a:t>26</a:t>
            </a:fld>
            <a:endParaRPr lang="en-US" dirty="0"/>
          </a:p>
        </p:txBody>
      </p:sp>
      <p:sp>
        <p:nvSpPr>
          <p:cNvPr id="51202" name="Rectangle 2"/>
          <p:cNvSpPr>
            <a:spLocks noGrp="1" noRot="1" noChangeAspect="1" noChangeArrowheads="1" noTextEdit="1"/>
          </p:cNvSpPr>
          <p:nvPr>
            <p:ph type="sldImg"/>
          </p:nvPr>
        </p:nvSpPr>
        <p:spPr>
          <a:xfrm>
            <a:off x="1131888" y="690563"/>
            <a:ext cx="4597400" cy="3449637"/>
          </a:xfrm>
          <a:ln/>
        </p:spPr>
      </p:sp>
      <p:sp>
        <p:nvSpPr>
          <p:cNvPr id="51203"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miter lim="800000"/>
            <a:headEnd/>
            <a:tailEnd/>
          </a:ln>
        </p:spPr>
        <p:txBody>
          <a:bodyPr/>
          <a:lstStyle/>
          <a:p>
            <a:fld id="{CC3A8C4C-2C0D-41E1-833A-FB04F4F679E2}" type="slidenum">
              <a:rPr lang="en-US"/>
              <a:pPr/>
              <a:t>27</a:t>
            </a:fld>
            <a:endParaRPr lang="en-US" dirty="0"/>
          </a:p>
        </p:txBody>
      </p:sp>
      <p:sp>
        <p:nvSpPr>
          <p:cNvPr id="53250" name="Rectangle 2"/>
          <p:cNvSpPr>
            <a:spLocks noGrp="1" noRot="1" noChangeAspect="1" noChangeArrowheads="1" noTextEdit="1"/>
          </p:cNvSpPr>
          <p:nvPr>
            <p:ph type="sldImg"/>
          </p:nvPr>
        </p:nvSpPr>
        <p:spPr>
          <a:xfrm>
            <a:off x="1131888" y="690563"/>
            <a:ext cx="4597400" cy="3449637"/>
          </a:xfrm>
          <a:ln/>
        </p:spPr>
      </p:sp>
      <p:sp>
        <p:nvSpPr>
          <p:cNvPr id="53251"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miter lim="800000"/>
            <a:headEnd/>
            <a:tailEnd/>
          </a:ln>
        </p:spPr>
        <p:txBody>
          <a:bodyPr/>
          <a:lstStyle/>
          <a:p>
            <a:fld id="{3CCAE4F6-98AE-4E27-9A2A-32CEA42EF54B}" type="slidenum">
              <a:rPr lang="en-US"/>
              <a:pPr/>
              <a:t>29</a:t>
            </a:fld>
            <a:endParaRPr lang="en-US" dirty="0"/>
          </a:p>
        </p:txBody>
      </p:sp>
      <p:sp>
        <p:nvSpPr>
          <p:cNvPr id="56322" name="Rectangle 2"/>
          <p:cNvSpPr>
            <a:spLocks noGrp="1" noRot="1" noChangeAspect="1" noChangeArrowheads="1" noTextEdit="1"/>
          </p:cNvSpPr>
          <p:nvPr>
            <p:ph type="sldImg"/>
          </p:nvPr>
        </p:nvSpPr>
        <p:spPr>
          <a:xfrm>
            <a:off x="1131888" y="690563"/>
            <a:ext cx="4597400" cy="3449637"/>
          </a:xfrm>
          <a:ln/>
        </p:spPr>
      </p:sp>
      <p:sp>
        <p:nvSpPr>
          <p:cNvPr id="56323"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a:ln>
            <a:miter lim="800000"/>
            <a:headEnd/>
            <a:tailEnd/>
          </a:ln>
        </p:spPr>
        <p:txBody>
          <a:bodyPr/>
          <a:lstStyle/>
          <a:p>
            <a:fld id="{41D17AA2-0B6E-412A-800E-AF9A083C47D0}" type="slidenum">
              <a:rPr lang="en-US"/>
              <a:pPr/>
              <a:t>31</a:t>
            </a:fld>
            <a:endParaRPr lang="en-US" dirty="0"/>
          </a:p>
        </p:txBody>
      </p:sp>
      <p:sp>
        <p:nvSpPr>
          <p:cNvPr id="59394" name="Rectangle 2"/>
          <p:cNvSpPr>
            <a:spLocks noGrp="1" noRot="1" noChangeAspect="1" noChangeArrowheads="1" noTextEdit="1"/>
          </p:cNvSpPr>
          <p:nvPr>
            <p:ph type="sldImg"/>
          </p:nvPr>
        </p:nvSpPr>
        <p:spPr>
          <a:xfrm>
            <a:off x="1131888" y="690563"/>
            <a:ext cx="4597400" cy="3449637"/>
          </a:xfrm>
          <a:ln/>
        </p:spPr>
      </p:sp>
      <p:sp>
        <p:nvSpPr>
          <p:cNvPr id="59395"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a:ln>
            <a:miter lim="800000"/>
            <a:headEnd/>
            <a:tailEnd/>
          </a:ln>
        </p:spPr>
        <p:txBody>
          <a:bodyPr/>
          <a:lstStyle/>
          <a:p>
            <a:fld id="{E3983FAE-4744-49D5-9A4A-248066BA4888}" type="slidenum">
              <a:rPr lang="en-US"/>
              <a:pPr/>
              <a:t>32</a:t>
            </a:fld>
            <a:endParaRPr lang="en-US" dirty="0"/>
          </a:p>
        </p:txBody>
      </p:sp>
      <p:sp>
        <p:nvSpPr>
          <p:cNvPr id="61442" name="Rectangle 2"/>
          <p:cNvSpPr>
            <a:spLocks noGrp="1" noRot="1" noChangeAspect="1" noChangeArrowheads="1" noTextEdit="1"/>
          </p:cNvSpPr>
          <p:nvPr>
            <p:ph type="sldImg"/>
          </p:nvPr>
        </p:nvSpPr>
        <p:spPr>
          <a:xfrm>
            <a:off x="1131888" y="690563"/>
            <a:ext cx="4597400" cy="3449637"/>
          </a:xfrm>
          <a:ln/>
        </p:spPr>
      </p:sp>
      <p:sp>
        <p:nvSpPr>
          <p:cNvPr id="61443" name="Rectangle 3"/>
          <p:cNvSpPr>
            <a:spLocks noGrp="1" noChangeArrowheads="1"/>
          </p:cNvSpPr>
          <p:nvPr>
            <p:ph type="body" idx="1"/>
          </p:nvPr>
        </p:nvSpPr>
        <p:spPr>
          <a:xfrm>
            <a:off x="914815" y="4370108"/>
            <a:ext cx="5028370" cy="4138860"/>
          </a:xfrm>
          <a:noFill/>
        </p:spPr>
        <p:txBody>
          <a:bodyPr/>
          <a:lstStyle/>
          <a:p>
            <a:endParaRPr lang="en-US" dirty="0" smtClean="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a:extLst/>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smtClean="0"/>
          </a:p>
        </p:txBody>
      </p:sp>
      <p:sp>
        <p:nvSpPr>
          <p:cNvPr id="6" name="Text Box 23"/>
          <p:cNvSpPr txBox="1">
            <a:spLocks noChangeArrowheads="1"/>
          </p:cNvSpPr>
          <p:nvPr userDrawn="1"/>
        </p:nvSpPr>
        <p:spPr bwMode="auto">
          <a:xfrm>
            <a:off x="0" y="6588125"/>
            <a:ext cx="9144000" cy="269875"/>
          </a:xfrm>
          <a:prstGeom prst="rect">
            <a:avLst/>
          </a:prstGeom>
          <a:noFill/>
          <a:ln>
            <a:noFill/>
          </a:ln>
          <a:extLst/>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smtClean="0"/>
              <a:t>Copyright © 2018 Wolters Kluwer Health | Lippincott Williams &amp; Wilkins</a:t>
            </a:r>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0213" y="1611313"/>
            <a:ext cx="8524875" cy="388937"/>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330200" y="2346325"/>
            <a:ext cx="4230688" cy="3686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13288" y="2346325"/>
            <a:ext cx="4230687" cy="3686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9562" y="5318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dirty="0" smtClean="0"/>
              <a:t>Click to edit Master title style</a:t>
            </a:r>
          </a:p>
        </p:txBody>
      </p:sp>
      <p:sp>
        <p:nvSpPr>
          <p:cNvPr id="1027" name="Rectangle 4"/>
          <p:cNvSpPr>
            <a:spLocks noGrp="1" noChangeArrowheads="1"/>
          </p:cNvSpPr>
          <p:nvPr>
            <p:ph type="body" idx="1"/>
          </p:nvPr>
        </p:nvSpPr>
        <p:spPr bwMode="auto">
          <a:xfrm>
            <a:off x="303213" y="14573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a:extLst/>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smtClean="0"/>
          </a:p>
        </p:txBody>
      </p:sp>
      <p:sp>
        <p:nvSpPr>
          <p:cNvPr id="1030" name="Text Box 11"/>
          <p:cNvSpPr txBox="1">
            <a:spLocks noChangeArrowheads="1"/>
          </p:cNvSpPr>
          <p:nvPr userDrawn="1"/>
        </p:nvSpPr>
        <p:spPr bwMode="auto">
          <a:xfrm>
            <a:off x="303213" y="6581775"/>
            <a:ext cx="8840787" cy="269875"/>
          </a:xfrm>
          <a:prstGeom prst="rect">
            <a:avLst/>
          </a:prstGeom>
          <a:noFill/>
          <a:ln>
            <a:noFill/>
          </a:ln>
          <a:extLst/>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smtClean="0"/>
          </a:p>
        </p:txBody>
      </p:sp>
      <p:sp>
        <p:nvSpPr>
          <p:cNvPr id="8" name="Text Box 11"/>
          <p:cNvSpPr txBox="1">
            <a:spLocks noChangeArrowheads="1"/>
          </p:cNvSpPr>
          <p:nvPr userDrawn="1"/>
        </p:nvSpPr>
        <p:spPr bwMode="auto">
          <a:xfrm>
            <a:off x="303213" y="6581775"/>
            <a:ext cx="8840787" cy="269875"/>
          </a:xfrm>
          <a:prstGeom prst="rect">
            <a:avLst/>
          </a:prstGeom>
          <a:noFill/>
          <a:ln>
            <a:noFill/>
          </a:ln>
          <a:extLst/>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smtClean="0"/>
          </a:p>
        </p:txBody>
      </p:sp>
      <p:sp>
        <p:nvSpPr>
          <p:cNvPr id="9" name="Text Box 23"/>
          <p:cNvSpPr txBox="1">
            <a:spLocks noChangeArrowheads="1"/>
          </p:cNvSpPr>
          <p:nvPr userDrawn="1"/>
        </p:nvSpPr>
        <p:spPr bwMode="auto">
          <a:xfrm>
            <a:off x="0" y="6588125"/>
            <a:ext cx="9144000" cy="269875"/>
          </a:xfrm>
          <a:prstGeom prst="rect">
            <a:avLst/>
          </a:prstGeom>
          <a:noFill/>
          <a:ln>
            <a:noFill/>
          </a:ln>
          <a:extLst/>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smtClean="0"/>
              <a:t>Copyright © 2018 Wolters Kluwer • All Rights Reserved</a:t>
            </a:r>
          </a:p>
        </p:txBody>
      </p:sp>
      <p:cxnSp>
        <p:nvCxnSpPr>
          <p:cNvPr id="10" name="Straight Connector 9"/>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647665"/>
            <a:ext cx="7099300" cy="2702257"/>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a:t>
            </a:r>
            <a:r>
              <a:rPr lang="en-US" sz="1800" dirty="0" smtClean="0">
                <a:solidFill>
                  <a:schemeClr val="accent1"/>
                </a:solidFill>
                <a:latin typeface="+mj-lt"/>
              </a:rPr>
              <a:t>Edition</a:t>
            </a:r>
          </a:p>
          <a:p>
            <a:pPr algn="ctr">
              <a:defRPr/>
            </a:pPr>
            <a:endParaRPr lang="en-US" sz="1800" dirty="0" smtClean="0">
              <a:latin typeface="+mj-lt"/>
            </a:endParaRPr>
          </a:p>
          <a:p>
            <a:pPr algn="ctr" eaLnBrk="1" hangingPunct="1">
              <a:defRPr/>
            </a:pPr>
            <a:r>
              <a:rPr lang="en-US" sz="2400" dirty="0">
                <a:solidFill>
                  <a:srgbClr val="0C66C0"/>
                </a:solidFill>
              </a:rPr>
              <a:t>Chapter </a:t>
            </a:r>
            <a:r>
              <a:rPr lang="en-US" sz="2400" dirty="0" smtClean="0">
                <a:solidFill>
                  <a:srgbClr val="0C66C0"/>
                </a:solidFill>
              </a:rPr>
              <a:t>14:</a:t>
            </a:r>
            <a:r>
              <a:rPr lang="en-US" sz="2400" dirty="0">
                <a:solidFill>
                  <a:srgbClr val="0C66C0"/>
                </a:solidFill>
              </a:rPr>
              <a:t/>
            </a:r>
            <a:br>
              <a:rPr lang="en-US" sz="2400" dirty="0">
                <a:solidFill>
                  <a:srgbClr val="0C66C0"/>
                </a:solidFill>
              </a:rPr>
            </a:br>
            <a:r>
              <a:rPr lang="en-US" sz="2400" dirty="0">
                <a:solidFill>
                  <a:srgbClr val="0C66C0"/>
                </a:solidFill>
              </a:rPr>
              <a:t/>
            </a:r>
            <a:br>
              <a:rPr lang="en-US" sz="2400" dirty="0">
                <a:solidFill>
                  <a:srgbClr val="0C66C0"/>
                </a:solidFill>
              </a:rPr>
            </a:br>
            <a:r>
              <a:rPr lang="en-US" sz="2400" dirty="0">
                <a:solidFill>
                  <a:srgbClr val="0C66C0"/>
                </a:solidFill>
              </a:rPr>
              <a:t>Thermoregulation</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12"/>
          <p:cNvSpPr>
            <a:spLocks noChangeArrowheads="1"/>
          </p:cNvSpPr>
          <p:nvPr/>
        </p:nvSpPr>
        <p:spPr bwMode="auto">
          <a:xfrm>
            <a:off x="345841" y="552466"/>
            <a:ext cx="3183885" cy="523220"/>
          </a:xfrm>
          <a:prstGeom prst="rect">
            <a:avLst/>
          </a:prstGeom>
          <a:noFill/>
          <a:ln w="9525">
            <a:noFill/>
            <a:miter lim="800000"/>
            <a:headEnd/>
            <a:tailEnd/>
          </a:ln>
        </p:spPr>
        <p:txBody>
          <a:bodyPr wrap="none">
            <a:spAutoFit/>
          </a:bodyPr>
          <a:lstStyle/>
          <a:p>
            <a:pPr algn="l" eaLnBrk="1" hangingPunct="1"/>
            <a:r>
              <a:rPr lang="en-US" sz="2800" b="1" dirty="0">
                <a:solidFill>
                  <a:srgbClr val="0066CC"/>
                </a:solidFill>
                <a:latin typeface="+mj-lt"/>
              </a:rPr>
              <a:t>I. Introduction</a:t>
            </a:r>
          </a:p>
        </p:txBody>
      </p:sp>
      <p:sp>
        <p:nvSpPr>
          <p:cNvPr id="1106957" name="Text Box 13"/>
          <p:cNvSpPr txBox="1">
            <a:spLocks noChangeArrowheads="1"/>
          </p:cNvSpPr>
          <p:nvPr/>
        </p:nvSpPr>
        <p:spPr bwMode="auto">
          <a:xfrm>
            <a:off x="574675" y="1331739"/>
            <a:ext cx="7288213" cy="457200"/>
          </a:xfrm>
          <a:prstGeom prst="rect">
            <a:avLst/>
          </a:prstGeom>
          <a:noFill/>
          <a:ln>
            <a:noFill/>
          </a:ln>
          <a:effectLs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spcBef>
                <a:spcPct val="0"/>
              </a:spcBef>
              <a:spcAft>
                <a:spcPct val="0"/>
              </a:spcAft>
              <a:defRPr sz="2400" b="1">
                <a:solidFill>
                  <a:schemeClr val="tx1"/>
                </a:solidFill>
                <a:latin typeface="Arial" charset="0"/>
                <a:ea typeface="ＭＳ Ｐゴシック" charset="0"/>
              </a:defRPr>
            </a:lvl6pPr>
            <a:lvl7pPr marL="2971800" indent="-228600" eaLnBrk="0" fontAlgn="base" hangingPunct="0">
              <a:spcBef>
                <a:spcPct val="0"/>
              </a:spcBef>
              <a:spcAft>
                <a:spcPct val="0"/>
              </a:spcAft>
              <a:defRPr sz="2400" b="1">
                <a:solidFill>
                  <a:schemeClr val="tx1"/>
                </a:solidFill>
                <a:latin typeface="Arial" charset="0"/>
                <a:ea typeface="ＭＳ Ｐゴシック" charset="0"/>
              </a:defRPr>
            </a:lvl7pPr>
            <a:lvl8pPr marL="3429000" indent="-228600" eaLnBrk="0" fontAlgn="base" hangingPunct="0">
              <a:spcBef>
                <a:spcPct val="0"/>
              </a:spcBef>
              <a:spcAft>
                <a:spcPct val="0"/>
              </a:spcAft>
              <a:defRPr sz="2400" b="1">
                <a:solidFill>
                  <a:schemeClr val="tx1"/>
                </a:solidFill>
                <a:latin typeface="Arial" charset="0"/>
                <a:ea typeface="ＭＳ Ｐゴシック" charset="0"/>
              </a:defRPr>
            </a:lvl8pPr>
            <a:lvl9pPr marL="3886200" indent="-228600" eaLnBrk="0" fontAlgn="base" hangingPunct="0">
              <a:spcBef>
                <a:spcPct val="0"/>
              </a:spcBef>
              <a:spcAft>
                <a:spcPct val="0"/>
              </a:spcAft>
              <a:defRPr sz="2400" b="1">
                <a:solidFill>
                  <a:schemeClr val="tx1"/>
                </a:solidFill>
                <a:latin typeface="Arial" charset="0"/>
                <a:ea typeface="ＭＳ Ｐゴシック" charset="0"/>
              </a:defRPr>
            </a:lvl9pPr>
          </a:lstStyle>
          <a:p>
            <a:pPr eaLnBrk="1" hangingPunct="1">
              <a:spcBef>
                <a:spcPct val="50000"/>
              </a:spcBef>
              <a:defRPr/>
            </a:pPr>
            <a:endParaRPr lang="en-US" dirty="0" smtClean="0">
              <a:effectLst>
                <a:outerShdw blurRad="38100" dist="38100" dir="2700000" algn="tl">
                  <a:srgbClr val="DDDDDD"/>
                </a:outerShdw>
              </a:effectLst>
            </a:endParaRPr>
          </a:p>
        </p:txBody>
      </p:sp>
      <p:sp>
        <p:nvSpPr>
          <p:cNvPr id="7172" name="Text Box 14"/>
          <p:cNvSpPr txBox="1">
            <a:spLocks noChangeArrowheads="1"/>
          </p:cNvSpPr>
          <p:nvPr/>
        </p:nvSpPr>
        <p:spPr bwMode="auto">
          <a:xfrm>
            <a:off x="334514" y="1392064"/>
            <a:ext cx="8504686" cy="1785104"/>
          </a:xfrm>
          <a:prstGeom prst="rect">
            <a:avLst/>
          </a:prstGeom>
          <a:noFill/>
          <a:ln w="9525">
            <a:noFill/>
            <a:miter lim="800000"/>
            <a:headEnd/>
            <a:tailEnd/>
          </a:ln>
        </p:spPr>
        <p:txBody>
          <a:bodyPr wrap="square">
            <a:spAutoFit/>
          </a:bodyPr>
          <a:lstStyle/>
          <a:p>
            <a:pPr algn="l" eaLnBrk="1" hangingPunct="1">
              <a:spcBef>
                <a:spcPct val="50000"/>
              </a:spcBef>
            </a:pPr>
            <a:r>
              <a:rPr lang="en-US" sz="2200" b="0" dirty="0">
                <a:latin typeface="+mn-lt"/>
              </a:rPr>
              <a:t>A large number of sporting events and fitness activities are performed in the heat or while wearing protective clothing, thus increasing the risk for heat injury. Cold injuries are also possible in a number of athletic and recreational activities. </a:t>
            </a:r>
          </a:p>
        </p:txBody>
      </p:sp>
      <p:sp>
        <p:nvSpPr>
          <p:cNvPr id="2" name="TextBox 1"/>
          <p:cNvSpPr txBox="1"/>
          <p:nvPr/>
        </p:nvSpPr>
        <p:spPr>
          <a:xfrm>
            <a:off x="436795" y="3905077"/>
            <a:ext cx="8445948" cy="1107996"/>
          </a:xfrm>
          <a:prstGeom prst="rect">
            <a:avLst/>
          </a:prstGeom>
          <a:noFill/>
        </p:spPr>
        <p:txBody>
          <a:bodyPr wrap="square">
            <a:spAutoFit/>
          </a:bodyPr>
          <a:lstStyle/>
          <a:p>
            <a:pPr algn="l" eaLnBrk="1" hangingPunct="1">
              <a:defRPr/>
            </a:pPr>
            <a:r>
              <a:rPr lang="en-US" sz="2200" b="1" dirty="0" smtClean="0">
                <a:latin typeface="+mn-lt"/>
                <a:ea typeface="+mn-ea"/>
              </a:rPr>
              <a:t>Thermoregulation</a:t>
            </a:r>
            <a:r>
              <a:rPr lang="en-US" sz="2200" dirty="0" smtClean="0">
                <a:latin typeface="+mn-lt"/>
                <a:ea typeface="+mn-ea"/>
              </a:rPr>
              <a:t>—</a:t>
            </a:r>
            <a:r>
              <a:rPr lang="en-US" sz="2200" b="0" dirty="0" smtClean="0">
                <a:latin typeface="+mn-lt"/>
                <a:ea typeface="+mn-ea"/>
              </a:rPr>
              <a:t>The </a:t>
            </a:r>
            <a:r>
              <a:rPr lang="en-US" sz="2200" b="0" dirty="0">
                <a:latin typeface="+mn-lt"/>
                <a:ea typeface="+mn-ea"/>
              </a:rPr>
              <a:t>process whereby body temperature is maintained or controlled under a wide range of environmental </a:t>
            </a:r>
            <a:r>
              <a:rPr lang="en-US" sz="2200" b="0" dirty="0" smtClean="0">
                <a:latin typeface="+mn-lt"/>
                <a:ea typeface="+mn-ea"/>
              </a:rPr>
              <a:t>conditions.</a:t>
            </a:r>
            <a:endParaRPr lang="en-US" sz="2200" b="0" dirty="0">
              <a:latin typeface="+mn-lt"/>
              <a:ea typeface="+mn-ea"/>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9474" name="Rectangle 2"/>
          <p:cNvSpPr>
            <a:spLocks noGrp="1" noChangeArrowheads="1"/>
          </p:cNvSpPr>
          <p:nvPr>
            <p:ph type="body" idx="4294967295"/>
          </p:nvPr>
        </p:nvSpPr>
        <p:spPr>
          <a:xfrm>
            <a:off x="827088" y="1330219"/>
            <a:ext cx="7010400" cy="430760"/>
          </a:xfrm>
        </p:spPr>
        <p:txBody>
          <a:bodyPr>
            <a:spAutoFit/>
          </a:bodyPr>
          <a:lstStyle/>
          <a:p>
            <a:pPr marL="0" indent="0">
              <a:lnSpc>
                <a:spcPct val="110000"/>
              </a:lnSpc>
              <a:spcBef>
                <a:spcPct val="0"/>
              </a:spcBef>
              <a:spcAft>
                <a:spcPct val="50000"/>
              </a:spcAft>
              <a:buFontTx/>
              <a:buNone/>
            </a:pPr>
            <a:r>
              <a:rPr lang="en-US" dirty="0" smtClean="0">
                <a:ea typeface="ＭＳ Ｐゴシック" charset="-128"/>
              </a:rPr>
              <a:t>Responsibilities of Exercise Professionals</a:t>
            </a:r>
          </a:p>
        </p:txBody>
      </p:sp>
      <p:sp>
        <p:nvSpPr>
          <p:cNvPr id="9219" name="Rectangle 4"/>
          <p:cNvSpPr>
            <a:spLocks noChangeArrowheads="1"/>
          </p:cNvSpPr>
          <p:nvPr/>
        </p:nvSpPr>
        <p:spPr bwMode="auto">
          <a:xfrm>
            <a:off x="191245" y="576157"/>
            <a:ext cx="8109912"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Exercise in Environmental Extremes</a:t>
            </a:r>
          </a:p>
        </p:txBody>
      </p:sp>
      <p:sp>
        <p:nvSpPr>
          <p:cNvPr id="1129477" name="Text Box 5"/>
          <p:cNvSpPr txBox="1">
            <a:spLocks noChangeArrowheads="1"/>
          </p:cNvSpPr>
          <p:nvPr/>
        </p:nvSpPr>
        <p:spPr bwMode="auto">
          <a:xfrm>
            <a:off x="1165225" y="2023957"/>
            <a:ext cx="7002463" cy="457200"/>
          </a:xfrm>
          <a:prstGeom prst="rect">
            <a:avLst/>
          </a:prstGeom>
          <a:noFill/>
          <a:ln>
            <a:noFill/>
          </a:ln>
          <a:effectLs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spcBef>
                <a:spcPct val="0"/>
              </a:spcBef>
              <a:spcAft>
                <a:spcPct val="0"/>
              </a:spcAft>
              <a:defRPr sz="2400" b="1">
                <a:solidFill>
                  <a:schemeClr val="tx1"/>
                </a:solidFill>
                <a:latin typeface="Arial" charset="0"/>
                <a:ea typeface="ＭＳ Ｐゴシック" charset="0"/>
              </a:defRPr>
            </a:lvl6pPr>
            <a:lvl7pPr marL="2971800" indent="-228600" eaLnBrk="0" fontAlgn="base" hangingPunct="0">
              <a:spcBef>
                <a:spcPct val="0"/>
              </a:spcBef>
              <a:spcAft>
                <a:spcPct val="0"/>
              </a:spcAft>
              <a:defRPr sz="2400" b="1">
                <a:solidFill>
                  <a:schemeClr val="tx1"/>
                </a:solidFill>
                <a:latin typeface="Arial" charset="0"/>
                <a:ea typeface="ＭＳ Ｐゴシック" charset="0"/>
              </a:defRPr>
            </a:lvl7pPr>
            <a:lvl8pPr marL="3429000" indent="-228600" eaLnBrk="0" fontAlgn="base" hangingPunct="0">
              <a:spcBef>
                <a:spcPct val="0"/>
              </a:spcBef>
              <a:spcAft>
                <a:spcPct val="0"/>
              </a:spcAft>
              <a:defRPr sz="2400" b="1">
                <a:solidFill>
                  <a:schemeClr val="tx1"/>
                </a:solidFill>
                <a:latin typeface="Arial" charset="0"/>
                <a:ea typeface="ＭＳ Ｐゴシック" charset="0"/>
              </a:defRPr>
            </a:lvl8pPr>
            <a:lvl9pPr marL="3886200" indent="-228600" eaLnBrk="0" fontAlgn="base" hangingPunct="0">
              <a:spcBef>
                <a:spcPct val="0"/>
              </a:spcBef>
              <a:spcAft>
                <a:spcPct val="0"/>
              </a:spcAft>
              <a:defRPr sz="2400" b="1">
                <a:solidFill>
                  <a:schemeClr val="tx1"/>
                </a:solidFill>
                <a:latin typeface="Arial" charset="0"/>
                <a:ea typeface="ＭＳ Ｐゴシック" charset="0"/>
              </a:defRPr>
            </a:lvl9pPr>
          </a:lstStyle>
          <a:p>
            <a:pPr eaLnBrk="1" hangingPunct="1">
              <a:spcBef>
                <a:spcPct val="50000"/>
              </a:spcBef>
              <a:defRPr/>
            </a:pPr>
            <a:endParaRPr lang="en-US" b="0" dirty="0" smtClean="0">
              <a:effectLst>
                <a:outerShdw blurRad="38100" dist="38100" dir="2700000" algn="tl">
                  <a:srgbClr val="DDDDDD"/>
                </a:outerShdw>
              </a:effectLst>
            </a:endParaRPr>
          </a:p>
        </p:txBody>
      </p:sp>
      <p:sp>
        <p:nvSpPr>
          <p:cNvPr id="9221" name="Text Box 6"/>
          <p:cNvSpPr txBox="1">
            <a:spLocks noChangeArrowheads="1"/>
          </p:cNvSpPr>
          <p:nvPr/>
        </p:nvSpPr>
        <p:spPr bwMode="auto">
          <a:xfrm>
            <a:off x="935948" y="1913285"/>
            <a:ext cx="7505700" cy="2292935"/>
          </a:xfrm>
          <a:prstGeom prst="rect">
            <a:avLst/>
          </a:prstGeom>
          <a:noFill/>
          <a:ln w="9525">
            <a:noFill/>
            <a:miter lim="800000"/>
            <a:headEnd/>
            <a:tailEnd/>
          </a:ln>
        </p:spPr>
        <p:txBody>
          <a:bodyPr>
            <a:spAutoFit/>
          </a:bodyPr>
          <a:lstStyle/>
          <a:p>
            <a:pPr algn="l" eaLnBrk="1" hangingPunct="1">
              <a:spcBef>
                <a:spcPct val="50000"/>
              </a:spcBef>
              <a:buClr>
                <a:schemeClr val="accent2"/>
              </a:buClr>
              <a:buFont typeface="Verdana" pitchFamily="34" charset="0"/>
              <a:buChar char="●"/>
            </a:pPr>
            <a:r>
              <a:rPr lang="en-US" sz="2200" dirty="0">
                <a:latin typeface="+mn-lt"/>
              </a:rPr>
              <a:t> </a:t>
            </a:r>
            <a:r>
              <a:rPr lang="en-US" sz="2200" dirty="0" smtClean="0">
                <a:latin typeface="+mn-lt"/>
              </a:rPr>
              <a:t> </a:t>
            </a:r>
            <a:r>
              <a:rPr lang="en-US" sz="2200" b="0" dirty="0" smtClean="0">
                <a:latin typeface="+mn-lt"/>
              </a:rPr>
              <a:t>Recognize </a:t>
            </a:r>
            <a:r>
              <a:rPr lang="en-US" sz="2200" b="0" dirty="0">
                <a:latin typeface="+mn-lt"/>
              </a:rPr>
              <a:t>safe limits for conducting</a:t>
            </a:r>
            <a:r>
              <a:rPr lang="en-US" sz="2200" dirty="0">
                <a:latin typeface="+mn-lt"/>
              </a:rPr>
              <a:t> </a:t>
            </a:r>
            <a:r>
              <a:rPr lang="en-US" sz="2200" b="0" dirty="0">
                <a:latin typeface="+mn-lt"/>
              </a:rPr>
              <a:t>training </a:t>
            </a:r>
          </a:p>
          <a:p>
            <a:pPr algn="l" eaLnBrk="1" hangingPunct="1">
              <a:spcBef>
                <a:spcPct val="50000"/>
              </a:spcBef>
              <a:buClr>
                <a:schemeClr val="accent2"/>
              </a:buClr>
              <a:buFont typeface="Verdana" pitchFamily="34" charset="0"/>
              <a:buChar char="●"/>
            </a:pPr>
            <a:r>
              <a:rPr lang="en-US" sz="2200" b="0" dirty="0">
                <a:latin typeface="+mn-lt"/>
              </a:rPr>
              <a:t> </a:t>
            </a:r>
            <a:r>
              <a:rPr lang="en-US" sz="2200" b="0" dirty="0" smtClean="0">
                <a:latin typeface="+mn-lt"/>
              </a:rPr>
              <a:t> Understand </a:t>
            </a:r>
            <a:r>
              <a:rPr lang="en-US" sz="2200" b="0" dirty="0">
                <a:latin typeface="+mn-lt"/>
              </a:rPr>
              <a:t>expected exercise responses</a:t>
            </a:r>
          </a:p>
          <a:p>
            <a:pPr algn="l" eaLnBrk="1" hangingPunct="1">
              <a:spcBef>
                <a:spcPct val="50000"/>
              </a:spcBef>
              <a:buClr>
                <a:schemeClr val="accent2"/>
              </a:buClr>
              <a:buFont typeface="Verdana" pitchFamily="34" charset="0"/>
              <a:buChar char="●"/>
            </a:pPr>
            <a:r>
              <a:rPr lang="en-US" sz="2200" b="0" dirty="0">
                <a:latin typeface="+mn-lt"/>
              </a:rPr>
              <a:t> </a:t>
            </a:r>
            <a:r>
              <a:rPr lang="en-US" sz="2200" b="0" dirty="0" smtClean="0">
                <a:latin typeface="+mn-lt"/>
              </a:rPr>
              <a:t> Take </a:t>
            </a:r>
            <a:r>
              <a:rPr lang="en-US" sz="2200" b="0" dirty="0">
                <a:latin typeface="+mn-lt"/>
              </a:rPr>
              <a:t>steps to mitigate injury</a:t>
            </a:r>
          </a:p>
          <a:p>
            <a:pPr marL="347663" indent="-347663" algn="l" eaLnBrk="1" hangingPunct="1">
              <a:spcBef>
                <a:spcPct val="50000"/>
              </a:spcBef>
              <a:buClr>
                <a:schemeClr val="accent2"/>
              </a:buClr>
              <a:buFont typeface="Verdana" pitchFamily="34" charset="0"/>
              <a:buChar char="●"/>
            </a:pPr>
            <a:r>
              <a:rPr lang="en-US" sz="2200" b="0" dirty="0" smtClean="0">
                <a:latin typeface="+mn-lt"/>
              </a:rPr>
              <a:t>Recognize heat-related </a:t>
            </a:r>
            <a:r>
              <a:rPr lang="en-US" sz="2200" b="0" dirty="0">
                <a:latin typeface="+mn-lt"/>
              </a:rPr>
              <a:t>and </a:t>
            </a:r>
            <a:r>
              <a:rPr lang="en-US" sz="2200" b="0" dirty="0" smtClean="0">
                <a:latin typeface="+mn-lt"/>
              </a:rPr>
              <a:t>cold-related </a:t>
            </a:r>
            <a:r>
              <a:rPr lang="en-US" sz="2200" b="0" dirty="0">
                <a:latin typeface="+mn-lt"/>
              </a:rPr>
              <a:t>injuries and  take appropriate measures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29474">
                                            <p:txEl>
                                              <p:pRg st="0" end="0"/>
                                            </p:txEl>
                                          </p:spTgt>
                                        </p:tgtEl>
                                        <p:attrNameLst>
                                          <p:attrName>style.visibility</p:attrName>
                                        </p:attrNameLst>
                                      </p:cBhvr>
                                      <p:to>
                                        <p:strVal val="visible"/>
                                      </p:to>
                                    </p:set>
                                    <p:anim calcmode="lin" valueType="num">
                                      <p:cBhvr additive="base">
                                        <p:cTn id="7" dur="500" fill="hold"/>
                                        <p:tgtEl>
                                          <p:spTgt spid="11294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947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9474"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8994" name="Rectangle 2"/>
          <p:cNvSpPr>
            <a:spLocks noGrp="1" noChangeArrowheads="1"/>
          </p:cNvSpPr>
          <p:nvPr>
            <p:ph type="body" idx="1"/>
          </p:nvPr>
        </p:nvSpPr>
        <p:spPr>
          <a:xfrm>
            <a:off x="248572" y="1359639"/>
            <a:ext cx="8634171" cy="1955023"/>
          </a:xfrm>
        </p:spPr>
        <p:txBody>
          <a:bodyPr wrap="square">
            <a:spAutoFit/>
          </a:bodyPr>
          <a:lstStyle/>
          <a:p>
            <a:pPr marL="609600" indent="-609600" eaLnBrk="1" hangingPunct="1">
              <a:spcBef>
                <a:spcPct val="0"/>
              </a:spcBef>
              <a:spcAft>
                <a:spcPct val="50000"/>
              </a:spcAft>
              <a:buClr>
                <a:srgbClr val="FF0000"/>
              </a:buClr>
              <a:buFontTx/>
              <a:buNone/>
            </a:pPr>
            <a:r>
              <a:rPr lang="en-US" b="1" dirty="0" smtClean="0">
                <a:ea typeface="ＭＳ Ｐゴシック" charset="-128"/>
              </a:rPr>
              <a:t>A.  Measurement of Environmental Conditions</a:t>
            </a:r>
          </a:p>
          <a:p>
            <a:pPr marL="609600" indent="-609600" eaLnBrk="1" hangingPunct="1">
              <a:spcBef>
                <a:spcPct val="0"/>
              </a:spcBef>
              <a:spcAft>
                <a:spcPct val="50000"/>
              </a:spcAft>
              <a:buClr>
                <a:srgbClr val="FF0000"/>
              </a:buClr>
              <a:buFontTx/>
              <a:buNone/>
            </a:pPr>
            <a:endParaRPr lang="en-US" b="1" dirty="0" smtClean="0">
              <a:ea typeface="ＭＳ Ｐゴシック" charset="-128"/>
            </a:endParaRPr>
          </a:p>
          <a:p>
            <a:pPr marL="609600" indent="-609600" eaLnBrk="1" hangingPunct="1">
              <a:spcBef>
                <a:spcPct val="0"/>
              </a:spcBef>
              <a:spcAft>
                <a:spcPct val="50000"/>
              </a:spcAft>
              <a:buClr>
                <a:srgbClr val="FF0000"/>
              </a:buClr>
              <a:buFontTx/>
              <a:buNone/>
            </a:pPr>
            <a:r>
              <a:rPr lang="en-US" b="1" dirty="0" smtClean="0">
                <a:ea typeface="ＭＳ Ｐゴシック" charset="-128"/>
              </a:rPr>
              <a:t>	Relative Humidity</a:t>
            </a:r>
            <a:r>
              <a:rPr lang="en-US" i="1" dirty="0" smtClean="0">
                <a:ea typeface="ＭＳ Ｐゴシック" charset="-128"/>
              </a:rPr>
              <a:t>—</a:t>
            </a:r>
            <a:r>
              <a:rPr lang="en-US" dirty="0" smtClean="0">
                <a:ea typeface="ＭＳ Ｐゴシック" charset="-128"/>
              </a:rPr>
              <a:t>The moisture in the air relative to how much moisture, or water vapor, can be held by the air at any given ambient temperature</a:t>
            </a:r>
          </a:p>
        </p:txBody>
      </p:sp>
      <p:sp>
        <p:nvSpPr>
          <p:cNvPr id="11267" name="Rectangle 13"/>
          <p:cNvSpPr>
            <a:spLocks noChangeArrowheads="1"/>
          </p:cNvSpPr>
          <p:nvPr/>
        </p:nvSpPr>
        <p:spPr bwMode="auto">
          <a:xfrm>
            <a:off x="344395" y="566886"/>
            <a:ext cx="4052713"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Concepts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08994">
                                            <p:txEl>
                                              <p:pRg st="0" end="0"/>
                                            </p:txEl>
                                          </p:spTgt>
                                        </p:tgtEl>
                                        <p:attrNameLst>
                                          <p:attrName>style.visibility</p:attrName>
                                        </p:attrNameLst>
                                      </p:cBhvr>
                                      <p:to>
                                        <p:strVal val="visible"/>
                                      </p:to>
                                    </p:set>
                                    <p:anim calcmode="lin" valueType="num">
                                      <p:cBhvr additive="base">
                                        <p:cTn id="7" dur="500" fill="hold"/>
                                        <p:tgtEl>
                                          <p:spTgt spid="11089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0899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08994">
                                            <p:txEl>
                                              <p:pRg st="2" end="2"/>
                                            </p:txEl>
                                          </p:spTgt>
                                        </p:tgtEl>
                                        <p:attrNameLst>
                                          <p:attrName>style.visibility</p:attrName>
                                        </p:attrNameLst>
                                      </p:cBhvr>
                                      <p:to>
                                        <p:strVal val="visible"/>
                                      </p:to>
                                    </p:set>
                                    <p:anim calcmode="lin" valueType="num">
                                      <p:cBhvr additive="base">
                                        <p:cTn id="12" dur="500" fill="hold"/>
                                        <p:tgtEl>
                                          <p:spTgt spid="1108994">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0899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8994" grpId="0" build="p"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1042" name="Rectangle 2"/>
          <p:cNvSpPr>
            <a:spLocks noGrp="1" noChangeArrowheads="1"/>
          </p:cNvSpPr>
          <p:nvPr>
            <p:ph type="body" idx="1"/>
          </p:nvPr>
        </p:nvSpPr>
        <p:spPr>
          <a:xfrm>
            <a:off x="254707" y="1409633"/>
            <a:ext cx="8715121" cy="3817072"/>
          </a:xfrm>
        </p:spPr>
        <p:txBody>
          <a:bodyPr wrap="square">
            <a:spAutoFit/>
          </a:bodyPr>
          <a:lstStyle/>
          <a:p>
            <a:pPr marL="0" indent="0" eaLnBrk="1" hangingPunct="1">
              <a:spcBef>
                <a:spcPct val="0"/>
              </a:spcBef>
              <a:spcAft>
                <a:spcPct val="50000"/>
              </a:spcAft>
              <a:buClr>
                <a:srgbClr val="FF0000"/>
              </a:buClr>
              <a:buFontTx/>
              <a:buNone/>
            </a:pPr>
            <a:r>
              <a:rPr lang="en-US" b="1" dirty="0" smtClean="0">
                <a:ea typeface="ＭＳ Ｐゴシック" charset="-128"/>
              </a:rPr>
              <a:t>A. Measurement of Environmental Conditions Heat (cont.)</a:t>
            </a:r>
          </a:p>
          <a:p>
            <a:pPr marL="0" indent="0" eaLnBrk="1" hangingPunct="1">
              <a:spcBef>
                <a:spcPct val="0"/>
              </a:spcBef>
              <a:spcAft>
                <a:spcPct val="50000"/>
              </a:spcAft>
              <a:buClr>
                <a:srgbClr val="FF0000"/>
              </a:buClr>
              <a:buFontTx/>
              <a:buNone/>
            </a:pPr>
            <a:endParaRPr lang="en-US" b="1" dirty="0" smtClean="0">
              <a:ea typeface="ＭＳ Ｐゴシック" charset="-128"/>
            </a:endParaRPr>
          </a:p>
          <a:p>
            <a:pPr marL="0" indent="0" eaLnBrk="1" hangingPunct="1">
              <a:spcBef>
                <a:spcPct val="0"/>
              </a:spcBef>
              <a:spcAft>
                <a:spcPct val="50000"/>
              </a:spcAft>
              <a:buClr>
                <a:srgbClr val="FF0000"/>
              </a:buClr>
              <a:buFontTx/>
              <a:buNone/>
            </a:pPr>
            <a:r>
              <a:rPr lang="en-US" b="1" dirty="0" smtClean="0">
                <a:ea typeface="ＭＳ Ｐゴシック" charset="-128"/>
              </a:rPr>
              <a:t>Index</a:t>
            </a:r>
            <a:r>
              <a:rPr lang="en-US" dirty="0" smtClean="0">
                <a:ea typeface="ＭＳ Ｐゴシック" charset="-128"/>
              </a:rPr>
              <a:t>—A scale used to determine the risk of heat stress from measures of ambient temperature and relative humidity</a:t>
            </a:r>
          </a:p>
          <a:p>
            <a:pPr marL="0" indent="0" eaLnBrk="1" hangingPunct="1">
              <a:spcBef>
                <a:spcPct val="0"/>
              </a:spcBef>
              <a:spcAft>
                <a:spcPct val="50000"/>
              </a:spcAft>
              <a:buClr>
                <a:srgbClr val="FF0000"/>
              </a:buClr>
              <a:buFontTx/>
              <a:buNone/>
            </a:pPr>
            <a:endParaRPr lang="en-US" dirty="0" smtClean="0">
              <a:ea typeface="ＭＳ Ｐゴシック" charset="-128"/>
            </a:endParaRPr>
          </a:p>
          <a:p>
            <a:pPr marL="0" indent="0" eaLnBrk="1" hangingPunct="1">
              <a:spcBef>
                <a:spcPct val="0"/>
              </a:spcBef>
              <a:spcAft>
                <a:spcPct val="50000"/>
              </a:spcAft>
              <a:buClr>
                <a:srgbClr val="FF0000"/>
              </a:buClr>
              <a:buFontTx/>
              <a:buNone/>
            </a:pPr>
            <a:r>
              <a:rPr lang="en-US" b="1" dirty="0" smtClean="0">
                <a:ea typeface="ＭＳ Ｐゴシック" charset="-128"/>
              </a:rPr>
              <a:t>Wind Chill Index</a:t>
            </a:r>
            <a:r>
              <a:rPr lang="en-US" dirty="0" smtClean="0">
                <a:ea typeface="ＭＳ Ｐゴシック" charset="-128"/>
              </a:rPr>
              <a:t>—A scale derived from the wind speed and the ambient temperature, and it reflects the temperature equivalent if wind were not a factor</a:t>
            </a:r>
            <a:endParaRPr lang="en-US" b="1" dirty="0" smtClean="0">
              <a:ea typeface="ＭＳ Ｐゴシック" charset="-128"/>
            </a:endParaRPr>
          </a:p>
        </p:txBody>
      </p:sp>
      <p:sp>
        <p:nvSpPr>
          <p:cNvPr id="4" name="Rectangle 13"/>
          <p:cNvSpPr>
            <a:spLocks noChangeArrowheads="1"/>
          </p:cNvSpPr>
          <p:nvPr/>
        </p:nvSpPr>
        <p:spPr bwMode="auto">
          <a:xfrm>
            <a:off x="338109" y="529090"/>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a:t>
            </a:r>
            <a:r>
              <a:rPr lang="en-US" sz="2800" b="1" dirty="0" smtClean="0">
                <a:solidFill>
                  <a:srgbClr val="0066CC"/>
                </a:solidFill>
                <a:latin typeface="+mj-lt"/>
              </a:rPr>
              <a:t>Concepts (cont.)</a:t>
            </a:r>
            <a:endParaRPr lang="en-US" sz="2800" b="1" dirty="0">
              <a:solidFill>
                <a:srgbClr val="0066CC"/>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11042">
                                            <p:txEl>
                                              <p:pRg st="0" end="0"/>
                                            </p:txEl>
                                          </p:spTgt>
                                        </p:tgtEl>
                                        <p:attrNameLst>
                                          <p:attrName>style.visibility</p:attrName>
                                        </p:attrNameLst>
                                      </p:cBhvr>
                                      <p:to>
                                        <p:strVal val="visible"/>
                                      </p:to>
                                    </p:set>
                                    <p:anim calcmode="lin" valueType="num">
                                      <p:cBhvr additive="base">
                                        <p:cTn id="7" dur="500" fill="hold"/>
                                        <p:tgtEl>
                                          <p:spTgt spid="11110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1042">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11042">
                                            <p:txEl>
                                              <p:pRg st="2" end="2"/>
                                            </p:txEl>
                                          </p:spTgt>
                                        </p:tgtEl>
                                        <p:attrNameLst>
                                          <p:attrName>style.visibility</p:attrName>
                                        </p:attrNameLst>
                                      </p:cBhvr>
                                      <p:to>
                                        <p:strVal val="visible"/>
                                      </p:to>
                                    </p:set>
                                    <p:anim calcmode="lin" valueType="num">
                                      <p:cBhvr additive="base">
                                        <p:cTn id="12" dur="500" fill="hold"/>
                                        <p:tgtEl>
                                          <p:spTgt spid="1111042">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11042">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11042">
                                            <p:txEl>
                                              <p:pRg st="4" end="4"/>
                                            </p:txEl>
                                          </p:spTgt>
                                        </p:tgtEl>
                                        <p:attrNameLst>
                                          <p:attrName>style.visibility</p:attrName>
                                        </p:attrNameLst>
                                      </p:cBhvr>
                                      <p:to>
                                        <p:strVal val="visible"/>
                                      </p:to>
                                    </p:set>
                                    <p:anim calcmode="lin" valueType="num">
                                      <p:cBhvr additive="base">
                                        <p:cTn id="17" dur="500" fill="hold"/>
                                        <p:tgtEl>
                                          <p:spTgt spid="1111042">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1104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1042" grpId="0" build="p" autoUpdateAnimBg="0"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8363" y="565038"/>
            <a:ext cx="2435283" cy="523220"/>
          </a:xfrm>
          <a:prstGeom prst="rect">
            <a:avLst/>
          </a:prstGeom>
        </p:spPr>
        <p:txBody>
          <a:bodyPr wrap="none">
            <a:spAutoFit/>
          </a:bodyPr>
          <a:lstStyle/>
          <a:p>
            <a:r>
              <a:rPr lang="en-US" sz="2800" b="1" dirty="0" smtClean="0">
                <a:solidFill>
                  <a:schemeClr val="accent1"/>
                </a:solidFill>
                <a:latin typeface="+mj-lt"/>
              </a:rPr>
              <a:t>Heat Index</a:t>
            </a:r>
            <a:endParaRPr lang="en-US" sz="2800" b="1" dirty="0">
              <a:solidFill>
                <a:schemeClr val="accent1"/>
              </a:solidFill>
              <a:latin typeface="+mj-lt"/>
            </a:endParaRPr>
          </a:p>
        </p:txBody>
      </p:sp>
      <p:pic>
        <p:nvPicPr>
          <p:cNvPr id="1026" name="Picture 2" descr="\\172.24.161.56\lww\01_Logistics\Plowman5e_9781496323187\13_Ancillaries\1_Input\PPTs\JPEG updated arts\Plowman-PPT-03\Ch14\Plowman5e-ch014-image001.jpg"/>
          <p:cNvPicPr>
            <a:picLocks noChangeAspect="1" noChangeArrowheads="1"/>
          </p:cNvPicPr>
          <p:nvPr/>
        </p:nvPicPr>
        <p:blipFill>
          <a:blip r:embed="rId3" cstate="print"/>
          <a:srcRect/>
          <a:stretch>
            <a:fillRect/>
          </a:stretch>
        </p:blipFill>
        <p:spPr bwMode="auto">
          <a:xfrm>
            <a:off x="2343749" y="1393407"/>
            <a:ext cx="4583262" cy="3790723"/>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72.24.161.56\lww\01_Logistics\Plowman5e_9781496323187\13_Ancillaries\1_Input\PPTs\JPEG updated arts\Plowman-PPT-03\Ch14\Table 14.1.jpg"/>
          <p:cNvPicPr>
            <a:picLocks noChangeAspect="1" noChangeArrowheads="1"/>
          </p:cNvPicPr>
          <p:nvPr/>
        </p:nvPicPr>
        <p:blipFill>
          <a:blip r:embed="rId3" cstate="print"/>
          <a:srcRect/>
          <a:stretch>
            <a:fillRect/>
          </a:stretch>
        </p:blipFill>
        <p:spPr bwMode="auto">
          <a:xfrm>
            <a:off x="671692" y="1293851"/>
            <a:ext cx="7799447" cy="4886871"/>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7186" name="Rectangle 2"/>
          <p:cNvSpPr>
            <a:spLocks noGrp="1" noChangeArrowheads="1"/>
          </p:cNvSpPr>
          <p:nvPr>
            <p:ph type="body" idx="1"/>
          </p:nvPr>
        </p:nvSpPr>
        <p:spPr>
          <a:xfrm>
            <a:off x="385322" y="1358728"/>
            <a:ext cx="7010400" cy="2767554"/>
          </a:xfrm>
        </p:spPr>
        <p:txBody>
          <a:bodyPr>
            <a:spAutoFit/>
          </a:bodyPr>
          <a:lstStyle/>
          <a:p>
            <a:pPr marL="1201738" indent="-1201738" eaLnBrk="1" hangingPunct="1">
              <a:spcBef>
                <a:spcPct val="0"/>
              </a:spcBef>
              <a:spcAft>
                <a:spcPct val="50000"/>
              </a:spcAft>
              <a:buClr>
                <a:srgbClr val="FF0000"/>
              </a:buClr>
              <a:buFontTx/>
              <a:buNone/>
            </a:pPr>
            <a:r>
              <a:rPr lang="en-US" b="1" dirty="0" smtClean="0">
                <a:ea typeface="ＭＳ Ｐゴシック" charset="-128"/>
              </a:rPr>
              <a:t>B.  Measurement of Body Temperature</a:t>
            </a:r>
          </a:p>
          <a:p>
            <a:pPr marL="1201738" indent="-1201738" eaLnBrk="1" hangingPunct="1">
              <a:spcBef>
                <a:spcPct val="0"/>
              </a:spcBef>
              <a:spcAft>
                <a:spcPct val="50000"/>
              </a:spcAft>
              <a:buClr>
                <a:srgbClr val="FF0000"/>
              </a:buClr>
              <a:buFontTx/>
              <a:buNone/>
            </a:pPr>
            <a:r>
              <a:rPr lang="en-US" dirty="0" smtClean="0">
                <a:ea typeface="ＭＳ Ｐゴシック" charset="-128"/>
              </a:rPr>
              <a:t>      1.  Core Temperature (T</a:t>
            </a:r>
            <a:r>
              <a:rPr lang="en-US" baseline="-25000" dirty="0" smtClean="0">
                <a:ea typeface="ＭＳ Ｐゴシック" charset="-128"/>
              </a:rPr>
              <a:t>co</a:t>
            </a:r>
            <a:r>
              <a:rPr lang="en-US" dirty="0" smtClean="0">
                <a:ea typeface="ＭＳ Ｐゴシック" charset="-128"/>
              </a:rPr>
              <a:t>)</a:t>
            </a:r>
          </a:p>
          <a:p>
            <a:pPr marL="1201738" indent="-1201738" eaLnBrk="1" hangingPunct="1">
              <a:spcBef>
                <a:spcPct val="0"/>
              </a:spcBef>
              <a:spcAft>
                <a:spcPct val="50000"/>
              </a:spcAft>
              <a:buClr>
                <a:srgbClr val="FF0000"/>
              </a:buClr>
              <a:buFontTx/>
              <a:buNone/>
            </a:pPr>
            <a:r>
              <a:rPr lang="en-US" dirty="0" smtClean="0">
                <a:ea typeface="ＭＳ Ｐゴシック" charset="-128"/>
              </a:rPr>
              <a:t>	T</a:t>
            </a:r>
            <a:r>
              <a:rPr lang="en-US" baseline="-25000" dirty="0" smtClean="0">
                <a:ea typeface="ＭＳ Ｐゴシック" charset="-128"/>
              </a:rPr>
              <a:t>re</a:t>
            </a:r>
            <a:endParaRPr lang="en-US" dirty="0" smtClean="0">
              <a:ea typeface="ＭＳ Ｐゴシック" charset="-128"/>
            </a:endParaRPr>
          </a:p>
          <a:p>
            <a:pPr marL="1201738" indent="-1201738" eaLnBrk="1" hangingPunct="1">
              <a:spcBef>
                <a:spcPct val="0"/>
              </a:spcBef>
              <a:spcAft>
                <a:spcPct val="50000"/>
              </a:spcAft>
              <a:buClr>
                <a:srgbClr val="FF0000"/>
              </a:buClr>
              <a:buFontTx/>
              <a:buNone/>
            </a:pPr>
            <a:r>
              <a:rPr lang="en-US" dirty="0" smtClean="0">
                <a:ea typeface="ＭＳ Ｐゴシック" charset="-128"/>
              </a:rPr>
              <a:t>	T</a:t>
            </a:r>
            <a:r>
              <a:rPr lang="en-US" baseline="-25000" dirty="0" smtClean="0">
                <a:ea typeface="ＭＳ Ｐゴシック" charset="-128"/>
              </a:rPr>
              <a:t>tym</a:t>
            </a:r>
            <a:endParaRPr lang="en-US" dirty="0" smtClean="0">
              <a:ea typeface="ＭＳ Ｐゴシック" charset="-128"/>
            </a:endParaRPr>
          </a:p>
          <a:p>
            <a:pPr marL="1201738" indent="-1201738" eaLnBrk="1" hangingPunct="1">
              <a:spcBef>
                <a:spcPct val="0"/>
              </a:spcBef>
              <a:spcAft>
                <a:spcPct val="50000"/>
              </a:spcAft>
              <a:buClr>
                <a:srgbClr val="FF0000"/>
              </a:buClr>
              <a:buFontTx/>
              <a:buNone/>
            </a:pPr>
            <a:r>
              <a:rPr lang="en-US" dirty="0" smtClean="0">
                <a:ea typeface="ＭＳ Ｐゴシック" charset="-128"/>
              </a:rPr>
              <a:t>	T</a:t>
            </a:r>
            <a:r>
              <a:rPr lang="en-US" baseline="-25000" dirty="0" smtClean="0">
                <a:ea typeface="ＭＳ Ｐゴシック" charset="-128"/>
              </a:rPr>
              <a:t>eso</a:t>
            </a:r>
            <a:r>
              <a:rPr lang="en-US" dirty="0" smtClean="0">
                <a:ea typeface="ＭＳ Ｐゴシック" charset="-128"/>
              </a:rPr>
              <a:t> </a:t>
            </a:r>
          </a:p>
          <a:p>
            <a:pPr marL="1201738" indent="-1201738" eaLnBrk="1" hangingPunct="1">
              <a:spcBef>
                <a:spcPct val="0"/>
              </a:spcBef>
              <a:spcAft>
                <a:spcPct val="50000"/>
              </a:spcAft>
              <a:buClr>
                <a:srgbClr val="FF0000"/>
              </a:buClr>
              <a:buFontTx/>
              <a:buNone/>
            </a:pPr>
            <a:r>
              <a:rPr lang="en-US" dirty="0" smtClean="0">
                <a:ea typeface="ＭＳ Ｐゴシック" charset="-128"/>
              </a:rPr>
              <a:t>      2.  Skin Temperature (T</a:t>
            </a:r>
            <a:r>
              <a:rPr lang="en-US" baseline="-25000" dirty="0" smtClean="0">
                <a:ea typeface="ＭＳ Ｐゴシック" charset="-128"/>
              </a:rPr>
              <a:t>sk</a:t>
            </a:r>
            <a:r>
              <a:rPr lang="en-US" dirty="0" smtClean="0">
                <a:ea typeface="ＭＳ Ｐゴシック" charset="-128"/>
              </a:rPr>
              <a:t>)</a:t>
            </a:r>
            <a:endParaRPr lang="en-US" b="1" dirty="0" smtClean="0">
              <a:ea typeface="ＭＳ Ｐゴシック" charset="-128"/>
            </a:endParaRPr>
          </a:p>
        </p:txBody>
      </p:sp>
      <p:sp>
        <p:nvSpPr>
          <p:cNvPr id="4" name="Rectangle 13"/>
          <p:cNvSpPr>
            <a:spLocks noChangeArrowheads="1"/>
          </p:cNvSpPr>
          <p:nvPr/>
        </p:nvSpPr>
        <p:spPr bwMode="auto">
          <a:xfrm>
            <a:off x="351934" y="548203"/>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a:t>
            </a:r>
            <a:r>
              <a:rPr lang="en-US" sz="2800" b="1" dirty="0" smtClean="0">
                <a:solidFill>
                  <a:srgbClr val="0066CC"/>
                </a:solidFill>
                <a:latin typeface="+mj-lt"/>
              </a:rPr>
              <a:t>Concepts (cont.)</a:t>
            </a:r>
            <a:endParaRPr lang="en-US" sz="2800" b="1" dirty="0">
              <a:solidFill>
                <a:srgbClr val="0066CC"/>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17186">
                                            <p:txEl>
                                              <p:pRg st="0" end="0"/>
                                            </p:txEl>
                                          </p:spTgt>
                                        </p:tgtEl>
                                        <p:attrNameLst>
                                          <p:attrName>style.visibility</p:attrName>
                                        </p:attrNameLst>
                                      </p:cBhvr>
                                      <p:to>
                                        <p:strVal val="visible"/>
                                      </p:to>
                                    </p:set>
                                    <p:anim calcmode="lin" valueType="num">
                                      <p:cBhvr additive="base">
                                        <p:cTn id="7" dur="500" fill="hold"/>
                                        <p:tgtEl>
                                          <p:spTgt spid="11171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718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17186">
                                            <p:txEl>
                                              <p:pRg st="1" end="1"/>
                                            </p:txEl>
                                          </p:spTgt>
                                        </p:tgtEl>
                                        <p:attrNameLst>
                                          <p:attrName>style.visibility</p:attrName>
                                        </p:attrNameLst>
                                      </p:cBhvr>
                                      <p:to>
                                        <p:strVal val="visible"/>
                                      </p:to>
                                    </p:set>
                                    <p:anim calcmode="lin" valueType="num">
                                      <p:cBhvr additive="base">
                                        <p:cTn id="12" dur="500" fill="hold"/>
                                        <p:tgtEl>
                                          <p:spTgt spid="111718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1718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17186">
                                            <p:txEl>
                                              <p:pRg st="2" end="2"/>
                                            </p:txEl>
                                          </p:spTgt>
                                        </p:tgtEl>
                                        <p:attrNameLst>
                                          <p:attrName>style.visibility</p:attrName>
                                        </p:attrNameLst>
                                      </p:cBhvr>
                                      <p:to>
                                        <p:strVal val="visible"/>
                                      </p:to>
                                    </p:set>
                                    <p:anim calcmode="lin" valueType="num">
                                      <p:cBhvr additive="base">
                                        <p:cTn id="17" dur="500" fill="hold"/>
                                        <p:tgtEl>
                                          <p:spTgt spid="1117186">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17186">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17186">
                                            <p:txEl>
                                              <p:pRg st="3" end="3"/>
                                            </p:txEl>
                                          </p:spTgt>
                                        </p:tgtEl>
                                        <p:attrNameLst>
                                          <p:attrName>style.visibility</p:attrName>
                                        </p:attrNameLst>
                                      </p:cBhvr>
                                      <p:to>
                                        <p:strVal val="visible"/>
                                      </p:to>
                                    </p:set>
                                    <p:anim calcmode="lin" valueType="num">
                                      <p:cBhvr additive="base">
                                        <p:cTn id="22" dur="500" fill="hold"/>
                                        <p:tgtEl>
                                          <p:spTgt spid="1117186">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17186">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17186">
                                            <p:txEl>
                                              <p:pRg st="4" end="4"/>
                                            </p:txEl>
                                          </p:spTgt>
                                        </p:tgtEl>
                                        <p:attrNameLst>
                                          <p:attrName>style.visibility</p:attrName>
                                        </p:attrNameLst>
                                      </p:cBhvr>
                                      <p:to>
                                        <p:strVal val="visible"/>
                                      </p:to>
                                    </p:set>
                                    <p:anim calcmode="lin" valueType="num">
                                      <p:cBhvr additive="base">
                                        <p:cTn id="27" dur="500" fill="hold"/>
                                        <p:tgtEl>
                                          <p:spTgt spid="1117186">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17186">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117186">
                                            <p:txEl>
                                              <p:pRg st="5" end="5"/>
                                            </p:txEl>
                                          </p:spTgt>
                                        </p:tgtEl>
                                        <p:attrNameLst>
                                          <p:attrName>style.visibility</p:attrName>
                                        </p:attrNameLst>
                                      </p:cBhvr>
                                      <p:to>
                                        <p:strVal val="visible"/>
                                      </p:to>
                                    </p:set>
                                    <p:anim calcmode="lin" valueType="num">
                                      <p:cBhvr additive="base">
                                        <p:cTn id="32" dur="500" fill="hold"/>
                                        <p:tgtEl>
                                          <p:spTgt spid="1117186">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117186">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7186" grpId="0" build="p" autoUpdateAnimBg="0" advAuto="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9234" name="Rectangle 2"/>
          <p:cNvSpPr>
            <a:spLocks noGrp="1" noChangeArrowheads="1"/>
          </p:cNvSpPr>
          <p:nvPr>
            <p:ph type="body" idx="1"/>
          </p:nvPr>
        </p:nvSpPr>
        <p:spPr>
          <a:xfrm>
            <a:off x="452438" y="1315301"/>
            <a:ext cx="7010400" cy="397674"/>
          </a:xfrm>
        </p:spPr>
        <p:txBody>
          <a:bodyPr>
            <a:spAutoFit/>
          </a:bodyPr>
          <a:lstStyle/>
          <a:p>
            <a:pPr marL="609600" indent="-609600" eaLnBrk="1" hangingPunct="1">
              <a:spcBef>
                <a:spcPct val="0"/>
              </a:spcBef>
              <a:spcAft>
                <a:spcPct val="50000"/>
              </a:spcAft>
              <a:buClr>
                <a:srgbClr val="FF0000"/>
              </a:buClr>
              <a:buFontTx/>
              <a:buNone/>
            </a:pPr>
            <a:r>
              <a:rPr lang="en-US" b="1" dirty="0" smtClean="0">
                <a:ea typeface="ＭＳ Ｐゴシック" charset="-128"/>
              </a:rPr>
              <a:t>C.  Thermal Balance</a:t>
            </a:r>
          </a:p>
        </p:txBody>
      </p:sp>
      <p:sp>
        <p:nvSpPr>
          <p:cNvPr id="5" name="Rectangle 13"/>
          <p:cNvSpPr>
            <a:spLocks noChangeArrowheads="1"/>
          </p:cNvSpPr>
          <p:nvPr/>
        </p:nvSpPr>
        <p:spPr bwMode="auto">
          <a:xfrm>
            <a:off x="105196" y="550593"/>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a:t>
            </a:r>
            <a:r>
              <a:rPr lang="en-US" sz="2800" b="1" dirty="0" smtClean="0">
                <a:solidFill>
                  <a:srgbClr val="0066CC"/>
                </a:solidFill>
                <a:latin typeface="+mj-lt"/>
              </a:rPr>
              <a:t>Concepts (cont.)</a:t>
            </a:r>
            <a:endParaRPr lang="en-US" sz="2800" b="1" dirty="0">
              <a:solidFill>
                <a:srgbClr val="0066CC"/>
              </a:solidFill>
              <a:latin typeface="+mj-lt"/>
            </a:endParaRPr>
          </a:p>
        </p:txBody>
      </p:sp>
      <p:pic>
        <p:nvPicPr>
          <p:cNvPr id="3074" name="Picture 2" descr="\\172.24.161.56\lww\01_Logistics\Plowman5e_9781496323187\13_Ancillaries\1_Input\PPTs\JPEG updated arts\Plowman-PPT-03\Ch14\Plowman5e-ch014-image002.jpg"/>
          <p:cNvPicPr>
            <a:picLocks noChangeAspect="1" noChangeArrowheads="1"/>
          </p:cNvPicPr>
          <p:nvPr/>
        </p:nvPicPr>
        <p:blipFill>
          <a:blip r:embed="rId3" cstate="print"/>
          <a:srcRect/>
          <a:stretch>
            <a:fillRect/>
          </a:stretch>
        </p:blipFill>
        <p:spPr bwMode="auto">
          <a:xfrm>
            <a:off x="2370706" y="1779134"/>
            <a:ext cx="4178300" cy="38227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19234">
                                            <p:txEl>
                                              <p:pRg st="0" end="0"/>
                                            </p:txEl>
                                          </p:spTgt>
                                        </p:tgtEl>
                                        <p:attrNameLst>
                                          <p:attrName>style.visibility</p:attrName>
                                        </p:attrNameLst>
                                      </p:cBhvr>
                                      <p:to>
                                        <p:strVal val="visible"/>
                                      </p:to>
                                    </p:set>
                                    <p:anim calcmode="lin" valueType="num">
                                      <p:cBhvr additive="base">
                                        <p:cTn id="7" dur="500" fill="hold"/>
                                        <p:tgtEl>
                                          <p:spTgt spid="11192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923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9234"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5378" name="Rectangle 2"/>
          <p:cNvSpPr>
            <a:spLocks noGrp="1" noChangeArrowheads="1"/>
          </p:cNvSpPr>
          <p:nvPr>
            <p:ph type="body" idx="1"/>
          </p:nvPr>
        </p:nvSpPr>
        <p:spPr>
          <a:xfrm>
            <a:off x="446088" y="1252956"/>
            <a:ext cx="4587875" cy="397674"/>
          </a:xfrm>
        </p:spPr>
        <p:txBody>
          <a:bodyPr>
            <a:spAutoFit/>
          </a:bodyPr>
          <a:lstStyle/>
          <a:p>
            <a:pPr marL="609600" indent="-609600" eaLnBrk="1" hangingPunct="1">
              <a:spcBef>
                <a:spcPct val="0"/>
              </a:spcBef>
              <a:spcAft>
                <a:spcPct val="50000"/>
              </a:spcAft>
              <a:buClr>
                <a:srgbClr val="FF0000"/>
              </a:buClr>
              <a:buFontTx/>
              <a:buNone/>
            </a:pPr>
            <a:r>
              <a:rPr lang="en-US" b="1" dirty="0" smtClean="0">
                <a:ea typeface="ＭＳ Ｐゴシック" charset="-128"/>
              </a:rPr>
              <a:t>D.  Heat Exchange</a:t>
            </a:r>
          </a:p>
        </p:txBody>
      </p:sp>
      <p:sp>
        <p:nvSpPr>
          <p:cNvPr id="5" name="Rectangle 13"/>
          <p:cNvSpPr>
            <a:spLocks noChangeArrowheads="1"/>
          </p:cNvSpPr>
          <p:nvPr/>
        </p:nvSpPr>
        <p:spPr bwMode="auto">
          <a:xfrm>
            <a:off x="277725" y="551364"/>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a:t>
            </a:r>
            <a:r>
              <a:rPr lang="en-US" sz="2800" b="1" dirty="0" smtClean="0">
                <a:solidFill>
                  <a:srgbClr val="0066CC"/>
                </a:solidFill>
                <a:latin typeface="+mj-lt"/>
              </a:rPr>
              <a:t>Concepts (cont.)</a:t>
            </a:r>
            <a:endParaRPr lang="en-US" sz="2800" b="1" dirty="0">
              <a:solidFill>
                <a:srgbClr val="0066CC"/>
              </a:solidFill>
              <a:latin typeface="+mj-lt"/>
            </a:endParaRPr>
          </a:p>
        </p:txBody>
      </p:sp>
      <p:pic>
        <p:nvPicPr>
          <p:cNvPr id="4098" name="Picture 2" descr="\\172.24.161.56\lww\01_Logistics\Plowman5e_9781496323187\13_Ancillaries\1_Input\PPTs\JPEG updated arts\Plowman-PPT-03\Ch14\Plowman5e-ch014-image003.jpg"/>
          <p:cNvPicPr>
            <a:picLocks noChangeAspect="1" noChangeArrowheads="1"/>
          </p:cNvPicPr>
          <p:nvPr/>
        </p:nvPicPr>
        <p:blipFill>
          <a:blip r:embed="rId3" cstate="print"/>
          <a:srcRect/>
          <a:stretch>
            <a:fillRect/>
          </a:stretch>
        </p:blipFill>
        <p:spPr bwMode="auto">
          <a:xfrm>
            <a:off x="3037457" y="1705264"/>
            <a:ext cx="3320211" cy="403208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25378">
                                            <p:txEl>
                                              <p:pRg st="0" end="0"/>
                                            </p:txEl>
                                          </p:spTgt>
                                        </p:tgtEl>
                                        <p:attrNameLst>
                                          <p:attrName>style.visibility</p:attrName>
                                        </p:attrNameLst>
                                      </p:cBhvr>
                                      <p:to>
                                        <p:strVal val="visible"/>
                                      </p:to>
                                    </p:set>
                                    <p:anim calcmode="lin" valueType="num">
                                      <p:cBhvr additive="base">
                                        <p:cTn id="7" dur="500" fill="hold"/>
                                        <p:tgtEl>
                                          <p:spTgt spid="112537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537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5378"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ChangeArrowheads="1"/>
          </p:cNvSpPr>
          <p:nvPr/>
        </p:nvSpPr>
        <p:spPr bwMode="auto">
          <a:xfrm>
            <a:off x="290110" y="510105"/>
            <a:ext cx="4532011"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Thermoregulation</a:t>
            </a:r>
          </a:p>
        </p:txBody>
      </p:sp>
      <p:sp>
        <p:nvSpPr>
          <p:cNvPr id="1131526" name="Rectangle 6"/>
          <p:cNvSpPr>
            <a:spLocks noGrp="1" noChangeArrowheads="1"/>
          </p:cNvSpPr>
          <p:nvPr>
            <p:ph type="body" idx="1"/>
          </p:nvPr>
        </p:nvSpPr>
        <p:spPr>
          <a:xfrm>
            <a:off x="190516" y="1281007"/>
            <a:ext cx="7010400" cy="397674"/>
          </a:xfrm>
        </p:spPr>
        <p:txBody>
          <a:bodyPr>
            <a:spAutoFit/>
          </a:bodyPr>
          <a:lstStyle/>
          <a:p>
            <a:pPr marL="609600" indent="-609600" eaLnBrk="1" hangingPunct="1">
              <a:buFontTx/>
              <a:buNone/>
            </a:pPr>
            <a:r>
              <a:rPr lang="en-US" b="1" dirty="0" smtClean="0">
                <a:ea typeface="ＭＳ Ｐゴシック" charset="-128"/>
              </a:rPr>
              <a:t>A. Normal Body Temperature</a:t>
            </a:r>
            <a:endParaRPr lang="en-US" b="1" dirty="0" smtClean="0">
              <a:latin typeface="Arial" pitchFamily="34" charset="0"/>
              <a:ea typeface="ＭＳ Ｐゴシック" charset="-128"/>
            </a:endParaRPr>
          </a:p>
        </p:txBody>
      </p:sp>
      <p:pic>
        <p:nvPicPr>
          <p:cNvPr id="5122" name="Picture 2" descr="\\172.24.161.56\lww\01_Logistics\Plowman5e_9781496323187\13_Ancillaries\1_Input\PPTs\JPEG updated arts\Plowman-PPT-03\Ch14\Plowman5e-ch014-image004.jpg"/>
          <p:cNvPicPr>
            <a:picLocks noChangeAspect="1" noChangeArrowheads="1"/>
          </p:cNvPicPr>
          <p:nvPr/>
        </p:nvPicPr>
        <p:blipFill>
          <a:blip r:embed="rId2" cstate="print"/>
          <a:srcRect/>
          <a:stretch>
            <a:fillRect/>
          </a:stretch>
        </p:blipFill>
        <p:spPr bwMode="auto">
          <a:xfrm>
            <a:off x="2494682" y="1810723"/>
            <a:ext cx="3543809" cy="398260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31526">
                                            <p:txEl>
                                              <p:pRg st="0" end="0"/>
                                            </p:txEl>
                                          </p:spTgt>
                                        </p:tgtEl>
                                        <p:attrNameLst>
                                          <p:attrName>style.visibility</p:attrName>
                                        </p:attrNameLst>
                                      </p:cBhvr>
                                      <p:to>
                                        <p:strVal val="visible"/>
                                      </p:to>
                                    </p:set>
                                    <p:anim calcmode="lin" valueType="num">
                                      <p:cBhvr additive="base">
                                        <p:cTn id="7" dur="500" fill="hold"/>
                                        <p:tgtEl>
                                          <p:spTgt spid="11315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3152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1526"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9108" name="Rectangle 4"/>
          <p:cNvSpPr>
            <a:spLocks noGrp="1" noChangeArrowheads="1"/>
          </p:cNvSpPr>
          <p:nvPr>
            <p:ph type="body" idx="1"/>
          </p:nvPr>
        </p:nvSpPr>
        <p:spPr>
          <a:xfrm>
            <a:off x="248572" y="1294655"/>
            <a:ext cx="7010400" cy="397674"/>
          </a:xfrm>
        </p:spPr>
        <p:txBody>
          <a:bodyPr>
            <a:spAutoFit/>
          </a:bodyPr>
          <a:lstStyle/>
          <a:p>
            <a:pPr marL="609600" indent="-609600" eaLnBrk="1" hangingPunct="1">
              <a:buFontTx/>
              <a:buNone/>
            </a:pPr>
            <a:r>
              <a:rPr lang="en-US" b="1" dirty="0" smtClean="0">
                <a:ea typeface="ＭＳ Ｐゴシック" charset="-128"/>
              </a:rPr>
              <a:t>B. Physiological Thermoregulation</a:t>
            </a:r>
            <a:endParaRPr lang="en-US" b="1" dirty="0" smtClean="0">
              <a:latin typeface="Arial" pitchFamily="34" charset="0"/>
              <a:ea typeface="ＭＳ Ｐゴシック" charset="-128"/>
            </a:endParaRPr>
          </a:p>
        </p:txBody>
      </p:sp>
      <p:sp>
        <p:nvSpPr>
          <p:cNvPr id="5" name="Rectangle 5"/>
          <p:cNvSpPr>
            <a:spLocks noChangeArrowheads="1"/>
          </p:cNvSpPr>
          <p:nvPr/>
        </p:nvSpPr>
        <p:spPr bwMode="auto">
          <a:xfrm>
            <a:off x="179196" y="524163"/>
            <a:ext cx="6642518" cy="523220"/>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IV. </a:t>
            </a:r>
            <a:r>
              <a:rPr lang="en-US" sz="2800" b="1" dirty="0" smtClean="0">
                <a:solidFill>
                  <a:srgbClr val="0066CC"/>
                </a:solidFill>
                <a:latin typeface="+mj-lt"/>
              </a:rPr>
              <a:t>Thermoregulation (cont.)</a:t>
            </a:r>
            <a:endParaRPr lang="en-US" sz="2800" b="1" dirty="0">
              <a:solidFill>
                <a:srgbClr val="0066CC"/>
              </a:solidFill>
              <a:latin typeface="+mj-lt"/>
            </a:endParaRPr>
          </a:p>
        </p:txBody>
      </p:sp>
      <p:pic>
        <p:nvPicPr>
          <p:cNvPr id="6146" name="Picture 2" descr="\\172.24.161.56\lww\01_Logistics\Plowman5e_9781496323187\13_Ancillaries\1_Input\PPTs\JPEG updated arts\Plowman-PPT-03\Ch14\Plowman5e-ch014-image005.jpg"/>
          <p:cNvPicPr>
            <a:picLocks noChangeAspect="1" noChangeArrowheads="1"/>
          </p:cNvPicPr>
          <p:nvPr/>
        </p:nvPicPr>
        <p:blipFill>
          <a:blip r:embed="rId2" cstate="print"/>
          <a:srcRect/>
          <a:stretch>
            <a:fillRect/>
          </a:stretch>
        </p:blipFill>
        <p:spPr bwMode="auto">
          <a:xfrm>
            <a:off x="943872" y="1904964"/>
            <a:ext cx="6880005" cy="344172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9108">
                                            <p:txEl>
                                              <p:pRg st="0" end="0"/>
                                            </p:txEl>
                                          </p:spTgt>
                                        </p:tgtEl>
                                        <p:attrNameLst>
                                          <p:attrName>style.visibility</p:attrName>
                                        </p:attrNameLst>
                                      </p:cBhvr>
                                      <p:to>
                                        <p:strVal val="visible"/>
                                      </p:to>
                                    </p:set>
                                    <p:anim calcmode="lin" valueType="num">
                                      <p:cBhvr additive="base">
                                        <p:cTn id="7" dur="500" fill="hold"/>
                                        <p:tgtEl>
                                          <p:spTgt spid="119910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910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9108" grpId="0" build="p" autoUpdateAnimBg="0"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179195" y="128371"/>
            <a:ext cx="8514861" cy="954107"/>
          </a:xfrm>
          <a:prstGeom prst="rect">
            <a:avLst/>
          </a:prstGeom>
          <a:noFill/>
          <a:ln w="9525">
            <a:noFill/>
            <a:miter lim="800000"/>
            <a:headEnd/>
            <a:tailEnd/>
          </a:ln>
        </p:spPr>
        <p:txBody>
          <a:bodyPr wrap="square">
            <a:spAutoFit/>
          </a:bodyPr>
          <a:lstStyle/>
          <a:p>
            <a:pPr algn="l"/>
            <a:r>
              <a:rPr lang="en-US" sz="2800" b="1" dirty="0" smtClean="0">
                <a:solidFill>
                  <a:srgbClr val="0066CC"/>
                </a:solidFill>
                <a:latin typeface="+mj-lt"/>
              </a:rPr>
              <a:t>Effect of Core and Skin Temperature on Sweating Rate and Forearm Blood Flow</a:t>
            </a:r>
            <a:endParaRPr lang="en-US" sz="2800" b="1" dirty="0">
              <a:solidFill>
                <a:srgbClr val="0066CC"/>
              </a:solidFill>
              <a:latin typeface="+mj-lt"/>
            </a:endParaRPr>
          </a:p>
        </p:txBody>
      </p:sp>
      <p:pic>
        <p:nvPicPr>
          <p:cNvPr id="7170" name="Picture 2" descr="\\172.24.161.56\lww\01_Logistics\Plowman5e_9781496323187\13_Ancillaries\1_Input\PPTs\JPEG updated arts\Plowman-PPT-03\Ch14\Plowman5e-ch014-image006.jpg"/>
          <p:cNvPicPr>
            <a:picLocks noChangeAspect="1" noChangeArrowheads="1"/>
          </p:cNvPicPr>
          <p:nvPr/>
        </p:nvPicPr>
        <p:blipFill>
          <a:blip r:embed="rId2" cstate="print"/>
          <a:srcRect/>
          <a:stretch>
            <a:fillRect/>
          </a:stretch>
        </p:blipFill>
        <p:spPr bwMode="auto">
          <a:xfrm>
            <a:off x="1381276" y="2080424"/>
            <a:ext cx="6224587" cy="3252787"/>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Rectangle 2"/>
          <p:cNvSpPr>
            <a:spLocks noChangeArrowheads="1"/>
          </p:cNvSpPr>
          <p:nvPr/>
        </p:nvSpPr>
        <p:spPr bwMode="auto">
          <a:xfrm>
            <a:off x="211343" y="521565"/>
            <a:ext cx="4754828"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Exercise in the Heat</a:t>
            </a:r>
          </a:p>
        </p:txBody>
      </p:sp>
      <p:sp>
        <p:nvSpPr>
          <p:cNvPr id="1168387" name="Rectangle 3"/>
          <p:cNvSpPr>
            <a:spLocks noChangeArrowheads="1"/>
          </p:cNvSpPr>
          <p:nvPr/>
        </p:nvSpPr>
        <p:spPr bwMode="auto">
          <a:xfrm>
            <a:off x="314435" y="1248386"/>
            <a:ext cx="7875588" cy="702373"/>
          </a:xfrm>
          <a:prstGeom prst="rect">
            <a:avLst/>
          </a:prstGeom>
          <a:noFill/>
          <a:ln w="9525">
            <a:noFill/>
            <a:miter lim="800000"/>
            <a:headEnd/>
            <a:tailEnd/>
          </a:ln>
        </p:spPr>
        <p:txBody>
          <a:bodyPr lIns="92075" tIns="46038" rIns="92075" bIns="46038">
            <a:spAutoFit/>
          </a:bodyPr>
          <a:lstStyle/>
          <a:p>
            <a:pPr marL="609600" indent="-609600" algn="l" eaLnBrk="1" hangingPunct="1">
              <a:lnSpc>
                <a:spcPct val="90000"/>
              </a:lnSpc>
              <a:spcBef>
                <a:spcPct val="60000"/>
              </a:spcBef>
              <a:buClr>
                <a:srgbClr val="CC9900"/>
              </a:buClr>
            </a:pPr>
            <a:r>
              <a:rPr lang="en-US" sz="2200" b="1" dirty="0">
                <a:latin typeface="+mn-lt"/>
              </a:rPr>
              <a:t>A. Body Temperature During Exercise in the Heat</a:t>
            </a:r>
          </a:p>
        </p:txBody>
      </p:sp>
      <p:pic>
        <p:nvPicPr>
          <p:cNvPr id="8194" name="Picture 2" descr="\\172.24.161.56\lww\01_Logistics\Plowman5e_9781496323187\13_Ancillaries\1_Input\PPTs\JPEG updated arts\Plowman-PPT-03\Ch14\Plowman5e-ch014-image007.jpg"/>
          <p:cNvPicPr>
            <a:picLocks noChangeAspect="1" noChangeArrowheads="1"/>
          </p:cNvPicPr>
          <p:nvPr/>
        </p:nvPicPr>
        <p:blipFill>
          <a:blip r:embed="rId3" cstate="print"/>
          <a:srcRect/>
          <a:stretch>
            <a:fillRect/>
          </a:stretch>
        </p:blipFill>
        <p:spPr bwMode="auto">
          <a:xfrm>
            <a:off x="2005253" y="2075970"/>
            <a:ext cx="5191896" cy="329364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68387">
                                            <p:txEl>
                                              <p:pRg st="0" end="0"/>
                                            </p:txEl>
                                          </p:spTgt>
                                        </p:tgtEl>
                                        <p:attrNameLst>
                                          <p:attrName>style.visibility</p:attrName>
                                        </p:attrNameLst>
                                      </p:cBhvr>
                                      <p:to>
                                        <p:strVal val="visible"/>
                                      </p:to>
                                    </p:set>
                                    <p:anim calcmode="lin" valueType="num">
                                      <p:cBhvr additive="base">
                                        <p:cTn id="7" dur="500" fill="hold"/>
                                        <p:tgtEl>
                                          <p:spTgt spid="1168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6838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8387"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3203" name="Rectangle 3"/>
          <p:cNvSpPr>
            <a:spLocks noChangeArrowheads="1"/>
          </p:cNvSpPr>
          <p:nvPr/>
        </p:nvSpPr>
        <p:spPr bwMode="auto">
          <a:xfrm>
            <a:off x="379198" y="1240063"/>
            <a:ext cx="7875588" cy="397674"/>
          </a:xfrm>
          <a:prstGeom prst="rect">
            <a:avLst/>
          </a:prstGeom>
          <a:noFill/>
          <a:ln w="9525">
            <a:noFill/>
            <a:miter lim="800000"/>
            <a:headEnd/>
            <a:tailEnd/>
          </a:ln>
        </p:spPr>
        <p:txBody>
          <a:bodyPr lIns="92075" tIns="46038" rIns="92075" bIns="46038">
            <a:spAutoFit/>
          </a:bodyPr>
          <a:lstStyle/>
          <a:p>
            <a:pPr marL="609600" indent="-609600" algn="l" eaLnBrk="1" hangingPunct="1">
              <a:lnSpc>
                <a:spcPct val="90000"/>
              </a:lnSpc>
              <a:spcBef>
                <a:spcPct val="60000"/>
              </a:spcBef>
              <a:buClr>
                <a:srgbClr val="CC9900"/>
              </a:buClr>
            </a:pPr>
            <a:r>
              <a:rPr lang="en-US" sz="2200" b="1" dirty="0">
                <a:latin typeface="+mn-lt"/>
              </a:rPr>
              <a:t>B. Heat </a:t>
            </a:r>
            <a:r>
              <a:rPr lang="en-US" sz="2200" b="1" dirty="0" smtClean="0">
                <a:latin typeface="+mn-lt"/>
              </a:rPr>
              <a:t>Exchange </a:t>
            </a:r>
            <a:r>
              <a:rPr lang="en-US" sz="2200" b="1" dirty="0">
                <a:latin typeface="+mn-lt"/>
              </a:rPr>
              <a:t>during Exercise</a:t>
            </a:r>
          </a:p>
        </p:txBody>
      </p:sp>
      <p:sp>
        <p:nvSpPr>
          <p:cNvPr id="5" name="Rectangle 2"/>
          <p:cNvSpPr>
            <a:spLocks noChangeArrowheads="1"/>
          </p:cNvSpPr>
          <p:nvPr/>
        </p:nvSpPr>
        <p:spPr bwMode="auto">
          <a:xfrm>
            <a:off x="211343" y="535213"/>
            <a:ext cx="6277681"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Exercise in the </a:t>
            </a:r>
            <a:r>
              <a:rPr lang="en-US" sz="2800" b="1" dirty="0" smtClean="0">
                <a:solidFill>
                  <a:srgbClr val="0066CC"/>
                </a:solidFill>
                <a:latin typeface="+mj-lt"/>
              </a:rPr>
              <a:t>Heat (cont.)</a:t>
            </a:r>
            <a:endParaRPr lang="en-US" sz="2800" b="1" dirty="0">
              <a:solidFill>
                <a:srgbClr val="0066CC"/>
              </a:solidFill>
              <a:latin typeface="+mj-lt"/>
            </a:endParaRPr>
          </a:p>
        </p:txBody>
      </p:sp>
      <p:pic>
        <p:nvPicPr>
          <p:cNvPr id="9218" name="Picture 2" descr="\\172.24.161.56\lww\01_Logistics\Plowman5e_9781496323187\13_Ancillaries\1_Input\PPTs\JPEG updated arts\Plowman-PPT-03\Ch14\Plowman5e-ch014-image008.jpg"/>
          <p:cNvPicPr>
            <a:picLocks noChangeAspect="1" noChangeArrowheads="1"/>
          </p:cNvPicPr>
          <p:nvPr/>
        </p:nvPicPr>
        <p:blipFill>
          <a:blip r:embed="rId3" cstate="print"/>
          <a:srcRect/>
          <a:stretch>
            <a:fillRect/>
          </a:stretch>
        </p:blipFill>
        <p:spPr bwMode="auto">
          <a:xfrm>
            <a:off x="1538376" y="1749770"/>
            <a:ext cx="5371381" cy="393621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03203">
                                            <p:txEl>
                                              <p:pRg st="0" end="0"/>
                                            </p:txEl>
                                          </p:spTgt>
                                        </p:tgtEl>
                                        <p:attrNameLst>
                                          <p:attrName>style.visibility</p:attrName>
                                        </p:attrNameLst>
                                      </p:cBhvr>
                                      <p:to>
                                        <p:strVal val="visible"/>
                                      </p:to>
                                    </p:set>
                                    <p:anim calcmode="lin" valueType="num">
                                      <p:cBhvr additive="base">
                                        <p:cTn id="7" dur="500" fill="hold"/>
                                        <p:tgtEl>
                                          <p:spTgt spid="120320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0320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3203" grpId="0" build="p" autoUpdateAnimBg="0"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130046" y="134433"/>
            <a:ext cx="8738182" cy="954107"/>
          </a:xfrm>
          <a:prstGeom prst="rect">
            <a:avLst/>
          </a:prstGeom>
          <a:noFill/>
          <a:ln w="9525">
            <a:noFill/>
            <a:miter lim="800000"/>
            <a:headEnd/>
            <a:tailEnd/>
          </a:ln>
        </p:spPr>
        <p:txBody>
          <a:bodyPr wrap="square">
            <a:spAutoFit/>
          </a:bodyPr>
          <a:lstStyle/>
          <a:p>
            <a:pPr algn="l"/>
            <a:r>
              <a:rPr lang="en-US" sz="2800" b="1" dirty="0" smtClean="0">
                <a:solidFill>
                  <a:schemeClr val="accent1"/>
                </a:solidFill>
                <a:latin typeface="+mj-lt"/>
              </a:rPr>
              <a:t>Estimated Sweating Rate at Various Running Speeds</a:t>
            </a:r>
            <a:endParaRPr lang="en-US" sz="2800" b="1" dirty="0">
              <a:solidFill>
                <a:schemeClr val="accent1"/>
              </a:solidFill>
              <a:latin typeface="+mj-lt"/>
            </a:endParaRPr>
          </a:p>
        </p:txBody>
      </p:sp>
      <p:pic>
        <p:nvPicPr>
          <p:cNvPr id="10242" name="Picture 2" descr="\\172.24.161.56\lww\01_Logistics\Plowman5e_9781496323187\13_Ancillaries\1_Input\PPTs\JPEG updated arts\Plowman-PPT-03\Ch14\Plowman5e-ch014-image009.jpg"/>
          <p:cNvPicPr>
            <a:picLocks noChangeAspect="1" noChangeArrowheads="1"/>
          </p:cNvPicPr>
          <p:nvPr/>
        </p:nvPicPr>
        <p:blipFill>
          <a:blip r:embed="rId2" cstate="print"/>
          <a:srcRect/>
          <a:stretch>
            <a:fillRect/>
          </a:stretch>
        </p:blipFill>
        <p:spPr bwMode="auto">
          <a:xfrm>
            <a:off x="2280249" y="1548625"/>
            <a:ext cx="4558586" cy="3934154"/>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3" name="Rectangle 2"/>
          <p:cNvSpPr>
            <a:spLocks noChangeArrowheads="1"/>
          </p:cNvSpPr>
          <p:nvPr/>
        </p:nvSpPr>
        <p:spPr bwMode="auto">
          <a:xfrm>
            <a:off x="191145" y="522490"/>
            <a:ext cx="8132354"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VI. CV Demands of Exercise in the Heat</a:t>
            </a:r>
          </a:p>
        </p:txBody>
      </p:sp>
      <p:pic>
        <p:nvPicPr>
          <p:cNvPr id="11266" name="Picture 2" descr="\\172.24.161.56\lww\01_Logistics\Plowman5e_9781496323187\13_Ancillaries\1_Input\PPTs\JPEG updated arts\Plowman-PPT-03\Ch14\Plowman5e-ch014-image010.jpg"/>
          <p:cNvPicPr>
            <a:picLocks noChangeAspect="1" noChangeArrowheads="1"/>
          </p:cNvPicPr>
          <p:nvPr/>
        </p:nvPicPr>
        <p:blipFill>
          <a:blip r:embed="rId3" cstate="print"/>
          <a:srcRect/>
          <a:stretch>
            <a:fillRect/>
          </a:stretch>
        </p:blipFill>
        <p:spPr bwMode="auto">
          <a:xfrm>
            <a:off x="3091133" y="1401514"/>
            <a:ext cx="2509180" cy="4912504"/>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2096" y="-76048"/>
            <a:ext cx="8512590" cy="1292662"/>
          </a:xfrm>
          <a:prstGeom prst="rect">
            <a:avLst/>
          </a:prstGeom>
        </p:spPr>
        <p:txBody>
          <a:bodyPr wrap="square">
            <a:spAutoFit/>
          </a:bodyPr>
          <a:lstStyle/>
          <a:p>
            <a:pPr algn="l"/>
            <a:r>
              <a:rPr lang="en-US" sz="2600" b="1" dirty="0" smtClean="0">
                <a:solidFill>
                  <a:schemeClr val="accent1"/>
                </a:solidFill>
                <a:latin typeface="+mj-lt"/>
              </a:rPr>
              <a:t>Distribution of Cardiac Output during</a:t>
            </a:r>
          </a:p>
          <a:p>
            <a:pPr algn="l"/>
            <a:r>
              <a:rPr lang="en-US" sz="2600" b="1" dirty="0" smtClean="0">
                <a:solidFill>
                  <a:schemeClr val="accent1"/>
                </a:solidFill>
                <a:latin typeface="+mj-lt"/>
              </a:rPr>
              <a:t>Incremental Exercise in Thermoneutral  Hot Conditions</a:t>
            </a:r>
            <a:endParaRPr lang="en-US" sz="2600" b="1" dirty="0">
              <a:solidFill>
                <a:schemeClr val="accent1"/>
              </a:solidFill>
              <a:latin typeface="+mj-lt"/>
            </a:endParaRPr>
          </a:p>
        </p:txBody>
      </p:sp>
      <p:pic>
        <p:nvPicPr>
          <p:cNvPr id="12290" name="Picture 2" descr="\\172.24.161.56\lww\01_Logistics\Plowman5e_9781496323187\13_Ancillaries\1_Input\PPTs\JPEG updated arts\Plowman-PPT-03\Ch14\Plowman5e-ch014-image011.jpg"/>
          <p:cNvPicPr>
            <a:picLocks noChangeAspect="1" noChangeArrowheads="1"/>
          </p:cNvPicPr>
          <p:nvPr/>
        </p:nvPicPr>
        <p:blipFill>
          <a:blip r:embed="rId2" cstate="print"/>
          <a:srcRect/>
          <a:stretch>
            <a:fillRect/>
          </a:stretch>
        </p:blipFill>
        <p:spPr bwMode="auto">
          <a:xfrm>
            <a:off x="3533354" y="1723137"/>
            <a:ext cx="2608652" cy="4331065"/>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2482" name="Rectangle 2"/>
          <p:cNvSpPr>
            <a:spLocks noGrp="1" noChangeArrowheads="1"/>
          </p:cNvSpPr>
          <p:nvPr>
            <p:ph type="body" idx="4294967295"/>
          </p:nvPr>
        </p:nvSpPr>
        <p:spPr>
          <a:xfrm>
            <a:off x="364684" y="1369888"/>
            <a:ext cx="8590630" cy="2869120"/>
          </a:xfrm>
        </p:spPr>
        <p:txBody>
          <a:bodyPr wrap="square">
            <a:spAutoFit/>
          </a:bodyPr>
          <a:lstStyle/>
          <a:p>
            <a:pPr marL="1033463" indent="-1033463">
              <a:spcBef>
                <a:spcPct val="0"/>
              </a:spcBef>
              <a:spcAft>
                <a:spcPct val="50000"/>
              </a:spcAft>
              <a:buFontTx/>
              <a:buNone/>
            </a:pPr>
            <a:r>
              <a:rPr lang="en-US" b="1" dirty="0" smtClean="0">
                <a:ea typeface="ＭＳ Ｐゴシック" charset="-128"/>
              </a:rPr>
              <a:t>A.  Factors Affecting CV Response to Exercise in the Heat</a:t>
            </a:r>
          </a:p>
          <a:p>
            <a:pPr marL="1033463" indent="-1033463">
              <a:spcBef>
                <a:spcPct val="0"/>
              </a:spcBef>
              <a:spcAft>
                <a:spcPct val="50000"/>
              </a:spcAft>
              <a:buFontTx/>
              <a:buNone/>
            </a:pPr>
            <a:endParaRPr lang="en-US" b="1" dirty="0" smtClean="0">
              <a:ea typeface="ＭＳ Ｐゴシック" charset="-128"/>
            </a:endParaRPr>
          </a:p>
          <a:p>
            <a:pPr marL="1033463" indent="-1033463">
              <a:spcBef>
                <a:spcPct val="0"/>
              </a:spcBef>
              <a:spcAft>
                <a:spcPct val="50000"/>
              </a:spcAft>
              <a:buFontTx/>
              <a:buNone/>
            </a:pPr>
            <a:r>
              <a:rPr lang="en-US" dirty="0" smtClean="0">
                <a:ea typeface="ＭＳ Ｐゴシック" charset="-128"/>
              </a:rPr>
              <a:t>     1.  </a:t>
            </a:r>
            <a:r>
              <a:rPr lang="en-US" b="1" dirty="0" smtClean="0">
                <a:ea typeface="ＭＳ Ｐゴシック" charset="-128"/>
              </a:rPr>
              <a:t>Acclimatization</a:t>
            </a:r>
            <a:r>
              <a:rPr lang="en-US" dirty="0" smtClean="0">
                <a:ea typeface="ＭＳ Ｐゴシック" charset="-128"/>
              </a:rPr>
              <a:t>—The adaptive changes that occur when an individual undergoes prolonged or repeated exposure to a stressful environment; these changes reduce the physiological strain produced by such an environment</a:t>
            </a:r>
          </a:p>
        </p:txBody>
      </p:sp>
      <p:sp>
        <p:nvSpPr>
          <p:cNvPr id="4" name="Rectangle 2"/>
          <p:cNvSpPr>
            <a:spLocks noChangeArrowheads="1"/>
          </p:cNvSpPr>
          <p:nvPr/>
        </p:nvSpPr>
        <p:spPr bwMode="auto">
          <a:xfrm>
            <a:off x="191145" y="130370"/>
            <a:ext cx="873514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 CV Demands of Exercise in the </a:t>
            </a:r>
            <a:r>
              <a:rPr lang="en-US" sz="2800" b="1" dirty="0" smtClean="0">
                <a:solidFill>
                  <a:schemeClr val="accent1"/>
                </a:solidFill>
                <a:latin typeface="+mj-lt"/>
              </a:rPr>
              <a:t>Heat (cont.)</a:t>
            </a:r>
            <a:endParaRPr lang="en-US" sz="2800" b="1" dirty="0">
              <a:solidFill>
                <a:schemeClr val="accent1"/>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2482">
                                            <p:txEl>
                                              <p:pRg st="0" end="0"/>
                                            </p:txEl>
                                          </p:spTgt>
                                        </p:tgtEl>
                                        <p:attrNameLst>
                                          <p:attrName>style.visibility</p:attrName>
                                        </p:attrNameLst>
                                      </p:cBhvr>
                                      <p:to>
                                        <p:strVal val="visible"/>
                                      </p:to>
                                    </p:set>
                                    <p:anim calcmode="lin" valueType="num">
                                      <p:cBhvr additive="base">
                                        <p:cTn id="7" dur="500" fill="hold"/>
                                        <p:tgtEl>
                                          <p:spTgt spid="11724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248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72482">
                                            <p:txEl>
                                              <p:pRg st="2" end="2"/>
                                            </p:txEl>
                                          </p:spTgt>
                                        </p:tgtEl>
                                        <p:attrNameLst>
                                          <p:attrName>style.visibility</p:attrName>
                                        </p:attrNameLst>
                                      </p:cBhvr>
                                      <p:to>
                                        <p:strVal val="visible"/>
                                      </p:to>
                                    </p:set>
                                    <p:anim calcmode="lin" valueType="num">
                                      <p:cBhvr additive="base">
                                        <p:cTn id="12" dur="500" fill="hold"/>
                                        <p:tgtEl>
                                          <p:spTgt spid="1172482">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7248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2482" grpId="0" build="p" autoUpdateAnimBg="0" advAuto="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172.24.161.56\lww\01_Logistics\Plowman5e_9781496323187\13_Ancillaries\1_Input\PPTs\JPEG updated arts\Plowman-PPT-03\Ch14\Plowman5e-ch014-image012.jpg"/>
          <p:cNvPicPr>
            <a:picLocks noChangeAspect="1" noChangeArrowheads="1"/>
          </p:cNvPicPr>
          <p:nvPr/>
        </p:nvPicPr>
        <p:blipFill>
          <a:blip r:embed="rId3" cstate="print"/>
          <a:srcRect b="73468"/>
          <a:stretch>
            <a:fillRect/>
          </a:stretch>
        </p:blipFill>
        <p:spPr bwMode="auto">
          <a:xfrm>
            <a:off x="621700" y="2219192"/>
            <a:ext cx="2811613" cy="2775879"/>
          </a:xfrm>
          <a:prstGeom prst="rect">
            <a:avLst/>
          </a:prstGeom>
          <a:noFill/>
        </p:spPr>
      </p:pic>
      <p:sp>
        <p:nvSpPr>
          <p:cNvPr id="6" name="Rectangle 5"/>
          <p:cNvSpPr/>
          <p:nvPr/>
        </p:nvSpPr>
        <p:spPr>
          <a:xfrm>
            <a:off x="156820" y="-126389"/>
            <a:ext cx="8512590" cy="1292662"/>
          </a:xfrm>
          <a:prstGeom prst="rect">
            <a:avLst/>
          </a:prstGeom>
        </p:spPr>
        <p:txBody>
          <a:bodyPr wrap="square">
            <a:spAutoFit/>
          </a:bodyPr>
          <a:lstStyle/>
          <a:p>
            <a:pPr algn="l"/>
            <a:r>
              <a:rPr lang="en-US" sz="2600" b="1" dirty="0" smtClean="0">
                <a:solidFill>
                  <a:schemeClr val="accent1"/>
                </a:solidFill>
                <a:latin typeface="+mj-lt"/>
              </a:rPr>
              <a:t>Comparison of Core (Rectal) Temperature(A), Heart Rate (B), and Sweat Rate (C)</a:t>
            </a:r>
          </a:p>
        </p:txBody>
      </p:sp>
      <p:pic>
        <p:nvPicPr>
          <p:cNvPr id="7" name="Picture 2" descr="\\172.24.161.56\lww\01_Logistics\Plowman5e_9781496323187\13_Ancillaries\1_Input\PPTs\JPEG updated arts\Plowman-PPT-03\Ch14\Plowman5e-ch014-image012.jpg"/>
          <p:cNvPicPr>
            <a:picLocks noChangeAspect="1" noChangeArrowheads="1"/>
          </p:cNvPicPr>
          <p:nvPr/>
        </p:nvPicPr>
        <p:blipFill>
          <a:blip r:embed="rId4" cstate="print"/>
          <a:srcRect t="26235" b="35069"/>
          <a:stretch>
            <a:fillRect/>
          </a:stretch>
        </p:blipFill>
        <p:spPr bwMode="auto">
          <a:xfrm>
            <a:off x="3554083" y="2225992"/>
            <a:ext cx="2268747" cy="2760453"/>
          </a:xfrm>
          <a:prstGeom prst="rect">
            <a:avLst/>
          </a:prstGeom>
          <a:noFill/>
        </p:spPr>
      </p:pic>
      <p:pic>
        <p:nvPicPr>
          <p:cNvPr id="8" name="Picture 2" descr="\\172.24.161.56\lww\01_Logistics\Plowman5e_9781496323187\13_Ancillaries\1_Input\PPTs\JPEG updated arts\Plowman-PPT-03\Ch14\Plowman5e-ch014-image012.jpg"/>
          <p:cNvPicPr>
            <a:picLocks noChangeAspect="1" noChangeArrowheads="1"/>
          </p:cNvPicPr>
          <p:nvPr/>
        </p:nvPicPr>
        <p:blipFill>
          <a:blip r:embed="rId5" cstate="print"/>
          <a:srcRect t="64456"/>
          <a:stretch>
            <a:fillRect/>
          </a:stretch>
        </p:blipFill>
        <p:spPr bwMode="auto">
          <a:xfrm>
            <a:off x="5986732" y="2200113"/>
            <a:ext cx="2631057" cy="2734574"/>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6578" name="Rectangle 2"/>
          <p:cNvSpPr>
            <a:spLocks noGrp="1" noChangeArrowheads="1"/>
          </p:cNvSpPr>
          <p:nvPr>
            <p:ph type="body" idx="4294967295"/>
          </p:nvPr>
        </p:nvSpPr>
        <p:spPr>
          <a:xfrm>
            <a:off x="321593" y="2425173"/>
            <a:ext cx="4787436" cy="2293578"/>
          </a:xfrm>
        </p:spPr>
        <p:txBody>
          <a:bodyPr wrap="square">
            <a:spAutoFit/>
          </a:bodyPr>
          <a:lstStyle/>
          <a:p>
            <a:pPr marL="609600" indent="-609600">
              <a:spcBef>
                <a:spcPct val="0"/>
              </a:spcBef>
              <a:spcAft>
                <a:spcPct val="50000"/>
              </a:spcAft>
              <a:buFontTx/>
              <a:buNone/>
            </a:pPr>
            <a:r>
              <a:rPr lang="en-US" dirty="0" smtClean="0">
                <a:ea typeface="ＭＳ Ｐゴシック" charset="-128"/>
              </a:rPr>
              <a:t>     2.  Fitness level</a:t>
            </a:r>
          </a:p>
          <a:p>
            <a:pPr marL="609600" indent="-609600">
              <a:spcBef>
                <a:spcPct val="0"/>
              </a:spcBef>
              <a:spcAft>
                <a:spcPct val="50000"/>
              </a:spcAft>
              <a:buFontTx/>
              <a:buNone/>
            </a:pPr>
            <a:endParaRPr lang="en-US" dirty="0" smtClean="0">
              <a:ea typeface="ＭＳ Ｐゴシック" charset="-128"/>
            </a:endParaRPr>
          </a:p>
          <a:p>
            <a:pPr marL="609600" indent="-609600">
              <a:spcBef>
                <a:spcPct val="0"/>
              </a:spcBef>
              <a:spcAft>
                <a:spcPct val="50000"/>
              </a:spcAft>
              <a:buFontTx/>
              <a:buNone/>
            </a:pPr>
            <a:r>
              <a:rPr lang="en-US" dirty="0" smtClean="0">
                <a:ea typeface="ＭＳ Ｐゴシック" charset="-128"/>
              </a:rPr>
              <a:t>     3.  Body composition</a:t>
            </a:r>
          </a:p>
          <a:p>
            <a:pPr marL="609600" indent="-609600">
              <a:spcBef>
                <a:spcPct val="0"/>
              </a:spcBef>
              <a:spcAft>
                <a:spcPct val="50000"/>
              </a:spcAft>
              <a:buFontTx/>
              <a:buNone/>
            </a:pPr>
            <a:endParaRPr lang="en-US" dirty="0" smtClean="0">
              <a:ea typeface="ＭＳ Ｐゴシック" charset="-128"/>
            </a:endParaRPr>
          </a:p>
          <a:p>
            <a:pPr marL="609600" indent="-609600">
              <a:spcBef>
                <a:spcPct val="0"/>
              </a:spcBef>
              <a:spcAft>
                <a:spcPct val="50000"/>
              </a:spcAft>
              <a:buFontTx/>
              <a:buNone/>
            </a:pPr>
            <a:r>
              <a:rPr lang="en-US" dirty="0" smtClean="0">
                <a:ea typeface="ＭＳ Ｐゴシック" charset="-128"/>
              </a:rPr>
              <a:t>     4.  Hydration level</a:t>
            </a:r>
          </a:p>
        </p:txBody>
      </p:sp>
      <p:sp>
        <p:nvSpPr>
          <p:cNvPr id="5" name="Rectangle 2"/>
          <p:cNvSpPr>
            <a:spLocks noChangeArrowheads="1"/>
          </p:cNvSpPr>
          <p:nvPr/>
        </p:nvSpPr>
        <p:spPr bwMode="auto">
          <a:xfrm>
            <a:off x="191145" y="126040"/>
            <a:ext cx="873514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 CV Demands of Exercise in the </a:t>
            </a:r>
            <a:r>
              <a:rPr lang="en-US" sz="2800" b="1" dirty="0" smtClean="0">
                <a:solidFill>
                  <a:schemeClr val="accent1"/>
                </a:solidFill>
                <a:latin typeface="+mj-lt"/>
              </a:rPr>
              <a:t>Heat (cont.)</a:t>
            </a:r>
            <a:endParaRPr lang="en-US" sz="2800" b="1" dirty="0">
              <a:solidFill>
                <a:schemeClr val="accent1"/>
              </a:solidFill>
              <a:latin typeface="+mj-lt"/>
            </a:endParaRPr>
          </a:p>
        </p:txBody>
      </p:sp>
      <p:sp>
        <p:nvSpPr>
          <p:cNvPr id="7" name="Rectangle 6"/>
          <p:cNvSpPr/>
          <p:nvPr/>
        </p:nvSpPr>
        <p:spPr>
          <a:xfrm>
            <a:off x="210498" y="1276012"/>
            <a:ext cx="8527102" cy="769441"/>
          </a:xfrm>
          <a:prstGeom prst="rect">
            <a:avLst/>
          </a:prstGeom>
        </p:spPr>
        <p:txBody>
          <a:bodyPr wrap="square">
            <a:spAutoFit/>
          </a:bodyPr>
          <a:lstStyle/>
          <a:p>
            <a:pPr algn="l"/>
            <a:r>
              <a:rPr lang="en-US" sz="2200" b="1" dirty="0" smtClean="0">
                <a:latin typeface="+mn-lt"/>
                <a:ea typeface="ＭＳ Ｐゴシック" charset="-128"/>
              </a:rPr>
              <a:t>A. Factors Affecting CV Response to Exercise in the Heat (cont.)</a:t>
            </a:r>
            <a:endParaRPr lang="en-US" sz="2200" dirty="0">
              <a:latin typeface="+mn-lt"/>
            </a:endParaRPr>
          </a:p>
        </p:txBody>
      </p:sp>
      <p:pic>
        <p:nvPicPr>
          <p:cNvPr id="14338" name="Picture 2" descr="\\172.24.161.56\lww\01_Logistics\Plowman5e_9781496323187\13_Ancillaries\1_Input\PPTs\JPEG updated arts\Plowman-PPT-03\Ch14\Plowman5e-ch014-image013.jpg"/>
          <p:cNvPicPr>
            <a:picLocks noChangeAspect="1" noChangeArrowheads="1"/>
          </p:cNvPicPr>
          <p:nvPr/>
        </p:nvPicPr>
        <p:blipFill>
          <a:blip r:embed="rId3" cstate="print"/>
          <a:srcRect/>
          <a:stretch>
            <a:fillRect/>
          </a:stretch>
        </p:blipFill>
        <p:spPr bwMode="auto">
          <a:xfrm>
            <a:off x="4030213" y="1944311"/>
            <a:ext cx="4291013" cy="317658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6578">
                                            <p:txEl>
                                              <p:pRg st="0" end="0"/>
                                            </p:txEl>
                                          </p:spTgt>
                                        </p:tgtEl>
                                        <p:attrNameLst>
                                          <p:attrName>style.visibility</p:attrName>
                                        </p:attrNameLst>
                                      </p:cBhvr>
                                      <p:to>
                                        <p:strVal val="visible"/>
                                      </p:to>
                                    </p:set>
                                    <p:anim calcmode="lin" valueType="num">
                                      <p:cBhvr additive="base">
                                        <p:cTn id="7" dur="500" fill="hold"/>
                                        <p:tgtEl>
                                          <p:spTgt spid="117657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657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76578">
                                            <p:txEl>
                                              <p:pRg st="2" end="2"/>
                                            </p:txEl>
                                          </p:spTgt>
                                        </p:tgtEl>
                                        <p:attrNameLst>
                                          <p:attrName>style.visibility</p:attrName>
                                        </p:attrNameLst>
                                      </p:cBhvr>
                                      <p:to>
                                        <p:strVal val="visible"/>
                                      </p:to>
                                    </p:set>
                                    <p:anim calcmode="lin" valueType="num">
                                      <p:cBhvr additive="base">
                                        <p:cTn id="12" dur="500" fill="hold"/>
                                        <p:tgtEl>
                                          <p:spTgt spid="1176578">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76578">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76578">
                                            <p:txEl>
                                              <p:pRg st="4" end="4"/>
                                            </p:txEl>
                                          </p:spTgt>
                                        </p:tgtEl>
                                        <p:attrNameLst>
                                          <p:attrName>style.visibility</p:attrName>
                                        </p:attrNameLst>
                                      </p:cBhvr>
                                      <p:to>
                                        <p:strVal val="visible"/>
                                      </p:to>
                                    </p:set>
                                    <p:anim calcmode="lin" valueType="num">
                                      <p:cBhvr additive="base">
                                        <p:cTn id="17" dur="500" fill="hold"/>
                                        <p:tgtEl>
                                          <p:spTgt spid="1176578">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76578">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6578" grpId="0" build="p" autoUpdateAnimBg="0" advAuto="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626" name="Rectangle 2"/>
          <p:cNvSpPr>
            <a:spLocks noChangeArrowheads="1"/>
          </p:cNvSpPr>
          <p:nvPr/>
        </p:nvSpPr>
        <p:spPr bwMode="auto">
          <a:xfrm>
            <a:off x="171450" y="1349875"/>
            <a:ext cx="7837488" cy="1441450"/>
          </a:xfrm>
          <a:prstGeom prst="rect">
            <a:avLst/>
          </a:prstGeom>
          <a:noFill/>
          <a:ln w="9525">
            <a:noFill/>
            <a:miter lim="800000"/>
            <a:headEnd/>
            <a:tailEnd/>
          </a:ln>
        </p:spPr>
        <p:txBody>
          <a:bodyPr lIns="92075" tIns="46038" rIns="92075" bIns="46038">
            <a:spAutoFit/>
          </a:bodyPr>
          <a:lstStyle/>
          <a:p>
            <a:pPr algn="l" eaLnBrk="1" hangingPunct="1">
              <a:lnSpc>
                <a:spcPct val="90000"/>
              </a:lnSpc>
              <a:spcBef>
                <a:spcPct val="60000"/>
              </a:spcBef>
              <a:buClr>
                <a:srgbClr val="CC9900"/>
              </a:buClr>
            </a:pPr>
            <a:r>
              <a:rPr lang="en-US" sz="2200" b="1" dirty="0">
                <a:latin typeface="+mn-lt"/>
              </a:rPr>
              <a:t>B.</a:t>
            </a:r>
            <a:r>
              <a:rPr lang="en-US" sz="2200" dirty="0">
                <a:latin typeface="+mn-lt"/>
              </a:rPr>
              <a:t> </a:t>
            </a:r>
            <a:r>
              <a:rPr lang="en-US" sz="2200" b="1" dirty="0">
                <a:latin typeface="+mn-lt"/>
              </a:rPr>
              <a:t>Fluid Ingestion during and after Exercise</a:t>
            </a:r>
          </a:p>
          <a:p>
            <a:pPr marL="914400" lvl="1" indent="-457200" algn="l" eaLnBrk="1" hangingPunct="1">
              <a:lnSpc>
                <a:spcPct val="90000"/>
              </a:lnSpc>
              <a:spcBef>
                <a:spcPct val="60000"/>
              </a:spcBef>
              <a:buClr>
                <a:schemeClr val="tx1"/>
              </a:buClr>
              <a:buFontTx/>
              <a:buAutoNum type="arabicPeriod"/>
            </a:pPr>
            <a:r>
              <a:rPr lang="en-US" sz="2200" b="0" dirty="0">
                <a:latin typeface="+mn-lt"/>
              </a:rPr>
              <a:t>Type of Fluid Ingested</a:t>
            </a:r>
          </a:p>
          <a:p>
            <a:pPr marL="914400" lvl="1" indent="-457200" algn="l" eaLnBrk="1" hangingPunct="1">
              <a:lnSpc>
                <a:spcPct val="90000"/>
              </a:lnSpc>
              <a:spcBef>
                <a:spcPct val="60000"/>
              </a:spcBef>
              <a:buClr>
                <a:schemeClr val="tx1"/>
              </a:buClr>
              <a:buFontTx/>
              <a:buAutoNum type="arabicPeriod"/>
            </a:pPr>
            <a:r>
              <a:rPr lang="en-US" sz="2200" b="0" dirty="0">
                <a:latin typeface="+mn-lt"/>
              </a:rPr>
              <a:t>Exercise-Associated Hyponatremia (EAH)</a:t>
            </a:r>
          </a:p>
        </p:txBody>
      </p:sp>
      <p:sp>
        <p:nvSpPr>
          <p:cNvPr id="5" name="Rectangle 2"/>
          <p:cNvSpPr>
            <a:spLocks noChangeArrowheads="1"/>
          </p:cNvSpPr>
          <p:nvPr/>
        </p:nvSpPr>
        <p:spPr bwMode="auto">
          <a:xfrm>
            <a:off x="191145" y="98744"/>
            <a:ext cx="873514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 CV Demands of Exercise in the </a:t>
            </a:r>
            <a:r>
              <a:rPr lang="en-US" sz="2800" b="1" dirty="0" smtClean="0">
                <a:solidFill>
                  <a:schemeClr val="accent1"/>
                </a:solidFill>
                <a:latin typeface="+mj-lt"/>
              </a:rPr>
              <a:t>Heat (cont.)</a:t>
            </a:r>
            <a:endParaRPr lang="en-US" sz="2800" b="1" dirty="0">
              <a:solidFill>
                <a:schemeClr val="accent1"/>
              </a:solidFill>
              <a:latin typeface="+mj-lt"/>
            </a:endParaRPr>
          </a:p>
        </p:txBody>
      </p:sp>
      <p:pic>
        <p:nvPicPr>
          <p:cNvPr id="15362" name="Picture 2" descr="\\172.24.161.56\lww\01_Logistics\Plowman5e_9781496323187\13_Ancillaries\1_Input\PPTs\JPEG updated arts\Plowman-PPT-03\Ch14\Plowman5e-ch014-image014.jpg"/>
          <p:cNvPicPr>
            <a:picLocks noChangeAspect="1" noChangeArrowheads="1"/>
          </p:cNvPicPr>
          <p:nvPr/>
        </p:nvPicPr>
        <p:blipFill>
          <a:blip r:embed="rId2" cstate="print"/>
          <a:srcRect/>
          <a:stretch>
            <a:fillRect/>
          </a:stretch>
        </p:blipFill>
        <p:spPr bwMode="auto">
          <a:xfrm>
            <a:off x="2849592" y="2896397"/>
            <a:ext cx="3048000" cy="2286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8626">
                                            <p:txEl>
                                              <p:pRg st="0" end="0"/>
                                            </p:txEl>
                                          </p:spTgt>
                                        </p:tgtEl>
                                        <p:attrNameLst>
                                          <p:attrName>style.visibility</p:attrName>
                                        </p:attrNameLst>
                                      </p:cBhvr>
                                      <p:to>
                                        <p:strVal val="visible"/>
                                      </p:to>
                                    </p:set>
                                    <p:anim calcmode="lin" valueType="num">
                                      <p:cBhvr additive="base">
                                        <p:cTn id="7" dur="500" fill="hold"/>
                                        <p:tgtEl>
                                          <p:spTgt spid="11786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8626">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178626">
                                            <p:txEl>
                                              <p:pRg st="1" end="1"/>
                                            </p:txEl>
                                          </p:spTgt>
                                        </p:tgtEl>
                                        <p:attrNameLst>
                                          <p:attrName>style.visibility</p:attrName>
                                        </p:attrNameLst>
                                      </p:cBhvr>
                                      <p:to>
                                        <p:strVal val="visible"/>
                                      </p:to>
                                    </p:set>
                                    <p:anim calcmode="lin" valueType="num">
                                      <p:cBhvr additive="base">
                                        <p:cTn id="11" dur="500" fill="hold"/>
                                        <p:tgtEl>
                                          <p:spTgt spid="1178626">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178626">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178626">
                                            <p:txEl>
                                              <p:pRg st="2" end="2"/>
                                            </p:txEl>
                                          </p:spTgt>
                                        </p:tgtEl>
                                        <p:attrNameLst>
                                          <p:attrName>style.visibility</p:attrName>
                                        </p:attrNameLst>
                                      </p:cBhvr>
                                      <p:to>
                                        <p:strVal val="visible"/>
                                      </p:to>
                                    </p:set>
                                    <p:anim calcmode="lin" valueType="num">
                                      <p:cBhvr additive="base">
                                        <p:cTn id="15" dur="500" fill="hold"/>
                                        <p:tgtEl>
                                          <p:spTgt spid="1178626">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17862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8626" grpId="0" build="p" autoUpdateAnimBg="0" advAuto="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3" name="Rectangle 2"/>
          <p:cNvSpPr>
            <a:spLocks noChangeArrowheads="1"/>
          </p:cNvSpPr>
          <p:nvPr/>
        </p:nvSpPr>
        <p:spPr bwMode="auto">
          <a:xfrm>
            <a:off x="184928" y="125773"/>
            <a:ext cx="868330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 Influence of Sex and Age on the Exercise 	Response in Heat</a:t>
            </a:r>
          </a:p>
        </p:txBody>
      </p:sp>
      <p:sp>
        <p:nvSpPr>
          <p:cNvPr id="1179651" name="Rectangle 3"/>
          <p:cNvSpPr>
            <a:spLocks noChangeArrowheads="1"/>
          </p:cNvSpPr>
          <p:nvPr/>
        </p:nvSpPr>
        <p:spPr bwMode="auto">
          <a:xfrm>
            <a:off x="378519" y="1404617"/>
            <a:ext cx="8431652" cy="3038397"/>
          </a:xfrm>
          <a:prstGeom prst="rect">
            <a:avLst/>
          </a:prstGeom>
          <a:noFill/>
          <a:ln w="9525">
            <a:noFill/>
            <a:miter lim="800000"/>
            <a:headEnd/>
            <a:tailEnd/>
          </a:ln>
        </p:spPr>
        <p:txBody>
          <a:bodyPr wrap="square" lIns="92075" tIns="46038" rIns="92075" bIns="46038">
            <a:spAutoFit/>
          </a:bodyPr>
          <a:lstStyle/>
          <a:p>
            <a:pPr marL="609600" indent="-609600" algn="l" eaLnBrk="1" hangingPunct="1">
              <a:lnSpc>
                <a:spcPct val="90000"/>
              </a:lnSpc>
              <a:spcBef>
                <a:spcPct val="60000"/>
              </a:spcBef>
              <a:buClr>
                <a:srgbClr val="CC9900"/>
              </a:buClr>
            </a:pPr>
            <a:r>
              <a:rPr lang="en-US" sz="2200" b="1" dirty="0" smtClean="0">
                <a:latin typeface="+mn-lt"/>
              </a:rPr>
              <a:t>A. Male-Female </a:t>
            </a:r>
            <a:r>
              <a:rPr lang="en-US" sz="2200" b="1" dirty="0">
                <a:latin typeface="+mn-lt"/>
              </a:rPr>
              <a:t>Differences in Exercise Response in </a:t>
            </a:r>
            <a:r>
              <a:rPr lang="en-US" sz="2200" b="1" dirty="0" smtClean="0">
                <a:latin typeface="+mn-lt"/>
              </a:rPr>
              <a:t>Heat</a:t>
            </a:r>
          </a:p>
          <a:p>
            <a:pPr marL="609600" indent="-609600" algn="l" eaLnBrk="1" hangingPunct="1">
              <a:lnSpc>
                <a:spcPct val="90000"/>
              </a:lnSpc>
              <a:spcBef>
                <a:spcPct val="60000"/>
              </a:spcBef>
              <a:buClr>
                <a:srgbClr val="CC9900"/>
              </a:buClr>
            </a:pPr>
            <a:endParaRPr lang="en-US" sz="2200" b="1" dirty="0">
              <a:latin typeface="+mn-lt"/>
            </a:endParaRPr>
          </a:p>
          <a:p>
            <a:pPr marL="609600" indent="-609600" algn="l" eaLnBrk="1" hangingPunct="1">
              <a:lnSpc>
                <a:spcPct val="90000"/>
              </a:lnSpc>
              <a:spcBef>
                <a:spcPct val="60000"/>
              </a:spcBef>
              <a:buClr>
                <a:srgbClr val="CC9900"/>
              </a:buClr>
            </a:pPr>
            <a:r>
              <a:rPr lang="en-US" sz="2200" b="1" dirty="0">
                <a:latin typeface="+mn-lt"/>
              </a:rPr>
              <a:t>B. Exercise Response of Children and Adolescents in the </a:t>
            </a:r>
            <a:r>
              <a:rPr lang="en-US" sz="2200" b="1" dirty="0" smtClean="0">
                <a:latin typeface="+mn-lt"/>
              </a:rPr>
              <a:t>Heat</a:t>
            </a:r>
          </a:p>
          <a:p>
            <a:pPr marL="609600" indent="-609600" algn="l" eaLnBrk="1" hangingPunct="1">
              <a:lnSpc>
                <a:spcPct val="90000"/>
              </a:lnSpc>
              <a:spcBef>
                <a:spcPct val="60000"/>
              </a:spcBef>
              <a:buClr>
                <a:srgbClr val="CC9900"/>
              </a:buClr>
            </a:pPr>
            <a:endParaRPr lang="en-US" sz="2200" b="1" dirty="0">
              <a:latin typeface="+mn-lt"/>
            </a:endParaRPr>
          </a:p>
          <a:p>
            <a:pPr marL="609600" indent="-609600" algn="l" eaLnBrk="1" hangingPunct="1">
              <a:lnSpc>
                <a:spcPct val="90000"/>
              </a:lnSpc>
              <a:spcBef>
                <a:spcPct val="60000"/>
              </a:spcBef>
              <a:buClr>
                <a:srgbClr val="CC9900"/>
              </a:buClr>
            </a:pPr>
            <a:r>
              <a:rPr lang="en-US" sz="2200" b="1" dirty="0">
                <a:latin typeface="+mn-lt"/>
              </a:rPr>
              <a:t>C. Exercise </a:t>
            </a:r>
            <a:r>
              <a:rPr lang="en-US" sz="2200" b="1" dirty="0" smtClean="0">
                <a:latin typeface="+mn-lt"/>
              </a:rPr>
              <a:t>Response of Older </a:t>
            </a:r>
            <a:r>
              <a:rPr lang="en-US" sz="2200" b="1" dirty="0">
                <a:latin typeface="+mn-lt"/>
              </a:rPr>
              <a:t>Adults in the Heat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9651">
                                            <p:txEl>
                                              <p:pRg st="0" end="0"/>
                                            </p:txEl>
                                          </p:spTgt>
                                        </p:tgtEl>
                                        <p:attrNameLst>
                                          <p:attrName>style.visibility</p:attrName>
                                        </p:attrNameLst>
                                      </p:cBhvr>
                                      <p:to>
                                        <p:strVal val="visible"/>
                                      </p:to>
                                    </p:set>
                                    <p:anim calcmode="lin" valueType="num">
                                      <p:cBhvr additive="base">
                                        <p:cTn id="7" dur="500" fill="hold"/>
                                        <p:tgtEl>
                                          <p:spTgt spid="1179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9651">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79651">
                                            <p:txEl>
                                              <p:pRg st="2" end="2"/>
                                            </p:txEl>
                                          </p:spTgt>
                                        </p:tgtEl>
                                        <p:attrNameLst>
                                          <p:attrName>style.visibility</p:attrName>
                                        </p:attrNameLst>
                                      </p:cBhvr>
                                      <p:to>
                                        <p:strVal val="visible"/>
                                      </p:to>
                                    </p:set>
                                    <p:anim calcmode="lin" valueType="num">
                                      <p:cBhvr additive="base">
                                        <p:cTn id="12" dur="500" fill="hold"/>
                                        <p:tgtEl>
                                          <p:spTgt spid="1179651">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79651">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79651">
                                            <p:txEl>
                                              <p:pRg st="4" end="4"/>
                                            </p:txEl>
                                          </p:spTgt>
                                        </p:tgtEl>
                                        <p:attrNameLst>
                                          <p:attrName>style.visibility</p:attrName>
                                        </p:attrNameLst>
                                      </p:cBhvr>
                                      <p:to>
                                        <p:strVal val="visible"/>
                                      </p:to>
                                    </p:set>
                                    <p:anim calcmode="lin" valueType="num">
                                      <p:cBhvr additive="base">
                                        <p:cTn id="17" dur="500" fill="hold"/>
                                        <p:tgtEl>
                                          <p:spTgt spid="1179651">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7965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9651" grpId="0" build="p" autoUpdateAnimBg="0" advAuto="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2722" name="Rectangle 2"/>
          <p:cNvSpPr>
            <a:spLocks noGrp="1" noChangeArrowheads="1"/>
          </p:cNvSpPr>
          <p:nvPr>
            <p:ph type="body" idx="1"/>
          </p:nvPr>
        </p:nvSpPr>
        <p:spPr>
          <a:xfrm>
            <a:off x="287337" y="1485727"/>
            <a:ext cx="8493805" cy="2395144"/>
          </a:xfrm>
        </p:spPr>
        <p:txBody>
          <a:bodyPr wrap="square">
            <a:spAutoFit/>
          </a:bodyPr>
          <a:lstStyle/>
          <a:p>
            <a:pPr marL="0" indent="0" eaLnBrk="1" hangingPunct="1">
              <a:spcBef>
                <a:spcPct val="0"/>
              </a:spcBef>
              <a:spcAft>
                <a:spcPct val="50000"/>
              </a:spcAft>
              <a:buClr>
                <a:srgbClr val="FF0000"/>
              </a:buClr>
              <a:buFontTx/>
              <a:buNone/>
            </a:pPr>
            <a:r>
              <a:rPr lang="en-US" altLang="en-US" dirty="0" smtClean="0">
                <a:ea typeface="ＭＳ Ｐゴシック" charset="-128"/>
              </a:rPr>
              <a:t>“</a:t>
            </a:r>
            <a:r>
              <a:rPr lang="en-US" dirty="0" smtClean="0">
                <a:ea typeface="ＭＳ Ｐゴシック" charset="-128"/>
              </a:rPr>
              <a:t>Probably the greatest stress ever imposed on the human CV system is the combination of exercise and hyperthermia. Together these stresses can present life-threatening challenges, especially in highly motivated athletes who drive themselves to extremes in hot environments.</a:t>
            </a:r>
            <a:r>
              <a:rPr lang="en-US" altLang="en-US" dirty="0" smtClean="0">
                <a:ea typeface="ＭＳ Ｐゴシック" charset="-128"/>
              </a:rPr>
              <a:t>”</a:t>
            </a:r>
            <a:endParaRPr lang="en-US" dirty="0" smtClean="0">
              <a:ea typeface="ＭＳ Ｐゴシック" charset="-128"/>
            </a:endParaRPr>
          </a:p>
          <a:p>
            <a:pPr marL="0" indent="0" eaLnBrk="1" hangingPunct="1">
              <a:spcBef>
                <a:spcPct val="0"/>
              </a:spcBef>
              <a:spcAft>
                <a:spcPct val="50000"/>
              </a:spcAft>
              <a:buClr>
                <a:srgbClr val="FF0000"/>
              </a:buClr>
              <a:buFontTx/>
              <a:buNone/>
            </a:pPr>
            <a:r>
              <a:rPr lang="en-US" dirty="0" smtClean="0">
                <a:ea typeface="ＭＳ Ｐゴシック" charset="-128"/>
              </a:rPr>
              <a:t>                                       Rowell, 1986</a:t>
            </a:r>
          </a:p>
        </p:txBody>
      </p:sp>
      <p:sp>
        <p:nvSpPr>
          <p:cNvPr id="46082" name="Rectangle 3"/>
          <p:cNvSpPr>
            <a:spLocks noChangeArrowheads="1"/>
          </p:cNvSpPr>
          <p:nvPr/>
        </p:nvSpPr>
        <p:spPr bwMode="auto">
          <a:xfrm>
            <a:off x="82609" y="562509"/>
            <a:ext cx="3730508"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VIII. Heat Illness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2722"/>
                                        </p:tgtEl>
                                        <p:attrNameLst>
                                          <p:attrName>style.visibility</p:attrName>
                                        </p:attrNameLst>
                                      </p:cBhvr>
                                      <p:to>
                                        <p:strVal val="visible"/>
                                      </p:to>
                                    </p:set>
                                    <p:anim calcmode="lin" valueType="num">
                                      <p:cBhvr additive="base">
                                        <p:cTn id="7" dur="500" fill="hold"/>
                                        <p:tgtEl>
                                          <p:spTgt spid="1182722"/>
                                        </p:tgtEl>
                                        <p:attrNameLst>
                                          <p:attrName>ppt_x</p:attrName>
                                        </p:attrNameLst>
                                      </p:cBhvr>
                                      <p:tavLst>
                                        <p:tav tm="0">
                                          <p:val>
                                            <p:strVal val="0-#ppt_w/2"/>
                                          </p:val>
                                        </p:tav>
                                        <p:tav tm="100000">
                                          <p:val>
                                            <p:strVal val="#ppt_x"/>
                                          </p:val>
                                        </p:tav>
                                      </p:tavLst>
                                    </p:anim>
                                    <p:anim calcmode="lin" valueType="num">
                                      <p:cBhvr additive="base">
                                        <p:cTn id="8" dur="500" fill="hold"/>
                                        <p:tgtEl>
                                          <p:spTgt spid="11827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2722"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4770" name="Rectangle 2"/>
          <p:cNvSpPr>
            <a:spLocks noGrp="1" noChangeArrowheads="1"/>
          </p:cNvSpPr>
          <p:nvPr>
            <p:ph type="body" idx="4294967295"/>
          </p:nvPr>
        </p:nvSpPr>
        <p:spPr>
          <a:xfrm>
            <a:off x="304800" y="1636448"/>
            <a:ext cx="8548914" cy="1311770"/>
          </a:xfrm>
        </p:spPr>
        <p:txBody>
          <a:bodyPr wrap="square">
            <a:spAutoFit/>
          </a:bodyPr>
          <a:lstStyle/>
          <a:p>
            <a:pPr marL="0" indent="0">
              <a:spcBef>
                <a:spcPct val="0"/>
              </a:spcBef>
              <a:spcAft>
                <a:spcPct val="50000"/>
              </a:spcAft>
              <a:buFontTx/>
              <a:buNone/>
            </a:pPr>
            <a:r>
              <a:rPr lang="en-US" b="1" dirty="0" smtClean="0">
                <a:ea typeface="ＭＳ Ｐゴシック" charset="-128"/>
              </a:rPr>
              <a:t>Heat Illness</a:t>
            </a:r>
            <a:r>
              <a:rPr lang="en-US" dirty="0" smtClean="0">
                <a:ea typeface="ＭＳ Ｐゴシック" charset="-128"/>
              </a:rPr>
              <a:t>—A spectrum of disorders that range in intensity and severity from mild cardiovascular and central nervous system disruptions to severe cell damage, including the brain, kidney, and liver</a:t>
            </a:r>
            <a:endParaRPr lang="en-US" b="1" dirty="0" smtClean="0">
              <a:ea typeface="ＭＳ Ｐゴシック" charset="-128"/>
            </a:endParaRPr>
          </a:p>
        </p:txBody>
      </p:sp>
      <p:sp>
        <p:nvSpPr>
          <p:cNvPr id="4" name="Rectangle 3"/>
          <p:cNvSpPr>
            <a:spLocks noChangeArrowheads="1"/>
          </p:cNvSpPr>
          <p:nvPr/>
        </p:nvSpPr>
        <p:spPr bwMode="auto">
          <a:xfrm>
            <a:off x="300318" y="535421"/>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a:t>
            </a:r>
            <a:r>
              <a:rPr lang="en-US" sz="2800" b="1" dirty="0" smtClean="0">
                <a:solidFill>
                  <a:schemeClr val="accent1"/>
                </a:solidFill>
                <a:latin typeface="+mj-lt"/>
              </a:rPr>
              <a:t>Illness (cont.)</a:t>
            </a:r>
            <a:endParaRPr lang="en-US" sz="2800" b="1" dirty="0">
              <a:solidFill>
                <a:schemeClr val="accent1"/>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4770">
                                            <p:txEl>
                                              <p:pRg st="0" end="0"/>
                                            </p:txEl>
                                          </p:spTgt>
                                        </p:tgtEl>
                                        <p:attrNameLst>
                                          <p:attrName>style.visibility</p:attrName>
                                        </p:attrNameLst>
                                      </p:cBhvr>
                                      <p:to>
                                        <p:strVal val="visible"/>
                                      </p:to>
                                    </p:set>
                                    <p:anim calcmode="lin" valueType="num">
                                      <p:cBhvr additive="base">
                                        <p:cTn id="7" dur="500" fill="hold"/>
                                        <p:tgtEl>
                                          <p:spTgt spid="118477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477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4770"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6818" name="Rectangle 2"/>
          <p:cNvSpPr>
            <a:spLocks noGrp="1" noChangeArrowheads="1"/>
          </p:cNvSpPr>
          <p:nvPr>
            <p:ph type="body" idx="1"/>
          </p:nvPr>
        </p:nvSpPr>
        <p:spPr>
          <a:xfrm>
            <a:off x="468313" y="1561897"/>
            <a:ext cx="8428944" cy="4257192"/>
          </a:xfrm>
        </p:spPr>
        <p:txBody>
          <a:bodyPr wrap="square">
            <a:spAutoFit/>
          </a:bodyPr>
          <a:lstStyle/>
          <a:p>
            <a:pPr marL="1092200" indent="-1092200" eaLnBrk="1" hangingPunct="1">
              <a:spcBef>
                <a:spcPct val="0"/>
              </a:spcBef>
              <a:spcAft>
                <a:spcPct val="50000"/>
              </a:spcAft>
              <a:buClr>
                <a:srgbClr val="FF0000"/>
              </a:buClr>
              <a:buFontTx/>
              <a:buNone/>
            </a:pPr>
            <a:r>
              <a:rPr lang="en-US" b="1" dirty="0" smtClean="0">
                <a:ea typeface="ＭＳ Ｐゴシック" charset="-128"/>
              </a:rPr>
              <a:t>A. Exertional Heat Illness Syndromes</a:t>
            </a:r>
          </a:p>
          <a:p>
            <a:pPr marL="1092200" indent="-1092200" eaLnBrk="1" hangingPunct="1">
              <a:spcBef>
                <a:spcPct val="0"/>
              </a:spcBef>
              <a:spcAft>
                <a:spcPct val="50000"/>
              </a:spcAft>
              <a:buClr>
                <a:srgbClr val="FF0000"/>
              </a:buClr>
              <a:buFontTx/>
              <a:buNone/>
            </a:pPr>
            <a:r>
              <a:rPr lang="en-US" dirty="0" smtClean="0">
                <a:ea typeface="ＭＳ Ｐゴシック" charset="-128"/>
              </a:rPr>
              <a:t> 	1.  Minor Exertional Heat Illness</a:t>
            </a:r>
          </a:p>
          <a:p>
            <a:pPr marL="1092200" indent="-1092200" eaLnBrk="1" hangingPunct="1">
              <a:spcBef>
                <a:spcPct val="0"/>
              </a:spcBef>
              <a:spcAft>
                <a:spcPct val="50000"/>
              </a:spcAft>
              <a:buClr>
                <a:srgbClr val="FF0000"/>
              </a:buClr>
              <a:buFontTx/>
              <a:buNone/>
            </a:pPr>
            <a:r>
              <a:rPr lang="en-US" b="1" dirty="0" smtClean="0">
                <a:ea typeface="ＭＳ Ｐゴシック" charset="-128"/>
              </a:rPr>
              <a:t>	   </a:t>
            </a:r>
            <a:r>
              <a:rPr lang="en-US" dirty="0" smtClean="0">
                <a:ea typeface="ＭＳ Ｐゴシック" charset="-128"/>
              </a:rPr>
              <a:t>a.</a:t>
            </a:r>
            <a:r>
              <a:rPr lang="en-US" b="1" dirty="0" smtClean="0">
                <a:ea typeface="ＭＳ Ｐゴシック" charset="-128"/>
              </a:rPr>
              <a:t>  Heat Cramps</a:t>
            </a:r>
            <a:r>
              <a:rPr lang="en-US" dirty="0" smtClean="0">
                <a:ea typeface="ＭＳ Ｐゴシック" charset="-128"/>
              </a:rPr>
              <a:t>—An acute disorder 	consisting of brief, recurrent, and 	excruciating pain in the voluntary muscles 	of the legs, arms, or abdomen</a:t>
            </a:r>
          </a:p>
          <a:p>
            <a:pPr marL="1092200" indent="-1092200" eaLnBrk="1" hangingPunct="1">
              <a:spcBef>
                <a:spcPct val="0"/>
              </a:spcBef>
              <a:spcAft>
                <a:spcPct val="50000"/>
              </a:spcAft>
              <a:buClr>
                <a:srgbClr val="FF0000"/>
              </a:buClr>
              <a:buFontTx/>
              <a:buNone/>
            </a:pPr>
            <a:r>
              <a:rPr lang="en-US" b="1" dirty="0" smtClean="0">
                <a:ea typeface="ＭＳ Ｐゴシック" charset="-128"/>
              </a:rPr>
              <a:t>     	    </a:t>
            </a:r>
            <a:r>
              <a:rPr lang="en-US" dirty="0" smtClean="0">
                <a:ea typeface="ＭＳ Ｐゴシック" charset="-128"/>
              </a:rPr>
              <a:t>b.</a:t>
            </a:r>
            <a:r>
              <a:rPr lang="en-US" b="1" dirty="0" smtClean="0">
                <a:ea typeface="ＭＳ Ｐゴシック" charset="-128"/>
              </a:rPr>
              <a:t>  Heat Syncope</a:t>
            </a:r>
            <a:r>
              <a:rPr lang="en-US" dirty="0" smtClean="0">
                <a:ea typeface="ＭＳ Ｐゴシック" charset="-128"/>
              </a:rPr>
              <a:t>—A temporary disorder 	characterized by circulatory failure due to 	pooling of blood in the peripheral veins and 	the subsequent decrease in ventricular 	filling, which leads to a decrease in cardiac 	output</a:t>
            </a:r>
          </a:p>
        </p:txBody>
      </p:sp>
      <p:sp>
        <p:nvSpPr>
          <p:cNvPr id="4" name="Rectangle 3"/>
          <p:cNvSpPr>
            <a:spLocks noChangeArrowheads="1"/>
          </p:cNvSpPr>
          <p:nvPr/>
        </p:nvSpPr>
        <p:spPr bwMode="auto">
          <a:xfrm>
            <a:off x="300318" y="508125"/>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a:t>
            </a:r>
            <a:r>
              <a:rPr lang="en-US" sz="2800" b="1" dirty="0" smtClean="0">
                <a:solidFill>
                  <a:schemeClr val="accent1"/>
                </a:solidFill>
                <a:latin typeface="+mj-lt"/>
              </a:rPr>
              <a:t>Illness (cont.)</a:t>
            </a:r>
            <a:endParaRPr lang="en-US" sz="2800" b="1" dirty="0">
              <a:solidFill>
                <a:schemeClr val="accent1"/>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6818">
                                            <p:txEl>
                                              <p:pRg st="0" end="0"/>
                                            </p:txEl>
                                          </p:spTgt>
                                        </p:tgtEl>
                                        <p:attrNameLst>
                                          <p:attrName>style.visibility</p:attrName>
                                        </p:attrNameLst>
                                      </p:cBhvr>
                                      <p:to>
                                        <p:strVal val="visible"/>
                                      </p:to>
                                    </p:set>
                                    <p:anim calcmode="lin" valueType="num">
                                      <p:cBhvr additive="base">
                                        <p:cTn id="7" dur="500" fill="hold"/>
                                        <p:tgtEl>
                                          <p:spTgt spid="11868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681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86818">
                                            <p:txEl>
                                              <p:pRg st="1" end="1"/>
                                            </p:txEl>
                                          </p:spTgt>
                                        </p:tgtEl>
                                        <p:attrNameLst>
                                          <p:attrName>style.visibility</p:attrName>
                                        </p:attrNameLst>
                                      </p:cBhvr>
                                      <p:to>
                                        <p:strVal val="visible"/>
                                      </p:to>
                                    </p:set>
                                    <p:anim calcmode="lin" valueType="num">
                                      <p:cBhvr additive="base">
                                        <p:cTn id="12" dur="500" fill="hold"/>
                                        <p:tgtEl>
                                          <p:spTgt spid="118681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86818">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86818">
                                            <p:txEl>
                                              <p:pRg st="2" end="2"/>
                                            </p:txEl>
                                          </p:spTgt>
                                        </p:tgtEl>
                                        <p:attrNameLst>
                                          <p:attrName>style.visibility</p:attrName>
                                        </p:attrNameLst>
                                      </p:cBhvr>
                                      <p:to>
                                        <p:strVal val="visible"/>
                                      </p:to>
                                    </p:set>
                                    <p:anim calcmode="lin" valueType="num">
                                      <p:cBhvr additive="base">
                                        <p:cTn id="17" dur="500" fill="hold"/>
                                        <p:tgtEl>
                                          <p:spTgt spid="118681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86818">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86818">
                                            <p:txEl>
                                              <p:pRg st="3" end="3"/>
                                            </p:txEl>
                                          </p:spTgt>
                                        </p:tgtEl>
                                        <p:attrNameLst>
                                          <p:attrName>style.visibility</p:attrName>
                                        </p:attrNameLst>
                                      </p:cBhvr>
                                      <p:to>
                                        <p:strVal val="visible"/>
                                      </p:to>
                                    </p:set>
                                    <p:anim calcmode="lin" valueType="num">
                                      <p:cBhvr additive="base">
                                        <p:cTn id="22" dur="500" fill="hold"/>
                                        <p:tgtEl>
                                          <p:spTgt spid="1186818">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86818">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6818" grpId="0" build="p" autoUpdateAnimBg="0" advAuto="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8866" name="Rectangle 2"/>
          <p:cNvSpPr>
            <a:spLocks noGrp="1" noChangeArrowheads="1"/>
          </p:cNvSpPr>
          <p:nvPr>
            <p:ph type="body" idx="1"/>
          </p:nvPr>
        </p:nvSpPr>
        <p:spPr>
          <a:xfrm>
            <a:off x="203200" y="2243734"/>
            <a:ext cx="8650514" cy="3783216"/>
          </a:xfrm>
        </p:spPr>
        <p:txBody>
          <a:bodyPr wrap="square">
            <a:spAutoFit/>
          </a:bodyPr>
          <a:lstStyle/>
          <a:p>
            <a:pPr marL="1082675" indent="-1082675" eaLnBrk="1" hangingPunct="1">
              <a:spcBef>
                <a:spcPct val="0"/>
              </a:spcBef>
              <a:spcAft>
                <a:spcPct val="50000"/>
              </a:spcAft>
              <a:buClr>
                <a:srgbClr val="FF0000"/>
              </a:buClr>
              <a:buFontTx/>
              <a:buNone/>
            </a:pPr>
            <a:r>
              <a:rPr lang="en-US" dirty="0" smtClean="0">
                <a:ea typeface="ＭＳ Ｐゴシック" charset="-128"/>
              </a:rPr>
              <a:t>     a.  </a:t>
            </a:r>
            <a:r>
              <a:rPr lang="en-US" b="1" dirty="0" smtClean="0">
                <a:ea typeface="ＭＳ Ｐゴシック" charset="-128"/>
              </a:rPr>
              <a:t>Exertional</a:t>
            </a:r>
            <a:r>
              <a:rPr lang="en-US" dirty="0" smtClean="0">
                <a:ea typeface="ＭＳ Ｐゴシック" charset="-128"/>
              </a:rPr>
              <a:t> </a:t>
            </a:r>
            <a:r>
              <a:rPr lang="en-US" b="1" dirty="0" smtClean="0">
                <a:ea typeface="ＭＳ Ｐゴシック" charset="-128"/>
              </a:rPr>
              <a:t>Heat Exhaustion</a:t>
            </a:r>
            <a:r>
              <a:rPr lang="en-US" dirty="0" smtClean="0">
                <a:ea typeface="ＭＳ Ｐゴシック" charset="-128"/>
              </a:rPr>
              <a:t>—is characterized by an inability to maintain adequate cardiac output and an inability to maintain adequate moderate to high body temperatures. </a:t>
            </a:r>
          </a:p>
          <a:p>
            <a:pPr marL="1082675" indent="-1082675" eaLnBrk="1" hangingPunct="1">
              <a:spcBef>
                <a:spcPct val="0"/>
              </a:spcBef>
              <a:spcAft>
                <a:spcPct val="50000"/>
              </a:spcAft>
              <a:buClr>
                <a:srgbClr val="FF0000"/>
              </a:buClr>
              <a:buFontTx/>
              <a:buNone/>
            </a:pPr>
            <a:r>
              <a:rPr lang="en-US" dirty="0" smtClean="0">
                <a:ea typeface="ＭＳ Ｐゴシック" charset="-128"/>
              </a:rPr>
              <a:t>       b. </a:t>
            </a:r>
            <a:r>
              <a:rPr lang="en-US" b="1" dirty="0" smtClean="0">
                <a:ea typeface="ＭＳ Ｐゴシック" charset="-128"/>
              </a:rPr>
              <a:t>Exertional Heat Injury</a:t>
            </a:r>
            <a:r>
              <a:rPr lang="en-US" dirty="0" smtClean="0">
                <a:ea typeface="ＭＳ Ｐゴシック" charset="-128"/>
              </a:rPr>
              <a:t>—is a moderate to severe progressive multisystem disorder, with hyperthermia accompanied by organ damage or severe dysfunction.</a:t>
            </a:r>
          </a:p>
          <a:p>
            <a:pPr marL="1082675" indent="-1082675" eaLnBrk="1" hangingPunct="1">
              <a:spcBef>
                <a:spcPct val="0"/>
              </a:spcBef>
              <a:spcAft>
                <a:spcPct val="50000"/>
              </a:spcAft>
              <a:buClr>
                <a:srgbClr val="FF0000"/>
              </a:buClr>
              <a:buFontTx/>
              <a:buNone/>
            </a:pPr>
            <a:r>
              <a:rPr lang="en-US" dirty="0" smtClean="0">
                <a:ea typeface="ＭＳ Ｐゴシック" charset="-128"/>
              </a:rPr>
              <a:t>       c.  </a:t>
            </a:r>
            <a:r>
              <a:rPr lang="en-US" b="1" dirty="0" smtClean="0">
                <a:ea typeface="ＭＳ Ｐゴシック" charset="-128"/>
              </a:rPr>
              <a:t>Exertional</a:t>
            </a:r>
            <a:r>
              <a:rPr lang="en-US" dirty="0" smtClean="0">
                <a:ea typeface="ＭＳ Ｐゴシック" charset="-128"/>
              </a:rPr>
              <a:t> </a:t>
            </a:r>
            <a:r>
              <a:rPr lang="en-US" b="1" dirty="0" smtClean="0">
                <a:ea typeface="ＭＳ Ｐゴシック" charset="-128"/>
              </a:rPr>
              <a:t>Heatstroke</a:t>
            </a:r>
            <a:r>
              <a:rPr lang="en-US" dirty="0" smtClean="0">
                <a:ea typeface="ＭＳ Ｐゴシック" charset="-128"/>
              </a:rPr>
              <a:t>—A life-threatening illness characterized by high body temperature and central nervous system dysfunction.</a:t>
            </a:r>
          </a:p>
        </p:txBody>
      </p:sp>
      <p:sp>
        <p:nvSpPr>
          <p:cNvPr id="1188867" name="Rectangle 3"/>
          <p:cNvSpPr>
            <a:spLocks noChangeArrowheads="1"/>
          </p:cNvSpPr>
          <p:nvPr/>
        </p:nvSpPr>
        <p:spPr bwMode="auto">
          <a:xfrm>
            <a:off x="149240" y="1360102"/>
            <a:ext cx="8602873" cy="871650"/>
          </a:xfrm>
          <a:prstGeom prst="rect">
            <a:avLst/>
          </a:prstGeom>
          <a:noFill/>
          <a:ln w="9525">
            <a:noFill/>
            <a:miter lim="800000"/>
            <a:headEnd/>
            <a:tailEnd/>
          </a:ln>
        </p:spPr>
        <p:txBody>
          <a:bodyPr wrap="square" lIns="92075" tIns="46038" rIns="92075" bIns="46038">
            <a:spAutoFit/>
          </a:bodyPr>
          <a:lstStyle/>
          <a:p>
            <a:pPr marL="1092200" indent="-1092200" algn="l">
              <a:lnSpc>
                <a:spcPct val="90000"/>
              </a:lnSpc>
              <a:spcAft>
                <a:spcPct val="50000"/>
              </a:spcAft>
              <a:buClr>
                <a:srgbClr val="FF0000"/>
              </a:buClr>
            </a:pPr>
            <a:r>
              <a:rPr lang="en-US" sz="2200" b="0" dirty="0">
                <a:latin typeface="+mn-lt"/>
              </a:rPr>
              <a:t> </a:t>
            </a:r>
            <a:r>
              <a:rPr lang="en-US" sz="2200" b="0" dirty="0" smtClean="0">
                <a:latin typeface="+mn-lt"/>
              </a:rPr>
              <a:t>  </a:t>
            </a:r>
            <a:r>
              <a:rPr lang="en-US" sz="2200" b="1" dirty="0" smtClean="0">
                <a:latin typeface="+mn-lt"/>
                <a:ea typeface="ＭＳ Ｐゴシック" charset="-128"/>
              </a:rPr>
              <a:t>A. Exertional Heat Illness Syndromes (cont.)</a:t>
            </a:r>
          </a:p>
          <a:p>
            <a:pPr marL="1092200" indent="-1092200" algn="l" eaLnBrk="1" hangingPunct="1">
              <a:lnSpc>
                <a:spcPct val="90000"/>
              </a:lnSpc>
              <a:spcAft>
                <a:spcPct val="50000"/>
              </a:spcAft>
              <a:buClr>
                <a:srgbClr val="FF0000"/>
              </a:buClr>
            </a:pPr>
            <a:r>
              <a:rPr lang="en-US" sz="2200" dirty="0" smtClean="0">
                <a:latin typeface="+mn-lt"/>
              </a:rPr>
              <a:t>    </a:t>
            </a:r>
            <a:r>
              <a:rPr lang="en-US" sz="2200" b="0" dirty="0" smtClean="0">
                <a:latin typeface="+mn-lt"/>
              </a:rPr>
              <a:t>2</a:t>
            </a:r>
            <a:r>
              <a:rPr lang="en-US" sz="2200" b="0" dirty="0">
                <a:latin typeface="+mn-lt"/>
              </a:rPr>
              <a:t>. Serious Exertional Heat Illness</a:t>
            </a:r>
          </a:p>
        </p:txBody>
      </p:sp>
      <p:sp>
        <p:nvSpPr>
          <p:cNvPr id="6" name="Rectangle 5"/>
          <p:cNvSpPr>
            <a:spLocks noChangeArrowheads="1"/>
          </p:cNvSpPr>
          <p:nvPr/>
        </p:nvSpPr>
        <p:spPr bwMode="auto">
          <a:xfrm>
            <a:off x="300318" y="537811"/>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a:t>
            </a:r>
            <a:r>
              <a:rPr lang="en-US" sz="2800" b="1" dirty="0" smtClean="0">
                <a:solidFill>
                  <a:schemeClr val="accent1"/>
                </a:solidFill>
                <a:latin typeface="+mj-lt"/>
              </a:rPr>
              <a:t>Illness (cont.)</a:t>
            </a:r>
            <a:endParaRPr lang="en-US" sz="2800" b="1" dirty="0">
              <a:solidFill>
                <a:schemeClr val="accent1"/>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8866">
                                            <p:txEl>
                                              <p:pRg st="0" end="0"/>
                                            </p:txEl>
                                          </p:spTgt>
                                        </p:tgtEl>
                                        <p:attrNameLst>
                                          <p:attrName>style.visibility</p:attrName>
                                        </p:attrNameLst>
                                      </p:cBhvr>
                                      <p:to>
                                        <p:strVal val="visible"/>
                                      </p:to>
                                    </p:set>
                                    <p:anim calcmode="lin" valueType="num">
                                      <p:cBhvr additive="base">
                                        <p:cTn id="7" dur="500" fill="hold"/>
                                        <p:tgtEl>
                                          <p:spTgt spid="118886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886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88866">
                                            <p:txEl>
                                              <p:pRg st="1" end="1"/>
                                            </p:txEl>
                                          </p:spTgt>
                                        </p:tgtEl>
                                        <p:attrNameLst>
                                          <p:attrName>style.visibility</p:attrName>
                                        </p:attrNameLst>
                                      </p:cBhvr>
                                      <p:to>
                                        <p:strVal val="visible"/>
                                      </p:to>
                                    </p:set>
                                    <p:anim calcmode="lin" valueType="num">
                                      <p:cBhvr additive="base">
                                        <p:cTn id="12" dur="500" fill="hold"/>
                                        <p:tgtEl>
                                          <p:spTgt spid="118886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8886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88866">
                                            <p:txEl>
                                              <p:pRg st="2" end="2"/>
                                            </p:txEl>
                                          </p:spTgt>
                                        </p:tgtEl>
                                        <p:attrNameLst>
                                          <p:attrName>style.visibility</p:attrName>
                                        </p:attrNameLst>
                                      </p:cBhvr>
                                      <p:to>
                                        <p:strVal val="visible"/>
                                      </p:to>
                                    </p:set>
                                    <p:anim calcmode="lin" valueType="num">
                                      <p:cBhvr additive="base">
                                        <p:cTn id="17" dur="500" fill="hold"/>
                                        <p:tgtEl>
                                          <p:spTgt spid="1188866">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88866">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88867">
                                            <p:txEl>
                                              <p:pRg st="0" end="0"/>
                                            </p:txEl>
                                          </p:spTgt>
                                        </p:tgtEl>
                                        <p:attrNameLst>
                                          <p:attrName>style.visibility</p:attrName>
                                        </p:attrNameLst>
                                      </p:cBhvr>
                                      <p:to>
                                        <p:strVal val="visible"/>
                                      </p:to>
                                    </p:set>
                                    <p:anim calcmode="lin" valueType="num">
                                      <p:cBhvr additive="base">
                                        <p:cTn id="22" dur="500" fill="hold"/>
                                        <p:tgtEl>
                                          <p:spTgt spid="1188867">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88867">
                                            <p:txEl>
                                              <p:pRg st="0" end="0"/>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88867">
                                            <p:txEl>
                                              <p:pRg st="1" end="1"/>
                                            </p:txEl>
                                          </p:spTgt>
                                        </p:tgtEl>
                                        <p:attrNameLst>
                                          <p:attrName>style.visibility</p:attrName>
                                        </p:attrNameLst>
                                      </p:cBhvr>
                                      <p:to>
                                        <p:strVal val="visible"/>
                                      </p:to>
                                    </p:set>
                                    <p:anim calcmode="lin" valueType="num">
                                      <p:cBhvr additive="base">
                                        <p:cTn id="27" dur="500" fill="hold"/>
                                        <p:tgtEl>
                                          <p:spTgt spid="1188867">
                                            <p:txEl>
                                              <p:pRg st="1" end="1"/>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88867">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8866" grpId="0" build="p" autoUpdateAnimBg="0" advAuto="0"/>
      <p:bldP spid="1188867"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172.24.161.56\lww\01_Logistics\Plowman5e_9781496323187\13_Ancillaries\1_Input\PPTs\JPEG updated arts\Plowman-PPT-03\Ch14\Table 14.2.jpg"/>
          <p:cNvPicPr>
            <a:picLocks noChangeAspect="1" noChangeArrowheads="1"/>
          </p:cNvPicPr>
          <p:nvPr/>
        </p:nvPicPr>
        <p:blipFill>
          <a:blip r:embed="rId2" cstate="print"/>
          <a:srcRect/>
          <a:stretch>
            <a:fillRect/>
          </a:stretch>
        </p:blipFill>
        <p:spPr bwMode="auto">
          <a:xfrm>
            <a:off x="309383" y="1637161"/>
            <a:ext cx="8363270" cy="4116657"/>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0914" name="Rectangle 2"/>
          <p:cNvSpPr>
            <a:spLocks noGrp="1" noChangeArrowheads="1"/>
          </p:cNvSpPr>
          <p:nvPr>
            <p:ph type="body" idx="1"/>
          </p:nvPr>
        </p:nvSpPr>
        <p:spPr>
          <a:xfrm>
            <a:off x="461963" y="1358001"/>
            <a:ext cx="8435294" cy="3207674"/>
          </a:xfrm>
        </p:spPr>
        <p:txBody>
          <a:bodyPr wrap="square">
            <a:spAutoFit/>
          </a:bodyPr>
          <a:lstStyle/>
          <a:p>
            <a:pPr marL="914400" indent="-914400" eaLnBrk="1" hangingPunct="1">
              <a:spcBef>
                <a:spcPct val="0"/>
              </a:spcBef>
              <a:spcAft>
                <a:spcPct val="40000"/>
              </a:spcAft>
              <a:buClr>
                <a:srgbClr val="FF0000"/>
              </a:buClr>
              <a:buFontTx/>
              <a:buNone/>
              <a:tabLst>
                <a:tab pos="571500" algn="l"/>
              </a:tabLst>
            </a:pPr>
            <a:r>
              <a:rPr lang="en-US" b="1" dirty="0" smtClean="0">
                <a:ea typeface="ＭＳ Ｐゴシック" charset="-128"/>
              </a:rPr>
              <a:t>B.  Prevention of Exertional Heat Illness</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smtClean="0">
                <a:ea typeface="ＭＳ Ｐゴシック" charset="-128"/>
              </a:rPr>
              <a:t>Adequate time for acclimatization</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smtClean="0">
                <a:ea typeface="ＭＳ Ｐゴシック" charset="-128"/>
              </a:rPr>
              <a:t>Exercise during cooler times</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smtClean="0">
                <a:ea typeface="ＭＳ Ｐゴシック" charset="-128"/>
              </a:rPr>
              <a:t>Avoid exercise if heat stress index (HSI) indicates high risk</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smtClean="0">
                <a:ea typeface="ＭＳ Ｐゴシック" charset="-128"/>
              </a:rPr>
              <a:t>Adequate hydration prior to exercise and replace fluid during exercise</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smtClean="0">
                <a:ea typeface="ＭＳ Ｐゴシック" charset="-128"/>
              </a:rPr>
              <a:t>Wear light color and loose-fitting clothes</a:t>
            </a:r>
          </a:p>
        </p:txBody>
      </p:sp>
      <p:sp>
        <p:nvSpPr>
          <p:cNvPr id="4" name="Rectangle 3"/>
          <p:cNvSpPr>
            <a:spLocks noChangeArrowheads="1"/>
          </p:cNvSpPr>
          <p:nvPr/>
        </p:nvSpPr>
        <p:spPr bwMode="auto">
          <a:xfrm>
            <a:off x="343860" y="525029"/>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a:t>
            </a:r>
            <a:r>
              <a:rPr lang="en-US" sz="2800" b="1" dirty="0" smtClean="0">
                <a:solidFill>
                  <a:schemeClr val="accent1"/>
                </a:solidFill>
                <a:latin typeface="+mj-lt"/>
              </a:rPr>
              <a:t>Illness (cont.)</a:t>
            </a:r>
            <a:endParaRPr lang="en-US" sz="2800" b="1" dirty="0">
              <a:solidFill>
                <a:schemeClr val="accent1"/>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0914">
                                            <p:txEl>
                                              <p:pRg st="0" end="0"/>
                                            </p:txEl>
                                          </p:spTgt>
                                        </p:tgtEl>
                                        <p:attrNameLst>
                                          <p:attrName>style.visibility</p:attrName>
                                        </p:attrNameLst>
                                      </p:cBhvr>
                                      <p:to>
                                        <p:strVal val="visible"/>
                                      </p:to>
                                    </p:set>
                                    <p:anim calcmode="lin" valueType="num">
                                      <p:cBhvr additive="base">
                                        <p:cTn id="7" dur="500" fill="hold"/>
                                        <p:tgtEl>
                                          <p:spTgt spid="1190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091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90914">
                                            <p:txEl>
                                              <p:pRg st="1" end="1"/>
                                            </p:txEl>
                                          </p:spTgt>
                                        </p:tgtEl>
                                        <p:attrNameLst>
                                          <p:attrName>style.visibility</p:attrName>
                                        </p:attrNameLst>
                                      </p:cBhvr>
                                      <p:to>
                                        <p:strVal val="visible"/>
                                      </p:to>
                                    </p:set>
                                    <p:anim calcmode="lin" valueType="num">
                                      <p:cBhvr additive="base">
                                        <p:cTn id="12" dur="500" fill="hold"/>
                                        <p:tgtEl>
                                          <p:spTgt spid="119091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90914">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90914">
                                            <p:txEl>
                                              <p:pRg st="2" end="2"/>
                                            </p:txEl>
                                          </p:spTgt>
                                        </p:tgtEl>
                                        <p:attrNameLst>
                                          <p:attrName>style.visibility</p:attrName>
                                        </p:attrNameLst>
                                      </p:cBhvr>
                                      <p:to>
                                        <p:strVal val="visible"/>
                                      </p:to>
                                    </p:set>
                                    <p:anim calcmode="lin" valueType="num">
                                      <p:cBhvr additive="base">
                                        <p:cTn id="17" dur="500" fill="hold"/>
                                        <p:tgtEl>
                                          <p:spTgt spid="119091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90914">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90914">
                                            <p:txEl>
                                              <p:pRg st="3" end="3"/>
                                            </p:txEl>
                                          </p:spTgt>
                                        </p:tgtEl>
                                        <p:attrNameLst>
                                          <p:attrName>style.visibility</p:attrName>
                                        </p:attrNameLst>
                                      </p:cBhvr>
                                      <p:to>
                                        <p:strVal val="visible"/>
                                      </p:to>
                                    </p:set>
                                    <p:anim calcmode="lin" valueType="num">
                                      <p:cBhvr additive="base">
                                        <p:cTn id="22" dur="500" fill="hold"/>
                                        <p:tgtEl>
                                          <p:spTgt spid="1190914">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90914">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90914">
                                            <p:txEl>
                                              <p:pRg st="4" end="4"/>
                                            </p:txEl>
                                          </p:spTgt>
                                        </p:tgtEl>
                                        <p:attrNameLst>
                                          <p:attrName>style.visibility</p:attrName>
                                        </p:attrNameLst>
                                      </p:cBhvr>
                                      <p:to>
                                        <p:strVal val="visible"/>
                                      </p:to>
                                    </p:set>
                                    <p:anim calcmode="lin" valueType="num">
                                      <p:cBhvr additive="base">
                                        <p:cTn id="27" dur="500" fill="hold"/>
                                        <p:tgtEl>
                                          <p:spTgt spid="1190914">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90914">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190914">
                                            <p:txEl>
                                              <p:pRg st="5" end="5"/>
                                            </p:txEl>
                                          </p:spTgt>
                                        </p:tgtEl>
                                        <p:attrNameLst>
                                          <p:attrName>style.visibility</p:attrName>
                                        </p:attrNameLst>
                                      </p:cBhvr>
                                      <p:to>
                                        <p:strVal val="visible"/>
                                      </p:to>
                                    </p:set>
                                    <p:anim calcmode="lin" valueType="num">
                                      <p:cBhvr additive="base">
                                        <p:cTn id="32" dur="500" fill="hold"/>
                                        <p:tgtEl>
                                          <p:spTgt spid="1190914">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190914">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0914" grpId="0" build="p" autoUpdateAnimBg="0" advAuto="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454" y="596859"/>
            <a:ext cx="8524875" cy="388937"/>
          </a:xfrm>
        </p:spPr>
        <p:txBody>
          <a:bodyPr/>
          <a:lstStyle/>
          <a:p>
            <a:pPr>
              <a:defRPr/>
            </a:pPr>
            <a:r>
              <a:rPr lang="en-US" dirty="0" smtClean="0"/>
              <a:t>Check Your Comprehension</a:t>
            </a:r>
            <a:endParaRPr lang="en-US" dirty="0"/>
          </a:p>
        </p:txBody>
      </p:sp>
      <p:pic>
        <p:nvPicPr>
          <p:cNvPr id="17410" name="Picture 2" descr="\\172.24.161.56\lww\01_Logistics\Plowman5e_9781496323187\13_Ancillaries\1_Input\PPTs\JPEG updated arts\Plowman-PPT-03\Ch14\Check Your Comprehension 1 - Case Study 1.jpg"/>
          <p:cNvPicPr>
            <a:picLocks noChangeAspect="1" noChangeArrowheads="1"/>
          </p:cNvPicPr>
          <p:nvPr/>
        </p:nvPicPr>
        <p:blipFill>
          <a:blip r:embed="rId2" cstate="print"/>
          <a:srcRect/>
          <a:stretch>
            <a:fillRect/>
          </a:stretch>
        </p:blipFill>
        <p:spPr bwMode="auto">
          <a:xfrm>
            <a:off x="1946094" y="1502295"/>
            <a:ext cx="4765257" cy="4708409"/>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2962" name="Rectangle 2"/>
          <p:cNvSpPr>
            <a:spLocks noGrp="1" noChangeArrowheads="1"/>
          </p:cNvSpPr>
          <p:nvPr>
            <p:ph type="body" idx="1"/>
          </p:nvPr>
        </p:nvSpPr>
        <p:spPr>
          <a:xfrm>
            <a:off x="304801" y="1369451"/>
            <a:ext cx="8476343" cy="3512373"/>
          </a:xfrm>
        </p:spPr>
        <p:txBody>
          <a:bodyPr wrap="square">
            <a:spAutoFit/>
          </a:bodyPr>
          <a:lstStyle/>
          <a:p>
            <a:pPr marL="609600" indent="-609600" eaLnBrk="1" hangingPunct="1">
              <a:spcBef>
                <a:spcPct val="0"/>
              </a:spcBef>
              <a:spcAft>
                <a:spcPct val="50000"/>
              </a:spcAft>
              <a:buClr>
                <a:srgbClr val="FF0000"/>
              </a:buClr>
              <a:buFontTx/>
              <a:buNone/>
            </a:pPr>
            <a:r>
              <a:rPr lang="en-US" b="1" dirty="0" smtClean="0">
                <a:ea typeface="ＭＳ Ｐゴシック" charset="-128"/>
              </a:rPr>
              <a:t>A.  Cold-Induced Injuries</a:t>
            </a:r>
          </a:p>
          <a:p>
            <a:pPr marL="609600" indent="-609600" eaLnBrk="1" hangingPunct="1">
              <a:spcBef>
                <a:spcPct val="0"/>
              </a:spcBef>
              <a:spcAft>
                <a:spcPct val="50000"/>
              </a:spcAft>
              <a:buClr>
                <a:srgbClr val="FF0000"/>
              </a:buClr>
              <a:buFontTx/>
              <a:buNone/>
            </a:pPr>
            <a:r>
              <a:rPr lang="en-US" b="1" dirty="0" smtClean="0">
                <a:ea typeface="ＭＳ Ｐゴシック" charset="-128"/>
              </a:rPr>
              <a:t>	</a:t>
            </a:r>
          </a:p>
          <a:p>
            <a:pPr marL="609600" indent="-261938" eaLnBrk="1" hangingPunct="1">
              <a:spcBef>
                <a:spcPct val="0"/>
              </a:spcBef>
              <a:spcAft>
                <a:spcPct val="50000"/>
              </a:spcAft>
              <a:buClr>
                <a:schemeClr val="accent2"/>
              </a:buClr>
              <a:buFont typeface="Verdana" pitchFamily="34" charset="0"/>
              <a:buChar char="●"/>
            </a:pPr>
            <a:r>
              <a:rPr lang="en-US" b="1" dirty="0" smtClean="0">
                <a:ea typeface="ＭＳ Ｐゴシック" charset="-128"/>
              </a:rPr>
              <a:t>Hypothermia</a:t>
            </a:r>
            <a:r>
              <a:rPr lang="en-US" dirty="0" smtClean="0">
                <a:ea typeface="ＭＳ Ｐゴシック" charset="-128"/>
              </a:rPr>
              <a:t>—A core temperature less than 35 degrees Celsius; a lowering of the body temperature to the point that it affects normal function</a:t>
            </a:r>
          </a:p>
          <a:p>
            <a:pPr marL="609600" indent="-609600" eaLnBrk="1" hangingPunct="1">
              <a:spcBef>
                <a:spcPct val="0"/>
              </a:spcBef>
              <a:spcAft>
                <a:spcPct val="50000"/>
              </a:spcAft>
              <a:buClr>
                <a:schemeClr val="accent2"/>
              </a:buClr>
              <a:buNone/>
            </a:pPr>
            <a:r>
              <a:rPr lang="en-US" b="1" i="1" dirty="0" smtClean="0">
                <a:ea typeface="ＭＳ Ｐゴシック" charset="-128"/>
              </a:rPr>
              <a:t>	</a:t>
            </a:r>
          </a:p>
          <a:p>
            <a:pPr marL="609600" indent="-261938" eaLnBrk="1" hangingPunct="1">
              <a:spcBef>
                <a:spcPct val="0"/>
              </a:spcBef>
              <a:spcAft>
                <a:spcPct val="50000"/>
              </a:spcAft>
              <a:buClr>
                <a:schemeClr val="accent2"/>
              </a:buClr>
              <a:buFont typeface="Verdana" pitchFamily="34" charset="0"/>
              <a:buChar char="●"/>
            </a:pPr>
            <a:r>
              <a:rPr lang="en-US" b="1" dirty="0" smtClean="0">
                <a:ea typeface="ＭＳ Ｐゴシック" charset="-128"/>
              </a:rPr>
              <a:t>Frostbite</a:t>
            </a:r>
            <a:r>
              <a:rPr lang="en-US" dirty="0" smtClean="0">
                <a:ea typeface="ＭＳ Ｐゴシック" charset="-128"/>
              </a:rPr>
              <a:t>—the consequence of water crystallization within tissues that causes cellular dehydration and leads to tissue destruction</a:t>
            </a:r>
          </a:p>
        </p:txBody>
      </p:sp>
      <p:sp>
        <p:nvSpPr>
          <p:cNvPr id="58370" name="Rectangle 3"/>
          <p:cNvSpPr>
            <a:spLocks noChangeArrowheads="1"/>
          </p:cNvSpPr>
          <p:nvPr/>
        </p:nvSpPr>
        <p:spPr bwMode="auto">
          <a:xfrm>
            <a:off x="343113" y="555425"/>
            <a:ext cx="4887877"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IX. Exercise in the Cold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2962">
                                            <p:txEl>
                                              <p:pRg st="0" end="0"/>
                                            </p:txEl>
                                          </p:spTgt>
                                        </p:tgtEl>
                                        <p:attrNameLst>
                                          <p:attrName>style.visibility</p:attrName>
                                        </p:attrNameLst>
                                      </p:cBhvr>
                                      <p:to>
                                        <p:strVal val="visible"/>
                                      </p:to>
                                    </p:set>
                                    <p:anim calcmode="lin" valueType="num">
                                      <p:cBhvr additive="base">
                                        <p:cTn id="7" dur="500" fill="hold"/>
                                        <p:tgtEl>
                                          <p:spTgt spid="119296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296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92962">
                                            <p:txEl>
                                              <p:pRg st="1" end="1"/>
                                            </p:txEl>
                                          </p:spTgt>
                                        </p:tgtEl>
                                        <p:attrNameLst>
                                          <p:attrName>style.visibility</p:attrName>
                                        </p:attrNameLst>
                                      </p:cBhvr>
                                      <p:to>
                                        <p:strVal val="visible"/>
                                      </p:to>
                                    </p:set>
                                    <p:anim calcmode="lin" valueType="num">
                                      <p:cBhvr additive="base">
                                        <p:cTn id="12" dur="500" fill="hold"/>
                                        <p:tgtEl>
                                          <p:spTgt spid="1192962">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92962">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92962">
                                            <p:txEl>
                                              <p:pRg st="2" end="2"/>
                                            </p:txEl>
                                          </p:spTgt>
                                        </p:tgtEl>
                                        <p:attrNameLst>
                                          <p:attrName>style.visibility</p:attrName>
                                        </p:attrNameLst>
                                      </p:cBhvr>
                                      <p:to>
                                        <p:strVal val="visible"/>
                                      </p:to>
                                    </p:set>
                                    <p:anim calcmode="lin" valueType="num">
                                      <p:cBhvr additive="base">
                                        <p:cTn id="17" dur="500" fill="hold"/>
                                        <p:tgtEl>
                                          <p:spTgt spid="1192962">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92962">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92962">
                                            <p:txEl>
                                              <p:pRg st="3" end="3"/>
                                            </p:txEl>
                                          </p:spTgt>
                                        </p:tgtEl>
                                        <p:attrNameLst>
                                          <p:attrName>style.visibility</p:attrName>
                                        </p:attrNameLst>
                                      </p:cBhvr>
                                      <p:to>
                                        <p:strVal val="visible"/>
                                      </p:to>
                                    </p:set>
                                    <p:anim calcmode="lin" valueType="num">
                                      <p:cBhvr additive="base">
                                        <p:cTn id="22" dur="500" fill="hold"/>
                                        <p:tgtEl>
                                          <p:spTgt spid="1192962">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92962">
                                            <p:txEl>
                                              <p:pRg st="3" end="3"/>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92962">
                                            <p:txEl>
                                              <p:pRg st="4" end="4"/>
                                            </p:txEl>
                                          </p:spTgt>
                                        </p:tgtEl>
                                        <p:attrNameLst>
                                          <p:attrName>style.visibility</p:attrName>
                                        </p:attrNameLst>
                                      </p:cBhvr>
                                      <p:to>
                                        <p:strVal val="visible"/>
                                      </p:to>
                                    </p:set>
                                    <p:anim calcmode="lin" valueType="num">
                                      <p:cBhvr additive="base">
                                        <p:cTn id="27" dur="500" fill="hold"/>
                                        <p:tgtEl>
                                          <p:spTgt spid="1192962">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9296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2962" grpId="0" build="p" autoUpdateAnimBg="0" advAuto="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7058" name="Rectangle 2"/>
          <p:cNvSpPr>
            <a:spLocks noGrp="1" noChangeArrowheads="1"/>
          </p:cNvSpPr>
          <p:nvPr>
            <p:ph type="body" idx="1"/>
          </p:nvPr>
        </p:nvSpPr>
        <p:spPr>
          <a:xfrm>
            <a:off x="334289" y="1322502"/>
            <a:ext cx="8251825" cy="4189481"/>
          </a:xfrm>
        </p:spPr>
        <p:txBody>
          <a:bodyPr>
            <a:spAutoFit/>
          </a:bodyPr>
          <a:lstStyle/>
          <a:p>
            <a:pPr marL="571500" indent="-571500" eaLnBrk="1" hangingPunct="1">
              <a:spcBef>
                <a:spcPct val="0"/>
              </a:spcBef>
              <a:spcAft>
                <a:spcPct val="50000"/>
              </a:spcAft>
              <a:buClr>
                <a:srgbClr val="FF0000"/>
              </a:buClr>
              <a:buFontTx/>
              <a:buNone/>
            </a:pPr>
            <a:r>
              <a:rPr lang="en-US" b="1" dirty="0" smtClean="0">
                <a:ea typeface="ＭＳ Ｐゴシック" charset="-128"/>
              </a:rPr>
              <a:t>B.  Prevention of Cold-Induced Injuries </a:t>
            </a:r>
          </a:p>
          <a:p>
            <a:pPr marL="571500" indent="-571500" eaLnBrk="1" hangingPunct="1">
              <a:spcBef>
                <a:spcPct val="0"/>
              </a:spcBef>
              <a:spcAft>
                <a:spcPct val="50000"/>
              </a:spcAft>
              <a:buClr>
                <a:srgbClr val="FF0000"/>
              </a:buClr>
              <a:buFontTx/>
              <a:buNone/>
            </a:pPr>
            <a:endParaRPr lang="en-US" b="1" dirty="0" smtClean="0">
              <a:ea typeface="ＭＳ Ｐゴシック" charset="-128"/>
            </a:endParaRPr>
          </a:p>
          <a:p>
            <a:pPr marL="571500" indent="-571500" eaLnBrk="1" hangingPunct="1">
              <a:spcBef>
                <a:spcPct val="0"/>
              </a:spcBef>
              <a:spcAft>
                <a:spcPct val="50000"/>
              </a:spcAft>
              <a:buClr>
                <a:srgbClr val="FF0000"/>
              </a:buClr>
              <a:buFontTx/>
              <a:buNone/>
            </a:pPr>
            <a:r>
              <a:rPr lang="en-US" b="1" dirty="0" smtClean="0">
                <a:ea typeface="ＭＳ Ｐゴシック" charset="-128"/>
              </a:rPr>
              <a:t>C.	Influence of Sex and Age on Cold Tolerance</a:t>
            </a:r>
          </a:p>
          <a:p>
            <a:pPr marL="571500" indent="-571500" eaLnBrk="1" hangingPunct="1">
              <a:spcBef>
                <a:spcPct val="0"/>
              </a:spcBef>
              <a:spcAft>
                <a:spcPct val="50000"/>
              </a:spcAft>
              <a:buClr>
                <a:srgbClr val="FF0000"/>
              </a:buClr>
              <a:buFontTx/>
              <a:buNone/>
            </a:pPr>
            <a:endParaRPr lang="en-US" b="1" dirty="0" smtClean="0">
              <a:ea typeface="ＭＳ Ｐゴシック" charset="-128"/>
            </a:endParaRPr>
          </a:p>
          <a:p>
            <a:pPr marL="571500" indent="-571500" eaLnBrk="1" hangingPunct="1">
              <a:spcBef>
                <a:spcPct val="0"/>
              </a:spcBef>
              <a:spcAft>
                <a:spcPct val="50000"/>
              </a:spcAft>
              <a:buClr>
                <a:srgbClr val="FF0000"/>
              </a:buClr>
              <a:buFontTx/>
              <a:buNone/>
            </a:pPr>
            <a:r>
              <a:rPr lang="en-US" dirty="0" smtClean="0">
                <a:ea typeface="ＭＳ Ｐゴシック" charset="-128"/>
              </a:rPr>
              <a:t>		1. Male-Female differences</a:t>
            </a:r>
          </a:p>
          <a:p>
            <a:pPr marL="571500" indent="-571500" eaLnBrk="1" hangingPunct="1">
              <a:spcBef>
                <a:spcPct val="0"/>
              </a:spcBef>
              <a:spcAft>
                <a:spcPct val="50000"/>
              </a:spcAft>
              <a:buClr>
                <a:srgbClr val="FF0000"/>
              </a:buClr>
              <a:buFontTx/>
              <a:buNone/>
            </a:pPr>
            <a:endParaRPr lang="en-US" dirty="0" smtClean="0">
              <a:ea typeface="ＭＳ Ｐゴシック" charset="-128"/>
            </a:endParaRPr>
          </a:p>
          <a:p>
            <a:pPr marL="571500" indent="-571500" eaLnBrk="1" hangingPunct="1">
              <a:spcBef>
                <a:spcPct val="0"/>
              </a:spcBef>
              <a:spcAft>
                <a:spcPct val="50000"/>
              </a:spcAft>
              <a:buClr>
                <a:srgbClr val="FF0000"/>
              </a:buClr>
              <a:buFontTx/>
              <a:buNone/>
            </a:pPr>
            <a:r>
              <a:rPr lang="en-US" dirty="0" smtClean="0">
                <a:ea typeface="ＭＳ Ｐゴシック" charset="-128"/>
              </a:rPr>
              <a:t>		2. Children and Adolescents</a:t>
            </a:r>
          </a:p>
          <a:p>
            <a:pPr marL="571500" indent="-571500" eaLnBrk="1" hangingPunct="1">
              <a:spcBef>
                <a:spcPct val="0"/>
              </a:spcBef>
              <a:spcAft>
                <a:spcPct val="50000"/>
              </a:spcAft>
              <a:buClr>
                <a:srgbClr val="FF0000"/>
              </a:buClr>
              <a:buFontTx/>
              <a:buNone/>
            </a:pPr>
            <a:endParaRPr lang="en-US" dirty="0" smtClean="0">
              <a:ea typeface="ＭＳ Ｐゴシック" charset="-128"/>
            </a:endParaRPr>
          </a:p>
          <a:p>
            <a:pPr marL="571500" indent="-571500" eaLnBrk="1" hangingPunct="1">
              <a:spcBef>
                <a:spcPct val="0"/>
              </a:spcBef>
              <a:spcAft>
                <a:spcPct val="50000"/>
              </a:spcAft>
              <a:buClr>
                <a:srgbClr val="FF0000"/>
              </a:buClr>
              <a:buFontTx/>
              <a:buNone/>
            </a:pPr>
            <a:r>
              <a:rPr lang="en-US" dirty="0" smtClean="0">
                <a:ea typeface="ＭＳ Ｐゴシック" charset="-128"/>
              </a:rPr>
              <a:t>		3. Older Adults	</a:t>
            </a:r>
          </a:p>
        </p:txBody>
      </p:sp>
      <p:sp>
        <p:nvSpPr>
          <p:cNvPr id="4" name="Rectangle 3"/>
          <p:cNvSpPr>
            <a:spLocks noChangeArrowheads="1"/>
          </p:cNvSpPr>
          <p:nvPr/>
        </p:nvSpPr>
        <p:spPr bwMode="auto">
          <a:xfrm>
            <a:off x="250272" y="522639"/>
            <a:ext cx="6410729"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IX. Exercise in the </a:t>
            </a:r>
            <a:r>
              <a:rPr lang="en-US" sz="2800" b="1" dirty="0" smtClean="0">
                <a:solidFill>
                  <a:schemeClr val="accent1"/>
                </a:solidFill>
                <a:latin typeface="+mj-lt"/>
              </a:rPr>
              <a:t>Cold (cont.)</a:t>
            </a:r>
            <a:endParaRPr lang="en-US" sz="2800" b="1" dirty="0">
              <a:solidFill>
                <a:schemeClr val="accent1"/>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7058">
                                            <p:txEl>
                                              <p:pRg st="0" end="0"/>
                                            </p:txEl>
                                          </p:spTgt>
                                        </p:tgtEl>
                                        <p:attrNameLst>
                                          <p:attrName>style.visibility</p:attrName>
                                        </p:attrNameLst>
                                      </p:cBhvr>
                                      <p:to>
                                        <p:strVal val="visible"/>
                                      </p:to>
                                    </p:set>
                                    <p:anim calcmode="lin" valueType="num">
                                      <p:cBhvr additive="base">
                                        <p:cTn id="7" dur="500" fill="hold"/>
                                        <p:tgtEl>
                                          <p:spTgt spid="11970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705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97058">
                                            <p:txEl>
                                              <p:pRg st="2" end="2"/>
                                            </p:txEl>
                                          </p:spTgt>
                                        </p:tgtEl>
                                        <p:attrNameLst>
                                          <p:attrName>style.visibility</p:attrName>
                                        </p:attrNameLst>
                                      </p:cBhvr>
                                      <p:to>
                                        <p:strVal val="visible"/>
                                      </p:to>
                                    </p:set>
                                    <p:anim calcmode="lin" valueType="num">
                                      <p:cBhvr additive="base">
                                        <p:cTn id="12" dur="500" fill="hold"/>
                                        <p:tgtEl>
                                          <p:spTgt spid="1197058">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97058">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97058">
                                            <p:txEl>
                                              <p:pRg st="4" end="4"/>
                                            </p:txEl>
                                          </p:spTgt>
                                        </p:tgtEl>
                                        <p:attrNameLst>
                                          <p:attrName>style.visibility</p:attrName>
                                        </p:attrNameLst>
                                      </p:cBhvr>
                                      <p:to>
                                        <p:strVal val="visible"/>
                                      </p:to>
                                    </p:set>
                                    <p:anim calcmode="lin" valueType="num">
                                      <p:cBhvr additive="base">
                                        <p:cTn id="17" dur="500" fill="hold"/>
                                        <p:tgtEl>
                                          <p:spTgt spid="1197058">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97058">
                                            <p:txEl>
                                              <p:pRg st="4" end="4"/>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97058">
                                            <p:txEl>
                                              <p:pRg st="6" end="6"/>
                                            </p:txEl>
                                          </p:spTgt>
                                        </p:tgtEl>
                                        <p:attrNameLst>
                                          <p:attrName>style.visibility</p:attrName>
                                        </p:attrNameLst>
                                      </p:cBhvr>
                                      <p:to>
                                        <p:strVal val="visible"/>
                                      </p:to>
                                    </p:set>
                                    <p:anim calcmode="lin" valueType="num">
                                      <p:cBhvr additive="base">
                                        <p:cTn id="22" dur="500" fill="hold"/>
                                        <p:tgtEl>
                                          <p:spTgt spid="1197058">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97058">
                                            <p:txEl>
                                              <p:pRg st="6" end="6"/>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97058">
                                            <p:txEl>
                                              <p:pRg st="8" end="8"/>
                                            </p:txEl>
                                          </p:spTgt>
                                        </p:tgtEl>
                                        <p:attrNameLst>
                                          <p:attrName>style.visibility</p:attrName>
                                        </p:attrNameLst>
                                      </p:cBhvr>
                                      <p:to>
                                        <p:strVal val="visible"/>
                                      </p:to>
                                    </p:set>
                                    <p:anim calcmode="lin" valueType="num">
                                      <p:cBhvr additive="base">
                                        <p:cTn id="27" dur="500" fill="hold"/>
                                        <p:tgtEl>
                                          <p:spTgt spid="1197058">
                                            <p:txEl>
                                              <p:pRg st="8" end="8"/>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97058">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7058" grpId="0" build="p" autoUpdateAnimBg="0" advAuto="0"/>
    </p:bldLst>
  </p:timing>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2926</TotalTime>
  <Words>802</Words>
  <Application>Microsoft Office PowerPoint</Application>
  <PresentationFormat>On-screen Show (4:3)</PresentationFormat>
  <Paragraphs>137</Paragraphs>
  <Slides>32</Slides>
  <Notes>24</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LWW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Check Your Comprehension</vt:lpstr>
      <vt:lpstr>PowerPoint Presentation</vt:lpstr>
      <vt:lpstr>PowerPoint Presentation</vt:lpstr>
    </vt:vector>
  </TitlesOfParts>
  <Company>Wolters Kluwer Health - Lippincott Williams &amp; Wilkins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Ranjith D</cp:lastModifiedBy>
  <cp:revision>332</cp:revision>
  <cp:lastPrinted>2001-01-03T19:47:24Z</cp:lastPrinted>
  <dcterms:created xsi:type="dcterms:W3CDTF">2001-02-15T19:07:27Z</dcterms:created>
  <dcterms:modified xsi:type="dcterms:W3CDTF">2017-05-19T10:11:19Z</dcterms:modified>
</cp:coreProperties>
</file>