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3" r:id="rId6"/>
    <p:sldId id="258" r:id="rId7"/>
    <p:sldId id="257" r:id="rId8"/>
    <p:sldId id="259" r:id="rId9"/>
    <p:sldId id="260" r:id="rId10"/>
    <p:sldId id="261" r:id="rId11"/>
    <p:sldId id="262" r:id="rId12"/>
    <p:sldId id="264" r:id="rId13"/>
    <p:sldId id="266" r:id="rId14"/>
    <p:sldId id="267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309376-49F0-4A3B-B5CC-C11BC329DC1D}" v="775" dt="2020-10-14T16:51:41.0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158" d="100"/>
          <a:sy n="158" d="100"/>
        </p:scale>
        <p:origin x="3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84114-4554-4A6E-B141-94B04D3B45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E13CE6-370A-456A-A0A3-805740BD53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BC2049-0DC3-422E-96E9-20879253F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D0870-83C8-46D3-8FC8-22932B43A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ADAB6A-1ECD-4BD0-867A-41F07551D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088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B4254-1176-46A3-9767-89B2FAAED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6EB58-8E1F-479E-B5A0-9E349766CD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45C2FD-11A7-4FBE-B4A7-082EC636F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6EEC1-791F-4969-9964-35D13AEC4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584767-D86E-4432-B90B-55C25ED22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60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5991-E1D7-44B5-997B-440ACD50A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26220C-3B5C-4A27-BAAA-8C93B6AD97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7E84A6-3C0C-4CF4-87F1-8EE882B8A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DF8DE-3D50-4098-86A6-A69DF4143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70B6D-BA14-44FC-9AA8-7A67C4321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07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F0470-4722-40E9-A2A1-DB03A1AE9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0A9DF-30D5-4991-BFDE-A16CDD43DD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2F6BFD-A75D-4505-AEDB-D800CEDF33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ACF766-73EC-4122-9EAF-DAAE4EE2E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6BE77B-7634-48D4-9184-D3E494A30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67BE2-F398-494E-8ADA-DEB8E2F2E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755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5281C-E906-4C5E-8252-985FBC217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0C5E8-F3A3-40EA-B737-F5A90491E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50C02-FE47-48D2-A08B-F21538CDEB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B43DBA-BE58-4A16-ACA9-E7EB6BFB11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06F06C-9A1C-44C0-A4E1-D188FD22B1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75AAF-C8D1-431E-9C6F-5FE793E74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1D41F4-1660-455F-9F33-B9C5E3DD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15DEAF-0262-40F0-83E6-E45505D70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372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B8985-69BB-4013-9579-F8958A821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883EFE-3877-4E88-9D02-00F67B0F1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D2481F-9007-4D0B-BFC3-50FA95D1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3F9205-E026-42F3-B7F6-E4E3465F0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94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7F3003-8503-4FEE-AB3B-42C28632B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4C3191-0BFA-417E-A6AD-B82AAF6E8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94B47D-56DC-44AA-9DA4-43B6A9931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01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F0C2-1A25-40F2-A8C2-42E1671BF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822D8-9FC6-497C-849C-17B993788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3540EE-AE89-4F1D-9696-D5793D8884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02B73D-3407-46C2-8DBB-B1EF59160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C64C5C-9C7B-4E3C-A8D4-EB93C0F63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A5CF37-87AA-4786-859B-C72E800DD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231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96BE0-D285-45E8-A453-01BF6D166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E0D2FC-980D-4301-9B2D-55C495BD6E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4D860B-F8A3-4CC5-8471-2222B7E3E5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6239DD-35BE-48CD-9A8B-4652866B1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CBE831-2F60-488F-B831-0CF9F4A19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BC6EEE-790D-4B73-8298-A0D8E90B4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03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0FA38-C3B0-43F9-8A96-CBF18A467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FADC89-6E4F-4284-8C5D-E2E4AF3F67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3C0C3-3FE8-4FBD-9D8E-7CB807FE9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CE09B-FE20-4859-9469-9C45382B6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602089-021F-457D-96B1-492B055BB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680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CB8B21-D66F-4777-B40B-C393287E8E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90F91C-1056-4D88-8FCD-A59DB25898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7A525-FC3E-42F2-910C-DE92F6551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8FFC0-4047-44E2-88A7-BBF9F4E22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38024-4AE6-4D97-94A2-F141965FA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008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7C3A25-2980-4E40-A4F0-047E49902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08A74E-2C96-411A-BC84-D7D4FEC89B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C6C0A7-2202-40F8-B24A-CA0E7E4888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61EF01-7E60-41CB-89A1-1A3119C6953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3A3A8-940A-486F-B618-CA8497D56F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D40BA-BDB2-4FBC-B22C-3D97FE9F9F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46EFDC-479F-43DF-9A11-8C0C6E73D3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133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334D1-FB53-4AC3-A5F4-838BC0EC84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Logistic Regression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ACDE53-1C30-4672-9178-47EF224952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617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95609-E7C0-4834-9F7F-DA7A3D8B6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Linear classifier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9B15-42D9-40AA-9641-C5AFB4A53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0668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 can use a linear function to do classification (as well as regression).</a:t>
            </a:r>
          </a:p>
          <a:p>
            <a:pPr marL="0" indent="0">
              <a:buNone/>
            </a:pPr>
            <a:r>
              <a:rPr lang="en-GB" dirty="0"/>
              <a:t>We can draw a line that separates two groups of data.</a:t>
            </a:r>
          </a:p>
          <a:p>
            <a:pPr marL="0" indent="0">
              <a:buNone/>
            </a:pPr>
            <a:r>
              <a:rPr lang="en-GB" dirty="0"/>
              <a:t>If we can find a line that does this then the problem is said to be “linearly separable.”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A3124C-931B-4902-801D-D44EA18B74DF}"/>
              </a:ext>
            </a:extLst>
          </p:cNvPr>
          <p:cNvSpPr txBox="1"/>
          <p:nvPr/>
        </p:nvSpPr>
        <p:spPr>
          <a:xfrm>
            <a:off x="4848837" y="3769496"/>
            <a:ext cx="6434356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we had a line, </a:t>
            </a:r>
            <a:r>
              <a:rPr lang="en-GB" sz="2400" i="1" dirty="0">
                <a:latin typeface="Angsana New" panose="020B0502040204020203" pitchFamily="18" charset="-34"/>
                <a:cs typeface="Angsana New" panose="020B0502040204020203" pitchFamily="18" charset="-34"/>
              </a:rPr>
              <a:t>x2=2.0x1-5.0</a:t>
            </a:r>
            <a:r>
              <a:rPr lang="en-GB" dirty="0"/>
              <a:t> or, equivalently, </a:t>
            </a:r>
            <a:r>
              <a:rPr lang="en-GB" sz="2400" i="1" dirty="0">
                <a:latin typeface="Angsana New" panose="02020603050405020304" pitchFamily="18" charset="-34"/>
                <a:cs typeface="Angsana New" panose="02020603050405020304" pitchFamily="18" charset="-34"/>
              </a:rPr>
              <a:t>-x2 +2.0x1 -5.0 = 0</a:t>
            </a:r>
          </a:p>
          <a:p>
            <a:r>
              <a:rPr lang="en-GB" dirty="0"/>
              <a:t>Then a point (</a:t>
            </a:r>
            <a:r>
              <a:rPr lang="en-GB" sz="2800" i="1" dirty="0">
                <a:latin typeface="Angsana New" panose="02020603050405020304" pitchFamily="18" charset="-34"/>
                <a:cs typeface="Angsana New" panose="02020603050405020304" pitchFamily="18" charset="-34"/>
              </a:rPr>
              <a:t>x2,x1</a:t>
            </a:r>
            <a:r>
              <a:rPr lang="en-GB" dirty="0"/>
              <a:t>) on the line will give a result of 0; a point below and to the right will give a result &gt; 0; and above and to the left will give a result that is &lt; 0.  This threshold can be used to classify the red and blue points, &gt;0 a point is part of the blue set, &lt;=0 then part  of the red set. We can put the result through a threshold function:-</a:t>
            </a:r>
          </a:p>
          <a:p>
            <a:endParaRPr lang="en-GB" dirty="0"/>
          </a:p>
          <a:p>
            <a:r>
              <a:rPr lang="en-GB" dirty="0"/>
              <a:t>thresh(x2,x1) = 1 if (</a:t>
            </a:r>
            <a:r>
              <a:rPr lang="en-GB" sz="2800" i="1" dirty="0">
                <a:latin typeface="Angsana New" panose="02020603050405020304" pitchFamily="18" charset="-34"/>
                <a:cs typeface="Angsana New" panose="02020603050405020304" pitchFamily="18" charset="-34"/>
              </a:rPr>
              <a:t>-x2 +2.0x1 -5.0) &gt;0;  </a:t>
            </a:r>
            <a:r>
              <a:rPr lang="en-GB" dirty="0">
                <a:cs typeface="Angsana New" panose="02020603050405020304" pitchFamily="18" charset="-34"/>
              </a:rPr>
              <a:t>0 otherwise.</a:t>
            </a:r>
            <a:endParaRPr lang="en-GB" dirty="0"/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F1744C3-7343-46A6-AD18-0C99400B9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193" y="3769496"/>
            <a:ext cx="3336022" cy="3092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100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CDE34-346F-47AC-9E2D-616034390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Holding that thought...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5FD21-1F61-49DC-8EB4-E1CFF2988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…Let’s consider Logistic Regression now.</a:t>
            </a:r>
          </a:p>
        </p:txBody>
      </p:sp>
    </p:spTree>
    <p:extLst>
      <p:ext uri="{BB962C8B-B14F-4D97-AF65-F5344CB8AC3E}">
        <p14:creationId xmlns:p14="http://schemas.microsoft.com/office/powerpoint/2010/main" val="1220864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AF0491F-44BA-41E4-9EAD-EF224C2310E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478465"/>
                <a:ext cx="10515600" cy="5698498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Recall linear regression where we predict the coefficients,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dirty="0"/>
                  <a:t>to best fit the model: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 smtClean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…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𝑛</m:t>
                        </m:r>
                      </m:sub>
                    </m:sSub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By the way, it’s easier to write this as a matrix equation,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acc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m:rPr>
                              <m:nor/>
                            </m:rPr>
                            <a:rPr lang="en-GB" b="1" dirty="0" smtClean="0">
                              <a:latin typeface="Cambria Math" panose="02040503050406030204" pitchFamily="18" charset="0"/>
                            </a:rPr>
                            <m:t>ϴ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𝑿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where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b="1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m:t>ϴ</m:t>
                    </m:r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dirty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ϴ</m:t>
                                  </m:r>
                                </m:e>
                                <m:sub>
                                  <m:r>
                                    <a:rPr lang="en-GB" b="0" i="1" dirty="0" smtClean="0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r>
                                <a:rPr lang="en-GB" i="1" dirty="0" smtClean="0">
                                  <a:latin typeface="Cambria Math" panose="02040503050406030204" pitchFamily="18" charset="0"/>
                                </a:rPr>
                                <m:t>⋮</m:t>
                              </m:r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dirty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ϴ</m:t>
                                  </m:r>
                                </m:e>
                                <m:sub>
                                  <m:r>
                                    <a:rPr lang="en-GB" b="0" i="1" dirty="0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</m:e>
                          </m:mr>
                        </m:m>
                      </m:e>
                    </m:d>
                  </m:oMath>
                </a14:m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and </a:t>
                </a:r>
                <a:r>
                  <a:rPr lang="en-GB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X</a:t>
                </a:r>
                <a:r>
                  <a:rPr lang="en-GB" b="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b="0" i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x</m:t>
                                  </m:r>
                                </m:e>
                                <m:sub>
                                  <m:r>
                                    <a:rPr lang="en-GB" b="0" i="1" dirty="0" smtClean="0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r>
                                <a:rPr lang="en-GB" i="1" dirty="0" smtClean="0">
                                  <a:latin typeface="Cambria Math" panose="02040503050406030204" pitchFamily="18" charset="0"/>
                                </a:rPr>
                                <m:t>⋮</m:t>
                              </m:r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nor/>
                                    </m:rPr>
                                    <a:rPr lang="en-GB" b="0" i="0" smtClean="0">
                                      <a:latin typeface="Times New Roman" panose="02020603050405020304" pitchFamily="18" charset="0"/>
                                      <a:cs typeface="Times New Roman" panose="02020603050405020304" pitchFamily="18" charset="0"/>
                                    </a:rPr>
                                    <m:t>x</m:t>
                                  </m:r>
                                </m:e>
                                <m:sub>
                                  <m:r>
                                    <a:rPr lang="en-GB" b="0" i="1" dirty="0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sub>
                              </m:sSub>
                            </m:e>
                          </m:mr>
                        </m:m>
                      </m:e>
                    </m:d>
                  </m:oMath>
                </a14:m>
                <a:endParaRPr lang="en-GB" b="0" dirty="0">
                  <a:latin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This is the equivalent of a vector dot product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b="1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m:t>ϴ</m:t>
                    </m:r>
                    <m:r>
                      <a:rPr lang="en-GB" b="1" i="1" dirty="0"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·</m:t>
                    </m:r>
                  </m:oMath>
                </a14:m>
                <a:r>
                  <a:rPr lang="en-GB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AF0491F-44BA-41E4-9EAD-EF224C2310E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478465"/>
                <a:ext cx="10515600" cy="5698498"/>
              </a:xfrm>
              <a:blipFill>
                <a:blip r:embed="rId2"/>
                <a:stretch>
                  <a:fillRect l="-1043" t="-2139" b="-21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92761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EA667-468A-4EAF-A2BC-EDDED336C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Logistic Regression…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9809DF-3FCB-4C3C-BB40-38B54DAEAA8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Used for </a:t>
                </a:r>
                <a:r>
                  <a:rPr lang="en-GB" b="1" i="1" dirty="0"/>
                  <a:t>classification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It calculates the estimated probability,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</m:oMath>
                </a14:m>
                <a:r>
                  <a:rPr lang="en-GB" dirty="0"/>
                  <a:t> of an instance, X, belonging to a class.</a:t>
                </a:r>
              </a:p>
              <a:p>
                <a:pPr lvl="1"/>
                <a:r>
                  <a:rPr lang="en-GB" dirty="0"/>
                  <a:t>If probability,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</m:oMath>
                </a14:m>
                <a:r>
                  <a:rPr lang="en-GB" dirty="0"/>
                  <a:t> &gt;= 50%  (0.5) then it decides that is does belong, else it does not belong to that class.</a:t>
                </a:r>
              </a:p>
              <a:p>
                <a:pPr lvl="1"/>
                <a:r>
                  <a:rPr lang="en-GB" dirty="0"/>
                  <a:t>It uses the same ideas as linear regression (minimising a loss function derived from a linear function)  but adds one extra step.</a:t>
                </a:r>
              </a:p>
              <a:p>
                <a:pPr lvl="2"/>
                <a:r>
                  <a:rPr lang="en-GB" dirty="0"/>
                  <a:t>It calculates the </a:t>
                </a:r>
                <a:r>
                  <a:rPr lang="en-GB" b="1" i="1" dirty="0"/>
                  <a:t>logistic</a:t>
                </a:r>
                <a:r>
                  <a:rPr lang="en-GB" dirty="0"/>
                  <a:t> of the linear regression model.  This is then used as the estimated probability,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 So what is the </a:t>
                </a:r>
                <a:r>
                  <a:rPr lang="en-GB" b="1" i="1" dirty="0"/>
                  <a:t>logistic function…</a:t>
                </a: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9809DF-3FCB-4C3C-BB40-38B54DAEAA8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241" r="-5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9407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A7C5F-643A-444E-92D1-2C35B47C3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logistic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8E4D1A1-B527-4663-9F73-A87BBCDC8AD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463016" y="1350335"/>
                <a:ext cx="3265967" cy="1885248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</a:rPr>
                        <m:t>σ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8E4D1A1-B527-4663-9F73-A87BBCDC8AD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63016" y="1350335"/>
                <a:ext cx="3265967" cy="1885248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32" name="Picture 8">
            <a:extLst>
              <a:ext uri="{FF2B5EF4-FFF2-40B4-BE49-F238E27FC236}">
                <a16:creationId xmlns:a16="http://schemas.microsoft.com/office/drawing/2014/main" id="{7E737D5C-C23D-4223-9F6B-5D4145457B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7080" y="3429000"/>
            <a:ext cx="4603005" cy="306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A0AC272-0507-41A1-B0D3-842DCC049A3B}"/>
                  </a:ext>
                </a:extLst>
              </p:cNvPr>
              <p:cNvSpPr txBox="1"/>
              <p:nvPr/>
            </p:nvSpPr>
            <p:spPr>
              <a:xfrm rot="16200000">
                <a:off x="3351916" y="4776270"/>
                <a:ext cx="52099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</a:rPr>
                        <m:t>σ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A0AC272-0507-41A1-B0D3-842DCC049A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3351916" y="4776270"/>
                <a:ext cx="520995" cy="369332"/>
              </a:xfrm>
              <a:prstGeom prst="rect">
                <a:avLst/>
              </a:prstGeom>
              <a:blipFill>
                <a:blip r:embed="rId4"/>
                <a:stretch>
                  <a:fillRect t="-18605" r="-1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EF5293B6-D8A0-4386-A14E-B04CA164D9E2}"/>
              </a:ext>
            </a:extLst>
          </p:cNvPr>
          <p:cNvSpPr txBox="1"/>
          <p:nvPr/>
        </p:nvSpPr>
        <p:spPr>
          <a:xfrm>
            <a:off x="5975498" y="6316960"/>
            <a:ext cx="126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70739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5F10E-BF97-4271-B0F1-D499101B0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7C0263F-BDE1-4419-A7FB-5D8ADD655F6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550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So we calculate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b="1" dirty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𝑻</m:t>
                        </m:r>
                      </m:sup>
                    </m:sSup>
                    <m:r>
                      <a:rPr lang="en-GB" b="1" i="1">
                        <a:latin typeface="Cambria Math" panose="02040503050406030204" pitchFamily="18" charset="0"/>
                      </a:rPr>
                      <m:t>𝑿</m:t>
                    </m:r>
                  </m:oMath>
                </a14:m>
                <a:r>
                  <a:rPr lang="en-GB" b="1" dirty="0"/>
                  <a:t>,</a:t>
                </a:r>
                <a:r>
                  <a:rPr lang="en-GB" dirty="0"/>
                  <a:t>and</a:t>
                </a:r>
                <a:r>
                  <a:rPr lang="en-GB" b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m:rPr>
                        <m:sty m:val="p"/>
                      </m:rPr>
                      <a:rPr lang="el-GR" i="1" smtClean="0">
                        <a:latin typeface="Cambria Math" panose="02040503050406030204" pitchFamily="18" charset="0"/>
                      </a:rPr>
                      <m:t>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b="1" dirty="0">
                            <a:latin typeface="Cambria Math" panose="02040503050406030204" pitchFamily="18" charset="0"/>
                          </a:rPr>
                          <m:t>ϴ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𝑻</m:t>
                        </m:r>
                      </m:sup>
                    </m:sSup>
                    <m:r>
                      <a:rPr lang="en-GB" b="1" i="1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1+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(</m:t>
                            </m:r>
                            <m:sSup>
                              <m:sSupPr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l-GR" b="1" i="1">
                                    <a:latin typeface="Cambria Math" panose="02040503050406030204" pitchFamily="18" charset="0"/>
                                  </a:rPr>
                                  <m:t>𝜭</m:t>
                                </m:r>
                              </m:e>
                              <m:sup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𝑻</m:t>
                                </m:r>
                              </m:sup>
                            </m:s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sup>
                        </m:sSup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The output of the logistic function represents our  estimated probability,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   </m:t>
                    </m:r>
                    <m:acc>
                      <m:accPr>
                        <m:chr m:val="̂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</m:oMath>
                </a14:m>
                <a:r>
                  <a:rPr lang="en-GB" dirty="0"/>
                  <a:t>.  Its range is always from 0.0 to 1.0</a:t>
                </a:r>
              </a:p>
              <a:p>
                <a:pPr marL="0" indent="0">
                  <a:buNone/>
                </a:pPr>
                <a:r>
                  <a:rPr lang="en-GB" dirty="0"/>
                  <a:t> If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</m:acc>
                  </m:oMath>
                </a14:m>
                <a:r>
                  <a:rPr lang="en-GB" dirty="0"/>
                  <a:t> &gt;= 0.5 then then we say the instance belongs to the class (</a:t>
                </a:r>
                <a:r>
                  <a:rPr lang="en-GB" dirty="0" err="1"/>
                  <a:t>i.e</a:t>
                </a:r>
                <a:r>
                  <a:rPr lang="en-GB" dirty="0"/>
                  <a:t> class membership is TRUE and we set this to 1),</a:t>
                </a:r>
              </a:p>
              <a:p>
                <a:pPr marL="0" indent="0">
                  <a:buNone/>
                </a:pPr>
                <a:r>
                  <a:rPr lang="en-GB" dirty="0"/>
                  <a:t>otherwise the class membership is FALSE or = 0 (not a member of the class</a:t>
                </a:r>
                <a:r>
                  <a:rPr lang="en-GB" u="sng" dirty="0"/>
                  <a:t>).  Let’s call the class </a:t>
                </a:r>
                <a14:m>
                  <m:oMath xmlns:m="http://schemas.openxmlformats.org/officeDocument/2006/math">
                    <m:r>
                      <a:rPr lang="en-GB" i="1" u="sng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b="0" i="1" u="sng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u="sng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But how do we find the coefficients (that is, how do we train it)?  We need a cost function as before.  What would this be? We use the following formula.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For one instance the cost function, J is,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b="0" dirty="0"/>
                  <a:t>J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{"/>
                        <m:endChr m:val="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eqArr>
                          <m:eqArr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eqArr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func>
                              <m:func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log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acc>
                                      <m:accPr>
                                        <m:chr m:val="̂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</m:acc>
                                  </m:e>
                                </m:d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    </m:t>
                                </m:r>
                              </m:e>
                            </m:fun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𝑖𝑓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=1</m:t>
                            </m:r>
                          </m:e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>
                                    <a:latin typeface="Cambria Math" panose="02040503050406030204" pitchFamily="18" charset="0"/>
                                  </a:rPr>
                                  <m:t>log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1 − </m:t>
                                    </m:r>
                                    <m:acc>
                                      <m:accPr>
                                        <m:chr m:val="̂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</m:fun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𝑖𝑓𝑦</m:t>
                            </m:r>
                            <m:r>
                              <m:rPr>
                                <m:nor/>
                              </m:rPr>
                              <a:rPr lang="en-GB" dirty="0"/>
                              <m:t> 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0</m:t>
                            </m:r>
                          </m:e>
                        </m:eqArr>
                      </m:e>
                    </m:d>
                  </m:oMath>
                </a14:m>
                <a:r>
                  <a:rPr lang="en-GB" dirty="0"/>
                  <a:t> 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7C0263F-BDE1-4419-A7FB-5D8ADD655F6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232" t="-1541" r="-5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28064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6CEF9-E17D-4B93-9A2A-A2D76DD2D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Finally, we can represent it in one equation as: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53CAC5A-9C19-4A8C-B5BD-7E999D98513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857522"/>
                <a:ext cx="10515600" cy="4351338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J= [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−</m:t>
                    </m:r>
                    <m:func>
                      <m:func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</m:e>
                            </m:d>
                          </m:sup>
                        </m:sSup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̂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𝑝</m:t>
                                </m:r>
                              </m:e>
                            </m:acc>
                          </m:e>
                        </m:d>
                      </m:e>
                    </m:func>
                    <m:r>
                      <a:rPr lang="en-GB" b="0" i="1" smtClean="0">
                        <a:latin typeface="Cambria Math" panose="02040503050406030204" pitchFamily="18" charset="0"/>
                      </a:rPr>
                      <m:t>−(1−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GB" dirty="0"/>
                  <a:t>)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1 −</m:t>
                            </m:r>
                            <m:acc>
                              <m:accPr>
                                <m:chr m:val="̂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𝑝</m:t>
                                </m:r>
                              </m:e>
                            </m:acc>
                          </m:e>
                        </m:d>
                      </m:e>
                    </m:func>
                    <m:r>
                      <a:rPr lang="en-GB" b="0" i="1" smtClean="0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And for all instances together, as previously with linear regression we have,</a:t>
                </a:r>
              </a:p>
              <a:p>
                <a:pPr marL="0" indent="0">
                  <a:buNone/>
                </a:pPr>
                <a:r>
                  <a:rPr lang="en-GB" dirty="0"/>
                  <a:t>J(</a:t>
                </a:r>
                <a:r>
                  <a:rPr lang="el-GR" dirty="0">
                    <a:latin typeface="Calibri" panose="020F0502020204030204" pitchFamily="34" charset="0"/>
                    <a:cs typeface="Calibri" panose="020F0502020204030204" pitchFamily="34" charset="0"/>
                  </a:rPr>
                  <a:t>ϴ</a:t>
                </a:r>
                <a:r>
                  <a:rPr lang="en-GB" dirty="0"/>
                  <a:t>) 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nary>
                      <m:naryPr>
                        <m:chr m:val="∑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m:rPr>
                            <m:brk m:alnAt="23"/>
                          </m:rP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p>
                      <m:e>
                        <m:r>
                          <m:rPr>
                            <m:nor/>
                          </m:rPr>
                          <a:rPr lang="en-GB" dirty="0"/>
                          <m:t>[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</m:e>
                            </m:d>
                          </m:sup>
                        </m:sSup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log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p>
                                  <m:sSup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acc>
                                      <m:accPr>
                                        <m:chr m:val="̂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</m:acc>
                                  </m:e>
                                  <m:sup>
                                    <m:d>
                                      <m:d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e>
                                    </m:d>
                                  </m:sup>
                                </m:sSup>
                              </m:e>
                            </m:d>
                          </m:e>
                        </m:func>
                        <m:r>
                          <a:rPr lang="en-GB" i="1">
                            <a:latin typeface="Cambria Math" panose="02040503050406030204" pitchFamily="18" charset="0"/>
                          </a:rPr>
                          <m:t>+(1−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e>
                          <m:sup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𝑖</m:t>
                                </m:r>
                              </m:e>
                            </m:d>
                          </m:sup>
                        </m:sSup>
                        <m:r>
                          <m:rPr>
                            <m:nor/>
                          </m:rPr>
                          <a:rPr lang="en-GB" dirty="0"/>
                          <m:t>) </m:t>
                        </m:r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log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1 − </m:t>
                                </m:r>
                                <m:sSup>
                                  <m:sSup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acc>
                                      <m:accPr>
                                        <m:chr m:val="̂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𝑝</m:t>
                                        </m:r>
                                      </m:e>
                                    </m:acc>
                                  </m:e>
                                  <m:sup>
                                    <m:d>
                                      <m:d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e>
                                    </m:d>
                                  </m:sup>
                                </m:sSup>
                              </m:e>
                            </m:d>
                          </m:e>
                        </m:func>
                        <m:r>
                          <a:rPr lang="en-GB" i="1">
                            <a:latin typeface="Cambria Math" panose="02040503050406030204" pitchFamily="18" charset="0"/>
                          </a:rPr>
                          <m:t>]</m:t>
                        </m:r>
                        <m:r>
                          <m:rPr>
                            <m:nor/>
                          </m:rPr>
                          <a:rPr lang="en-GB" dirty="0"/>
                          <m:t>   </m:t>
                        </m:r>
                      </m:e>
                    </m:nary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(Don’t forget that </a:t>
                </a:r>
                <a:r>
                  <a:rPr lang="el-GR" dirty="0">
                    <a:latin typeface="Calibri" panose="020F0502020204030204" pitchFamily="34" charset="0"/>
                    <a:cs typeface="Calibri" panose="020F0502020204030204" pitchFamily="34" charset="0"/>
                  </a:rPr>
                  <a:t>ϴ</a:t>
                </a:r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 is used to calculate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p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acc>
                          <m:accPr>
                            <m:chr m:val="̂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</m:acc>
                      </m:e>
                      <m:sup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e>
                        </m:d>
                      </m:sup>
                    </m:sSup>
                  </m:oMath>
                </a14:m>
                <a:r>
                  <a:rPr lang="en-GB" dirty="0"/>
                  <a:t> as shown earlier)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We use gradient descent to solve for this by finding  the minimum of the cost function J(</a:t>
                </a:r>
                <a:r>
                  <a:rPr lang="el-GR" dirty="0">
                    <a:latin typeface="Calibri" panose="020F0502020204030204" pitchFamily="34" charset="0"/>
                    <a:cs typeface="Calibri" panose="020F0502020204030204" pitchFamily="34" charset="0"/>
                  </a:rPr>
                  <a:t>ϴ</a:t>
                </a:r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).  See </a:t>
                </a:r>
                <a:r>
                  <a:rPr lang="en-GB" dirty="0" err="1">
                    <a:latin typeface="Calibri" panose="020F0502020204030204" pitchFamily="34" charset="0"/>
                    <a:cs typeface="Calibri" panose="020F0502020204030204" pitchFamily="34" charset="0"/>
                  </a:rPr>
                  <a:t>Geron</a:t>
                </a:r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 for this.</a:t>
                </a: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53CAC5A-9C19-4A8C-B5BD-7E999D98513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857522"/>
                <a:ext cx="10515600" cy="4351338"/>
              </a:xfrm>
              <a:blipFill>
                <a:blip r:embed="rId2"/>
                <a:stretch>
                  <a:fillRect l="-1217" t="-280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5150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253C5-4D47-42D0-9DEE-CAD55739F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Multinomial Logistic Regression</a:t>
            </a:r>
            <a:br>
              <a:rPr lang="en-GB" dirty="0"/>
            </a:br>
            <a:r>
              <a:rPr lang="en-GB" dirty="0"/>
              <a:t>(softmax)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37984-B1FB-481D-80FB-28FE3A01A0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far logistic regression will give the probability of belonging to a distinct class, </a:t>
            </a:r>
            <a:r>
              <a:rPr lang="en-GB" dirty="0" err="1"/>
              <a:t>eg</a:t>
            </a:r>
            <a:r>
              <a:rPr lang="en-GB" dirty="0"/>
              <a:t> class win probability = 0.7, (and conversely, the probability of losing is 1 - 0.7 =0.3).</a:t>
            </a:r>
          </a:p>
          <a:p>
            <a:r>
              <a:rPr lang="en-GB" dirty="0"/>
              <a:t>What about multiclass problems, where for example, there are 4 classes?</a:t>
            </a:r>
          </a:p>
          <a:p>
            <a:r>
              <a:rPr lang="en-GB" dirty="0"/>
              <a:t>We could apply logistic regression to a single class vs the rest.  It turns out that if we apply this approach we end up with what is called Multinomial Logistic Regression,</a:t>
            </a:r>
          </a:p>
          <a:p>
            <a:r>
              <a:rPr lang="en-GB" dirty="0"/>
              <a:t>and the function used to calculate the class probabilities is called the softmax function.</a:t>
            </a:r>
          </a:p>
        </p:txBody>
      </p:sp>
    </p:spTree>
    <p:extLst>
      <p:ext uri="{BB962C8B-B14F-4D97-AF65-F5344CB8AC3E}">
        <p14:creationId xmlns:p14="http://schemas.microsoft.com/office/powerpoint/2010/main" val="3969764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253C5-4D47-42D0-9DEE-CAD55739F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Multinomial Logistic Regression</a:t>
            </a:r>
            <a:br>
              <a:rPr lang="en-GB" dirty="0"/>
            </a:br>
            <a:r>
              <a:rPr lang="en-GB" dirty="0"/>
              <a:t>(softmax)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37984-B1FB-481D-80FB-28FE3A01A0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softmax function is:-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where K is the number of classes;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i="1" baseline="-250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aseline="-25000" dirty="0"/>
              <a:t>  </a:t>
            </a:r>
            <a:r>
              <a:rPr lang="en-GB" dirty="0"/>
              <a:t>= </a:t>
            </a:r>
            <a:r>
              <a:rPr lang="en-GB" i="1" dirty="0" err="1"/>
              <a:t>i</a:t>
            </a:r>
            <a:r>
              <a:rPr lang="en-GB" i="1" baseline="30000" dirty="0" err="1"/>
              <a:t>th</a:t>
            </a:r>
            <a:r>
              <a:rPr lang="en-GB" i="1" dirty="0"/>
              <a:t> test value </a:t>
            </a:r>
            <a:r>
              <a:rPr lang="en-GB" dirty="0"/>
              <a:t>;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/>
              <a:t> is a single class; </a:t>
            </a:r>
            <a:r>
              <a:rPr lang="el-GR" b="1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β</a:t>
            </a:r>
            <a:r>
              <a:rPr lang="en-GB" i="1" baseline="-25000" dirty="0">
                <a:solidFill>
                  <a:srgbClr val="202122"/>
                </a:solidFill>
                <a:latin typeface="Arial" panose="020B0604020202020204" pitchFamily="34" charset="0"/>
              </a:rPr>
              <a:t>c</a:t>
            </a:r>
            <a:r>
              <a:rPr lang="en-GB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= matrix </a:t>
            </a:r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of </a:t>
            </a:r>
            <a:r>
              <a:rPr lang="en-GB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regression coefficients</a:t>
            </a:r>
            <a:r>
              <a:rPr lang="en-GB" b="0" dirty="0">
                <a:solidFill>
                  <a:srgbClr val="202122"/>
                </a:solidFill>
                <a:effectLst/>
              </a:rPr>
              <a:t> of  the line separating class </a:t>
            </a:r>
            <a:r>
              <a:rPr lang="en-GB" b="0" i="1" dirty="0">
                <a:solidFill>
                  <a:srgbClr val="202122"/>
                </a:solidFill>
                <a:effectLst/>
              </a:rPr>
              <a:t>c </a:t>
            </a:r>
            <a:r>
              <a:rPr lang="en-GB" b="0" dirty="0">
                <a:solidFill>
                  <a:srgbClr val="202122"/>
                </a:solidFill>
                <a:effectLst/>
              </a:rPr>
              <a:t>from other classes; </a:t>
            </a:r>
            <a:r>
              <a:rPr lang="en-GB" b="0" i="1" dirty="0"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GB" i="1" baseline="-250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aseline="-25000" dirty="0"/>
              <a:t>  </a:t>
            </a:r>
            <a:r>
              <a:rPr lang="en-GB" dirty="0"/>
              <a:t>= </a:t>
            </a:r>
            <a:r>
              <a:rPr lang="en-GB" i="1" dirty="0" err="1"/>
              <a:t>i</a:t>
            </a:r>
            <a:r>
              <a:rPr lang="en-GB" i="1" baseline="30000" dirty="0" err="1"/>
              <a:t>th</a:t>
            </a:r>
            <a:r>
              <a:rPr lang="en-GB" dirty="0"/>
              <a:t> test value’s attributes.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0FDAF8-CBAC-4F00-9DE3-00DF8F5922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690" y="2425374"/>
            <a:ext cx="3724275" cy="117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853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253C5-4D47-42D0-9DEE-CAD55739F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Multinomial Logistic Regression</a:t>
            </a:r>
            <a:br>
              <a:rPr lang="en-GB" dirty="0"/>
            </a:br>
            <a:r>
              <a:rPr lang="en-GB" dirty="0"/>
              <a:t>(softmax)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37984-B1FB-481D-80FB-28FE3A01A0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example, if there were 3 classes, dog, cat and mouse, then multinomial logistic regression might, if supplied with the full model details and a test value, decide the probability that the test value might be a dog is 0.4; is a cat, 0.25 and is a mouse, 0.35.</a:t>
            </a:r>
          </a:p>
          <a:p>
            <a:pPr marL="0" indent="0" algn="ctr">
              <a:buNone/>
            </a:pPr>
            <a:r>
              <a:rPr lang="en-GB" b="1" dirty="0"/>
              <a:t>Note – they sum to 1.0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We would choose dog as the most likely class (even though the algorithm is not very confident).</a:t>
            </a:r>
          </a:p>
          <a:p>
            <a:pPr marL="0" indent="0">
              <a:buNone/>
            </a:pPr>
            <a:r>
              <a:rPr lang="en-GB" dirty="0"/>
              <a:t>The probability values can be used to provide a user with a sense of the model’s confidence in predicting a class.</a:t>
            </a:r>
          </a:p>
        </p:txBody>
      </p:sp>
    </p:spTree>
    <p:extLst>
      <p:ext uri="{BB962C8B-B14F-4D97-AF65-F5344CB8AC3E}">
        <p14:creationId xmlns:p14="http://schemas.microsoft.com/office/powerpoint/2010/main" val="3543188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EC91-1AE3-4233-A008-B912658F2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9ADD9-8164-482F-ADA9-F4053D031D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149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db0d35760826f3073adb3998e242982a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07b8232112cf0712e0c6e7beba9e1a37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1DAE8BB-DD36-4BDE-8125-C85B6E768DD3}">
  <ds:schemaRefs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d2d6d51c-be45-489c-bfaa-c0c3d4c0c982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D97C475-B5DE-48B9-9944-A6117DED67A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BCA94F3-C180-4B18-A061-2C0B4EC360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528</TotalTime>
  <Words>879</Words>
  <Application>Microsoft Office PowerPoint</Application>
  <PresentationFormat>Widescreen</PresentationFormat>
  <Paragraphs>73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Angsana New</vt:lpstr>
      <vt:lpstr>Arial</vt:lpstr>
      <vt:lpstr>Calibri</vt:lpstr>
      <vt:lpstr>Calibri Light</vt:lpstr>
      <vt:lpstr>Cambria Math</vt:lpstr>
      <vt:lpstr>Times New Roman</vt:lpstr>
      <vt:lpstr>Office Theme</vt:lpstr>
      <vt:lpstr>Logistic Regression</vt:lpstr>
      <vt:lpstr>Linear classifier</vt:lpstr>
      <vt:lpstr>Holding that thought...</vt:lpstr>
      <vt:lpstr>PowerPoint Presentation</vt:lpstr>
      <vt:lpstr>Logistic Regression…</vt:lpstr>
      <vt:lpstr>The logistic function</vt:lpstr>
      <vt:lpstr>PowerPoint Presentation</vt:lpstr>
      <vt:lpstr>Finally, we can represent it in one equation as:</vt:lpstr>
      <vt:lpstr>Multinomial Logistic Regression (softmax)</vt:lpstr>
      <vt:lpstr>Multinomial Logistic Regression (softmax)</vt:lpstr>
      <vt:lpstr>Multinomial Logistic Regression (softmax)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Logistic Regression</dc:title>
  <dc:creator>Gordon Dickers</dc:creator>
  <cp:lastModifiedBy>Gordon Dickers</cp:lastModifiedBy>
  <cp:revision>16</cp:revision>
  <dcterms:created xsi:type="dcterms:W3CDTF">2020-10-14T14:03:38Z</dcterms:created>
  <dcterms:modified xsi:type="dcterms:W3CDTF">2023-02-15T16:03:20Z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