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5"/>
    <p:sldMasterId id="2147483684" r:id="rId6"/>
  </p:sldMasterIdLst>
  <p:notesMasterIdLst>
    <p:notesMasterId r:id="rId39"/>
  </p:notesMasterIdLst>
  <p:handoutMasterIdLst>
    <p:handoutMasterId r:id="rId40"/>
  </p:handoutMasterIdLst>
  <p:sldIdLst>
    <p:sldId id="290"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87" r:id="rId22"/>
    <p:sldId id="288" r:id="rId23"/>
    <p:sldId id="289" r:id="rId24"/>
    <p:sldId id="273" r:id="rId25"/>
    <p:sldId id="274" r:id="rId26"/>
    <p:sldId id="275" r:id="rId27"/>
    <p:sldId id="272" r:id="rId28"/>
    <p:sldId id="276" r:id="rId29"/>
    <p:sldId id="277" r:id="rId30"/>
    <p:sldId id="278" r:id="rId31"/>
    <p:sldId id="280" r:id="rId32"/>
    <p:sldId id="281" r:id="rId33"/>
    <p:sldId id="282" r:id="rId34"/>
    <p:sldId id="283" r:id="rId35"/>
    <p:sldId id="284" r:id="rId36"/>
    <p:sldId id="285" r:id="rId37"/>
    <p:sldId id="286" r:id="rId38"/>
  </p:sldIdLst>
  <p:sldSz cx="9144000" cy="6858000" type="screen4x3"/>
  <p:notesSz cx="6797675" cy="99282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7021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36" autoAdjust="0"/>
    <p:restoredTop sz="94660"/>
  </p:normalViewPr>
  <p:slideViewPr>
    <p:cSldViewPr snapToGrid="0">
      <p:cViewPr varScale="1">
        <p:scale>
          <a:sx n="86" d="100"/>
          <a:sy n="86" d="100"/>
        </p:scale>
        <p:origin x="1205" y="7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viewProps" Target="view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2.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handoutMaster" Target="handoutMasters/handoutMaster1.xml"/><Relationship Id="rId5" Type="http://schemas.openxmlformats.org/officeDocument/2006/relationships/slideMaster" Target="slideMasters/slideMaster1.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tableStyles" Target="tableStyles.xml"/><Relationship Id="rId4" Type="http://schemas.openxmlformats.org/officeDocument/2006/relationships/customXml" Target="../customXml/item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60377F7-1CEA-42B0-B387-C5C4B403E0F4}"/>
              </a:ext>
            </a:extLst>
          </p:cNvPr>
          <p:cNvSpPr>
            <a:spLocks noGrp="1"/>
          </p:cNvSpPr>
          <p:nvPr>
            <p:ph type="hdr" sz="quarter"/>
          </p:nvPr>
        </p:nvSpPr>
        <p:spPr>
          <a:xfrm>
            <a:off x="1" y="0"/>
            <a:ext cx="2945659" cy="498136"/>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D3EBA67-048B-42FC-81EC-05CB355E561D}"/>
              </a:ext>
            </a:extLst>
          </p:cNvPr>
          <p:cNvSpPr>
            <a:spLocks noGrp="1"/>
          </p:cNvSpPr>
          <p:nvPr>
            <p:ph type="dt" sz="quarter" idx="1"/>
          </p:nvPr>
        </p:nvSpPr>
        <p:spPr>
          <a:xfrm>
            <a:off x="3850444" y="0"/>
            <a:ext cx="2945659" cy="498136"/>
          </a:xfrm>
          <a:prstGeom prst="rect">
            <a:avLst/>
          </a:prstGeom>
        </p:spPr>
        <p:txBody>
          <a:bodyPr vert="horz" lIns="91440" tIns="45720" rIns="91440" bIns="45720" rtlCol="0"/>
          <a:lstStyle>
            <a:lvl1pPr algn="r">
              <a:defRPr sz="1200"/>
            </a:lvl1pPr>
          </a:lstStyle>
          <a:p>
            <a:fld id="{1E7F3640-1E4D-4B15-A8D2-65FE899C91EF}" type="datetimeFigureOut">
              <a:rPr lang="en-GB" smtClean="0"/>
              <a:t>21/04/2020</a:t>
            </a:fld>
            <a:endParaRPr lang="en-GB"/>
          </a:p>
        </p:txBody>
      </p:sp>
      <p:sp>
        <p:nvSpPr>
          <p:cNvPr id="4" name="Footer Placeholder 3">
            <a:extLst>
              <a:ext uri="{FF2B5EF4-FFF2-40B4-BE49-F238E27FC236}">
                <a16:creationId xmlns:a16="http://schemas.microsoft.com/office/drawing/2014/main" id="{6F1F8A1B-5859-422C-96FB-EDAC5FCA80C9}"/>
              </a:ext>
            </a:extLst>
          </p:cNvPr>
          <p:cNvSpPr>
            <a:spLocks noGrp="1"/>
          </p:cNvSpPr>
          <p:nvPr>
            <p:ph type="ftr" sz="quarter" idx="2"/>
          </p:nvPr>
        </p:nvSpPr>
        <p:spPr>
          <a:xfrm>
            <a:off x="1" y="9430092"/>
            <a:ext cx="2945659" cy="49813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405B6FCA-FBBD-4F3E-8BC6-EF53179617F9}"/>
              </a:ext>
            </a:extLst>
          </p:cNvPr>
          <p:cNvSpPr>
            <a:spLocks noGrp="1"/>
          </p:cNvSpPr>
          <p:nvPr>
            <p:ph type="sldNum" sz="quarter" idx="3"/>
          </p:nvPr>
        </p:nvSpPr>
        <p:spPr>
          <a:xfrm>
            <a:off x="3850444" y="9430092"/>
            <a:ext cx="2945659" cy="498135"/>
          </a:xfrm>
          <a:prstGeom prst="rect">
            <a:avLst/>
          </a:prstGeom>
        </p:spPr>
        <p:txBody>
          <a:bodyPr vert="horz" lIns="91440" tIns="45720" rIns="91440" bIns="45720" rtlCol="0" anchor="b"/>
          <a:lstStyle>
            <a:lvl1pPr algn="r">
              <a:defRPr sz="1200"/>
            </a:lvl1pPr>
          </a:lstStyle>
          <a:p>
            <a:fld id="{627D009E-9763-4C84-B215-B531F5902EAB}" type="slidenum">
              <a:rPr lang="en-GB" smtClean="0"/>
              <a:t>‹#›</a:t>
            </a:fld>
            <a:endParaRPr lang="en-GB"/>
          </a:p>
        </p:txBody>
      </p:sp>
    </p:spTree>
    <p:extLst>
      <p:ext uri="{BB962C8B-B14F-4D97-AF65-F5344CB8AC3E}">
        <p14:creationId xmlns:p14="http://schemas.microsoft.com/office/powerpoint/2010/main" val="36363791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8136"/>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4" y="0"/>
            <a:ext cx="2945659" cy="498136"/>
          </a:xfrm>
          <a:prstGeom prst="rect">
            <a:avLst/>
          </a:prstGeom>
        </p:spPr>
        <p:txBody>
          <a:bodyPr vert="horz" lIns="91440" tIns="45720" rIns="91440" bIns="45720" rtlCol="0"/>
          <a:lstStyle>
            <a:lvl1pPr algn="r">
              <a:defRPr sz="1200"/>
            </a:lvl1pPr>
          </a:lstStyle>
          <a:p>
            <a:fld id="{27D46F5C-A019-464B-A1F5-4F26132EE0D6}" type="datetimeFigureOut">
              <a:rPr lang="en-GB" smtClean="0"/>
              <a:t>21/04/2020</a:t>
            </a:fld>
            <a:endParaRPr lang="en-GB" dirty="0"/>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77958"/>
            <a:ext cx="5438140" cy="3909239"/>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430092"/>
            <a:ext cx="2945659" cy="498135"/>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4" y="9430092"/>
            <a:ext cx="2945659" cy="498135"/>
          </a:xfrm>
          <a:prstGeom prst="rect">
            <a:avLst/>
          </a:prstGeom>
        </p:spPr>
        <p:txBody>
          <a:bodyPr vert="horz" lIns="91440" tIns="45720" rIns="91440" bIns="45720" rtlCol="0" anchor="b"/>
          <a:lstStyle>
            <a:lvl1pPr algn="r">
              <a:defRPr sz="1200"/>
            </a:lvl1pPr>
          </a:lstStyle>
          <a:p>
            <a:fld id="{12C60B76-5EE8-4CF5-8E3E-153DCC1FFB84}" type="slidenum">
              <a:rPr lang="en-GB" smtClean="0"/>
              <a:t>‹#›</a:t>
            </a:fld>
            <a:endParaRPr lang="en-GB" dirty="0"/>
          </a:p>
        </p:txBody>
      </p:sp>
    </p:spTree>
    <p:extLst>
      <p:ext uri="{BB962C8B-B14F-4D97-AF65-F5344CB8AC3E}">
        <p14:creationId xmlns:p14="http://schemas.microsoft.com/office/powerpoint/2010/main" val="40539865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b="1">
                <a:solidFill>
                  <a:schemeClr val="bg1"/>
                </a:solidFill>
                <a:latin typeface="Times New Roman" panose="02020603050405020304" pitchFamily="18" charset="0"/>
                <a:cs typeface="Times New Roman" panose="02020603050405020304" pitchFamily="18"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a:xfrm>
            <a:off x="628650" y="6273338"/>
            <a:ext cx="2057400" cy="265574"/>
          </a:xfrm>
        </p:spPr>
        <p:txBody>
          <a:bodyPr/>
          <a:lstStyle>
            <a:lvl1pPr>
              <a:defRPr>
                <a:solidFill>
                  <a:schemeClr val="bg1"/>
                </a:solidFill>
              </a:defRPr>
            </a:lvl1pPr>
          </a:lstStyle>
          <a:p>
            <a:fld id="{5D6723AD-F317-4CD2-9F02-820AE85F6A3C}" type="datetime1">
              <a:rPr lang="en-GB" smtClean="0"/>
              <a:t>21/04/2020</a:t>
            </a:fld>
            <a:endParaRPr lang="en-GB" dirty="0"/>
          </a:p>
        </p:txBody>
      </p:sp>
      <p:sp>
        <p:nvSpPr>
          <p:cNvPr id="5" name="Footer Placeholder 4"/>
          <p:cNvSpPr>
            <a:spLocks noGrp="1"/>
          </p:cNvSpPr>
          <p:nvPr>
            <p:ph type="ftr" sz="quarter" idx="11"/>
          </p:nvPr>
        </p:nvSpPr>
        <p:spPr>
          <a:xfrm>
            <a:off x="3028950" y="6273338"/>
            <a:ext cx="3086100" cy="265574"/>
          </a:xfrm>
        </p:spPr>
        <p:txBody>
          <a:bodyPr/>
          <a:lstStyle>
            <a:lvl1pPr>
              <a:defRPr>
                <a:solidFill>
                  <a:schemeClr val="bg1"/>
                </a:solidFill>
              </a:defRPr>
            </a:lvl1pPr>
          </a:lstStyle>
          <a:p>
            <a:endParaRPr lang="en-GB" dirty="0"/>
          </a:p>
        </p:txBody>
      </p:sp>
      <p:sp>
        <p:nvSpPr>
          <p:cNvPr id="6" name="Slide Number Placeholder 5"/>
          <p:cNvSpPr>
            <a:spLocks noGrp="1"/>
          </p:cNvSpPr>
          <p:nvPr>
            <p:ph type="sldNum" sz="quarter" idx="12"/>
          </p:nvPr>
        </p:nvSpPr>
        <p:spPr>
          <a:xfrm>
            <a:off x="6457950" y="6273338"/>
            <a:ext cx="2057400" cy="262688"/>
          </a:xfrm>
        </p:spPr>
        <p:txBody>
          <a:bodyPr/>
          <a:lstStyle>
            <a:lvl1pPr>
              <a:defRPr>
                <a:solidFill>
                  <a:schemeClr val="bg1"/>
                </a:solidFill>
              </a:defRPr>
            </a:lvl1pPr>
          </a:lstStyle>
          <a:p>
            <a:fld id="{1E3E063C-2BE6-4AA2-A21A-2EF9F66611B4}" type="slidenum">
              <a:rPr lang="en-GB" smtClean="0"/>
              <a:pPr/>
              <a:t>‹#›</a:t>
            </a:fld>
            <a:endParaRPr lang="en-GB" dirty="0"/>
          </a:p>
        </p:txBody>
      </p:sp>
    </p:spTree>
    <p:extLst>
      <p:ext uri="{BB962C8B-B14F-4D97-AF65-F5344CB8AC3E}">
        <p14:creationId xmlns:p14="http://schemas.microsoft.com/office/powerpoint/2010/main" val="40091325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095702" y="135140"/>
            <a:ext cx="3824201" cy="402416"/>
          </a:xfrm>
        </p:spPr>
        <p:txBody>
          <a:bodyPr>
            <a:normAutofit/>
          </a:bodyPr>
          <a:lstStyle>
            <a:lvl1pPr algn="r">
              <a:defRPr sz="2400">
                <a:solidFill>
                  <a:schemeClr val="bg1"/>
                </a:solidFill>
                <a:latin typeface="Times New Roman" panose="02020603050405020304" pitchFamily="18" charset="0"/>
                <a:cs typeface="Times New Roman" panose="02020603050405020304" pitchFamily="18" charset="0"/>
              </a:defRPr>
            </a:lvl1pPr>
          </a:lstStyle>
          <a:p>
            <a:r>
              <a:rPr lang="en-US" dirty="0"/>
              <a:t>Click to edit Master title style</a:t>
            </a:r>
            <a:endParaRPr lang="en-GB" dirty="0"/>
          </a:p>
        </p:txBody>
      </p:sp>
      <p:sp>
        <p:nvSpPr>
          <p:cNvPr id="3" name="Content Placeholder 2"/>
          <p:cNvSpPr>
            <a:spLocks noGrp="1"/>
          </p:cNvSpPr>
          <p:nvPr>
            <p:ph idx="1"/>
          </p:nvPr>
        </p:nvSpPr>
        <p:spPr>
          <a:xfrm>
            <a:off x="628650" y="1105593"/>
            <a:ext cx="7886700" cy="4973782"/>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a:xfrm>
            <a:off x="628650" y="6270567"/>
            <a:ext cx="2057400" cy="268345"/>
          </a:xfrm>
        </p:spPr>
        <p:txBody>
          <a:bodyPr/>
          <a:lstStyle>
            <a:lvl1pPr>
              <a:defRPr>
                <a:solidFill>
                  <a:schemeClr val="bg1"/>
                </a:solidFill>
              </a:defRPr>
            </a:lvl1pPr>
          </a:lstStyle>
          <a:p>
            <a:fld id="{8A1F768B-291D-49D7-A364-AEB93BA7EA8A}" type="datetime1">
              <a:rPr lang="en-GB" smtClean="0"/>
              <a:t>21/04/2020</a:t>
            </a:fld>
            <a:endParaRPr lang="en-GB" dirty="0"/>
          </a:p>
        </p:txBody>
      </p:sp>
      <p:sp>
        <p:nvSpPr>
          <p:cNvPr id="5" name="Footer Placeholder 4"/>
          <p:cNvSpPr>
            <a:spLocks noGrp="1"/>
          </p:cNvSpPr>
          <p:nvPr>
            <p:ph type="ftr" sz="quarter" idx="11"/>
          </p:nvPr>
        </p:nvSpPr>
        <p:spPr>
          <a:xfrm>
            <a:off x="3028950" y="6270567"/>
            <a:ext cx="3086100" cy="268344"/>
          </a:xfrm>
        </p:spPr>
        <p:txBody>
          <a:bodyPr/>
          <a:lstStyle>
            <a:lvl1pPr>
              <a:defRPr>
                <a:solidFill>
                  <a:schemeClr val="bg1"/>
                </a:solidFill>
              </a:defRPr>
            </a:lvl1pPr>
          </a:lstStyle>
          <a:p>
            <a:endParaRPr lang="en-GB" dirty="0"/>
          </a:p>
        </p:txBody>
      </p:sp>
      <p:sp>
        <p:nvSpPr>
          <p:cNvPr id="6" name="Slide Number Placeholder 5"/>
          <p:cNvSpPr>
            <a:spLocks noGrp="1"/>
          </p:cNvSpPr>
          <p:nvPr>
            <p:ph type="sldNum" sz="quarter" idx="12"/>
          </p:nvPr>
        </p:nvSpPr>
        <p:spPr>
          <a:xfrm>
            <a:off x="6457950" y="6270567"/>
            <a:ext cx="2057400" cy="268344"/>
          </a:xfrm>
        </p:spPr>
        <p:txBody>
          <a:bodyPr/>
          <a:lstStyle>
            <a:lvl1pPr>
              <a:defRPr>
                <a:solidFill>
                  <a:schemeClr val="bg1"/>
                </a:solidFill>
              </a:defRPr>
            </a:lvl1pPr>
          </a:lstStyle>
          <a:p>
            <a:fld id="{1E3E063C-2BE6-4AA2-A21A-2EF9F66611B4}" type="slidenum">
              <a:rPr lang="en-GB" smtClean="0"/>
              <a:pPr/>
              <a:t>‹#›</a:t>
            </a:fld>
            <a:endParaRPr lang="en-GB" dirty="0"/>
          </a:p>
        </p:txBody>
      </p:sp>
    </p:spTree>
    <p:extLst>
      <p:ext uri="{BB962C8B-B14F-4D97-AF65-F5344CB8AC3E}">
        <p14:creationId xmlns:p14="http://schemas.microsoft.com/office/powerpoint/2010/main" val="31728131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b="1">
                <a:solidFill>
                  <a:schemeClr val="bg1"/>
                </a:solidFill>
                <a:latin typeface="Times New Roman" panose="02020603050405020304" pitchFamily="18" charset="0"/>
                <a:cs typeface="Times New Roman" panose="02020603050405020304" pitchFamily="18" charset="0"/>
              </a:defRPr>
            </a:lvl1pPr>
          </a:lstStyle>
          <a:p>
            <a:r>
              <a:rPr lang="en-US" dirty="0"/>
              <a:t>Click to edit Master title style</a:t>
            </a:r>
            <a:endParaRPr lang="en-GB" dirty="0"/>
          </a:p>
        </p:txBody>
      </p:sp>
      <p:sp>
        <p:nvSpPr>
          <p:cNvPr id="3" name="Text Placeholder 2"/>
          <p:cNvSpPr>
            <a:spLocks noGrp="1"/>
          </p:cNvSpPr>
          <p:nvPr>
            <p:ph type="body" idx="1"/>
          </p:nvPr>
        </p:nvSpPr>
        <p:spPr>
          <a:xfrm>
            <a:off x="623888" y="4589463"/>
            <a:ext cx="78867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a:xfrm>
            <a:off x="623888" y="6270567"/>
            <a:ext cx="2057400" cy="268345"/>
          </a:xfrm>
        </p:spPr>
        <p:txBody>
          <a:bodyPr/>
          <a:lstStyle>
            <a:lvl1pPr>
              <a:defRPr>
                <a:solidFill>
                  <a:schemeClr val="bg1"/>
                </a:solidFill>
              </a:defRPr>
            </a:lvl1pPr>
          </a:lstStyle>
          <a:p>
            <a:fld id="{D9A67162-4CAE-4F01-81CC-FB2482345B48}" type="datetime1">
              <a:rPr lang="en-GB" smtClean="0"/>
              <a:t>21/04/2020</a:t>
            </a:fld>
            <a:endParaRPr lang="en-GB" dirty="0"/>
          </a:p>
        </p:txBody>
      </p:sp>
      <p:sp>
        <p:nvSpPr>
          <p:cNvPr id="5" name="Footer Placeholder 4"/>
          <p:cNvSpPr>
            <a:spLocks noGrp="1"/>
          </p:cNvSpPr>
          <p:nvPr>
            <p:ph type="ftr" sz="quarter" idx="11"/>
          </p:nvPr>
        </p:nvSpPr>
        <p:spPr>
          <a:xfrm>
            <a:off x="3026569" y="6270567"/>
            <a:ext cx="3086100" cy="268345"/>
          </a:xfrm>
        </p:spPr>
        <p:txBody>
          <a:bodyPr/>
          <a:lstStyle>
            <a:lvl1pPr>
              <a:defRPr>
                <a:solidFill>
                  <a:schemeClr val="bg1"/>
                </a:solidFill>
              </a:defRPr>
            </a:lvl1pPr>
          </a:lstStyle>
          <a:p>
            <a:endParaRPr lang="en-GB" dirty="0"/>
          </a:p>
        </p:txBody>
      </p:sp>
      <p:sp>
        <p:nvSpPr>
          <p:cNvPr id="6" name="Slide Number Placeholder 5"/>
          <p:cNvSpPr>
            <a:spLocks noGrp="1"/>
          </p:cNvSpPr>
          <p:nvPr>
            <p:ph type="sldNum" sz="quarter" idx="12"/>
          </p:nvPr>
        </p:nvSpPr>
        <p:spPr>
          <a:xfrm>
            <a:off x="6457950" y="6270567"/>
            <a:ext cx="2057400" cy="268344"/>
          </a:xfrm>
        </p:spPr>
        <p:txBody>
          <a:bodyPr/>
          <a:lstStyle>
            <a:lvl1pPr>
              <a:defRPr>
                <a:solidFill>
                  <a:schemeClr val="bg1"/>
                </a:solidFill>
              </a:defRPr>
            </a:lvl1pPr>
          </a:lstStyle>
          <a:p>
            <a:fld id="{1E3E063C-2BE6-4AA2-A21A-2EF9F66611B4}" type="slidenum">
              <a:rPr lang="en-GB" smtClean="0"/>
              <a:pPr/>
              <a:t>‹#›</a:t>
            </a:fld>
            <a:endParaRPr lang="en-GB" dirty="0"/>
          </a:p>
        </p:txBody>
      </p:sp>
    </p:spTree>
    <p:extLst>
      <p:ext uri="{BB962C8B-B14F-4D97-AF65-F5344CB8AC3E}">
        <p14:creationId xmlns:p14="http://schemas.microsoft.com/office/powerpoint/2010/main" val="2683393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106785" y="121286"/>
            <a:ext cx="3813117" cy="430125"/>
          </a:xfrm>
        </p:spPr>
        <p:txBody>
          <a:bodyPr>
            <a:normAutofit/>
          </a:bodyPr>
          <a:lstStyle>
            <a:lvl1pPr algn="r">
              <a:defRPr sz="2400">
                <a:solidFill>
                  <a:schemeClr val="bg1"/>
                </a:solidFill>
                <a:latin typeface="Times New Roman" panose="02020603050405020304" pitchFamily="18" charset="0"/>
                <a:cs typeface="Times New Roman" panose="02020603050405020304" pitchFamily="18" charset="0"/>
              </a:defRPr>
            </a:lvl1pPr>
          </a:lstStyle>
          <a:p>
            <a:r>
              <a:rPr lang="en-US" dirty="0"/>
              <a:t>Click to edit Master title style</a:t>
            </a:r>
            <a:endParaRPr lang="en-GB" dirty="0"/>
          </a:p>
        </p:txBody>
      </p:sp>
      <p:sp>
        <p:nvSpPr>
          <p:cNvPr id="3" name="Content Placeholder 2"/>
          <p:cNvSpPr>
            <a:spLocks noGrp="1"/>
          </p:cNvSpPr>
          <p:nvPr>
            <p:ph sz="half" idx="1"/>
          </p:nvPr>
        </p:nvSpPr>
        <p:spPr>
          <a:xfrm>
            <a:off x="628650" y="1005841"/>
            <a:ext cx="3867150" cy="5109556"/>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Content Placeholder 3"/>
          <p:cNvSpPr>
            <a:spLocks noGrp="1"/>
          </p:cNvSpPr>
          <p:nvPr>
            <p:ph sz="half" idx="2"/>
          </p:nvPr>
        </p:nvSpPr>
        <p:spPr>
          <a:xfrm>
            <a:off x="4648200" y="1005840"/>
            <a:ext cx="3867150" cy="5109557"/>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Date Placeholder 4"/>
          <p:cNvSpPr>
            <a:spLocks noGrp="1"/>
          </p:cNvSpPr>
          <p:nvPr>
            <p:ph type="dt" sz="half" idx="10"/>
          </p:nvPr>
        </p:nvSpPr>
        <p:spPr>
          <a:xfrm>
            <a:off x="628650" y="6284422"/>
            <a:ext cx="2057400" cy="260321"/>
          </a:xfrm>
        </p:spPr>
        <p:txBody>
          <a:bodyPr/>
          <a:lstStyle>
            <a:lvl1pPr>
              <a:defRPr>
                <a:solidFill>
                  <a:schemeClr val="bg1"/>
                </a:solidFill>
              </a:defRPr>
            </a:lvl1pPr>
          </a:lstStyle>
          <a:p>
            <a:fld id="{26677925-39C5-4D14-948D-2E656BE7AB57}" type="datetime1">
              <a:rPr lang="en-GB" smtClean="0"/>
              <a:t>21/04/2020</a:t>
            </a:fld>
            <a:endParaRPr lang="en-GB" dirty="0"/>
          </a:p>
        </p:txBody>
      </p:sp>
      <p:sp>
        <p:nvSpPr>
          <p:cNvPr id="6" name="Footer Placeholder 5"/>
          <p:cNvSpPr>
            <a:spLocks noGrp="1"/>
          </p:cNvSpPr>
          <p:nvPr>
            <p:ph type="ftr" sz="quarter" idx="11"/>
          </p:nvPr>
        </p:nvSpPr>
        <p:spPr>
          <a:xfrm>
            <a:off x="3028950" y="6284422"/>
            <a:ext cx="3086100" cy="262976"/>
          </a:xfrm>
        </p:spPr>
        <p:txBody>
          <a:bodyPr/>
          <a:lstStyle>
            <a:lvl1pPr>
              <a:defRPr>
                <a:solidFill>
                  <a:schemeClr val="bg1"/>
                </a:solidFill>
              </a:defRPr>
            </a:lvl1pPr>
          </a:lstStyle>
          <a:p>
            <a:endParaRPr lang="en-GB" dirty="0"/>
          </a:p>
        </p:txBody>
      </p:sp>
      <p:sp>
        <p:nvSpPr>
          <p:cNvPr id="7" name="Slide Number Placeholder 6"/>
          <p:cNvSpPr>
            <a:spLocks noGrp="1"/>
          </p:cNvSpPr>
          <p:nvPr>
            <p:ph type="sldNum" sz="quarter" idx="12"/>
          </p:nvPr>
        </p:nvSpPr>
        <p:spPr>
          <a:xfrm>
            <a:off x="6457950" y="6284422"/>
            <a:ext cx="2057400" cy="260321"/>
          </a:xfrm>
        </p:spPr>
        <p:txBody>
          <a:bodyPr/>
          <a:lstStyle>
            <a:lvl1pPr>
              <a:defRPr>
                <a:solidFill>
                  <a:schemeClr val="bg1"/>
                </a:solidFill>
              </a:defRPr>
            </a:lvl1pPr>
          </a:lstStyle>
          <a:p>
            <a:fld id="{1E3E063C-2BE6-4AA2-A21A-2EF9F66611B4}" type="slidenum">
              <a:rPr lang="en-GB" smtClean="0"/>
              <a:pPr/>
              <a:t>‹#›</a:t>
            </a:fld>
            <a:endParaRPr lang="en-GB" dirty="0"/>
          </a:p>
        </p:txBody>
      </p:sp>
    </p:spTree>
    <p:extLst>
      <p:ext uri="{BB962C8B-B14F-4D97-AF65-F5344CB8AC3E}">
        <p14:creationId xmlns:p14="http://schemas.microsoft.com/office/powerpoint/2010/main" val="39348048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87388" y="115744"/>
            <a:ext cx="3836873" cy="430126"/>
          </a:xfrm>
        </p:spPr>
        <p:txBody>
          <a:bodyPr>
            <a:normAutofit/>
          </a:bodyPr>
          <a:lstStyle>
            <a:lvl1pPr algn="r">
              <a:defRPr sz="2400">
                <a:solidFill>
                  <a:schemeClr val="bg1"/>
                </a:solidFill>
                <a:latin typeface="Times New Roman" panose="02020603050405020304" pitchFamily="18" charset="0"/>
                <a:cs typeface="Times New Roman" panose="02020603050405020304" pitchFamily="18" charset="0"/>
              </a:defRPr>
            </a:lvl1pPr>
          </a:lstStyle>
          <a:p>
            <a:r>
              <a:rPr lang="en-US" dirty="0"/>
              <a:t>Click to edit Master title style</a:t>
            </a:r>
            <a:endParaRPr lang="en-GB" dirty="0"/>
          </a:p>
        </p:txBody>
      </p:sp>
      <p:sp>
        <p:nvSpPr>
          <p:cNvPr id="3" name="Text Placeholder 2"/>
          <p:cNvSpPr>
            <a:spLocks noGrp="1"/>
          </p:cNvSpPr>
          <p:nvPr>
            <p:ph type="body" idx="1"/>
          </p:nvPr>
        </p:nvSpPr>
        <p:spPr>
          <a:xfrm>
            <a:off x="630238" y="999521"/>
            <a:ext cx="3868737" cy="823912"/>
          </a:xfr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4" name="Content Placeholder 3"/>
          <p:cNvSpPr>
            <a:spLocks noGrp="1"/>
          </p:cNvSpPr>
          <p:nvPr>
            <p:ph sz="half" idx="2"/>
          </p:nvPr>
        </p:nvSpPr>
        <p:spPr>
          <a:xfrm>
            <a:off x="630238" y="1823433"/>
            <a:ext cx="3868737" cy="394005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Text Placeholder 4"/>
          <p:cNvSpPr>
            <a:spLocks noGrp="1"/>
          </p:cNvSpPr>
          <p:nvPr>
            <p:ph type="body" sz="quarter" idx="3"/>
          </p:nvPr>
        </p:nvSpPr>
        <p:spPr>
          <a:xfrm>
            <a:off x="4629150" y="999521"/>
            <a:ext cx="3887788" cy="823912"/>
          </a:xfr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6" name="Content Placeholder 5"/>
          <p:cNvSpPr>
            <a:spLocks noGrp="1"/>
          </p:cNvSpPr>
          <p:nvPr>
            <p:ph sz="quarter" idx="4"/>
          </p:nvPr>
        </p:nvSpPr>
        <p:spPr>
          <a:xfrm>
            <a:off x="4629150" y="1823433"/>
            <a:ext cx="3887788" cy="394005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Date Placeholder 6"/>
          <p:cNvSpPr>
            <a:spLocks noGrp="1"/>
          </p:cNvSpPr>
          <p:nvPr>
            <p:ph type="dt" sz="half" idx="10"/>
          </p:nvPr>
        </p:nvSpPr>
        <p:spPr>
          <a:xfrm>
            <a:off x="628650" y="6262255"/>
            <a:ext cx="2057400" cy="284854"/>
          </a:xfrm>
        </p:spPr>
        <p:txBody>
          <a:bodyPr/>
          <a:lstStyle>
            <a:lvl1pPr>
              <a:defRPr>
                <a:solidFill>
                  <a:schemeClr val="bg1"/>
                </a:solidFill>
              </a:defRPr>
            </a:lvl1pPr>
          </a:lstStyle>
          <a:p>
            <a:fld id="{58E883E4-9D2F-45FF-B642-B09F9F974090}" type="datetime1">
              <a:rPr lang="en-GB" smtClean="0"/>
              <a:t>21/04/2020</a:t>
            </a:fld>
            <a:endParaRPr lang="en-GB" dirty="0"/>
          </a:p>
        </p:txBody>
      </p:sp>
      <p:sp>
        <p:nvSpPr>
          <p:cNvPr id="8" name="Footer Placeholder 7"/>
          <p:cNvSpPr>
            <a:spLocks noGrp="1"/>
          </p:cNvSpPr>
          <p:nvPr>
            <p:ph type="ftr" sz="quarter" idx="11"/>
          </p:nvPr>
        </p:nvSpPr>
        <p:spPr>
          <a:xfrm>
            <a:off x="3028950" y="6262255"/>
            <a:ext cx="3086100" cy="284854"/>
          </a:xfrm>
        </p:spPr>
        <p:txBody>
          <a:bodyPr/>
          <a:lstStyle>
            <a:lvl1pPr>
              <a:defRPr>
                <a:solidFill>
                  <a:schemeClr val="bg1"/>
                </a:solidFill>
              </a:defRPr>
            </a:lvl1pPr>
          </a:lstStyle>
          <a:p>
            <a:endParaRPr lang="en-GB" dirty="0"/>
          </a:p>
        </p:txBody>
      </p:sp>
      <p:sp>
        <p:nvSpPr>
          <p:cNvPr id="9" name="Slide Number Placeholder 8"/>
          <p:cNvSpPr>
            <a:spLocks noGrp="1"/>
          </p:cNvSpPr>
          <p:nvPr>
            <p:ph type="sldNum" sz="quarter" idx="12"/>
          </p:nvPr>
        </p:nvSpPr>
        <p:spPr>
          <a:xfrm>
            <a:off x="6457950" y="6262255"/>
            <a:ext cx="2057400" cy="284853"/>
          </a:xfrm>
        </p:spPr>
        <p:txBody>
          <a:bodyPr/>
          <a:lstStyle>
            <a:lvl1pPr>
              <a:defRPr>
                <a:solidFill>
                  <a:schemeClr val="bg1"/>
                </a:solidFill>
              </a:defRPr>
            </a:lvl1pPr>
          </a:lstStyle>
          <a:p>
            <a:fld id="{1E3E063C-2BE6-4AA2-A21A-2EF9F66611B4}" type="slidenum">
              <a:rPr lang="en-GB" smtClean="0"/>
              <a:pPr/>
              <a:t>‹#›</a:t>
            </a:fld>
            <a:endParaRPr lang="en-GB" dirty="0"/>
          </a:p>
        </p:txBody>
      </p:sp>
    </p:spTree>
    <p:extLst>
      <p:ext uri="{BB962C8B-B14F-4D97-AF65-F5344CB8AC3E}">
        <p14:creationId xmlns:p14="http://schemas.microsoft.com/office/powerpoint/2010/main" val="190610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090158" y="162848"/>
            <a:ext cx="3829743" cy="335915"/>
          </a:xfrm>
        </p:spPr>
        <p:txBody>
          <a:bodyPr>
            <a:normAutofit/>
          </a:bodyPr>
          <a:lstStyle>
            <a:lvl1pPr algn="r">
              <a:defRPr sz="2400">
                <a:solidFill>
                  <a:schemeClr val="bg1"/>
                </a:solidFill>
                <a:latin typeface="Times New Roman" panose="02020603050405020304" pitchFamily="18" charset="0"/>
                <a:cs typeface="Times New Roman" panose="02020603050405020304" pitchFamily="18" charset="0"/>
              </a:defRPr>
            </a:lvl1pPr>
          </a:lstStyle>
          <a:p>
            <a:r>
              <a:rPr lang="en-US" dirty="0"/>
              <a:t>Click to edit Master title style</a:t>
            </a:r>
            <a:endParaRPr lang="en-GB" dirty="0"/>
          </a:p>
        </p:txBody>
      </p:sp>
      <p:sp>
        <p:nvSpPr>
          <p:cNvPr id="3" name="Date Placeholder 2"/>
          <p:cNvSpPr>
            <a:spLocks noGrp="1"/>
          </p:cNvSpPr>
          <p:nvPr>
            <p:ph type="dt" sz="half" idx="10"/>
          </p:nvPr>
        </p:nvSpPr>
        <p:spPr>
          <a:xfrm>
            <a:off x="628650" y="6303818"/>
            <a:ext cx="2057400" cy="207818"/>
          </a:xfrm>
        </p:spPr>
        <p:txBody>
          <a:bodyPr/>
          <a:lstStyle>
            <a:lvl1pPr>
              <a:defRPr>
                <a:solidFill>
                  <a:schemeClr val="bg1"/>
                </a:solidFill>
              </a:defRPr>
            </a:lvl1pPr>
          </a:lstStyle>
          <a:p>
            <a:fld id="{E6F4D63B-03A7-4478-9627-54D26F1209FE}" type="datetime1">
              <a:rPr lang="en-GB" smtClean="0"/>
              <a:t>21/04/2020</a:t>
            </a:fld>
            <a:endParaRPr lang="en-GB" dirty="0"/>
          </a:p>
        </p:txBody>
      </p:sp>
      <p:sp>
        <p:nvSpPr>
          <p:cNvPr id="4" name="Footer Placeholder 3"/>
          <p:cNvSpPr>
            <a:spLocks noGrp="1"/>
          </p:cNvSpPr>
          <p:nvPr>
            <p:ph type="ftr" sz="quarter" idx="11"/>
          </p:nvPr>
        </p:nvSpPr>
        <p:spPr>
          <a:xfrm>
            <a:off x="3028950" y="6303818"/>
            <a:ext cx="3086100" cy="207818"/>
          </a:xfrm>
        </p:spPr>
        <p:txBody>
          <a:bodyPr/>
          <a:lstStyle>
            <a:lvl1pPr>
              <a:defRPr>
                <a:solidFill>
                  <a:schemeClr val="bg1"/>
                </a:solidFill>
              </a:defRPr>
            </a:lvl1pPr>
          </a:lstStyle>
          <a:p>
            <a:endParaRPr lang="en-GB" dirty="0"/>
          </a:p>
        </p:txBody>
      </p:sp>
      <p:sp>
        <p:nvSpPr>
          <p:cNvPr id="5" name="Slide Number Placeholder 4"/>
          <p:cNvSpPr>
            <a:spLocks noGrp="1"/>
          </p:cNvSpPr>
          <p:nvPr>
            <p:ph type="sldNum" sz="quarter" idx="12"/>
          </p:nvPr>
        </p:nvSpPr>
        <p:spPr>
          <a:xfrm>
            <a:off x="6457950" y="6303818"/>
            <a:ext cx="2057400" cy="207818"/>
          </a:xfrm>
        </p:spPr>
        <p:txBody>
          <a:bodyPr/>
          <a:lstStyle>
            <a:lvl1pPr>
              <a:defRPr>
                <a:solidFill>
                  <a:schemeClr val="bg1"/>
                </a:solidFill>
              </a:defRPr>
            </a:lvl1pPr>
          </a:lstStyle>
          <a:p>
            <a:fld id="{1E3E063C-2BE6-4AA2-A21A-2EF9F66611B4}" type="slidenum">
              <a:rPr lang="en-GB" smtClean="0"/>
              <a:pPr/>
              <a:t>‹#›</a:t>
            </a:fld>
            <a:endParaRPr lang="en-GB" dirty="0"/>
          </a:p>
        </p:txBody>
      </p:sp>
    </p:spTree>
    <p:extLst>
      <p:ext uri="{BB962C8B-B14F-4D97-AF65-F5344CB8AC3E}">
        <p14:creationId xmlns:p14="http://schemas.microsoft.com/office/powerpoint/2010/main" val="8843012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28650" y="6270567"/>
            <a:ext cx="2057400" cy="271549"/>
          </a:xfrm>
        </p:spPr>
        <p:txBody>
          <a:bodyPr/>
          <a:lstStyle>
            <a:lvl1pPr>
              <a:defRPr>
                <a:solidFill>
                  <a:schemeClr val="bg1"/>
                </a:solidFill>
              </a:defRPr>
            </a:lvl1pPr>
          </a:lstStyle>
          <a:p>
            <a:fld id="{59C74E47-FD18-4DBD-81C6-EA35AEFD1146}" type="datetime1">
              <a:rPr lang="en-GB" smtClean="0"/>
              <a:t>21/04/2020</a:t>
            </a:fld>
            <a:endParaRPr lang="en-GB" dirty="0"/>
          </a:p>
        </p:txBody>
      </p:sp>
      <p:sp>
        <p:nvSpPr>
          <p:cNvPr id="3" name="Footer Placeholder 2"/>
          <p:cNvSpPr>
            <a:spLocks noGrp="1"/>
          </p:cNvSpPr>
          <p:nvPr>
            <p:ph type="ftr" sz="quarter" idx="11"/>
          </p:nvPr>
        </p:nvSpPr>
        <p:spPr>
          <a:xfrm>
            <a:off x="3028950" y="6270567"/>
            <a:ext cx="3086100" cy="268345"/>
          </a:xfrm>
        </p:spPr>
        <p:txBody>
          <a:bodyPr/>
          <a:lstStyle>
            <a:lvl1pPr>
              <a:defRPr>
                <a:solidFill>
                  <a:schemeClr val="bg1"/>
                </a:solidFill>
              </a:defRPr>
            </a:lvl1pPr>
          </a:lstStyle>
          <a:p>
            <a:endParaRPr lang="en-GB" dirty="0"/>
          </a:p>
        </p:txBody>
      </p:sp>
      <p:sp>
        <p:nvSpPr>
          <p:cNvPr id="4" name="Slide Number Placeholder 3"/>
          <p:cNvSpPr>
            <a:spLocks noGrp="1"/>
          </p:cNvSpPr>
          <p:nvPr>
            <p:ph type="sldNum" sz="quarter" idx="12"/>
          </p:nvPr>
        </p:nvSpPr>
        <p:spPr>
          <a:xfrm>
            <a:off x="6457950" y="6270567"/>
            <a:ext cx="2057400" cy="268345"/>
          </a:xfrm>
        </p:spPr>
        <p:txBody>
          <a:bodyPr/>
          <a:lstStyle>
            <a:lvl1pPr>
              <a:defRPr>
                <a:solidFill>
                  <a:schemeClr val="bg1"/>
                </a:solidFill>
              </a:defRPr>
            </a:lvl1pPr>
          </a:lstStyle>
          <a:p>
            <a:fld id="{1E3E063C-2BE6-4AA2-A21A-2EF9F66611B4}" type="slidenum">
              <a:rPr lang="en-GB" smtClean="0"/>
              <a:pPr/>
              <a:t>‹#›</a:t>
            </a:fld>
            <a:endParaRPr lang="en-GB" dirty="0"/>
          </a:p>
        </p:txBody>
      </p:sp>
    </p:spTree>
    <p:extLst>
      <p:ext uri="{BB962C8B-B14F-4D97-AF65-F5344CB8AC3E}">
        <p14:creationId xmlns:p14="http://schemas.microsoft.com/office/powerpoint/2010/main" val="1452351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987425"/>
            <a:ext cx="2949575" cy="1069974"/>
          </a:xfrm>
        </p:spPr>
        <p:txBody>
          <a:bodyPr anchor="b"/>
          <a:lstStyle>
            <a:lvl1pPr>
              <a:defRPr sz="3200">
                <a:solidFill>
                  <a:schemeClr val="bg1"/>
                </a:solidFill>
                <a:latin typeface="Times New Roman" panose="02020603050405020304" pitchFamily="18" charset="0"/>
                <a:cs typeface="Times New Roman" panose="02020603050405020304" pitchFamily="18" charset="0"/>
              </a:defRPr>
            </a:lvl1pPr>
          </a:lstStyle>
          <a:p>
            <a:r>
              <a:rPr lang="en-US" dirty="0"/>
              <a:t>Click to edit Master title style</a:t>
            </a:r>
            <a:endParaRPr lang="en-GB" dirty="0"/>
          </a:p>
        </p:txBody>
      </p:sp>
      <p:sp>
        <p:nvSpPr>
          <p:cNvPr id="3" name="Content Placeholder 2"/>
          <p:cNvSpPr>
            <a:spLocks noGrp="1"/>
          </p:cNvSpPr>
          <p:nvPr>
            <p:ph idx="1"/>
          </p:nvPr>
        </p:nvSpPr>
        <p:spPr>
          <a:xfrm>
            <a:off x="3887788" y="987425"/>
            <a:ext cx="4629150" cy="4873625"/>
          </a:xfrm>
        </p:spPr>
        <p:txBody>
          <a:bodyPr/>
          <a:lstStyle>
            <a:lvl1pPr>
              <a:defRPr sz="3200">
                <a:solidFill>
                  <a:schemeClr val="bg1"/>
                </a:solidFill>
              </a:defRPr>
            </a:lvl1pPr>
            <a:lvl2pPr>
              <a:defRPr sz="2800">
                <a:solidFill>
                  <a:schemeClr val="bg1"/>
                </a:solidFill>
              </a:defRPr>
            </a:lvl2pPr>
            <a:lvl3pPr>
              <a:defRPr sz="2400">
                <a:solidFill>
                  <a:schemeClr val="bg1"/>
                </a:solidFill>
              </a:defRPr>
            </a:lvl3pPr>
            <a:lvl4pPr>
              <a:defRPr sz="2000">
                <a:solidFill>
                  <a:schemeClr val="bg1"/>
                </a:solidFill>
              </a:defRPr>
            </a:lvl4pPr>
            <a:lvl5pPr>
              <a:defRPr sz="2000">
                <a:solidFill>
                  <a:schemeClr val="bg1"/>
                </a:solidFill>
              </a:defRPr>
            </a:lvl5pPr>
            <a:lvl6pPr>
              <a:defRPr sz="2000"/>
            </a:lvl6pPr>
            <a:lvl7pPr>
              <a:defRPr sz="2000"/>
            </a:lvl7pPr>
            <a:lvl8pPr>
              <a:defRPr sz="2000"/>
            </a:lvl8pPr>
            <a:lvl9pPr>
              <a:defRPr sz="200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a:xfrm>
            <a:off x="630238" y="6276109"/>
            <a:ext cx="2057400" cy="262803"/>
          </a:xfrm>
        </p:spPr>
        <p:txBody>
          <a:bodyPr/>
          <a:lstStyle>
            <a:lvl1pPr>
              <a:defRPr>
                <a:solidFill>
                  <a:schemeClr val="bg1"/>
                </a:solidFill>
              </a:defRPr>
            </a:lvl1pPr>
          </a:lstStyle>
          <a:p>
            <a:fld id="{910DE47C-F2DF-49F8-B559-3A5FA0FFFC1C}" type="datetime1">
              <a:rPr lang="en-GB" smtClean="0"/>
              <a:t>21/04/2020</a:t>
            </a:fld>
            <a:endParaRPr lang="en-GB" dirty="0"/>
          </a:p>
        </p:txBody>
      </p:sp>
      <p:sp>
        <p:nvSpPr>
          <p:cNvPr id="6" name="Footer Placeholder 5"/>
          <p:cNvSpPr>
            <a:spLocks noGrp="1"/>
          </p:cNvSpPr>
          <p:nvPr>
            <p:ph type="ftr" sz="quarter" idx="11"/>
          </p:nvPr>
        </p:nvSpPr>
        <p:spPr>
          <a:xfrm>
            <a:off x="3029744" y="6276109"/>
            <a:ext cx="3086100" cy="262803"/>
          </a:xfrm>
        </p:spPr>
        <p:txBody>
          <a:bodyPr/>
          <a:lstStyle>
            <a:lvl1pPr>
              <a:defRPr>
                <a:solidFill>
                  <a:schemeClr val="bg1"/>
                </a:solidFill>
              </a:defRPr>
            </a:lvl1pPr>
          </a:lstStyle>
          <a:p>
            <a:endParaRPr lang="en-GB" dirty="0"/>
          </a:p>
        </p:txBody>
      </p:sp>
      <p:sp>
        <p:nvSpPr>
          <p:cNvPr id="7" name="Slide Number Placeholder 6"/>
          <p:cNvSpPr>
            <a:spLocks noGrp="1"/>
          </p:cNvSpPr>
          <p:nvPr>
            <p:ph type="sldNum" sz="quarter" idx="12"/>
          </p:nvPr>
        </p:nvSpPr>
        <p:spPr>
          <a:xfrm>
            <a:off x="6457950" y="6276109"/>
            <a:ext cx="2057400" cy="262803"/>
          </a:xfrm>
        </p:spPr>
        <p:txBody>
          <a:bodyPr/>
          <a:lstStyle>
            <a:lvl1pPr>
              <a:defRPr>
                <a:solidFill>
                  <a:schemeClr val="bg1"/>
                </a:solidFill>
              </a:defRPr>
            </a:lvl1pPr>
          </a:lstStyle>
          <a:p>
            <a:fld id="{1E3E063C-2BE6-4AA2-A21A-2EF9F66611B4}" type="slidenum">
              <a:rPr lang="en-GB" smtClean="0"/>
              <a:pPr/>
              <a:t>‹#›</a:t>
            </a:fld>
            <a:endParaRPr lang="en-GB" dirty="0"/>
          </a:p>
        </p:txBody>
      </p:sp>
    </p:spTree>
    <p:extLst>
      <p:ext uri="{BB962C8B-B14F-4D97-AF65-F5344CB8AC3E}">
        <p14:creationId xmlns:p14="http://schemas.microsoft.com/office/powerpoint/2010/main" val="40340550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987424"/>
            <a:ext cx="2949575" cy="1069975"/>
          </a:xfrm>
        </p:spPr>
        <p:txBody>
          <a:bodyPr anchor="b"/>
          <a:lstStyle>
            <a:lvl1pPr>
              <a:defRPr sz="3200">
                <a:solidFill>
                  <a:schemeClr val="bg1"/>
                </a:solidFill>
                <a:latin typeface="Times New Roman" panose="02020603050405020304" pitchFamily="18" charset="0"/>
                <a:cs typeface="Times New Roman" panose="02020603050405020304" pitchFamily="18" charset="0"/>
              </a:defRPr>
            </a:lvl1pPr>
          </a:lstStyle>
          <a:p>
            <a:r>
              <a:rPr lang="en-US" dirty="0"/>
              <a:t>Click to edit Master title style</a:t>
            </a:r>
            <a:endParaRPr lang="en-GB" dirty="0"/>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a:xfrm>
            <a:off x="630238" y="6281650"/>
            <a:ext cx="2057400" cy="246611"/>
          </a:xfrm>
        </p:spPr>
        <p:txBody>
          <a:bodyPr/>
          <a:lstStyle>
            <a:lvl1pPr>
              <a:defRPr>
                <a:solidFill>
                  <a:schemeClr val="bg1"/>
                </a:solidFill>
              </a:defRPr>
            </a:lvl1pPr>
          </a:lstStyle>
          <a:p>
            <a:fld id="{8C8150D9-D3C6-4A01-8CB6-A38363DCF8FD}" type="datetime1">
              <a:rPr lang="en-GB" smtClean="0"/>
              <a:t>21/04/2020</a:t>
            </a:fld>
            <a:endParaRPr lang="en-GB" dirty="0"/>
          </a:p>
        </p:txBody>
      </p:sp>
      <p:sp>
        <p:nvSpPr>
          <p:cNvPr id="6" name="Footer Placeholder 5"/>
          <p:cNvSpPr>
            <a:spLocks noGrp="1"/>
          </p:cNvSpPr>
          <p:nvPr>
            <p:ph type="ftr" sz="quarter" idx="11"/>
          </p:nvPr>
        </p:nvSpPr>
        <p:spPr>
          <a:xfrm>
            <a:off x="3029744" y="6281650"/>
            <a:ext cx="3086100" cy="257262"/>
          </a:xfrm>
        </p:spPr>
        <p:txBody>
          <a:bodyPr/>
          <a:lstStyle>
            <a:lvl1pPr>
              <a:defRPr>
                <a:solidFill>
                  <a:schemeClr val="bg1"/>
                </a:solidFill>
              </a:defRPr>
            </a:lvl1pPr>
          </a:lstStyle>
          <a:p>
            <a:endParaRPr lang="en-GB" dirty="0"/>
          </a:p>
        </p:txBody>
      </p:sp>
      <p:sp>
        <p:nvSpPr>
          <p:cNvPr id="7" name="Slide Number Placeholder 6"/>
          <p:cNvSpPr>
            <a:spLocks noGrp="1"/>
          </p:cNvSpPr>
          <p:nvPr>
            <p:ph type="sldNum" sz="quarter" idx="12"/>
          </p:nvPr>
        </p:nvSpPr>
        <p:spPr>
          <a:xfrm>
            <a:off x="6459538" y="6281650"/>
            <a:ext cx="2057400" cy="246611"/>
          </a:xfrm>
        </p:spPr>
        <p:txBody>
          <a:bodyPr/>
          <a:lstStyle>
            <a:lvl1pPr>
              <a:defRPr>
                <a:solidFill>
                  <a:schemeClr val="bg1"/>
                </a:solidFill>
              </a:defRPr>
            </a:lvl1pPr>
          </a:lstStyle>
          <a:p>
            <a:fld id="{1E3E063C-2BE6-4AA2-A21A-2EF9F66611B4}" type="slidenum">
              <a:rPr lang="en-GB" smtClean="0"/>
              <a:pPr/>
              <a:t>‹#›</a:t>
            </a:fld>
            <a:endParaRPr lang="en-GB" dirty="0"/>
          </a:p>
        </p:txBody>
      </p:sp>
    </p:spTree>
    <p:extLst>
      <p:ext uri="{BB962C8B-B14F-4D97-AF65-F5344CB8AC3E}">
        <p14:creationId xmlns:p14="http://schemas.microsoft.com/office/powerpoint/2010/main" val="929253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104014" y="124057"/>
            <a:ext cx="3829743" cy="413499"/>
          </a:xfrm>
        </p:spPr>
        <p:txBody>
          <a:bodyPr>
            <a:normAutofit/>
          </a:bodyPr>
          <a:lstStyle>
            <a:lvl1pPr algn="r">
              <a:defRPr sz="2400">
                <a:solidFill>
                  <a:schemeClr val="bg1"/>
                </a:solidFill>
                <a:latin typeface="Times New Roman" panose="02020603050405020304" pitchFamily="18" charset="0"/>
                <a:cs typeface="Times New Roman" panose="02020603050405020304" pitchFamily="18" charset="0"/>
              </a:defRPr>
            </a:lvl1pPr>
          </a:lstStyle>
          <a:p>
            <a:r>
              <a:rPr lang="en-US" dirty="0"/>
              <a:t>Click to edit Master title style</a:t>
            </a:r>
            <a:endParaRPr lang="en-GB" dirty="0"/>
          </a:p>
        </p:txBody>
      </p:sp>
      <p:sp>
        <p:nvSpPr>
          <p:cNvPr id="3" name="Vertical Text Placeholder 2"/>
          <p:cNvSpPr>
            <a:spLocks noGrp="1"/>
          </p:cNvSpPr>
          <p:nvPr>
            <p:ph type="body" orient="vert" idx="1"/>
          </p:nvPr>
        </p:nvSpPr>
        <p:spPr>
          <a:xfrm>
            <a:off x="606483" y="1465407"/>
            <a:ext cx="7886700" cy="4351338"/>
          </a:xfrm>
        </p:spPr>
        <p:txBody>
          <a:bodyPr vert="eaVert"/>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a:xfrm>
            <a:off x="628650" y="6265025"/>
            <a:ext cx="2057400" cy="273887"/>
          </a:xfrm>
        </p:spPr>
        <p:txBody>
          <a:bodyPr/>
          <a:lstStyle>
            <a:lvl1pPr>
              <a:defRPr>
                <a:solidFill>
                  <a:schemeClr val="bg1"/>
                </a:solidFill>
              </a:defRPr>
            </a:lvl1pPr>
          </a:lstStyle>
          <a:p>
            <a:fld id="{58C2A2E1-9696-4F43-8155-8D8DAC5DA27D}" type="datetime1">
              <a:rPr lang="en-GB" smtClean="0"/>
              <a:t>21/04/2020</a:t>
            </a:fld>
            <a:endParaRPr lang="en-GB" dirty="0"/>
          </a:p>
        </p:txBody>
      </p:sp>
      <p:sp>
        <p:nvSpPr>
          <p:cNvPr id="5" name="Footer Placeholder 4"/>
          <p:cNvSpPr>
            <a:spLocks noGrp="1"/>
          </p:cNvSpPr>
          <p:nvPr>
            <p:ph type="ftr" sz="quarter" idx="11"/>
          </p:nvPr>
        </p:nvSpPr>
        <p:spPr>
          <a:xfrm>
            <a:off x="3028950" y="6265025"/>
            <a:ext cx="3086100" cy="276542"/>
          </a:xfrm>
        </p:spPr>
        <p:txBody>
          <a:bodyPr/>
          <a:lstStyle>
            <a:lvl1pPr>
              <a:defRPr>
                <a:solidFill>
                  <a:schemeClr val="bg1"/>
                </a:solidFill>
              </a:defRPr>
            </a:lvl1pPr>
          </a:lstStyle>
          <a:p>
            <a:endParaRPr lang="en-GB" dirty="0"/>
          </a:p>
        </p:txBody>
      </p:sp>
      <p:sp>
        <p:nvSpPr>
          <p:cNvPr id="6" name="Slide Number Placeholder 5"/>
          <p:cNvSpPr>
            <a:spLocks noGrp="1"/>
          </p:cNvSpPr>
          <p:nvPr>
            <p:ph type="sldNum" sz="quarter" idx="12"/>
          </p:nvPr>
        </p:nvSpPr>
        <p:spPr>
          <a:xfrm>
            <a:off x="6457950" y="6265025"/>
            <a:ext cx="2057400" cy="273887"/>
          </a:xfrm>
        </p:spPr>
        <p:txBody>
          <a:bodyPr/>
          <a:lstStyle>
            <a:lvl1pPr>
              <a:defRPr>
                <a:solidFill>
                  <a:schemeClr val="bg1"/>
                </a:solidFill>
              </a:defRPr>
            </a:lvl1pPr>
          </a:lstStyle>
          <a:p>
            <a:fld id="{1E3E063C-2BE6-4AA2-A21A-2EF9F66611B4}" type="slidenum">
              <a:rPr lang="en-GB" smtClean="0"/>
              <a:pPr/>
              <a:t>‹#›</a:t>
            </a:fld>
            <a:endParaRPr lang="en-GB" dirty="0"/>
          </a:p>
        </p:txBody>
      </p:sp>
    </p:spTree>
    <p:extLst>
      <p:ext uri="{BB962C8B-B14F-4D97-AF65-F5344CB8AC3E}">
        <p14:creationId xmlns:p14="http://schemas.microsoft.com/office/powerpoint/2010/main" val="1998929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942109"/>
            <a:ext cx="1971675" cy="5234854"/>
          </a:xfrm>
        </p:spPr>
        <p:txBody>
          <a:bodyPr vert="eaVert">
            <a:normAutofit/>
          </a:bodyPr>
          <a:lstStyle>
            <a:lvl1pPr>
              <a:defRPr sz="2800">
                <a:solidFill>
                  <a:schemeClr val="bg1"/>
                </a:solidFill>
                <a:latin typeface="Times New Roman" panose="02020603050405020304" pitchFamily="18" charset="0"/>
                <a:cs typeface="Times New Roman" panose="02020603050405020304" pitchFamily="18" charset="0"/>
              </a:defRPr>
            </a:lvl1pPr>
          </a:lstStyle>
          <a:p>
            <a:r>
              <a:rPr lang="en-US" dirty="0"/>
              <a:t>Click to edit Master title style</a:t>
            </a:r>
            <a:endParaRPr lang="en-GB" dirty="0"/>
          </a:p>
        </p:txBody>
      </p:sp>
      <p:sp>
        <p:nvSpPr>
          <p:cNvPr id="3" name="Vertical Text Placeholder 2"/>
          <p:cNvSpPr>
            <a:spLocks noGrp="1"/>
          </p:cNvSpPr>
          <p:nvPr>
            <p:ph type="body" orient="vert" idx="1"/>
          </p:nvPr>
        </p:nvSpPr>
        <p:spPr>
          <a:xfrm>
            <a:off x="628650" y="942109"/>
            <a:ext cx="5762625" cy="5234854"/>
          </a:xfrm>
        </p:spPr>
        <p:txBody>
          <a:bodyPr vert="eaVert"/>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a:xfrm>
            <a:off x="628650" y="6267796"/>
            <a:ext cx="2057400" cy="271116"/>
          </a:xfrm>
        </p:spPr>
        <p:txBody>
          <a:bodyPr/>
          <a:lstStyle>
            <a:lvl1pPr>
              <a:defRPr>
                <a:solidFill>
                  <a:schemeClr val="bg1"/>
                </a:solidFill>
              </a:defRPr>
            </a:lvl1pPr>
          </a:lstStyle>
          <a:p>
            <a:fld id="{65FB59D0-8640-47DC-B145-7BD44DA36E6E}" type="datetime1">
              <a:rPr lang="en-GB" smtClean="0"/>
              <a:t>21/04/2020</a:t>
            </a:fld>
            <a:endParaRPr lang="en-GB" dirty="0"/>
          </a:p>
        </p:txBody>
      </p:sp>
      <p:sp>
        <p:nvSpPr>
          <p:cNvPr id="5" name="Footer Placeholder 4"/>
          <p:cNvSpPr>
            <a:spLocks noGrp="1"/>
          </p:cNvSpPr>
          <p:nvPr>
            <p:ph type="ftr" sz="quarter" idx="11"/>
          </p:nvPr>
        </p:nvSpPr>
        <p:spPr>
          <a:xfrm>
            <a:off x="3028950" y="6267796"/>
            <a:ext cx="3086100" cy="271116"/>
          </a:xfrm>
        </p:spPr>
        <p:txBody>
          <a:bodyPr/>
          <a:lstStyle>
            <a:lvl1pPr>
              <a:defRPr>
                <a:solidFill>
                  <a:schemeClr val="bg1"/>
                </a:solidFill>
              </a:defRPr>
            </a:lvl1pPr>
          </a:lstStyle>
          <a:p>
            <a:endParaRPr lang="en-GB" dirty="0"/>
          </a:p>
        </p:txBody>
      </p:sp>
      <p:sp>
        <p:nvSpPr>
          <p:cNvPr id="6" name="Slide Number Placeholder 5"/>
          <p:cNvSpPr>
            <a:spLocks noGrp="1"/>
          </p:cNvSpPr>
          <p:nvPr>
            <p:ph type="sldNum" sz="quarter" idx="12"/>
          </p:nvPr>
        </p:nvSpPr>
        <p:spPr>
          <a:xfrm>
            <a:off x="6457950" y="6267796"/>
            <a:ext cx="2057400" cy="274292"/>
          </a:xfrm>
        </p:spPr>
        <p:txBody>
          <a:bodyPr/>
          <a:lstStyle>
            <a:lvl1pPr>
              <a:defRPr>
                <a:solidFill>
                  <a:schemeClr val="bg1"/>
                </a:solidFill>
              </a:defRPr>
            </a:lvl1pPr>
          </a:lstStyle>
          <a:p>
            <a:fld id="{1E3E063C-2BE6-4AA2-A21A-2EF9F66611B4}" type="slidenum">
              <a:rPr lang="en-GB" smtClean="0"/>
              <a:pPr/>
              <a:t>‹#›</a:t>
            </a:fld>
            <a:endParaRPr lang="en-GB" dirty="0"/>
          </a:p>
        </p:txBody>
      </p:sp>
    </p:spTree>
    <p:extLst>
      <p:ext uri="{BB962C8B-B14F-4D97-AF65-F5344CB8AC3E}">
        <p14:creationId xmlns:p14="http://schemas.microsoft.com/office/powerpoint/2010/main" val="6661648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4/21/2020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7" name="Rectangle 6">
            <a:extLst>
              <a:ext uri="{FF2B5EF4-FFF2-40B4-BE49-F238E27FC236}">
                <a16:creationId xmlns:a16="http://schemas.microsoft.com/office/drawing/2014/main" id="{F797CD79-D768-4677-A296-07261A281909}"/>
              </a:ext>
            </a:extLst>
          </p:cNvPr>
          <p:cNvSpPr/>
          <p:nvPr userDrawn="1"/>
        </p:nvSpPr>
        <p:spPr>
          <a:xfrm>
            <a:off x="1" y="1"/>
            <a:ext cx="9144000" cy="660593"/>
          </a:xfrm>
          <a:prstGeom prst="rect">
            <a:avLst/>
          </a:prstGeom>
          <a:solidFill>
            <a:srgbClr val="770216"/>
          </a:solidFill>
          <a:ln>
            <a:solidFill>
              <a:srgbClr val="77021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8" name="Rectangle 7">
            <a:extLst>
              <a:ext uri="{FF2B5EF4-FFF2-40B4-BE49-F238E27FC236}">
                <a16:creationId xmlns:a16="http://schemas.microsoft.com/office/drawing/2014/main" id="{2A49C191-DC50-438F-A11C-661982977F07}"/>
              </a:ext>
            </a:extLst>
          </p:cNvPr>
          <p:cNvSpPr/>
          <p:nvPr userDrawn="1"/>
        </p:nvSpPr>
        <p:spPr>
          <a:xfrm>
            <a:off x="0" y="6578117"/>
            <a:ext cx="9144000" cy="279882"/>
          </a:xfrm>
          <a:prstGeom prst="rect">
            <a:avLst/>
          </a:prstGeom>
          <a:solidFill>
            <a:srgbClr val="770216"/>
          </a:solidFill>
          <a:ln>
            <a:solidFill>
              <a:srgbClr val="77021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9" name="TextBox 8">
            <a:extLst>
              <a:ext uri="{FF2B5EF4-FFF2-40B4-BE49-F238E27FC236}">
                <a16:creationId xmlns:a16="http://schemas.microsoft.com/office/drawing/2014/main" id="{676F7D44-3A92-48AB-A8BB-B138C71E5E5D}"/>
              </a:ext>
            </a:extLst>
          </p:cNvPr>
          <p:cNvSpPr txBox="1"/>
          <p:nvPr userDrawn="1"/>
        </p:nvSpPr>
        <p:spPr>
          <a:xfrm>
            <a:off x="13038" y="6589179"/>
            <a:ext cx="9117924" cy="261610"/>
          </a:xfrm>
          <a:prstGeom prst="rect">
            <a:avLst/>
          </a:prstGeom>
          <a:noFill/>
        </p:spPr>
        <p:txBody>
          <a:bodyPr wrap="square" rtlCol="0">
            <a:spAutoFit/>
          </a:bodyPr>
          <a:lstStyle/>
          <a:p>
            <a:pPr algn="ctr"/>
            <a:r>
              <a:rPr lang="en-GB" sz="1100" b="1" dirty="0">
                <a:solidFill>
                  <a:schemeClr val="bg1"/>
                </a:solidFill>
                <a:latin typeface="Calibri" panose="020F0502020204030204" pitchFamily="34" charset="0"/>
              </a:rPr>
              <a:t>Newman University</a:t>
            </a:r>
            <a:r>
              <a:rPr lang="en-GB" sz="1100" dirty="0">
                <a:solidFill>
                  <a:schemeClr val="bg1"/>
                </a:solidFill>
                <a:latin typeface="Calibri" panose="020F0502020204030204" pitchFamily="34" charset="0"/>
              </a:rPr>
              <a:t>, Genners Lane, Bartley Green, Birmingham B32 3NT                       </a:t>
            </a:r>
            <a:r>
              <a:rPr lang="en-GB" sz="1100" baseline="0" dirty="0">
                <a:solidFill>
                  <a:schemeClr val="bg1"/>
                </a:solidFill>
                <a:latin typeface="Calibri" panose="020F0502020204030204" pitchFamily="34" charset="0"/>
              </a:rPr>
              <a:t>       </a:t>
            </a:r>
            <a:r>
              <a:rPr lang="en-GB" sz="1100" dirty="0">
                <a:solidFill>
                  <a:schemeClr val="bg1"/>
                </a:solidFill>
                <a:latin typeface="Calibri" panose="020F0502020204030204" pitchFamily="34" charset="0"/>
              </a:rPr>
              <a:t>  </a:t>
            </a:r>
            <a:r>
              <a:rPr lang="en-GB" sz="1100" b="1" dirty="0">
                <a:solidFill>
                  <a:schemeClr val="bg1"/>
                </a:solidFill>
                <a:latin typeface="Calibri" panose="020F0502020204030204" pitchFamily="34" charset="0"/>
              </a:rPr>
              <a:t>T: </a:t>
            </a:r>
            <a:r>
              <a:rPr lang="en-GB" sz="1100" dirty="0">
                <a:solidFill>
                  <a:schemeClr val="bg1"/>
                </a:solidFill>
                <a:latin typeface="Calibri" panose="020F0502020204030204" pitchFamily="34" charset="0"/>
              </a:rPr>
              <a:t>+44(0)121 476 1181                     </a:t>
            </a:r>
            <a:r>
              <a:rPr lang="en-GB" sz="1100" baseline="0" dirty="0">
                <a:solidFill>
                  <a:schemeClr val="bg1"/>
                </a:solidFill>
                <a:latin typeface="Calibri" panose="020F0502020204030204" pitchFamily="34" charset="0"/>
              </a:rPr>
              <a:t>            </a:t>
            </a:r>
            <a:r>
              <a:rPr lang="en-GB" sz="1100" b="1" dirty="0">
                <a:solidFill>
                  <a:schemeClr val="bg1"/>
                </a:solidFill>
                <a:latin typeface="Calibri" panose="020F0502020204030204" pitchFamily="34" charset="0"/>
              </a:rPr>
              <a:t>www.newman.ac.uk</a:t>
            </a:r>
          </a:p>
        </p:txBody>
      </p:sp>
      <p:pic>
        <p:nvPicPr>
          <p:cNvPr id="10" name="Picture 9">
            <a:extLst>
              <a:ext uri="{FF2B5EF4-FFF2-40B4-BE49-F238E27FC236}">
                <a16:creationId xmlns:a16="http://schemas.microsoft.com/office/drawing/2014/main" id="{82AF2636-C0EB-4CC0-A21C-0B94D89D1693}"/>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10590" y="168249"/>
            <a:ext cx="2438400" cy="349484"/>
          </a:xfrm>
          <a:prstGeom prst="rect">
            <a:avLst/>
          </a:prstGeom>
        </p:spPr>
      </p:pic>
    </p:spTree>
    <p:extLst>
      <p:ext uri="{BB962C8B-B14F-4D97-AF65-F5344CB8AC3E}">
        <p14:creationId xmlns:p14="http://schemas.microsoft.com/office/powerpoint/2010/main" val="4673291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7720D0C2-34B1-4642-B80D-44454D3D3A41}" type="datetime1">
              <a:rPr lang="en-GB" smtClean="0"/>
              <a:t>21/04/2020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3A33278-8D2C-46E9-9145-8061F8ED03C5}" type="slidenum">
              <a:rPr lang="en-GB" smtClean="0"/>
              <a:t>‹#›</a:t>
            </a:fld>
            <a:endParaRPr lang="en-GB" dirty="0"/>
          </a:p>
        </p:txBody>
      </p:sp>
    </p:spTree>
    <p:extLst>
      <p:ext uri="{BB962C8B-B14F-4D97-AF65-F5344CB8AC3E}">
        <p14:creationId xmlns:p14="http://schemas.microsoft.com/office/powerpoint/2010/main" val="12838119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E65D3E-7A43-493F-99CD-F72907C645CC}" type="datetime1">
              <a:rPr lang="en-GB" smtClean="0"/>
              <a:t>21/04/2020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3A33278-8D2C-46E9-9145-8061F8ED03C5}" type="slidenum">
              <a:rPr lang="en-GB" smtClean="0"/>
              <a:t>‹#›</a:t>
            </a:fld>
            <a:endParaRPr lang="en-GB" dirty="0"/>
          </a:p>
        </p:txBody>
      </p:sp>
    </p:spTree>
    <p:extLst>
      <p:ext uri="{BB962C8B-B14F-4D97-AF65-F5344CB8AC3E}">
        <p14:creationId xmlns:p14="http://schemas.microsoft.com/office/powerpoint/2010/main" val="31223397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22298AF-E6FE-4A0F-BF6E-E59AEC6EB1C2}" type="datetime1">
              <a:rPr lang="en-GB" smtClean="0"/>
              <a:t>21/04/2020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3A33278-8D2C-46E9-9145-8061F8ED03C5}" type="slidenum">
              <a:rPr lang="en-GB" smtClean="0"/>
              <a:t>‹#›</a:t>
            </a:fld>
            <a:endParaRPr lang="en-GB" dirty="0"/>
          </a:p>
        </p:txBody>
      </p:sp>
    </p:spTree>
    <p:extLst>
      <p:ext uri="{BB962C8B-B14F-4D97-AF65-F5344CB8AC3E}">
        <p14:creationId xmlns:p14="http://schemas.microsoft.com/office/powerpoint/2010/main" val="15787276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AD7BC17-CE90-45C3-9388-671B5357E616}" type="datetime1">
              <a:rPr lang="en-GB" smtClean="0"/>
              <a:t>21/04/2020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63A33278-8D2C-46E9-9145-8061F8ED03C5}" type="slidenum">
              <a:rPr lang="en-GB" smtClean="0"/>
              <a:t>‹#›</a:t>
            </a:fld>
            <a:endParaRPr lang="en-GB" dirty="0"/>
          </a:p>
        </p:txBody>
      </p:sp>
    </p:spTree>
    <p:extLst>
      <p:ext uri="{BB962C8B-B14F-4D97-AF65-F5344CB8AC3E}">
        <p14:creationId xmlns:p14="http://schemas.microsoft.com/office/powerpoint/2010/main" val="22531924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74BF1DC2-29D6-4AC4-A1D9-6629CC7D2D2C}" type="datetime1">
              <a:rPr lang="en-GB" smtClean="0"/>
              <a:t>21/04/2020</a:t>
            </a:fld>
            <a:endParaRPr lang="en-GB" dirty="0"/>
          </a:p>
        </p:txBody>
      </p:sp>
      <p:sp>
        <p:nvSpPr>
          <p:cNvPr id="5" name="Footer Placeholder 3"/>
          <p:cNvSpPr>
            <a:spLocks noGrp="1"/>
          </p:cNvSpPr>
          <p:nvPr>
            <p:ph type="ftr" sz="quarter" idx="11"/>
          </p:nvPr>
        </p:nvSpPr>
        <p:spPr/>
        <p:txBody>
          <a:bodyPr/>
          <a:lstStyle/>
          <a:p>
            <a:endParaRPr lang="en-GB" dirty="0"/>
          </a:p>
        </p:txBody>
      </p:sp>
      <p:sp>
        <p:nvSpPr>
          <p:cNvPr id="6" name="Slide Number Placeholder 4"/>
          <p:cNvSpPr>
            <a:spLocks noGrp="1"/>
          </p:cNvSpPr>
          <p:nvPr>
            <p:ph type="sldNum" sz="quarter" idx="12"/>
          </p:nvPr>
        </p:nvSpPr>
        <p:spPr/>
        <p:txBody>
          <a:bodyPr/>
          <a:lstStyle/>
          <a:p>
            <a:fld id="{63A33278-8D2C-46E9-9145-8061F8ED03C5}" type="slidenum">
              <a:rPr lang="en-GB" smtClean="0"/>
              <a:t>‹#›</a:t>
            </a:fld>
            <a:endParaRPr lang="en-GB" dirty="0"/>
          </a:p>
        </p:txBody>
      </p:sp>
    </p:spTree>
    <p:extLst>
      <p:ext uri="{BB962C8B-B14F-4D97-AF65-F5344CB8AC3E}">
        <p14:creationId xmlns:p14="http://schemas.microsoft.com/office/powerpoint/2010/main" val="40337738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872583E-F576-4B4A-B4AE-FC1C5BA65F95}" type="datetime1">
              <a:rPr lang="en-GB" smtClean="0"/>
              <a:t>21/04/2020</a:t>
            </a:fld>
            <a:endParaRPr lang="en-GB" dirty="0"/>
          </a:p>
        </p:txBody>
      </p:sp>
      <p:sp>
        <p:nvSpPr>
          <p:cNvPr id="5" name="Footer Placeholder 2"/>
          <p:cNvSpPr>
            <a:spLocks noGrp="1"/>
          </p:cNvSpPr>
          <p:nvPr>
            <p:ph type="ftr" sz="quarter" idx="11"/>
          </p:nvPr>
        </p:nvSpPr>
        <p:spPr/>
        <p:txBody>
          <a:bodyPr/>
          <a:lstStyle/>
          <a:p>
            <a:endParaRPr lang="en-GB" dirty="0"/>
          </a:p>
        </p:txBody>
      </p:sp>
      <p:sp>
        <p:nvSpPr>
          <p:cNvPr id="6" name="Slide Number Placeholder 3"/>
          <p:cNvSpPr>
            <a:spLocks noGrp="1"/>
          </p:cNvSpPr>
          <p:nvPr>
            <p:ph type="sldNum" sz="quarter" idx="12"/>
          </p:nvPr>
        </p:nvSpPr>
        <p:spPr/>
        <p:txBody>
          <a:bodyPr/>
          <a:lstStyle/>
          <a:p>
            <a:fld id="{63A33278-8D2C-46E9-9145-8061F8ED03C5}" type="slidenum">
              <a:rPr lang="en-GB" smtClean="0"/>
              <a:t>‹#›</a:t>
            </a:fld>
            <a:endParaRPr lang="en-GB" dirty="0"/>
          </a:p>
        </p:txBody>
      </p:sp>
    </p:spTree>
    <p:extLst>
      <p:ext uri="{BB962C8B-B14F-4D97-AF65-F5344CB8AC3E}">
        <p14:creationId xmlns:p14="http://schemas.microsoft.com/office/powerpoint/2010/main" val="28620157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5BEC52BA-CC45-4EC7-B574-25AA7695AD19}" type="datetime1">
              <a:rPr lang="en-GB" smtClean="0"/>
              <a:t>21/04/2020</a:t>
            </a:fld>
            <a:endParaRPr lang="en-GB" dirty="0"/>
          </a:p>
        </p:txBody>
      </p:sp>
      <p:sp>
        <p:nvSpPr>
          <p:cNvPr id="5" name="Footer Placeholder 5"/>
          <p:cNvSpPr>
            <a:spLocks noGrp="1"/>
          </p:cNvSpPr>
          <p:nvPr>
            <p:ph type="ftr" sz="quarter" idx="11"/>
          </p:nvPr>
        </p:nvSpPr>
        <p:spPr/>
        <p:txBody>
          <a:bodyPr/>
          <a:lstStyle/>
          <a:p>
            <a:endParaRPr lang="en-GB" dirty="0"/>
          </a:p>
        </p:txBody>
      </p:sp>
      <p:sp>
        <p:nvSpPr>
          <p:cNvPr id="6" name="Slide Number Placeholder 6"/>
          <p:cNvSpPr>
            <a:spLocks noGrp="1"/>
          </p:cNvSpPr>
          <p:nvPr>
            <p:ph type="sldNum" sz="quarter" idx="12"/>
          </p:nvPr>
        </p:nvSpPr>
        <p:spPr/>
        <p:txBody>
          <a:bodyPr/>
          <a:lstStyle/>
          <a:p>
            <a:fld id="{63A33278-8D2C-46E9-9145-8061F8ED03C5}" type="slidenum">
              <a:rPr lang="en-GB" smtClean="0"/>
              <a:t>‹#›</a:t>
            </a:fld>
            <a:endParaRPr lang="en-GB" dirty="0"/>
          </a:p>
        </p:txBody>
      </p:sp>
    </p:spTree>
    <p:extLst>
      <p:ext uri="{BB962C8B-B14F-4D97-AF65-F5344CB8AC3E}">
        <p14:creationId xmlns:p14="http://schemas.microsoft.com/office/powerpoint/2010/main" val="3556048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3C692DF-F4B2-489E-A7BA-36D5B6A1BB36}" type="datetime1">
              <a:rPr lang="en-GB" smtClean="0"/>
              <a:t>21/04/2020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3A33278-8D2C-46E9-9145-8061F8ED03C5}" type="slidenum">
              <a:rPr lang="en-GB" smtClean="0"/>
              <a:t>‹#›</a:t>
            </a:fld>
            <a:endParaRPr lang="en-GB" dirty="0"/>
          </a:p>
        </p:txBody>
      </p:sp>
    </p:spTree>
    <p:extLst>
      <p:ext uri="{BB962C8B-B14F-4D97-AF65-F5344CB8AC3E}">
        <p14:creationId xmlns:p14="http://schemas.microsoft.com/office/powerpoint/2010/main" val="9743891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F563E73-C784-4956-8463-DDA1129002E4}" type="datetime1">
              <a:rPr lang="en-GB" smtClean="0"/>
              <a:t>21/04/2020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3A33278-8D2C-46E9-9145-8061F8ED03C5}" type="slidenum">
              <a:rPr lang="en-GB" smtClean="0"/>
              <a:t>‹#›</a:t>
            </a:fld>
            <a:endParaRPr lang="en-GB" dirty="0"/>
          </a:p>
        </p:txBody>
      </p:sp>
    </p:spTree>
    <p:extLst>
      <p:ext uri="{BB962C8B-B14F-4D97-AF65-F5344CB8AC3E}">
        <p14:creationId xmlns:p14="http://schemas.microsoft.com/office/powerpoint/2010/main" val="2477655588"/>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F563E73-C784-4956-8463-DDA1129002E4}" type="datetime1">
              <a:rPr lang="en-GB" smtClean="0"/>
              <a:t>21/04/2020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3A33278-8D2C-46E9-9145-8061F8ED03C5}" type="slidenum">
              <a:rPr lang="en-GB" smtClean="0"/>
              <a:t>‹#›</a:t>
            </a:fld>
            <a:endParaRPr lang="en-GB" dirty="0"/>
          </a:p>
        </p:txBody>
      </p:sp>
    </p:spTree>
    <p:extLst>
      <p:ext uri="{BB962C8B-B14F-4D97-AF65-F5344CB8AC3E}">
        <p14:creationId xmlns:p14="http://schemas.microsoft.com/office/powerpoint/2010/main" val="1361164455"/>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F563E73-C784-4956-8463-DDA1129002E4}" type="datetime1">
              <a:rPr lang="en-GB" smtClean="0"/>
              <a:t>21/04/2020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3A33278-8D2C-46E9-9145-8061F8ED03C5}" type="slidenum">
              <a:rPr lang="en-GB" smtClean="0"/>
              <a:t>‹#›</a:t>
            </a:fld>
            <a:endParaRPr lang="en-GB" dirty="0"/>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1546948580"/>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F563E73-C784-4956-8463-DDA1129002E4}" type="datetime1">
              <a:rPr lang="en-GB" smtClean="0"/>
              <a:t>21/04/2020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3A33278-8D2C-46E9-9145-8061F8ED03C5}" type="slidenum">
              <a:rPr lang="en-GB" smtClean="0"/>
              <a:t>‹#›</a:t>
            </a:fld>
            <a:endParaRPr lang="en-GB" dirty="0"/>
          </a:p>
        </p:txBody>
      </p:sp>
    </p:spTree>
    <p:extLst>
      <p:ext uri="{BB962C8B-B14F-4D97-AF65-F5344CB8AC3E}">
        <p14:creationId xmlns:p14="http://schemas.microsoft.com/office/powerpoint/2010/main" val="2905349447"/>
      </p:ext>
    </p:extLst>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F563E73-C784-4956-8463-DDA1129002E4}" type="datetime1">
              <a:rPr lang="en-GB" smtClean="0"/>
              <a:t>21/04/2020</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3A33278-8D2C-46E9-9145-8061F8ED03C5}" type="slidenum">
              <a:rPr lang="en-GB" smtClean="0"/>
              <a:t>‹#›</a:t>
            </a:fld>
            <a:endParaRPr lang="en-GB" dirty="0"/>
          </a:p>
        </p:txBody>
      </p:sp>
    </p:spTree>
    <p:extLst>
      <p:ext uri="{BB962C8B-B14F-4D97-AF65-F5344CB8AC3E}">
        <p14:creationId xmlns:p14="http://schemas.microsoft.com/office/powerpoint/2010/main" val="588017035"/>
      </p:ext>
    </p:extLst>
  </p:cSld>
  <p:clrMapOvr>
    <a:masterClrMapping/>
  </p:clrMapOvr>
  <p:hf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F563E73-C784-4956-8463-DDA1129002E4}" type="datetime1">
              <a:rPr lang="en-GB" smtClean="0"/>
              <a:t>21/04/2020</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3A33278-8D2C-46E9-9145-8061F8ED03C5}" type="slidenum">
              <a:rPr lang="en-GB" smtClean="0"/>
              <a:t>‹#›</a:t>
            </a:fld>
            <a:endParaRPr lang="en-GB" dirty="0"/>
          </a:p>
        </p:txBody>
      </p:sp>
    </p:spTree>
    <p:extLst>
      <p:ext uri="{BB962C8B-B14F-4D97-AF65-F5344CB8AC3E}">
        <p14:creationId xmlns:p14="http://schemas.microsoft.com/office/powerpoint/2010/main" val="1003051268"/>
      </p:ext>
    </p:extLst>
  </p:cSld>
  <p:clrMapOvr>
    <a:masterClrMapping/>
  </p:clrMapOvr>
  <p:hf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220DB3-8436-4123-B686-36D0257F507E}" type="datetime1">
              <a:rPr lang="en-GB" smtClean="0"/>
              <a:t>21/04/2020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3A33278-8D2C-46E9-9145-8061F8ED03C5}" type="slidenum">
              <a:rPr lang="en-GB" smtClean="0"/>
              <a:t>‹#›</a:t>
            </a:fld>
            <a:endParaRPr lang="en-GB" dirty="0"/>
          </a:p>
        </p:txBody>
      </p:sp>
    </p:spTree>
    <p:extLst>
      <p:ext uri="{BB962C8B-B14F-4D97-AF65-F5344CB8AC3E}">
        <p14:creationId xmlns:p14="http://schemas.microsoft.com/office/powerpoint/2010/main" val="254602244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ECCAD46-C037-4F25-A759-F190D8918A2A}" type="datetime1">
              <a:rPr lang="en-GB" smtClean="0"/>
              <a:t>21/04/2020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3A33278-8D2C-46E9-9145-8061F8ED03C5}" type="slidenum">
              <a:rPr lang="en-GB" smtClean="0"/>
              <a:t>‹#›</a:t>
            </a:fld>
            <a:endParaRPr lang="en-GB" dirty="0"/>
          </a:p>
        </p:txBody>
      </p:sp>
    </p:spTree>
    <p:extLst>
      <p:ext uri="{BB962C8B-B14F-4D97-AF65-F5344CB8AC3E}">
        <p14:creationId xmlns:p14="http://schemas.microsoft.com/office/powerpoint/2010/main" val="1379003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35E057-661A-4392-BA0F-B808E2A53055}" type="datetime1">
              <a:rPr lang="en-GB" smtClean="0"/>
              <a:t>21/04/2020</a:t>
            </a:fld>
            <a:endParaRPr lang="en-GB" dirty="0"/>
          </a:p>
        </p:txBody>
      </p:sp>
      <p:sp>
        <p:nvSpPr>
          <p:cNvPr id="5" name="Footer Placeholder 4"/>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3E063C-2BE6-4AA2-A21A-2EF9F66611B4}" type="slidenum">
              <a:rPr lang="en-GB" smtClean="0"/>
              <a:t>‹#›</a:t>
            </a:fld>
            <a:endParaRPr lang="en-GB" dirty="0"/>
          </a:p>
        </p:txBody>
      </p:sp>
      <p:pic>
        <p:nvPicPr>
          <p:cNvPr id="7" name="Picture 6"/>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0" y="662235"/>
            <a:ext cx="9144000" cy="5940455"/>
          </a:xfrm>
          <a:prstGeom prst="rect">
            <a:avLst/>
          </a:prstGeom>
        </p:spPr>
      </p:pic>
      <p:sp>
        <p:nvSpPr>
          <p:cNvPr id="8" name="Rectangle 7"/>
          <p:cNvSpPr/>
          <p:nvPr/>
        </p:nvSpPr>
        <p:spPr>
          <a:xfrm>
            <a:off x="1" y="1"/>
            <a:ext cx="9144000" cy="660593"/>
          </a:xfrm>
          <a:prstGeom prst="rect">
            <a:avLst/>
          </a:prstGeom>
          <a:solidFill>
            <a:srgbClr val="770216"/>
          </a:solidFill>
          <a:ln>
            <a:solidFill>
              <a:srgbClr val="77021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9" name="Rectangle 8"/>
          <p:cNvSpPr/>
          <p:nvPr/>
        </p:nvSpPr>
        <p:spPr>
          <a:xfrm>
            <a:off x="0" y="6578117"/>
            <a:ext cx="9144000" cy="279882"/>
          </a:xfrm>
          <a:prstGeom prst="rect">
            <a:avLst/>
          </a:prstGeom>
          <a:solidFill>
            <a:srgbClr val="770216"/>
          </a:solidFill>
          <a:ln>
            <a:solidFill>
              <a:srgbClr val="77021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10" name="TextBox 9"/>
          <p:cNvSpPr txBox="1"/>
          <p:nvPr/>
        </p:nvSpPr>
        <p:spPr>
          <a:xfrm>
            <a:off x="13038" y="6589179"/>
            <a:ext cx="9117924" cy="261610"/>
          </a:xfrm>
          <a:prstGeom prst="rect">
            <a:avLst/>
          </a:prstGeom>
          <a:noFill/>
        </p:spPr>
        <p:txBody>
          <a:bodyPr wrap="square" rtlCol="0">
            <a:spAutoFit/>
          </a:bodyPr>
          <a:lstStyle/>
          <a:p>
            <a:pPr algn="ctr"/>
            <a:r>
              <a:rPr lang="en-GB" sz="1100" b="1" dirty="0">
                <a:solidFill>
                  <a:schemeClr val="bg1"/>
                </a:solidFill>
                <a:latin typeface="Calibri" panose="020F0502020204030204" pitchFamily="34" charset="0"/>
              </a:rPr>
              <a:t>Newman University</a:t>
            </a:r>
            <a:r>
              <a:rPr lang="en-GB" sz="1100" dirty="0">
                <a:solidFill>
                  <a:schemeClr val="bg1"/>
                </a:solidFill>
                <a:latin typeface="Calibri" panose="020F0502020204030204" pitchFamily="34" charset="0"/>
              </a:rPr>
              <a:t>, Genners Lane, Bartley Green, Birmingham B32 3NT                       </a:t>
            </a:r>
            <a:r>
              <a:rPr lang="en-GB" sz="1100" baseline="0" dirty="0">
                <a:solidFill>
                  <a:schemeClr val="bg1"/>
                </a:solidFill>
                <a:latin typeface="Calibri" panose="020F0502020204030204" pitchFamily="34" charset="0"/>
              </a:rPr>
              <a:t>       </a:t>
            </a:r>
            <a:r>
              <a:rPr lang="en-GB" sz="1100" dirty="0">
                <a:solidFill>
                  <a:schemeClr val="bg1"/>
                </a:solidFill>
                <a:latin typeface="Calibri" panose="020F0502020204030204" pitchFamily="34" charset="0"/>
              </a:rPr>
              <a:t>  </a:t>
            </a:r>
            <a:r>
              <a:rPr lang="en-GB" sz="1100" b="1" dirty="0">
                <a:solidFill>
                  <a:schemeClr val="bg1"/>
                </a:solidFill>
                <a:latin typeface="Calibri" panose="020F0502020204030204" pitchFamily="34" charset="0"/>
              </a:rPr>
              <a:t>T: </a:t>
            </a:r>
            <a:r>
              <a:rPr lang="en-GB" sz="1100" dirty="0">
                <a:solidFill>
                  <a:schemeClr val="bg1"/>
                </a:solidFill>
                <a:latin typeface="Calibri" panose="020F0502020204030204" pitchFamily="34" charset="0"/>
              </a:rPr>
              <a:t>+44(0)121 476 1181                     </a:t>
            </a:r>
            <a:r>
              <a:rPr lang="en-GB" sz="1100" baseline="0" dirty="0">
                <a:solidFill>
                  <a:schemeClr val="bg1"/>
                </a:solidFill>
                <a:latin typeface="Calibri" panose="020F0502020204030204" pitchFamily="34" charset="0"/>
              </a:rPr>
              <a:t>            </a:t>
            </a:r>
            <a:r>
              <a:rPr lang="en-GB" sz="1100" b="1" dirty="0">
                <a:solidFill>
                  <a:schemeClr val="bg1"/>
                </a:solidFill>
                <a:latin typeface="Calibri" panose="020F0502020204030204" pitchFamily="34" charset="0"/>
              </a:rPr>
              <a:t>www.newman.ac.uk</a:t>
            </a:r>
          </a:p>
        </p:txBody>
      </p:sp>
      <p:pic>
        <p:nvPicPr>
          <p:cNvPr id="11" name="Picture 10"/>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210590" y="168249"/>
            <a:ext cx="2438400" cy="349484"/>
          </a:xfrm>
          <a:prstGeom prst="rect">
            <a:avLst/>
          </a:prstGeom>
        </p:spPr>
      </p:pic>
    </p:spTree>
    <p:extLst>
      <p:ext uri="{BB962C8B-B14F-4D97-AF65-F5344CB8AC3E}">
        <p14:creationId xmlns:p14="http://schemas.microsoft.com/office/powerpoint/2010/main" val="188085301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F563E73-C784-4956-8463-DDA1129002E4}" type="datetime1">
              <a:rPr lang="en-GB" smtClean="0"/>
              <a:t>21/04/2020</a:t>
            </a:fld>
            <a:endParaRPr lang="en-GB" dirty="0"/>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dirty="0"/>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63A33278-8D2C-46E9-9145-8061F8ED03C5}" type="slidenum">
              <a:rPr lang="en-GB" smtClean="0"/>
              <a:t>‹#›</a:t>
            </a:fld>
            <a:endParaRPr lang="en-GB" dirty="0"/>
          </a:p>
        </p:txBody>
      </p:sp>
    </p:spTree>
    <p:extLst>
      <p:ext uri="{BB962C8B-B14F-4D97-AF65-F5344CB8AC3E}">
        <p14:creationId xmlns:p14="http://schemas.microsoft.com/office/powerpoint/2010/main" val="2413554872"/>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hf hdr="0" ftr="0" dt="0"/>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4.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5.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6.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7.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8.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9.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0.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1.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2.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3.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4.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5.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6.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7.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8.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9.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20.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15.xml"/><Relationship Id="rId1" Type="http://schemas.openxmlformats.org/officeDocument/2006/relationships/tags" Target="../tags/tag21.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15.xml"/><Relationship Id="rId1" Type="http://schemas.openxmlformats.org/officeDocument/2006/relationships/tags" Target="../tags/tag22.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23.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24.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25.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26.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27.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28.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29.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30.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3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AF7E6-1AF0-4D79-8EAC-035CA4B78160}"/>
              </a:ext>
            </a:extLst>
          </p:cNvPr>
          <p:cNvSpPr>
            <a:spLocks noGrp="1"/>
          </p:cNvSpPr>
          <p:nvPr>
            <p:ph type="title"/>
          </p:nvPr>
        </p:nvSpPr>
        <p:spPr>
          <a:xfrm>
            <a:off x="866442" y="1447800"/>
            <a:ext cx="7267364" cy="1981200"/>
          </a:xfrm>
        </p:spPr>
        <p:txBody>
          <a:bodyPr/>
          <a:lstStyle/>
          <a:p>
            <a:pPr algn="ctr"/>
            <a:r>
              <a:rPr lang="en-GB" sz="4400" dirty="0"/>
              <a:t>Managing Financial Resources and Decisions</a:t>
            </a:r>
          </a:p>
        </p:txBody>
      </p:sp>
      <p:sp>
        <p:nvSpPr>
          <p:cNvPr id="3" name="Text Placeholder 2">
            <a:extLst>
              <a:ext uri="{FF2B5EF4-FFF2-40B4-BE49-F238E27FC236}">
                <a16:creationId xmlns:a16="http://schemas.microsoft.com/office/drawing/2014/main" id="{75FA374A-39EA-4826-86BA-C05FAB3CDEA8}"/>
              </a:ext>
            </a:extLst>
          </p:cNvPr>
          <p:cNvSpPr>
            <a:spLocks noGrp="1"/>
          </p:cNvSpPr>
          <p:nvPr>
            <p:ph type="body" sz="half" idx="2"/>
          </p:nvPr>
        </p:nvSpPr>
        <p:spPr/>
        <p:txBody>
          <a:bodyPr>
            <a:normAutofit/>
          </a:bodyPr>
          <a:lstStyle/>
          <a:p>
            <a:pPr algn="ctr"/>
            <a:r>
              <a:rPr lang="en-GB" sz="3600" dirty="0"/>
              <a:t>Lecture 8 Ratio Analysis</a:t>
            </a:r>
          </a:p>
        </p:txBody>
      </p:sp>
      <p:sp>
        <p:nvSpPr>
          <p:cNvPr id="4" name="Slide Number Placeholder 3">
            <a:extLst>
              <a:ext uri="{FF2B5EF4-FFF2-40B4-BE49-F238E27FC236}">
                <a16:creationId xmlns:a16="http://schemas.microsoft.com/office/drawing/2014/main" id="{960C4FAF-5A81-4FC7-BDE0-B31562944BAA}"/>
              </a:ext>
            </a:extLst>
          </p:cNvPr>
          <p:cNvSpPr>
            <a:spLocks noGrp="1"/>
          </p:cNvSpPr>
          <p:nvPr>
            <p:ph type="sldNum" sz="quarter" idx="12"/>
          </p:nvPr>
        </p:nvSpPr>
        <p:spPr/>
        <p:txBody>
          <a:bodyPr/>
          <a:lstStyle/>
          <a:p>
            <a:fld id="{63A33278-8D2C-46E9-9145-8061F8ED03C5}" type="slidenum">
              <a:rPr lang="en-GB" smtClean="0"/>
              <a:t>1</a:t>
            </a:fld>
            <a:endParaRPr lang="en-GB" dirty="0"/>
          </a:p>
        </p:txBody>
      </p:sp>
    </p:spTree>
    <p:extLst>
      <p:ext uri="{BB962C8B-B14F-4D97-AF65-F5344CB8AC3E}">
        <p14:creationId xmlns:p14="http://schemas.microsoft.com/office/powerpoint/2010/main" val="646816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dirty="0"/>
              <a:t>Overview</a:t>
            </a:r>
          </a:p>
        </p:txBody>
      </p:sp>
      <p:sp>
        <p:nvSpPr>
          <p:cNvPr id="3" name="Content Placeholder 2"/>
          <p:cNvSpPr>
            <a:spLocks noGrp="1"/>
          </p:cNvSpPr>
          <p:nvPr>
            <p:ph idx="1"/>
          </p:nvPr>
        </p:nvSpPr>
        <p:spPr>
          <a:xfrm>
            <a:off x="484710" y="1497875"/>
            <a:ext cx="7910534" cy="4750532"/>
          </a:xfrm>
        </p:spPr>
        <p:txBody>
          <a:bodyPr>
            <a:normAutofit fontScale="92500" lnSpcReduction="20000"/>
          </a:bodyPr>
          <a:lstStyle/>
          <a:p>
            <a:pPr marL="0" indent="0">
              <a:buNone/>
            </a:pPr>
            <a:r>
              <a:rPr lang="en-GB" dirty="0"/>
              <a:t> </a:t>
            </a:r>
          </a:p>
          <a:p>
            <a:r>
              <a:rPr lang="en-GB" sz="2600" dirty="0">
                <a:latin typeface="Times New Roman" panose="02020603050405020304" pitchFamily="18" charset="0"/>
                <a:cs typeface="Times New Roman" panose="02020603050405020304" pitchFamily="18" charset="0"/>
              </a:rPr>
              <a:t>The annual accounts of a business are a good guide to a company’s financial results. However, on their own they are limited in their ability to assess how a business has performed over the last year</a:t>
            </a:r>
          </a:p>
          <a:p>
            <a:pPr marL="0" indent="0">
              <a:buNone/>
            </a:pPr>
            <a:endParaRPr lang="en-GB" sz="2600" dirty="0">
              <a:latin typeface="Times New Roman" panose="02020603050405020304" pitchFamily="18" charset="0"/>
              <a:cs typeface="Times New Roman" panose="02020603050405020304" pitchFamily="18" charset="0"/>
            </a:endParaRPr>
          </a:p>
          <a:p>
            <a:r>
              <a:rPr lang="en-GB" sz="2600" dirty="0">
                <a:latin typeface="Times New Roman" panose="02020603050405020304" pitchFamily="18" charset="0"/>
                <a:cs typeface="Times New Roman" panose="02020603050405020304" pitchFamily="18" charset="0"/>
              </a:rPr>
              <a:t>It is necessary to look beyond the figures by analysing the relationship between them. This is done by performing a series of calculations called </a:t>
            </a:r>
            <a:r>
              <a:rPr lang="en-GB" sz="2600" b="1" i="1" dirty="0">
                <a:latin typeface="Times New Roman" panose="02020603050405020304" pitchFamily="18" charset="0"/>
                <a:cs typeface="Times New Roman" panose="02020603050405020304" pitchFamily="18" charset="0"/>
              </a:rPr>
              <a:t>ratios</a:t>
            </a:r>
          </a:p>
          <a:p>
            <a:pPr marL="0" indent="0">
              <a:buNone/>
            </a:pPr>
            <a:endParaRPr lang="en-GB" sz="2600" dirty="0">
              <a:latin typeface="Times New Roman" panose="02020603050405020304" pitchFamily="18" charset="0"/>
              <a:cs typeface="Times New Roman" panose="02020603050405020304" pitchFamily="18" charset="0"/>
            </a:endParaRPr>
          </a:p>
          <a:p>
            <a:r>
              <a:rPr lang="en-GB" sz="2600" dirty="0">
                <a:latin typeface="Times New Roman" panose="02020603050405020304" pitchFamily="18" charset="0"/>
                <a:cs typeface="Times New Roman" panose="02020603050405020304" pitchFamily="18" charset="0"/>
              </a:rPr>
              <a:t>These are also known as performance indicators and are a useful method of highlighting the strengths and weaknesses of a set of financial accounts. </a:t>
            </a:r>
          </a:p>
          <a:p>
            <a:endParaRPr lang="en-GB" dirty="0"/>
          </a:p>
        </p:txBody>
      </p:sp>
      <p:sp>
        <p:nvSpPr>
          <p:cNvPr id="4" name="Slide Number Placeholder 3">
            <a:extLst>
              <a:ext uri="{FF2B5EF4-FFF2-40B4-BE49-F238E27FC236}">
                <a16:creationId xmlns:a16="http://schemas.microsoft.com/office/drawing/2014/main" id="{DB7FBB15-328E-4CF3-A49C-41293CEB99BB}"/>
              </a:ext>
            </a:extLst>
          </p:cNvPr>
          <p:cNvSpPr>
            <a:spLocks noGrp="1"/>
          </p:cNvSpPr>
          <p:nvPr>
            <p:ph type="sldNum" sz="quarter" idx="12"/>
          </p:nvPr>
        </p:nvSpPr>
        <p:spPr/>
        <p:txBody>
          <a:bodyPr/>
          <a:lstStyle/>
          <a:p>
            <a:fld id="{63A33278-8D2C-46E9-9145-8061F8ED03C5}" type="slidenum">
              <a:rPr lang="en-GB" smtClean="0"/>
              <a:t>2</a:t>
            </a:fld>
            <a:endParaRPr lang="en-GB" dirty="0"/>
          </a:p>
        </p:txBody>
      </p:sp>
    </p:spTree>
    <p:custDataLst>
      <p:tags r:id="rId1"/>
    </p:custDataLst>
    <p:extLst>
      <p:ext uri="{BB962C8B-B14F-4D97-AF65-F5344CB8AC3E}">
        <p14:creationId xmlns:p14="http://schemas.microsoft.com/office/powerpoint/2010/main" val="34628204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418" y="147918"/>
            <a:ext cx="7055380" cy="1400530"/>
          </a:xfrm>
        </p:spPr>
        <p:txBody>
          <a:bodyPr/>
          <a:lstStyle/>
          <a:p>
            <a:pPr algn="ctr"/>
            <a:r>
              <a:rPr lang="en-GB" sz="3600" dirty="0"/>
              <a:t>What are ratios?</a:t>
            </a:r>
          </a:p>
        </p:txBody>
      </p:sp>
      <p:sp>
        <p:nvSpPr>
          <p:cNvPr id="3" name="Content Placeholder 2"/>
          <p:cNvSpPr>
            <a:spLocks noGrp="1"/>
          </p:cNvSpPr>
          <p:nvPr>
            <p:ph idx="1"/>
          </p:nvPr>
        </p:nvSpPr>
        <p:spPr>
          <a:xfrm>
            <a:off x="628649" y="1008204"/>
            <a:ext cx="8140881" cy="5784482"/>
          </a:xfrm>
        </p:spPr>
        <p:txBody>
          <a:bodyPr>
            <a:noAutofit/>
          </a:bodyPr>
          <a:lstStyle/>
          <a:p>
            <a:pPr lvl="0"/>
            <a:r>
              <a:rPr lang="en-US" sz="2000" dirty="0">
                <a:latin typeface="Times New Roman" panose="02020603050405020304" pitchFamily="18" charset="0"/>
                <a:cs typeface="Times New Roman" panose="02020603050405020304" pitchFamily="18" charset="0"/>
              </a:rPr>
              <a:t>Accounting ratios are merely a means of presenting the relationships between accounting figures. These relationships can be expressed in a variety of forms…</a:t>
            </a:r>
            <a:endParaRPr lang="en-GB" sz="2000"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As a percentage [%]</a:t>
            </a:r>
          </a:p>
          <a:p>
            <a:pPr>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As a monetary value [£ or p]</a:t>
            </a:r>
          </a:p>
          <a:p>
            <a:pPr>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As a number of times </a:t>
            </a:r>
          </a:p>
          <a:p>
            <a:pPr>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As a number of days </a:t>
            </a:r>
          </a:p>
          <a:p>
            <a:pPr>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As a ratio [:1]</a:t>
            </a:r>
          </a:p>
          <a:p>
            <a:pPr marL="0" indent="0">
              <a:buNone/>
            </a:pPr>
            <a:endParaRPr lang="en-GB" sz="2000" dirty="0">
              <a:latin typeface="Times New Roman" panose="02020603050405020304" pitchFamily="18" charset="0"/>
              <a:cs typeface="Times New Roman" panose="02020603050405020304" pitchFamily="18" charset="0"/>
            </a:endParaRPr>
          </a:p>
          <a:p>
            <a:pPr lvl="0"/>
            <a:r>
              <a:rPr lang="en-US" sz="2000" dirty="0">
                <a:latin typeface="Times New Roman" panose="02020603050405020304" pitchFamily="18" charset="0"/>
                <a:cs typeface="Times New Roman" panose="02020603050405020304" pitchFamily="18" charset="0"/>
              </a:rPr>
              <a:t>Ratios provide interested parties with a method of measuring the strengths and weaknesses of a company’s financial position. </a:t>
            </a:r>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 </a:t>
            </a:r>
            <a:r>
              <a:rPr lang="en-US" sz="2000" dirty="0">
                <a:latin typeface="Times New Roman" panose="02020603050405020304" pitchFamily="18" charset="0"/>
                <a:cs typeface="Times New Roman" panose="02020603050405020304" pitchFamily="18" charset="0"/>
              </a:rPr>
              <a:t>Ratios are however only of value if they are used as a basis of comparison either internally (with the company’s results in previous periods) or externally (with the results of other companies in similar industries.) </a:t>
            </a:r>
            <a:endParaRPr lang="en-GB" sz="20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a:p>
            <a:endParaRPr lang="en-GB" sz="2400" dirty="0"/>
          </a:p>
        </p:txBody>
      </p:sp>
      <p:sp>
        <p:nvSpPr>
          <p:cNvPr id="4" name="Slide Number Placeholder 3">
            <a:extLst>
              <a:ext uri="{FF2B5EF4-FFF2-40B4-BE49-F238E27FC236}">
                <a16:creationId xmlns:a16="http://schemas.microsoft.com/office/drawing/2014/main" id="{151F52C8-0E23-4D8E-91DD-B9801B0805F8}"/>
              </a:ext>
            </a:extLst>
          </p:cNvPr>
          <p:cNvSpPr>
            <a:spLocks noGrp="1"/>
          </p:cNvSpPr>
          <p:nvPr>
            <p:ph type="sldNum" sz="quarter" idx="12"/>
          </p:nvPr>
        </p:nvSpPr>
        <p:spPr/>
        <p:txBody>
          <a:bodyPr/>
          <a:lstStyle/>
          <a:p>
            <a:fld id="{63A33278-8D2C-46E9-9145-8061F8ED03C5}" type="slidenum">
              <a:rPr lang="en-GB" smtClean="0"/>
              <a:t>3</a:t>
            </a:fld>
            <a:endParaRPr lang="en-GB" dirty="0"/>
          </a:p>
        </p:txBody>
      </p:sp>
    </p:spTree>
    <p:custDataLst>
      <p:tags r:id="rId1"/>
    </p:custDataLst>
    <p:extLst>
      <p:ext uri="{BB962C8B-B14F-4D97-AF65-F5344CB8AC3E}">
        <p14:creationId xmlns:p14="http://schemas.microsoft.com/office/powerpoint/2010/main" val="3394579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6057" y="162046"/>
            <a:ext cx="8824500" cy="380247"/>
          </a:xfrm>
        </p:spPr>
        <p:txBody>
          <a:bodyPr/>
          <a:lstStyle/>
          <a:p>
            <a:pPr algn="ctr"/>
            <a:r>
              <a:rPr lang="en-GB" sz="3600" dirty="0"/>
              <a:t>Types or groups or families of ratios</a:t>
            </a:r>
          </a:p>
        </p:txBody>
      </p:sp>
      <p:sp>
        <p:nvSpPr>
          <p:cNvPr id="3" name="Slide Number Placeholder 2">
            <a:extLst>
              <a:ext uri="{FF2B5EF4-FFF2-40B4-BE49-F238E27FC236}">
                <a16:creationId xmlns:a16="http://schemas.microsoft.com/office/drawing/2014/main" id="{3C49E90C-40B2-4DFA-8DAA-220E88239537}"/>
              </a:ext>
            </a:extLst>
          </p:cNvPr>
          <p:cNvSpPr>
            <a:spLocks noGrp="1"/>
          </p:cNvSpPr>
          <p:nvPr>
            <p:ph type="sldNum" sz="quarter" idx="12"/>
          </p:nvPr>
        </p:nvSpPr>
        <p:spPr/>
        <p:txBody>
          <a:bodyPr/>
          <a:lstStyle/>
          <a:p>
            <a:fld id="{63A33278-8D2C-46E9-9145-8061F8ED03C5}" type="slidenum">
              <a:rPr lang="en-GB" smtClean="0"/>
              <a:t>4</a:t>
            </a:fld>
            <a:endParaRPr lang="en-GB" dirty="0"/>
          </a:p>
        </p:txBody>
      </p:sp>
      <p:sp>
        <p:nvSpPr>
          <p:cNvPr id="1061" name="Rounded Rectangle 1060"/>
          <p:cNvSpPr/>
          <p:nvPr/>
        </p:nvSpPr>
        <p:spPr>
          <a:xfrm>
            <a:off x="731520" y="1280160"/>
            <a:ext cx="2732442" cy="1333948"/>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Liquidity</a:t>
            </a:r>
          </a:p>
        </p:txBody>
      </p:sp>
      <p:sp>
        <p:nvSpPr>
          <p:cNvPr id="74" name="Rounded Rectangle 73"/>
          <p:cNvSpPr/>
          <p:nvPr/>
        </p:nvSpPr>
        <p:spPr>
          <a:xfrm>
            <a:off x="5455920" y="1280160"/>
            <a:ext cx="2732442" cy="1333948"/>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Efficiency</a:t>
            </a:r>
          </a:p>
        </p:txBody>
      </p:sp>
      <p:sp>
        <p:nvSpPr>
          <p:cNvPr id="75" name="Rounded Rectangle 74"/>
          <p:cNvSpPr/>
          <p:nvPr/>
        </p:nvSpPr>
        <p:spPr>
          <a:xfrm>
            <a:off x="731520" y="4896523"/>
            <a:ext cx="2732442" cy="1333948"/>
          </a:xfrm>
          <a:prstGeom prst="roundRect">
            <a:avLst/>
          </a:prstGeom>
          <a:solidFill>
            <a:schemeClr val="bg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Capital Structure</a:t>
            </a:r>
          </a:p>
        </p:txBody>
      </p:sp>
      <p:sp>
        <p:nvSpPr>
          <p:cNvPr id="76" name="Rounded Rectangle 75"/>
          <p:cNvSpPr/>
          <p:nvPr/>
        </p:nvSpPr>
        <p:spPr>
          <a:xfrm>
            <a:off x="5455920" y="4896523"/>
            <a:ext cx="2732442" cy="13339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Investment</a:t>
            </a:r>
          </a:p>
        </p:txBody>
      </p:sp>
      <p:sp>
        <p:nvSpPr>
          <p:cNvPr id="77" name="Rounded Rectangle 76"/>
          <p:cNvSpPr/>
          <p:nvPr/>
        </p:nvSpPr>
        <p:spPr>
          <a:xfrm>
            <a:off x="3078480" y="3134061"/>
            <a:ext cx="2732442" cy="1333948"/>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Profitability</a:t>
            </a:r>
          </a:p>
        </p:txBody>
      </p:sp>
      <p:cxnSp>
        <p:nvCxnSpPr>
          <p:cNvPr id="1063" name="Straight Connector 1062"/>
          <p:cNvCxnSpPr>
            <a:stCxn id="1061" idx="3"/>
            <a:endCxn id="74" idx="1"/>
          </p:cNvCxnSpPr>
          <p:nvPr/>
        </p:nvCxnSpPr>
        <p:spPr>
          <a:xfrm>
            <a:off x="3463962" y="1947134"/>
            <a:ext cx="199195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a:off x="3463962" y="5543775"/>
            <a:ext cx="199195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1" name="Straight Connector 80"/>
          <p:cNvCxnSpPr>
            <a:stCxn id="1061" idx="2"/>
            <a:endCxn id="75" idx="0"/>
          </p:cNvCxnSpPr>
          <p:nvPr/>
        </p:nvCxnSpPr>
        <p:spPr>
          <a:xfrm>
            <a:off x="2097741" y="2614108"/>
            <a:ext cx="0" cy="2282415"/>
          </a:xfrm>
          <a:prstGeom prst="line">
            <a:avLst/>
          </a:prstGeom>
        </p:spPr>
        <p:style>
          <a:lnRef idx="1">
            <a:schemeClr val="accent1"/>
          </a:lnRef>
          <a:fillRef idx="0">
            <a:schemeClr val="accent1"/>
          </a:fillRef>
          <a:effectRef idx="0">
            <a:schemeClr val="accent1"/>
          </a:effectRef>
          <a:fontRef idx="minor">
            <a:schemeClr val="tx1"/>
          </a:fontRef>
        </p:style>
      </p:cxnSp>
      <p:cxnSp>
        <p:nvCxnSpPr>
          <p:cNvPr id="85" name="Straight Connector 84"/>
          <p:cNvCxnSpPr>
            <a:stCxn id="74" idx="2"/>
            <a:endCxn id="76" idx="0"/>
          </p:cNvCxnSpPr>
          <p:nvPr/>
        </p:nvCxnSpPr>
        <p:spPr>
          <a:xfrm>
            <a:off x="6822141" y="2614108"/>
            <a:ext cx="0" cy="2282415"/>
          </a:xfrm>
          <a:prstGeom prst="line">
            <a:avLst/>
          </a:prstGeom>
        </p:spPr>
        <p:style>
          <a:lnRef idx="1">
            <a:schemeClr val="accent1"/>
          </a:lnRef>
          <a:fillRef idx="0">
            <a:schemeClr val="accent1"/>
          </a:fillRef>
          <a:effectRef idx="0">
            <a:schemeClr val="accent1"/>
          </a:effectRef>
          <a:fontRef idx="minor">
            <a:schemeClr val="tx1"/>
          </a:fontRef>
        </p:style>
      </p:cxnSp>
      <p:cxnSp>
        <p:nvCxnSpPr>
          <p:cNvPr id="1078" name="Straight Connector 1077"/>
          <p:cNvCxnSpPr>
            <a:endCxn id="77" idx="1"/>
          </p:cNvCxnSpPr>
          <p:nvPr/>
        </p:nvCxnSpPr>
        <p:spPr>
          <a:xfrm>
            <a:off x="2097741" y="3801035"/>
            <a:ext cx="980739"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9" name="Straight Connector 98"/>
          <p:cNvCxnSpPr>
            <a:cxnSpLocks/>
          </p:cNvCxnSpPr>
          <p:nvPr/>
        </p:nvCxnSpPr>
        <p:spPr>
          <a:xfrm>
            <a:off x="5810922" y="3801035"/>
            <a:ext cx="1011219"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0" name="Straight Connector 99"/>
          <p:cNvCxnSpPr>
            <a:endCxn id="77" idx="0"/>
          </p:cNvCxnSpPr>
          <p:nvPr/>
        </p:nvCxnSpPr>
        <p:spPr>
          <a:xfrm>
            <a:off x="4444701" y="1947134"/>
            <a:ext cx="0" cy="1186927"/>
          </a:xfrm>
          <a:prstGeom prst="line">
            <a:avLst/>
          </a:prstGeom>
        </p:spPr>
        <p:style>
          <a:lnRef idx="1">
            <a:schemeClr val="accent1"/>
          </a:lnRef>
          <a:fillRef idx="0">
            <a:schemeClr val="accent1"/>
          </a:fillRef>
          <a:effectRef idx="0">
            <a:schemeClr val="accent1"/>
          </a:effectRef>
          <a:fontRef idx="minor">
            <a:schemeClr val="tx1"/>
          </a:fontRef>
        </p:style>
      </p:cxnSp>
      <p:cxnSp>
        <p:nvCxnSpPr>
          <p:cNvPr id="104" name="Straight Connector 103"/>
          <p:cNvCxnSpPr>
            <a:stCxn id="77" idx="2"/>
          </p:cNvCxnSpPr>
          <p:nvPr/>
        </p:nvCxnSpPr>
        <p:spPr>
          <a:xfrm>
            <a:off x="4444701" y="4468009"/>
            <a:ext cx="15240" cy="1075766"/>
          </a:xfrm>
          <a:prstGeom prst="line">
            <a:avLst/>
          </a:prstGeom>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3714698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61"/>
                                        </p:tgtEl>
                                        <p:attrNameLst>
                                          <p:attrName>style.visibility</p:attrName>
                                        </p:attrNameLst>
                                      </p:cBhvr>
                                      <p:to>
                                        <p:strVal val="visible"/>
                                      </p:to>
                                    </p:set>
                                    <p:anim calcmode="lin" valueType="num">
                                      <p:cBhvr additive="base">
                                        <p:cTn id="7" dur="500" fill="hold"/>
                                        <p:tgtEl>
                                          <p:spTgt spid="1061"/>
                                        </p:tgtEl>
                                        <p:attrNameLst>
                                          <p:attrName>ppt_x</p:attrName>
                                        </p:attrNameLst>
                                      </p:cBhvr>
                                      <p:tavLst>
                                        <p:tav tm="0">
                                          <p:val>
                                            <p:strVal val="0-#ppt_w/2"/>
                                          </p:val>
                                        </p:tav>
                                        <p:tav tm="100000">
                                          <p:val>
                                            <p:strVal val="#ppt_x"/>
                                          </p:val>
                                        </p:tav>
                                      </p:tavLst>
                                    </p:anim>
                                    <p:anim calcmode="lin" valueType="num">
                                      <p:cBhvr additive="base">
                                        <p:cTn id="8" dur="500" fill="hold"/>
                                        <p:tgtEl>
                                          <p:spTgt spid="1061"/>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74"/>
                                        </p:tgtEl>
                                        <p:attrNameLst>
                                          <p:attrName>style.visibility</p:attrName>
                                        </p:attrNameLst>
                                      </p:cBhvr>
                                      <p:to>
                                        <p:strVal val="visible"/>
                                      </p:to>
                                    </p:set>
                                    <p:anim calcmode="lin" valueType="num">
                                      <p:cBhvr additive="base">
                                        <p:cTn id="13" dur="500" fill="hold"/>
                                        <p:tgtEl>
                                          <p:spTgt spid="74"/>
                                        </p:tgtEl>
                                        <p:attrNameLst>
                                          <p:attrName>ppt_x</p:attrName>
                                        </p:attrNameLst>
                                      </p:cBhvr>
                                      <p:tavLst>
                                        <p:tav tm="0">
                                          <p:val>
                                            <p:strVal val="1+#ppt_w/2"/>
                                          </p:val>
                                        </p:tav>
                                        <p:tav tm="100000">
                                          <p:val>
                                            <p:strVal val="#ppt_x"/>
                                          </p:val>
                                        </p:tav>
                                      </p:tavLst>
                                    </p:anim>
                                    <p:anim calcmode="lin" valueType="num">
                                      <p:cBhvr additive="base">
                                        <p:cTn id="14" dur="500" fill="hold"/>
                                        <p:tgtEl>
                                          <p:spTgt spid="74"/>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5"/>
                                        </p:tgtEl>
                                        <p:attrNameLst>
                                          <p:attrName>style.visibility</p:attrName>
                                        </p:attrNameLst>
                                      </p:cBhvr>
                                      <p:to>
                                        <p:strVal val="visible"/>
                                      </p:to>
                                    </p:set>
                                    <p:anim calcmode="lin" valueType="num">
                                      <p:cBhvr additive="base">
                                        <p:cTn id="19" dur="500" fill="hold"/>
                                        <p:tgtEl>
                                          <p:spTgt spid="75"/>
                                        </p:tgtEl>
                                        <p:attrNameLst>
                                          <p:attrName>ppt_x</p:attrName>
                                        </p:attrNameLst>
                                      </p:cBhvr>
                                      <p:tavLst>
                                        <p:tav tm="0">
                                          <p:val>
                                            <p:strVal val="0-#ppt_w/2"/>
                                          </p:val>
                                        </p:tav>
                                        <p:tav tm="100000">
                                          <p:val>
                                            <p:strVal val="#ppt_x"/>
                                          </p:val>
                                        </p:tav>
                                      </p:tavLst>
                                    </p:anim>
                                    <p:anim calcmode="lin" valueType="num">
                                      <p:cBhvr additive="base">
                                        <p:cTn id="20" dur="500" fill="hold"/>
                                        <p:tgtEl>
                                          <p:spTgt spid="75"/>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76"/>
                                        </p:tgtEl>
                                        <p:attrNameLst>
                                          <p:attrName>style.visibility</p:attrName>
                                        </p:attrNameLst>
                                      </p:cBhvr>
                                      <p:to>
                                        <p:strVal val="visible"/>
                                      </p:to>
                                    </p:set>
                                    <p:anim calcmode="lin" valueType="num">
                                      <p:cBhvr additive="base">
                                        <p:cTn id="25" dur="500" fill="hold"/>
                                        <p:tgtEl>
                                          <p:spTgt spid="76"/>
                                        </p:tgtEl>
                                        <p:attrNameLst>
                                          <p:attrName>ppt_x</p:attrName>
                                        </p:attrNameLst>
                                      </p:cBhvr>
                                      <p:tavLst>
                                        <p:tav tm="0">
                                          <p:val>
                                            <p:strVal val="1+#ppt_w/2"/>
                                          </p:val>
                                        </p:tav>
                                        <p:tav tm="100000">
                                          <p:val>
                                            <p:strVal val="#ppt_x"/>
                                          </p:val>
                                        </p:tav>
                                      </p:tavLst>
                                    </p:anim>
                                    <p:anim calcmode="lin" valueType="num">
                                      <p:cBhvr additive="base">
                                        <p:cTn id="26" dur="500" fill="hold"/>
                                        <p:tgtEl>
                                          <p:spTgt spid="76"/>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7"/>
                                        </p:tgtEl>
                                        <p:attrNameLst>
                                          <p:attrName>style.visibility</p:attrName>
                                        </p:attrNameLst>
                                      </p:cBhvr>
                                      <p:to>
                                        <p:strVal val="visible"/>
                                      </p:to>
                                    </p:set>
                                    <p:anim calcmode="lin" valueType="num">
                                      <p:cBhvr additive="base">
                                        <p:cTn id="31" dur="500" fill="hold"/>
                                        <p:tgtEl>
                                          <p:spTgt spid="77"/>
                                        </p:tgtEl>
                                        <p:attrNameLst>
                                          <p:attrName>ppt_x</p:attrName>
                                        </p:attrNameLst>
                                      </p:cBhvr>
                                      <p:tavLst>
                                        <p:tav tm="0">
                                          <p:val>
                                            <p:strVal val="#ppt_x"/>
                                          </p:val>
                                        </p:tav>
                                        <p:tav tm="100000">
                                          <p:val>
                                            <p:strVal val="#ppt_x"/>
                                          </p:val>
                                        </p:tav>
                                      </p:tavLst>
                                    </p:anim>
                                    <p:anim calcmode="lin" valueType="num">
                                      <p:cBhvr additive="base">
                                        <p:cTn id="32" dur="500" fill="hold"/>
                                        <p:tgtEl>
                                          <p:spTgt spid="7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063"/>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00"/>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81"/>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078"/>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99"/>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85"/>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104"/>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8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1" grpId="0" animBg="1"/>
      <p:bldP spid="74" grpId="0" animBg="1"/>
      <p:bldP spid="75" grpId="0" animBg="1"/>
      <p:bldP spid="76" grpId="0" animBg="1"/>
      <p:bldP spid="7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231" y="154540"/>
            <a:ext cx="8592346" cy="380247"/>
          </a:xfrm>
        </p:spPr>
        <p:txBody>
          <a:bodyPr/>
          <a:lstStyle/>
          <a:p>
            <a:pPr algn="ctr"/>
            <a:r>
              <a:rPr lang="en-GB" sz="3400" dirty="0"/>
              <a:t>Worked example:  Northern Travel</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8397816"/>
              </p:ext>
            </p:extLst>
          </p:nvPr>
        </p:nvGraphicFramePr>
        <p:xfrm>
          <a:off x="319241" y="1193824"/>
          <a:ext cx="7181402" cy="5557533"/>
        </p:xfrm>
        <a:graphic>
          <a:graphicData uri="http://schemas.openxmlformats.org/drawingml/2006/table">
            <a:tbl>
              <a:tblPr firstRow="1" bandRow="1">
                <a:tableStyleId>{7DF18680-E054-41AD-8BC1-D1AEF772440D}</a:tableStyleId>
              </a:tblPr>
              <a:tblGrid>
                <a:gridCol w="3018193">
                  <a:extLst>
                    <a:ext uri="{9D8B030D-6E8A-4147-A177-3AD203B41FA5}">
                      <a16:colId xmlns:a16="http://schemas.microsoft.com/office/drawing/2014/main" val="20000"/>
                    </a:ext>
                  </a:extLst>
                </a:gridCol>
                <a:gridCol w="1769409">
                  <a:extLst>
                    <a:ext uri="{9D8B030D-6E8A-4147-A177-3AD203B41FA5}">
                      <a16:colId xmlns:a16="http://schemas.microsoft.com/office/drawing/2014/main" val="20001"/>
                    </a:ext>
                  </a:extLst>
                </a:gridCol>
                <a:gridCol w="2393800">
                  <a:extLst>
                    <a:ext uri="{9D8B030D-6E8A-4147-A177-3AD203B41FA5}">
                      <a16:colId xmlns:a16="http://schemas.microsoft.com/office/drawing/2014/main" val="20002"/>
                    </a:ext>
                  </a:extLst>
                </a:gridCol>
              </a:tblGrid>
              <a:tr h="302638">
                <a:tc gridSpan="3">
                  <a:txBody>
                    <a:bodyPr/>
                    <a:lstStyle/>
                    <a:p>
                      <a:pPr algn="ctr"/>
                      <a:r>
                        <a:rPr lang="en-GB" sz="1400" dirty="0"/>
                        <a:t>Summarised Income Statement</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514484">
                <a:tc>
                  <a:txBody>
                    <a:bodyPr/>
                    <a:lstStyle/>
                    <a:p>
                      <a:endParaRPr lang="en-GB" sz="1400" dirty="0"/>
                    </a:p>
                  </a:txBody>
                  <a:tcPr/>
                </a:tc>
                <a:tc>
                  <a:txBody>
                    <a:bodyPr/>
                    <a:lstStyle/>
                    <a:p>
                      <a:pPr algn="ctr"/>
                      <a:r>
                        <a:rPr lang="en-GB" sz="1400" dirty="0"/>
                        <a:t>2019</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2018</a:t>
                      </a:r>
                    </a:p>
                    <a:p>
                      <a:pPr algn="ctr"/>
                      <a:r>
                        <a:rPr lang="en-GB" sz="1400" dirty="0"/>
                        <a:t>£000s</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1"/>
                  </a:ext>
                </a:extLst>
              </a:tr>
              <a:tr h="302638">
                <a:tc>
                  <a:txBody>
                    <a:bodyPr/>
                    <a:lstStyle/>
                    <a:p>
                      <a:r>
                        <a:rPr lang="en-GB" sz="1400" dirty="0"/>
                        <a:t>Sales revenue ( 80% credit, 20% cash)</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300,000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250,000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302638">
                <a:tc>
                  <a:txBody>
                    <a:bodyPr/>
                    <a:lstStyle/>
                    <a:p>
                      <a:r>
                        <a:rPr lang="en-GB" sz="1400" dirty="0"/>
                        <a:t>Cost of sales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204,000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175,000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302638">
                <a:tc>
                  <a:txBody>
                    <a:bodyPr/>
                    <a:lstStyle/>
                    <a:p>
                      <a:r>
                        <a:rPr lang="en-GB" sz="1400" dirty="0"/>
                        <a:t>Gross profit</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96,000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75,000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302638">
                <a:tc>
                  <a:txBody>
                    <a:bodyPr/>
                    <a:lstStyle/>
                    <a:p>
                      <a:r>
                        <a:rPr lang="en-GB" sz="1400" dirty="0"/>
                        <a:t>Operating costs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67,450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38,500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302638">
                <a:tc>
                  <a:txBody>
                    <a:bodyPr/>
                    <a:lstStyle/>
                    <a:p>
                      <a:r>
                        <a:rPr lang="en-GB" sz="1400" dirty="0"/>
                        <a:t>Operating profit</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28,550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36,500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289969">
                <a:tc>
                  <a:txBody>
                    <a:bodyPr/>
                    <a:lstStyle/>
                    <a:p>
                      <a:pPr>
                        <a:lnSpc>
                          <a:spcPct val="115000"/>
                        </a:lnSpc>
                        <a:spcAft>
                          <a:spcPts val="0"/>
                        </a:spcAft>
                      </a:pPr>
                      <a:r>
                        <a:rPr lang="en-GB" sz="1400" dirty="0">
                          <a:effectLst/>
                        </a:rPr>
                        <a:t>Other income</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3,450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3,500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298506">
                <a:tc>
                  <a:txBody>
                    <a:bodyPr/>
                    <a:lstStyle/>
                    <a:p>
                      <a:endParaRPr lang="en-GB" sz="14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1400" dirty="0"/>
                        <a:t>32,000</a:t>
                      </a:r>
                      <a:endParaRPr lang="en-GB" sz="14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1400" dirty="0"/>
                        <a:t>40,000</a:t>
                      </a:r>
                      <a:endParaRPr lang="en-GB" sz="1400" dirty="0">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289969">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400" dirty="0">
                          <a:effectLst/>
                        </a:rPr>
                        <a:t> Finance costs</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400" u="sng" dirty="0">
                          <a:effectLst/>
                        </a:rPr>
                        <a:t>15,000 </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400" u="sng" dirty="0">
                          <a:effectLst/>
                        </a:rPr>
                        <a:t>10,000 </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289969">
                <a:tc>
                  <a:txBody>
                    <a:bodyPr/>
                    <a:lstStyle/>
                    <a:p>
                      <a:pPr>
                        <a:lnSpc>
                          <a:spcPct val="115000"/>
                        </a:lnSpc>
                        <a:spcAft>
                          <a:spcPts val="0"/>
                        </a:spcAft>
                      </a:pPr>
                      <a:r>
                        <a:rPr lang="en-GB" sz="1400" dirty="0">
                          <a:effectLst/>
                        </a:rPr>
                        <a:t> Profit before taxation</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17,000 </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30,000 </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302638">
                <a:tc>
                  <a:txBody>
                    <a:bodyPr/>
                    <a:lstStyle/>
                    <a:p>
                      <a:r>
                        <a:rPr lang="en-GB" sz="1400" dirty="0"/>
                        <a:t>Taxation</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5,000</a:t>
                      </a:r>
                      <a:endParaRPr lang="en-GB" sz="1400" u="sng"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u="sng" dirty="0">
                          <a:effectLst/>
                        </a:rPr>
                        <a:t>6,000</a:t>
                      </a:r>
                      <a:endParaRPr lang="en-GB" sz="1400" u="sng" dirty="0">
                        <a:effectLst/>
                        <a:latin typeface="Calibri"/>
                        <a:ea typeface="Calibri"/>
                        <a:cs typeface="Times New Roman"/>
                      </a:endParaRPr>
                    </a:p>
                  </a:txBody>
                  <a:tcPr marL="68580" marR="68580" marT="0" marB="0"/>
                </a:tc>
                <a:extLst>
                  <a:ext uri="{0D108BD9-81ED-4DB2-BD59-A6C34878D82A}">
                    <a16:rowId xmlns:a16="http://schemas.microsoft.com/office/drawing/2014/main" val="10011"/>
                  </a:ext>
                </a:extLst>
              </a:tr>
              <a:tr h="302638">
                <a:tc>
                  <a:txBody>
                    <a:bodyPr/>
                    <a:lstStyle/>
                    <a:p>
                      <a:r>
                        <a:rPr lang="en-GB" sz="1400" dirty="0"/>
                        <a:t>Profit</a:t>
                      </a:r>
                      <a:r>
                        <a:rPr lang="en-GB" sz="1400" baseline="0" dirty="0"/>
                        <a:t> for year</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12,000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24,000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2"/>
                  </a:ext>
                </a:extLst>
              </a:tr>
              <a:tr h="302638">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871766066"/>
                  </a:ext>
                </a:extLst>
              </a:tr>
              <a:tr h="302638">
                <a:tc>
                  <a:txBody>
                    <a:bodyPr/>
                    <a:lstStyle/>
                    <a:p>
                      <a:r>
                        <a:rPr lang="en-GB" sz="1400" dirty="0"/>
                        <a:t>Other information:</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95155996"/>
                  </a:ext>
                </a:extLst>
              </a:tr>
              <a:tr h="302638">
                <a:tc>
                  <a:txBody>
                    <a:bodyPr/>
                    <a:lstStyle/>
                    <a:p>
                      <a:r>
                        <a:rPr lang="en-GB" sz="1400" dirty="0"/>
                        <a:t>Average share price</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none" dirty="0">
                          <a:effectLst/>
                        </a:rPr>
                        <a:t>162</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none" dirty="0">
                          <a:effectLst/>
                        </a:rPr>
                        <a:t>144</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16417498"/>
                  </a:ext>
                </a:extLst>
              </a:tr>
              <a:tr h="302638">
                <a:tc>
                  <a:txBody>
                    <a:bodyPr/>
                    <a:lstStyle/>
                    <a:p>
                      <a:r>
                        <a:rPr lang="en-GB" sz="1400" dirty="0"/>
                        <a:t>Dividends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none" dirty="0">
                          <a:effectLst/>
                        </a:rPr>
                        <a:t>0</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none" dirty="0">
                          <a:effectLst/>
                        </a:rPr>
                        <a:t>12,000</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680898128"/>
                  </a:ext>
                </a:extLst>
              </a:tr>
            </a:tbl>
          </a:graphicData>
        </a:graphic>
      </p:graphicFrame>
      <p:sp>
        <p:nvSpPr>
          <p:cNvPr id="3" name="Slide Number Placeholder 2">
            <a:extLst>
              <a:ext uri="{FF2B5EF4-FFF2-40B4-BE49-F238E27FC236}">
                <a16:creationId xmlns:a16="http://schemas.microsoft.com/office/drawing/2014/main" id="{1A4C8C10-810A-4649-A75A-80ED68068471}"/>
              </a:ext>
            </a:extLst>
          </p:cNvPr>
          <p:cNvSpPr>
            <a:spLocks noGrp="1"/>
          </p:cNvSpPr>
          <p:nvPr>
            <p:ph type="sldNum" sz="quarter" idx="12"/>
          </p:nvPr>
        </p:nvSpPr>
        <p:spPr/>
        <p:txBody>
          <a:bodyPr/>
          <a:lstStyle/>
          <a:p>
            <a:fld id="{63A33278-8D2C-46E9-9145-8061F8ED03C5}" type="slidenum">
              <a:rPr lang="en-GB" smtClean="0"/>
              <a:t>5</a:t>
            </a:fld>
            <a:endParaRPr lang="en-GB" dirty="0"/>
          </a:p>
        </p:txBody>
      </p:sp>
    </p:spTree>
    <p:custDataLst>
      <p:tags r:id="rId1"/>
    </p:custDataLst>
    <p:extLst>
      <p:ext uri="{BB962C8B-B14F-4D97-AF65-F5344CB8AC3E}">
        <p14:creationId xmlns:p14="http://schemas.microsoft.com/office/powerpoint/2010/main" val="39037437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EAA13-3FC8-49DB-B6D1-E1DD204F7FDF}"/>
              </a:ext>
            </a:extLst>
          </p:cNvPr>
          <p:cNvSpPr>
            <a:spLocks noGrp="1"/>
          </p:cNvSpPr>
          <p:nvPr>
            <p:ph type="title"/>
          </p:nvPr>
        </p:nvSpPr>
        <p:spPr>
          <a:xfrm>
            <a:off x="1" y="154540"/>
            <a:ext cx="8911586" cy="380247"/>
          </a:xfrm>
        </p:spPr>
        <p:txBody>
          <a:bodyPr/>
          <a:lstStyle/>
          <a:p>
            <a:r>
              <a:rPr lang="en-GB" sz="3200" dirty="0"/>
              <a:t>Worked example –  Northern Travel 2</a:t>
            </a:r>
          </a:p>
        </p:txBody>
      </p:sp>
      <p:graphicFrame>
        <p:nvGraphicFramePr>
          <p:cNvPr id="4" name="Content Placeholder 3">
            <a:extLst>
              <a:ext uri="{FF2B5EF4-FFF2-40B4-BE49-F238E27FC236}">
                <a16:creationId xmlns:a16="http://schemas.microsoft.com/office/drawing/2014/main" id="{84E8C281-DD96-4395-A0A2-496D974F36DF}"/>
              </a:ext>
            </a:extLst>
          </p:cNvPr>
          <p:cNvGraphicFramePr>
            <a:graphicFrameLocks noGrp="1"/>
          </p:cNvGraphicFramePr>
          <p:nvPr>
            <p:ph idx="1"/>
            <p:extLst>
              <p:ext uri="{D42A27DB-BD31-4B8C-83A1-F6EECF244321}">
                <p14:modId xmlns:p14="http://schemas.microsoft.com/office/powerpoint/2010/main" val="2344089650"/>
              </p:ext>
            </p:extLst>
          </p:nvPr>
        </p:nvGraphicFramePr>
        <p:xfrm>
          <a:off x="461962" y="1299857"/>
          <a:ext cx="8220076" cy="5273040"/>
        </p:xfrm>
        <a:graphic>
          <a:graphicData uri="http://schemas.openxmlformats.org/drawingml/2006/table">
            <a:tbl>
              <a:tblPr firstRow="1" bandRow="1">
                <a:tableStyleId>{7DF18680-E054-41AD-8BC1-D1AEF772440D}</a:tableStyleId>
              </a:tblPr>
              <a:tblGrid>
                <a:gridCol w="2275971">
                  <a:extLst>
                    <a:ext uri="{9D8B030D-6E8A-4147-A177-3AD203B41FA5}">
                      <a16:colId xmlns:a16="http://schemas.microsoft.com/office/drawing/2014/main" val="187367167"/>
                    </a:ext>
                  </a:extLst>
                </a:gridCol>
                <a:gridCol w="894883">
                  <a:extLst>
                    <a:ext uri="{9D8B030D-6E8A-4147-A177-3AD203B41FA5}">
                      <a16:colId xmlns:a16="http://schemas.microsoft.com/office/drawing/2014/main" val="486046046"/>
                    </a:ext>
                  </a:extLst>
                </a:gridCol>
                <a:gridCol w="956904">
                  <a:extLst>
                    <a:ext uri="{9D8B030D-6E8A-4147-A177-3AD203B41FA5}">
                      <a16:colId xmlns:a16="http://schemas.microsoft.com/office/drawing/2014/main" val="723788549"/>
                    </a:ext>
                  </a:extLst>
                </a:gridCol>
                <a:gridCol w="2320195">
                  <a:extLst>
                    <a:ext uri="{9D8B030D-6E8A-4147-A177-3AD203B41FA5}">
                      <a16:colId xmlns:a16="http://schemas.microsoft.com/office/drawing/2014/main" val="3719936170"/>
                    </a:ext>
                  </a:extLst>
                </a:gridCol>
                <a:gridCol w="922648">
                  <a:extLst>
                    <a:ext uri="{9D8B030D-6E8A-4147-A177-3AD203B41FA5}">
                      <a16:colId xmlns:a16="http://schemas.microsoft.com/office/drawing/2014/main" val="2317577860"/>
                    </a:ext>
                  </a:extLst>
                </a:gridCol>
                <a:gridCol w="849475">
                  <a:extLst>
                    <a:ext uri="{9D8B030D-6E8A-4147-A177-3AD203B41FA5}">
                      <a16:colId xmlns:a16="http://schemas.microsoft.com/office/drawing/2014/main" val="521474229"/>
                    </a:ext>
                  </a:extLst>
                </a:gridCol>
              </a:tblGrid>
              <a:tr h="279782">
                <a:tc gridSpan="6">
                  <a:txBody>
                    <a:bodyPr/>
                    <a:lstStyle/>
                    <a:p>
                      <a:pPr algn="ctr"/>
                      <a:r>
                        <a:rPr lang="en-GB" dirty="0"/>
                        <a:t>Summarised Statement of Financial Position</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05648460"/>
                  </a:ext>
                </a:extLst>
              </a:tr>
              <a:tr h="51662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2019</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2018</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2019</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2018</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13412620"/>
                  </a:ext>
                </a:extLst>
              </a:tr>
              <a:tr h="302900">
                <a:tc>
                  <a:txBody>
                    <a:bodyPr/>
                    <a:lstStyle/>
                    <a:p>
                      <a:r>
                        <a:rPr lang="en-GB" sz="1400" dirty="0"/>
                        <a:t>Non-current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612,727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528,500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Non-current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108518657"/>
                  </a:ext>
                </a:extLst>
              </a:tr>
              <a:tr h="302900">
                <a:tc>
                  <a:txBody>
                    <a:bodyPr/>
                    <a:lstStyle/>
                    <a:p>
                      <a:r>
                        <a:rPr lang="en-GB" sz="1400" dirty="0"/>
                        <a:t>Current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Bank loan</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100,000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80,000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96161403"/>
                  </a:ext>
                </a:extLst>
              </a:tr>
              <a:tr h="302900">
                <a:tc>
                  <a:txBody>
                    <a:bodyPr/>
                    <a:lstStyle/>
                    <a:p>
                      <a:r>
                        <a:rPr lang="en-GB" sz="1400" dirty="0"/>
                        <a:t>Inventories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32,000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18,000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10% Debentures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20,000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551643880"/>
                  </a:ext>
                </a:extLst>
              </a:tr>
              <a:tr h="302900">
                <a:tc>
                  <a:txBody>
                    <a:bodyPr/>
                    <a:lstStyle/>
                    <a:p>
                      <a:r>
                        <a:rPr lang="en-GB" sz="1400" dirty="0"/>
                        <a:t>Trade and other receivables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25,000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20,000</a:t>
                      </a: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150,000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100,00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381692781"/>
                  </a:ext>
                </a:extLst>
              </a:tr>
              <a:tr h="302900">
                <a:tc>
                  <a:txBody>
                    <a:bodyPr/>
                    <a:lstStyle/>
                    <a:p>
                      <a:r>
                        <a:rPr lang="en-GB" sz="1400" dirty="0"/>
                        <a:t>Bank and cash</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3,000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27,000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Total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190,000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131,500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507454034"/>
                  </a:ext>
                </a:extLst>
              </a:tr>
              <a:tr h="302900">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60,000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65,000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Net assets</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u="sng" dirty="0"/>
                        <a:t>482,727</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462,000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804216471"/>
                  </a:ext>
                </a:extLst>
              </a:tr>
              <a:tr h="14711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Total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672,727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593,500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Capital and Reserves: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803964499"/>
                  </a:ext>
                </a:extLst>
              </a:tr>
              <a:tr h="302900">
                <a:tc>
                  <a:txBody>
                    <a:bodyPr/>
                    <a:lstStyle/>
                    <a:p>
                      <a:r>
                        <a:rPr lang="en-GB" sz="1400" dirty="0"/>
                        <a:t>Current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Issued share capital - </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095000700"/>
                  </a:ext>
                </a:extLst>
              </a:tr>
              <a:tr h="302900">
                <a:tc>
                  <a:txBody>
                    <a:bodyPr/>
                    <a:lstStyle/>
                    <a:p>
                      <a:r>
                        <a:rPr lang="en-GB" sz="1400" dirty="0"/>
                        <a:t>Trade and other payables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40,000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31,500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300,000 50p ordinary shares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150,000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150,000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264010519"/>
                  </a:ext>
                </a:extLst>
              </a:tr>
              <a:tr h="302900">
                <a:tc>
                  <a:txBody>
                    <a:bodyPr/>
                    <a:lstStyle/>
                    <a:p>
                      <a:r>
                        <a:rPr lang="en-GB" sz="1400" dirty="0"/>
                        <a:t>Bank overdraft</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none" dirty="0"/>
                        <a:t>0</a:t>
                      </a:r>
                      <a:endParaRPr lang="en-GB" sz="1400" u="none" dirty="0">
                        <a:latin typeface="Times New Roman" panose="02020603050405020304" pitchFamily="18" charset="0"/>
                        <a:cs typeface="Times New Roman" panose="02020603050405020304" pitchFamily="18" charset="0"/>
                      </a:endParaRPr>
                    </a:p>
                  </a:txBody>
                  <a:tcPr/>
                </a:tc>
                <a:tc>
                  <a:txBody>
                    <a:bodyPr/>
                    <a:lstStyle/>
                    <a:p>
                      <a:pPr algn="r"/>
                      <a:r>
                        <a:rPr lang="en-GB" sz="1400" dirty="0"/>
                        <a:t>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Share premium</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115,000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115,000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94816160"/>
                  </a:ext>
                </a:extLst>
              </a:tr>
              <a:tr h="302900">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40,000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31,500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Revaluation reserve</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8,727</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39204564"/>
                  </a:ext>
                </a:extLst>
              </a:tr>
              <a:tr h="302900">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Accumulated profits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209,000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197,000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863374"/>
                  </a:ext>
                </a:extLst>
              </a:tr>
              <a:tr h="302900">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Total equity</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482,727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462,000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976312658"/>
                  </a:ext>
                </a:extLst>
              </a:tr>
            </a:tbl>
          </a:graphicData>
        </a:graphic>
      </p:graphicFrame>
      <p:sp>
        <p:nvSpPr>
          <p:cNvPr id="3" name="Slide Number Placeholder 2">
            <a:extLst>
              <a:ext uri="{FF2B5EF4-FFF2-40B4-BE49-F238E27FC236}">
                <a16:creationId xmlns:a16="http://schemas.microsoft.com/office/drawing/2014/main" id="{3635C421-2CEE-49D0-9D84-4BB22077A770}"/>
              </a:ext>
            </a:extLst>
          </p:cNvPr>
          <p:cNvSpPr>
            <a:spLocks noGrp="1"/>
          </p:cNvSpPr>
          <p:nvPr>
            <p:ph type="sldNum" sz="quarter" idx="12"/>
          </p:nvPr>
        </p:nvSpPr>
        <p:spPr/>
        <p:txBody>
          <a:bodyPr/>
          <a:lstStyle/>
          <a:p>
            <a:fld id="{63A33278-8D2C-46E9-9145-8061F8ED03C5}" type="slidenum">
              <a:rPr lang="en-GB" smtClean="0"/>
              <a:t>6</a:t>
            </a:fld>
            <a:endParaRPr lang="en-GB" dirty="0"/>
          </a:p>
        </p:txBody>
      </p:sp>
    </p:spTree>
    <p:custDataLst>
      <p:tags r:id="rId1"/>
    </p:custDataLst>
    <p:extLst>
      <p:ext uri="{BB962C8B-B14F-4D97-AF65-F5344CB8AC3E}">
        <p14:creationId xmlns:p14="http://schemas.microsoft.com/office/powerpoint/2010/main" val="18124419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AF4C8-6DC0-4BC0-AC25-21E2DC9467DF}"/>
              </a:ext>
            </a:extLst>
          </p:cNvPr>
          <p:cNvSpPr>
            <a:spLocks noGrp="1"/>
          </p:cNvSpPr>
          <p:nvPr>
            <p:ph type="title"/>
          </p:nvPr>
        </p:nvSpPr>
        <p:spPr/>
        <p:txBody>
          <a:bodyPr/>
          <a:lstStyle/>
          <a:p>
            <a:pPr algn="ctr"/>
            <a:r>
              <a:rPr lang="en-GB" sz="3600" dirty="0"/>
              <a:t>Starting the analysis</a:t>
            </a:r>
          </a:p>
        </p:txBody>
      </p:sp>
      <p:sp>
        <p:nvSpPr>
          <p:cNvPr id="3" name="Content Placeholder 2">
            <a:extLst>
              <a:ext uri="{FF2B5EF4-FFF2-40B4-BE49-F238E27FC236}">
                <a16:creationId xmlns:a16="http://schemas.microsoft.com/office/drawing/2014/main" id="{ABDFE7E0-50EA-4D03-9ECD-67BEA652C9F0}"/>
              </a:ext>
            </a:extLst>
          </p:cNvPr>
          <p:cNvSpPr>
            <a:spLocks noGrp="1"/>
          </p:cNvSpPr>
          <p:nvPr>
            <p:ph idx="1"/>
          </p:nvPr>
        </p:nvSpPr>
        <p:spPr/>
        <p:txBody>
          <a:bodyPr>
            <a:normAutofit fontScale="77500" lnSpcReduction="20000"/>
          </a:bodyPr>
          <a:lstStyle/>
          <a:p>
            <a:r>
              <a:rPr lang="en-GB" sz="2400" dirty="0">
                <a:latin typeface="Times New Roman" panose="02020603050405020304" pitchFamily="18" charset="0"/>
                <a:cs typeface="Times New Roman" panose="02020603050405020304" pitchFamily="18" charset="0"/>
              </a:rPr>
              <a:t>Begin with an overview</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Before calculating ratios you should look at the general trend in the organisation’s performance and financial position and try to get a “feel” for what has been happening. This will help you to interpret the ratios once they are calculated…</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What is the trend in revenue?</a:t>
            </a:r>
          </a:p>
          <a:p>
            <a:r>
              <a:rPr lang="en-GB" sz="2400" dirty="0">
                <a:latin typeface="Times New Roman" panose="02020603050405020304" pitchFamily="18" charset="0"/>
                <a:cs typeface="Times New Roman" panose="02020603050405020304" pitchFamily="18" charset="0"/>
              </a:rPr>
              <a:t>What has happened to Gross Profit and Operating Profit?</a:t>
            </a:r>
          </a:p>
          <a:p>
            <a:r>
              <a:rPr lang="en-GB" sz="2400" dirty="0">
                <a:latin typeface="Times New Roman" panose="02020603050405020304" pitchFamily="18" charset="0"/>
                <a:cs typeface="Times New Roman" panose="02020603050405020304" pitchFamily="18" charset="0"/>
              </a:rPr>
              <a:t>Which costs have significantly affected the business?</a:t>
            </a:r>
          </a:p>
          <a:p>
            <a:r>
              <a:rPr lang="en-GB" sz="2400" dirty="0">
                <a:latin typeface="Times New Roman" panose="02020603050405020304" pitchFamily="18" charset="0"/>
                <a:cs typeface="Times New Roman" panose="02020603050405020304" pitchFamily="18" charset="0"/>
              </a:rPr>
              <a:t>Is the company expanding or contracting?</a:t>
            </a:r>
          </a:p>
          <a:p>
            <a:r>
              <a:rPr lang="en-GB" sz="2400" dirty="0">
                <a:latin typeface="Times New Roman" panose="02020603050405020304" pitchFamily="18" charset="0"/>
                <a:cs typeface="Times New Roman" panose="02020603050405020304" pitchFamily="18" charset="0"/>
              </a:rPr>
              <a:t>Does the business have a lot of debt?</a:t>
            </a:r>
          </a:p>
        </p:txBody>
      </p:sp>
      <p:sp>
        <p:nvSpPr>
          <p:cNvPr id="4" name="Slide Number Placeholder 3">
            <a:extLst>
              <a:ext uri="{FF2B5EF4-FFF2-40B4-BE49-F238E27FC236}">
                <a16:creationId xmlns:a16="http://schemas.microsoft.com/office/drawing/2014/main" id="{2700B23B-1641-45FA-BF2E-79796ED6357F}"/>
              </a:ext>
            </a:extLst>
          </p:cNvPr>
          <p:cNvSpPr>
            <a:spLocks noGrp="1"/>
          </p:cNvSpPr>
          <p:nvPr>
            <p:ph type="sldNum" sz="quarter" idx="12"/>
          </p:nvPr>
        </p:nvSpPr>
        <p:spPr/>
        <p:txBody>
          <a:bodyPr/>
          <a:lstStyle/>
          <a:p>
            <a:fld id="{63A33278-8D2C-46E9-9145-8061F8ED03C5}" type="slidenum">
              <a:rPr lang="en-GB" smtClean="0"/>
              <a:t>7</a:t>
            </a:fld>
            <a:endParaRPr lang="en-GB" dirty="0"/>
          </a:p>
        </p:txBody>
      </p:sp>
    </p:spTree>
    <p:custDataLst>
      <p:tags r:id="rId1"/>
    </p:custDataLst>
    <p:extLst>
      <p:ext uri="{BB962C8B-B14F-4D97-AF65-F5344CB8AC3E}">
        <p14:creationId xmlns:p14="http://schemas.microsoft.com/office/powerpoint/2010/main" val="3244349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62F90-69E4-41B9-AA0C-6824CDDAF1BF}"/>
              </a:ext>
            </a:extLst>
          </p:cNvPr>
          <p:cNvSpPr>
            <a:spLocks noGrp="1"/>
          </p:cNvSpPr>
          <p:nvPr>
            <p:ph type="title"/>
          </p:nvPr>
        </p:nvSpPr>
        <p:spPr>
          <a:xfrm>
            <a:off x="216746" y="105612"/>
            <a:ext cx="8354237" cy="380247"/>
          </a:xfrm>
        </p:spPr>
        <p:txBody>
          <a:bodyPr/>
          <a:lstStyle/>
          <a:p>
            <a:pPr algn="ctr"/>
            <a:r>
              <a:rPr lang="en-GB" sz="3600" dirty="0"/>
              <a:t>Assessing overall profitability </a:t>
            </a:r>
            <a:br>
              <a:rPr lang="en-GB" sz="3600" dirty="0"/>
            </a:br>
            <a:r>
              <a:rPr lang="en-GB" sz="3600" dirty="0"/>
              <a:t>- ROCE</a:t>
            </a:r>
          </a:p>
        </p:txBody>
      </p:sp>
      <p:graphicFrame>
        <p:nvGraphicFramePr>
          <p:cNvPr id="4" name="Content Placeholder 3">
            <a:extLst>
              <a:ext uri="{FF2B5EF4-FFF2-40B4-BE49-F238E27FC236}">
                <a16:creationId xmlns:a16="http://schemas.microsoft.com/office/drawing/2014/main" id="{0978151C-F63C-49D9-AB94-257A9E09E67F}"/>
              </a:ext>
            </a:extLst>
          </p:cNvPr>
          <p:cNvGraphicFramePr>
            <a:graphicFrameLocks noGrp="1"/>
          </p:cNvGraphicFramePr>
          <p:nvPr>
            <p:ph idx="1"/>
            <p:extLst>
              <p:ext uri="{D42A27DB-BD31-4B8C-83A1-F6EECF244321}">
                <p14:modId xmlns:p14="http://schemas.microsoft.com/office/powerpoint/2010/main" val="265624284"/>
              </p:ext>
            </p:extLst>
          </p:nvPr>
        </p:nvGraphicFramePr>
        <p:xfrm>
          <a:off x="216746" y="1624237"/>
          <a:ext cx="6976532" cy="5010532"/>
        </p:xfrm>
        <a:graphic>
          <a:graphicData uri="http://schemas.openxmlformats.org/drawingml/2006/table">
            <a:tbl>
              <a:tblPr firstRow="1" firstCol="1" bandRow="1">
                <a:tableStyleId>{7DF18680-E054-41AD-8BC1-D1AEF772440D}</a:tableStyleId>
              </a:tblPr>
              <a:tblGrid>
                <a:gridCol w="3114568">
                  <a:extLst>
                    <a:ext uri="{9D8B030D-6E8A-4147-A177-3AD203B41FA5}">
                      <a16:colId xmlns:a16="http://schemas.microsoft.com/office/drawing/2014/main" val="3659219510"/>
                    </a:ext>
                  </a:extLst>
                </a:gridCol>
                <a:gridCol w="1930982">
                  <a:extLst>
                    <a:ext uri="{9D8B030D-6E8A-4147-A177-3AD203B41FA5}">
                      <a16:colId xmlns:a16="http://schemas.microsoft.com/office/drawing/2014/main" val="2436635742"/>
                    </a:ext>
                  </a:extLst>
                </a:gridCol>
                <a:gridCol w="1930982">
                  <a:extLst>
                    <a:ext uri="{9D8B030D-6E8A-4147-A177-3AD203B41FA5}">
                      <a16:colId xmlns:a16="http://schemas.microsoft.com/office/drawing/2014/main" val="759345456"/>
                    </a:ext>
                  </a:extLst>
                </a:gridCol>
              </a:tblGrid>
              <a:tr h="837303">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Return on Capital Employed (ROCE)</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47766403"/>
                  </a:ext>
                </a:extLst>
              </a:tr>
              <a:tr h="3683897">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Operating Profit  x 100</a:t>
                      </a:r>
                      <a:endParaRPr lang="en-GB" sz="1600" dirty="0">
                        <a:effectLst/>
                      </a:endParaRPr>
                    </a:p>
                    <a:p>
                      <a:pPr algn="l">
                        <a:lnSpc>
                          <a:spcPct val="115000"/>
                        </a:lnSpc>
                        <a:spcAft>
                          <a:spcPts val="0"/>
                        </a:spcAft>
                      </a:pPr>
                      <a:r>
                        <a:rPr lang="en-GB" sz="1600" dirty="0">
                          <a:effectLst/>
                        </a:rPr>
                        <a:t>Capital Employed</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the profit earned in relation to the capital employed (Total Assets less Current Liabilities) in the company.</a:t>
                      </a:r>
                    </a:p>
                    <a:p>
                      <a:pPr algn="l">
                        <a:lnSpc>
                          <a:spcPct val="115000"/>
                        </a:lnSpc>
                        <a:spcAft>
                          <a:spcPts val="0"/>
                        </a:spcAft>
                      </a:pPr>
                      <a:r>
                        <a:rPr lang="en-GB" sz="1600" dirty="0">
                          <a:effectLst/>
                        </a:rPr>
                        <a:t>An increasing ROCE is seen as a positive indicator of a company’s performance</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p>
                    <a:p>
                      <a:pPr marL="0" marR="0" lvl="0" indent="0" algn="l" defTabSz="914400" rtl="0" eaLnBrk="1" fontAlgn="auto" latinLnBrk="0" hangingPunct="1">
                        <a:lnSpc>
                          <a:spcPct val="115000"/>
                        </a:lnSpc>
                        <a:spcBef>
                          <a:spcPts val="0"/>
                        </a:spcBef>
                        <a:spcAft>
                          <a:spcPts val="0"/>
                        </a:spcAft>
                        <a:buClrTx/>
                        <a:buSzTx/>
                        <a:buFontTx/>
                        <a:buNone/>
                        <a:tabLst/>
                        <a:defRPr/>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p>
                    <a:p>
                      <a:pPr marL="0" marR="0" lvl="0" indent="0" algn="ctr" defTabSz="914400" rtl="0" eaLnBrk="1" fontAlgn="auto" latinLnBrk="0" hangingPunct="1">
                        <a:lnSpc>
                          <a:spcPct val="115000"/>
                        </a:lnSpc>
                        <a:spcBef>
                          <a:spcPts val="0"/>
                        </a:spcBef>
                        <a:spcAft>
                          <a:spcPts val="0"/>
                        </a:spcAft>
                        <a:buClrTx/>
                        <a:buSzTx/>
                        <a:buFontTx/>
                        <a:buNone/>
                        <a:tabLst/>
                        <a:defRPr/>
                      </a:pPr>
                      <a:r>
                        <a:rPr lang="en-GB" sz="1600" u="sng"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31762925"/>
                  </a:ext>
                </a:extLst>
              </a:tr>
            </a:tbl>
          </a:graphicData>
        </a:graphic>
      </p:graphicFrame>
      <p:sp>
        <p:nvSpPr>
          <p:cNvPr id="6" name="Slide Number Placeholder 5">
            <a:extLst>
              <a:ext uri="{FF2B5EF4-FFF2-40B4-BE49-F238E27FC236}">
                <a16:creationId xmlns:a16="http://schemas.microsoft.com/office/drawing/2014/main" id="{6CA3041D-DAF9-4ECA-9AD0-37FE34FA2F9C}"/>
              </a:ext>
            </a:extLst>
          </p:cNvPr>
          <p:cNvSpPr>
            <a:spLocks noGrp="1"/>
          </p:cNvSpPr>
          <p:nvPr>
            <p:ph type="sldNum" sz="quarter" idx="12"/>
          </p:nvPr>
        </p:nvSpPr>
        <p:spPr/>
        <p:txBody>
          <a:bodyPr/>
          <a:lstStyle/>
          <a:p>
            <a:fld id="{63A33278-8D2C-46E9-9145-8061F8ED03C5}" type="slidenum">
              <a:rPr lang="en-GB" smtClean="0"/>
              <a:t>8</a:t>
            </a:fld>
            <a:endParaRPr lang="en-GB" dirty="0"/>
          </a:p>
        </p:txBody>
      </p:sp>
      <p:sp>
        <p:nvSpPr>
          <p:cNvPr id="5" name="TextBox 4">
            <a:extLst>
              <a:ext uri="{FF2B5EF4-FFF2-40B4-BE49-F238E27FC236}">
                <a16:creationId xmlns:a16="http://schemas.microsoft.com/office/drawing/2014/main" id="{DA66AAB1-EBDA-4242-999B-F50E76F814EA}"/>
              </a:ext>
            </a:extLst>
          </p:cNvPr>
          <p:cNvSpPr txBox="1"/>
          <p:nvPr/>
        </p:nvSpPr>
        <p:spPr>
          <a:xfrm>
            <a:off x="3508826" y="5947795"/>
            <a:ext cx="1770076" cy="461665"/>
          </a:xfrm>
          <a:prstGeom prst="rect">
            <a:avLst/>
          </a:prstGeom>
          <a:noFill/>
          <a:ln>
            <a:solidFill>
              <a:schemeClr val="accent1"/>
            </a:solidFill>
          </a:ln>
        </p:spPr>
        <p:txBody>
          <a:bodyPr wrap="square" rtlCol="0">
            <a:spAutoFit/>
          </a:bodyPr>
          <a:lstStyle/>
          <a:p>
            <a:r>
              <a:rPr lang="en-GB" sz="1200" b="1" dirty="0">
                <a:solidFill>
                  <a:schemeClr val="bg1"/>
                </a:solidFill>
              </a:rPr>
              <a:t>Relative difference</a:t>
            </a:r>
          </a:p>
          <a:p>
            <a:r>
              <a:rPr lang="en-GB" sz="1200" b="1" dirty="0">
                <a:solidFill>
                  <a:schemeClr val="bg1"/>
                </a:solidFill>
              </a:rPr>
              <a:t> = </a:t>
            </a:r>
          </a:p>
        </p:txBody>
      </p:sp>
    </p:spTree>
    <p:custDataLst>
      <p:tags r:id="rId1"/>
    </p:custDataLst>
    <p:extLst>
      <p:ext uri="{BB962C8B-B14F-4D97-AF65-F5344CB8AC3E}">
        <p14:creationId xmlns:p14="http://schemas.microsoft.com/office/powerpoint/2010/main" val="3889865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166FA-43E1-459B-933B-3874863E2B2F}"/>
              </a:ext>
            </a:extLst>
          </p:cNvPr>
          <p:cNvSpPr>
            <a:spLocks noGrp="1"/>
          </p:cNvSpPr>
          <p:nvPr>
            <p:ph type="title"/>
          </p:nvPr>
        </p:nvSpPr>
        <p:spPr>
          <a:xfrm>
            <a:off x="206344" y="154540"/>
            <a:ext cx="8705242" cy="380247"/>
          </a:xfrm>
        </p:spPr>
        <p:txBody>
          <a:bodyPr/>
          <a:lstStyle/>
          <a:p>
            <a:pPr algn="ctr"/>
            <a:r>
              <a:rPr lang="en-GB" sz="3600" dirty="0"/>
              <a:t>Assessing profitability </a:t>
            </a:r>
            <a:br>
              <a:rPr lang="en-GB" sz="3600" dirty="0"/>
            </a:br>
            <a:r>
              <a:rPr lang="en-GB" sz="3600" dirty="0"/>
              <a:t>– asset turnover</a:t>
            </a:r>
          </a:p>
        </p:txBody>
      </p:sp>
      <p:graphicFrame>
        <p:nvGraphicFramePr>
          <p:cNvPr id="4" name="Content Placeholder 3">
            <a:extLst>
              <a:ext uri="{FF2B5EF4-FFF2-40B4-BE49-F238E27FC236}">
                <a16:creationId xmlns:a16="http://schemas.microsoft.com/office/drawing/2014/main" id="{C74459D0-3193-4781-94F0-F9BE6BD5BDE5}"/>
              </a:ext>
            </a:extLst>
          </p:cNvPr>
          <p:cNvGraphicFramePr>
            <a:graphicFrameLocks noGrp="1"/>
          </p:cNvGraphicFramePr>
          <p:nvPr>
            <p:ph idx="1"/>
            <p:extLst>
              <p:ext uri="{D42A27DB-BD31-4B8C-83A1-F6EECF244321}">
                <p14:modId xmlns:p14="http://schemas.microsoft.com/office/powerpoint/2010/main" val="607452283"/>
              </p:ext>
            </p:extLst>
          </p:nvPr>
        </p:nvGraphicFramePr>
        <p:xfrm>
          <a:off x="206344" y="1625826"/>
          <a:ext cx="7086601" cy="5077634"/>
        </p:xfrm>
        <a:graphic>
          <a:graphicData uri="http://schemas.openxmlformats.org/drawingml/2006/table">
            <a:tbl>
              <a:tblPr firstRow="1" firstCol="1" bandRow="1">
                <a:tableStyleId>{7DF18680-E054-41AD-8BC1-D1AEF772440D}</a:tableStyleId>
              </a:tblPr>
              <a:tblGrid>
                <a:gridCol w="3361267">
                  <a:extLst>
                    <a:ext uri="{9D8B030D-6E8A-4147-A177-3AD203B41FA5}">
                      <a16:colId xmlns:a16="http://schemas.microsoft.com/office/drawing/2014/main" val="1475994231"/>
                    </a:ext>
                  </a:extLst>
                </a:gridCol>
                <a:gridCol w="1862667">
                  <a:extLst>
                    <a:ext uri="{9D8B030D-6E8A-4147-A177-3AD203B41FA5}">
                      <a16:colId xmlns:a16="http://schemas.microsoft.com/office/drawing/2014/main" val="3464370937"/>
                    </a:ext>
                  </a:extLst>
                </a:gridCol>
                <a:gridCol w="1862667">
                  <a:extLst>
                    <a:ext uri="{9D8B030D-6E8A-4147-A177-3AD203B41FA5}">
                      <a16:colId xmlns:a16="http://schemas.microsoft.com/office/drawing/2014/main" val="3309834082"/>
                    </a:ext>
                  </a:extLst>
                </a:gridCol>
              </a:tblGrid>
              <a:tr h="1170288">
                <a:tc>
                  <a:txBody>
                    <a:bodyPr/>
                    <a:lstStyle/>
                    <a:p>
                      <a:pPr>
                        <a:lnSpc>
                          <a:spcPct val="115000"/>
                        </a:lnSpc>
                        <a:spcAft>
                          <a:spcPts val="0"/>
                        </a:spcAft>
                      </a:pPr>
                      <a:r>
                        <a:rPr lang="en-GB" sz="1600" dirty="0">
                          <a:effectLst/>
                        </a:rPr>
                        <a:t> </a:t>
                      </a:r>
                    </a:p>
                    <a:p>
                      <a:pPr>
                        <a:lnSpc>
                          <a:spcPct val="115000"/>
                        </a:lnSpc>
                        <a:spcAft>
                          <a:spcPts val="0"/>
                        </a:spcAft>
                      </a:pPr>
                      <a:r>
                        <a:rPr lang="en-GB" sz="1600" dirty="0">
                          <a:effectLst/>
                        </a:rPr>
                        <a:t>ASSET TURNOVER</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88242669"/>
                  </a:ext>
                </a:extLst>
              </a:tr>
              <a:tr h="3545646">
                <a:tc>
                  <a:txBody>
                    <a:bodyPr/>
                    <a:lstStyle/>
                    <a:p>
                      <a:pPr>
                        <a:lnSpc>
                          <a:spcPct val="115000"/>
                        </a:lnSpc>
                        <a:spcAft>
                          <a:spcPts val="0"/>
                        </a:spcAft>
                      </a:pPr>
                      <a:r>
                        <a:rPr lang="en-GB" sz="1600" dirty="0">
                          <a:effectLst/>
                        </a:rPr>
                        <a:t> </a:t>
                      </a:r>
                    </a:p>
                    <a:p>
                      <a:pPr>
                        <a:lnSpc>
                          <a:spcPct val="115000"/>
                        </a:lnSpc>
                        <a:spcAft>
                          <a:spcPts val="0"/>
                        </a:spcAft>
                      </a:pPr>
                      <a:r>
                        <a:rPr lang="en-GB" sz="1600" u="sng" dirty="0">
                          <a:effectLst/>
                        </a:rPr>
                        <a:t>    Revenue</a:t>
                      </a:r>
                      <a:r>
                        <a:rPr lang="en-GB" sz="1600" dirty="0">
                          <a:effectLst/>
                        </a:rPr>
                        <a:t>     </a:t>
                      </a:r>
                    </a:p>
                    <a:p>
                      <a:pPr>
                        <a:lnSpc>
                          <a:spcPct val="115000"/>
                        </a:lnSpc>
                        <a:spcAft>
                          <a:spcPts val="0"/>
                        </a:spcAft>
                      </a:pPr>
                      <a:r>
                        <a:rPr lang="en-GB" sz="1600" dirty="0">
                          <a:effectLst/>
                        </a:rPr>
                        <a:t>Capital Employed</a:t>
                      </a:r>
                    </a:p>
                    <a:p>
                      <a:pPr>
                        <a:lnSpc>
                          <a:spcPct val="115000"/>
                        </a:lnSpc>
                        <a:spcAft>
                          <a:spcPts val="0"/>
                        </a:spcAft>
                      </a:pPr>
                      <a:r>
                        <a:rPr lang="en-GB" sz="1600" dirty="0">
                          <a:effectLst/>
                        </a:rPr>
                        <a:t> </a:t>
                      </a:r>
                    </a:p>
                    <a:p>
                      <a:pPr>
                        <a:lnSpc>
                          <a:spcPct val="115000"/>
                        </a:lnSpc>
                        <a:spcAft>
                          <a:spcPts val="0"/>
                        </a:spcAft>
                      </a:pPr>
                      <a:r>
                        <a:rPr lang="en-GB" sz="1600" dirty="0">
                          <a:effectLst/>
                        </a:rPr>
                        <a:t>This ratio indicates the revenue earned per £1 of capital employed (Total Assets less Current Liabilities) </a:t>
                      </a:r>
                    </a:p>
                    <a:p>
                      <a:pPr>
                        <a:lnSpc>
                          <a:spcPct val="115000"/>
                        </a:lnSpc>
                        <a:spcAft>
                          <a:spcPts val="0"/>
                        </a:spcAft>
                      </a:pPr>
                      <a:r>
                        <a:rPr lang="en-GB" sz="1600" dirty="0">
                          <a:effectLst/>
                        </a:rPr>
                        <a:t>An increasing Asset Turnover figure is seen as a positive indicator of a company’s performance.</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600" dirty="0">
                          <a:effectLst/>
                        </a:rPr>
                        <a:t> </a:t>
                      </a:r>
                    </a:p>
                    <a:p>
                      <a:endParaRPr lang="en-GB" sz="1600" dirty="0">
                        <a:effectLst/>
                      </a:endParaRPr>
                    </a:p>
                    <a:p>
                      <a:endParaRPr lang="en-GB" sz="1600" dirty="0">
                        <a:effectLst/>
                      </a:endParaRPr>
                    </a:p>
                    <a:p>
                      <a:endParaRPr lang="en-GB" sz="1600" dirty="0">
                        <a:effectLst/>
                      </a:endParaRPr>
                    </a:p>
                    <a:p>
                      <a:endParaRPr lang="en-GB" sz="1600" dirty="0">
                        <a:effectLst/>
                      </a:endParaRP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28765455"/>
                  </a:ext>
                </a:extLst>
              </a:tr>
            </a:tbl>
          </a:graphicData>
        </a:graphic>
      </p:graphicFrame>
      <p:sp>
        <p:nvSpPr>
          <p:cNvPr id="6" name="Slide Number Placeholder 5">
            <a:extLst>
              <a:ext uri="{FF2B5EF4-FFF2-40B4-BE49-F238E27FC236}">
                <a16:creationId xmlns:a16="http://schemas.microsoft.com/office/drawing/2014/main" id="{A1CAFA13-DCFA-49C7-979F-D8D33EBA460E}"/>
              </a:ext>
            </a:extLst>
          </p:cNvPr>
          <p:cNvSpPr>
            <a:spLocks noGrp="1"/>
          </p:cNvSpPr>
          <p:nvPr>
            <p:ph type="sldNum" sz="quarter" idx="12"/>
          </p:nvPr>
        </p:nvSpPr>
        <p:spPr/>
        <p:txBody>
          <a:bodyPr/>
          <a:lstStyle/>
          <a:p>
            <a:fld id="{63A33278-8D2C-46E9-9145-8061F8ED03C5}" type="slidenum">
              <a:rPr lang="en-GB" smtClean="0"/>
              <a:t>9</a:t>
            </a:fld>
            <a:endParaRPr lang="en-GB" dirty="0"/>
          </a:p>
        </p:txBody>
      </p:sp>
      <p:sp>
        <p:nvSpPr>
          <p:cNvPr id="5" name="TextBox 4">
            <a:extLst>
              <a:ext uri="{FF2B5EF4-FFF2-40B4-BE49-F238E27FC236}">
                <a16:creationId xmlns:a16="http://schemas.microsoft.com/office/drawing/2014/main" id="{BBC789E1-856B-42A4-BF48-08B265325511}"/>
              </a:ext>
            </a:extLst>
          </p:cNvPr>
          <p:cNvSpPr txBox="1"/>
          <p:nvPr/>
        </p:nvSpPr>
        <p:spPr>
          <a:xfrm>
            <a:off x="3686962" y="6165908"/>
            <a:ext cx="1770076" cy="461665"/>
          </a:xfrm>
          <a:prstGeom prst="rect">
            <a:avLst/>
          </a:prstGeom>
          <a:noFill/>
          <a:ln>
            <a:solidFill>
              <a:schemeClr val="accent1"/>
            </a:solidFill>
          </a:ln>
        </p:spPr>
        <p:txBody>
          <a:bodyPr wrap="square" rtlCol="0">
            <a:spAutoFit/>
          </a:bodyPr>
          <a:lstStyle/>
          <a:p>
            <a:r>
              <a:rPr lang="en-GB" sz="1200" b="1" dirty="0">
                <a:solidFill>
                  <a:schemeClr val="bg1"/>
                </a:solidFill>
              </a:rPr>
              <a:t>Relative difference</a:t>
            </a:r>
          </a:p>
          <a:p>
            <a:r>
              <a:rPr lang="en-GB" sz="1200" b="1" dirty="0">
                <a:solidFill>
                  <a:schemeClr val="bg1"/>
                </a:solidFill>
              </a:rPr>
              <a:t> = </a:t>
            </a:r>
          </a:p>
        </p:txBody>
      </p:sp>
    </p:spTree>
    <p:custDataLst>
      <p:tags r:id="rId1"/>
    </p:custDataLst>
    <p:extLst>
      <p:ext uri="{BB962C8B-B14F-4D97-AF65-F5344CB8AC3E}">
        <p14:creationId xmlns:p14="http://schemas.microsoft.com/office/powerpoint/2010/main" val="583624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4C70B-A573-45FC-8E82-5F0CC8873EB6}"/>
              </a:ext>
            </a:extLst>
          </p:cNvPr>
          <p:cNvSpPr>
            <a:spLocks noGrp="1"/>
          </p:cNvSpPr>
          <p:nvPr>
            <p:ph type="title"/>
          </p:nvPr>
        </p:nvSpPr>
        <p:spPr>
          <a:xfrm>
            <a:off x="1082041" y="0"/>
            <a:ext cx="5634986" cy="380247"/>
          </a:xfrm>
        </p:spPr>
        <p:txBody>
          <a:bodyPr/>
          <a:lstStyle/>
          <a:p>
            <a:pPr algn="ctr"/>
            <a:r>
              <a:rPr lang="en-GB" sz="3600" dirty="0"/>
              <a:t>Assessing profitability – gross profit margin</a:t>
            </a:r>
          </a:p>
        </p:txBody>
      </p:sp>
      <p:graphicFrame>
        <p:nvGraphicFramePr>
          <p:cNvPr id="4" name="Content Placeholder 3">
            <a:extLst>
              <a:ext uri="{FF2B5EF4-FFF2-40B4-BE49-F238E27FC236}">
                <a16:creationId xmlns:a16="http://schemas.microsoft.com/office/drawing/2014/main" id="{570931F5-6AEB-4287-AE20-BF9DF25A3FA8}"/>
              </a:ext>
            </a:extLst>
          </p:cNvPr>
          <p:cNvGraphicFramePr>
            <a:graphicFrameLocks noGrp="1"/>
          </p:cNvGraphicFramePr>
          <p:nvPr>
            <p:ph idx="1"/>
            <p:extLst>
              <p:ext uri="{D42A27DB-BD31-4B8C-83A1-F6EECF244321}">
                <p14:modId xmlns:p14="http://schemas.microsoft.com/office/powerpoint/2010/main" val="736666548"/>
              </p:ext>
            </p:extLst>
          </p:nvPr>
        </p:nvGraphicFramePr>
        <p:xfrm>
          <a:off x="107540" y="1204619"/>
          <a:ext cx="7556003" cy="5468557"/>
        </p:xfrm>
        <a:graphic>
          <a:graphicData uri="http://schemas.openxmlformats.org/drawingml/2006/table">
            <a:tbl>
              <a:tblPr firstRow="1" firstCol="1" bandRow="1">
                <a:tableStyleId>{7DF18680-E054-41AD-8BC1-D1AEF772440D}</a:tableStyleId>
              </a:tblPr>
              <a:tblGrid>
                <a:gridCol w="3529581">
                  <a:extLst>
                    <a:ext uri="{9D8B030D-6E8A-4147-A177-3AD203B41FA5}">
                      <a16:colId xmlns:a16="http://schemas.microsoft.com/office/drawing/2014/main" val="3758255675"/>
                    </a:ext>
                  </a:extLst>
                </a:gridCol>
                <a:gridCol w="2013211">
                  <a:extLst>
                    <a:ext uri="{9D8B030D-6E8A-4147-A177-3AD203B41FA5}">
                      <a16:colId xmlns:a16="http://schemas.microsoft.com/office/drawing/2014/main" val="2430331175"/>
                    </a:ext>
                  </a:extLst>
                </a:gridCol>
                <a:gridCol w="2013211">
                  <a:extLst>
                    <a:ext uri="{9D8B030D-6E8A-4147-A177-3AD203B41FA5}">
                      <a16:colId xmlns:a16="http://schemas.microsoft.com/office/drawing/2014/main" val="2406856190"/>
                    </a:ext>
                  </a:extLst>
                </a:gridCol>
              </a:tblGrid>
              <a:tr h="0">
                <a:tc>
                  <a:txBody>
                    <a:bodyPr/>
                    <a:lstStyle/>
                    <a:p>
                      <a:pPr algn="l">
                        <a:lnSpc>
                          <a:spcPct val="115000"/>
                        </a:lnSpc>
                        <a:spcAft>
                          <a:spcPts val="0"/>
                        </a:spcAft>
                      </a:pPr>
                      <a:r>
                        <a:rPr lang="en-GB" sz="1400" dirty="0">
                          <a:effectLst/>
                        </a:rPr>
                        <a:t> </a:t>
                      </a:r>
                    </a:p>
                    <a:p>
                      <a:pPr algn="l">
                        <a:lnSpc>
                          <a:spcPct val="115000"/>
                        </a:lnSpc>
                        <a:spcAft>
                          <a:spcPts val="0"/>
                        </a:spcAft>
                      </a:pPr>
                      <a:r>
                        <a:rPr lang="en-GB" sz="1400" dirty="0">
                          <a:effectLst/>
                        </a:rPr>
                        <a:t>GROSS PROFIT MARGIN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2019</a:t>
                      </a:r>
                    </a:p>
                    <a:p>
                      <a:pPr algn="ct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2018</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17905024"/>
                  </a:ext>
                </a:extLst>
              </a:tr>
              <a:tr h="524510">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Gross Profit  x 100</a:t>
                      </a:r>
                      <a:endParaRPr lang="en-GB" sz="1600" dirty="0">
                        <a:effectLst/>
                      </a:endParaRPr>
                    </a:p>
                    <a:p>
                      <a:pPr algn="l">
                        <a:lnSpc>
                          <a:spcPct val="115000"/>
                        </a:lnSpc>
                        <a:spcAft>
                          <a:spcPts val="0"/>
                        </a:spcAft>
                      </a:pPr>
                      <a:r>
                        <a:rPr lang="en-GB" sz="1600" dirty="0">
                          <a:effectLst/>
                        </a:rPr>
                        <a:t>     Revenue</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much gross profit is made for each £1 of sales.</a:t>
                      </a:r>
                    </a:p>
                    <a:p>
                      <a:pPr algn="l">
                        <a:lnSpc>
                          <a:spcPct val="115000"/>
                        </a:lnSpc>
                        <a:spcAft>
                          <a:spcPts val="0"/>
                        </a:spcAft>
                      </a:pPr>
                      <a:r>
                        <a:rPr lang="en-GB" sz="1600" dirty="0">
                          <a:effectLst/>
                        </a:rPr>
                        <a:t> It indicates whether prices are being increased or decreased and/or the supply costs of ‘goods’ are increasing/decreasing.</a:t>
                      </a:r>
                    </a:p>
                    <a:p>
                      <a:pPr algn="l">
                        <a:lnSpc>
                          <a:spcPct val="115000"/>
                        </a:lnSpc>
                        <a:spcAft>
                          <a:spcPts val="0"/>
                        </a:spcAft>
                      </a:pPr>
                      <a:r>
                        <a:rPr lang="en-GB" sz="1600" dirty="0">
                          <a:effectLst/>
                        </a:rPr>
                        <a:t>Consequently, an increasing Gross Profit Margin is seen as a positive indicator of a company’s performance.</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21919113"/>
                  </a:ext>
                </a:extLst>
              </a:tr>
            </a:tbl>
          </a:graphicData>
        </a:graphic>
      </p:graphicFrame>
      <p:sp>
        <p:nvSpPr>
          <p:cNvPr id="6" name="Slide Number Placeholder 5">
            <a:extLst>
              <a:ext uri="{FF2B5EF4-FFF2-40B4-BE49-F238E27FC236}">
                <a16:creationId xmlns:a16="http://schemas.microsoft.com/office/drawing/2014/main" id="{B0919FAA-1E0E-4F45-BEE2-431F61D5DFE3}"/>
              </a:ext>
            </a:extLst>
          </p:cNvPr>
          <p:cNvSpPr>
            <a:spLocks noGrp="1"/>
          </p:cNvSpPr>
          <p:nvPr>
            <p:ph type="sldNum" sz="quarter" idx="12"/>
          </p:nvPr>
        </p:nvSpPr>
        <p:spPr/>
        <p:txBody>
          <a:bodyPr/>
          <a:lstStyle/>
          <a:p>
            <a:fld id="{63A33278-8D2C-46E9-9145-8061F8ED03C5}" type="slidenum">
              <a:rPr lang="en-GB" smtClean="0"/>
              <a:t>10</a:t>
            </a:fld>
            <a:endParaRPr lang="en-GB" dirty="0"/>
          </a:p>
        </p:txBody>
      </p:sp>
      <p:sp>
        <p:nvSpPr>
          <p:cNvPr id="5" name="TextBox 4">
            <a:extLst>
              <a:ext uri="{FF2B5EF4-FFF2-40B4-BE49-F238E27FC236}">
                <a16:creationId xmlns:a16="http://schemas.microsoft.com/office/drawing/2014/main" id="{76BBDFB8-5F64-4B9D-9CF4-41B5E110DAD1}"/>
              </a:ext>
            </a:extLst>
          </p:cNvPr>
          <p:cNvSpPr txBox="1"/>
          <p:nvPr/>
        </p:nvSpPr>
        <p:spPr>
          <a:xfrm>
            <a:off x="3754074" y="6123963"/>
            <a:ext cx="1770076" cy="461665"/>
          </a:xfrm>
          <a:prstGeom prst="rect">
            <a:avLst/>
          </a:prstGeom>
          <a:noFill/>
          <a:ln>
            <a:solidFill>
              <a:schemeClr val="accent1"/>
            </a:solidFill>
          </a:ln>
        </p:spPr>
        <p:txBody>
          <a:bodyPr wrap="square" rtlCol="0">
            <a:spAutoFit/>
          </a:bodyPr>
          <a:lstStyle/>
          <a:p>
            <a:r>
              <a:rPr lang="en-GB" sz="1200" b="1" dirty="0">
                <a:solidFill>
                  <a:schemeClr val="bg1"/>
                </a:solidFill>
              </a:rPr>
              <a:t>Relative difference</a:t>
            </a:r>
          </a:p>
          <a:p>
            <a:r>
              <a:rPr lang="en-GB" sz="1200" b="1" dirty="0">
                <a:solidFill>
                  <a:schemeClr val="bg1"/>
                </a:solidFill>
              </a:rPr>
              <a:t> = </a:t>
            </a:r>
          </a:p>
        </p:txBody>
      </p:sp>
    </p:spTree>
    <p:custDataLst>
      <p:tags r:id="rId1"/>
    </p:custDataLst>
    <p:extLst>
      <p:ext uri="{BB962C8B-B14F-4D97-AF65-F5344CB8AC3E}">
        <p14:creationId xmlns:p14="http://schemas.microsoft.com/office/powerpoint/2010/main" val="13590075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C4D3F-A7F4-48AE-BC85-B492DB539DE7}"/>
              </a:ext>
            </a:extLst>
          </p:cNvPr>
          <p:cNvSpPr>
            <a:spLocks noGrp="1"/>
          </p:cNvSpPr>
          <p:nvPr>
            <p:ph type="title"/>
          </p:nvPr>
        </p:nvSpPr>
        <p:spPr>
          <a:xfrm>
            <a:off x="901705" y="295736"/>
            <a:ext cx="6244586" cy="380247"/>
          </a:xfrm>
        </p:spPr>
        <p:txBody>
          <a:bodyPr/>
          <a:lstStyle/>
          <a:p>
            <a:pPr algn="ctr"/>
            <a:r>
              <a:rPr lang="en-GB" sz="3600" dirty="0"/>
              <a:t>Assessing profitability – net operating profit margin</a:t>
            </a:r>
          </a:p>
        </p:txBody>
      </p:sp>
      <p:graphicFrame>
        <p:nvGraphicFramePr>
          <p:cNvPr id="4" name="Content Placeholder 3">
            <a:extLst>
              <a:ext uri="{FF2B5EF4-FFF2-40B4-BE49-F238E27FC236}">
                <a16:creationId xmlns:a16="http://schemas.microsoft.com/office/drawing/2014/main" id="{1B52A647-F34E-4E02-B824-C086F9FE8B48}"/>
              </a:ext>
            </a:extLst>
          </p:cNvPr>
          <p:cNvGraphicFramePr>
            <a:graphicFrameLocks noGrp="1"/>
          </p:cNvGraphicFramePr>
          <p:nvPr>
            <p:ph idx="1"/>
            <p:extLst>
              <p:ext uri="{D42A27DB-BD31-4B8C-83A1-F6EECF244321}">
                <p14:modId xmlns:p14="http://schemas.microsoft.com/office/powerpoint/2010/main" val="536861717"/>
              </p:ext>
            </p:extLst>
          </p:nvPr>
        </p:nvGraphicFramePr>
        <p:xfrm>
          <a:off x="198619" y="1832148"/>
          <a:ext cx="7650758" cy="4730116"/>
        </p:xfrm>
        <a:graphic>
          <a:graphicData uri="http://schemas.openxmlformats.org/drawingml/2006/table">
            <a:tbl>
              <a:tblPr firstRow="1" firstCol="1" bandRow="1">
                <a:tableStyleId>{7DF18680-E054-41AD-8BC1-D1AEF772440D}</a:tableStyleId>
              </a:tblPr>
              <a:tblGrid>
                <a:gridCol w="3258318">
                  <a:extLst>
                    <a:ext uri="{9D8B030D-6E8A-4147-A177-3AD203B41FA5}">
                      <a16:colId xmlns:a16="http://schemas.microsoft.com/office/drawing/2014/main" val="3271880035"/>
                    </a:ext>
                  </a:extLst>
                </a:gridCol>
                <a:gridCol w="2196220">
                  <a:extLst>
                    <a:ext uri="{9D8B030D-6E8A-4147-A177-3AD203B41FA5}">
                      <a16:colId xmlns:a16="http://schemas.microsoft.com/office/drawing/2014/main" val="4061072972"/>
                    </a:ext>
                  </a:extLst>
                </a:gridCol>
                <a:gridCol w="2196220">
                  <a:extLst>
                    <a:ext uri="{9D8B030D-6E8A-4147-A177-3AD203B41FA5}">
                      <a16:colId xmlns:a16="http://schemas.microsoft.com/office/drawing/2014/main" val="1124131878"/>
                    </a:ext>
                  </a:extLst>
                </a:gridCol>
              </a:tblGrid>
              <a:tr h="721955">
                <a:tc>
                  <a:txBody>
                    <a:bodyPr/>
                    <a:lstStyle/>
                    <a:p>
                      <a:pPr>
                        <a:lnSpc>
                          <a:spcPct val="115000"/>
                        </a:lnSpc>
                        <a:spcAft>
                          <a:spcPts val="0"/>
                        </a:spcAft>
                      </a:pPr>
                      <a:r>
                        <a:rPr lang="en-GB" sz="1600" dirty="0">
                          <a:effectLst/>
                        </a:rPr>
                        <a:t>NET OPERATING</a:t>
                      </a:r>
                    </a:p>
                    <a:p>
                      <a:pPr>
                        <a:lnSpc>
                          <a:spcPct val="115000"/>
                        </a:lnSpc>
                        <a:spcAft>
                          <a:spcPts val="0"/>
                        </a:spcAft>
                      </a:pPr>
                      <a:r>
                        <a:rPr lang="en-GB" sz="1600" dirty="0">
                          <a:effectLst/>
                        </a:rPr>
                        <a:t>PROFIT MARGIN</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70545646"/>
                  </a:ext>
                </a:extLst>
              </a:tr>
              <a:tr h="3176395">
                <a:tc>
                  <a:txBody>
                    <a:bodyPr/>
                    <a:lstStyle/>
                    <a:p>
                      <a:pPr>
                        <a:lnSpc>
                          <a:spcPct val="115000"/>
                        </a:lnSpc>
                        <a:spcAft>
                          <a:spcPts val="0"/>
                        </a:spcAft>
                      </a:pPr>
                      <a:r>
                        <a:rPr lang="en-GB" sz="1600" dirty="0">
                          <a:effectLst/>
                        </a:rPr>
                        <a:t> </a:t>
                      </a:r>
                    </a:p>
                    <a:p>
                      <a:pPr>
                        <a:lnSpc>
                          <a:spcPct val="115000"/>
                        </a:lnSpc>
                        <a:spcAft>
                          <a:spcPts val="0"/>
                        </a:spcAft>
                      </a:pPr>
                      <a:r>
                        <a:rPr lang="en-GB" sz="1600" u="sng" dirty="0">
                          <a:effectLst/>
                        </a:rPr>
                        <a:t>Operating Profit   x 100</a:t>
                      </a:r>
                      <a:endParaRPr lang="en-GB" sz="1600" dirty="0">
                        <a:effectLst/>
                      </a:endParaRPr>
                    </a:p>
                    <a:p>
                      <a:pPr>
                        <a:lnSpc>
                          <a:spcPct val="115000"/>
                        </a:lnSpc>
                        <a:spcAft>
                          <a:spcPts val="0"/>
                        </a:spcAft>
                      </a:pPr>
                      <a:r>
                        <a:rPr lang="en-GB" sz="1600" dirty="0">
                          <a:effectLst/>
                        </a:rPr>
                        <a:t>        Revenue</a:t>
                      </a:r>
                    </a:p>
                    <a:p>
                      <a:pPr>
                        <a:lnSpc>
                          <a:spcPct val="115000"/>
                        </a:lnSpc>
                        <a:spcAft>
                          <a:spcPts val="0"/>
                        </a:spcAft>
                      </a:pPr>
                      <a:r>
                        <a:rPr lang="en-GB" sz="1600" dirty="0">
                          <a:effectLst/>
                        </a:rPr>
                        <a:t> </a:t>
                      </a:r>
                    </a:p>
                    <a:p>
                      <a:pPr>
                        <a:lnSpc>
                          <a:spcPct val="115000"/>
                        </a:lnSpc>
                        <a:spcAft>
                          <a:spcPts val="0"/>
                        </a:spcAft>
                      </a:pPr>
                      <a:r>
                        <a:rPr lang="en-GB" sz="1600" dirty="0">
                          <a:effectLst/>
                        </a:rPr>
                        <a:t>This ratio indicates the profit from operations earned in relation to the revenue generated.</a:t>
                      </a:r>
                    </a:p>
                    <a:p>
                      <a:pPr>
                        <a:lnSpc>
                          <a:spcPct val="115000"/>
                        </a:lnSpc>
                        <a:spcAft>
                          <a:spcPts val="0"/>
                        </a:spcAft>
                      </a:pPr>
                      <a:r>
                        <a:rPr lang="en-GB" sz="1600" dirty="0">
                          <a:effectLst/>
                        </a:rPr>
                        <a:t> </a:t>
                      </a:r>
                    </a:p>
                    <a:p>
                      <a:pPr>
                        <a:lnSpc>
                          <a:spcPct val="115000"/>
                        </a:lnSpc>
                        <a:spcAft>
                          <a:spcPts val="0"/>
                        </a:spcAft>
                      </a:pPr>
                      <a:r>
                        <a:rPr lang="en-GB" sz="1600" dirty="0">
                          <a:effectLst/>
                        </a:rPr>
                        <a:t>An increasing net profit margin is seen as a positive indicator of a company’s performance.</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 </a:t>
                      </a: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nSpc>
                          <a:spcPct val="115000"/>
                        </a:lnSpc>
                        <a:spcAft>
                          <a:spcPts val="0"/>
                        </a:spcAft>
                      </a:pPr>
                      <a:r>
                        <a:rPr lang="en-GB" sz="16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07514229"/>
                  </a:ext>
                </a:extLst>
              </a:tr>
            </a:tbl>
          </a:graphicData>
        </a:graphic>
      </p:graphicFrame>
      <p:sp>
        <p:nvSpPr>
          <p:cNvPr id="6" name="Slide Number Placeholder 5">
            <a:extLst>
              <a:ext uri="{FF2B5EF4-FFF2-40B4-BE49-F238E27FC236}">
                <a16:creationId xmlns:a16="http://schemas.microsoft.com/office/drawing/2014/main" id="{A76CB99A-D5E3-4798-90EE-8A36737D3C8B}"/>
              </a:ext>
            </a:extLst>
          </p:cNvPr>
          <p:cNvSpPr>
            <a:spLocks noGrp="1"/>
          </p:cNvSpPr>
          <p:nvPr>
            <p:ph type="sldNum" sz="quarter" idx="12"/>
          </p:nvPr>
        </p:nvSpPr>
        <p:spPr/>
        <p:txBody>
          <a:bodyPr/>
          <a:lstStyle/>
          <a:p>
            <a:fld id="{63A33278-8D2C-46E9-9145-8061F8ED03C5}" type="slidenum">
              <a:rPr lang="en-GB" smtClean="0"/>
              <a:t>11</a:t>
            </a:fld>
            <a:endParaRPr lang="en-GB" dirty="0"/>
          </a:p>
        </p:txBody>
      </p:sp>
      <p:sp>
        <p:nvSpPr>
          <p:cNvPr id="5" name="TextBox 4">
            <a:extLst>
              <a:ext uri="{FF2B5EF4-FFF2-40B4-BE49-F238E27FC236}">
                <a16:creationId xmlns:a16="http://schemas.microsoft.com/office/drawing/2014/main" id="{23F1CAB0-3EB1-4964-8E55-B45E037261E2}"/>
              </a:ext>
            </a:extLst>
          </p:cNvPr>
          <p:cNvSpPr txBox="1"/>
          <p:nvPr/>
        </p:nvSpPr>
        <p:spPr>
          <a:xfrm>
            <a:off x="3686962" y="6031684"/>
            <a:ext cx="1770076" cy="461665"/>
          </a:xfrm>
          <a:prstGeom prst="rect">
            <a:avLst/>
          </a:prstGeom>
          <a:noFill/>
          <a:ln>
            <a:solidFill>
              <a:schemeClr val="accent1"/>
            </a:solidFill>
          </a:ln>
        </p:spPr>
        <p:txBody>
          <a:bodyPr wrap="square" rtlCol="0">
            <a:spAutoFit/>
          </a:bodyPr>
          <a:lstStyle/>
          <a:p>
            <a:r>
              <a:rPr lang="en-GB" sz="1200" b="1" dirty="0">
                <a:solidFill>
                  <a:schemeClr val="bg1"/>
                </a:solidFill>
              </a:rPr>
              <a:t>Relative difference</a:t>
            </a:r>
          </a:p>
          <a:p>
            <a:r>
              <a:rPr lang="en-GB" sz="1200" b="1" dirty="0">
                <a:solidFill>
                  <a:schemeClr val="bg1"/>
                </a:solidFill>
              </a:rPr>
              <a:t> = </a:t>
            </a:r>
          </a:p>
        </p:txBody>
      </p:sp>
    </p:spTree>
    <p:custDataLst>
      <p:tags r:id="rId1"/>
    </p:custDataLst>
    <p:extLst>
      <p:ext uri="{BB962C8B-B14F-4D97-AF65-F5344CB8AC3E}">
        <p14:creationId xmlns:p14="http://schemas.microsoft.com/office/powerpoint/2010/main" val="6803551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E7A88-E5B9-4763-B12E-C6358AA8702C}"/>
              </a:ext>
            </a:extLst>
          </p:cNvPr>
          <p:cNvSpPr>
            <a:spLocks noGrp="1"/>
          </p:cNvSpPr>
          <p:nvPr>
            <p:ph type="title"/>
          </p:nvPr>
        </p:nvSpPr>
        <p:spPr>
          <a:xfrm>
            <a:off x="1054222" y="105612"/>
            <a:ext cx="4966119" cy="380247"/>
          </a:xfrm>
        </p:spPr>
        <p:txBody>
          <a:bodyPr/>
          <a:lstStyle/>
          <a:p>
            <a:r>
              <a:rPr lang="en-GB" sz="3600" dirty="0"/>
              <a:t>Assessing efficiency – inventory days</a:t>
            </a:r>
          </a:p>
        </p:txBody>
      </p:sp>
      <p:graphicFrame>
        <p:nvGraphicFramePr>
          <p:cNvPr id="4" name="Content Placeholder 3">
            <a:extLst>
              <a:ext uri="{FF2B5EF4-FFF2-40B4-BE49-F238E27FC236}">
                <a16:creationId xmlns:a16="http://schemas.microsoft.com/office/drawing/2014/main" id="{82E96389-DA6D-426B-8355-03945F828205}"/>
              </a:ext>
            </a:extLst>
          </p:cNvPr>
          <p:cNvGraphicFramePr>
            <a:graphicFrameLocks noGrp="1"/>
          </p:cNvGraphicFramePr>
          <p:nvPr>
            <p:ph idx="1"/>
            <p:extLst>
              <p:ext uri="{D42A27DB-BD31-4B8C-83A1-F6EECF244321}">
                <p14:modId xmlns:p14="http://schemas.microsoft.com/office/powerpoint/2010/main" val="7420920"/>
              </p:ext>
            </p:extLst>
          </p:nvPr>
        </p:nvGraphicFramePr>
        <p:xfrm>
          <a:off x="259641" y="1559035"/>
          <a:ext cx="7506790" cy="5003229"/>
        </p:xfrm>
        <a:graphic>
          <a:graphicData uri="http://schemas.openxmlformats.org/drawingml/2006/table">
            <a:tbl>
              <a:tblPr firstRow="1" firstCol="1" bandRow="1">
                <a:tableStyleId>{7DF18680-E054-41AD-8BC1-D1AEF772440D}</a:tableStyleId>
              </a:tblPr>
              <a:tblGrid>
                <a:gridCol w="2501722">
                  <a:extLst>
                    <a:ext uri="{9D8B030D-6E8A-4147-A177-3AD203B41FA5}">
                      <a16:colId xmlns:a16="http://schemas.microsoft.com/office/drawing/2014/main" val="2542065481"/>
                    </a:ext>
                  </a:extLst>
                </a:gridCol>
                <a:gridCol w="2502534">
                  <a:extLst>
                    <a:ext uri="{9D8B030D-6E8A-4147-A177-3AD203B41FA5}">
                      <a16:colId xmlns:a16="http://schemas.microsoft.com/office/drawing/2014/main" val="1838974446"/>
                    </a:ext>
                  </a:extLst>
                </a:gridCol>
                <a:gridCol w="2502534">
                  <a:extLst>
                    <a:ext uri="{9D8B030D-6E8A-4147-A177-3AD203B41FA5}">
                      <a16:colId xmlns:a16="http://schemas.microsoft.com/office/drawing/2014/main" val="4098654339"/>
                    </a:ext>
                  </a:extLst>
                </a:gridCol>
              </a:tblGrid>
              <a:tr h="749938">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INVENTORY DAYS</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90340302"/>
                  </a:ext>
                </a:extLst>
              </a:tr>
              <a:tr h="4072655">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Inventory x 365</a:t>
                      </a:r>
                      <a:endParaRPr lang="en-GB" sz="1600" dirty="0">
                        <a:effectLst/>
                      </a:endParaRPr>
                    </a:p>
                    <a:p>
                      <a:pPr algn="l">
                        <a:lnSpc>
                          <a:spcPct val="115000"/>
                        </a:lnSpc>
                        <a:spcAft>
                          <a:spcPts val="0"/>
                        </a:spcAft>
                      </a:pPr>
                      <a:r>
                        <a:rPr lang="en-GB" sz="1600" dirty="0">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many days on average stock is held before being sold. Generally a low figure is preferable.</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30180665"/>
                  </a:ext>
                </a:extLst>
              </a:tr>
            </a:tbl>
          </a:graphicData>
        </a:graphic>
      </p:graphicFrame>
      <p:sp>
        <p:nvSpPr>
          <p:cNvPr id="6" name="Slide Number Placeholder 5">
            <a:extLst>
              <a:ext uri="{FF2B5EF4-FFF2-40B4-BE49-F238E27FC236}">
                <a16:creationId xmlns:a16="http://schemas.microsoft.com/office/drawing/2014/main" id="{F46904F8-6035-45A6-8764-FC9AE9C83AAE}"/>
              </a:ext>
            </a:extLst>
          </p:cNvPr>
          <p:cNvSpPr>
            <a:spLocks noGrp="1"/>
          </p:cNvSpPr>
          <p:nvPr>
            <p:ph type="sldNum" sz="quarter" idx="12"/>
          </p:nvPr>
        </p:nvSpPr>
        <p:spPr/>
        <p:txBody>
          <a:bodyPr/>
          <a:lstStyle/>
          <a:p>
            <a:fld id="{63A33278-8D2C-46E9-9145-8061F8ED03C5}" type="slidenum">
              <a:rPr lang="en-GB" smtClean="0"/>
              <a:t>12</a:t>
            </a:fld>
            <a:endParaRPr lang="en-GB" dirty="0"/>
          </a:p>
        </p:txBody>
      </p:sp>
      <p:sp>
        <p:nvSpPr>
          <p:cNvPr id="5" name="TextBox 4">
            <a:extLst>
              <a:ext uri="{FF2B5EF4-FFF2-40B4-BE49-F238E27FC236}">
                <a16:creationId xmlns:a16="http://schemas.microsoft.com/office/drawing/2014/main" id="{EA5E318E-6D79-4ECB-B13A-178C6AD54452}"/>
              </a:ext>
            </a:extLst>
          </p:cNvPr>
          <p:cNvSpPr txBox="1"/>
          <p:nvPr/>
        </p:nvSpPr>
        <p:spPr>
          <a:xfrm>
            <a:off x="3127998" y="5905850"/>
            <a:ext cx="1770076" cy="461665"/>
          </a:xfrm>
          <a:prstGeom prst="rect">
            <a:avLst/>
          </a:prstGeom>
          <a:noFill/>
          <a:ln>
            <a:solidFill>
              <a:schemeClr val="accent1"/>
            </a:solidFill>
          </a:ln>
        </p:spPr>
        <p:txBody>
          <a:bodyPr wrap="square" rtlCol="0">
            <a:spAutoFit/>
          </a:bodyPr>
          <a:lstStyle/>
          <a:p>
            <a:r>
              <a:rPr lang="en-GB" sz="1200" b="1" dirty="0">
                <a:solidFill>
                  <a:schemeClr val="bg1"/>
                </a:solidFill>
              </a:rPr>
              <a:t>Relative difference</a:t>
            </a:r>
          </a:p>
          <a:p>
            <a:r>
              <a:rPr lang="en-GB" sz="1200" b="1" dirty="0">
                <a:solidFill>
                  <a:schemeClr val="bg1"/>
                </a:solidFill>
              </a:rPr>
              <a:t> = </a:t>
            </a:r>
          </a:p>
        </p:txBody>
      </p:sp>
    </p:spTree>
    <p:custDataLst>
      <p:tags r:id="rId1"/>
    </p:custDataLst>
    <p:extLst>
      <p:ext uri="{BB962C8B-B14F-4D97-AF65-F5344CB8AC3E}">
        <p14:creationId xmlns:p14="http://schemas.microsoft.com/office/powerpoint/2010/main" val="87925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C6954-19A1-4019-BA88-4017F92A9AA0}"/>
              </a:ext>
            </a:extLst>
          </p:cNvPr>
          <p:cNvSpPr>
            <a:spLocks noGrp="1"/>
          </p:cNvSpPr>
          <p:nvPr>
            <p:ph type="title"/>
          </p:nvPr>
        </p:nvSpPr>
        <p:spPr>
          <a:xfrm>
            <a:off x="748756" y="489455"/>
            <a:ext cx="6083719" cy="380247"/>
          </a:xfrm>
        </p:spPr>
        <p:txBody>
          <a:bodyPr/>
          <a:lstStyle/>
          <a:p>
            <a:pPr algn="ctr"/>
            <a:r>
              <a:rPr lang="en-GB" sz="3600" dirty="0"/>
              <a:t>Assessing efficiency – non-current asset turnover</a:t>
            </a:r>
          </a:p>
        </p:txBody>
      </p:sp>
      <p:graphicFrame>
        <p:nvGraphicFramePr>
          <p:cNvPr id="4" name="Content Placeholder 3">
            <a:extLst>
              <a:ext uri="{FF2B5EF4-FFF2-40B4-BE49-F238E27FC236}">
                <a16:creationId xmlns:a16="http://schemas.microsoft.com/office/drawing/2014/main" id="{404B57FA-1D01-483E-B2D8-1656C4E834CB}"/>
              </a:ext>
            </a:extLst>
          </p:cNvPr>
          <p:cNvGraphicFramePr>
            <a:graphicFrameLocks noGrp="1"/>
          </p:cNvGraphicFramePr>
          <p:nvPr>
            <p:ph idx="1"/>
            <p:extLst>
              <p:ext uri="{D42A27DB-BD31-4B8C-83A1-F6EECF244321}">
                <p14:modId xmlns:p14="http://schemas.microsoft.com/office/powerpoint/2010/main" val="4044473947"/>
              </p:ext>
            </p:extLst>
          </p:nvPr>
        </p:nvGraphicFramePr>
        <p:xfrm>
          <a:off x="219165" y="2261083"/>
          <a:ext cx="7078133" cy="4360333"/>
        </p:xfrm>
        <a:graphic>
          <a:graphicData uri="http://schemas.openxmlformats.org/drawingml/2006/table">
            <a:tbl>
              <a:tblPr firstRow="1" firstCol="1" bandRow="1">
                <a:tableStyleId>{7DF18680-E054-41AD-8BC1-D1AEF772440D}</a:tableStyleId>
              </a:tblPr>
              <a:tblGrid>
                <a:gridCol w="2358867">
                  <a:extLst>
                    <a:ext uri="{9D8B030D-6E8A-4147-A177-3AD203B41FA5}">
                      <a16:colId xmlns:a16="http://schemas.microsoft.com/office/drawing/2014/main" val="2278973177"/>
                    </a:ext>
                  </a:extLst>
                </a:gridCol>
                <a:gridCol w="2359633">
                  <a:extLst>
                    <a:ext uri="{9D8B030D-6E8A-4147-A177-3AD203B41FA5}">
                      <a16:colId xmlns:a16="http://schemas.microsoft.com/office/drawing/2014/main" val="2893997308"/>
                    </a:ext>
                  </a:extLst>
                </a:gridCol>
                <a:gridCol w="2359633">
                  <a:extLst>
                    <a:ext uri="{9D8B030D-6E8A-4147-A177-3AD203B41FA5}">
                      <a16:colId xmlns:a16="http://schemas.microsoft.com/office/drawing/2014/main" val="2808600771"/>
                    </a:ext>
                  </a:extLst>
                </a:gridCol>
              </a:tblGrid>
              <a:tr h="1237925">
                <a:tc>
                  <a:txBody>
                    <a:bodyPr/>
                    <a:lstStyle/>
                    <a:p>
                      <a:pPr>
                        <a:lnSpc>
                          <a:spcPct val="115000"/>
                        </a:lnSpc>
                        <a:spcAft>
                          <a:spcPts val="0"/>
                        </a:spcAft>
                      </a:pPr>
                      <a:r>
                        <a:rPr lang="en-GB" sz="1600" dirty="0">
                          <a:effectLst/>
                        </a:rPr>
                        <a:t> </a:t>
                      </a:r>
                    </a:p>
                    <a:p>
                      <a:pPr>
                        <a:lnSpc>
                          <a:spcPct val="115000"/>
                        </a:lnSpc>
                        <a:spcAft>
                          <a:spcPts val="0"/>
                        </a:spcAft>
                      </a:pPr>
                      <a:r>
                        <a:rPr lang="en-GB" sz="1600" dirty="0">
                          <a:effectLst/>
                        </a:rPr>
                        <a:t>NON-CURRENT ASSET TURNOVER</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37165699"/>
                  </a:ext>
                </a:extLst>
              </a:tr>
              <a:tr h="3122408">
                <a:tc>
                  <a:txBody>
                    <a:bodyPr/>
                    <a:lstStyle/>
                    <a:p>
                      <a:pPr>
                        <a:lnSpc>
                          <a:spcPct val="115000"/>
                        </a:lnSpc>
                        <a:spcAft>
                          <a:spcPts val="0"/>
                        </a:spcAft>
                      </a:pPr>
                      <a:r>
                        <a:rPr lang="en-GB" sz="1600" dirty="0">
                          <a:effectLst/>
                        </a:rPr>
                        <a:t> </a:t>
                      </a:r>
                    </a:p>
                    <a:p>
                      <a:pPr>
                        <a:lnSpc>
                          <a:spcPct val="115000"/>
                        </a:lnSpc>
                        <a:spcAft>
                          <a:spcPts val="0"/>
                        </a:spcAft>
                      </a:pPr>
                      <a:r>
                        <a:rPr lang="en-GB" sz="1600" u="sng" dirty="0">
                          <a:effectLst/>
                        </a:rPr>
                        <a:t>Revenue</a:t>
                      </a:r>
                      <a:endParaRPr lang="en-GB" sz="1600" dirty="0">
                        <a:effectLst/>
                      </a:endParaRPr>
                    </a:p>
                    <a:p>
                      <a:pPr>
                        <a:lnSpc>
                          <a:spcPct val="115000"/>
                        </a:lnSpc>
                        <a:spcAft>
                          <a:spcPts val="0"/>
                        </a:spcAft>
                      </a:pPr>
                      <a:r>
                        <a:rPr lang="en-GB" sz="1600" dirty="0">
                          <a:effectLst/>
                        </a:rPr>
                        <a:t>Non-current assets</a:t>
                      </a:r>
                    </a:p>
                    <a:p>
                      <a:pPr>
                        <a:lnSpc>
                          <a:spcPct val="115000"/>
                        </a:lnSpc>
                        <a:spcAft>
                          <a:spcPts val="0"/>
                        </a:spcAft>
                      </a:pPr>
                      <a:r>
                        <a:rPr lang="en-GB" sz="1600" dirty="0">
                          <a:effectLst/>
                        </a:rPr>
                        <a:t> </a:t>
                      </a:r>
                    </a:p>
                    <a:p>
                      <a:pPr>
                        <a:lnSpc>
                          <a:spcPct val="115000"/>
                        </a:lnSpc>
                        <a:spcAft>
                          <a:spcPts val="0"/>
                        </a:spcAft>
                      </a:pPr>
                      <a:r>
                        <a:rPr lang="en-GB" sz="1600" dirty="0">
                          <a:effectLst/>
                        </a:rPr>
                        <a:t>This ratio indicates how many £s of revenue is generated per £ of non-current assets</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36570142"/>
                  </a:ext>
                </a:extLst>
              </a:tr>
            </a:tbl>
          </a:graphicData>
        </a:graphic>
      </p:graphicFrame>
      <p:sp>
        <p:nvSpPr>
          <p:cNvPr id="6" name="Slide Number Placeholder 5">
            <a:extLst>
              <a:ext uri="{FF2B5EF4-FFF2-40B4-BE49-F238E27FC236}">
                <a16:creationId xmlns:a16="http://schemas.microsoft.com/office/drawing/2014/main" id="{B56CCF93-2EF6-486E-A083-79CBBDD0350A}"/>
              </a:ext>
            </a:extLst>
          </p:cNvPr>
          <p:cNvSpPr>
            <a:spLocks noGrp="1"/>
          </p:cNvSpPr>
          <p:nvPr>
            <p:ph type="sldNum" sz="quarter" idx="12"/>
          </p:nvPr>
        </p:nvSpPr>
        <p:spPr/>
        <p:txBody>
          <a:bodyPr/>
          <a:lstStyle/>
          <a:p>
            <a:fld id="{63A33278-8D2C-46E9-9145-8061F8ED03C5}" type="slidenum">
              <a:rPr lang="en-GB" smtClean="0"/>
              <a:t>13</a:t>
            </a:fld>
            <a:endParaRPr lang="en-GB" dirty="0"/>
          </a:p>
        </p:txBody>
      </p:sp>
      <p:sp>
        <p:nvSpPr>
          <p:cNvPr id="5" name="TextBox 4">
            <a:extLst>
              <a:ext uri="{FF2B5EF4-FFF2-40B4-BE49-F238E27FC236}">
                <a16:creationId xmlns:a16="http://schemas.microsoft.com/office/drawing/2014/main" id="{607745D7-83C5-42FC-ADC6-9A3CD18A385B}"/>
              </a:ext>
            </a:extLst>
          </p:cNvPr>
          <p:cNvSpPr txBox="1"/>
          <p:nvPr/>
        </p:nvSpPr>
        <p:spPr>
          <a:xfrm>
            <a:off x="2801924" y="6137712"/>
            <a:ext cx="1770076" cy="461665"/>
          </a:xfrm>
          <a:prstGeom prst="rect">
            <a:avLst/>
          </a:prstGeom>
          <a:noFill/>
          <a:ln>
            <a:solidFill>
              <a:schemeClr val="accent1"/>
            </a:solidFill>
          </a:ln>
        </p:spPr>
        <p:txBody>
          <a:bodyPr wrap="square" rtlCol="0">
            <a:spAutoFit/>
          </a:bodyPr>
          <a:lstStyle/>
          <a:p>
            <a:r>
              <a:rPr lang="en-GB" sz="1200" b="1" dirty="0">
                <a:solidFill>
                  <a:schemeClr val="bg1"/>
                </a:solidFill>
              </a:rPr>
              <a:t>Relative difference</a:t>
            </a:r>
          </a:p>
          <a:p>
            <a:r>
              <a:rPr lang="en-GB" sz="1200" b="1" dirty="0">
                <a:solidFill>
                  <a:schemeClr val="bg1"/>
                </a:solidFill>
              </a:rPr>
              <a:t> = </a:t>
            </a:r>
          </a:p>
        </p:txBody>
      </p:sp>
    </p:spTree>
    <p:custDataLst>
      <p:tags r:id="rId1"/>
    </p:custDataLst>
    <p:extLst>
      <p:ext uri="{BB962C8B-B14F-4D97-AF65-F5344CB8AC3E}">
        <p14:creationId xmlns:p14="http://schemas.microsoft.com/office/powerpoint/2010/main" val="28617776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2FC23-B56E-4952-B97E-7DD95BC54B00}"/>
              </a:ext>
            </a:extLst>
          </p:cNvPr>
          <p:cNvSpPr>
            <a:spLocks noGrp="1"/>
          </p:cNvSpPr>
          <p:nvPr>
            <p:ph type="title"/>
          </p:nvPr>
        </p:nvSpPr>
        <p:spPr>
          <a:xfrm>
            <a:off x="209007" y="232917"/>
            <a:ext cx="7347668" cy="380247"/>
          </a:xfrm>
        </p:spPr>
        <p:txBody>
          <a:bodyPr/>
          <a:lstStyle/>
          <a:p>
            <a:r>
              <a:rPr lang="en-GB" sz="3600" dirty="0"/>
              <a:t>Assessing liquidity – current ratio</a:t>
            </a:r>
          </a:p>
        </p:txBody>
      </p:sp>
      <p:graphicFrame>
        <p:nvGraphicFramePr>
          <p:cNvPr id="4" name="Content Placeholder 3">
            <a:extLst>
              <a:ext uri="{FF2B5EF4-FFF2-40B4-BE49-F238E27FC236}">
                <a16:creationId xmlns:a16="http://schemas.microsoft.com/office/drawing/2014/main" id="{94FCC737-CFD6-4721-A2FE-B777CE541940}"/>
              </a:ext>
            </a:extLst>
          </p:cNvPr>
          <p:cNvGraphicFramePr>
            <a:graphicFrameLocks noGrp="1"/>
          </p:cNvGraphicFramePr>
          <p:nvPr>
            <p:ph idx="1"/>
            <p:extLst>
              <p:ext uri="{D42A27DB-BD31-4B8C-83A1-F6EECF244321}">
                <p14:modId xmlns:p14="http://schemas.microsoft.com/office/powerpoint/2010/main" val="1234374438"/>
              </p:ext>
            </p:extLst>
          </p:nvPr>
        </p:nvGraphicFramePr>
        <p:xfrm>
          <a:off x="138937" y="904603"/>
          <a:ext cx="7347669" cy="5851780"/>
        </p:xfrm>
        <a:graphic>
          <a:graphicData uri="http://schemas.openxmlformats.org/drawingml/2006/table">
            <a:tbl>
              <a:tblPr firstRow="1" firstCol="1" bandRow="1">
                <a:tableStyleId>{7DF18680-E054-41AD-8BC1-D1AEF772440D}</a:tableStyleId>
              </a:tblPr>
              <a:tblGrid>
                <a:gridCol w="3354231">
                  <a:extLst>
                    <a:ext uri="{9D8B030D-6E8A-4147-A177-3AD203B41FA5}">
                      <a16:colId xmlns:a16="http://schemas.microsoft.com/office/drawing/2014/main" val="796718236"/>
                    </a:ext>
                  </a:extLst>
                </a:gridCol>
                <a:gridCol w="1996719">
                  <a:extLst>
                    <a:ext uri="{9D8B030D-6E8A-4147-A177-3AD203B41FA5}">
                      <a16:colId xmlns:a16="http://schemas.microsoft.com/office/drawing/2014/main" val="936719505"/>
                    </a:ext>
                  </a:extLst>
                </a:gridCol>
                <a:gridCol w="1996719">
                  <a:extLst>
                    <a:ext uri="{9D8B030D-6E8A-4147-A177-3AD203B41FA5}">
                      <a16:colId xmlns:a16="http://schemas.microsoft.com/office/drawing/2014/main" val="2645740679"/>
                    </a:ext>
                  </a:extLst>
                </a:gridCol>
              </a:tblGrid>
              <a:tr h="541798">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CURRENT RATIO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51828366"/>
                  </a:ext>
                </a:extLst>
              </a:tr>
              <a:tr h="3792585">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Current Assets</a:t>
                      </a:r>
                      <a:r>
                        <a:rPr lang="en-GB" sz="1600" dirty="0">
                          <a:effectLst/>
                        </a:rPr>
                        <a:t>     </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whether a company has sufficient short term assets to cover its short term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Some text books argue that this ratio must be at least 2:1, anything less is seen as a danger sign as it indicates that the company has insufficient funds to cover its short term debts.</a:t>
                      </a:r>
                    </a:p>
                    <a:p>
                      <a:pPr algn="l">
                        <a:lnSpc>
                          <a:spcPct val="115000"/>
                        </a:lnSpc>
                        <a:spcAft>
                          <a:spcPts val="0"/>
                        </a:spcAft>
                      </a:pPr>
                      <a:r>
                        <a:rPr lang="en-GB" sz="1600" dirty="0">
                          <a:effectLst/>
                        </a:rPr>
                        <a:t>However, this should be used only as a guide.</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55515973"/>
                  </a:ext>
                </a:extLst>
              </a:tr>
            </a:tbl>
          </a:graphicData>
        </a:graphic>
      </p:graphicFrame>
      <p:sp>
        <p:nvSpPr>
          <p:cNvPr id="6" name="Slide Number Placeholder 5">
            <a:extLst>
              <a:ext uri="{FF2B5EF4-FFF2-40B4-BE49-F238E27FC236}">
                <a16:creationId xmlns:a16="http://schemas.microsoft.com/office/drawing/2014/main" id="{EEC38F05-9358-4451-9C29-CE265FDB56AC}"/>
              </a:ext>
            </a:extLst>
          </p:cNvPr>
          <p:cNvSpPr>
            <a:spLocks noGrp="1"/>
          </p:cNvSpPr>
          <p:nvPr>
            <p:ph type="sldNum" sz="quarter" idx="12"/>
          </p:nvPr>
        </p:nvSpPr>
        <p:spPr/>
        <p:txBody>
          <a:bodyPr/>
          <a:lstStyle/>
          <a:p>
            <a:fld id="{63A33278-8D2C-46E9-9145-8061F8ED03C5}" type="slidenum">
              <a:rPr lang="en-GB" smtClean="0"/>
              <a:t>14</a:t>
            </a:fld>
            <a:endParaRPr lang="en-GB" dirty="0"/>
          </a:p>
        </p:txBody>
      </p:sp>
      <p:sp>
        <p:nvSpPr>
          <p:cNvPr id="5" name="TextBox 4">
            <a:extLst>
              <a:ext uri="{FF2B5EF4-FFF2-40B4-BE49-F238E27FC236}">
                <a16:creationId xmlns:a16="http://schemas.microsoft.com/office/drawing/2014/main" id="{83D55F05-582A-442C-8E22-AC02D41975A8}"/>
              </a:ext>
            </a:extLst>
          </p:cNvPr>
          <p:cNvSpPr txBox="1"/>
          <p:nvPr/>
        </p:nvSpPr>
        <p:spPr>
          <a:xfrm>
            <a:off x="3624045" y="6163418"/>
            <a:ext cx="1770076" cy="461665"/>
          </a:xfrm>
          <a:prstGeom prst="rect">
            <a:avLst/>
          </a:prstGeom>
          <a:noFill/>
          <a:ln>
            <a:solidFill>
              <a:schemeClr val="accent1"/>
            </a:solidFill>
          </a:ln>
        </p:spPr>
        <p:txBody>
          <a:bodyPr wrap="square" rtlCol="0">
            <a:spAutoFit/>
          </a:bodyPr>
          <a:lstStyle/>
          <a:p>
            <a:r>
              <a:rPr lang="en-GB" sz="1200" b="1" dirty="0">
                <a:solidFill>
                  <a:schemeClr val="bg1"/>
                </a:solidFill>
              </a:rPr>
              <a:t>Relative difference</a:t>
            </a:r>
          </a:p>
          <a:p>
            <a:r>
              <a:rPr lang="en-GB" sz="1200" b="1" dirty="0">
                <a:solidFill>
                  <a:schemeClr val="bg1"/>
                </a:solidFill>
              </a:rPr>
              <a:t> = </a:t>
            </a:r>
          </a:p>
        </p:txBody>
      </p:sp>
    </p:spTree>
    <p:custDataLst>
      <p:tags r:id="rId1"/>
    </p:custDataLst>
    <p:extLst>
      <p:ext uri="{BB962C8B-B14F-4D97-AF65-F5344CB8AC3E}">
        <p14:creationId xmlns:p14="http://schemas.microsoft.com/office/powerpoint/2010/main" val="9881226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206792"/>
            <a:ext cx="8580661" cy="380247"/>
          </a:xfrm>
        </p:spPr>
        <p:txBody>
          <a:bodyPr/>
          <a:lstStyle/>
          <a:p>
            <a:r>
              <a:rPr lang="en-GB" sz="3200" dirty="0"/>
              <a:t>Assessing liquidity acid test or quick ratio</a:t>
            </a:r>
            <a:br>
              <a:rPr lang="en-GB" sz="3200" dirty="0"/>
            </a:br>
            <a:endParaRPr lang="en-GB" sz="3200" dirty="0"/>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3991488787"/>
              </p:ext>
            </p:extLst>
          </p:nvPr>
        </p:nvGraphicFramePr>
        <p:xfrm>
          <a:off x="111551" y="884300"/>
          <a:ext cx="7325569" cy="5851780"/>
        </p:xfrm>
        <a:graphic>
          <a:graphicData uri="http://schemas.openxmlformats.org/drawingml/2006/table">
            <a:tbl>
              <a:tblPr firstRow="1" firstCol="1" bandRow="1">
                <a:tableStyleId>{7DF18680-E054-41AD-8BC1-D1AEF772440D}</a:tableStyleId>
              </a:tblPr>
              <a:tblGrid>
                <a:gridCol w="3781447">
                  <a:extLst>
                    <a:ext uri="{9D8B030D-6E8A-4147-A177-3AD203B41FA5}">
                      <a16:colId xmlns:a16="http://schemas.microsoft.com/office/drawing/2014/main" val="2412206828"/>
                    </a:ext>
                  </a:extLst>
                </a:gridCol>
                <a:gridCol w="1772061">
                  <a:extLst>
                    <a:ext uri="{9D8B030D-6E8A-4147-A177-3AD203B41FA5}">
                      <a16:colId xmlns:a16="http://schemas.microsoft.com/office/drawing/2014/main" val="691005071"/>
                    </a:ext>
                  </a:extLst>
                </a:gridCol>
                <a:gridCol w="1772061">
                  <a:extLst>
                    <a:ext uri="{9D8B030D-6E8A-4147-A177-3AD203B41FA5}">
                      <a16:colId xmlns:a16="http://schemas.microsoft.com/office/drawing/2014/main" val="1982545808"/>
                    </a:ext>
                  </a:extLst>
                </a:gridCol>
              </a:tblGrid>
              <a:tr h="483995">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ACID TEST/QUICK RATIO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84931"/>
                  </a:ext>
                </a:extLst>
              </a:tr>
              <a:tr h="4223472">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Current Assets - Inventory</a:t>
                      </a:r>
                      <a:r>
                        <a:rPr lang="en-GB" sz="1600" dirty="0">
                          <a:effectLst/>
                        </a:rPr>
                        <a:t>    </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current ratio one step further by taking into account the fact that it may take time for inventory to be converted into cash and consequently inventory should be excluded when ascertaining whether a company has sufficient liquid funds to cover its short term debts.</a:t>
                      </a:r>
                    </a:p>
                    <a:p>
                      <a:pPr algn="l">
                        <a:lnSpc>
                          <a:spcPct val="115000"/>
                        </a:lnSpc>
                        <a:spcAft>
                          <a:spcPts val="0"/>
                        </a:spcAft>
                      </a:pPr>
                      <a:r>
                        <a:rPr lang="en-GB" sz="1600" dirty="0">
                          <a:effectLst/>
                        </a:rPr>
                        <a:t>Some text books suggest that this ratio must be at least 1:1 but again there is no evidence to support this and it should be used only as a guide.</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15</a:t>
            </a:fld>
            <a:endParaRPr lang="en-GB" dirty="0"/>
          </a:p>
        </p:txBody>
      </p:sp>
      <p:sp>
        <p:nvSpPr>
          <p:cNvPr id="5" name="TextBox 4">
            <a:extLst>
              <a:ext uri="{FF2B5EF4-FFF2-40B4-BE49-F238E27FC236}">
                <a16:creationId xmlns:a16="http://schemas.microsoft.com/office/drawing/2014/main" id="{9D562C67-BF4B-4EBF-B783-15355DD5E981}"/>
              </a:ext>
            </a:extLst>
          </p:cNvPr>
          <p:cNvSpPr txBox="1"/>
          <p:nvPr/>
        </p:nvSpPr>
        <p:spPr>
          <a:xfrm>
            <a:off x="3892492" y="6098796"/>
            <a:ext cx="1770076" cy="461665"/>
          </a:xfrm>
          <a:prstGeom prst="rect">
            <a:avLst/>
          </a:prstGeom>
          <a:noFill/>
          <a:ln>
            <a:solidFill>
              <a:schemeClr val="accent1"/>
            </a:solidFill>
          </a:ln>
        </p:spPr>
        <p:txBody>
          <a:bodyPr wrap="square" rtlCol="0">
            <a:spAutoFit/>
          </a:bodyPr>
          <a:lstStyle/>
          <a:p>
            <a:r>
              <a:rPr lang="en-GB" sz="1200" dirty="0">
                <a:solidFill>
                  <a:schemeClr val="bg1"/>
                </a:solidFill>
              </a:rPr>
              <a:t>Relative difference</a:t>
            </a:r>
          </a:p>
          <a:p>
            <a:r>
              <a:rPr lang="en-GB" sz="1200" dirty="0">
                <a:solidFill>
                  <a:schemeClr val="bg1"/>
                </a:solidFill>
              </a:rPr>
              <a:t> = </a:t>
            </a:r>
          </a:p>
        </p:txBody>
      </p:sp>
    </p:spTree>
    <p:custDataLst>
      <p:tags r:id="rId1"/>
    </p:custDataLst>
    <p:extLst>
      <p:ext uri="{BB962C8B-B14F-4D97-AF65-F5344CB8AC3E}">
        <p14:creationId xmlns:p14="http://schemas.microsoft.com/office/powerpoint/2010/main" val="14497077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179205" y="284813"/>
            <a:ext cx="6874737" cy="380247"/>
          </a:xfrm>
        </p:spPr>
        <p:txBody>
          <a:bodyPr/>
          <a:lstStyle/>
          <a:p>
            <a:pPr algn="ctr"/>
            <a:r>
              <a:rPr lang="en-GB" sz="3200" dirty="0"/>
              <a:t>Assessing liquidity – creditor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3466120651"/>
              </p:ext>
            </p:extLst>
          </p:nvPr>
        </p:nvGraphicFramePr>
        <p:xfrm>
          <a:off x="321285" y="1201538"/>
          <a:ext cx="8413411" cy="5571364"/>
        </p:xfrm>
        <a:graphic>
          <a:graphicData uri="http://schemas.openxmlformats.org/drawingml/2006/table">
            <a:tbl>
              <a:tblPr firstRow="1" firstCol="1" bandRow="1">
                <a:tableStyleId>{7DF18680-E054-41AD-8BC1-D1AEF772440D}</a:tableStyleId>
              </a:tblPr>
              <a:tblGrid>
                <a:gridCol w="4110501">
                  <a:extLst>
                    <a:ext uri="{9D8B030D-6E8A-4147-A177-3AD203B41FA5}">
                      <a16:colId xmlns:a16="http://schemas.microsoft.com/office/drawing/2014/main" val="2412206828"/>
                    </a:ext>
                  </a:extLst>
                </a:gridCol>
                <a:gridCol w="2151455">
                  <a:extLst>
                    <a:ext uri="{9D8B030D-6E8A-4147-A177-3AD203B41FA5}">
                      <a16:colId xmlns:a16="http://schemas.microsoft.com/office/drawing/2014/main" val="691005071"/>
                    </a:ext>
                  </a:extLst>
                </a:gridCol>
                <a:gridCol w="2151455">
                  <a:extLst>
                    <a:ext uri="{9D8B030D-6E8A-4147-A177-3AD203B41FA5}">
                      <a16:colId xmlns:a16="http://schemas.microsoft.com/office/drawing/2014/main" val="1982545808"/>
                    </a:ext>
                  </a:extLst>
                </a:gridCol>
              </a:tblGrid>
              <a:tr h="231766">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CREDITOR DAYS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84931"/>
                  </a:ext>
                </a:extLst>
              </a:tr>
              <a:tr h="4739292">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Trade payables x 365</a:t>
                      </a:r>
                    </a:p>
                    <a:p>
                      <a:pPr algn="l">
                        <a:lnSpc>
                          <a:spcPct val="115000"/>
                        </a:lnSpc>
                        <a:spcAft>
                          <a:spcPts val="0"/>
                        </a:spcAft>
                      </a:pPr>
                      <a:r>
                        <a:rPr lang="en-GB" sz="1600" dirty="0">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Creditor</a:t>
                      </a:r>
                      <a:r>
                        <a:rPr lang="en-GB" sz="1600" baseline="0" dirty="0">
                          <a:effectLst/>
                        </a:rPr>
                        <a:t> days ratios are often found under efficiency ratios, but are really more to do with liquidity because they directly affect working capital, which, in turn, illustrates the overall  liquidity position of a business.</a:t>
                      </a:r>
                    </a:p>
                    <a:p>
                      <a:pPr algn="l">
                        <a:lnSpc>
                          <a:spcPct val="115000"/>
                        </a:lnSpc>
                        <a:spcAft>
                          <a:spcPts val="0"/>
                        </a:spcAft>
                      </a:pPr>
                      <a:r>
                        <a:rPr lang="en-GB" sz="1600" baseline="0" dirty="0">
                          <a:effectLst/>
                        </a:rPr>
                        <a:t>The extent to which there is a difference between creditor days and debtor days is often a crucial determinant of  a business’s ability to pay its  short-term liabilities, and therefore  both its  cash and working capital position. Most firms that fail do so because of poor working capital management.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16</a:t>
            </a:fld>
            <a:endParaRPr lang="en-GB" dirty="0"/>
          </a:p>
        </p:txBody>
      </p:sp>
      <p:sp>
        <p:nvSpPr>
          <p:cNvPr id="5" name="TextBox 4">
            <a:extLst>
              <a:ext uri="{FF2B5EF4-FFF2-40B4-BE49-F238E27FC236}">
                <a16:creationId xmlns:a16="http://schemas.microsoft.com/office/drawing/2014/main" id="{FAF48491-D4B8-408B-BA48-7DC883066009}"/>
              </a:ext>
            </a:extLst>
          </p:cNvPr>
          <p:cNvSpPr txBox="1"/>
          <p:nvPr/>
        </p:nvSpPr>
        <p:spPr>
          <a:xfrm>
            <a:off x="4572000" y="6224631"/>
            <a:ext cx="1770076" cy="461665"/>
          </a:xfrm>
          <a:prstGeom prst="rect">
            <a:avLst/>
          </a:prstGeom>
          <a:noFill/>
          <a:ln>
            <a:solidFill>
              <a:schemeClr val="accent1"/>
            </a:solidFill>
          </a:ln>
        </p:spPr>
        <p:txBody>
          <a:bodyPr wrap="square" rtlCol="0">
            <a:spAutoFit/>
          </a:bodyPr>
          <a:lstStyle/>
          <a:p>
            <a:r>
              <a:rPr lang="en-GB" sz="1200" b="1" dirty="0">
                <a:solidFill>
                  <a:schemeClr val="bg1"/>
                </a:solidFill>
              </a:rPr>
              <a:t>Relative difference</a:t>
            </a:r>
          </a:p>
          <a:p>
            <a:r>
              <a:rPr lang="en-GB" sz="1200" b="1" dirty="0">
                <a:solidFill>
                  <a:schemeClr val="bg1"/>
                </a:solidFill>
              </a:rPr>
              <a:t> = </a:t>
            </a:r>
          </a:p>
        </p:txBody>
      </p:sp>
    </p:spTree>
    <p:custDataLst>
      <p:tags r:id="rId1"/>
    </p:custDataLst>
    <p:extLst>
      <p:ext uri="{BB962C8B-B14F-4D97-AF65-F5344CB8AC3E}">
        <p14:creationId xmlns:p14="http://schemas.microsoft.com/office/powerpoint/2010/main" val="11068652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357052" y="0"/>
            <a:ext cx="8676456" cy="380247"/>
          </a:xfrm>
        </p:spPr>
        <p:txBody>
          <a:bodyPr/>
          <a:lstStyle/>
          <a:p>
            <a:pPr algn="ctr"/>
            <a:r>
              <a:rPr lang="en-GB" sz="3600" dirty="0"/>
              <a:t>Assessing liquidity – debtor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2523716610"/>
              </p:ext>
            </p:extLst>
          </p:nvPr>
        </p:nvGraphicFramePr>
        <p:xfrm>
          <a:off x="155395" y="899749"/>
          <a:ext cx="8676457" cy="5853748"/>
        </p:xfrm>
        <a:graphic>
          <a:graphicData uri="http://schemas.openxmlformats.org/drawingml/2006/table">
            <a:tbl>
              <a:tblPr firstRow="1" firstCol="1" bandRow="1">
                <a:tableStyleId>{7DF18680-E054-41AD-8BC1-D1AEF772440D}</a:tableStyleId>
              </a:tblPr>
              <a:tblGrid>
                <a:gridCol w="4138003">
                  <a:extLst>
                    <a:ext uri="{9D8B030D-6E8A-4147-A177-3AD203B41FA5}">
                      <a16:colId xmlns:a16="http://schemas.microsoft.com/office/drawing/2014/main" val="2412206828"/>
                    </a:ext>
                  </a:extLst>
                </a:gridCol>
                <a:gridCol w="2269227">
                  <a:extLst>
                    <a:ext uri="{9D8B030D-6E8A-4147-A177-3AD203B41FA5}">
                      <a16:colId xmlns:a16="http://schemas.microsoft.com/office/drawing/2014/main" val="691005071"/>
                    </a:ext>
                  </a:extLst>
                </a:gridCol>
                <a:gridCol w="2269227">
                  <a:extLst>
                    <a:ext uri="{9D8B030D-6E8A-4147-A177-3AD203B41FA5}">
                      <a16:colId xmlns:a16="http://schemas.microsoft.com/office/drawing/2014/main" val="1982545808"/>
                    </a:ext>
                  </a:extLst>
                </a:gridCol>
              </a:tblGrid>
              <a:tr h="483995">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DEBTOR DAYS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2016</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84931"/>
                  </a:ext>
                </a:extLst>
              </a:tr>
              <a:tr h="4223472">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Trade and other receivables x 365</a:t>
                      </a:r>
                      <a:endParaRPr lang="en-GB" sz="1600" dirty="0">
                        <a:effectLst/>
                      </a:endParaRPr>
                    </a:p>
                    <a:p>
                      <a:pPr algn="l">
                        <a:lnSpc>
                          <a:spcPct val="115000"/>
                        </a:lnSpc>
                        <a:spcAft>
                          <a:spcPts val="0"/>
                        </a:spcAft>
                      </a:pPr>
                      <a:r>
                        <a:rPr lang="en-GB" sz="1600" dirty="0">
                          <a:effectLst/>
                        </a:rPr>
                        <a:t>                  Credit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Debtors </a:t>
                      </a:r>
                      <a:r>
                        <a:rPr lang="en-GB" sz="1600" baseline="0" dirty="0">
                          <a:effectLst/>
                        </a:rPr>
                        <a:t>days ratios are often found under efficiency ratios, but are really more to do with liquidity because they directly affect working capital, which, in turn, illustrates the overall  liquidity position of a business.</a:t>
                      </a:r>
                    </a:p>
                    <a:p>
                      <a:pPr algn="l">
                        <a:lnSpc>
                          <a:spcPct val="115000"/>
                        </a:lnSpc>
                        <a:spcAft>
                          <a:spcPts val="0"/>
                        </a:spcAft>
                      </a:pPr>
                      <a:r>
                        <a:rPr lang="en-GB" sz="1600" baseline="0" dirty="0">
                          <a:effectLst/>
                        </a:rPr>
                        <a:t>The extent to which there is a difference between debtor days and creditor days is often a crucial determinant of  a business’s ability to pay its  short-term liabilities, and therefore  both its  cash and working capital position. Most firms that fail do so because of poor working capital management.</a:t>
                      </a:r>
                      <a:endParaRPr lang="en-GB" sz="1600" dirty="0">
                        <a:effectLst/>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17</a:t>
            </a:fld>
            <a:endParaRPr lang="en-GB" dirty="0"/>
          </a:p>
        </p:txBody>
      </p:sp>
      <p:sp>
        <p:nvSpPr>
          <p:cNvPr id="5" name="TextBox 4">
            <a:extLst>
              <a:ext uri="{FF2B5EF4-FFF2-40B4-BE49-F238E27FC236}">
                <a16:creationId xmlns:a16="http://schemas.microsoft.com/office/drawing/2014/main" id="{D8F9EFA1-F33E-47C0-9667-EEA0A9237815}"/>
              </a:ext>
            </a:extLst>
          </p:cNvPr>
          <p:cNvSpPr txBox="1"/>
          <p:nvPr/>
        </p:nvSpPr>
        <p:spPr>
          <a:xfrm>
            <a:off x="4572000" y="6174297"/>
            <a:ext cx="1770076" cy="461665"/>
          </a:xfrm>
          <a:prstGeom prst="rect">
            <a:avLst/>
          </a:prstGeom>
          <a:noFill/>
          <a:ln>
            <a:solidFill>
              <a:schemeClr val="accent1"/>
            </a:solidFill>
          </a:ln>
        </p:spPr>
        <p:txBody>
          <a:bodyPr wrap="square" rtlCol="0">
            <a:spAutoFit/>
          </a:bodyPr>
          <a:lstStyle/>
          <a:p>
            <a:r>
              <a:rPr lang="en-GB" sz="1200" dirty="0">
                <a:solidFill>
                  <a:schemeClr val="bg1"/>
                </a:solidFill>
              </a:rPr>
              <a:t>Relative difference</a:t>
            </a:r>
          </a:p>
          <a:p>
            <a:r>
              <a:rPr lang="en-GB" sz="1200" dirty="0">
                <a:solidFill>
                  <a:schemeClr val="bg1"/>
                </a:solidFill>
              </a:rPr>
              <a:t> = </a:t>
            </a:r>
          </a:p>
        </p:txBody>
      </p:sp>
    </p:spTree>
    <p:custDataLst>
      <p:tags r:id="rId1"/>
    </p:custDataLst>
    <p:extLst>
      <p:ext uri="{BB962C8B-B14F-4D97-AF65-F5344CB8AC3E}">
        <p14:creationId xmlns:p14="http://schemas.microsoft.com/office/powerpoint/2010/main" val="11068652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8755" y="398380"/>
            <a:ext cx="6636113" cy="380247"/>
          </a:xfrm>
        </p:spPr>
        <p:txBody>
          <a:bodyPr/>
          <a:lstStyle/>
          <a:p>
            <a:pPr algn="ctr"/>
            <a:r>
              <a:rPr lang="en-GB" sz="3600" dirty="0"/>
              <a:t>Assessing liquidity – analysis of debtor and creditor days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577371897"/>
              </p:ext>
            </p:extLst>
          </p:nvPr>
        </p:nvGraphicFramePr>
        <p:xfrm>
          <a:off x="232570" y="2081704"/>
          <a:ext cx="8477029" cy="4480560"/>
        </p:xfrm>
        <a:graphic>
          <a:graphicData uri="http://schemas.openxmlformats.org/drawingml/2006/table">
            <a:tbl>
              <a:tblPr firstRow="1" bandRow="1">
                <a:tableStyleId>{7DF18680-E054-41AD-8BC1-D1AEF772440D}</a:tableStyleId>
              </a:tblPr>
              <a:tblGrid>
                <a:gridCol w="1988115">
                  <a:extLst>
                    <a:ext uri="{9D8B030D-6E8A-4147-A177-3AD203B41FA5}">
                      <a16:colId xmlns:a16="http://schemas.microsoft.com/office/drawing/2014/main" val="20000"/>
                    </a:ext>
                  </a:extLst>
                </a:gridCol>
                <a:gridCol w="1175657">
                  <a:extLst>
                    <a:ext uri="{9D8B030D-6E8A-4147-A177-3AD203B41FA5}">
                      <a16:colId xmlns:a16="http://schemas.microsoft.com/office/drawing/2014/main" val="20001"/>
                    </a:ext>
                  </a:extLst>
                </a:gridCol>
                <a:gridCol w="1184366">
                  <a:extLst>
                    <a:ext uri="{9D8B030D-6E8A-4147-A177-3AD203B41FA5}">
                      <a16:colId xmlns:a16="http://schemas.microsoft.com/office/drawing/2014/main" val="20002"/>
                    </a:ext>
                  </a:extLst>
                </a:gridCol>
                <a:gridCol w="1314994">
                  <a:extLst>
                    <a:ext uri="{9D8B030D-6E8A-4147-A177-3AD203B41FA5}">
                      <a16:colId xmlns:a16="http://schemas.microsoft.com/office/drawing/2014/main" val="20003"/>
                    </a:ext>
                  </a:extLst>
                </a:gridCol>
                <a:gridCol w="1445623">
                  <a:extLst>
                    <a:ext uri="{9D8B030D-6E8A-4147-A177-3AD203B41FA5}">
                      <a16:colId xmlns:a16="http://schemas.microsoft.com/office/drawing/2014/main" val="20004"/>
                    </a:ext>
                  </a:extLst>
                </a:gridCol>
                <a:gridCol w="1368274">
                  <a:extLst>
                    <a:ext uri="{9D8B030D-6E8A-4147-A177-3AD203B41FA5}">
                      <a16:colId xmlns:a16="http://schemas.microsoft.com/office/drawing/2014/main" val="20005"/>
                    </a:ext>
                  </a:extLst>
                </a:gridCol>
              </a:tblGrid>
              <a:tr h="370840">
                <a:tc>
                  <a:txBody>
                    <a:bodyPr/>
                    <a:lstStyle/>
                    <a:p>
                      <a:endParaRPr lang="en-GB" dirty="0"/>
                    </a:p>
                  </a:txBody>
                  <a:tcPr/>
                </a:tc>
                <a:tc>
                  <a:txBody>
                    <a:bodyPr/>
                    <a:lstStyle/>
                    <a:p>
                      <a:pPr algn="ctr"/>
                      <a:r>
                        <a:rPr lang="en-GB" dirty="0"/>
                        <a:t>2019</a:t>
                      </a:r>
                    </a:p>
                    <a:p>
                      <a:pPr algn="ctr"/>
                      <a:r>
                        <a:rPr lang="en-GB" dirty="0"/>
                        <a:t>(days)</a:t>
                      </a:r>
                    </a:p>
                  </a:txBody>
                  <a:tcPr/>
                </a:tc>
                <a:tc>
                  <a:txBody>
                    <a:bodyPr/>
                    <a:lstStyle/>
                    <a:p>
                      <a:pPr algn="ctr"/>
                      <a:r>
                        <a:rPr lang="en-GB" dirty="0"/>
                        <a:t>2018</a:t>
                      </a:r>
                    </a:p>
                    <a:p>
                      <a:pPr algn="ctr"/>
                      <a:r>
                        <a:rPr lang="en-GB" dirty="0"/>
                        <a:t>(days)</a:t>
                      </a:r>
                    </a:p>
                  </a:txBody>
                  <a:tcPr/>
                </a:tc>
                <a:tc>
                  <a:txBody>
                    <a:bodyPr/>
                    <a:lstStyle/>
                    <a:p>
                      <a:r>
                        <a:rPr lang="en-GB" dirty="0"/>
                        <a:t>Absolute difference</a:t>
                      </a:r>
                    </a:p>
                    <a:p>
                      <a:r>
                        <a:rPr lang="en-GB" dirty="0"/>
                        <a:t>   (days)</a:t>
                      </a:r>
                    </a:p>
                  </a:txBody>
                  <a:tcPr/>
                </a:tc>
                <a:tc>
                  <a:txBody>
                    <a:bodyPr/>
                    <a:lstStyle/>
                    <a:p>
                      <a:pPr algn="ctr"/>
                      <a:r>
                        <a:rPr lang="en-GB" dirty="0"/>
                        <a:t>Relative</a:t>
                      </a:r>
                      <a:r>
                        <a:rPr lang="en-GB" baseline="0" dirty="0"/>
                        <a:t> difference</a:t>
                      </a:r>
                    </a:p>
                    <a:p>
                      <a:pPr algn="ctr"/>
                      <a:r>
                        <a:rPr lang="en-GB" baseline="0" dirty="0"/>
                        <a:t>(%)</a:t>
                      </a:r>
                      <a:endParaRPr lang="en-GB" dirty="0"/>
                    </a:p>
                  </a:txBody>
                  <a:tcPr/>
                </a:tc>
                <a:tc>
                  <a:txBody>
                    <a:bodyPr/>
                    <a:lstStyle/>
                    <a:p>
                      <a:pPr algn="ctr"/>
                      <a:endParaRPr lang="en-GB" dirty="0"/>
                    </a:p>
                    <a:p>
                      <a:pPr algn="ctr"/>
                      <a:r>
                        <a:rPr lang="en-GB" dirty="0"/>
                        <a:t>Outcome</a:t>
                      </a:r>
                    </a:p>
                  </a:txBody>
                  <a:tcPr/>
                </a:tc>
                <a:extLst>
                  <a:ext uri="{0D108BD9-81ED-4DB2-BD59-A6C34878D82A}">
                    <a16:rowId xmlns:a16="http://schemas.microsoft.com/office/drawing/2014/main" val="10000"/>
                  </a:ext>
                </a:extLst>
              </a:tr>
              <a:tr h="370840">
                <a:tc>
                  <a:txBody>
                    <a:bodyPr/>
                    <a:lstStyle/>
                    <a:p>
                      <a:endParaRPr lang="en-GB" dirty="0"/>
                    </a:p>
                    <a:p>
                      <a:r>
                        <a:rPr lang="en-GB" dirty="0"/>
                        <a:t>Creditor</a:t>
                      </a:r>
                      <a:r>
                        <a:rPr lang="en-GB" baseline="0" dirty="0"/>
                        <a:t> days</a:t>
                      </a:r>
                    </a:p>
                    <a:p>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10001"/>
                  </a:ext>
                </a:extLst>
              </a:tr>
              <a:tr h="370840">
                <a:tc>
                  <a:txBody>
                    <a:bodyPr/>
                    <a:lstStyle/>
                    <a:p>
                      <a:endParaRPr lang="en-GB" dirty="0"/>
                    </a:p>
                    <a:p>
                      <a:r>
                        <a:rPr lang="en-GB" dirty="0"/>
                        <a:t>Debtors</a:t>
                      </a:r>
                    </a:p>
                    <a:p>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10002"/>
                  </a:ext>
                </a:extLst>
              </a:tr>
              <a:tr h="370840">
                <a:tc>
                  <a:txBody>
                    <a:bodyPr/>
                    <a:lstStyle/>
                    <a:p>
                      <a:endParaRPr lang="en-GB" dirty="0"/>
                    </a:p>
                    <a:p>
                      <a:r>
                        <a:rPr lang="en-GB" dirty="0"/>
                        <a:t>Difference</a:t>
                      </a:r>
                    </a:p>
                    <a:p>
                      <a:r>
                        <a:rPr lang="en-GB" dirty="0"/>
                        <a:t>(days holding </a:t>
                      </a:r>
                    </a:p>
                    <a:p>
                      <a:r>
                        <a:rPr lang="en-GB" dirty="0"/>
                        <a:t>others’ working</a:t>
                      </a:r>
                      <a:r>
                        <a:rPr lang="en-GB" baseline="0" dirty="0"/>
                        <a:t> capital)</a:t>
                      </a:r>
                    </a:p>
                    <a:p>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10003"/>
                  </a:ext>
                </a:extLst>
              </a:tr>
            </a:tbl>
          </a:graphicData>
        </a:graphic>
      </p:graphicFrame>
      <p:sp>
        <p:nvSpPr>
          <p:cNvPr id="4" name="Slide Number Placeholder 3"/>
          <p:cNvSpPr>
            <a:spLocks noGrp="1"/>
          </p:cNvSpPr>
          <p:nvPr>
            <p:ph type="sldNum" sz="quarter" idx="12"/>
          </p:nvPr>
        </p:nvSpPr>
        <p:spPr/>
        <p:txBody>
          <a:bodyPr/>
          <a:lstStyle/>
          <a:p>
            <a:fld id="{63A33278-8D2C-46E9-9145-8061F8ED03C5}" type="slidenum">
              <a:rPr lang="en-GB" smtClean="0"/>
              <a:t>18</a:t>
            </a:fld>
            <a:endParaRPr lang="en-GB" dirty="0"/>
          </a:p>
        </p:txBody>
      </p:sp>
    </p:spTree>
    <p:custDataLst>
      <p:tags r:id="rId1"/>
    </p:custDataLst>
    <p:extLst>
      <p:ext uri="{BB962C8B-B14F-4D97-AF65-F5344CB8AC3E}">
        <p14:creationId xmlns:p14="http://schemas.microsoft.com/office/powerpoint/2010/main" val="14573943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5F010-B53A-4101-B0DB-253E132C969E}"/>
              </a:ext>
            </a:extLst>
          </p:cNvPr>
          <p:cNvSpPr>
            <a:spLocks noGrp="1"/>
          </p:cNvSpPr>
          <p:nvPr>
            <p:ph type="title"/>
          </p:nvPr>
        </p:nvSpPr>
        <p:spPr>
          <a:xfrm>
            <a:off x="-452845" y="229347"/>
            <a:ext cx="8719997" cy="380247"/>
          </a:xfrm>
        </p:spPr>
        <p:txBody>
          <a:bodyPr/>
          <a:lstStyle/>
          <a:p>
            <a:pPr algn="ctr"/>
            <a:r>
              <a:rPr lang="en-GB" sz="3600" dirty="0"/>
              <a:t>Capital structure – introduction to gearing</a:t>
            </a:r>
          </a:p>
        </p:txBody>
      </p:sp>
      <p:sp>
        <p:nvSpPr>
          <p:cNvPr id="3" name="Content Placeholder 2">
            <a:extLst>
              <a:ext uri="{FF2B5EF4-FFF2-40B4-BE49-F238E27FC236}">
                <a16:creationId xmlns:a16="http://schemas.microsoft.com/office/drawing/2014/main" id="{116C4670-C0B0-4124-9F62-5A03591989BB}"/>
              </a:ext>
            </a:extLst>
          </p:cNvPr>
          <p:cNvSpPr>
            <a:spLocks noGrp="1"/>
          </p:cNvSpPr>
          <p:nvPr>
            <p:ph idx="1"/>
          </p:nvPr>
        </p:nvSpPr>
        <p:spPr>
          <a:xfrm>
            <a:off x="340020" y="1452034"/>
            <a:ext cx="8159546" cy="5176619"/>
          </a:xfrm>
        </p:spPr>
        <p:txBody>
          <a:bodyPr>
            <a:normAutofit fontScale="25000" lnSpcReduction="20000"/>
          </a:bodyPr>
          <a:lstStyle/>
          <a:p>
            <a:pPr marL="0" indent="0">
              <a:buNone/>
            </a:pPr>
            <a:endParaRPr lang="en-GB" sz="4200" dirty="0">
              <a:latin typeface="Times New Roman" panose="02020603050405020304" pitchFamily="18" charset="0"/>
              <a:cs typeface="Times New Roman" panose="02020603050405020304" pitchFamily="18" charset="0"/>
            </a:endParaRPr>
          </a:p>
          <a:p>
            <a:pPr marL="0" indent="0">
              <a:buNone/>
            </a:pPr>
            <a:r>
              <a:rPr lang="en-GB" sz="9600" dirty="0">
                <a:latin typeface="Times New Roman" panose="02020603050405020304" pitchFamily="18" charset="0"/>
                <a:cs typeface="Times New Roman" panose="02020603050405020304" pitchFamily="18" charset="0"/>
              </a:rPr>
              <a:t>There are two important ratios which help in analysing a company’s financial structure…</a:t>
            </a:r>
          </a:p>
          <a:p>
            <a:pPr marL="0" indent="0">
              <a:buNone/>
            </a:pPr>
            <a:endParaRPr lang="en-GB" sz="9600" dirty="0">
              <a:latin typeface="Times New Roman" panose="02020603050405020304" pitchFamily="18" charset="0"/>
              <a:cs typeface="Times New Roman" panose="02020603050405020304" pitchFamily="18" charset="0"/>
            </a:endParaRPr>
          </a:p>
          <a:p>
            <a:pPr lvl="0"/>
            <a:r>
              <a:rPr lang="en-GB" sz="9600" dirty="0">
                <a:latin typeface="Times New Roman" panose="02020603050405020304" pitchFamily="18" charset="0"/>
                <a:cs typeface="Times New Roman" panose="02020603050405020304" pitchFamily="18" charset="0"/>
              </a:rPr>
              <a:t>The </a:t>
            </a:r>
            <a:r>
              <a:rPr lang="en-GB" sz="9600" b="1" dirty="0">
                <a:latin typeface="Times New Roman" panose="02020603050405020304" pitchFamily="18" charset="0"/>
                <a:cs typeface="Times New Roman" panose="02020603050405020304" pitchFamily="18" charset="0"/>
              </a:rPr>
              <a:t>Gearing</a:t>
            </a:r>
            <a:r>
              <a:rPr lang="en-GB" sz="9600" dirty="0">
                <a:latin typeface="Times New Roman" panose="02020603050405020304" pitchFamily="18" charset="0"/>
                <a:cs typeface="Times New Roman" panose="02020603050405020304" pitchFamily="18" charset="0"/>
              </a:rPr>
              <a:t> ratios</a:t>
            </a:r>
          </a:p>
          <a:p>
            <a:pPr lvl="0"/>
            <a:r>
              <a:rPr lang="en-GB" sz="9600" dirty="0">
                <a:latin typeface="Times New Roman" panose="02020603050405020304" pitchFamily="18" charset="0"/>
                <a:cs typeface="Times New Roman" panose="02020603050405020304" pitchFamily="18" charset="0"/>
              </a:rPr>
              <a:t>The </a:t>
            </a:r>
            <a:r>
              <a:rPr lang="en-GB" sz="9600" b="1" dirty="0">
                <a:latin typeface="Times New Roman" panose="02020603050405020304" pitchFamily="18" charset="0"/>
                <a:cs typeface="Times New Roman" panose="02020603050405020304" pitchFamily="18" charset="0"/>
              </a:rPr>
              <a:t>Interest Cover </a:t>
            </a:r>
            <a:r>
              <a:rPr lang="en-GB" sz="9600" dirty="0">
                <a:latin typeface="Times New Roman" panose="02020603050405020304" pitchFamily="18" charset="0"/>
                <a:cs typeface="Times New Roman" panose="02020603050405020304" pitchFamily="18" charset="0"/>
              </a:rPr>
              <a:t>ratio</a:t>
            </a:r>
          </a:p>
          <a:p>
            <a:pPr marL="0" lvl="0" indent="0">
              <a:buNone/>
            </a:pPr>
            <a:endParaRPr lang="en-GB" sz="9600" dirty="0">
              <a:latin typeface="Times New Roman" panose="02020603050405020304" pitchFamily="18" charset="0"/>
              <a:cs typeface="Times New Roman" panose="02020603050405020304" pitchFamily="18" charset="0"/>
            </a:endParaRPr>
          </a:p>
          <a:p>
            <a:pPr marL="0" indent="0">
              <a:buNone/>
            </a:pPr>
            <a:r>
              <a:rPr lang="en-GB" sz="9600" b="1" dirty="0">
                <a:latin typeface="Times New Roman" panose="02020603050405020304" pitchFamily="18" charset="0"/>
                <a:cs typeface="Times New Roman" panose="02020603050405020304" pitchFamily="18" charset="0"/>
              </a:rPr>
              <a:t>What is Gearing?</a:t>
            </a:r>
            <a:endParaRPr lang="en-GB" sz="9600" dirty="0">
              <a:latin typeface="Times New Roman" panose="02020603050405020304" pitchFamily="18" charset="0"/>
              <a:cs typeface="Times New Roman" panose="02020603050405020304" pitchFamily="18" charset="0"/>
            </a:endParaRPr>
          </a:p>
          <a:p>
            <a:r>
              <a:rPr lang="en-GB" sz="9600" dirty="0">
                <a:latin typeface="Times New Roman" panose="02020603050405020304" pitchFamily="18" charset="0"/>
                <a:cs typeface="Times New Roman" panose="02020603050405020304" pitchFamily="18" charset="0"/>
              </a:rPr>
              <a:t>Gearing (sometimes called leverage) is a commonly used financial indicator of the health of a business</a:t>
            </a:r>
          </a:p>
          <a:p>
            <a:endParaRPr lang="en-GB" sz="9600" dirty="0">
              <a:latin typeface="Times New Roman" panose="02020603050405020304" pitchFamily="18" charset="0"/>
              <a:cs typeface="Times New Roman" panose="02020603050405020304" pitchFamily="18" charset="0"/>
            </a:endParaRPr>
          </a:p>
          <a:p>
            <a:r>
              <a:rPr lang="en-GB" sz="9600" dirty="0">
                <a:latin typeface="Times New Roman" panose="02020603050405020304" pitchFamily="18" charset="0"/>
                <a:cs typeface="Times New Roman" panose="02020603050405020304" pitchFamily="18" charset="0"/>
              </a:rPr>
              <a:t>It is a percentage calculation that measures how dependent a business is upon debt capital when compared to the finance provided by the ordinary shareholders (equity capital)</a:t>
            </a:r>
          </a:p>
          <a:p>
            <a:endParaRPr lang="en-GB" sz="9600" dirty="0">
              <a:latin typeface="Times New Roman" panose="02020603050405020304" pitchFamily="18" charset="0"/>
              <a:cs typeface="Times New Roman" panose="02020603050405020304" pitchFamily="18" charset="0"/>
            </a:endParaRPr>
          </a:p>
          <a:p>
            <a:r>
              <a:rPr lang="en-GB" sz="9600" dirty="0">
                <a:latin typeface="Times New Roman" panose="02020603050405020304" pitchFamily="18" charset="0"/>
                <a:cs typeface="Times New Roman" panose="02020603050405020304" pitchFamily="18" charset="0"/>
              </a:rPr>
              <a:t>If a company has a large amount of borrowings compared to shareholders’ equity, it is said to be </a:t>
            </a:r>
            <a:r>
              <a:rPr lang="en-GB" sz="9600" b="1" i="1" dirty="0">
                <a:latin typeface="Times New Roman" panose="02020603050405020304" pitchFamily="18" charset="0"/>
                <a:cs typeface="Times New Roman" panose="02020603050405020304" pitchFamily="18" charset="0"/>
              </a:rPr>
              <a:t>highly geared</a:t>
            </a:r>
            <a:r>
              <a:rPr lang="en-GB" sz="9600" dirty="0">
                <a:latin typeface="Times New Roman" panose="02020603050405020304" pitchFamily="18" charset="0"/>
                <a:cs typeface="Times New Roman" panose="02020603050405020304" pitchFamily="18" charset="0"/>
              </a:rPr>
              <a:t>.</a:t>
            </a:r>
          </a:p>
          <a:p>
            <a:pPr marL="0" indent="0">
              <a:buNone/>
            </a:pPr>
            <a:r>
              <a:rPr lang="en-GB" sz="9600" dirty="0"/>
              <a:t> </a:t>
            </a:r>
          </a:p>
          <a:p>
            <a:endParaRPr lang="en-GB" dirty="0"/>
          </a:p>
        </p:txBody>
      </p:sp>
      <p:sp>
        <p:nvSpPr>
          <p:cNvPr id="4" name="Slide Number Placeholder 3">
            <a:extLst>
              <a:ext uri="{FF2B5EF4-FFF2-40B4-BE49-F238E27FC236}">
                <a16:creationId xmlns:a16="http://schemas.microsoft.com/office/drawing/2014/main" id="{F8D48A2A-DA08-42C0-93B3-C2B2882E83DE}"/>
              </a:ext>
            </a:extLst>
          </p:cNvPr>
          <p:cNvSpPr>
            <a:spLocks noGrp="1"/>
          </p:cNvSpPr>
          <p:nvPr>
            <p:ph type="sldNum" sz="quarter" idx="12"/>
          </p:nvPr>
        </p:nvSpPr>
        <p:spPr/>
        <p:txBody>
          <a:bodyPr/>
          <a:lstStyle/>
          <a:p>
            <a:fld id="{63A33278-8D2C-46E9-9145-8061F8ED03C5}" type="slidenum">
              <a:rPr lang="en-GB" smtClean="0"/>
              <a:t>19</a:t>
            </a:fld>
            <a:endParaRPr lang="en-GB" dirty="0"/>
          </a:p>
        </p:txBody>
      </p:sp>
    </p:spTree>
    <p:custDataLst>
      <p:tags r:id="rId1"/>
    </p:custDataLst>
    <p:extLst>
      <p:ext uri="{BB962C8B-B14F-4D97-AF65-F5344CB8AC3E}">
        <p14:creationId xmlns:p14="http://schemas.microsoft.com/office/powerpoint/2010/main" val="42792007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73D07-5914-4A35-A815-754CB319D5AB}"/>
              </a:ext>
            </a:extLst>
          </p:cNvPr>
          <p:cNvSpPr>
            <a:spLocks noGrp="1"/>
          </p:cNvSpPr>
          <p:nvPr>
            <p:ph type="title"/>
          </p:nvPr>
        </p:nvSpPr>
        <p:spPr>
          <a:xfrm>
            <a:off x="313326" y="-58575"/>
            <a:ext cx="7055380" cy="1400530"/>
          </a:xfrm>
        </p:spPr>
        <p:txBody>
          <a:bodyPr/>
          <a:lstStyle/>
          <a:p>
            <a:pPr algn="ctr"/>
            <a:r>
              <a:rPr lang="en-GB" sz="3600" dirty="0"/>
              <a:t>Types of gearing - 1</a:t>
            </a:r>
          </a:p>
        </p:txBody>
      </p:sp>
      <p:sp>
        <p:nvSpPr>
          <p:cNvPr id="3" name="Content Placeholder 2">
            <a:extLst>
              <a:ext uri="{FF2B5EF4-FFF2-40B4-BE49-F238E27FC236}">
                <a16:creationId xmlns:a16="http://schemas.microsoft.com/office/drawing/2014/main" id="{0E69E298-87F1-40BA-A2E8-5BA975EE6E0A}"/>
              </a:ext>
            </a:extLst>
          </p:cNvPr>
          <p:cNvSpPr>
            <a:spLocks noGrp="1"/>
          </p:cNvSpPr>
          <p:nvPr>
            <p:ph idx="1"/>
          </p:nvPr>
        </p:nvSpPr>
        <p:spPr>
          <a:xfrm>
            <a:off x="209006" y="987644"/>
            <a:ext cx="8743405" cy="5683122"/>
          </a:xfrm>
        </p:spPr>
        <p:txBody>
          <a:bodyPr>
            <a:noAutofit/>
          </a:bodyPr>
          <a:lstStyle/>
          <a:p>
            <a:r>
              <a:rPr lang="en-GB" sz="1700" b="1" dirty="0">
                <a:latin typeface="Times New Roman" panose="02020603050405020304" pitchFamily="18" charset="0"/>
                <a:cs typeface="Times New Roman" panose="02020603050405020304" pitchFamily="18" charset="0"/>
              </a:rPr>
              <a:t>Total Equity</a:t>
            </a:r>
          </a:p>
          <a:p>
            <a:pPr marL="0" indent="0">
              <a:buNone/>
            </a:pPr>
            <a:r>
              <a:rPr lang="en-GB" sz="1700" dirty="0">
                <a:latin typeface="Times New Roman" panose="02020603050405020304" pitchFamily="18" charset="0"/>
                <a:cs typeface="Times New Roman" panose="02020603050405020304" pitchFamily="18" charset="0"/>
              </a:rPr>
              <a:t> …is a term used to describe the interests of the ordinary shareholders in the business and consists of the Ordinary Share Capital plus all the Reserves of the business.</a:t>
            </a:r>
          </a:p>
          <a:p>
            <a:pPr marL="0" indent="0">
              <a:buNone/>
            </a:pPr>
            <a:endParaRPr lang="en-GB" sz="1700" dirty="0">
              <a:latin typeface="Times New Roman" panose="02020603050405020304" pitchFamily="18" charset="0"/>
              <a:cs typeface="Times New Roman" panose="02020603050405020304" pitchFamily="18" charset="0"/>
            </a:endParaRPr>
          </a:p>
          <a:p>
            <a:r>
              <a:rPr lang="en-GB" sz="1700" b="1" dirty="0">
                <a:latin typeface="Times New Roman" panose="02020603050405020304" pitchFamily="18" charset="0"/>
                <a:cs typeface="Times New Roman" panose="02020603050405020304" pitchFamily="18" charset="0"/>
              </a:rPr>
              <a:t>Debt Capital</a:t>
            </a:r>
            <a:r>
              <a:rPr lang="en-GB" sz="1700" dirty="0">
                <a:latin typeface="Times New Roman" panose="02020603050405020304" pitchFamily="18" charset="0"/>
                <a:cs typeface="Times New Roman" panose="02020603050405020304" pitchFamily="18" charset="0"/>
              </a:rPr>
              <a:t> </a:t>
            </a:r>
          </a:p>
          <a:p>
            <a:pPr marL="0" indent="0">
              <a:buNone/>
            </a:pPr>
            <a:r>
              <a:rPr lang="en-GB" sz="1700" dirty="0">
                <a:latin typeface="Times New Roman" panose="02020603050405020304" pitchFamily="18" charset="0"/>
                <a:cs typeface="Times New Roman" panose="02020603050405020304" pitchFamily="18" charset="0"/>
              </a:rPr>
              <a:t>…consists of ‘long term debt’ which has a fixed return. Typically this will consist of long term bank loans, Debenture Loans, Loan Stock and will also include any Preference Shares, if the company has these.</a:t>
            </a:r>
          </a:p>
          <a:p>
            <a:pPr marL="0" indent="0">
              <a:buNone/>
            </a:pPr>
            <a:r>
              <a:rPr lang="en-GB" sz="1700" b="1" dirty="0">
                <a:latin typeface="Times New Roman" panose="02020603050405020304" pitchFamily="18" charset="0"/>
                <a:cs typeface="Times New Roman" panose="02020603050405020304" pitchFamily="18" charset="0"/>
              </a:rPr>
              <a:t>Note</a:t>
            </a:r>
            <a:r>
              <a:rPr lang="en-GB" sz="1700" dirty="0">
                <a:latin typeface="Times New Roman" panose="02020603050405020304" pitchFamily="18" charset="0"/>
                <a:cs typeface="Times New Roman" panose="02020603050405020304" pitchFamily="18" charset="0"/>
              </a:rPr>
              <a:t>:</a:t>
            </a:r>
          </a:p>
          <a:p>
            <a:pPr marL="0" indent="0">
              <a:buNone/>
            </a:pPr>
            <a:r>
              <a:rPr lang="en-GB" sz="1700" dirty="0">
                <a:latin typeface="Times New Roman" panose="02020603050405020304" pitchFamily="18" charset="0"/>
                <a:cs typeface="Times New Roman" panose="02020603050405020304" pitchFamily="18" charset="0"/>
              </a:rPr>
              <a:t>Other than any Preference Shares, long-term debt will be shown within the heading of ‘Non-current Liabilities’ on a statement of financial position</a:t>
            </a:r>
          </a:p>
          <a:p>
            <a:r>
              <a:rPr lang="en-GB" sz="1700" b="1" dirty="0">
                <a:latin typeface="Times New Roman" panose="02020603050405020304" pitchFamily="18" charset="0"/>
                <a:cs typeface="Times New Roman" panose="02020603050405020304" pitchFamily="18" charset="0"/>
              </a:rPr>
              <a:t>Risk and non-risk</a:t>
            </a:r>
          </a:p>
          <a:p>
            <a:pPr marL="0" indent="0">
              <a:buNone/>
            </a:pPr>
            <a:r>
              <a:rPr lang="en-GB" sz="1700" dirty="0">
                <a:latin typeface="Times New Roman" panose="02020603050405020304" pitchFamily="18" charset="0"/>
                <a:cs typeface="Times New Roman" panose="02020603050405020304" pitchFamily="18" charset="0"/>
              </a:rPr>
              <a:t>…Gearing identifies the mix between non-risk capital and risk capital. Non-risk capital, from the lenders viewpoint, has to be serviced each year in that interest payments have to be paid out of profits. Ordinary dividends however are only paid at the discretion of the directors – the ‘risk’ being that the amount of dividends paid out is likely to fluctuate each year depending upon the fortunes of the business and profit levels.</a:t>
            </a:r>
          </a:p>
          <a:p>
            <a:pPr marL="0" indent="0">
              <a:buNone/>
            </a:pPr>
            <a:br>
              <a:rPr lang="en-GB" sz="1700" dirty="0">
                <a:latin typeface="Times New Roman" panose="02020603050405020304" pitchFamily="18" charset="0"/>
                <a:cs typeface="Times New Roman" panose="02020603050405020304" pitchFamily="18" charset="0"/>
              </a:rPr>
            </a:br>
            <a:endParaRPr lang="en-GB" sz="17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50C73C6F-2F56-493D-B5EC-C7D93E38E2C5}"/>
              </a:ext>
            </a:extLst>
          </p:cNvPr>
          <p:cNvSpPr>
            <a:spLocks noGrp="1"/>
          </p:cNvSpPr>
          <p:nvPr>
            <p:ph type="sldNum" sz="quarter" idx="12"/>
          </p:nvPr>
        </p:nvSpPr>
        <p:spPr/>
        <p:txBody>
          <a:bodyPr/>
          <a:lstStyle/>
          <a:p>
            <a:fld id="{63A33278-8D2C-46E9-9145-8061F8ED03C5}" type="slidenum">
              <a:rPr lang="en-GB" smtClean="0"/>
              <a:t>20</a:t>
            </a:fld>
            <a:endParaRPr lang="en-GB" dirty="0"/>
          </a:p>
        </p:txBody>
      </p:sp>
    </p:spTree>
    <p:custDataLst>
      <p:tags r:id="rId1"/>
    </p:custDataLst>
    <p:extLst>
      <p:ext uri="{BB962C8B-B14F-4D97-AF65-F5344CB8AC3E}">
        <p14:creationId xmlns:p14="http://schemas.microsoft.com/office/powerpoint/2010/main" val="17047735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A32AB-2732-47B4-A62B-8ECD87D7502F}"/>
              </a:ext>
            </a:extLst>
          </p:cNvPr>
          <p:cNvSpPr>
            <a:spLocks noGrp="1"/>
          </p:cNvSpPr>
          <p:nvPr>
            <p:ph type="title"/>
          </p:nvPr>
        </p:nvSpPr>
        <p:spPr/>
        <p:txBody>
          <a:bodyPr/>
          <a:lstStyle/>
          <a:p>
            <a:pPr algn="ctr"/>
            <a:r>
              <a:rPr lang="en-GB" sz="3600" dirty="0"/>
              <a:t>Types of gearing - 2</a:t>
            </a:r>
          </a:p>
        </p:txBody>
      </p:sp>
      <p:sp>
        <p:nvSpPr>
          <p:cNvPr id="3" name="Content Placeholder 2">
            <a:extLst>
              <a:ext uri="{FF2B5EF4-FFF2-40B4-BE49-F238E27FC236}">
                <a16:creationId xmlns:a16="http://schemas.microsoft.com/office/drawing/2014/main" id="{72FA76F8-2FE7-4C00-8C64-B5835BD001AF}"/>
              </a:ext>
            </a:extLst>
          </p:cNvPr>
          <p:cNvSpPr>
            <a:spLocks noGrp="1"/>
          </p:cNvSpPr>
          <p:nvPr>
            <p:ph idx="1"/>
          </p:nvPr>
        </p:nvSpPr>
        <p:spPr>
          <a:xfrm>
            <a:off x="656572" y="1331259"/>
            <a:ext cx="7738671" cy="5313381"/>
          </a:xfrm>
        </p:spPr>
        <p:txBody>
          <a:bodyPr/>
          <a:lstStyle/>
          <a:p>
            <a:r>
              <a:rPr lang="en-GB" dirty="0">
                <a:latin typeface="Times New Roman" panose="02020603050405020304" pitchFamily="18" charset="0"/>
                <a:cs typeface="Times New Roman" panose="02020603050405020304" pitchFamily="18" charset="0"/>
              </a:rPr>
              <a:t>There are many formulae for gearing ratios, for a range of analytical functions, but we will use the two most common. These are…</a:t>
            </a:r>
          </a:p>
          <a:p>
            <a:endParaRPr lang="en-GB" dirty="0"/>
          </a:p>
          <a:p>
            <a:endParaRPr lang="en-GB" dirty="0"/>
          </a:p>
          <a:p>
            <a:endParaRPr lang="en-GB" dirty="0"/>
          </a:p>
          <a:p>
            <a:endParaRPr lang="en-GB" dirty="0"/>
          </a:p>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5DD59F1B-06B7-4FCB-A524-641425476B29}"/>
              </a:ext>
            </a:extLst>
          </p:cNvPr>
          <p:cNvSpPr>
            <a:spLocks noGrp="1"/>
          </p:cNvSpPr>
          <p:nvPr>
            <p:ph type="sldNum" sz="quarter" idx="12"/>
          </p:nvPr>
        </p:nvSpPr>
        <p:spPr/>
        <p:txBody>
          <a:bodyPr/>
          <a:lstStyle/>
          <a:p>
            <a:fld id="{63A33278-8D2C-46E9-9145-8061F8ED03C5}" type="slidenum">
              <a:rPr lang="en-GB" smtClean="0"/>
              <a:t>21</a:t>
            </a:fld>
            <a:endParaRPr lang="en-GB" dirty="0"/>
          </a:p>
        </p:txBody>
      </p:sp>
      <p:sp>
        <p:nvSpPr>
          <p:cNvPr id="5" name="Rectangle: Rounded Corners 4">
            <a:extLst>
              <a:ext uri="{FF2B5EF4-FFF2-40B4-BE49-F238E27FC236}">
                <a16:creationId xmlns:a16="http://schemas.microsoft.com/office/drawing/2014/main" id="{DB792CEE-5A62-4B69-B6E2-09A03DA8E229}"/>
              </a:ext>
            </a:extLst>
          </p:cNvPr>
          <p:cNvSpPr/>
          <p:nvPr/>
        </p:nvSpPr>
        <p:spPr>
          <a:xfrm>
            <a:off x="838199" y="2429931"/>
            <a:ext cx="3081866" cy="16256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u="sng" dirty="0"/>
              <a:t>Debt Capital x 100</a:t>
            </a:r>
          </a:p>
          <a:p>
            <a:pPr algn="ctr"/>
            <a:r>
              <a:rPr lang="en-GB" sz="2400" dirty="0"/>
              <a:t>Total Equity</a:t>
            </a:r>
          </a:p>
        </p:txBody>
      </p:sp>
      <p:sp>
        <p:nvSpPr>
          <p:cNvPr id="6" name="Rectangle: Rounded Corners 5">
            <a:extLst>
              <a:ext uri="{FF2B5EF4-FFF2-40B4-BE49-F238E27FC236}">
                <a16:creationId xmlns:a16="http://schemas.microsoft.com/office/drawing/2014/main" id="{82ED5FF3-3A13-4697-8E04-F426B1BB97A2}"/>
              </a:ext>
            </a:extLst>
          </p:cNvPr>
          <p:cNvSpPr/>
          <p:nvPr/>
        </p:nvSpPr>
        <p:spPr>
          <a:xfrm>
            <a:off x="4676774" y="2413714"/>
            <a:ext cx="3081866" cy="16256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u="sng" dirty="0"/>
              <a:t>Debt Capital x 100</a:t>
            </a:r>
          </a:p>
          <a:p>
            <a:pPr algn="ctr"/>
            <a:r>
              <a:rPr lang="en-GB" sz="2400" dirty="0"/>
              <a:t>Debt Capital + Total Equity</a:t>
            </a:r>
          </a:p>
        </p:txBody>
      </p:sp>
      <p:sp>
        <p:nvSpPr>
          <p:cNvPr id="7" name="TextBox 6">
            <a:extLst>
              <a:ext uri="{FF2B5EF4-FFF2-40B4-BE49-F238E27FC236}">
                <a16:creationId xmlns:a16="http://schemas.microsoft.com/office/drawing/2014/main" id="{8D5AC73B-A005-4721-B1C1-306206B8B4BB}"/>
              </a:ext>
            </a:extLst>
          </p:cNvPr>
          <p:cNvSpPr txBox="1"/>
          <p:nvPr/>
        </p:nvSpPr>
        <p:spPr>
          <a:xfrm>
            <a:off x="1061506" y="4241799"/>
            <a:ext cx="3141134" cy="2123658"/>
          </a:xfrm>
          <a:prstGeom prst="rect">
            <a:avLst/>
          </a:prstGeom>
          <a:noFill/>
        </p:spPr>
        <p:txBody>
          <a:bodyPr wrap="square" rtlCol="0">
            <a:spAutoFit/>
          </a:bodyPr>
          <a:lstStyle/>
          <a:p>
            <a:r>
              <a:rPr lang="en-GB" sz="2200" dirty="0">
                <a:latin typeface="Times New Roman" panose="02020603050405020304" pitchFamily="18" charset="0"/>
                <a:cs typeface="Times New Roman" panose="02020603050405020304" pitchFamily="18" charset="0"/>
              </a:rPr>
              <a:t>This one, sometimes called the leverage version, calculates the relationship between equity and debt as a percentage</a:t>
            </a:r>
          </a:p>
        </p:txBody>
      </p:sp>
      <p:sp>
        <p:nvSpPr>
          <p:cNvPr id="8" name="TextBox 7">
            <a:extLst>
              <a:ext uri="{FF2B5EF4-FFF2-40B4-BE49-F238E27FC236}">
                <a16:creationId xmlns:a16="http://schemas.microsoft.com/office/drawing/2014/main" id="{A5C5A516-0DE0-4A4F-9BF3-E23C4751BD9B}"/>
              </a:ext>
            </a:extLst>
          </p:cNvPr>
          <p:cNvSpPr txBox="1"/>
          <p:nvPr/>
        </p:nvSpPr>
        <p:spPr>
          <a:xfrm>
            <a:off x="4676774" y="4241799"/>
            <a:ext cx="3364442" cy="2123658"/>
          </a:xfrm>
          <a:prstGeom prst="rect">
            <a:avLst/>
          </a:prstGeom>
          <a:noFill/>
        </p:spPr>
        <p:txBody>
          <a:bodyPr wrap="square" rtlCol="0">
            <a:spAutoFit/>
          </a:bodyPr>
          <a:lstStyle/>
          <a:p>
            <a:r>
              <a:rPr lang="en-GB" sz="2200" dirty="0">
                <a:latin typeface="Times New Roman" panose="02020603050405020304" pitchFamily="18" charset="0"/>
                <a:cs typeface="Times New Roman" panose="02020603050405020304" pitchFamily="18" charset="0"/>
              </a:rPr>
              <a:t>This one, sometimes called the capital structure version, calculates the relationship between the total capital employed and debt as a percentage</a:t>
            </a:r>
          </a:p>
        </p:txBody>
      </p:sp>
    </p:spTree>
    <p:custDataLst>
      <p:tags r:id="rId1"/>
    </p:custDataLst>
    <p:extLst>
      <p:ext uri="{BB962C8B-B14F-4D97-AF65-F5344CB8AC3E}">
        <p14:creationId xmlns:p14="http://schemas.microsoft.com/office/powerpoint/2010/main" val="27816058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D8C41-E9D3-4902-AFE6-F3D0C7AD804C}"/>
              </a:ext>
            </a:extLst>
          </p:cNvPr>
          <p:cNvSpPr>
            <a:spLocks noGrp="1"/>
          </p:cNvSpPr>
          <p:nvPr>
            <p:ph type="title"/>
          </p:nvPr>
        </p:nvSpPr>
        <p:spPr>
          <a:xfrm>
            <a:off x="-276294" y="121309"/>
            <a:ext cx="7055380" cy="1400530"/>
          </a:xfrm>
        </p:spPr>
        <p:txBody>
          <a:bodyPr/>
          <a:lstStyle/>
          <a:p>
            <a:pPr algn="ctr"/>
            <a:r>
              <a:rPr lang="en-GB" sz="3600" dirty="0"/>
              <a:t>Types of gearing – example</a:t>
            </a:r>
          </a:p>
        </p:txBody>
      </p:sp>
      <p:graphicFrame>
        <p:nvGraphicFramePr>
          <p:cNvPr id="10" name="Content Placeholder 9">
            <a:extLst>
              <a:ext uri="{FF2B5EF4-FFF2-40B4-BE49-F238E27FC236}">
                <a16:creationId xmlns:a16="http://schemas.microsoft.com/office/drawing/2014/main" id="{5890B601-9CC9-4213-82BB-F3A97DEE1C77}"/>
              </a:ext>
            </a:extLst>
          </p:cNvPr>
          <p:cNvGraphicFramePr>
            <a:graphicFrameLocks noGrp="1"/>
          </p:cNvGraphicFramePr>
          <p:nvPr>
            <p:ph sz="half" idx="1"/>
            <p:extLst>
              <p:ext uri="{D42A27DB-BD31-4B8C-83A1-F6EECF244321}">
                <p14:modId xmlns:p14="http://schemas.microsoft.com/office/powerpoint/2010/main" val="3766800929"/>
              </p:ext>
            </p:extLst>
          </p:nvPr>
        </p:nvGraphicFramePr>
        <p:xfrm>
          <a:off x="127482" y="1615446"/>
          <a:ext cx="4923489" cy="4881145"/>
        </p:xfrm>
        <a:graphic>
          <a:graphicData uri="http://schemas.openxmlformats.org/drawingml/2006/table">
            <a:tbl>
              <a:tblPr firstRow="1" firstCol="1" bandRow="1" bandCol="1">
                <a:tableStyleId>{7DF18680-E054-41AD-8BC1-D1AEF772440D}</a:tableStyleId>
              </a:tblPr>
              <a:tblGrid>
                <a:gridCol w="2476381">
                  <a:extLst>
                    <a:ext uri="{9D8B030D-6E8A-4147-A177-3AD203B41FA5}">
                      <a16:colId xmlns:a16="http://schemas.microsoft.com/office/drawing/2014/main" val="2426805529"/>
                    </a:ext>
                  </a:extLst>
                </a:gridCol>
                <a:gridCol w="1297577">
                  <a:extLst>
                    <a:ext uri="{9D8B030D-6E8A-4147-A177-3AD203B41FA5}">
                      <a16:colId xmlns:a16="http://schemas.microsoft.com/office/drawing/2014/main" val="3044696788"/>
                    </a:ext>
                  </a:extLst>
                </a:gridCol>
                <a:gridCol w="1149531">
                  <a:extLst>
                    <a:ext uri="{9D8B030D-6E8A-4147-A177-3AD203B41FA5}">
                      <a16:colId xmlns:a16="http://schemas.microsoft.com/office/drawing/2014/main" val="3335604566"/>
                    </a:ext>
                  </a:extLst>
                </a:gridCol>
              </a:tblGrid>
              <a:tr h="1059305">
                <a:tc>
                  <a:txBody>
                    <a:bodyPr/>
                    <a:lstStyle/>
                    <a:p>
                      <a:pPr>
                        <a:lnSpc>
                          <a:spcPct val="115000"/>
                        </a:lnSpc>
                        <a:spcAft>
                          <a:spcPts val="0"/>
                        </a:spcAft>
                      </a:pPr>
                      <a:r>
                        <a:rPr lang="en-GB" sz="900" dirty="0">
                          <a:effectLst/>
                        </a:rPr>
                        <a:t> </a:t>
                      </a:r>
                      <a:r>
                        <a:rPr lang="en-GB" sz="2000" dirty="0">
                          <a:effectLst/>
                        </a:rPr>
                        <a:t>Extracts from Annual Report and Accounts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marL="0" marR="0" lvl="0" indent="0" algn="ctr" defTabSz="914400" rtl="0" eaLnBrk="1" fontAlgn="auto" latinLnBrk="0" hangingPunct="1">
                        <a:lnSpc>
                          <a:spcPct val="115000"/>
                        </a:lnSpc>
                        <a:spcBef>
                          <a:spcPts val="0"/>
                        </a:spcBef>
                        <a:spcAft>
                          <a:spcPts val="0"/>
                        </a:spcAft>
                        <a:buClrTx/>
                        <a:buSzTx/>
                        <a:buFontTx/>
                        <a:buNone/>
                        <a:tabLst/>
                        <a:defRPr/>
                      </a:pPr>
                      <a:r>
                        <a:rPr lang="en-GB" sz="2000" dirty="0">
                          <a:effectLst/>
                        </a:rPr>
                        <a:t>Risk </a:t>
                      </a:r>
                    </a:p>
                    <a:p>
                      <a:pPr marL="0" marR="0" lvl="0" indent="0" algn="ctr" defTabSz="914400" rtl="0" eaLnBrk="1" fontAlgn="auto" latinLnBrk="0" hangingPunct="1">
                        <a:lnSpc>
                          <a:spcPct val="115000"/>
                        </a:lnSpc>
                        <a:spcBef>
                          <a:spcPts val="0"/>
                        </a:spcBef>
                        <a:spcAft>
                          <a:spcPts val="0"/>
                        </a:spcAft>
                        <a:buClrTx/>
                        <a:buSzTx/>
                        <a:buFontTx/>
                        <a:buNone/>
                        <a:tabLst/>
                        <a:defRPr/>
                      </a:pPr>
                      <a:r>
                        <a:rPr lang="en-GB" sz="2000" dirty="0">
                          <a:effectLst/>
                        </a:rPr>
                        <a:t>plc</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ctr">
                        <a:lnSpc>
                          <a:spcPct val="115000"/>
                        </a:lnSpc>
                        <a:spcAft>
                          <a:spcPts val="0"/>
                        </a:spcAft>
                      </a:pPr>
                      <a:r>
                        <a:rPr lang="en-GB" sz="2000" dirty="0">
                          <a:effectLst/>
                        </a:rPr>
                        <a:t>Playsafe plc</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2996623365"/>
                  </a:ext>
                </a:extLst>
              </a:tr>
              <a:tr h="521432">
                <a:tc>
                  <a:txBody>
                    <a:bodyPr/>
                    <a:lstStyle/>
                    <a:p>
                      <a:pPr>
                        <a:lnSpc>
                          <a:spcPct val="115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ctr">
                        <a:lnSpc>
                          <a:spcPct val="115000"/>
                        </a:lnSpc>
                        <a:spcAft>
                          <a:spcPts val="0"/>
                        </a:spcAft>
                      </a:pPr>
                      <a:r>
                        <a:rPr lang="en-GB" sz="2000" dirty="0">
                          <a:effectLst/>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ctr">
                        <a:lnSpc>
                          <a:spcPct val="115000"/>
                        </a:lnSpc>
                        <a:spcAft>
                          <a:spcPts val="0"/>
                        </a:spcAft>
                      </a:pPr>
                      <a:r>
                        <a:rPr lang="en-GB" sz="2000" dirty="0">
                          <a:effectLst/>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1448162466"/>
                  </a:ext>
                </a:extLst>
              </a:tr>
              <a:tr h="379326">
                <a:tc>
                  <a:txBody>
                    <a:bodyPr/>
                    <a:lstStyle/>
                    <a:p>
                      <a:pPr>
                        <a:lnSpc>
                          <a:spcPct val="115000"/>
                        </a:lnSpc>
                        <a:spcAft>
                          <a:spcPts val="0"/>
                        </a:spcAft>
                      </a:pPr>
                      <a:r>
                        <a:rPr lang="en-GB" sz="1400" dirty="0">
                          <a:effectLst/>
                        </a:rPr>
                        <a:t>Total Equity: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467771568"/>
                  </a:ext>
                </a:extLst>
              </a:tr>
              <a:tr h="379326">
                <a:tc>
                  <a:txBody>
                    <a:bodyPr/>
                    <a:lstStyle/>
                    <a:p>
                      <a:pPr>
                        <a:lnSpc>
                          <a:spcPct val="115000"/>
                        </a:lnSpc>
                        <a:spcAft>
                          <a:spcPts val="0"/>
                        </a:spcAft>
                      </a:pPr>
                      <a:r>
                        <a:rPr lang="en-GB" sz="1400" dirty="0">
                          <a:effectLst/>
                        </a:rPr>
                        <a:t>Ordinary Shares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40,000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180,000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484016532"/>
                  </a:ext>
                </a:extLst>
              </a:tr>
              <a:tr h="379326">
                <a:tc>
                  <a:txBody>
                    <a:bodyPr/>
                    <a:lstStyle/>
                    <a:p>
                      <a:pPr>
                        <a:lnSpc>
                          <a:spcPct val="115000"/>
                        </a:lnSpc>
                        <a:spcAft>
                          <a:spcPts val="0"/>
                        </a:spcAft>
                      </a:pPr>
                      <a:r>
                        <a:rPr lang="en-GB" sz="1400" dirty="0">
                          <a:effectLst/>
                        </a:rPr>
                        <a:t>Reserves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60,000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220,000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1761852748"/>
                  </a:ext>
                </a:extLst>
              </a:tr>
              <a:tr h="379326">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189541861"/>
                  </a:ext>
                </a:extLst>
              </a:tr>
              <a:tr h="379326">
                <a:tc>
                  <a:txBody>
                    <a:bodyPr/>
                    <a:lstStyle/>
                    <a:p>
                      <a:pPr>
                        <a:lnSpc>
                          <a:spcPct val="115000"/>
                        </a:lnSpc>
                        <a:spcAft>
                          <a:spcPts val="0"/>
                        </a:spcAft>
                      </a:pPr>
                      <a:r>
                        <a:rPr lang="en-GB" sz="1400" dirty="0">
                          <a:effectLst/>
                        </a:rPr>
                        <a:t>Non-current Liabilities: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955680173"/>
                  </a:ext>
                </a:extLst>
              </a:tr>
              <a:tr h="379326">
                <a:tc>
                  <a:txBody>
                    <a:bodyPr/>
                    <a:lstStyle/>
                    <a:p>
                      <a:pPr>
                        <a:lnSpc>
                          <a:spcPct val="115000"/>
                        </a:lnSpc>
                        <a:spcAft>
                          <a:spcPts val="0"/>
                        </a:spcAft>
                      </a:pPr>
                      <a:r>
                        <a:rPr lang="en-GB" sz="1400" dirty="0">
                          <a:effectLst/>
                        </a:rPr>
                        <a:t>10% Debentures 2020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300,000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60,000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221044648"/>
                  </a:ext>
                </a:extLst>
              </a:tr>
              <a:tr h="645126">
                <a:tc>
                  <a:txBody>
                    <a:bodyPr/>
                    <a:lstStyle/>
                    <a:p>
                      <a:pPr>
                        <a:lnSpc>
                          <a:spcPct val="115000"/>
                        </a:lnSpc>
                        <a:spcAft>
                          <a:spcPts val="0"/>
                        </a:spcAft>
                      </a:pPr>
                      <a:r>
                        <a:rPr lang="en-GB" sz="1400" dirty="0">
                          <a:effectLst/>
                        </a:rPr>
                        <a:t>8% Barclays Loan – 5 years remaining</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100,000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40,000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711569378"/>
                  </a:ext>
                </a:extLst>
              </a:tr>
              <a:tr h="379326">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500,000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500,000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1025256369"/>
                  </a:ext>
                </a:extLst>
              </a:tr>
            </a:tbl>
          </a:graphicData>
        </a:graphic>
      </p:graphicFrame>
      <p:sp>
        <p:nvSpPr>
          <p:cNvPr id="9" name="Content Placeholder 8">
            <a:extLst>
              <a:ext uri="{FF2B5EF4-FFF2-40B4-BE49-F238E27FC236}">
                <a16:creationId xmlns:a16="http://schemas.microsoft.com/office/drawing/2014/main" id="{106373EF-876D-40F4-8823-C7CD70C7E083}"/>
              </a:ext>
            </a:extLst>
          </p:cNvPr>
          <p:cNvSpPr>
            <a:spLocks noGrp="1"/>
          </p:cNvSpPr>
          <p:nvPr>
            <p:ph sz="half" idx="2"/>
          </p:nvPr>
        </p:nvSpPr>
        <p:spPr>
          <a:xfrm>
            <a:off x="5130318" y="1377645"/>
            <a:ext cx="3886200" cy="5214851"/>
          </a:xfrm>
        </p:spPr>
        <p:txBody>
          <a:bodyPr/>
          <a:lstStyle/>
          <a:p>
            <a:r>
              <a:rPr lang="en-GB" sz="1800" dirty="0">
                <a:latin typeface="Times New Roman" panose="02020603050405020304" pitchFamily="18" charset="0"/>
                <a:cs typeface="Times New Roman" panose="02020603050405020304" pitchFamily="18" charset="0"/>
              </a:rPr>
              <a:t>The two companies below have the same capital invested, namely £500,000, but a different capital mix</a:t>
            </a:r>
          </a:p>
          <a:p>
            <a:r>
              <a:rPr lang="en-GB" sz="1800" dirty="0">
                <a:latin typeface="Times New Roman" panose="02020603050405020304" pitchFamily="18" charset="0"/>
                <a:cs typeface="Times New Roman" panose="02020603050405020304" pitchFamily="18" charset="0"/>
              </a:rPr>
              <a:t>The capital structure gearing for Risk plc is…</a:t>
            </a:r>
          </a:p>
          <a:p>
            <a:pPr marL="0" indent="0">
              <a:buNone/>
            </a:pPr>
            <a:r>
              <a:rPr lang="en-GB" sz="1800" dirty="0">
                <a:latin typeface="Times New Roman" panose="02020603050405020304" pitchFamily="18" charset="0"/>
                <a:cs typeface="Times New Roman" panose="02020603050405020304" pitchFamily="18" charset="0"/>
              </a:rPr>
              <a:t>    (400,000/500,000) x 100 = 80%</a:t>
            </a:r>
          </a:p>
          <a:p>
            <a:r>
              <a:rPr lang="en-GB" sz="1800" dirty="0">
                <a:latin typeface="Times New Roman" panose="02020603050405020304" pitchFamily="18" charset="0"/>
                <a:cs typeface="Times New Roman" panose="02020603050405020304" pitchFamily="18" charset="0"/>
              </a:rPr>
              <a:t>The alternative (leverage) gearing is</a:t>
            </a:r>
          </a:p>
          <a:p>
            <a:pPr marL="0" indent="0">
              <a:buNone/>
            </a:pPr>
            <a:r>
              <a:rPr lang="en-GB" sz="1800" dirty="0">
                <a:latin typeface="Times New Roman" panose="02020603050405020304" pitchFamily="18" charset="0"/>
                <a:cs typeface="Times New Roman" panose="02020603050405020304" pitchFamily="18" charset="0"/>
              </a:rPr>
              <a:t>   (400,000/100,000) x 100 = 400%</a:t>
            </a:r>
          </a:p>
          <a:p>
            <a:pPr marL="0" indent="0">
              <a:buNone/>
            </a:pPr>
            <a:endParaRPr lang="en-GB"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The capital structure gearing for Playsafe plc is… </a:t>
            </a:r>
          </a:p>
          <a:p>
            <a:pPr marL="0" indent="0">
              <a:buNone/>
            </a:pPr>
            <a:r>
              <a:rPr lang="en-GB" sz="1800" dirty="0">
                <a:latin typeface="Times New Roman" panose="02020603050405020304" pitchFamily="18" charset="0"/>
                <a:cs typeface="Times New Roman" panose="02020603050405020304" pitchFamily="18" charset="0"/>
              </a:rPr>
              <a:t>    (100,000/500,000) x 100 = 20%</a:t>
            </a:r>
          </a:p>
          <a:p>
            <a:r>
              <a:rPr lang="en-GB" sz="1800" dirty="0">
                <a:latin typeface="Times New Roman" panose="02020603050405020304" pitchFamily="18" charset="0"/>
                <a:cs typeface="Times New Roman" panose="02020603050405020304" pitchFamily="18" charset="0"/>
              </a:rPr>
              <a:t>The leverage gearing is…</a:t>
            </a:r>
          </a:p>
          <a:p>
            <a:pPr marL="0" indent="0">
              <a:buNone/>
            </a:pPr>
            <a:r>
              <a:rPr lang="en-GB" sz="1800" dirty="0">
                <a:latin typeface="Times New Roman" panose="02020603050405020304" pitchFamily="18" charset="0"/>
                <a:cs typeface="Times New Roman" panose="02020603050405020304" pitchFamily="18" charset="0"/>
              </a:rPr>
              <a:t>    (400,000/100,000) x 100 = 25%</a:t>
            </a:r>
          </a:p>
          <a:p>
            <a:pPr marL="0" indent="0">
              <a:buNone/>
            </a:pPr>
            <a:endParaRPr lang="en-GB" sz="1800" dirty="0">
              <a:latin typeface="Times New Roman" panose="02020603050405020304" pitchFamily="18" charset="0"/>
              <a:cs typeface="Times New Roman" panose="02020603050405020304" pitchFamily="18" charset="0"/>
            </a:endParaRPr>
          </a:p>
          <a:p>
            <a:pPr marL="0" indent="0">
              <a:buNone/>
            </a:pPr>
            <a:endParaRPr lang="en-GB" sz="1800" dirty="0">
              <a:latin typeface="Times New Roman" panose="02020603050405020304" pitchFamily="18" charset="0"/>
              <a:cs typeface="Times New Roman" panose="02020603050405020304" pitchFamily="18" charset="0"/>
            </a:endParaRPr>
          </a:p>
          <a:p>
            <a:endParaRPr lang="en-GB" sz="1800" dirty="0">
              <a:latin typeface="Times New Roman" panose="02020603050405020304" pitchFamily="18" charset="0"/>
              <a:cs typeface="Times New Roman" panose="02020603050405020304" pitchFamily="18" charset="0"/>
            </a:endParaRPr>
          </a:p>
          <a:p>
            <a:endParaRPr lang="en-GB" dirty="0"/>
          </a:p>
        </p:txBody>
      </p:sp>
      <p:sp>
        <p:nvSpPr>
          <p:cNvPr id="3" name="Slide Number Placeholder 2">
            <a:extLst>
              <a:ext uri="{FF2B5EF4-FFF2-40B4-BE49-F238E27FC236}">
                <a16:creationId xmlns:a16="http://schemas.microsoft.com/office/drawing/2014/main" id="{CD2EB0E8-FBBA-4E35-B9BE-D356E3130921}"/>
              </a:ext>
            </a:extLst>
          </p:cNvPr>
          <p:cNvSpPr>
            <a:spLocks noGrp="1"/>
          </p:cNvSpPr>
          <p:nvPr>
            <p:ph type="sldNum" sz="quarter" idx="12"/>
          </p:nvPr>
        </p:nvSpPr>
        <p:spPr/>
        <p:txBody>
          <a:bodyPr/>
          <a:lstStyle/>
          <a:p>
            <a:fld id="{63A33278-8D2C-46E9-9145-8061F8ED03C5}" type="slidenum">
              <a:rPr lang="en-GB" smtClean="0"/>
              <a:t>22</a:t>
            </a:fld>
            <a:endParaRPr lang="en-GB" dirty="0"/>
          </a:p>
        </p:txBody>
      </p:sp>
    </p:spTree>
    <p:custDataLst>
      <p:tags r:id="rId1"/>
    </p:custDataLst>
    <p:extLst>
      <p:ext uri="{BB962C8B-B14F-4D97-AF65-F5344CB8AC3E}">
        <p14:creationId xmlns:p14="http://schemas.microsoft.com/office/powerpoint/2010/main" val="22495545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8B48D-2920-4E51-8CF9-0D4CF0F01EF1}"/>
              </a:ext>
            </a:extLst>
          </p:cNvPr>
          <p:cNvSpPr>
            <a:spLocks noGrp="1"/>
          </p:cNvSpPr>
          <p:nvPr>
            <p:ph type="title"/>
          </p:nvPr>
        </p:nvSpPr>
        <p:spPr>
          <a:xfrm>
            <a:off x="0" y="295608"/>
            <a:ext cx="7055380" cy="1400530"/>
          </a:xfrm>
        </p:spPr>
        <p:txBody>
          <a:bodyPr/>
          <a:lstStyle/>
          <a:p>
            <a:pPr algn="ctr"/>
            <a:r>
              <a:rPr lang="en-GB" sz="3600" dirty="0"/>
              <a:t>Types of gearing – exercise</a:t>
            </a:r>
          </a:p>
        </p:txBody>
      </p:sp>
      <p:graphicFrame>
        <p:nvGraphicFramePr>
          <p:cNvPr id="15" name="Content Placeholder 14">
            <a:extLst>
              <a:ext uri="{FF2B5EF4-FFF2-40B4-BE49-F238E27FC236}">
                <a16:creationId xmlns:a16="http://schemas.microsoft.com/office/drawing/2014/main" id="{62C6CE2B-CB6B-43AC-83D1-0BD2FE81FB40}"/>
              </a:ext>
            </a:extLst>
          </p:cNvPr>
          <p:cNvGraphicFramePr>
            <a:graphicFrameLocks noGrp="1"/>
          </p:cNvGraphicFramePr>
          <p:nvPr>
            <p:ph sz="half" idx="1"/>
            <p:extLst>
              <p:ext uri="{D42A27DB-BD31-4B8C-83A1-F6EECF244321}">
                <p14:modId xmlns:p14="http://schemas.microsoft.com/office/powerpoint/2010/main" val="163758798"/>
              </p:ext>
            </p:extLst>
          </p:nvPr>
        </p:nvGraphicFramePr>
        <p:xfrm>
          <a:off x="243946" y="1441403"/>
          <a:ext cx="5094218" cy="4617720"/>
        </p:xfrm>
        <a:graphic>
          <a:graphicData uri="http://schemas.openxmlformats.org/drawingml/2006/table">
            <a:tbl>
              <a:tblPr firstRow="1" bandRow="1">
                <a:tableStyleId>{7DF18680-E054-41AD-8BC1-D1AEF772440D}</a:tableStyleId>
              </a:tblPr>
              <a:tblGrid>
                <a:gridCol w="2628412">
                  <a:extLst>
                    <a:ext uri="{9D8B030D-6E8A-4147-A177-3AD203B41FA5}">
                      <a16:colId xmlns:a16="http://schemas.microsoft.com/office/drawing/2014/main" val="2835301677"/>
                    </a:ext>
                  </a:extLst>
                </a:gridCol>
                <a:gridCol w="1271735">
                  <a:extLst>
                    <a:ext uri="{9D8B030D-6E8A-4147-A177-3AD203B41FA5}">
                      <a16:colId xmlns:a16="http://schemas.microsoft.com/office/drawing/2014/main" val="1830684269"/>
                    </a:ext>
                  </a:extLst>
                </a:gridCol>
                <a:gridCol w="1194071">
                  <a:extLst>
                    <a:ext uri="{9D8B030D-6E8A-4147-A177-3AD203B41FA5}">
                      <a16:colId xmlns:a16="http://schemas.microsoft.com/office/drawing/2014/main" val="2908070168"/>
                    </a:ext>
                  </a:extLst>
                </a:gridCol>
              </a:tblGrid>
              <a:tr h="370840">
                <a:tc>
                  <a:txBody>
                    <a:bodyPr/>
                    <a:lstStyle/>
                    <a:p>
                      <a:endParaRPr lang="en-GB" dirty="0"/>
                    </a:p>
                  </a:txBody>
                  <a:tcPr/>
                </a:tc>
                <a:tc>
                  <a:txBody>
                    <a:bodyPr/>
                    <a:lstStyle/>
                    <a:p>
                      <a:r>
                        <a:rPr lang="en-GB" dirty="0"/>
                        <a:t>Clod</a:t>
                      </a:r>
                    </a:p>
                    <a:p>
                      <a:r>
                        <a:rPr lang="en-GB" dirty="0"/>
                        <a:t> plc</a:t>
                      </a:r>
                    </a:p>
                  </a:txBody>
                  <a:tcPr/>
                </a:tc>
                <a:tc>
                  <a:txBody>
                    <a:bodyPr/>
                    <a:lstStyle/>
                    <a:p>
                      <a:r>
                        <a:rPr lang="en-GB" dirty="0"/>
                        <a:t>Hopper</a:t>
                      </a:r>
                    </a:p>
                    <a:p>
                      <a:r>
                        <a:rPr lang="en-GB" dirty="0"/>
                        <a:t>plc</a:t>
                      </a:r>
                    </a:p>
                  </a:txBody>
                  <a:tcPr/>
                </a:tc>
                <a:extLst>
                  <a:ext uri="{0D108BD9-81ED-4DB2-BD59-A6C34878D82A}">
                    <a16:rowId xmlns:a16="http://schemas.microsoft.com/office/drawing/2014/main" val="3382917298"/>
                  </a:ext>
                </a:extLst>
              </a:tr>
              <a:tr h="370840">
                <a:tc>
                  <a:txBody>
                    <a:bodyPr/>
                    <a:lstStyle/>
                    <a:p>
                      <a:endParaRPr lang="en-GB" dirty="0"/>
                    </a:p>
                  </a:txBody>
                  <a:tcPr/>
                </a:tc>
                <a:tc>
                  <a:txBody>
                    <a:bodyPr/>
                    <a:lstStyle/>
                    <a:p>
                      <a:pPr algn="ctr"/>
                      <a:r>
                        <a:rPr lang="en-GB" dirty="0"/>
                        <a:t>£</a:t>
                      </a:r>
                    </a:p>
                  </a:txBody>
                  <a:tcPr/>
                </a:tc>
                <a:tc>
                  <a:txBody>
                    <a:bodyPr/>
                    <a:lstStyle/>
                    <a:p>
                      <a:pPr algn="ctr"/>
                      <a:r>
                        <a:rPr lang="en-GB" dirty="0"/>
                        <a:t>£</a:t>
                      </a:r>
                    </a:p>
                  </a:txBody>
                  <a:tcPr/>
                </a:tc>
                <a:extLst>
                  <a:ext uri="{0D108BD9-81ED-4DB2-BD59-A6C34878D82A}">
                    <a16:rowId xmlns:a16="http://schemas.microsoft.com/office/drawing/2014/main" val="1515833226"/>
                  </a:ext>
                </a:extLst>
              </a:tr>
              <a:tr h="370840">
                <a:tc>
                  <a:txBody>
                    <a:bodyPr/>
                    <a:lstStyle/>
                    <a:p>
                      <a:r>
                        <a:rPr lang="en-GB" dirty="0"/>
                        <a:t>50p ordinary shares</a:t>
                      </a:r>
                    </a:p>
                  </a:txBody>
                  <a:tcPr/>
                </a:tc>
                <a:tc>
                  <a:txBody>
                    <a:bodyPr/>
                    <a:lstStyle/>
                    <a:p>
                      <a:pPr algn="r"/>
                      <a:r>
                        <a:rPr lang="en-GB" dirty="0"/>
                        <a:t>200,000</a:t>
                      </a:r>
                    </a:p>
                  </a:txBody>
                  <a:tcPr/>
                </a:tc>
                <a:tc>
                  <a:txBody>
                    <a:bodyPr/>
                    <a:lstStyle/>
                    <a:p>
                      <a:pPr algn="r"/>
                      <a:r>
                        <a:rPr lang="en-GB" dirty="0"/>
                        <a:t>300,000</a:t>
                      </a:r>
                    </a:p>
                  </a:txBody>
                  <a:tcPr/>
                </a:tc>
                <a:extLst>
                  <a:ext uri="{0D108BD9-81ED-4DB2-BD59-A6C34878D82A}">
                    <a16:rowId xmlns:a16="http://schemas.microsoft.com/office/drawing/2014/main" val="3799780838"/>
                  </a:ext>
                </a:extLst>
              </a:tr>
              <a:tr h="370840">
                <a:tc>
                  <a:txBody>
                    <a:bodyPr/>
                    <a:lstStyle/>
                    <a:p>
                      <a:endParaRPr lang="en-GB" dirty="0"/>
                    </a:p>
                  </a:txBody>
                  <a:tcPr/>
                </a:tc>
                <a:tc>
                  <a:txBody>
                    <a:bodyPr/>
                    <a:lstStyle/>
                    <a:p>
                      <a:pPr algn="r"/>
                      <a:endParaRPr lang="en-GB" dirty="0"/>
                    </a:p>
                  </a:txBody>
                  <a:tcPr/>
                </a:tc>
                <a:tc>
                  <a:txBody>
                    <a:bodyPr/>
                    <a:lstStyle/>
                    <a:p>
                      <a:pPr algn="r"/>
                      <a:endParaRPr lang="en-GB" dirty="0"/>
                    </a:p>
                  </a:txBody>
                  <a:tcPr/>
                </a:tc>
                <a:extLst>
                  <a:ext uri="{0D108BD9-81ED-4DB2-BD59-A6C34878D82A}">
                    <a16:rowId xmlns:a16="http://schemas.microsoft.com/office/drawing/2014/main" val="2777416048"/>
                  </a:ext>
                </a:extLst>
              </a:tr>
              <a:tr h="370840">
                <a:tc>
                  <a:txBody>
                    <a:bodyPr/>
                    <a:lstStyle/>
                    <a:p>
                      <a:r>
                        <a:rPr lang="en-GB" dirty="0"/>
                        <a:t>Retained earnings</a:t>
                      </a:r>
                    </a:p>
                  </a:txBody>
                  <a:tcPr/>
                </a:tc>
                <a:tc>
                  <a:txBody>
                    <a:bodyPr/>
                    <a:lstStyle/>
                    <a:p>
                      <a:pPr algn="r"/>
                      <a:r>
                        <a:rPr lang="en-GB" dirty="0"/>
                        <a:t>350,000</a:t>
                      </a:r>
                    </a:p>
                  </a:txBody>
                  <a:tcPr/>
                </a:tc>
                <a:tc>
                  <a:txBody>
                    <a:bodyPr/>
                    <a:lstStyle/>
                    <a:p>
                      <a:pPr algn="r"/>
                      <a:r>
                        <a:rPr lang="en-GB" dirty="0"/>
                        <a:t>450,000</a:t>
                      </a:r>
                    </a:p>
                  </a:txBody>
                  <a:tcPr/>
                </a:tc>
                <a:extLst>
                  <a:ext uri="{0D108BD9-81ED-4DB2-BD59-A6C34878D82A}">
                    <a16:rowId xmlns:a16="http://schemas.microsoft.com/office/drawing/2014/main" val="2535368350"/>
                  </a:ext>
                </a:extLst>
              </a:tr>
              <a:tr h="370840">
                <a:tc>
                  <a:txBody>
                    <a:bodyPr/>
                    <a:lstStyle/>
                    <a:p>
                      <a:r>
                        <a:rPr lang="en-GB" dirty="0"/>
                        <a:t>Share premium</a:t>
                      </a:r>
                    </a:p>
                  </a:txBody>
                  <a:tcPr/>
                </a:tc>
                <a:tc>
                  <a:txBody>
                    <a:bodyPr/>
                    <a:lstStyle/>
                    <a:p>
                      <a:pPr algn="r"/>
                      <a:r>
                        <a:rPr lang="en-GB" dirty="0"/>
                        <a:t>50,000</a:t>
                      </a:r>
                    </a:p>
                  </a:txBody>
                  <a:tcPr/>
                </a:tc>
                <a:tc>
                  <a:txBody>
                    <a:bodyPr/>
                    <a:lstStyle/>
                    <a:p>
                      <a:pPr algn="r"/>
                      <a:r>
                        <a:rPr lang="en-GB" dirty="0"/>
                        <a:t>0</a:t>
                      </a:r>
                    </a:p>
                  </a:txBody>
                  <a:tcPr/>
                </a:tc>
                <a:extLst>
                  <a:ext uri="{0D108BD9-81ED-4DB2-BD59-A6C34878D82A}">
                    <a16:rowId xmlns:a16="http://schemas.microsoft.com/office/drawing/2014/main" val="2179453701"/>
                  </a:ext>
                </a:extLst>
              </a:tr>
              <a:tr h="370840">
                <a:tc>
                  <a:txBody>
                    <a:bodyPr/>
                    <a:lstStyle/>
                    <a:p>
                      <a:endParaRPr lang="en-GB" dirty="0"/>
                    </a:p>
                  </a:txBody>
                  <a:tcPr/>
                </a:tc>
                <a:tc>
                  <a:txBody>
                    <a:bodyPr/>
                    <a:lstStyle/>
                    <a:p>
                      <a:pPr algn="r"/>
                      <a:endParaRPr lang="en-GB" dirty="0"/>
                    </a:p>
                  </a:txBody>
                  <a:tcPr/>
                </a:tc>
                <a:tc>
                  <a:txBody>
                    <a:bodyPr/>
                    <a:lstStyle/>
                    <a:p>
                      <a:pPr algn="r"/>
                      <a:endParaRPr lang="en-GB" dirty="0"/>
                    </a:p>
                  </a:txBody>
                  <a:tcPr/>
                </a:tc>
                <a:extLst>
                  <a:ext uri="{0D108BD9-81ED-4DB2-BD59-A6C34878D82A}">
                    <a16:rowId xmlns:a16="http://schemas.microsoft.com/office/drawing/2014/main" val="2951790518"/>
                  </a:ext>
                </a:extLst>
              </a:tr>
              <a:tr h="370840">
                <a:tc>
                  <a:txBody>
                    <a:bodyPr/>
                    <a:lstStyle/>
                    <a:p>
                      <a:r>
                        <a:rPr lang="en-GB" dirty="0"/>
                        <a:t>8% Debenture (2020)</a:t>
                      </a:r>
                    </a:p>
                  </a:txBody>
                  <a:tcPr/>
                </a:tc>
                <a:tc>
                  <a:txBody>
                    <a:bodyPr/>
                    <a:lstStyle/>
                    <a:p>
                      <a:pPr algn="r"/>
                      <a:r>
                        <a:rPr lang="en-GB" dirty="0"/>
                        <a:t>800,000</a:t>
                      </a:r>
                    </a:p>
                  </a:txBody>
                  <a:tcPr/>
                </a:tc>
                <a:tc>
                  <a:txBody>
                    <a:bodyPr/>
                    <a:lstStyle/>
                    <a:p>
                      <a:pPr algn="r"/>
                      <a:r>
                        <a:rPr lang="en-GB" dirty="0"/>
                        <a:t>0</a:t>
                      </a:r>
                    </a:p>
                  </a:txBody>
                  <a:tcPr/>
                </a:tc>
                <a:extLst>
                  <a:ext uri="{0D108BD9-81ED-4DB2-BD59-A6C34878D82A}">
                    <a16:rowId xmlns:a16="http://schemas.microsoft.com/office/drawing/2014/main" val="96491703"/>
                  </a:ext>
                </a:extLst>
              </a:tr>
              <a:tr h="370840">
                <a:tc>
                  <a:txBody>
                    <a:bodyPr/>
                    <a:lstStyle/>
                    <a:p>
                      <a:r>
                        <a:rPr lang="en-GB" dirty="0"/>
                        <a:t>10% Loan stock</a:t>
                      </a:r>
                    </a:p>
                  </a:txBody>
                  <a:tcPr/>
                </a:tc>
                <a:tc>
                  <a:txBody>
                    <a:bodyPr/>
                    <a:lstStyle/>
                    <a:p>
                      <a:pPr algn="r"/>
                      <a:endParaRPr lang="en-GB" dirty="0"/>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150,000</a:t>
                      </a:r>
                    </a:p>
                  </a:txBody>
                  <a:tcPr/>
                </a:tc>
                <a:extLst>
                  <a:ext uri="{0D108BD9-81ED-4DB2-BD59-A6C34878D82A}">
                    <a16:rowId xmlns:a16="http://schemas.microsoft.com/office/drawing/2014/main" val="3464407229"/>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10% Preference shares</a:t>
                      </a:r>
                    </a:p>
                  </a:txBody>
                  <a:tcPr/>
                </a:tc>
                <a:tc>
                  <a:txBody>
                    <a:bodyPr/>
                    <a:lstStyle/>
                    <a:p>
                      <a:pPr algn="r"/>
                      <a:r>
                        <a:rPr lang="en-GB" dirty="0"/>
                        <a:t>100,000</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0</a:t>
                      </a:r>
                    </a:p>
                  </a:txBody>
                  <a:tcPr/>
                </a:tc>
                <a:extLst>
                  <a:ext uri="{0D108BD9-81ED-4DB2-BD59-A6C34878D82A}">
                    <a16:rowId xmlns:a16="http://schemas.microsoft.com/office/drawing/2014/main" val="3752264443"/>
                  </a:ext>
                </a:extLst>
              </a:tr>
              <a:tr h="370840">
                <a:tc>
                  <a:txBody>
                    <a:bodyPr/>
                    <a:lstStyle/>
                    <a:p>
                      <a:r>
                        <a:rPr lang="en-GB" dirty="0"/>
                        <a:t>Total capital</a:t>
                      </a:r>
                    </a:p>
                  </a:txBody>
                  <a:tcPr/>
                </a:tc>
                <a:tc>
                  <a:txBody>
                    <a:bodyPr/>
                    <a:lstStyle/>
                    <a:p>
                      <a:pPr algn="r"/>
                      <a:r>
                        <a:rPr lang="en-GB" dirty="0"/>
                        <a:t>1,500,000</a:t>
                      </a:r>
                    </a:p>
                  </a:txBody>
                  <a:tcPr/>
                </a:tc>
                <a:tc>
                  <a:txBody>
                    <a:bodyPr/>
                    <a:lstStyle/>
                    <a:p>
                      <a:pPr algn="r"/>
                      <a:r>
                        <a:rPr lang="en-GB" dirty="0"/>
                        <a:t>900,000</a:t>
                      </a:r>
                    </a:p>
                  </a:txBody>
                  <a:tcPr/>
                </a:tc>
                <a:extLst>
                  <a:ext uri="{0D108BD9-81ED-4DB2-BD59-A6C34878D82A}">
                    <a16:rowId xmlns:a16="http://schemas.microsoft.com/office/drawing/2014/main" val="3566143007"/>
                  </a:ext>
                </a:extLst>
              </a:tr>
            </a:tbl>
          </a:graphicData>
        </a:graphic>
      </p:graphicFrame>
      <p:sp>
        <p:nvSpPr>
          <p:cNvPr id="13" name="Content Placeholder 12">
            <a:extLst>
              <a:ext uri="{FF2B5EF4-FFF2-40B4-BE49-F238E27FC236}">
                <a16:creationId xmlns:a16="http://schemas.microsoft.com/office/drawing/2014/main" id="{3108CCB2-F7C0-4A06-A5C9-4084792F56F3}"/>
              </a:ext>
            </a:extLst>
          </p:cNvPr>
          <p:cNvSpPr>
            <a:spLocks noGrp="1"/>
          </p:cNvSpPr>
          <p:nvPr>
            <p:ph sz="half" idx="2"/>
          </p:nvPr>
        </p:nvSpPr>
        <p:spPr>
          <a:xfrm>
            <a:off x="5338165" y="1488457"/>
            <a:ext cx="3689349" cy="4592572"/>
          </a:xfrm>
        </p:spPr>
        <p:txBody>
          <a:bodyPr/>
          <a:lstStyle/>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Using an appropriate formula, determine the gearing for each company</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 Explain why an ordinary shareholder of Clod plc would be concerned during a period of falling profits</a:t>
            </a:r>
          </a:p>
          <a:p>
            <a:endParaRPr lang="en-GB" dirty="0"/>
          </a:p>
        </p:txBody>
      </p:sp>
      <p:sp>
        <p:nvSpPr>
          <p:cNvPr id="3" name="Slide Number Placeholder 2">
            <a:extLst>
              <a:ext uri="{FF2B5EF4-FFF2-40B4-BE49-F238E27FC236}">
                <a16:creationId xmlns:a16="http://schemas.microsoft.com/office/drawing/2014/main" id="{8B7471CB-0F90-4CE5-AA71-0B6F83B5654A}"/>
              </a:ext>
            </a:extLst>
          </p:cNvPr>
          <p:cNvSpPr>
            <a:spLocks noGrp="1"/>
          </p:cNvSpPr>
          <p:nvPr>
            <p:ph type="sldNum" sz="quarter" idx="12"/>
          </p:nvPr>
        </p:nvSpPr>
        <p:spPr/>
        <p:txBody>
          <a:bodyPr/>
          <a:lstStyle/>
          <a:p>
            <a:fld id="{63A33278-8D2C-46E9-9145-8061F8ED03C5}" type="slidenum">
              <a:rPr lang="en-GB" smtClean="0"/>
              <a:t>23</a:t>
            </a:fld>
            <a:endParaRPr lang="en-GB" dirty="0"/>
          </a:p>
        </p:txBody>
      </p:sp>
    </p:spTree>
    <p:custDataLst>
      <p:tags r:id="rId1"/>
    </p:custDataLst>
    <p:extLst>
      <p:ext uri="{BB962C8B-B14F-4D97-AF65-F5344CB8AC3E}">
        <p14:creationId xmlns:p14="http://schemas.microsoft.com/office/powerpoint/2010/main" val="3462044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A2E721B-4A18-44CC-84C1-00230B66D43F}"/>
              </a:ext>
            </a:extLst>
          </p:cNvPr>
          <p:cNvSpPr>
            <a:spLocks noGrp="1"/>
          </p:cNvSpPr>
          <p:nvPr>
            <p:ph type="title"/>
          </p:nvPr>
        </p:nvSpPr>
        <p:spPr/>
        <p:txBody>
          <a:bodyPr/>
          <a:lstStyle/>
          <a:p>
            <a:r>
              <a:rPr lang="en-GB" dirty="0"/>
              <a:t>Gearing - summary</a:t>
            </a:r>
          </a:p>
        </p:txBody>
      </p:sp>
      <p:sp>
        <p:nvSpPr>
          <p:cNvPr id="6" name="Content Placeholder 5">
            <a:extLst>
              <a:ext uri="{FF2B5EF4-FFF2-40B4-BE49-F238E27FC236}">
                <a16:creationId xmlns:a16="http://schemas.microsoft.com/office/drawing/2014/main" id="{CB1833DC-E5B1-4E41-A08E-1E9686840AC8}"/>
              </a:ext>
            </a:extLst>
          </p:cNvPr>
          <p:cNvSpPr>
            <a:spLocks noGrp="1"/>
          </p:cNvSpPr>
          <p:nvPr>
            <p:ph idx="1"/>
          </p:nvPr>
        </p:nvSpPr>
        <p:spPr/>
        <p:txBody>
          <a:bodyPr>
            <a:normAutofit fontScale="25000" lnSpcReduction="20000"/>
          </a:bodyPr>
          <a:lstStyle/>
          <a:p>
            <a:r>
              <a:rPr lang="en-US" sz="12800" dirty="0">
                <a:latin typeface="Times New Roman" panose="02020603050405020304" pitchFamily="18" charset="0"/>
                <a:cs typeface="Times New Roman" panose="02020603050405020304" pitchFamily="18" charset="0"/>
              </a:rPr>
              <a:t>No such thing as an ideal level of gearing</a:t>
            </a:r>
            <a:endParaRPr lang="en-GB" sz="12800" dirty="0">
              <a:latin typeface="Times New Roman" panose="02020603050405020304" pitchFamily="18" charset="0"/>
              <a:cs typeface="Times New Roman" panose="02020603050405020304" pitchFamily="18" charset="0"/>
            </a:endParaRPr>
          </a:p>
          <a:p>
            <a:pPr marL="0" indent="0">
              <a:buNone/>
            </a:pPr>
            <a:endParaRPr lang="en-GB" sz="7400" dirty="0">
              <a:latin typeface="Times New Roman" panose="02020603050405020304" pitchFamily="18" charset="0"/>
              <a:cs typeface="Times New Roman" panose="02020603050405020304" pitchFamily="18" charset="0"/>
            </a:endParaRPr>
          </a:p>
          <a:p>
            <a:pPr lvl="0"/>
            <a:r>
              <a:rPr lang="en-US" sz="7400" dirty="0">
                <a:latin typeface="Times New Roman" panose="02020603050405020304" pitchFamily="18" charset="0"/>
                <a:cs typeface="Times New Roman" panose="02020603050405020304" pitchFamily="18" charset="0"/>
              </a:rPr>
              <a:t>Depends upon the type of business</a:t>
            </a:r>
          </a:p>
          <a:p>
            <a:pPr marL="0" lvl="0" indent="0">
              <a:buNone/>
            </a:pPr>
            <a:endParaRPr lang="en-GB" sz="7400" dirty="0">
              <a:latin typeface="Times New Roman" panose="02020603050405020304" pitchFamily="18" charset="0"/>
              <a:cs typeface="Times New Roman" panose="02020603050405020304" pitchFamily="18" charset="0"/>
            </a:endParaRPr>
          </a:p>
          <a:p>
            <a:pPr lvl="0"/>
            <a:r>
              <a:rPr lang="en-US" sz="7400" dirty="0">
                <a:latin typeface="Times New Roman" panose="02020603050405020304" pitchFamily="18" charset="0"/>
                <a:cs typeface="Times New Roman" panose="02020603050405020304" pitchFamily="18" charset="0"/>
              </a:rPr>
              <a:t>Different types of business will have different levels of business risk. This is usually assessed by the potential variability in a company’s profits from one year to the next</a:t>
            </a:r>
          </a:p>
          <a:p>
            <a:pPr lvl="0"/>
            <a:r>
              <a:rPr lang="en-US" sz="7400" dirty="0">
                <a:latin typeface="Times New Roman" panose="02020603050405020304" pitchFamily="18" charset="0"/>
                <a:cs typeface="Times New Roman" panose="02020603050405020304" pitchFamily="18" charset="0"/>
              </a:rPr>
              <a:t>Different countries with contrasting business cultures and types of capitalism will have different attitudes and tolerances to gearing levels</a:t>
            </a:r>
            <a:endParaRPr lang="en-GB" sz="7400" dirty="0">
              <a:latin typeface="Times New Roman" panose="02020603050405020304" pitchFamily="18" charset="0"/>
              <a:cs typeface="Times New Roman" panose="02020603050405020304" pitchFamily="18" charset="0"/>
            </a:endParaRPr>
          </a:p>
          <a:p>
            <a:pPr marL="0" indent="0">
              <a:buNone/>
            </a:pPr>
            <a:r>
              <a:rPr lang="en-US" sz="7400" dirty="0">
                <a:latin typeface="Times New Roman" panose="02020603050405020304" pitchFamily="18" charset="0"/>
                <a:cs typeface="Times New Roman" panose="02020603050405020304" pitchFamily="18" charset="0"/>
              </a:rPr>
              <a:t> </a:t>
            </a:r>
            <a:endParaRPr lang="en-GB" sz="7400" dirty="0">
              <a:latin typeface="Times New Roman" panose="02020603050405020304" pitchFamily="18" charset="0"/>
              <a:cs typeface="Times New Roman" panose="02020603050405020304" pitchFamily="18" charset="0"/>
            </a:endParaRPr>
          </a:p>
          <a:p>
            <a:pPr marL="0" indent="0">
              <a:buNone/>
            </a:pPr>
            <a:endParaRPr lang="en-GB" sz="7400" dirty="0">
              <a:latin typeface="Times New Roman" panose="02020603050405020304" pitchFamily="18" charset="0"/>
              <a:cs typeface="Times New Roman" panose="02020603050405020304" pitchFamily="18" charset="0"/>
            </a:endParaRPr>
          </a:p>
          <a:p>
            <a:r>
              <a:rPr lang="en-US" sz="7400" dirty="0">
                <a:latin typeface="Times New Roman" panose="02020603050405020304" pitchFamily="18" charset="0"/>
                <a:cs typeface="Times New Roman" panose="02020603050405020304" pitchFamily="18" charset="0"/>
              </a:rPr>
              <a:t>Which do you think has the higher level of business risk?</a:t>
            </a:r>
            <a:endParaRPr lang="en-GB" sz="7400" dirty="0">
              <a:latin typeface="Times New Roman" panose="02020603050405020304" pitchFamily="18" charset="0"/>
              <a:cs typeface="Times New Roman" panose="02020603050405020304" pitchFamily="18" charset="0"/>
            </a:endParaRPr>
          </a:p>
          <a:p>
            <a:pPr marL="0" indent="0">
              <a:buNone/>
            </a:pPr>
            <a:r>
              <a:rPr lang="en-US" sz="7400" b="1" dirty="0">
                <a:latin typeface="Times New Roman" panose="02020603050405020304" pitchFamily="18" charset="0"/>
                <a:cs typeface="Times New Roman" panose="02020603050405020304" pitchFamily="18" charset="0"/>
              </a:rPr>
              <a:t> </a:t>
            </a:r>
            <a:endParaRPr lang="en-GB" sz="7400" dirty="0">
              <a:latin typeface="Times New Roman" panose="02020603050405020304" pitchFamily="18" charset="0"/>
              <a:cs typeface="Times New Roman" panose="02020603050405020304" pitchFamily="18" charset="0"/>
            </a:endParaRPr>
          </a:p>
          <a:p>
            <a:pPr marL="0" lvl="0" indent="0">
              <a:buNone/>
            </a:pPr>
            <a:r>
              <a:rPr lang="en-US" sz="7400" dirty="0">
                <a:latin typeface="Times New Roman" panose="02020603050405020304" pitchFamily="18" charset="0"/>
                <a:cs typeface="Times New Roman" panose="02020603050405020304" pitchFamily="18" charset="0"/>
              </a:rPr>
              <a:t>               A company which makes luxury fashion goods?</a:t>
            </a:r>
            <a:endParaRPr lang="en-GB" sz="7400" dirty="0">
              <a:latin typeface="Times New Roman" panose="02020603050405020304" pitchFamily="18" charset="0"/>
              <a:cs typeface="Times New Roman" panose="02020603050405020304" pitchFamily="18" charset="0"/>
            </a:endParaRPr>
          </a:p>
          <a:p>
            <a:pPr marL="0" indent="0">
              <a:buNone/>
            </a:pPr>
            <a:r>
              <a:rPr lang="en-US" sz="7400" b="1" dirty="0">
                <a:latin typeface="Times New Roman" panose="02020603050405020304" pitchFamily="18" charset="0"/>
                <a:cs typeface="Times New Roman" panose="02020603050405020304" pitchFamily="18" charset="0"/>
              </a:rPr>
              <a:t>                                             OR</a:t>
            </a:r>
            <a:endParaRPr lang="en-GB" sz="7400" dirty="0">
              <a:latin typeface="Times New Roman" panose="02020603050405020304" pitchFamily="18" charset="0"/>
              <a:cs typeface="Times New Roman" panose="02020603050405020304" pitchFamily="18" charset="0"/>
            </a:endParaRPr>
          </a:p>
          <a:p>
            <a:pPr marL="0" lvl="0" indent="0">
              <a:buNone/>
            </a:pPr>
            <a:r>
              <a:rPr lang="en-US" sz="7400" dirty="0">
                <a:latin typeface="Times New Roman" panose="02020603050405020304" pitchFamily="18" charset="0"/>
                <a:cs typeface="Times New Roman" panose="02020603050405020304" pitchFamily="18" charset="0"/>
              </a:rPr>
              <a:t>                        A company which makes bread?</a:t>
            </a:r>
            <a:endParaRPr lang="en-GB" sz="7400" dirty="0">
              <a:latin typeface="Times New Roman" panose="02020603050405020304" pitchFamily="18" charset="0"/>
              <a:cs typeface="Times New Roman" panose="02020603050405020304" pitchFamily="18" charset="0"/>
            </a:endParaRPr>
          </a:p>
          <a:p>
            <a:pPr marL="0" indent="0">
              <a:buNone/>
            </a:pPr>
            <a:r>
              <a:rPr lang="en-US" sz="7400" dirty="0">
                <a:latin typeface="Times New Roman" panose="02020603050405020304" pitchFamily="18" charset="0"/>
                <a:cs typeface="Times New Roman" panose="02020603050405020304" pitchFamily="18" charset="0"/>
              </a:rPr>
              <a:t> </a:t>
            </a:r>
            <a:endParaRPr lang="en-GB" sz="7400" dirty="0">
              <a:latin typeface="Times New Roman" panose="02020603050405020304" pitchFamily="18" charset="0"/>
              <a:cs typeface="Times New Roman" panose="02020603050405020304" pitchFamily="18" charset="0"/>
            </a:endParaRPr>
          </a:p>
          <a:p>
            <a:pPr marL="0" indent="0">
              <a:buNone/>
            </a:pPr>
            <a:r>
              <a:rPr lang="en-US" sz="7400" dirty="0">
                <a:latin typeface="Times New Roman" panose="02020603050405020304" pitchFamily="18" charset="0"/>
                <a:cs typeface="Times New Roman" panose="02020603050405020304" pitchFamily="18" charset="0"/>
              </a:rPr>
              <a:t> </a:t>
            </a:r>
            <a:endParaRPr lang="en-GB" sz="7400" dirty="0">
              <a:latin typeface="Times New Roman" panose="02020603050405020304" pitchFamily="18" charset="0"/>
              <a:cs typeface="Times New Roman" panose="02020603050405020304" pitchFamily="18" charset="0"/>
            </a:endParaRPr>
          </a:p>
          <a:p>
            <a:pPr marL="0" indent="0">
              <a:buNone/>
            </a:pPr>
            <a:br>
              <a:rPr lang="en-US" sz="7400" dirty="0"/>
            </a:br>
            <a:r>
              <a:rPr lang="en-US" sz="7400" dirty="0"/>
              <a:t> </a:t>
            </a:r>
            <a:endParaRPr lang="en-GB" sz="7400" dirty="0"/>
          </a:p>
          <a:p>
            <a:endParaRPr lang="en-GB" dirty="0"/>
          </a:p>
        </p:txBody>
      </p:sp>
      <p:sp>
        <p:nvSpPr>
          <p:cNvPr id="2" name="Slide Number Placeholder 1">
            <a:extLst>
              <a:ext uri="{FF2B5EF4-FFF2-40B4-BE49-F238E27FC236}">
                <a16:creationId xmlns:a16="http://schemas.microsoft.com/office/drawing/2014/main" id="{9C247B50-6E09-4FE3-B9BF-E4F77AFCE375}"/>
              </a:ext>
            </a:extLst>
          </p:cNvPr>
          <p:cNvSpPr>
            <a:spLocks noGrp="1"/>
          </p:cNvSpPr>
          <p:nvPr>
            <p:ph type="sldNum" sz="quarter" idx="12"/>
          </p:nvPr>
        </p:nvSpPr>
        <p:spPr/>
        <p:txBody>
          <a:bodyPr/>
          <a:lstStyle/>
          <a:p>
            <a:fld id="{63A33278-8D2C-46E9-9145-8061F8ED03C5}" type="slidenum">
              <a:rPr lang="en-GB" smtClean="0"/>
              <a:t>24</a:t>
            </a:fld>
            <a:endParaRPr lang="en-GB" dirty="0"/>
          </a:p>
        </p:txBody>
      </p:sp>
    </p:spTree>
    <p:custDataLst>
      <p:tags r:id="rId1"/>
    </p:custDataLst>
    <p:extLst>
      <p:ext uri="{BB962C8B-B14F-4D97-AF65-F5344CB8AC3E}">
        <p14:creationId xmlns:p14="http://schemas.microsoft.com/office/powerpoint/2010/main" val="39592704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661B4-F9DD-43C2-9C12-1D83DF16978A}"/>
              </a:ext>
            </a:extLst>
          </p:cNvPr>
          <p:cNvSpPr>
            <a:spLocks noGrp="1"/>
          </p:cNvSpPr>
          <p:nvPr>
            <p:ph type="title"/>
          </p:nvPr>
        </p:nvSpPr>
        <p:spPr>
          <a:xfrm>
            <a:off x="423750" y="200169"/>
            <a:ext cx="7055380" cy="1400530"/>
          </a:xfrm>
        </p:spPr>
        <p:txBody>
          <a:bodyPr/>
          <a:lstStyle/>
          <a:p>
            <a:pPr algn="ctr"/>
            <a:r>
              <a:rPr lang="en-GB" sz="3600" dirty="0"/>
              <a:t>Gearing ratios</a:t>
            </a:r>
          </a:p>
        </p:txBody>
      </p:sp>
      <p:graphicFrame>
        <p:nvGraphicFramePr>
          <p:cNvPr id="4" name="Content Placeholder 3">
            <a:extLst>
              <a:ext uri="{FF2B5EF4-FFF2-40B4-BE49-F238E27FC236}">
                <a16:creationId xmlns:a16="http://schemas.microsoft.com/office/drawing/2014/main" id="{70DFBED5-E2EB-458A-9A23-CCA08F53EFAA}"/>
              </a:ext>
            </a:extLst>
          </p:cNvPr>
          <p:cNvGraphicFramePr>
            <a:graphicFrameLocks noGrp="1"/>
          </p:cNvGraphicFramePr>
          <p:nvPr>
            <p:ph idx="1"/>
            <p:extLst>
              <p:ext uri="{D42A27DB-BD31-4B8C-83A1-F6EECF244321}">
                <p14:modId xmlns:p14="http://schemas.microsoft.com/office/powerpoint/2010/main" val="1342959993"/>
              </p:ext>
            </p:extLst>
          </p:nvPr>
        </p:nvGraphicFramePr>
        <p:xfrm>
          <a:off x="136448" y="1020935"/>
          <a:ext cx="7457425" cy="5628641"/>
        </p:xfrm>
        <a:graphic>
          <a:graphicData uri="http://schemas.openxmlformats.org/drawingml/2006/table">
            <a:tbl>
              <a:tblPr firstRow="1" firstCol="1" bandRow="1">
                <a:tableStyleId>{7DF18680-E054-41AD-8BC1-D1AEF772440D}</a:tableStyleId>
              </a:tblPr>
              <a:tblGrid>
                <a:gridCol w="3027933">
                  <a:extLst>
                    <a:ext uri="{9D8B030D-6E8A-4147-A177-3AD203B41FA5}">
                      <a16:colId xmlns:a16="http://schemas.microsoft.com/office/drawing/2014/main" val="3497542593"/>
                    </a:ext>
                  </a:extLst>
                </a:gridCol>
                <a:gridCol w="2267630">
                  <a:extLst>
                    <a:ext uri="{9D8B030D-6E8A-4147-A177-3AD203B41FA5}">
                      <a16:colId xmlns:a16="http://schemas.microsoft.com/office/drawing/2014/main" val="3089179040"/>
                    </a:ext>
                  </a:extLst>
                </a:gridCol>
                <a:gridCol w="2161862">
                  <a:extLst>
                    <a:ext uri="{9D8B030D-6E8A-4147-A177-3AD203B41FA5}">
                      <a16:colId xmlns:a16="http://schemas.microsoft.com/office/drawing/2014/main" val="2149995517"/>
                    </a:ext>
                  </a:extLst>
                </a:gridCol>
              </a:tblGrid>
              <a:tr h="571125">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GEARING RATIOS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2018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84897165"/>
                  </a:ext>
                </a:extLst>
              </a:tr>
              <a:tr h="5000329">
                <a:tc>
                  <a:txBody>
                    <a:bodyPr/>
                    <a:lstStyle/>
                    <a:p>
                      <a:pPr algn="l">
                        <a:lnSpc>
                          <a:spcPct val="115000"/>
                        </a:lnSpc>
                        <a:spcAft>
                          <a:spcPts val="0"/>
                        </a:spcAft>
                      </a:pPr>
                      <a:r>
                        <a:rPr lang="en-GB" sz="1800" dirty="0">
                          <a:effectLst/>
                        </a:rPr>
                        <a:t> </a:t>
                      </a:r>
                    </a:p>
                    <a:p>
                      <a:pPr algn="l">
                        <a:lnSpc>
                          <a:spcPct val="115000"/>
                        </a:lnSpc>
                        <a:spcAft>
                          <a:spcPts val="0"/>
                        </a:spcAft>
                      </a:pPr>
                      <a:endParaRPr lang="en-GB" sz="1800" dirty="0">
                        <a:effectLst/>
                      </a:endParaRPr>
                    </a:p>
                    <a:p>
                      <a:pPr algn="l">
                        <a:lnSpc>
                          <a:spcPct val="115000"/>
                        </a:lnSpc>
                        <a:spcAft>
                          <a:spcPts val="0"/>
                        </a:spcAft>
                      </a:pPr>
                      <a:endParaRPr lang="en-GB" sz="1800" dirty="0">
                        <a:effectLst/>
                      </a:endParaRPr>
                    </a:p>
                    <a:p>
                      <a:pPr algn="l">
                        <a:lnSpc>
                          <a:spcPct val="115000"/>
                        </a:lnSpc>
                        <a:spcAft>
                          <a:spcPts val="0"/>
                        </a:spcAft>
                      </a:pPr>
                      <a:r>
                        <a:rPr lang="en-GB" sz="1800" u="sng" dirty="0">
                          <a:effectLst/>
                        </a:rPr>
                        <a:t>Debt Capital  x 100</a:t>
                      </a:r>
                      <a:endParaRPr lang="en-GB" sz="1800" dirty="0">
                        <a:effectLst/>
                      </a:endParaRPr>
                    </a:p>
                    <a:p>
                      <a:pPr algn="l">
                        <a:lnSpc>
                          <a:spcPct val="115000"/>
                        </a:lnSpc>
                        <a:spcAft>
                          <a:spcPts val="0"/>
                        </a:spcAft>
                      </a:pPr>
                      <a:r>
                        <a:rPr lang="en-GB" sz="1800" dirty="0">
                          <a:effectLst/>
                        </a:rPr>
                        <a:t>    Total Equity</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u="sng" dirty="0">
                          <a:effectLst/>
                        </a:rPr>
                        <a:t>Debt Capital  x 100</a:t>
                      </a:r>
                      <a:endParaRPr lang="en-GB" sz="1800" dirty="0">
                        <a:effectLst/>
                      </a:endParaRPr>
                    </a:p>
                    <a:p>
                      <a:pPr algn="l">
                        <a:lnSpc>
                          <a:spcPct val="115000"/>
                        </a:lnSpc>
                        <a:spcAft>
                          <a:spcPts val="0"/>
                        </a:spcAft>
                      </a:pPr>
                      <a:r>
                        <a:rPr lang="en-GB" sz="1800" dirty="0">
                          <a:effectLst/>
                        </a:rPr>
                        <a:t>Debt Capital + Total Equity</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txBody>
                  <a:tcPr marL="68580" marR="68580" marT="0" marB="0"/>
                </a:tc>
                <a:tc>
                  <a:txBody>
                    <a:bodyPr/>
                    <a:lstStyle/>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4932353"/>
                  </a:ext>
                </a:extLst>
              </a:tr>
            </a:tbl>
          </a:graphicData>
        </a:graphic>
      </p:graphicFrame>
      <p:sp>
        <p:nvSpPr>
          <p:cNvPr id="9" name="Slide Number Placeholder 8">
            <a:extLst>
              <a:ext uri="{FF2B5EF4-FFF2-40B4-BE49-F238E27FC236}">
                <a16:creationId xmlns:a16="http://schemas.microsoft.com/office/drawing/2014/main" id="{4622E9E2-9D4F-4D78-AD5C-FB778AB28730}"/>
              </a:ext>
            </a:extLst>
          </p:cNvPr>
          <p:cNvSpPr>
            <a:spLocks noGrp="1"/>
          </p:cNvSpPr>
          <p:nvPr>
            <p:ph type="sldNum" sz="quarter" idx="12"/>
          </p:nvPr>
        </p:nvSpPr>
        <p:spPr/>
        <p:txBody>
          <a:bodyPr/>
          <a:lstStyle/>
          <a:p>
            <a:fld id="{63A33278-8D2C-46E9-9145-8061F8ED03C5}" type="slidenum">
              <a:rPr lang="en-GB" smtClean="0"/>
              <a:t>25</a:t>
            </a:fld>
            <a:endParaRPr lang="en-GB" dirty="0"/>
          </a:p>
        </p:txBody>
      </p:sp>
      <p:sp>
        <p:nvSpPr>
          <p:cNvPr id="3" name="TextBox 2">
            <a:extLst>
              <a:ext uri="{FF2B5EF4-FFF2-40B4-BE49-F238E27FC236}">
                <a16:creationId xmlns:a16="http://schemas.microsoft.com/office/drawing/2014/main" id="{8715CED1-0684-4F53-876B-A109E63CCB3A}"/>
              </a:ext>
            </a:extLst>
          </p:cNvPr>
          <p:cNvSpPr txBox="1"/>
          <p:nvPr/>
        </p:nvSpPr>
        <p:spPr>
          <a:xfrm>
            <a:off x="4387442" y="1954635"/>
            <a:ext cx="1359017" cy="1073791"/>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9E5C9F68-7F2A-4343-9378-C92BB1BA70C2}"/>
              </a:ext>
            </a:extLst>
          </p:cNvPr>
          <p:cNvSpPr txBox="1"/>
          <p:nvPr/>
        </p:nvSpPr>
        <p:spPr>
          <a:xfrm>
            <a:off x="3405931" y="6098796"/>
            <a:ext cx="1770076" cy="461665"/>
          </a:xfrm>
          <a:prstGeom prst="rect">
            <a:avLst/>
          </a:prstGeom>
          <a:noFill/>
          <a:ln>
            <a:solidFill>
              <a:schemeClr val="accent1"/>
            </a:solidFill>
          </a:ln>
        </p:spPr>
        <p:txBody>
          <a:bodyPr wrap="square" rtlCol="0">
            <a:spAutoFit/>
          </a:bodyPr>
          <a:lstStyle/>
          <a:p>
            <a:r>
              <a:rPr lang="en-GB" sz="1200" b="1" dirty="0">
                <a:solidFill>
                  <a:schemeClr val="bg1"/>
                </a:solidFill>
              </a:rPr>
              <a:t>Relative difference</a:t>
            </a:r>
          </a:p>
          <a:p>
            <a:r>
              <a:rPr lang="en-GB" sz="1200" b="1" dirty="0">
                <a:solidFill>
                  <a:schemeClr val="bg1"/>
                </a:solidFill>
              </a:rPr>
              <a:t> = </a:t>
            </a:r>
          </a:p>
        </p:txBody>
      </p:sp>
    </p:spTree>
    <p:custDataLst>
      <p:tags r:id="rId1"/>
    </p:custDataLst>
    <p:extLst>
      <p:ext uri="{BB962C8B-B14F-4D97-AF65-F5344CB8AC3E}">
        <p14:creationId xmlns:p14="http://schemas.microsoft.com/office/powerpoint/2010/main" val="20389078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D5DDE-948F-4C8E-A459-D098C304B739}"/>
              </a:ext>
            </a:extLst>
          </p:cNvPr>
          <p:cNvSpPr>
            <a:spLocks noGrp="1"/>
          </p:cNvSpPr>
          <p:nvPr>
            <p:ph type="title"/>
          </p:nvPr>
        </p:nvSpPr>
        <p:spPr>
          <a:xfrm>
            <a:off x="304801" y="452718"/>
            <a:ext cx="7461630" cy="1400530"/>
          </a:xfrm>
        </p:spPr>
        <p:txBody>
          <a:bodyPr/>
          <a:lstStyle/>
          <a:p>
            <a:r>
              <a:rPr lang="en-GB" sz="3600" dirty="0"/>
              <a:t>Capital structure – interest cover</a:t>
            </a:r>
          </a:p>
        </p:txBody>
      </p:sp>
      <p:graphicFrame>
        <p:nvGraphicFramePr>
          <p:cNvPr id="4" name="Content Placeholder 3">
            <a:extLst>
              <a:ext uri="{FF2B5EF4-FFF2-40B4-BE49-F238E27FC236}">
                <a16:creationId xmlns:a16="http://schemas.microsoft.com/office/drawing/2014/main" id="{72280680-0570-41FB-BA83-1125FD3FA3E4}"/>
              </a:ext>
            </a:extLst>
          </p:cNvPr>
          <p:cNvGraphicFramePr>
            <a:graphicFrameLocks noGrp="1"/>
          </p:cNvGraphicFramePr>
          <p:nvPr>
            <p:ph idx="1"/>
            <p:extLst>
              <p:ext uri="{D42A27DB-BD31-4B8C-83A1-F6EECF244321}">
                <p14:modId xmlns:p14="http://schemas.microsoft.com/office/powerpoint/2010/main" val="402466373"/>
              </p:ext>
            </p:extLst>
          </p:nvPr>
        </p:nvGraphicFramePr>
        <p:xfrm>
          <a:off x="141256" y="1152983"/>
          <a:ext cx="7055141" cy="5571364"/>
        </p:xfrm>
        <a:graphic>
          <a:graphicData uri="http://schemas.openxmlformats.org/drawingml/2006/table">
            <a:tbl>
              <a:tblPr firstRow="1" firstCol="1" bandRow="1">
                <a:tableStyleId>{7DF18680-E054-41AD-8BC1-D1AEF772440D}</a:tableStyleId>
              </a:tblPr>
              <a:tblGrid>
                <a:gridCol w="3546279">
                  <a:extLst>
                    <a:ext uri="{9D8B030D-6E8A-4147-A177-3AD203B41FA5}">
                      <a16:colId xmlns:a16="http://schemas.microsoft.com/office/drawing/2014/main" val="2489591911"/>
                    </a:ext>
                  </a:extLst>
                </a:gridCol>
                <a:gridCol w="1754431">
                  <a:extLst>
                    <a:ext uri="{9D8B030D-6E8A-4147-A177-3AD203B41FA5}">
                      <a16:colId xmlns:a16="http://schemas.microsoft.com/office/drawing/2014/main" val="1931354428"/>
                    </a:ext>
                  </a:extLst>
                </a:gridCol>
                <a:gridCol w="1754431">
                  <a:extLst>
                    <a:ext uri="{9D8B030D-6E8A-4147-A177-3AD203B41FA5}">
                      <a16:colId xmlns:a16="http://schemas.microsoft.com/office/drawing/2014/main" val="1837188196"/>
                    </a:ext>
                  </a:extLst>
                </a:gridCol>
              </a:tblGrid>
              <a:tr h="451861">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INTEREST COVER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16391505"/>
                  </a:ext>
                </a:extLst>
              </a:tr>
              <a:tr h="3710319">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Profit before interest and tax</a:t>
                      </a:r>
                      <a:endParaRPr lang="en-GB" sz="1600" dirty="0">
                        <a:effectLst/>
                      </a:endParaRPr>
                    </a:p>
                    <a:p>
                      <a:pPr algn="l">
                        <a:lnSpc>
                          <a:spcPct val="115000"/>
                        </a:lnSpc>
                        <a:spcAft>
                          <a:spcPts val="0"/>
                        </a:spcAft>
                      </a:pPr>
                      <a:r>
                        <a:rPr lang="en-GB" sz="1600" dirty="0">
                          <a:effectLst/>
                        </a:rPr>
                        <a:t>Interest (Finance costs)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far the interest paid is covered by the profits generated by the company.</a:t>
                      </a:r>
                    </a:p>
                    <a:p>
                      <a:pPr algn="l">
                        <a:lnSpc>
                          <a:spcPct val="115000"/>
                        </a:lnSpc>
                        <a:spcAft>
                          <a:spcPts val="0"/>
                        </a:spcAft>
                      </a:pPr>
                      <a:r>
                        <a:rPr lang="en-GB" sz="1600" dirty="0">
                          <a:effectLst/>
                        </a:rPr>
                        <a:t>A high interest cover means that the business is easily able to meet its interest obligations from its profits.</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46287666"/>
                  </a:ext>
                </a:extLst>
              </a:tr>
            </a:tbl>
          </a:graphicData>
        </a:graphic>
      </p:graphicFrame>
      <p:sp>
        <p:nvSpPr>
          <p:cNvPr id="7" name="Slide Number Placeholder 6">
            <a:extLst>
              <a:ext uri="{FF2B5EF4-FFF2-40B4-BE49-F238E27FC236}">
                <a16:creationId xmlns:a16="http://schemas.microsoft.com/office/drawing/2014/main" id="{1987847D-F5D5-4C75-B94C-0CAA679F6D78}"/>
              </a:ext>
            </a:extLst>
          </p:cNvPr>
          <p:cNvSpPr>
            <a:spLocks noGrp="1"/>
          </p:cNvSpPr>
          <p:nvPr>
            <p:ph type="sldNum" sz="quarter" idx="12"/>
          </p:nvPr>
        </p:nvSpPr>
        <p:spPr/>
        <p:txBody>
          <a:bodyPr/>
          <a:lstStyle/>
          <a:p>
            <a:fld id="{63A33278-8D2C-46E9-9145-8061F8ED03C5}" type="slidenum">
              <a:rPr lang="en-GB" smtClean="0"/>
              <a:t>26</a:t>
            </a:fld>
            <a:endParaRPr lang="en-GB" dirty="0"/>
          </a:p>
        </p:txBody>
      </p:sp>
      <p:sp>
        <p:nvSpPr>
          <p:cNvPr id="5" name="TextBox 4">
            <a:extLst>
              <a:ext uri="{FF2B5EF4-FFF2-40B4-BE49-F238E27FC236}">
                <a16:creationId xmlns:a16="http://schemas.microsoft.com/office/drawing/2014/main" id="{A9371F8A-8E6B-411F-96DB-88C696E52911}"/>
              </a:ext>
            </a:extLst>
          </p:cNvPr>
          <p:cNvSpPr txBox="1"/>
          <p:nvPr/>
        </p:nvSpPr>
        <p:spPr>
          <a:xfrm>
            <a:off x="3775046" y="6098948"/>
            <a:ext cx="1593908" cy="461665"/>
          </a:xfrm>
          <a:prstGeom prst="rect">
            <a:avLst/>
          </a:prstGeom>
          <a:noFill/>
          <a:ln>
            <a:solidFill>
              <a:schemeClr val="accent1"/>
            </a:solidFill>
          </a:ln>
        </p:spPr>
        <p:txBody>
          <a:bodyPr wrap="square" rtlCol="0">
            <a:spAutoFit/>
          </a:bodyPr>
          <a:lstStyle/>
          <a:p>
            <a:r>
              <a:rPr lang="en-GB" sz="1200" dirty="0">
                <a:solidFill>
                  <a:schemeClr val="bg1"/>
                </a:solidFill>
              </a:rPr>
              <a:t>Relative difference</a:t>
            </a:r>
          </a:p>
          <a:p>
            <a:r>
              <a:rPr lang="en-GB" sz="1200" dirty="0">
                <a:solidFill>
                  <a:schemeClr val="bg1"/>
                </a:solidFill>
              </a:rPr>
              <a:t> = </a:t>
            </a:r>
          </a:p>
        </p:txBody>
      </p:sp>
    </p:spTree>
    <p:custDataLst>
      <p:tags r:id="rId1"/>
    </p:custDataLst>
    <p:extLst>
      <p:ext uri="{BB962C8B-B14F-4D97-AF65-F5344CB8AC3E}">
        <p14:creationId xmlns:p14="http://schemas.microsoft.com/office/powerpoint/2010/main" val="12963076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F513-BE46-4075-B29D-DFCE222C56A5}"/>
              </a:ext>
            </a:extLst>
          </p:cNvPr>
          <p:cNvSpPr>
            <a:spLocks noGrp="1"/>
          </p:cNvSpPr>
          <p:nvPr>
            <p:ph type="title"/>
          </p:nvPr>
        </p:nvSpPr>
        <p:spPr>
          <a:xfrm>
            <a:off x="345373" y="156627"/>
            <a:ext cx="7055380" cy="1400530"/>
          </a:xfrm>
        </p:spPr>
        <p:txBody>
          <a:bodyPr/>
          <a:lstStyle/>
          <a:p>
            <a:pPr algn="ctr"/>
            <a:r>
              <a:rPr lang="en-GB" sz="3400" dirty="0"/>
              <a:t>Investment ratios – Earnings Per Share (EPS)</a:t>
            </a:r>
          </a:p>
        </p:txBody>
      </p:sp>
      <p:graphicFrame>
        <p:nvGraphicFramePr>
          <p:cNvPr id="4" name="Content Placeholder 3">
            <a:extLst>
              <a:ext uri="{FF2B5EF4-FFF2-40B4-BE49-F238E27FC236}">
                <a16:creationId xmlns:a16="http://schemas.microsoft.com/office/drawing/2014/main" id="{1EC8A80D-C12A-4C5D-AE44-9CBBE6CD8F4B}"/>
              </a:ext>
            </a:extLst>
          </p:cNvPr>
          <p:cNvGraphicFramePr>
            <a:graphicFrameLocks noGrp="1"/>
          </p:cNvGraphicFramePr>
          <p:nvPr>
            <p:ph idx="1"/>
            <p:extLst>
              <p:ext uri="{D42A27DB-BD31-4B8C-83A1-F6EECF244321}">
                <p14:modId xmlns:p14="http://schemas.microsoft.com/office/powerpoint/2010/main" val="3350459706"/>
              </p:ext>
            </p:extLst>
          </p:nvPr>
        </p:nvGraphicFramePr>
        <p:xfrm>
          <a:off x="261417" y="1476939"/>
          <a:ext cx="8203312" cy="5010532"/>
        </p:xfrm>
        <a:graphic>
          <a:graphicData uri="http://schemas.openxmlformats.org/drawingml/2006/table">
            <a:tbl>
              <a:tblPr firstRow="1" firstCol="1" bandRow="1">
                <a:tableStyleId>{7DF18680-E054-41AD-8BC1-D1AEF772440D}</a:tableStyleId>
              </a:tblPr>
              <a:tblGrid>
                <a:gridCol w="3744836">
                  <a:extLst>
                    <a:ext uri="{9D8B030D-6E8A-4147-A177-3AD203B41FA5}">
                      <a16:colId xmlns:a16="http://schemas.microsoft.com/office/drawing/2014/main" val="120673393"/>
                    </a:ext>
                  </a:extLst>
                </a:gridCol>
                <a:gridCol w="2229238">
                  <a:extLst>
                    <a:ext uri="{9D8B030D-6E8A-4147-A177-3AD203B41FA5}">
                      <a16:colId xmlns:a16="http://schemas.microsoft.com/office/drawing/2014/main" val="626248864"/>
                    </a:ext>
                  </a:extLst>
                </a:gridCol>
                <a:gridCol w="2229238">
                  <a:extLst>
                    <a:ext uri="{9D8B030D-6E8A-4147-A177-3AD203B41FA5}">
                      <a16:colId xmlns:a16="http://schemas.microsoft.com/office/drawing/2014/main" val="2390084094"/>
                    </a:ext>
                  </a:extLst>
                </a:gridCol>
              </a:tblGrid>
              <a:tr h="526407">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EARNINGS PER SHARE [EPS]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93154780"/>
                  </a:ext>
                </a:extLst>
              </a:tr>
              <a:tr h="4322430">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Profit after tax  x 100</a:t>
                      </a:r>
                      <a:endParaRPr lang="en-GB" sz="1600" dirty="0">
                        <a:effectLst/>
                      </a:endParaRPr>
                    </a:p>
                    <a:p>
                      <a:pPr algn="l">
                        <a:lnSpc>
                          <a:spcPct val="115000"/>
                        </a:lnSpc>
                        <a:spcAft>
                          <a:spcPts val="0"/>
                        </a:spcAft>
                      </a:pPr>
                      <a:r>
                        <a:rPr lang="en-GB" sz="1600" dirty="0">
                          <a:effectLst/>
                        </a:rPr>
                        <a:t>Number of ordinary shares in issue</a:t>
                      </a:r>
                    </a:p>
                    <a:p>
                      <a:pPr algn="l">
                        <a:lnSpc>
                          <a:spcPct val="115000"/>
                        </a:lnSpc>
                        <a:spcAft>
                          <a:spcPts val="0"/>
                        </a:spcAft>
                      </a:pPr>
                      <a:r>
                        <a:rPr lang="en-GB" sz="1600" dirty="0">
                          <a:effectLst/>
                        </a:rPr>
                        <a:t> </a:t>
                      </a:r>
                    </a:p>
                    <a:p>
                      <a:pPr algn="l">
                        <a:lnSpc>
                          <a:spcPct val="115000"/>
                        </a:lnSpc>
                        <a:spcAft>
                          <a:spcPts val="0"/>
                        </a:spcAft>
                      </a:pPr>
                      <a:r>
                        <a:rPr lang="en-GB" sz="1600" dirty="0">
                          <a:effectLst/>
                        </a:rPr>
                        <a:t>The EPS is the amount of profit on ordinary activities, after tax and all other charges, that has been earned for each ordinary share.</a:t>
                      </a:r>
                    </a:p>
                    <a:p>
                      <a:pPr algn="l">
                        <a:lnSpc>
                          <a:spcPct val="115000"/>
                        </a:lnSpc>
                        <a:spcAft>
                          <a:spcPts val="0"/>
                        </a:spcAft>
                      </a:pPr>
                      <a:r>
                        <a:rPr lang="en-GB" sz="1600" dirty="0">
                          <a:effectLst/>
                        </a:rPr>
                        <a:t> </a:t>
                      </a:r>
                    </a:p>
                    <a:p>
                      <a:pPr algn="l">
                        <a:lnSpc>
                          <a:spcPct val="115000"/>
                        </a:lnSpc>
                        <a:spcAft>
                          <a:spcPts val="0"/>
                        </a:spcAft>
                      </a:pPr>
                      <a:r>
                        <a:rPr lang="en-GB" sz="1600" dirty="0">
                          <a:effectLst/>
                        </a:rPr>
                        <a:t>An increasing EPS figure would be seen as a sign that the company’s performance is improving as the earnings attributable to the holder of a single share would be increasing.</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82838861"/>
                  </a:ext>
                </a:extLst>
              </a:tr>
            </a:tbl>
          </a:graphicData>
        </a:graphic>
      </p:graphicFrame>
      <p:sp>
        <p:nvSpPr>
          <p:cNvPr id="6" name="Slide Number Placeholder 5">
            <a:extLst>
              <a:ext uri="{FF2B5EF4-FFF2-40B4-BE49-F238E27FC236}">
                <a16:creationId xmlns:a16="http://schemas.microsoft.com/office/drawing/2014/main" id="{CD7649E6-4FF4-4833-BEB9-2D8C62B98198}"/>
              </a:ext>
            </a:extLst>
          </p:cNvPr>
          <p:cNvSpPr>
            <a:spLocks noGrp="1"/>
          </p:cNvSpPr>
          <p:nvPr>
            <p:ph type="sldNum" sz="quarter" idx="12"/>
          </p:nvPr>
        </p:nvSpPr>
        <p:spPr/>
        <p:txBody>
          <a:bodyPr/>
          <a:lstStyle/>
          <a:p>
            <a:fld id="{63A33278-8D2C-46E9-9145-8061F8ED03C5}" type="slidenum">
              <a:rPr lang="en-GB" smtClean="0"/>
              <a:t>27</a:t>
            </a:fld>
            <a:endParaRPr lang="en-GB" dirty="0"/>
          </a:p>
        </p:txBody>
      </p:sp>
      <p:sp>
        <p:nvSpPr>
          <p:cNvPr id="5" name="TextBox 4">
            <a:extLst>
              <a:ext uri="{FF2B5EF4-FFF2-40B4-BE49-F238E27FC236}">
                <a16:creationId xmlns:a16="http://schemas.microsoft.com/office/drawing/2014/main" id="{184175EA-7613-4821-8A59-F271D971644A}"/>
              </a:ext>
            </a:extLst>
          </p:cNvPr>
          <p:cNvSpPr txBox="1"/>
          <p:nvPr/>
        </p:nvSpPr>
        <p:spPr>
          <a:xfrm>
            <a:off x="4202885" y="5939406"/>
            <a:ext cx="1770076" cy="461665"/>
          </a:xfrm>
          <a:prstGeom prst="rect">
            <a:avLst/>
          </a:prstGeom>
          <a:noFill/>
          <a:ln>
            <a:solidFill>
              <a:schemeClr val="accent1"/>
            </a:solidFill>
          </a:ln>
        </p:spPr>
        <p:txBody>
          <a:bodyPr wrap="square" rtlCol="0">
            <a:spAutoFit/>
          </a:bodyPr>
          <a:lstStyle/>
          <a:p>
            <a:r>
              <a:rPr lang="en-GB" sz="1200" b="1" dirty="0">
                <a:solidFill>
                  <a:schemeClr val="bg1"/>
                </a:solidFill>
              </a:rPr>
              <a:t>Relative difference</a:t>
            </a:r>
          </a:p>
          <a:p>
            <a:r>
              <a:rPr lang="en-GB" sz="1200" b="1" dirty="0">
                <a:solidFill>
                  <a:schemeClr val="bg1"/>
                </a:solidFill>
              </a:rPr>
              <a:t> = </a:t>
            </a:r>
          </a:p>
        </p:txBody>
      </p:sp>
    </p:spTree>
    <p:custDataLst>
      <p:tags r:id="rId1"/>
    </p:custDataLst>
    <p:extLst>
      <p:ext uri="{BB962C8B-B14F-4D97-AF65-F5344CB8AC3E}">
        <p14:creationId xmlns:p14="http://schemas.microsoft.com/office/powerpoint/2010/main" val="26114176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35C56-A317-44D7-AB45-428134999A9E}"/>
              </a:ext>
            </a:extLst>
          </p:cNvPr>
          <p:cNvSpPr>
            <a:spLocks noGrp="1"/>
          </p:cNvSpPr>
          <p:nvPr>
            <p:ph type="title"/>
          </p:nvPr>
        </p:nvSpPr>
        <p:spPr>
          <a:xfrm>
            <a:off x="352532" y="295736"/>
            <a:ext cx="6849457" cy="380247"/>
          </a:xfrm>
        </p:spPr>
        <p:txBody>
          <a:bodyPr/>
          <a:lstStyle/>
          <a:p>
            <a:pPr algn="ctr"/>
            <a:r>
              <a:rPr lang="en-GB" sz="3600" dirty="0"/>
              <a:t>Investment ratios – care in calculating  numbers of shares </a:t>
            </a:r>
          </a:p>
        </p:txBody>
      </p:sp>
      <p:graphicFrame>
        <p:nvGraphicFramePr>
          <p:cNvPr id="4" name="Content Placeholder 3">
            <a:extLst>
              <a:ext uri="{FF2B5EF4-FFF2-40B4-BE49-F238E27FC236}">
                <a16:creationId xmlns:a16="http://schemas.microsoft.com/office/drawing/2014/main" id="{E8E7FB9E-BEE4-4BD6-AD85-E037BECABA19}"/>
              </a:ext>
            </a:extLst>
          </p:cNvPr>
          <p:cNvGraphicFramePr>
            <a:graphicFrameLocks noGrp="1"/>
          </p:cNvGraphicFramePr>
          <p:nvPr>
            <p:ph idx="1"/>
            <p:extLst>
              <p:ext uri="{D42A27DB-BD31-4B8C-83A1-F6EECF244321}">
                <p14:modId xmlns:p14="http://schemas.microsoft.com/office/powerpoint/2010/main" val="3886051425"/>
              </p:ext>
            </p:extLst>
          </p:nvPr>
        </p:nvGraphicFramePr>
        <p:xfrm>
          <a:off x="352532" y="2185849"/>
          <a:ext cx="8399582" cy="4293327"/>
        </p:xfrm>
        <a:graphic>
          <a:graphicData uri="http://schemas.openxmlformats.org/drawingml/2006/table">
            <a:tbl>
              <a:tblPr firstRow="1" bandRow="1">
                <a:tableStyleId>{7DF18680-E054-41AD-8BC1-D1AEF772440D}</a:tableStyleId>
              </a:tblPr>
              <a:tblGrid>
                <a:gridCol w="3476094">
                  <a:extLst>
                    <a:ext uri="{9D8B030D-6E8A-4147-A177-3AD203B41FA5}">
                      <a16:colId xmlns:a16="http://schemas.microsoft.com/office/drawing/2014/main" val="4040117992"/>
                    </a:ext>
                  </a:extLst>
                </a:gridCol>
                <a:gridCol w="2461744">
                  <a:extLst>
                    <a:ext uri="{9D8B030D-6E8A-4147-A177-3AD203B41FA5}">
                      <a16:colId xmlns:a16="http://schemas.microsoft.com/office/drawing/2014/main" val="2491187379"/>
                    </a:ext>
                  </a:extLst>
                </a:gridCol>
                <a:gridCol w="2461744">
                  <a:extLst>
                    <a:ext uri="{9D8B030D-6E8A-4147-A177-3AD203B41FA5}">
                      <a16:colId xmlns:a16="http://schemas.microsoft.com/office/drawing/2014/main" val="1280468230"/>
                    </a:ext>
                  </a:extLst>
                </a:gridCol>
              </a:tblGrid>
              <a:tr h="492014">
                <a:tc>
                  <a:txBody>
                    <a:bodyPr/>
                    <a:lstStyle/>
                    <a:p>
                      <a:endParaRPr lang="en-GB" dirty="0"/>
                    </a:p>
                  </a:txBody>
                  <a:tcPr/>
                </a:tc>
                <a:tc>
                  <a:txBody>
                    <a:bodyPr/>
                    <a:lstStyle/>
                    <a:p>
                      <a:pPr algn="ctr"/>
                      <a:r>
                        <a:rPr lang="en-GB" dirty="0"/>
                        <a:t>Company A</a:t>
                      </a:r>
                    </a:p>
                  </a:txBody>
                  <a:tcPr/>
                </a:tc>
                <a:tc>
                  <a:txBody>
                    <a:bodyPr/>
                    <a:lstStyle/>
                    <a:p>
                      <a:pPr algn="ctr"/>
                      <a:r>
                        <a:rPr lang="en-GB" dirty="0"/>
                        <a:t>Company B</a:t>
                      </a:r>
                    </a:p>
                  </a:txBody>
                  <a:tcPr/>
                </a:tc>
                <a:extLst>
                  <a:ext uri="{0D108BD9-81ED-4DB2-BD59-A6C34878D82A}">
                    <a16:rowId xmlns:a16="http://schemas.microsoft.com/office/drawing/2014/main" val="3998832447"/>
                  </a:ext>
                </a:extLst>
              </a:tr>
              <a:tr h="492014">
                <a:tc>
                  <a:txBody>
                    <a:bodyPr/>
                    <a:lstStyle/>
                    <a:p>
                      <a:r>
                        <a:rPr lang="en-GB" sz="2400" dirty="0"/>
                        <a:t>Profit after taxation</a:t>
                      </a:r>
                    </a:p>
                  </a:txBody>
                  <a:tcPr/>
                </a:tc>
                <a:tc>
                  <a:txBody>
                    <a:bodyPr/>
                    <a:lstStyle/>
                    <a:p>
                      <a:pPr algn="ctr"/>
                      <a:r>
                        <a:rPr lang="en-GB" sz="2400" dirty="0"/>
                        <a:t>£10,000</a:t>
                      </a:r>
                    </a:p>
                  </a:txBody>
                  <a:tcPr/>
                </a:tc>
                <a:tc>
                  <a:txBody>
                    <a:bodyPr/>
                    <a:lstStyle/>
                    <a:p>
                      <a:pPr algn="ctr"/>
                      <a:r>
                        <a:rPr lang="en-GB" sz="2400" dirty="0"/>
                        <a:t>£20,000</a:t>
                      </a:r>
                    </a:p>
                  </a:txBody>
                  <a:tcPr/>
                </a:tc>
                <a:extLst>
                  <a:ext uri="{0D108BD9-81ED-4DB2-BD59-A6C34878D82A}">
                    <a16:rowId xmlns:a16="http://schemas.microsoft.com/office/drawing/2014/main" val="3298462806"/>
                  </a:ext>
                </a:extLst>
              </a:tr>
              <a:tr h="492014">
                <a:tc>
                  <a:txBody>
                    <a:bodyPr/>
                    <a:lstStyle/>
                    <a:p>
                      <a:r>
                        <a:rPr lang="en-GB" sz="2400" dirty="0"/>
                        <a:t>Share capital:</a:t>
                      </a:r>
                    </a:p>
                  </a:txBody>
                  <a:tcPr/>
                </a:tc>
                <a:tc>
                  <a:txBody>
                    <a:bodyPr/>
                    <a:lstStyle/>
                    <a:p>
                      <a:pPr algn="ctr"/>
                      <a:endParaRPr lang="en-GB" sz="2400" dirty="0"/>
                    </a:p>
                  </a:txBody>
                  <a:tcPr/>
                </a:tc>
                <a:tc>
                  <a:txBody>
                    <a:bodyPr/>
                    <a:lstStyle/>
                    <a:p>
                      <a:pPr algn="ctr"/>
                      <a:endParaRPr lang="en-GB" sz="2400" dirty="0"/>
                    </a:p>
                  </a:txBody>
                  <a:tcPr/>
                </a:tc>
                <a:extLst>
                  <a:ext uri="{0D108BD9-81ED-4DB2-BD59-A6C34878D82A}">
                    <a16:rowId xmlns:a16="http://schemas.microsoft.com/office/drawing/2014/main" val="2689751968"/>
                  </a:ext>
                </a:extLst>
              </a:tr>
              <a:tr h="492014">
                <a:tc>
                  <a:txBody>
                    <a:bodyPr/>
                    <a:lstStyle/>
                    <a:p>
                      <a:r>
                        <a:rPr lang="en-GB" sz="2400" dirty="0"/>
                        <a:t>£1 ordinary shares</a:t>
                      </a:r>
                    </a:p>
                  </a:txBody>
                  <a:tcPr/>
                </a:tc>
                <a:tc>
                  <a:txBody>
                    <a:bodyPr/>
                    <a:lstStyle/>
                    <a:p>
                      <a:pPr algn="ctr"/>
                      <a:r>
                        <a:rPr lang="en-GB" sz="2400" dirty="0"/>
                        <a:t>£100,000</a:t>
                      </a:r>
                    </a:p>
                  </a:txBody>
                  <a:tcPr/>
                </a:tc>
                <a:tc>
                  <a:txBody>
                    <a:bodyPr/>
                    <a:lstStyle/>
                    <a:p>
                      <a:pPr algn="ctr"/>
                      <a:endParaRPr lang="en-GB" sz="2400" dirty="0"/>
                    </a:p>
                  </a:txBody>
                  <a:tcPr/>
                </a:tc>
                <a:extLst>
                  <a:ext uri="{0D108BD9-81ED-4DB2-BD59-A6C34878D82A}">
                    <a16:rowId xmlns:a16="http://schemas.microsoft.com/office/drawing/2014/main" val="2807949934"/>
                  </a:ext>
                </a:extLst>
              </a:tr>
              <a:tr h="492014">
                <a:tc>
                  <a:txBody>
                    <a:bodyPr/>
                    <a:lstStyle/>
                    <a:p>
                      <a:r>
                        <a:rPr lang="en-GB" sz="2400" dirty="0"/>
                        <a:t>£0.50 ordinary shares</a:t>
                      </a:r>
                    </a:p>
                  </a:txBody>
                  <a:tcPr/>
                </a:tc>
                <a:tc>
                  <a:txBody>
                    <a:bodyPr/>
                    <a:lstStyle/>
                    <a:p>
                      <a:pPr algn="ctr"/>
                      <a:endParaRPr lang="en-GB" sz="2400" dirty="0"/>
                    </a:p>
                  </a:txBody>
                  <a:tcPr/>
                </a:tc>
                <a:tc>
                  <a:txBody>
                    <a:bodyPr/>
                    <a:lstStyle/>
                    <a:p>
                      <a:pPr algn="ctr"/>
                      <a:r>
                        <a:rPr lang="en-GB" sz="2400" dirty="0"/>
                        <a:t>£150,000</a:t>
                      </a:r>
                    </a:p>
                  </a:txBody>
                  <a:tcPr/>
                </a:tc>
                <a:extLst>
                  <a:ext uri="{0D108BD9-81ED-4DB2-BD59-A6C34878D82A}">
                    <a16:rowId xmlns:a16="http://schemas.microsoft.com/office/drawing/2014/main" val="1287492833"/>
                  </a:ext>
                </a:extLst>
              </a:tr>
              <a:tr h="849229">
                <a:tc>
                  <a:txBody>
                    <a:bodyPr/>
                    <a:lstStyle/>
                    <a:p>
                      <a:r>
                        <a:rPr lang="en-GB" sz="2400" dirty="0"/>
                        <a:t>Earnings per share (EPS)</a:t>
                      </a:r>
                    </a:p>
                  </a:txBody>
                  <a:tcPr/>
                </a:tc>
                <a:tc>
                  <a:txBody>
                    <a:bodyPr/>
                    <a:lstStyle/>
                    <a:p>
                      <a:pPr algn="ctr"/>
                      <a:r>
                        <a:rPr lang="en-GB" sz="2400" kern="1200" dirty="0">
                          <a:effectLst/>
                        </a:rPr>
                        <a:t>£</a:t>
                      </a:r>
                      <a:r>
                        <a:rPr lang="en-GB" sz="2400" u="sng" kern="1200" dirty="0">
                          <a:effectLst/>
                        </a:rPr>
                        <a:t>10,000 x100</a:t>
                      </a:r>
                    </a:p>
                    <a:p>
                      <a:pPr algn="ctr"/>
                      <a:r>
                        <a:rPr lang="en-GB" sz="2400" u="none" kern="1200" dirty="0">
                          <a:effectLst/>
                        </a:rPr>
                        <a:t>100,000</a:t>
                      </a:r>
                      <a:endParaRPr lang="en-GB" sz="2400" u="none" dirty="0"/>
                    </a:p>
                  </a:txBody>
                  <a:tcPr/>
                </a:tc>
                <a:tc>
                  <a:txBody>
                    <a:bodyPr/>
                    <a:lstStyle/>
                    <a:p>
                      <a:pPr algn="ctr"/>
                      <a:r>
                        <a:rPr lang="en-GB" sz="2400" kern="1200" dirty="0">
                          <a:effectLst/>
                        </a:rPr>
                        <a:t>£</a:t>
                      </a:r>
                      <a:r>
                        <a:rPr lang="en-GB" sz="2400" u="sng" kern="1200" dirty="0">
                          <a:effectLst/>
                        </a:rPr>
                        <a:t>20,000 x 100 </a:t>
                      </a:r>
                    </a:p>
                    <a:p>
                      <a:pPr algn="ctr"/>
                      <a:r>
                        <a:rPr lang="en-GB" sz="2400" dirty="0"/>
                        <a:t>300,000</a:t>
                      </a:r>
                    </a:p>
                  </a:txBody>
                  <a:tcPr/>
                </a:tc>
                <a:extLst>
                  <a:ext uri="{0D108BD9-81ED-4DB2-BD59-A6C34878D82A}">
                    <a16:rowId xmlns:a16="http://schemas.microsoft.com/office/drawing/2014/main" val="1450639143"/>
                  </a:ext>
                </a:extLst>
              </a:tr>
              <a:tr h="492014">
                <a:tc>
                  <a:txBody>
                    <a:bodyPr/>
                    <a:lstStyle/>
                    <a:p>
                      <a:r>
                        <a:rPr lang="en-GB" sz="2400" dirty="0"/>
                        <a:t>EPS</a:t>
                      </a:r>
                    </a:p>
                  </a:txBody>
                  <a:tcPr/>
                </a:tc>
                <a:tc>
                  <a:txBody>
                    <a:bodyPr/>
                    <a:lstStyle/>
                    <a:p>
                      <a:pPr algn="ctr"/>
                      <a:r>
                        <a:rPr lang="en-GB" sz="2400" dirty="0"/>
                        <a:t>10 pence</a:t>
                      </a:r>
                    </a:p>
                  </a:txBody>
                  <a:tcPr/>
                </a:tc>
                <a:tc>
                  <a:txBody>
                    <a:bodyPr/>
                    <a:lstStyle/>
                    <a:p>
                      <a:pPr algn="ctr"/>
                      <a:r>
                        <a:rPr lang="en-GB" sz="2400" dirty="0"/>
                        <a:t>6.7 pence</a:t>
                      </a:r>
                    </a:p>
                  </a:txBody>
                  <a:tcPr/>
                </a:tc>
                <a:extLst>
                  <a:ext uri="{0D108BD9-81ED-4DB2-BD59-A6C34878D82A}">
                    <a16:rowId xmlns:a16="http://schemas.microsoft.com/office/drawing/2014/main" val="1319584881"/>
                  </a:ext>
                </a:extLst>
              </a:tr>
              <a:tr h="492014">
                <a:tc>
                  <a:txBody>
                    <a:bodyPr/>
                    <a:lstStyle/>
                    <a:p>
                      <a:endParaRPr lang="en-GB" sz="2400" dirty="0"/>
                    </a:p>
                  </a:txBody>
                  <a:tcPr/>
                </a:tc>
                <a:tc>
                  <a:txBody>
                    <a:bodyPr/>
                    <a:lstStyle/>
                    <a:p>
                      <a:pPr algn="ctr"/>
                      <a:endParaRPr lang="en-GB" sz="2400" dirty="0"/>
                    </a:p>
                  </a:txBody>
                  <a:tcPr/>
                </a:tc>
                <a:tc>
                  <a:txBody>
                    <a:bodyPr/>
                    <a:lstStyle/>
                    <a:p>
                      <a:pPr algn="ctr"/>
                      <a:endParaRPr lang="en-GB" sz="2400" dirty="0"/>
                    </a:p>
                  </a:txBody>
                  <a:tcPr/>
                </a:tc>
                <a:extLst>
                  <a:ext uri="{0D108BD9-81ED-4DB2-BD59-A6C34878D82A}">
                    <a16:rowId xmlns:a16="http://schemas.microsoft.com/office/drawing/2014/main" val="180967684"/>
                  </a:ext>
                </a:extLst>
              </a:tr>
            </a:tbl>
          </a:graphicData>
        </a:graphic>
      </p:graphicFrame>
      <p:sp>
        <p:nvSpPr>
          <p:cNvPr id="3" name="Slide Number Placeholder 2">
            <a:extLst>
              <a:ext uri="{FF2B5EF4-FFF2-40B4-BE49-F238E27FC236}">
                <a16:creationId xmlns:a16="http://schemas.microsoft.com/office/drawing/2014/main" id="{64BC1287-943A-46EF-A39E-A492EBF18A0F}"/>
              </a:ext>
            </a:extLst>
          </p:cNvPr>
          <p:cNvSpPr>
            <a:spLocks noGrp="1"/>
          </p:cNvSpPr>
          <p:nvPr>
            <p:ph type="sldNum" sz="quarter" idx="12"/>
          </p:nvPr>
        </p:nvSpPr>
        <p:spPr/>
        <p:txBody>
          <a:bodyPr/>
          <a:lstStyle/>
          <a:p>
            <a:fld id="{63A33278-8D2C-46E9-9145-8061F8ED03C5}" type="slidenum">
              <a:rPr lang="en-GB" smtClean="0"/>
              <a:t>28</a:t>
            </a:fld>
            <a:endParaRPr lang="en-GB" dirty="0"/>
          </a:p>
        </p:txBody>
      </p:sp>
    </p:spTree>
    <p:custDataLst>
      <p:tags r:id="rId1"/>
    </p:custDataLst>
    <p:extLst>
      <p:ext uri="{BB962C8B-B14F-4D97-AF65-F5344CB8AC3E}">
        <p14:creationId xmlns:p14="http://schemas.microsoft.com/office/powerpoint/2010/main" val="42534373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2BBA5-27AD-4C5F-85C1-075993ADB2D4}"/>
              </a:ext>
            </a:extLst>
          </p:cNvPr>
          <p:cNvSpPr>
            <a:spLocks noGrp="1"/>
          </p:cNvSpPr>
          <p:nvPr>
            <p:ph type="title"/>
          </p:nvPr>
        </p:nvSpPr>
        <p:spPr>
          <a:xfrm>
            <a:off x="522333" y="0"/>
            <a:ext cx="6008995" cy="380247"/>
          </a:xfrm>
        </p:spPr>
        <p:txBody>
          <a:bodyPr/>
          <a:lstStyle/>
          <a:p>
            <a:r>
              <a:rPr lang="en-GB" sz="3400" dirty="0"/>
              <a:t>Investment ratios – price earnings ratio (P/E)</a:t>
            </a:r>
          </a:p>
        </p:txBody>
      </p:sp>
      <p:graphicFrame>
        <p:nvGraphicFramePr>
          <p:cNvPr id="4" name="Content Placeholder 3">
            <a:extLst>
              <a:ext uri="{FF2B5EF4-FFF2-40B4-BE49-F238E27FC236}">
                <a16:creationId xmlns:a16="http://schemas.microsoft.com/office/drawing/2014/main" id="{CC835F82-FF84-47A0-98C2-CB8B19968DB4}"/>
              </a:ext>
            </a:extLst>
          </p:cNvPr>
          <p:cNvGraphicFramePr>
            <a:graphicFrameLocks noGrp="1"/>
          </p:cNvGraphicFramePr>
          <p:nvPr>
            <p:ph idx="1"/>
            <p:extLst>
              <p:ext uri="{D42A27DB-BD31-4B8C-83A1-F6EECF244321}">
                <p14:modId xmlns:p14="http://schemas.microsoft.com/office/powerpoint/2010/main" val="3781717607"/>
              </p:ext>
            </p:extLst>
          </p:nvPr>
        </p:nvGraphicFramePr>
        <p:xfrm>
          <a:off x="160987" y="1139830"/>
          <a:ext cx="8730464" cy="5611114"/>
        </p:xfrm>
        <a:graphic>
          <a:graphicData uri="http://schemas.openxmlformats.org/drawingml/2006/table">
            <a:tbl>
              <a:tblPr firstRow="1" firstCol="1" bandRow="1">
                <a:tableStyleId>{7DF18680-E054-41AD-8BC1-D1AEF772440D}</a:tableStyleId>
              </a:tblPr>
              <a:tblGrid>
                <a:gridCol w="3718146">
                  <a:extLst>
                    <a:ext uri="{9D8B030D-6E8A-4147-A177-3AD203B41FA5}">
                      <a16:colId xmlns:a16="http://schemas.microsoft.com/office/drawing/2014/main" val="3935855640"/>
                    </a:ext>
                  </a:extLst>
                </a:gridCol>
                <a:gridCol w="2506159">
                  <a:extLst>
                    <a:ext uri="{9D8B030D-6E8A-4147-A177-3AD203B41FA5}">
                      <a16:colId xmlns:a16="http://schemas.microsoft.com/office/drawing/2014/main" val="544767860"/>
                    </a:ext>
                  </a:extLst>
                </a:gridCol>
                <a:gridCol w="2506159">
                  <a:extLst>
                    <a:ext uri="{9D8B030D-6E8A-4147-A177-3AD203B41FA5}">
                      <a16:colId xmlns:a16="http://schemas.microsoft.com/office/drawing/2014/main" val="1178093634"/>
                    </a:ext>
                  </a:extLst>
                </a:gridCol>
              </a:tblGrid>
              <a:tr h="415660">
                <a:tc>
                  <a:txBody>
                    <a:bodyPr/>
                    <a:lstStyle/>
                    <a:p>
                      <a:pPr algn="l">
                        <a:lnSpc>
                          <a:spcPct val="115000"/>
                        </a:lnSpc>
                        <a:spcAft>
                          <a:spcPts val="0"/>
                        </a:spcAft>
                      </a:pPr>
                      <a:r>
                        <a:rPr lang="en-GB" sz="1400" dirty="0">
                          <a:effectLst/>
                        </a:rPr>
                        <a:t> </a:t>
                      </a:r>
                    </a:p>
                    <a:p>
                      <a:pPr algn="l">
                        <a:lnSpc>
                          <a:spcPct val="115000"/>
                        </a:lnSpc>
                        <a:spcAft>
                          <a:spcPts val="0"/>
                        </a:spcAft>
                      </a:pPr>
                      <a:r>
                        <a:rPr lang="en-GB" sz="1400" dirty="0">
                          <a:effectLst/>
                        </a:rPr>
                        <a:t>PRICE/EARNINGS RATIO [P/E]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2019</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2018</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extLst>
                  <a:ext uri="{0D108BD9-81ED-4DB2-BD59-A6C34878D82A}">
                    <a16:rowId xmlns:a16="http://schemas.microsoft.com/office/drawing/2014/main" val="2398054545"/>
                  </a:ext>
                </a:extLst>
              </a:tr>
              <a:tr h="4572264">
                <a:tc>
                  <a:txBody>
                    <a:bodyPr/>
                    <a:lstStyle/>
                    <a:p>
                      <a:pPr algn="l">
                        <a:lnSpc>
                          <a:spcPct val="115000"/>
                        </a:lnSpc>
                        <a:spcAft>
                          <a:spcPts val="0"/>
                        </a:spcAft>
                      </a:pPr>
                      <a:r>
                        <a:rPr lang="en-GB" sz="1400" dirty="0">
                          <a:effectLst/>
                        </a:rPr>
                        <a:t> </a:t>
                      </a:r>
                    </a:p>
                    <a:p>
                      <a:pPr algn="l">
                        <a:lnSpc>
                          <a:spcPct val="115000"/>
                        </a:lnSpc>
                        <a:spcAft>
                          <a:spcPts val="0"/>
                        </a:spcAft>
                      </a:pPr>
                      <a:r>
                        <a:rPr lang="en-GB" sz="1400" u="sng" dirty="0">
                          <a:effectLst/>
                        </a:rPr>
                        <a:t>Share price in pence</a:t>
                      </a:r>
                      <a:r>
                        <a:rPr lang="en-GB" sz="1400" dirty="0">
                          <a:effectLst/>
                        </a:rPr>
                        <a:t>        </a:t>
                      </a:r>
                    </a:p>
                    <a:p>
                      <a:pPr algn="l">
                        <a:lnSpc>
                          <a:spcPct val="115000"/>
                        </a:lnSpc>
                        <a:spcAft>
                          <a:spcPts val="0"/>
                        </a:spcAft>
                      </a:pPr>
                      <a:r>
                        <a:rPr lang="en-GB" sz="1400" dirty="0">
                          <a:effectLst/>
                        </a:rPr>
                        <a:t>Earnings per Share</a:t>
                      </a:r>
                    </a:p>
                    <a:p>
                      <a:pPr algn="l">
                        <a:lnSpc>
                          <a:spcPct val="115000"/>
                        </a:lnSpc>
                        <a:spcAft>
                          <a:spcPts val="0"/>
                        </a:spcAft>
                      </a:pPr>
                      <a:r>
                        <a:rPr lang="en-GB" sz="1400" dirty="0">
                          <a:effectLst/>
                        </a:rPr>
                        <a:t> </a:t>
                      </a:r>
                    </a:p>
                    <a:p>
                      <a:pPr algn="l">
                        <a:lnSpc>
                          <a:spcPct val="115000"/>
                        </a:lnSpc>
                        <a:spcAft>
                          <a:spcPts val="0"/>
                        </a:spcAft>
                      </a:pPr>
                      <a:r>
                        <a:rPr lang="en-GB" sz="1400" dirty="0">
                          <a:effectLst/>
                        </a:rPr>
                        <a:t>The P/E ratio shows the relationship between the market price of an ordinary share and its earnings per share.</a:t>
                      </a:r>
                    </a:p>
                    <a:p>
                      <a:pPr algn="l">
                        <a:lnSpc>
                          <a:spcPct val="115000"/>
                        </a:lnSpc>
                        <a:spcAft>
                          <a:spcPts val="0"/>
                        </a:spcAft>
                      </a:pPr>
                      <a:r>
                        <a:rPr lang="en-GB" sz="1400" dirty="0">
                          <a:effectLst/>
                        </a:rPr>
                        <a:t>The simplest way of looking at the P/E ratio is to regard it as the number of years’ earnings that are needed to recover the share price.</a:t>
                      </a:r>
                    </a:p>
                    <a:p>
                      <a:pPr algn="l">
                        <a:lnSpc>
                          <a:spcPct val="115000"/>
                        </a:lnSpc>
                        <a:spcAft>
                          <a:spcPts val="0"/>
                        </a:spcAft>
                      </a:pPr>
                      <a:r>
                        <a:rPr lang="en-GB" sz="1400" dirty="0">
                          <a:effectLst/>
                        </a:rPr>
                        <a:t>A high or low ratio can only be judged in relation to other companies in the same sector of the market.</a:t>
                      </a:r>
                    </a:p>
                    <a:p>
                      <a:pPr algn="l">
                        <a:lnSpc>
                          <a:spcPct val="115000"/>
                        </a:lnSpc>
                        <a:spcAft>
                          <a:spcPts val="0"/>
                        </a:spcAft>
                      </a:pPr>
                      <a:r>
                        <a:rPr lang="en-GB" sz="1400" dirty="0">
                          <a:effectLst/>
                        </a:rPr>
                        <a:t>The P/E ratio gives an indication of the confidence that investors have in the future prosperity of the business.</a:t>
                      </a:r>
                    </a:p>
                    <a:p>
                      <a:pPr algn="l">
                        <a:lnSpc>
                          <a:spcPct val="115000"/>
                        </a:lnSpc>
                        <a:spcAft>
                          <a:spcPts val="0"/>
                        </a:spcAft>
                      </a:pPr>
                      <a:r>
                        <a:rPr lang="en-GB" sz="1400" dirty="0">
                          <a:effectLst/>
                        </a:rPr>
                        <a:t>Generally, a high ratio means that the market thinks that the company’s future is a good one.</a:t>
                      </a:r>
                    </a:p>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extLst>
                  <a:ext uri="{0D108BD9-81ED-4DB2-BD59-A6C34878D82A}">
                    <a16:rowId xmlns:a16="http://schemas.microsoft.com/office/drawing/2014/main" val="3759586559"/>
                  </a:ext>
                </a:extLst>
              </a:tr>
            </a:tbl>
          </a:graphicData>
        </a:graphic>
      </p:graphicFrame>
      <p:sp>
        <p:nvSpPr>
          <p:cNvPr id="6" name="Slide Number Placeholder 5">
            <a:extLst>
              <a:ext uri="{FF2B5EF4-FFF2-40B4-BE49-F238E27FC236}">
                <a16:creationId xmlns:a16="http://schemas.microsoft.com/office/drawing/2014/main" id="{ACBC392C-5647-4444-9500-5FF1665BC27C}"/>
              </a:ext>
            </a:extLst>
          </p:cNvPr>
          <p:cNvSpPr>
            <a:spLocks noGrp="1"/>
          </p:cNvSpPr>
          <p:nvPr>
            <p:ph type="sldNum" sz="quarter" idx="12"/>
          </p:nvPr>
        </p:nvSpPr>
        <p:spPr/>
        <p:txBody>
          <a:bodyPr/>
          <a:lstStyle/>
          <a:p>
            <a:fld id="{63A33278-8D2C-46E9-9145-8061F8ED03C5}" type="slidenum">
              <a:rPr lang="en-GB" smtClean="0"/>
              <a:t>29</a:t>
            </a:fld>
            <a:endParaRPr lang="en-GB" dirty="0"/>
          </a:p>
        </p:txBody>
      </p:sp>
      <p:sp>
        <p:nvSpPr>
          <p:cNvPr id="5" name="TextBox 4">
            <a:extLst>
              <a:ext uri="{FF2B5EF4-FFF2-40B4-BE49-F238E27FC236}">
                <a16:creationId xmlns:a16="http://schemas.microsoft.com/office/drawing/2014/main" id="{7FAAAB57-CEB7-410A-B90B-88649A397263}"/>
              </a:ext>
            </a:extLst>
          </p:cNvPr>
          <p:cNvSpPr txBox="1"/>
          <p:nvPr/>
        </p:nvSpPr>
        <p:spPr>
          <a:xfrm>
            <a:off x="4135773" y="6098796"/>
            <a:ext cx="1770076" cy="461665"/>
          </a:xfrm>
          <a:prstGeom prst="rect">
            <a:avLst/>
          </a:prstGeom>
          <a:noFill/>
          <a:ln>
            <a:solidFill>
              <a:schemeClr val="accent1"/>
            </a:solidFill>
          </a:ln>
        </p:spPr>
        <p:txBody>
          <a:bodyPr wrap="square" rtlCol="0">
            <a:spAutoFit/>
          </a:bodyPr>
          <a:lstStyle/>
          <a:p>
            <a:r>
              <a:rPr lang="en-GB" sz="1200" b="1" dirty="0">
                <a:solidFill>
                  <a:schemeClr val="bg1"/>
                </a:solidFill>
              </a:rPr>
              <a:t>Relative difference</a:t>
            </a:r>
          </a:p>
          <a:p>
            <a:r>
              <a:rPr lang="en-GB" sz="1200" b="1" dirty="0">
                <a:solidFill>
                  <a:schemeClr val="bg1"/>
                </a:solidFill>
              </a:rPr>
              <a:t> = </a:t>
            </a:r>
          </a:p>
        </p:txBody>
      </p:sp>
    </p:spTree>
    <p:custDataLst>
      <p:tags r:id="rId1"/>
    </p:custDataLst>
    <p:extLst>
      <p:ext uri="{BB962C8B-B14F-4D97-AF65-F5344CB8AC3E}">
        <p14:creationId xmlns:p14="http://schemas.microsoft.com/office/powerpoint/2010/main" val="33134042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1C6AE-40AD-40DD-BAF4-85CFF5DA143B}"/>
              </a:ext>
            </a:extLst>
          </p:cNvPr>
          <p:cNvSpPr>
            <a:spLocks noGrp="1"/>
          </p:cNvSpPr>
          <p:nvPr>
            <p:ph type="title"/>
          </p:nvPr>
        </p:nvSpPr>
        <p:spPr>
          <a:xfrm>
            <a:off x="650906" y="178451"/>
            <a:ext cx="6109663" cy="380247"/>
          </a:xfrm>
        </p:spPr>
        <p:txBody>
          <a:bodyPr/>
          <a:lstStyle/>
          <a:p>
            <a:pPr algn="ctr"/>
            <a:r>
              <a:rPr lang="en-GB" sz="3600" dirty="0"/>
              <a:t>Investment ratios - dividends per share (DPS)</a:t>
            </a:r>
          </a:p>
        </p:txBody>
      </p:sp>
      <p:graphicFrame>
        <p:nvGraphicFramePr>
          <p:cNvPr id="4" name="Content Placeholder 3">
            <a:extLst>
              <a:ext uri="{FF2B5EF4-FFF2-40B4-BE49-F238E27FC236}">
                <a16:creationId xmlns:a16="http://schemas.microsoft.com/office/drawing/2014/main" id="{D8C986C0-EED3-4E76-A142-FB201D961CE5}"/>
              </a:ext>
            </a:extLst>
          </p:cNvPr>
          <p:cNvGraphicFramePr>
            <a:graphicFrameLocks noGrp="1"/>
          </p:cNvGraphicFramePr>
          <p:nvPr>
            <p:ph idx="1"/>
            <p:extLst>
              <p:ext uri="{D42A27DB-BD31-4B8C-83A1-F6EECF244321}">
                <p14:modId xmlns:p14="http://schemas.microsoft.com/office/powerpoint/2010/main" val="155430327"/>
              </p:ext>
            </p:extLst>
          </p:nvPr>
        </p:nvGraphicFramePr>
        <p:xfrm>
          <a:off x="150603" y="1653869"/>
          <a:ext cx="7373924" cy="5049591"/>
        </p:xfrm>
        <a:graphic>
          <a:graphicData uri="http://schemas.openxmlformats.org/drawingml/2006/table">
            <a:tbl>
              <a:tblPr firstRow="1" firstCol="1" bandRow="1">
                <a:tableStyleId>{7DF18680-E054-41AD-8BC1-D1AEF772440D}</a:tableStyleId>
              </a:tblPr>
              <a:tblGrid>
                <a:gridCol w="3140420">
                  <a:extLst>
                    <a:ext uri="{9D8B030D-6E8A-4147-A177-3AD203B41FA5}">
                      <a16:colId xmlns:a16="http://schemas.microsoft.com/office/drawing/2014/main" val="4262130531"/>
                    </a:ext>
                  </a:extLst>
                </a:gridCol>
                <a:gridCol w="2116752">
                  <a:extLst>
                    <a:ext uri="{9D8B030D-6E8A-4147-A177-3AD203B41FA5}">
                      <a16:colId xmlns:a16="http://schemas.microsoft.com/office/drawing/2014/main" val="3626510109"/>
                    </a:ext>
                  </a:extLst>
                </a:gridCol>
                <a:gridCol w="2116752">
                  <a:extLst>
                    <a:ext uri="{9D8B030D-6E8A-4147-A177-3AD203B41FA5}">
                      <a16:colId xmlns:a16="http://schemas.microsoft.com/office/drawing/2014/main" val="2608802518"/>
                    </a:ext>
                  </a:extLst>
                </a:gridCol>
              </a:tblGrid>
              <a:tr h="581413">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DIVIDEND PER SHARE [DPS]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63963566"/>
                  </a:ext>
                </a:extLst>
              </a:tr>
              <a:tr h="4175145">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Dividends  x 100</a:t>
                      </a:r>
                      <a:endParaRPr lang="en-GB" sz="1600" dirty="0">
                        <a:effectLst/>
                      </a:endParaRPr>
                    </a:p>
                    <a:p>
                      <a:pPr algn="l">
                        <a:lnSpc>
                          <a:spcPct val="115000"/>
                        </a:lnSpc>
                        <a:spcAft>
                          <a:spcPts val="0"/>
                        </a:spcAft>
                      </a:pPr>
                      <a:r>
                        <a:rPr lang="en-GB" sz="1600" dirty="0">
                          <a:effectLst/>
                        </a:rPr>
                        <a:t>Number of ordinary shares in issue</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shows the amount of dividend paid out to the holder of one ordinary share.</a:t>
                      </a:r>
                    </a:p>
                    <a:p>
                      <a:pPr algn="l">
                        <a:lnSpc>
                          <a:spcPct val="115000"/>
                        </a:lnSpc>
                        <a:spcAft>
                          <a:spcPts val="0"/>
                        </a:spcAft>
                      </a:pPr>
                      <a:r>
                        <a:rPr lang="en-GB" sz="1600" dirty="0">
                          <a:effectLst/>
                        </a:rPr>
                        <a:t> </a:t>
                      </a:r>
                    </a:p>
                    <a:p>
                      <a:pPr algn="l">
                        <a:lnSpc>
                          <a:spcPct val="115000"/>
                        </a:lnSpc>
                        <a:spcAft>
                          <a:spcPts val="0"/>
                        </a:spcAft>
                      </a:pPr>
                      <a:r>
                        <a:rPr lang="en-GB" sz="1600" dirty="0">
                          <a:effectLst/>
                        </a:rPr>
                        <a:t>NOTE:  As with EPS, you need to be careful  when calculating the number of shares</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00859395"/>
                  </a:ext>
                </a:extLst>
              </a:tr>
            </a:tbl>
          </a:graphicData>
        </a:graphic>
      </p:graphicFrame>
      <p:sp>
        <p:nvSpPr>
          <p:cNvPr id="6" name="Slide Number Placeholder 5">
            <a:extLst>
              <a:ext uri="{FF2B5EF4-FFF2-40B4-BE49-F238E27FC236}">
                <a16:creationId xmlns:a16="http://schemas.microsoft.com/office/drawing/2014/main" id="{BF21E710-E8EC-48A3-BECD-EBBDC68AAFF4}"/>
              </a:ext>
            </a:extLst>
          </p:cNvPr>
          <p:cNvSpPr>
            <a:spLocks noGrp="1"/>
          </p:cNvSpPr>
          <p:nvPr>
            <p:ph type="sldNum" sz="quarter" idx="12"/>
          </p:nvPr>
        </p:nvSpPr>
        <p:spPr/>
        <p:txBody>
          <a:bodyPr/>
          <a:lstStyle/>
          <a:p>
            <a:fld id="{63A33278-8D2C-46E9-9145-8061F8ED03C5}" type="slidenum">
              <a:rPr lang="en-GB" smtClean="0"/>
              <a:t>30</a:t>
            </a:fld>
            <a:endParaRPr lang="en-GB" dirty="0"/>
          </a:p>
        </p:txBody>
      </p:sp>
      <p:sp>
        <p:nvSpPr>
          <p:cNvPr id="5" name="TextBox 4">
            <a:extLst>
              <a:ext uri="{FF2B5EF4-FFF2-40B4-BE49-F238E27FC236}">
                <a16:creationId xmlns:a16="http://schemas.microsoft.com/office/drawing/2014/main" id="{6A7E8BA9-17C3-4E06-BF79-ECBFE11BF9B3}"/>
              </a:ext>
            </a:extLst>
          </p:cNvPr>
          <p:cNvSpPr txBox="1"/>
          <p:nvPr/>
        </p:nvSpPr>
        <p:spPr>
          <a:xfrm>
            <a:off x="3405931" y="6098796"/>
            <a:ext cx="1770076" cy="461665"/>
          </a:xfrm>
          <a:prstGeom prst="rect">
            <a:avLst/>
          </a:prstGeom>
          <a:noFill/>
          <a:ln>
            <a:solidFill>
              <a:schemeClr val="accent1"/>
            </a:solidFill>
          </a:ln>
        </p:spPr>
        <p:txBody>
          <a:bodyPr wrap="square" rtlCol="0">
            <a:spAutoFit/>
          </a:bodyPr>
          <a:lstStyle/>
          <a:p>
            <a:r>
              <a:rPr lang="en-GB" sz="1200" b="1" dirty="0">
                <a:solidFill>
                  <a:schemeClr val="bg1"/>
                </a:solidFill>
              </a:rPr>
              <a:t>Relative difference</a:t>
            </a:r>
          </a:p>
          <a:p>
            <a:r>
              <a:rPr lang="en-GB" sz="1200" b="1" dirty="0">
                <a:solidFill>
                  <a:schemeClr val="bg1"/>
                </a:solidFill>
              </a:rPr>
              <a:t> = </a:t>
            </a:r>
          </a:p>
        </p:txBody>
      </p:sp>
    </p:spTree>
    <p:custDataLst>
      <p:tags r:id="rId1"/>
    </p:custDataLst>
    <p:extLst>
      <p:ext uri="{BB962C8B-B14F-4D97-AF65-F5344CB8AC3E}">
        <p14:creationId xmlns:p14="http://schemas.microsoft.com/office/powerpoint/2010/main" val="34261424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141DA-C045-4330-B187-0819E60D4EEC}"/>
              </a:ext>
            </a:extLst>
          </p:cNvPr>
          <p:cNvSpPr>
            <a:spLocks noGrp="1"/>
          </p:cNvSpPr>
          <p:nvPr>
            <p:ph type="title"/>
          </p:nvPr>
        </p:nvSpPr>
        <p:spPr>
          <a:xfrm>
            <a:off x="71585" y="232917"/>
            <a:ext cx="7234905" cy="380247"/>
          </a:xfrm>
        </p:spPr>
        <p:txBody>
          <a:bodyPr/>
          <a:lstStyle/>
          <a:p>
            <a:pPr algn="ctr"/>
            <a:r>
              <a:rPr lang="en-GB" sz="3600" dirty="0"/>
              <a:t>Investment ratios - dividends percentage payout</a:t>
            </a:r>
          </a:p>
        </p:txBody>
      </p:sp>
      <p:graphicFrame>
        <p:nvGraphicFramePr>
          <p:cNvPr id="4" name="Content Placeholder 3">
            <a:extLst>
              <a:ext uri="{FF2B5EF4-FFF2-40B4-BE49-F238E27FC236}">
                <a16:creationId xmlns:a16="http://schemas.microsoft.com/office/drawing/2014/main" id="{90938020-C61A-4065-BE2E-9D39B25955DC}"/>
              </a:ext>
            </a:extLst>
          </p:cNvPr>
          <p:cNvGraphicFramePr>
            <a:graphicFrameLocks noGrp="1"/>
          </p:cNvGraphicFramePr>
          <p:nvPr>
            <p:ph idx="1"/>
            <p:extLst>
              <p:ext uri="{D42A27DB-BD31-4B8C-83A1-F6EECF244321}">
                <p14:modId xmlns:p14="http://schemas.microsoft.com/office/powerpoint/2010/main" val="1704103092"/>
              </p:ext>
            </p:extLst>
          </p:nvPr>
        </p:nvGraphicFramePr>
        <p:xfrm>
          <a:off x="169537" y="1614551"/>
          <a:ext cx="7776596" cy="5010532"/>
        </p:xfrm>
        <a:graphic>
          <a:graphicData uri="http://schemas.openxmlformats.org/drawingml/2006/table">
            <a:tbl>
              <a:tblPr firstRow="1" firstCol="1" bandRow="1">
                <a:tableStyleId>{7DF18680-E054-41AD-8BC1-D1AEF772440D}</a:tableStyleId>
              </a:tblPr>
              <a:tblGrid>
                <a:gridCol w="3311910">
                  <a:extLst>
                    <a:ext uri="{9D8B030D-6E8A-4147-A177-3AD203B41FA5}">
                      <a16:colId xmlns:a16="http://schemas.microsoft.com/office/drawing/2014/main" val="145858002"/>
                    </a:ext>
                  </a:extLst>
                </a:gridCol>
                <a:gridCol w="2232343">
                  <a:extLst>
                    <a:ext uri="{9D8B030D-6E8A-4147-A177-3AD203B41FA5}">
                      <a16:colId xmlns:a16="http://schemas.microsoft.com/office/drawing/2014/main" val="3874652154"/>
                    </a:ext>
                  </a:extLst>
                </a:gridCol>
                <a:gridCol w="2232343">
                  <a:extLst>
                    <a:ext uri="{9D8B030D-6E8A-4147-A177-3AD203B41FA5}">
                      <a16:colId xmlns:a16="http://schemas.microsoft.com/office/drawing/2014/main" val="3823046836"/>
                    </a:ext>
                  </a:extLst>
                </a:gridCol>
              </a:tblGrid>
              <a:tr h="530050">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DIVIDEND PAYOUT PERCENTAGE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2132747"/>
                  </a:ext>
                </a:extLst>
              </a:tr>
              <a:tr h="4352342">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Dividends x 100</a:t>
                      </a:r>
                      <a:endParaRPr lang="en-GB" sz="1600" dirty="0">
                        <a:effectLst/>
                      </a:endParaRPr>
                    </a:p>
                    <a:p>
                      <a:pPr algn="l">
                        <a:lnSpc>
                          <a:spcPct val="115000"/>
                        </a:lnSpc>
                        <a:spcAft>
                          <a:spcPts val="0"/>
                        </a:spcAft>
                      </a:pPr>
                      <a:r>
                        <a:rPr lang="en-GB" sz="1600" dirty="0">
                          <a:effectLst/>
                        </a:rPr>
                        <a:t>Profit after interest and tax</a:t>
                      </a:r>
                    </a:p>
                    <a:p>
                      <a:pPr algn="l">
                        <a:lnSpc>
                          <a:spcPct val="115000"/>
                        </a:lnSpc>
                        <a:spcAft>
                          <a:spcPts val="0"/>
                        </a:spcAft>
                      </a:pPr>
                      <a:r>
                        <a:rPr lang="en-GB" sz="1600" u="none" strike="noStrike" dirty="0">
                          <a:effectLst/>
                        </a:rPr>
                        <a:t> </a:t>
                      </a:r>
                      <a:endParaRPr lang="en-GB" sz="1600" dirty="0">
                        <a:effectLst/>
                      </a:endParaRPr>
                    </a:p>
                    <a:p>
                      <a:pPr algn="l">
                        <a:lnSpc>
                          <a:spcPct val="115000"/>
                        </a:lnSpc>
                        <a:spcAft>
                          <a:spcPts val="0"/>
                        </a:spcAft>
                      </a:pPr>
                      <a:r>
                        <a:rPr lang="en-GB" sz="1600" u="none" strike="noStrike" dirty="0">
                          <a:effectLst/>
                        </a:rPr>
                        <a:t> </a:t>
                      </a:r>
                      <a:endParaRPr lang="en-GB" sz="1600" dirty="0">
                        <a:effectLst/>
                      </a:endParaRPr>
                    </a:p>
                    <a:p>
                      <a:pPr algn="l">
                        <a:lnSpc>
                          <a:spcPct val="115000"/>
                        </a:lnSpc>
                        <a:spcAft>
                          <a:spcPts val="0"/>
                        </a:spcAft>
                      </a:pPr>
                      <a:r>
                        <a:rPr lang="en-GB" sz="1600" dirty="0">
                          <a:effectLst/>
                        </a:rPr>
                        <a:t>This the profit attributable to shareholders   </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shows the amount of dividend paid out to the shareholders compared to earnings. Useful for year-on-year investment comparisons</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30609660"/>
                  </a:ext>
                </a:extLst>
              </a:tr>
            </a:tbl>
          </a:graphicData>
        </a:graphic>
      </p:graphicFrame>
      <p:sp>
        <p:nvSpPr>
          <p:cNvPr id="6" name="Slide Number Placeholder 5">
            <a:extLst>
              <a:ext uri="{FF2B5EF4-FFF2-40B4-BE49-F238E27FC236}">
                <a16:creationId xmlns:a16="http://schemas.microsoft.com/office/drawing/2014/main" id="{9A5D0874-F9D0-4A2E-867F-314FF4493890}"/>
              </a:ext>
            </a:extLst>
          </p:cNvPr>
          <p:cNvSpPr>
            <a:spLocks noGrp="1"/>
          </p:cNvSpPr>
          <p:nvPr>
            <p:ph type="sldNum" sz="quarter" idx="12"/>
          </p:nvPr>
        </p:nvSpPr>
        <p:spPr/>
        <p:txBody>
          <a:bodyPr/>
          <a:lstStyle/>
          <a:p>
            <a:fld id="{63A33278-8D2C-46E9-9145-8061F8ED03C5}" type="slidenum">
              <a:rPr lang="en-GB" smtClean="0"/>
              <a:t>31</a:t>
            </a:fld>
            <a:endParaRPr lang="en-GB" dirty="0"/>
          </a:p>
        </p:txBody>
      </p:sp>
      <p:sp>
        <p:nvSpPr>
          <p:cNvPr id="5" name="TextBox 4">
            <a:extLst>
              <a:ext uri="{FF2B5EF4-FFF2-40B4-BE49-F238E27FC236}">
                <a16:creationId xmlns:a16="http://schemas.microsoft.com/office/drawing/2014/main" id="{2EEDCB56-C255-4CCE-A76B-FC059C659AE3}"/>
              </a:ext>
            </a:extLst>
          </p:cNvPr>
          <p:cNvSpPr txBox="1"/>
          <p:nvPr/>
        </p:nvSpPr>
        <p:spPr>
          <a:xfrm>
            <a:off x="3607266" y="6098796"/>
            <a:ext cx="1770076" cy="461665"/>
          </a:xfrm>
          <a:prstGeom prst="rect">
            <a:avLst/>
          </a:prstGeom>
          <a:noFill/>
          <a:ln>
            <a:solidFill>
              <a:schemeClr val="accent1"/>
            </a:solidFill>
          </a:ln>
        </p:spPr>
        <p:txBody>
          <a:bodyPr wrap="square" rtlCol="0">
            <a:spAutoFit/>
          </a:bodyPr>
          <a:lstStyle/>
          <a:p>
            <a:r>
              <a:rPr lang="en-GB" sz="1200" dirty="0">
                <a:solidFill>
                  <a:schemeClr val="bg1"/>
                </a:solidFill>
              </a:rPr>
              <a:t>Relative difference</a:t>
            </a:r>
          </a:p>
          <a:p>
            <a:r>
              <a:rPr lang="en-GB" sz="1200" dirty="0">
                <a:solidFill>
                  <a:schemeClr val="bg1"/>
                </a:solidFill>
              </a:rPr>
              <a:t> = </a:t>
            </a:r>
          </a:p>
        </p:txBody>
      </p:sp>
    </p:spTree>
    <p:custDataLst>
      <p:tags r:id="rId1"/>
    </p:custDataLst>
    <p:extLst>
      <p:ext uri="{BB962C8B-B14F-4D97-AF65-F5344CB8AC3E}">
        <p14:creationId xmlns:p14="http://schemas.microsoft.com/office/powerpoint/2010/main" val="2337594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F2D16-66C1-4EB4-AAB5-B237B3AAD040}"/>
              </a:ext>
            </a:extLst>
          </p:cNvPr>
          <p:cNvSpPr>
            <a:spLocks noGrp="1"/>
          </p:cNvSpPr>
          <p:nvPr>
            <p:ph type="title"/>
          </p:nvPr>
        </p:nvSpPr>
        <p:spPr>
          <a:xfrm>
            <a:off x="1235250" y="380064"/>
            <a:ext cx="5295931" cy="380247"/>
          </a:xfrm>
        </p:spPr>
        <p:txBody>
          <a:bodyPr/>
          <a:lstStyle/>
          <a:p>
            <a:pPr algn="ctr"/>
            <a:r>
              <a:rPr lang="en-GB" dirty="0"/>
              <a:t>Summary table</a:t>
            </a:r>
          </a:p>
        </p:txBody>
      </p:sp>
      <p:graphicFrame>
        <p:nvGraphicFramePr>
          <p:cNvPr id="4" name="Content Placeholder 3">
            <a:extLst>
              <a:ext uri="{FF2B5EF4-FFF2-40B4-BE49-F238E27FC236}">
                <a16:creationId xmlns:a16="http://schemas.microsoft.com/office/drawing/2014/main" id="{A1F4B81D-80B7-480B-929B-8BE4A33D7BD4}"/>
              </a:ext>
            </a:extLst>
          </p:cNvPr>
          <p:cNvGraphicFramePr>
            <a:graphicFrameLocks noGrp="1"/>
          </p:cNvGraphicFramePr>
          <p:nvPr>
            <p:ph idx="1"/>
            <p:extLst>
              <p:ext uri="{D42A27DB-BD31-4B8C-83A1-F6EECF244321}">
                <p14:modId xmlns:p14="http://schemas.microsoft.com/office/powerpoint/2010/main" val="1141373340"/>
              </p:ext>
            </p:extLst>
          </p:nvPr>
        </p:nvGraphicFramePr>
        <p:xfrm>
          <a:off x="258184" y="1443487"/>
          <a:ext cx="8627631" cy="5069998"/>
        </p:xfrm>
        <a:graphic>
          <a:graphicData uri="http://schemas.openxmlformats.org/drawingml/2006/table">
            <a:tbl>
              <a:tblPr firstRow="1" firstCol="1" bandRow="1">
                <a:tableStyleId>{7DF18680-E054-41AD-8BC1-D1AEF772440D}</a:tableStyleId>
              </a:tblPr>
              <a:tblGrid>
                <a:gridCol w="3095411">
                  <a:extLst>
                    <a:ext uri="{9D8B030D-6E8A-4147-A177-3AD203B41FA5}">
                      <a16:colId xmlns:a16="http://schemas.microsoft.com/office/drawing/2014/main" val="3235174462"/>
                    </a:ext>
                  </a:extLst>
                </a:gridCol>
                <a:gridCol w="1265449">
                  <a:extLst>
                    <a:ext uri="{9D8B030D-6E8A-4147-A177-3AD203B41FA5}">
                      <a16:colId xmlns:a16="http://schemas.microsoft.com/office/drawing/2014/main" val="1820317717"/>
                    </a:ext>
                  </a:extLst>
                </a:gridCol>
                <a:gridCol w="1265449">
                  <a:extLst>
                    <a:ext uri="{9D8B030D-6E8A-4147-A177-3AD203B41FA5}">
                      <a16:colId xmlns:a16="http://schemas.microsoft.com/office/drawing/2014/main" val="125462813"/>
                    </a:ext>
                  </a:extLst>
                </a:gridCol>
                <a:gridCol w="1500661">
                  <a:extLst>
                    <a:ext uri="{9D8B030D-6E8A-4147-A177-3AD203B41FA5}">
                      <a16:colId xmlns:a16="http://schemas.microsoft.com/office/drawing/2014/main" val="3592663697"/>
                    </a:ext>
                  </a:extLst>
                </a:gridCol>
                <a:gridCol w="1500661">
                  <a:extLst>
                    <a:ext uri="{9D8B030D-6E8A-4147-A177-3AD203B41FA5}">
                      <a16:colId xmlns:a16="http://schemas.microsoft.com/office/drawing/2014/main" val="1336046565"/>
                    </a:ext>
                  </a:extLst>
                </a:gridCol>
              </a:tblGrid>
              <a:tr h="863178">
                <a:tc>
                  <a:txBody>
                    <a:bodyPr/>
                    <a:lstStyle/>
                    <a:p>
                      <a:pPr>
                        <a:lnSpc>
                          <a:spcPct val="115000"/>
                        </a:lnSpc>
                        <a:spcAft>
                          <a:spcPts val="1000"/>
                        </a:spcAft>
                      </a:pPr>
                      <a:r>
                        <a:rPr lang="en-GB" sz="1500" dirty="0">
                          <a:effectLst/>
                        </a:rPr>
                        <a:t> </a:t>
                      </a:r>
                    </a:p>
                    <a:p>
                      <a:pPr>
                        <a:lnSpc>
                          <a:spcPct val="115000"/>
                        </a:lnSpc>
                        <a:spcAft>
                          <a:spcPts val="1000"/>
                        </a:spcAft>
                      </a:pPr>
                      <a:r>
                        <a:rPr lang="en-GB" sz="1500" dirty="0">
                          <a:effectLst/>
                        </a:rPr>
                        <a:t>RATIO</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500" dirty="0">
                          <a:effectLst/>
                        </a:rPr>
                        <a:t> </a:t>
                      </a:r>
                    </a:p>
                    <a:p>
                      <a:pPr algn="ctr">
                        <a:lnSpc>
                          <a:spcPct val="100000"/>
                        </a:lnSpc>
                        <a:spcAft>
                          <a:spcPts val="0"/>
                        </a:spcAft>
                      </a:pPr>
                      <a:r>
                        <a:rPr lang="en-GB" sz="1500" dirty="0">
                          <a:effectLst/>
                        </a:rPr>
                        <a:t>2019</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endParaRPr lang="en-GB" sz="1500" dirty="0">
                        <a:effectLst/>
                      </a:endParaRPr>
                    </a:p>
                    <a:p>
                      <a:pPr algn="ctr">
                        <a:lnSpc>
                          <a:spcPct val="100000"/>
                        </a:lnSpc>
                        <a:spcAft>
                          <a:spcPts val="0"/>
                        </a:spcAft>
                      </a:pPr>
                      <a:r>
                        <a:rPr lang="en-GB" sz="1500" dirty="0">
                          <a:effectLst/>
                        </a:rPr>
                        <a:t> 2018</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500" dirty="0">
                          <a:effectLst/>
                        </a:rPr>
                        <a:t> </a:t>
                      </a:r>
                    </a:p>
                    <a:p>
                      <a:pPr algn="ctr">
                        <a:lnSpc>
                          <a:spcPct val="100000"/>
                        </a:lnSpc>
                        <a:spcAft>
                          <a:spcPts val="0"/>
                        </a:spcAft>
                      </a:pPr>
                      <a:r>
                        <a:rPr lang="en-GB" sz="1500" dirty="0">
                          <a:effectLst/>
                        </a:rPr>
                        <a:t>Absolute</a:t>
                      </a:r>
                    </a:p>
                    <a:p>
                      <a:pPr algn="ctr">
                        <a:lnSpc>
                          <a:spcPct val="100000"/>
                        </a:lnSpc>
                        <a:spcAft>
                          <a:spcPts val="0"/>
                        </a:spcAft>
                      </a:pPr>
                      <a:r>
                        <a:rPr lang="en-GB" sz="1500" dirty="0">
                          <a:effectLst/>
                        </a:rPr>
                        <a:t>Difference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500" dirty="0">
                          <a:effectLst/>
                        </a:rPr>
                        <a:t> Relative (performance)Difference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75587876"/>
                  </a:ext>
                </a:extLst>
              </a:tr>
              <a:tr h="245453">
                <a:tc>
                  <a:txBody>
                    <a:bodyPr/>
                    <a:lstStyle/>
                    <a:p>
                      <a:pPr>
                        <a:lnSpc>
                          <a:spcPct val="115000"/>
                        </a:lnSpc>
                        <a:spcAft>
                          <a:spcPts val="1000"/>
                        </a:spcAft>
                      </a:pPr>
                      <a:r>
                        <a:rPr lang="en-GB" sz="1500" dirty="0">
                          <a:effectLst/>
                        </a:rPr>
                        <a:t>ROCE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12971412"/>
                  </a:ext>
                </a:extLst>
              </a:tr>
              <a:tr h="245453">
                <a:tc>
                  <a:txBody>
                    <a:bodyPr/>
                    <a:lstStyle/>
                    <a:p>
                      <a:pPr>
                        <a:lnSpc>
                          <a:spcPct val="115000"/>
                        </a:lnSpc>
                        <a:spcAft>
                          <a:spcPts val="1000"/>
                        </a:spcAft>
                      </a:pPr>
                      <a:r>
                        <a:rPr lang="en-GB" sz="1500" dirty="0">
                          <a:effectLst/>
                        </a:rPr>
                        <a:t>Asset Turnover</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25614963"/>
                  </a:ext>
                </a:extLst>
              </a:tr>
              <a:tr h="245453">
                <a:tc>
                  <a:txBody>
                    <a:bodyPr/>
                    <a:lstStyle/>
                    <a:p>
                      <a:pPr>
                        <a:lnSpc>
                          <a:spcPct val="115000"/>
                        </a:lnSpc>
                        <a:spcAft>
                          <a:spcPts val="1000"/>
                        </a:spcAft>
                      </a:pPr>
                      <a:r>
                        <a:rPr lang="en-GB" sz="1500" dirty="0">
                          <a:effectLst/>
                        </a:rPr>
                        <a:t>Gross Profit Margin</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15202388"/>
                  </a:ext>
                </a:extLst>
              </a:tr>
              <a:tr h="245453">
                <a:tc>
                  <a:txBody>
                    <a:bodyPr/>
                    <a:lstStyle/>
                    <a:p>
                      <a:pPr>
                        <a:lnSpc>
                          <a:spcPct val="115000"/>
                        </a:lnSpc>
                        <a:spcAft>
                          <a:spcPts val="1000"/>
                        </a:spcAft>
                      </a:pPr>
                      <a:r>
                        <a:rPr lang="en-GB" sz="1500" dirty="0">
                          <a:effectLst/>
                        </a:rPr>
                        <a:t>Net Operating Profit Margin</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89011076"/>
                  </a:ext>
                </a:extLst>
              </a:tr>
              <a:tr h="245453">
                <a:tc>
                  <a:txBody>
                    <a:bodyPr/>
                    <a:lstStyle/>
                    <a:p>
                      <a:pPr>
                        <a:lnSpc>
                          <a:spcPct val="115000"/>
                        </a:lnSpc>
                        <a:spcAft>
                          <a:spcPts val="1000"/>
                        </a:spcAft>
                      </a:pPr>
                      <a:r>
                        <a:rPr lang="en-GB" sz="1500" dirty="0">
                          <a:effectLst/>
                        </a:rPr>
                        <a:t>Inventory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99139221"/>
                  </a:ext>
                </a:extLst>
              </a:tr>
              <a:tr h="245453">
                <a:tc>
                  <a:txBody>
                    <a:bodyPr/>
                    <a:lstStyle/>
                    <a:p>
                      <a:pPr>
                        <a:lnSpc>
                          <a:spcPct val="115000"/>
                        </a:lnSpc>
                        <a:spcAft>
                          <a:spcPts val="1000"/>
                        </a:spcAft>
                      </a:pPr>
                      <a:r>
                        <a:rPr lang="en-GB" sz="1500" dirty="0">
                          <a:effectLst/>
                        </a:rPr>
                        <a:t>Non-Current Asset Turnover</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92890520"/>
                  </a:ext>
                </a:extLst>
              </a:tr>
              <a:tr h="245453">
                <a:tc>
                  <a:txBody>
                    <a:bodyPr/>
                    <a:lstStyle/>
                    <a:p>
                      <a:pPr>
                        <a:lnSpc>
                          <a:spcPct val="115000"/>
                        </a:lnSpc>
                        <a:spcAft>
                          <a:spcPts val="1000"/>
                        </a:spcAft>
                      </a:pPr>
                      <a:r>
                        <a:rPr lang="en-GB" sz="1500" dirty="0">
                          <a:effectLst/>
                        </a:rPr>
                        <a:t>Current Ratio</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78832850"/>
                  </a:ext>
                </a:extLst>
              </a:tr>
              <a:tr h="245453">
                <a:tc>
                  <a:txBody>
                    <a:bodyPr/>
                    <a:lstStyle/>
                    <a:p>
                      <a:pPr>
                        <a:lnSpc>
                          <a:spcPct val="115000"/>
                        </a:lnSpc>
                        <a:spcAft>
                          <a:spcPts val="1000"/>
                        </a:spcAft>
                      </a:pPr>
                      <a:r>
                        <a:rPr lang="en-GB" sz="1500" dirty="0">
                          <a:effectLst/>
                        </a:rPr>
                        <a:t>Acid Test or Quick Ratio</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64148959"/>
                  </a:ext>
                </a:extLst>
              </a:tr>
              <a:tr h="245453">
                <a:tc>
                  <a:txBody>
                    <a:bodyPr/>
                    <a:lstStyle/>
                    <a:p>
                      <a:pPr>
                        <a:lnSpc>
                          <a:spcPct val="115000"/>
                        </a:lnSpc>
                        <a:spcAft>
                          <a:spcPts val="1000"/>
                        </a:spcAft>
                      </a:pPr>
                      <a:r>
                        <a:rPr lang="en-GB" sz="1500" dirty="0">
                          <a:effectLst/>
                        </a:rPr>
                        <a:t>Creditor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245453">
                <a:tc>
                  <a:txBody>
                    <a:bodyPr/>
                    <a:lstStyle/>
                    <a:p>
                      <a:pPr>
                        <a:lnSpc>
                          <a:spcPct val="115000"/>
                        </a:lnSpc>
                        <a:spcAft>
                          <a:spcPts val="1000"/>
                        </a:spcAft>
                      </a:pPr>
                      <a:r>
                        <a:rPr lang="en-GB" sz="1500" dirty="0">
                          <a:effectLst/>
                        </a:rPr>
                        <a:t>Debtor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245453">
                <a:tc>
                  <a:txBody>
                    <a:bodyPr/>
                    <a:lstStyle/>
                    <a:p>
                      <a:pPr>
                        <a:lnSpc>
                          <a:spcPct val="115000"/>
                        </a:lnSpc>
                        <a:spcAft>
                          <a:spcPts val="1000"/>
                        </a:spcAft>
                      </a:pPr>
                      <a:r>
                        <a:rPr lang="en-GB" sz="1500" dirty="0">
                          <a:effectLst/>
                        </a:rPr>
                        <a:t>Gearing 1</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33326684"/>
                  </a:ext>
                </a:extLst>
              </a:tr>
              <a:tr h="245453">
                <a:tc>
                  <a:txBody>
                    <a:bodyPr/>
                    <a:lstStyle/>
                    <a:p>
                      <a:pPr>
                        <a:lnSpc>
                          <a:spcPct val="115000"/>
                        </a:lnSpc>
                        <a:spcAft>
                          <a:spcPts val="1000"/>
                        </a:spcAft>
                      </a:pPr>
                      <a:r>
                        <a:rPr lang="en-GB" sz="1500" dirty="0">
                          <a:effectLst/>
                        </a:rPr>
                        <a:t>Gearing 2</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93588104"/>
                  </a:ext>
                </a:extLst>
              </a:tr>
              <a:tr h="245453">
                <a:tc>
                  <a:txBody>
                    <a:bodyPr/>
                    <a:lstStyle/>
                    <a:p>
                      <a:pPr>
                        <a:lnSpc>
                          <a:spcPct val="115000"/>
                        </a:lnSpc>
                        <a:spcAft>
                          <a:spcPts val="1000"/>
                        </a:spcAft>
                      </a:pPr>
                      <a:r>
                        <a:rPr lang="en-GB" sz="1500" dirty="0">
                          <a:effectLst/>
                        </a:rPr>
                        <a:t>Interest Cover</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42887378"/>
                  </a:ext>
                </a:extLst>
              </a:tr>
              <a:tr h="245453">
                <a:tc>
                  <a:txBody>
                    <a:bodyPr/>
                    <a:lstStyle/>
                    <a:p>
                      <a:pPr>
                        <a:lnSpc>
                          <a:spcPct val="115000"/>
                        </a:lnSpc>
                        <a:spcAft>
                          <a:spcPts val="1000"/>
                        </a:spcAft>
                      </a:pPr>
                      <a:r>
                        <a:rPr lang="en-GB" sz="1500" dirty="0">
                          <a:effectLst/>
                        </a:rPr>
                        <a:t>Earnings per Share (EPS)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92712474"/>
                  </a:ext>
                </a:extLst>
              </a:tr>
              <a:tr h="245453">
                <a:tc>
                  <a:txBody>
                    <a:bodyPr/>
                    <a:lstStyle/>
                    <a:p>
                      <a:pPr>
                        <a:lnSpc>
                          <a:spcPct val="115000"/>
                        </a:lnSpc>
                        <a:spcAft>
                          <a:spcPts val="1000"/>
                        </a:spcAft>
                      </a:pPr>
                      <a:r>
                        <a:rPr lang="en-GB" sz="1500" dirty="0">
                          <a:effectLst/>
                        </a:rPr>
                        <a:t>Price Earnings Ratio (P/E)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96337105"/>
                  </a:ext>
                </a:extLst>
              </a:tr>
              <a:tr h="245453">
                <a:tc>
                  <a:txBody>
                    <a:bodyPr/>
                    <a:lstStyle/>
                    <a:p>
                      <a:pPr marL="0" marR="0" lvl="0" indent="0" algn="l" defTabSz="914400" rtl="0" eaLnBrk="1" fontAlgn="auto" latinLnBrk="0" hangingPunct="1">
                        <a:lnSpc>
                          <a:spcPct val="115000"/>
                        </a:lnSpc>
                        <a:spcBef>
                          <a:spcPts val="0"/>
                        </a:spcBef>
                        <a:spcAft>
                          <a:spcPts val="1000"/>
                        </a:spcAft>
                        <a:buClrTx/>
                        <a:buSzTx/>
                        <a:buFontTx/>
                        <a:buNone/>
                        <a:tabLst/>
                        <a:defRPr/>
                      </a:pPr>
                      <a:r>
                        <a:rPr lang="en-GB" sz="1500" dirty="0">
                          <a:effectLst/>
                        </a:rPr>
                        <a:t>Dividends per Share (DPS)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85650186"/>
                  </a:ext>
                </a:extLst>
              </a:tr>
              <a:tr h="245453">
                <a:tc>
                  <a:txBody>
                    <a:bodyPr/>
                    <a:lstStyle/>
                    <a:p>
                      <a:pPr>
                        <a:lnSpc>
                          <a:spcPct val="115000"/>
                        </a:lnSpc>
                        <a:spcAft>
                          <a:spcPts val="1000"/>
                        </a:spcAft>
                      </a:pPr>
                      <a:r>
                        <a:rPr lang="en-GB" sz="1500" dirty="0">
                          <a:effectLst/>
                        </a:rPr>
                        <a:t>Dividend Percentage Payout</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31909009"/>
                  </a:ext>
                </a:extLst>
              </a:tr>
            </a:tbl>
          </a:graphicData>
        </a:graphic>
      </p:graphicFrame>
      <p:sp>
        <p:nvSpPr>
          <p:cNvPr id="3" name="Slide Number Placeholder 2">
            <a:extLst>
              <a:ext uri="{FF2B5EF4-FFF2-40B4-BE49-F238E27FC236}">
                <a16:creationId xmlns:a16="http://schemas.microsoft.com/office/drawing/2014/main" id="{9BA86F9F-8F4B-4F4E-B6C8-4CF19E41F985}"/>
              </a:ext>
            </a:extLst>
          </p:cNvPr>
          <p:cNvSpPr>
            <a:spLocks noGrp="1"/>
          </p:cNvSpPr>
          <p:nvPr>
            <p:ph type="sldNum" sz="quarter" idx="12"/>
          </p:nvPr>
        </p:nvSpPr>
        <p:spPr/>
        <p:txBody>
          <a:bodyPr/>
          <a:lstStyle/>
          <a:p>
            <a:fld id="{63A33278-8D2C-46E9-9145-8061F8ED03C5}" type="slidenum">
              <a:rPr lang="en-GB" smtClean="0"/>
              <a:t>32</a:t>
            </a:fld>
            <a:endParaRPr lang="en-GB" dirty="0"/>
          </a:p>
        </p:txBody>
      </p:sp>
      <p:sp>
        <p:nvSpPr>
          <p:cNvPr id="5" name="Rectangle 1">
            <a:extLst>
              <a:ext uri="{FF2B5EF4-FFF2-40B4-BE49-F238E27FC236}">
                <a16:creationId xmlns:a16="http://schemas.microsoft.com/office/drawing/2014/main" id="{B4F60CE5-D9CC-457E-9213-CAE91F2F1DA3}"/>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Tree>
    <p:custDataLst>
      <p:tags r:id="rId1"/>
    </p:custDataLst>
    <p:extLst>
      <p:ext uri="{BB962C8B-B14F-4D97-AF65-F5344CB8AC3E}">
        <p14:creationId xmlns:p14="http://schemas.microsoft.com/office/powerpoint/2010/main" val="957821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_rels/theme2.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ewman Branded PowerPoint Final" id="{EEF003DC-72CC-4582-8770-CC82D8847D27}" vid="{8FE5B813-DD1A-415C-8C21-5F4C85D37D98}"/>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file>

<file path=customXml/item3.xml><?xml version="1.0" encoding="utf-8"?>
<ct:contentTypeSchema xmlns:ct="http://schemas.microsoft.com/office/2006/metadata/contentType" xmlns:ma="http://schemas.microsoft.com/office/2006/metadata/properties/metaAttributes" ct:_="" ma:_="" ma:contentTypeName="Document" ma:contentTypeID="0x010100485C8FF5430E604D932D39121BC67BCE" ma:contentTypeVersion="0" ma:contentTypeDescription="Create a new document." ma:contentTypeScope="" ma:versionID="3d18abba6245b90a2cdecdfaf489d2ff">
  <xsd:schema xmlns:xsd="http://www.w3.org/2001/XMLSchema" xmlns:xs="http://www.w3.org/2001/XMLSchema" xmlns:p="http://schemas.microsoft.com/office/2006/metadata/properties" xmlns:ns2="4f47c07d-6854-488d-ac31-f47f008fc1b6" targetNamespace="http://schemas.microsoft.com/office/2006/metadata/properties" ma:root="true" ma:fieldsID="f9dd66b6d3f91b1b4c906a3395430c4a" ns2:_="">
    <xsd:import namespace="4f47c07d-6854-488d-ac31-f47f008fc1b6"/>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47c07d-6854-488d-ac31-f47f008fc1b6"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E171F4A-876C-4B06-A273-E17E1B6402A2}">
  <ds:schemaRefs>
    <ds:schemaRef ds:uri="http://schemas.microsoft.com/sharepoint/v3/contenttype/forms"/>
  </ds:schemaRefs>
</ds:datastoreItem>
</file>

<file path=customXml/itemProps2.xml><?xml version="1.0" encoding="utf-8"?>
<ds:datastoreItem xmlns:ds="http://schemas.openxmlformats.org/officeDocument/2006/customXml" ds:itemID="{15F20CEC-97B5-4818-8C9C-8FB0B85CC672}">
  <ds:schemaRefs>
    <ds:schemaRef ds:uri="http://schemas.microsoft.com/sharepoint/events"/>
  </ds:schemaRefs>
</ds:datastoreItem>
</file>

<file path=customXml/itemProps3.xml><?xml version="1.0" encoding="utf-8"?>
<ds:datastoreItem xmlns:ds="http://schemas.openxmlformats.org/officeDocument/2006/customXml" ds:itemID="{FE66BE57-C850-4DEC-A0C2-3C285DC74D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47c07d-6854-488d-ac31-f47f008fc1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25E867F-D3F5-4560-AE90-F5B0CB161F14}">
  <ds:schemaRefs>
    <ds:schemaRef ds:uri="http://schemas.microsoft.com/office/2006/metadata/properties"/>
    <ds:schemaRef ds:uri="4f47c07d-6854-488d-ac31-f47f008fc1b6"/>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new generic powerpoint template</Template>
  <TotalTime>4692</TotalTime>
  <Words>1385</Words>
  <Application>Microsoft Office PowerPoint</Application>
  <PresentationFormat>On-screen Show (4:3)</PresentationFormat>
  <Paragraphs>715</Paragraphs>
  <Slides>32</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32</vt:i4>
      </vt:variant>
    </vt:vector>
  </HeadingPairs>
  <TitlesOfParts>
    <vt:vector size="41" baseType="lpstr">
      <vt:lpstr>Arial</vt:lpstr>
      <vt:lpstr>Calibri</vt:lpstr>
      <vt:lpstr>Calibri Light</vt:lpstr>
      <vt:lpstr>Century Gothic</vt:lpstr>
      <vt:lpstr>Times New Roman</vt:lpstr>
      <vt:lpstr>Wingdings</vt:lpstr>
      <vt:lpstr>Wingdings 3</vt:lpstr>
      <vt:lpstr>Custom Design</vt:lpstr>
      <vt:lpstr>Ion</vt:lpstr>
      <vt:lpstr>Managing Financial Resources and Decisions</vt:lpstr>
      <vt:lpstr>Overview</vt:lpstr>
      <vt:lpstr>What are ratios?</vt:lpstr>
      <vt:lpstr>Types or groups or families of ratios</vt:lpstr>
      <vt:lpstr>Worked example:  Northern Travel</vt:lpstr>
      <vt:lpstr>Worked example –  Northern Travel 2</vt:lpstr>
      <vt:lpstr>Starting the analysis</vt:lpstr>
      <vt:lpstr>Assessing overall profitability  - ROCE</vt:lpstr>
      <vt:lpstr>Assessing profitability  – asset turnover</vt:lpstr>
      <vt:lpstr>Assessing profitability – gross profit margin</vt:lpstr>
      <vt:lpstr>Assessing profitability – net operating profit margin</vt:lpstr>
      <vt:lpstr>Assessing efficiency – inventory days</vt:lpstr>
      <vt:lpstr>Assessing efficiency – non-current asset turnover</vt:lpstr>
      <vt:lpstr>Assessing liquidity – current ratio</vt:lpstr>
      <vt:lpstr>Assessing liquidity acid test or quick ratio </vt:lpstr>
      <vt:lpstr>Assessing liquidity – creditor days</vt:lpstr>
      <vt:lpstr>Assessing liquidity – debtor days</vt:lpstr>
      <vt:lpstr>Assessing liquidity – analysis of debtor and creditor days</vt:lpstr>
      <vt:lpstr>Capital structure – introduction to gearing</vt:lpstr>
      <vt:lpstr>Types of gearing - 1</vt:lpstr>
      <vt:lpstr>Types of gearing - 2</vt:lpstr>
      <vt:lpstr>Types of gearing – example</vt:lpstr>
      <vt:lpstr>Types of gearing – exercise</vt:lpstr>
      <vt:lpstr>Gearing - summary</vt:lpstr>
      <vt:lpstr>Gearing ratios</vt:lpstr>
      <vt:lpstr>Capital structure – interest cover</vt:lpstr>
      <vt:lpstr>Investment ratios – Earnings Per Share (EPS)</vt:lpstr>
      <vt:lpstr>Investment ratios – care in calculating  numbers of shares </vt:lpstr>
      <vt:lpstr>Investment ratios – price earnings ratio (P/E)</vt:lpstr>
      <vt:lpstr>Investment ratios - dividends per share (DPS)</vt:lpstr>
      <vt:lpstr>Investment ratios - dividends percentage payout</vt:lpstr>
      <vt:lpstr>Summary table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Standard costing and variance analysis - 1</dc:title>
  <dc:creator>David Jenkins</dc:creator>
  <cp:lastModifiedBy>Dale Clarke</cp:lastModifiedBy>
  <cp:revision>180</cp:revision>
  <cp:lastPrinted>2018-12-03T10:03:24Z</cp:lastPrinted>
  <dcterms:created xsi:type="dcterms:W3CDTF">2018-02-28T12:49:08Z</dcterms:created>
  <dcterms:modified xsi:type="dcterms:W3CDTF">2020-04-21T18:05:32Z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0x010100485C8FF5430E604D932D39121BC67BCE</vt:lpwstr>
  </property>
</Properties>
</file>