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48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fb51a185-9f8a-4b58-9e86-92b6e2c1185d" providerId="ADAL" clId="{20265939-53F3-4730-BE9D-07BAABE94B46}"/>
    <pc:docChg chg="undo custSel delSld modSld">
      <pc:chgData name="Ellie Brown" userId="fb51a185-9f8a-4b58-9e86-92b6e2c1185d" providerId="ADAL" clId="{20265939-53F3-4730-BE9D-07BAABE94B46}" dt="2026-09-09T13:34:15.976" v="184" actId="1036"/>
      <pc:docMkLst>
        <pc:docMk/>
      </pc:docMkLst>
      <pc:sldChg chg="addSp delSp modSp mod">
        <pc:chgData name="Ellie Brown" userId="fb51a185-9f8a-4b58-9e86-92b6e2c1185d" providerId="ADAL" clId="{20265939-53F3-4730-BE9D-07BAABE94B46}" dt="2026-09-04T14:48:25.325" v="168" actId="1076"/>
        <pc:sldMkLst>
          <pc:docMk/>
          <pc:sldMk cId="0" sldId="256"/>
        </pc:sldMkLst>
        <pc:spChg chg="mod">
          <ac:chgData name="Ellie Brown" userId="fb51a185-9f8a-4b58-9e86-92b6e2c1185d" providerId="ADAL" clId="{20265939-53F3-4730-BE9D-07BAABE94B46}" dt="2026-09-04T14:09:22.364" v="13" actId="404"/>
          <ac:spMkLst>
            <pc:docMk/>
            <pc:sldMk cId="0" sldId="256"/>
            <ac:spMk id="14" creationId="{00000000-0000-0000-0000-000000000000}"/>
          </ac:spMkLst>
        </pc:spChg>
        <pc:grpChg chg="add del">
          <ac:chgData name="Ellie Brown" userId="fb51a185-9f8a-4b58-9e86-92b6e2c1185d" providerId="ADAL" clId="{20265939-53F3-4730-BE9D-07BAABE94B46}" dt="2026-09-04T14:47:59.341" v="160" actId="478"/>
          <ac:grpSpMkLst>
            <pc:docMk/>
            <pc:sldMk cId="0" sldId="256"/>
            <ac:grpSpMk id="2" creationId="{00000000-0000-0000-0000-000000000000}"/>
          </ac:grpSpMkLst>
        </pc:grpChg>
        <pc:picChg chg="add mod">
          <ac:chgData name="Ellie Brown" userId="fb51a185-9f8a-4b58-9e86-92b6e2c1185d" providerId="ADAL" clId="{20265939-53F3-4730-BE9D-07BAABE94B46}" dt="2026-09-04T14:48:25.325" v="168" actId="1076"/>
          <ac:picMkLst>
            <pc:docMk/>
            <pc:sldMk cId="0" sldId="256"/>
            <ac:picMk id="18" creationId="{E00475FB-A1F3-048A-6341-220D69ABC2BB}"/>
          </ac:picMkLst>
        </pc:picChg>
      </pc:sldChg>
      <pc:sldChg chg="modSp mod">
        <pc:chgData name="Ellie Brown" userId="fb51a185-9f8a-4b58-9e86-92b6e2c1185d" providerId="ADAL" clId="{20265939-53F3-4730-BE9D-07BAABE94B46}" dt="2026-09-04T14:09:30.873" v="21" actId="20577"/>
        <pc:sldMkLst>
          <pc:docMk/>
          <pc:sldMk cId="0" sldId="257"/>
        </pc:sldMkLst>
        <pc:spChg chg="mod">
          <ac:chgData name="Ellie Brown" userId="fb51a185-9f8a-4b58-9e86-92b6e2c1185d" providerId="ADAL" clId="{20265939-53F3-4730-BE9D-07BAABE94B46}" dt="2026-09-04T14:09:30.873" v="21" actId="20577"/>
          <ac:spMkLst>
            <pc:docMk/>
            <pc:sldMk cId="0" sldId="257"/>
            <ac:spMk id="5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9T13:34:15.976" v="184" actId="1036"/>
        <pc:sldMkLst>
          <pc:docMk/>
          <pc:sldMk cId="0" sldId="259"/>
        </pc:sldMkLst>
        <pc:spChg chg="mod">
          <ac:chgData name="Ellie Brown" userId="fb51a185-9f8a-4b58-9e86-92b6e2c1185d" providerId="ADAL" clId="{20265939-53F3-4730-BE9D-07BAABE94B46}" dt="2026-09-04T14:09:44.941" v="34" actId="20577"/>
          <ac:spMkLst>
            <pc:docMk/>
            <pc:sldMk cId="0" sldId="259"/>
            <ac:spMk id="7" creationId="{00000000-0000-0000-0000-000000000000}"/>
          </ac:spMkLst>
        </pc:spChg>
        <pc:grpChg chg="mod">
          <ac:chgData name="Ellie Brown" userId="fb51a185-9f8a-4b58-9e86-92b6e2c1185d" providerId="ADAL" clId="{20265939-53F3-4730-BE9D-07BAABE94B46}" dt="2026-09-09T13:34:15.976" v="184" actId="1036"/>
          <ac:grpSpMkLst>
            <pc:docMk/>
            <pc:sldMk cId="0" sldId="259"/>
            <ac:grpSpMk id="2" creationId="{00000000-0000-0000-0000-000000000000}"/>
          </ac:grpSpMkLst>
        </pc:grpChg>
      </pc:sldChg>
      <pc:sldChg chg="modSp mod">
        <pc:chgData name="Ellie Brown" userId="fb51a185-9f8a-4b58-9e86-92b6e2c1185d" providerId="ADAL" clId="{20265939-53F3-4730-BE9D-07BAABE94B46}" dt="2026-09-04T14:09:52.107" v="36" actId="20577"/>
        <pc:sldMkLst>
          <pc:docMk/>
          <pc:sldMk cId="0" sldId="260"/>
        </pc:sldMkLst>
        <pc:spChg chg="mod">
          <ac:chgData name="Ellie Brown" userId="fb51a185-9f8a-4b58-9e86-92b6e2c1185d" providerId="ADAL" clId="{20265939-53F3-4730-BE9D-07BAABE94B46}" dt="2026-09-04T14:09:52.107" v="36" actId="20577"/>
          <ac:spMkLst>
            <pc:docMk/>
            <pc:sldMk cId="0" sldId="260"/>
            <ac:spMk id="14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1:55.912" v="44" actId="20577"/>
        <pc:sldMkLst>
          <pc:docMk/>
          <pc:sldMk cId="0" sldId="266"/>
        </pc:sldMkLst>
        <pc:spChg chg="mod">
          <ac:chgData name="Ellie Brown" userId="fb51a185-9f8a-4b58-9e86-92b6e2c1185d" providerId="ADAL" clId="{20265939-53F3-4730-BE9D-07BAABE94B46}" dt="2026-09-04T14:11:55.912" v="44" actId="20577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3:30.534" v="56" actId="20577"/>
        <pc:sldMkLst>
          <pc:docMk/>
          <pc:sldMk cId="0" sldId="277"/>
        </pc:sldMkLst>
        <pc:spChg chg="mod">
          <ac:chgData name="Ellie Brown" userId="fb51a185-9f8a-4b58-9e86-92b6e2c1185d" providerId="ADAL" clId="{20265939-53F3-4730-BE9D-07BAABE94B46}" dt="2026-09-04T14:13:30.534" v="56" actId="20577"/>
          <ac:spMkLst>
            <pc:docMk/>
            <pc:sldMk cId="0" sldId="277"/>
            <ac:spMk id="7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5:19.324" v="60" actId="1076"/>
        <pc:sldMkLst>
          <pc:docMk/>
          <pc:sldMk cId="0" sldId="289"/>
        </pc:sldMkLst>
        <pc:spChg chg="mod">
          <ac:chgData name="Ellie Brown" userId="fb51a185-9f8a-4b58-9e86-92b6e2c1185d" providerId="ADAL" clId="{20265939-53F3-4730-BE9D-07BAABE94B46}" dt="2026-09-04T14:15:19.324" v="60" actId="1076"/>
          <ac:spMkLst>
            <pc:docMk/>
            <pc:sldMk cId="0" sldId="289"/>
            <ac:spMk id="2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04T14:14:56.890" v="58" actId="20577"/>
          <ac:spMkLst>
            <pc:docMk/>
            <pc:sldMk cId="0" sldId="289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5:53.102" v="62" actId="20577"/>
        <pc:sldMkLst>
          <pc:docMk/>
          <pc:sldMk cId="0" sldId="296"/>
        </pc:sldMkLst>
        <pc:spChg chg="mod">
          <ac:chgData name="Ellie Brown" userId="fb51a185-9f8a-4b58-9e86-92b6e2c1185d" providerId="ADAL" clId="{20265939-53F3-4730-BE9D-07BAABE94B46}" dt="2026-09-04T14:15:53.102" v="62" actId="20577"/>
          <ac:spMkLst>
            <pc:docMk/>
            <pc:sldMk cId="0" sldId="296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5:56.777" v="64" actId="20577"/>
        <pc:sldMkLst>
          <pc:docMk/>
          <pc:sldMk cId="0" sldId="297"/>
        </pc:sldMkLst>
        <pc:spChg chg="mod">
          <ac:chgData name="Ellie Brown" userId="fb51a185-9f8a-4b58-9e86-92b6e2c1185d" providerId="ADAL" clId="{20265939-53F3-4730-BE9D-07BAABE94B46}" dt="2026-09-04T14:15:56.777" v="64" actId="20577"/>
          <ac:spMkLst>
            <pc:docMk/>
            <pc:sldMk cId="0" sldId="297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6:00.979" v="68" actId="20577"/>
        <pc:sldMkLst>
          <pc:docMk/>
          <pc:sldMk cId="0" sldId="298"/>
        </pc:sldMkLst>
        <pc:spChg chg="mod">
          <ac:chgData name="Ellie Brown" userId="fb51a185-9f8a-4b58-9e86-92b6e2c1185d" providerId="ADAL" clId="{20265939-53F3-4730-BE9D-07BAABE94B46}" dt="2026-09-04T14:16:00.979" v="68" actId="20577"/>
          <ac:spMkLst>
            <pc:docMk/>
            <pc:sldMk cId="0" sldId="298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49:02.769" v="170" actId="20577"/>
        <pc:sldMkLst>
          <pc:docMk/>
          <pc:sldMk cId="0" sldId="299"/>
        </pc:sldMkLst>
        <pc:spChg chg="mod">
          <ac:chgData name="Ellie Brown" userId="fb51a185-9f8a-4b58-9e86-92b6e2c1185d" providerId="ADAL" clId="{20265939-53F3-4730-BE9D-07BAABE94B46}" dt="2026-09-04T14:49:02.769" v="170" actId="20577"/>
          <ac:spMkLst>
            <pc:docMk/>
            <pc:sldMk cId="0" sldId="299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6:19.478" v="70" actId="20577"/>
        <pc:sldMkLst>
          <pc:docMk/>
          <pc:sldMk cId="0" sldId="300"/>
        </pc:sldMkLst>
        <pc:spChg chg="mod">
          <ac:chgData name="Ellie Brown" userId="fb51a185-9f8a-4b58-9e86-92b6e2c1185d" providerId="ADAL" clId="{20265939-53F3-4730-BE9D-07BAABE94B46}" dt="2026-09-04T14:16:19.478" v="70" actId="20577"/>
          <ac:spMkLst>
            <pc:docMk/>
            <pc:sldMk cId="0" sldId="300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16:30.340" v="75" actId="20577"/>
        <pc:sldMkLst>
          <pc:docMk/>
          <pc:sldMk cId="0" sldId="307"/>
        </pc:sldMkLst>
        <pc:spChg chg="mod">
          <ac:chgData name="Ellie Brown" userId="fb51a185-9f8a-4b58-9e86-92b6e2c1185d" providerId="ADAL" clId="{20265939-53F3-4730-BE9D-07BAABE94B46}" dt="2026-09-04T14:16:30.340" v="75" actId="20577"/>
          <ac:spMkLst>
            <pc:docMk/>
            <pc:sldMk cId="0" sldId="307"/>
            <ac:spMk id="5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49:25.078" v="183" actId="20577"/>
        <pc:sldMkLst>
          <pc:docMk/>
          <pc:sldMk cId="0" sldId="308"/>
        </pc:sldMkLst>
        <pc:spChg chg="mod">
          <ac:chgData name="Ellie Brown" userId="fb51a185-9f8a-4b58-9e86-92b6e2c1185d" providerId="ADAL" clId="{20265939-53F3-4730-BE9D-07BAABE94B46}" dt="2026-09-04T14:16:33.504" v="80" actId="20577"/>
          <ac:spMkLst>
            <pc:docMk/>
            <pc:sldMk cId="0" sldId="308"/>
            <ac:spMk id="3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04T14:49:25.078" v="183" actId="20577"/>
          <ac:spMkLst>
            <pc:docMk/>
            <pc:sldMk cId="0" sldId="308"/>
            <ac:spMk id="6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47:15.125" v="158" actId="403"/>
        <pc:sldMkLst>
          <pc:docMk/>
          <pc:sldMk cId="0" sldId="309"/>
        </pc:sldMkLst>
        <pc:spChg chg="mod">
          <ac:chgData name="Ellie Brown" userId="fb51a185-9f8a-4b58-9e86-92b6e2c1185d" providerId="ADAL" clId="{20265939-53F3-4730-BE9D-07BAABE94B46}" dt="2026-09-04T14:43:23.203" v="156" actId="1076"/>
          <ac:spMkLst>
            <pc:docMk/>
            <pc:sldMk cId="0" sldId="309"/>
            <ac:spMk id="2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04T14:16:42.918" v="95" actId="20577"/>
          <ac:spMkLst>
            <pc:docMk/>
            <pc:sldMk cId="0" sldId="309"/>
            <ac:spMk id="3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04T14:47:15.125" v="158" actId="403"/>
          <ac:spMkLst>
            <pc:docMk/>
            <pc:sldMk cId="0" sldId="309"/>
            <ac:spMk id="10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8700" y="3176592"/>
            <a:ext cx="16230599" cy="62674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16000" y="968375"/>
            <a:ext cx="14206219" cy="116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685280" y="2306961"/>
            <a:ext cx="7042150" cy="650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00" b="0" i="0">
                <a:solidFill>
                  <a:srgbClr val="203458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16000" y="958947"/>
            <a:ext cx="16256000" cy="116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91024" y="2393623"/>
            <a:ext cx="14905950" cy="53708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9.png"/><Relationship Id="rId7" Type="http://schemas.openxmlformats.org/officeDocument/2006/relationships/image" Target="../media/image42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4.png"/><Relationship Id="rId4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3.png"/><Relationship Id="rId7" Type="http://schemas.openxmlformats.org/officeDocument/2006/relationships/image" Target="../media/image5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11" Type="http://schemas.openxmlformats.org/officeDocument/2006/relationships/image" Target="../media/image55.png"/><Relationship Id="rId5" Type="http://schemas.openxmlformats.org/officeDocument/2006/relationships/image" Target="../media/image52.png"/><Relationship Id="rId10" Type="http://schemas.openxmlformats.org/officeDocument/2006/relationships/image" Target="../media/image40.png"/><Relationship Id="rId4" Type="http://schemas.openxmlformats.org/officeDocument/2006/relationships/image" Target="../media/image24.png"/><Relationship Id="rId9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5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https://www.who.int/health-topics/infertility#tab%3Dtab_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7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46440039" TargetMode="External"/><Relationship Id="rId5" Type="http://schemas.openxmlformats.org/officeDocument/2006/relationships/image" Target="../media/image36.png"/><Relationship Id="rId4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hyperlink" Target="https://lawcom.gov.uk/project/surrogacy/" TargetMode="External"/><Relationship Id="rId4" Type="http://schemas.openxmlformats.org/officeDocument/2006/relationships/image" Target="../media/image6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7" Type="http://schemas.openxmlformats.org/officeDocument/2006/relationships/image" Target="../media/image86.jp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jp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6.jp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plus.lexis.com/uk/search/?pdmfid=1001073&amp;crid=4ae2a19a-88b7-4d50-a2ad-c0a31a4484ea&amp;pdtypeofsearch=tablecase&amp;pdcustomfilter=custom%3APHg6cSB2ZXJzaW9uPSIxIiB4bWxuczp4PSJodHRwOi8vc2VydmljZXMubGV4aXNuZXhpcy5jb20vc2hhcmVkL3htbHNjaGVtYS9zZWFyY2hyZXF1ZXN0LzEvIj48eDphbmQtcXVlcnk%2BPHg6b3ItcXVlcnk%2BPHg6cGhyYXNlLXF1ZXJ5IGZpZWxkPSJjaXRlZGVmIiBleGFjdE1hdGNoPSJ0cnVlIiBxdW90ZWQ9InRydWUiIGV4YWN0U3RyaW5nTWF0Y2g9InRydWUiPiM2MDAyMzEjMTEjMjAxOCMwMDAwMjcjPC94OnBocmFzZS1xdWVyeT48L3g6b3ItcXVlcnk%2BPHg6bm90LXF1ZXJ5Pjx4OnBocmFzZS1xdWVyeSBmaWVsZD0icGlkIiBleGFjdE1hdGNoPSJ0cnVlIiBxdW90ZWQ9InRydWUiIGV4YWN0U3RyaW5nTWF0Y2g9InRydWUiPnVybjpjb250ZW50SXRlbTo4VldSLVhSSDItRDZNWS1QNDIwLTAwMDAwLTAwPC94OnBocmFzZS1xdWVyeT48L3g6bm90LXF1ZXJ5PjwveDphbmQtcXVlcnk%2BPC94OnE%2B&amp;pdcustomsearchcontext=%2Fshared%2Fcontentstore%2Fcases-uk&amp;pdsearchdisplaytext=%5B2018%5D%2BUKSC%2B27&amp;prid=d683536b-9abc-4b87-be98-26b8cc32e6b7&amp;ecomp=fg4k" TargetMode="External"/><Relationship Id="rId3" Type="http://schemas.openxmlformats.org/officeDocument/2006/relationships/image" Target="../media/image88.jpg"/><Relationship Id="rId7" Type="http://schemas.openxmlformats.org/officeDocument/2006/relationships/hyperlink" Target="https://plus.lexis.com/uk/analytical-materials-uk/403-end-of-life-and-assisted-suicide?&amp;crid=d683536b-9abc-4b87-be98-26b8cc32e6b7&amp;pddocumentnumber=1&amp;prid=62618f9b-bf1b-4784-8ad2-1306efe1ec25&amp;ecomp=Lt5k&amp;earg=sr0&amp;rqs=1" TargetMode="External"/><Relationship Id="rId2" Type="http://schemas.openxmlformats.org/officeDocument/2006/relationships/hyperlink" Target="https://www.bbc.co.uk/news/uk-england-york-north-yorkshire-196216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gislation.gov.uk/uksi/2020/503/contents/made" TargetMode="External"/><Relationship Id="rId5" Type="http://schemas.openxmlformats.org/officeDocument/2006/relationships/image" Target="../media/image63.png"/><Relationship Id="rId4" Type="http://schemas.openxmlformats.org/officeDocument/2006/relationships/image" Target="../media/image45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90.png"/><Relationship Id="rId4" Type="http://schemas.openxmlformats.org/officeDocument/2006/relationships/image" Target="../media/image8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480" cy="7389085"/>
            <a:chOff x="0" y="0"/>
            <a:chExt cx="18288480" cy="7389085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897745" cy="1252855"/>
            </a:xfrm>
            <a:custGeom>
              <a:avLst/>
              <a:gdLst/>
              <a:ahLst/>
              <a:cxnLst/>
              <a:rect l="l" t="t" r="r" b="b"/>
              <a:pathLst>
                <a:path w="9897745" h="1252855">
                  <a:moveTo>
                    <a:pt x="9411863" y="1252804"/>
                  </a:moveTo>
                  <a:lnTo>
                    <a:pt x="0" y="1252804"/>
                  </a:lnTo>
                  <a:lnTo>
                    <a:pt x="0" y="0"/>
                  </a:lnTo>
                  <a:lnTo>
                    <a:pt x="9897639" y="0"/>
                  </a:lnTo>
                  <a:lnTo>
                    <a:pt x="9897739" y="767029"/>
                  </a:lnTo>
                  <a:lnTo>
                    <a:pt x="9895262" y="815042"/>
                  </a:lnTo>
                  <a:lnTo>
                    <a:pt x="9888219" y="862242"/>
                  </a:lnTo>
                  <a:lnTo>
                    <a:pt x="9876641" y="908309"/>
                  </a:lnTo>
                  <a:lnTo>
                    <a:pt x="9860661" y="952927"/>
                  </a:lnTo>
                  <a:lnTo>
                    <a:pt x="9840411" y="995776"/>
                  </a:lnTo>
                  <a:lnTo>
                    <a:pt x="9816022" y="1036537"/>
                  </a:lnTo>
                  <a:lnTo>
                    <a:pt x="9787627" y="1074893"/>
                  </a:lnTo>
                  <a:lnTo>
                    <a:pt x="9755358" y="1110524"/>
                  </a:lnTo>
                  <a:lnTo>
                    <a:pt x="9719727" y="1142793"/>
                  </a:lnTo>
                  <a:lnTo>
                    <a:pt x="9681371" y="1171188"/>
                  </a:lnTo>
                  <a:lnTo>
                    <a:pt x="9640610" y="1195577"/>
                  </a:lnTo>
                  <a:lnTo>
                    <a:pt x="9597761" y="1215827"/>
                  </a:lnTo>
                  <a:lnTo>
                    <a:pt x="9553143" y="1231806"/>
                  </a:lnTo>
                  <a:lnTo>
                    <a:pt x="9507075" y="1243384"/>
                  </a:lnTo>
                  <a:lnTo>
                    <a:pt x="9459876" y="1250427"/>
                  </a:lnTo>
                  <a:lnTo>
                    <a:pt x="9411863" y="1252804"/>
                  </a:lnTo>
                  <a:close/>
                </a:path>
              </a:pathLst>
            </a:custGeom>
            <a:solidFill>
              <a:srgbClr val="FED307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581235" y="2702785"/>
              <a:ext cx="9707245" cy="4686300"/>
            </a:xfrm>
            <a:custGeom>
              <a:avLst/>
              <a:gdLst/>
              <a:ahLst/>
              <a:cxnLst/>
              <a:rect l="l" t="t" r="r" b="b"/>
              <a:pathLst>
                <a:path w="9707244" h="4686300">
                  <a:moveTo>
                    <a:pt x="9706763" y="4686299"/>
                  </a:moveTo>
                  <a:lnTo>
                    <a:pt x="268796" y="4686299"/>
                  </a:lnTo>
                  <a:lnTo>
                    <a:pt x="255359" y="4685215"/>
                  </a:lnTo>
                  <a:lnTo>
                    <a:pt x="208459" y="4673665"/>
                  </a:lnTo>
                  <a:lnTo>
                    <a:pt x="164726" y="4655183"/>
                  </a:lnTo>
                  <a:lnTo>
                    <a:pt x="124789" y="4630396"/>
                  </a:lnTo>
                  <a:lnTo>
                    <a:pt x="89273" y="4599930"/>
                  </a:lnTo>
                  <a:lnTo>
                    <a:pt x="58808" y="4564415"/>
                  </a:lnTo>
                  <a:lnTo>
                    <a:pt x="34021" y="4524477"/>
                  </a:lnTo>
                  <a:lnTo>
                    <a:pt x="15538" y="4480745"/>
                  </a:lnTo>
                  <a:lnTo>
                    <a:pt x="3989" y="4433844"/>
                  </a:lnTo>
                  <a:lnTo>
                    <a:pt x="0" y="4384404"/>
                  </a:lnTo>
                  <a:lnTo>
                    <a:pt x="0" y="304799"/>
                  </a:lnTo>
                  <a:lnTo>
                    <a:pt x="3989" y="255359"/>
                  </a:lnTo>
                  <a:lnTo>
                    <a:pt x="15538" y="208459"/>
                  </a:lnTo>
                  <a:lnTo>
                    <a:pt x="34021" y="164726"/>
                  </a:lnTo>
                  <a:lnTo>
                    <a:pt x="58808" y="124789"/>
                  </a:lnTo>
                  <a:lnTo>
                    <a:pt x="89273" y="89273"/>
                  </a:lnTo>
                  <a:lnTo>
                    <a:pt x="124789" y="58808"/>
                  </a:lnTo>
                  <a:lnTo>
                    <a:pt x="164726" y="34021"/>
                  </a:lnTo>
                  <a:lnTo>
                    <a:pt x="208459" y="15538"/>
                  </a:lnTo>
                  <a:lnTo>
                    <a:pt x="255359" y="3989"/>
                  </a:lnTo>
                  <a:lnTo>
                    <a:pt x="304799" y="0"/>
                  </a:lnTo>
                  <a:lnTo>
                    <a:pt x="9706763" y="0"/>
                  </a:lnTo>
                  <a:lnTo>
                    <a:pt x="9706763" y="4686299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3593239"/>
              <a:ext cx="142874" cy="14287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4117114"/>
              <a:ext cx="142874" cy="14287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4640989"/>
              <a:ext cx="142874" cy="14287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5164864"/>
              <a:ext cx="142874" cy="14287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5688739"/>
              <a:ext cx="142874" cy="14287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057485" y="6212614"/>
              <a:ext cx="142874" cy="14287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057485" y="6736489"/>
              <a:ext cx="142874" cy="142874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8635210" y="2822254"/>
            <a:ext cx="7499984" cy="42252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165"/>
              </a:lnSpc>
              <a:spcBef>
                <a:spcPts val="95"/>
              </a:spcBef>
            </a:pPr>
            <a:r>
              <a:rPr sz="3500" b="1" spc="-10" dirty="0">
                <a:solidFill>
                  <a:srgbClr val="FFFFFF"/>
                </a:solidFill>
                <a:latin typeface="Trebuchet MS"/>
                <a:cs typeface="Trebuchet MS"/>
              </a:rPr>
              <a:t>Contents</a:t>
            </a:r>
            <a:endParaRPr sz="3500">
              <a:latin typeface="Trebuchet MS"/>
              <a:cs typeface="Trebuchet MS"/>
            </a:endParaRPr>
          </a:p>
          <a:p>
            <a:pPr marL="767080" marR="2657475">
              <a:lnSpc>
                <a:spcPts val="4130"/>
              </a:lnSpc>
              <a:spcBef>
                <a:spcPts val="160"/>
              </a:spcBef>
            </a:pPr>
            <a:r>
              <a:rPr sz="3500" spc="-40" dirty="0">
                <a:solidFill>
                  <a:srgbClr val="FFFFFF"/>
                </a:solidFill>
                <a:latin typeface="Trebuchet MS"/>
                <a:cs typeface="Trebuchet MS"/>
              </a:rPr>
              <a:t>Defining</a:t>
            </a:r>
            <a:r>
              <a:rPr sz="3500" spc="-2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childhood </a:t>
            </a:r>
            <a:r>
              <a:rPr sz="3500" spc="-125" dirty="0">
                <a:solidFill>
                  <a:srgbClr val="FFFFFF"/>
                </a:solidFill>
                <a:latin typeface="Trebuchet MS"/>
                <a:cs typeface="Trebuchet MS"/>
              </a:rPr>
              <a:t>Evolution</a:t>
            </a:r>
            <a:r>
              <a:rPr sz="35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5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5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25" dirty="0">
                <a:solidFill>
                  <a:srgbClr val="FFFFFF"/>
                </a:solidFill>
                <a:latin typeface="Trebuchet MS"/>
                <a:cs typeface="Trebuchet MS"/>
              </a:rPr>
              <a:t>law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Parenthood</a:t>
            </a:r>
            <a:endParaRPr sz="3500">
              <a:latin typeface="Trebuchet MS"/>
              <a:cs typeface="Trebuchet MS"/>
            </a:endParaRPr>
          </a:p>
          <a:p>
            <a:pPr marL="767080">
              <a:lnSpc>
                <a:spcPts val="3950"/>
              </a:lnSpc>
            </a:pPr>
            <a:r>
              <a:rPr sz="3500" spc="-95" dirty="0">
                <a:solidFill>
                  <a:srgbClr val="FFFFFF"/>
                </a:solidFill>
                <a:latin typeface="Trebuchet MS"/>
                <a:cs typeface="Trebuchet MS"/>
              </a:rPr>
              <a:t>Parental</a:t>
            </a:r>
            <a:r>
              <a:rPr sz="35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50" dirty="0">
                <a:solidFill>
                  <a:srgbClr val="FFFFFF"/>
                </a:solidFill>
                <a:latin typeface="Trebuchet MS"/>
                <a:cs typeface="Trebuchet MS"/>
              </a:rPr>
              <a:t>responsibility</a:t>
            </a:r>
            <a:endParaRPr sz="3500">
              <a:latin typeface="Trebuchet MS"/>
              <a:cs typeface="Trebuchet MS"/>
            </a:endParaRPr>
          </a:p>
          <a:p>
            <a:pPr marL="767080" marR="5080">
              <a:lnSpc>
                <a:spcPts val="4130"/>
              </a:lnSpc>
              <a:spcBef>
                <a:spcPts val="155"/>
              </a:spcBef>
            </a:pPr>
            <a:r>
              <a:rPr sz="3500" spc="-204" dirty="0">
                <a:solidFill>
                  <a:srgbClr val="FFFFFF"/>
                </a:solidFill>
                <a:latin typeface="Trebuchet MS"/>
                <a:cs typeface="Trebuchet MS"/>
              </a:rPr>
              <a:t>Infertility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5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30" dirty="0">
                <a:solidFill>
                  <a:srgbClr val="FFFFFF"/>
                </a:solidFill>
                <a:latin typeface="Trebuchet MS"/>
                <a:cs typeface="Trebuchet MS"/>
              </a:rPr>
              <a:t>assisted</a:t>
            </a:r>
            <a:r>
              <a:rPr sz="35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FFFFFF"/>
                </a:solidFill>
                <a:latin typeface="Trebuchet MS"/>
                <a:cs typeface="Trebuchet MS"/>
              </a:rPr>
              <a:t>reproduction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Surrogacy</a:t>
            </a:r>
            <a:endParaRPr sz="3500">
              <a:latin typeface="Trebuchet MS"/>
              <a:cs typeface="Trebuchet MS"/>
            </a:endParaRPr>
          </a:p>
          <a:p>
            <a:pPr marL="767080">
              <a:lnSpc>
                <a:spcPts val="3995"/>
              </a:lnSpc>
            </a:pPr>
            <a:r>
              <a:rPr sz="3500" spc="-150" dirty="0">
                <a:solidFill>
                  <a:srgbClr val="FFFFFF"/>
                </a:solidFill>
                <a:latin typeface="Trebuchet MS"/>
                <a:cs typeface="Trebuchet MS"/>
              </a:rPr>
              <a:t>Terminating</a:t>
            </a:r>
            <a:r>
              <a:rPr sz="35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14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5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FFFFFF"/>
                </a:solidFill>
                <a:latin typeface="Trebuchet MS"/>
                <a:cs typeface="Trebuchet MS"/>
              </a:rPr>
              <a:t>pregnancy</a:t>
            </a:r>
            <a:endParaRPr sz="35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318063" y="266824"/>
            <a:ext cx="8150859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400" spc="-150" dirty="0">
                <a:solidFill>
                  <a:srgbClr val="203458"/>
                </a:solidFill>
              </a:rPr>
              <a:t>WEEK </a:t>
            </a:r>
            <a:r>
              <a:rPr sz="4400" spc="-320" dirty="0">
                <a:solidFill>
                  <a:srgbClr val="203458"/>
                </a:solidFill>
              </a:rPr>
              <a:t>2:</a:t>
            </a:r>
            <a:r>
              <a:rPr sz="4400" spc="-240" dirty="0">
                <a:solidFill>
                  <a:srgbClr val="203458"/>
                </a:solidFill>
              </a:rPr>
              <a:t> </a:t>
            </a:r>
            <a:r>
              <a:rPr sz="4400" spc="200" dirty="0">
                <a:solidFill>
                  <a:srgbClr val="203458"/>
                </a:solidFill>
              </a:rPr>
              <a:t>BECOMING</a:t>
            </a:r>
            <a:r>
              <a:rPr sz="4400" spc="-240" dirty="0">
                <a:solidFill>
                  <a:srgbClr val="203458"/>
                </a:solidFill>
              </a:rPr>
              <a:t> </a:t>
            </a:r>
            <a:r>
              <a:rPr sz="4400" spc="240" dirty="0">
                <a:solidFill>
                  <a:srgbClr val="203458"/>
                </a:solidFill>
              </a:rPr>
              <a:t>A</a:t>
            </a:r>
            <a:r>
              <a:rPr sz="4400" spc="-240" dirty="0">
                <a:solidFill>
                  <a:srgbClr val="203458"/>
                </a:solidFill>
              </a:rPr>
              <a:t> </a:t>
            </a:r>
            <a:r>
              <a:rPr sz="4400" spc="-114" dirty="0">
                <a:solidFill>
                  <a:srgbClr val="203458"/>
                </a:solidFill>
              </a:rPr>
              <a:t>PARENT</a:t>
            </a:r>
            <a:endParaRPr sz="44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00475FB-A1F3-048A-6341-220D69ABC2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676524"/>
            <a:ext cx="7308533" cy="48723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 dirty="0">
                <a:solidFill>
                  <a:srgbClr val="FED307"/>
                </a:solidFill>
              </a:rPr>
              <a:t>WEEK 2</a:t>
            </a:r>
            <a:r>
              <a:rPr spc="-500" dirty="0">
                <a:solidFill>
                  <a:srgbClr val="FED307"/>
                </a:solidFill>
              </a:rPr>
              <a:t>: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5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6221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431784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4241409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860659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6670284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100"/>
              </a:spcBef>
            </a:pPr>
            <a:r>
              <a:rPr dirty="0"/>
              <a:t>Understand</a:t>
            </a:r>
            <a:r>
              <a:rPr spc="-130" dirty="0"/>
              <a:t> </a:t>
            </a:r>
            <a:r>
              <a:rPr dirty="0"/>
              <a:t>when</a:t>
            </a:r>
            <a:r>
              <a:rPr spc="-130" dirty="0"/>
              <a:t> </a:t>
            </a:r>
            <a:r>
              <a:rPr dirty="0"/>
              <a:t>child</a:t>
            </a:r>
            <a:r>
              <a:rPr spc="-130" dirty="0"/>
              <a:t> </a:t>
            </a:r>
            <a:r>
              <a:rPr spc="-10" dirty="0"/>
              <a:t>rights</a:t>
            </a:r>
            <a:r>
              <a:rPr spc="-130" dirty="0"/>
              <a:t> </a:t>
            </a:r>
            <a:r>
              <a:rPr spc="-30" dirty="0"/>
              <a:t>start</a:t>
            </a:r>
            <a:r>
              <a:rPr spc="-130" dirty="0"/>
              <a:t> </a:t>
            </a:r>
            <a:r>
              <a:rPr spc="55" dirty="0"/>
              <a:t>and</a:t>
            </a:r>
            <a:r>
              <a:rPr spc="-125" dirty="0"/>
              <a:t> </a:t>
            </a:r>
            <a:r>
              <a:rPr spc="-25" dirty="0"/>
              <a:t>end</a:t>
            </a:r>
          </a:p>
          <a:p>
            <a:pPr marL="27940">
              <a:lnSpc>
                <a:spcPct val="100000"/>
              </a:lnSpc>
              <a:spcBef>
                <a:spcPts val="2535"/>
              </a:spcBef>
            </a:pPr>
            <a:r>
              <a:rPr dirty="0"/>
              <a:t>Analyse the concepts</a:t>
            </a:r>
            <a:r>
              <a:rPr spc="5" dirty="0"/>
              <a:t> </a:t>
            </a:r>
            <a:r>
              <a:rPr dirty="0"/>
              <a:t>of parenthood </a:t>
            </a:r>
            <a:r>
              <a:rPr spc="55" dirty="0"/>
              <a:t>and</a:t>
            </a:r>
            <a:r>
              <a:rPr spc="5" dirty="0"/>
              <a:t> </a:t>
            </a:r>
            <a:r>
              <a:rPr dirty="0"/>
              <a:t>parental </a:t>
            </a:r>
            <a:r>
              <a:rPr spc="-10" dirty="0"/>
              <a:t>responsibility</a:t>
            </a:r>
          </a:p>
          <a:p>
            <a:pPr marL="27940" marR="971550">
              <a:lnSpc>
                <a:spcPct val="166000"/>
              </a:lnSpc>
            </a:pPr>
            <a:r>
              <a:rPr dirty="0"/>
              <a:t>Evaluate</a:t>
            </a:r>
            <a:r>
              <a:rPr spc="-25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dirty="0"/>
              <a:t>challenges</a:t>
            </a:r>
            <a:r>
              <a:rPr spc="-25" dirty="0"/>
              <a:t> </a:t>
            </a:r>
            <a:r>
              <a:rPr dirty="0"/>
              <a:t>presented</a:t>
            </a:r>
            <a:r>
              <a:rPr spc="-25" dirty="0"/>
              <a:t> </a:t>
            </a:r>
            <a:r>
              <a:rPr dirty="0"/>
              <a:t>to</a:t>
            </a:r>
            <a:r>
              <a:rPr spc="-25" dirty="0"/>
              <a:t> </a:t>
            </a:r>
            <a:r>
              <a:rPr dirty="0"/>
              <a:t>core</a:t>
            </a:r>
            <a:r>
              <a:rPr spc="-20" dirty="0"/>
              <a:t> </a:t>
            </a:r>
            <a:r>
              <a:rPr dirty="0"/>
              <a:t>concepts</a:t>
            </a:r>
            <a:r>
              <a:rPr spc="-25" dirty="0"/>
              <a:t> </a:t>
            </a:r>
            <a:r>
              <a:rPr dirty="0"/>
              <a:t>by</a:t>
            </a:r>
            <a:r>
              <a:rPr spc="-25" dirty="0"/>
              <a:t> </a:t>
            </a:r>
            <a:r>
              <a:rPr spc="50" dirty="0"/>
              <a:t>advances</a:t>
            </a:r>
            <a:r>
              <a:rPr spc="-25" dirty="0"/>
              <a:t> </a:t>
            </a:r>
            <a:r>
              <a:rPr dirty="0"/>
              <a:t>in</a:t>
            </a:r>
            <a:r>
              <a:rPr spc="-25" dirty="0"/>
              <a:t> </a:t>
            </a:r>
            <a:r>
              <a:rPr spc="-10" dirty="0"/>
              <a:t>medical practices,</a:t>
            </a:r>
            <a:r>
              <a:rPr spc="-40" dirty="0"/>
              <a:t> </a:t>
            </a:r>
            <a:r>
              <a:rPr spc="55" dirty="0"/>
              <a:t>and</a:t>
            </a:r>
            <a:r>
              <a:rPr spc="-35" dirty="0"/>
              <a:t> </a:t>
            </a:r>
            <a:r>
              <a:rPr spc="70" dirty="0"/>
              <a:t>changes</a:t>
            </a:r>
            <a:r>
              <a:rPr spc="-40" dirty="0"/>
              <a:t> </a:t>
            </a:r>
            <a:r>
              <a:rPr dirty="0"/>
              <a:t>in</a:t>
            </a:r>
            <a:r>
              <a:rPr spc="-35" dirty="0"/>
              <a:t> </a:t>
            </a:r>
            <a:r>
              <a:rPr dirty="0"/>
              <a:t>social</a:t>
            </a:r>
            <a:r>
              <a:rPr spc="-40" dirty="0"/>
              <a:t> </a:t>
            </a:r>
            <a:r>
              <a:rPr spc="-10" dirty="0"/>
              <a:t>attitudes</a:t>
            </a:r>
          </a:p>
          <a:p>
            <a:pPr marL="27940">
              <a:lnSpc>
                <a:spcPct val="100000"/>
              </a:lnSpc>
              <a:spcBef>
                <a:spcPts val="2535"/>
              </a:spcBef>
            </a:pPr>
            <a:r>
              <a:rPr dirty="0"/>
              <a:t>Apply</a:t>
            </a:r>
            <a:r>
              <a:rPr spc="-80" dirty="0"/>
              <a:t> </a:t>
            </a:r>
            <a:r>
              <a:rPr dirty="0"/>
              <a:t>the</a:t>
            </a:r>
            <a:r>
              <a:rPr spc="-75" dirty="0"/>
              <a:t> </a:t>
            </a:r>
            <a:r>
              <a:rPr dirty="0"/>
              <a:t>law</a:t>
            </a:r>
            <a:r>
              <a:rPr spc="-75" dirty="0"/>
              <a:t> </a:t>
            </a:r>
            <a:r>
              <a:rPr dirty="0"/>
              <a:t>to</a:t>
            </a:r>
            <a:r>
              <a:rPr spc="-75" dirty="0"/>
              <a:t> </a:t>
            </a:r>
            <a:r>
              <a:rPr dirty="0"/>
              <a:t>practical</a:t>
            </a:r>
            <a:r>
              <a:rPr spc="-80" dirty="0"/>
              <a:t> </a:t>
            </a:r>
            <a:r>
              <a:rPr spc="-10" dirty="0"/>
              <a:t>scenarios</a:t>
            </a:r>
          </a:p>
          <a:p>
            <a:pPr marL="27940" marR="5080">
              <a:lnSpc>
                <a:spcPct val="166000"/>
              </a:lnSpc>
            </a:pPr>
            <a:r>
              <a:rPr dirty="0"/>
              <a:t>Understand</a:t>
            </a:r>
            <a:r>
              <a:rPr spc="-60" dirty="0"/>
              <a:t> </a:t>
            </a:r>
            <a:r>
              <a:rPr dirty="0"/>
              <a:t>the</a:t>
            </a:r>
            <a:r>
              <a:rPr spc="-60" dirty="0"/>
              <a:t> </a:t>
            </a:r>
            <a:r>
              <a:rPr spc="-10" dirty="0"/>
              <a:t>principles</a:t>
            </a:r>
            <a:r>
              <a:rPr spc="-55" dirty="0"/>
              <a:t> </a:t>
            </a:r>
            <a:r>
              <a:rPr dirty="0"/>
              <a:t>of</a:t>
            </a:r>
            <a:r>
              <a:rPr spc="-60" dirty="0"/>
              <a:t> </a:t>
            </a:r>
            <a:r>
              <a:rPr dirty="0"/>
              <a:t>legal</a:t>
            </a:r>
            <a:r>
              <a:rPr spc="-55" dirty="0"/>
              <a:t> </a:t>
            </a:r>
            <a:r>
              <a:rPr dirty="0"/>
              <a:t>design</a:t>
            </a:r>
            <a:r>
              <a:rPr spc="-60" dirty="0"/>
              <a:t> </a:t>
            </a:r>
            <a:r>
              <a:rPr spc="55" dirty="0"/>
              <a:t>and</a:t>
            </a:r>
            <a:r>
              <a:rPr spc="-55" dirty="0"/>
              <a:t> </a:t>
            </a:r>
            <a:r>
              <a:rPr dirty="0"/>
              <a:t>how</a:t>
            </a:r>
            <a:r>
              <a:rPr spc="-60" dirty="0"/>
              <a:t> </a:t>
            </a:r>
            <a:r>
              <a:rPr dirty="0"/>
              <a:t>to</a:t>
            </a:r>
            <a:r>
              <a:rPr spc="-55" dirty="0"/>
              <a:t> </a:t>
            </a:r>
            <a:r>
              <a:rPr dirty="0"/>
              <a:t>communicate</a:t>
            </a:r>
            <a:r>
              <a:rPr spc="-60" dirty="0"/>
              <a:t> with </a:t>
            </a:r>
            <a:r>
              <a:rPr spc="-10" dirty="0"/>
              <a:t>members </a:t>
            </a:r>
            <a:r>
              <a:rPr dirty="0"/>
              <a:t>of</a:t>
            </a:r>
            <a:r>
              <a:rPr spc="-110" dirty="0"/>
              <a:t> </a:t>
            </a:r>
            <a:r>
              <a:rPr dirty="0"/>
              <a:t>the</a:t>
            </a:r>
            <a:r>
              <a:rPr spc="-105" dirty="0"/>
              <a:t> </a:t>
            </a:r>
            <a:r>
              <a:rPr spc="-10" dirty="0"/>
              <a:t>public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3810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313382" y="1"/>
              <a:ext cx="10974705" cy="10287000"/>
            </a:xfrm>
            <a:custGeom>
              <a:avLst/>
              <a:gdLst/>
              <a:ahLst/>
              <a:cxnLst/>
              <a:rect l="l" t="t" r="r" b="b"/>
              <a:pathLst>
                <a:path w="10974705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974617" y="0"/>
                  </a:lnTo>
                  <a:lnTo>
                    <a:pt x="10974617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7473" y="0"/>
              <a:ext cx="10311130" cy="10287000"/>
            </a:xfrm>
            <a:custGeom>
              <a:avLst/>
              <a:gdLst/>
              <a:ahLst/>
              <a:cxnLst/>
              <a:rect l="l" t="t" r="r" b="b"/>
              <a:pathLst>
                <a:path w="10311130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310525" y="0"/>
                  </a:lnTo>
                  <a:lnTo>
                    <a:pt x="10310525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1774074" y="5432786"/>
            <a:ext cx="6526530" cy="34086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14930">
              <a:lnSpc>
                <a:spcPts val="9345"/>
              </a:lnSpc>
              <a:spcBef>
                <a:spcPts val="95"/>
              </a:spcBef>
            </a:pPr>
            <a:r>
              <a:rPr sz="8950" b="1" spc="-300" dirty="0">
                <a:solidFill>
                  <a:srgbClr val="FED307"/>
                </a:solidFill>
                <a:latin typeface="Trebuchet MS"/>
                <a:cs typeface="Trebuchet MS"/>
              </a:rPr>
              <a:t>PART</a:t>
            </a:r>
            <a:r>
              <a:rPr sz="8950" b="1" spc="-450" dirty="0">
                <a:solidFill>
                  <a:srgbClr val="FED307"/>
                </a:solidFill>
                <a:latin typeface="Trebuchet MS"/>
                <a:cs typeface="Trebuchet MS"/>
              </a:rPr>
              <a:t> </a:t>
            </a:r>
            <a:r>
              <a:rPr sz="8950" b="1" spc="-1620" dirty="0">
                <a:solidFill>
                  <a:srgbClr val="FED307"/>
                </a:solidFill>
                <a:latin typeface="Trebuchet MS"/>
                <a:cs typeface="Trebuchet MS"/>
              </a:rPr>
              <a:t>1:</a:t>
            </a:r>
            <a:endParaRPr sz="8950">
              <a:latin typeface="Trebuchet MS"/>
              <a:cs typeface="Trebuchet MS"/>
            </a:endParaRPr>
          </a:p>
          <a:p>
            <a:pPr marL="1389380" marR="5080" indent="-1377315">
              <a:lnSpc>
                <a:spcPct val="74000"/>
              </a:lnSpc>
              <a:spcBef>
                <a:spcPts val="1400"/>
              </a:spcBef>
            </a:pPr>
            <a:r>
              <a:rPr sz="8950" b="1" spc="-315" dirty="0">
                <a:solidFill>
                  <a:srgbClr val="FFFFFF"/>
                </a:solidFill>
                <a:latin typeface="Trebuchet MS"/>
                <a:cs typeface="Trebuchet MS"/>
              </a:rPr>
              <a:t>PARENT</a:t>
            </a:r>
            <a:r>
              <a:rPr sz="8950" b="1" spc="-459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8950" b="1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8950" b="1" spc="-13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endParaRPr sz="895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79052" y="8844419"/>
            <a:ext cx="9012555" cy="7366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850265" algn="l"/>
              </a:tabLst>
            </a:pPr>
            <a:r>
              <a:rPr lang="en-GB" sz="4650" b="1" u="sng" spc="-3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WEEK 2</a:t>
            </a:r>
            <a:r>
              <a:rPr sz="4650" b="1" u="sng" spc="-3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: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19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BECOMING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2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A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PARENT</a:t>
            </a:r>
            <a:r>
              <a:rPr sz="4650" b="1" u="sng" spc="116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endParaRPr sz="4650" dirty="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995454" y="5510245"/>
            <a:ext cx="6292850" cy="19050"/>
          </a:xfrm>
          <a:custGeom>
            <a:avLst/>
            <a:gdLst/>
            <a:ahLst/>
            <a:cxnLst/>
            <a:rect l="l" t="t" r="r" b="b"/>
            <a:pathLst>
              <a:path w="6292850" h="19050">
                <a:moveTo>
                  <a:pt x="6292544" y="19049"/>
                </a:moveTo>
                <a:lnTo>
                  <a:pt x="0" y="19049"/>
                </a:lnTo>
                <a:lnTo>
                  <a:pt x="0" y="0"/>
                </a:lnTo>
                <a:lnTo>
                  <a:pt x="6292544" y="0"/>
                </a:lnTo>
                <a:lnTo>
                  <a:pt x="6292544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86583" y="6727893"/>
            <a:ext cx="3571874" cy="26765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28700" y="2183091"/>
            <a:ext cx="3571874" cy="26765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340263" y="2183091"/>
            <a:ext cx="3762374" cy="26765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252088" y="6576876"/>
            <a:ext cx="3657599" cy="28384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86552" y="2175981"/>
            <a:ext cx="3571874" cy="26765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5089956" y="3096250"/>
            <a:ext cx="1844675" cy="838835"/>
          </a:xfrm>
          <a:custGeom>
            <a:avLst/>
            <a:gdLst/>
            <a:ahLst/>
            <a:cxnLst/>
            <a:rect l="l" t="t" r="r" b="b"/>
            <a:pathLst>
              <a:path w="1844675" h="838835">
                <a:moveTo>
                  <a:pt x="1032253" y="167263"/>
                </a:moveTo>
                <a:lnTo>
                  <a:pt x="1013456" y="159998"/>
                </a:lnTo>
                <a:lnTo>
                  <a:pt x="998775" y="145358"/>
                </a:lnTo>
                <a:lnTo>
                  <a:pt x="989164" y="123622"/>
                </a:lnTo>
                <a:lnTo>
                  <a:pt x="986929" y="116177"/>
                </a:lnTo>
                <a:lnTo>
                  <a:pt x="984556" y="108793"/>
                </a:lnTo>
                <a:lnTo>
                  <a:pt x="982275" y="101410"/>
                </a:lnTo>
                <a:lnTo>
                  <a:pt x="980316" y="93965"/>
                </a:lnTo>
                <a:lnTo>
                  <a:pt x="974261" y="43964"/>
                </a:lnTo>
                <a:lnTo>
                  <a:pt x="984843" y="13471"/>
                </a:lnTo>
                <a:lnTo>
                  <a:pt x="1014257" y="0"/>
                </a:lnTo>
                <a:lnTo>
                  <a:pt x="1064701" y="1059"/>
                </a:lnTo>
                <a:lnTo>
                  <a:pt x="1113898" y="7456"/>
                </a:lnTo>
                <a:lnTo>
                  <a:pt x="1162900" y="14690"/>
                </a:lnTo>
                <a:lnTo>
                  <a:pt x="1211713" y="22737"/>
                </a:lnTo>
                <a:lnTo>
                  <a:pt x="1260343" y="31573"/>
                </a:lnTo>
                <a:lnTo>
                  <a:pt x="1308795" y="41173"/>
                </a:lnTo>
                <a:lnTo>
                  <a:pt x="1357075" y="51513"/>
                </a:lnTo>
                <a:lnTo>
                  <a:pt x="1405189" y="62566"/>
                </a:lnTo>
                <a:lnTo>
                  <a:pt x="1453142" y="74309"/>
                </a:lnTo>
                <a:lnTo>
                  <a:pt x="1500941" y="86717"/>
                </a:lnTo>
                <a:lnTo>
                  <a:pt x="1548590" y="99766"/>
                </a:lnTo>
                <a:lnTo>
                  <a:pt x="1596096" y="113430"/>
                </a:lnTo>
                <a:lnTo>
                  <a:pt x="1643465" y="127684"/>
                </a:lnTo>
                <a:lnTo>
                  <a:pt x="1690701" y="142505"/>
                </a:lnTo>
                <a:lnTo>
                  <a:pt x="1737812" y="157867"/>
                </a:lnTo>
                <a:lnTo>
                  <a:pt x="1755483" y="164777"/>
                </a:lnTo>
                <a:lnTo>
                  <a:pt x="1076421" y="164777"/>
                </a:lnTo>
                <a:lnTo>
                  <a:pt x="1054214" y="166879"/>
                </a:lnTo>
                <a:lnTo>
                  <a:pt x="1032253" y="167263"/>
                </a:lnTo>
                <a:close/>
              </a:path>
              <a:path w="1844675" h="838835">
                <a:moveTo>
                  <a:pt x="1831179" y="298324"/>
                </a:moveTo>
                <a:lnTo>
                  <a:pt x="587895" y="298324"/>
                </a:lnTo>
                <a:lnTo>
                  <a:pt x="637017" y="297497"/>
                </a:lnTo>
                <a:lnTo>
                  <a:pt x="685963" y="294990"/>
                </a:lnTo>
                <a:lnTo>
                  <a:pt x="734766" y="291129"/>
                </a:lnTo>
                <a:lnTo>
                  <a:pt x="783457" y="286242"/>
                </a:lnTo>
                <a:lnTo>
                  <a:pt x="977746" y="262972"/>
                </a:lnTo>
                <a:lnTo>
                  <a:pt x="1026357" y="257860"/>
                </a:lnTo>
                <a:lnTo>
                  <a:pt x="1075049" y="253684"/>
                </a:lnTo>
                <a:lnTo>
                  <a:pt x="1169550" y="248104"/>
                </a:lnTo>
                <a:lnTo>
                  <a:pt x="1215225" y="244483"/>
                </a:lnTo>
                <a:lnTo>
                  <a:pt x="1352264" y="231765"/>
                </a:lnTo>
                <a:lnTo>
                  <a:pt x="1353739" y="227669"/>
                </a:lnTo>
                <a:lnTo>
                  <a:pt x="1353411" y="223737"/>
                </a:lnTo>
                <a:lnTo>
                  <a:pt x="1192522" y="184875"/>
                </a:lnTo>
                <a:lnTo>
                  <a:pt x="1118686" y="169667"/>
                </a:lnTo>
                <a:lnTo>
                  <a:pt x="1076421" y="164777"/>
                </a:lnTo>
                <a:lnTo>
                  <a:pt x="1755483" y="164777"/>
                </a:lnTo>
                <a:lnTo>
                  <a:pt x="1774313" y="172141"/>
                </a:lnTo>
                <a:lnTo>
                  <a:pt x="1803210" y="191929"/>
                </a:lnTo>
                <a:lnTo>
                  <a:pt x="1820832" y="221394"/>
                </a:lnTo>
                <a:lnTo>
                  <a:pt x="1379522" y="221394"/>
                </a:lnTo>
                <a:lnTo>
                  <a:pt x="1378481" y="222262"/>
                </a:lnTo>
                <a:lnTo>
                  <a:pt x="1377498" y="222426"/>
                </a:lnTo>
                <a:lnTo>
                  <a:pt x="1376514" y="222917"/>
                </a:lnTo>
                <a:lnTo>
                  <a:pt x="1376842" y="223081"/>
                </a:lnTo>
                <a:lnTo>
                  <a:pt x="1377006" y="223245"/>
                </a:lnTo>
                <a:lnTo>
                  <a:pt x="1820947" y="223245"/>
                </a:lnTo>
                <a:lnTo>
                  <a:pt x="1823401" y="262972"/>
                </a:lnTo>
                <a:lnTo>
                  <a:pt x="1823508" y="264700"/>
                </a:lnTo>
                <a:lnTo>
                  <a:pt x="1824890" y="279821"/>
                </a:lnTo>
                <a:lnTo>
                  <a:pt x="1830389" y="296324"/>
                </a:lnTo>
                <a:lnTo>
                  <a:pt x="1831179" y="298324"/>
                </a:lnTo>
                <a:close/>
              </a:path>
              <a:path w="1844675" h="838835">
                <a:moveTo>
                  <a:pt x="1820947" y="223245"/>
                </a:moveTo>
                <a:lnTo>
                  <a:pt x="1377170" y="223245"/>
                </a:lnTo>
                <a:lnTo>
                  <a:pt x="1378808" y="222262"/>
                </a:lnTo>
                <a:lnTo>
                  <a:pt x="1379503" y="221394"/>
                </a:lnTo>
                <a:lnTo>
                  <a:pt x="1820832" y="221394"/>
                </a:lnTo>
                <a:lnTo>
                  <a:pt x="1820947" y="223245"/>
                </a:lnTo>
                <a:close/>
              </a:path>
              <a:path w="1844675" h="838835">
                <a:moveTo>
                  <a:pt x="141397" y="494397"/>
                </a:moveTo>
                <a:lnTo>
                  <a:pt x="100935" y="481819"/>
                </a:lnTo>
                <a:lnTo>
                  <a:pt x="67104" y="457720"/>
                </a:lnTo>
                <a:lnTo>
                  <a:pt x="37850" y="425912"/>
                </a:lnTo>
                <a:lnTo>
                  <a:pt x="11121" y="390212"/>
                </a:lnTo>
                <a:lnTo>
                  <a:pt x="0" y="357953"/>
                </a:lnTo>
                <a:lnTo>
                  <a:pt x="11006" y="349036"/>
                </a:lnTo>
                <a:lnTo>
                  <a:pt x="33241" y="342531"/>
                </a:lnTo>
                <a:lnTo>
                  <a:pt x="88345" y="334236"/>
                </a:lnTo>
                <a:lnTo>
                  <a:pt x="143863" y="330364"/>
                </a:lnTo>
                <a:lnTo>
                  <a:pt x="199535" y="327415"/>
                </a:lnTo>
                <a:lnTo>
                  <a:pt x="255099" y="321885"/>
                </a:lnTo>
                <a:lnTo>
                  <a:pt x="349418" y="308552"/>
                </a:lnTo>
                <a:lnTo>
                  <a:pt x="396771" y="302878"/>
                </a:lnTo>
                <a:lnTo>
                  <a:pt x="444138" y="298678"/>
                </a:lnTo>
                <a:lnTo>
                  <a:pt x="491432" y="296564"/>
                </a:lnTo>
                <a:lnTo>
                  <a:pt x="538566" y="297143"/>
                </a:lnTo>
                <a:lnTo>
                  <a:pt x="587895" y="298324"/>
                </a:lnTo>
                <a:lnTo>
                  <a:pt x="1831179" y="298324"/>
                </a:lnTo>
                <a:lnTo>
                  <a:pt x="1837241" y="313687"/>
                </a:lnTo>
                <a:lnTo>
                  <a:pt x="1842678" y="331389"/>
                </a:lnTo>
                <a:lnTo>
                  <a:pt x="1844634" y="357510"/>
                </a:lnTo>
                <a:lnTo>
                  <a:pt x="1838295" y="377411"/>
                </a:lnTo>
                <a:lnTo>
                  <a:pt x="1824890" y="392980"/>
                </a:lnTo>
                <a:lnTo>
                  <a:pt x="1805647" y="406106"/>
                </a:lnTo>
                <a:lnTo>
                  <a:pt x="1804523" y="406761"/>
                </a:lnTo>
                <a:lnTo>
                  <a:pt x="1376678" y="406761"/>
                </a:lnTo>
                <a:lnTo>
                  <a:pt x="1204304" y="420689"/>
                </a:lnTo>
                <a:lnTo>
                  <a:pt x="394351" y="474627"/>
                </a:lnTo>
                <a:lnTo>
                  <a:pt x="291438" y="483252"/>
                </a:lnTo>
                <a:lnTo>
                  <a:pt x="240025" y="488197"/>
                </a:lnTo>
                <a:lnTo>
                  <a:pt x="227546" y="489011"/>
                </a:lnTo>
                <a:lnTo>
                  <a:pt x="215037" y="489303"/>
                </a:lnTo>
                <a:lnTo>
                  <a:pt x="202651" y="489902"/>
                </a:lnTo>
                <a:lnTo>
                  <a:pt x="190541" y="491637"/>
                </a:lnTo>
                <a:lnTo>
                  <a:pt x="141397" y="494397"/>
                </a:lnTo>
                <a:close/>
              </a:path>
              <a:path w="1844675" h="838835">
                <a:moveTo>
                  <a:pt x="1152588" y="838700"/>
                </a:moveTo>
                <a:lnTo>
                  <a:pt x="1119170" y="794511"/>
                </a:lnTo>
                <a:lnTo>
                  <a:pt x="1103218" y="756886"/>
                </a:lnTo>
                <a:lnTo>
                  <a:pt x="1094686" y="716404"/>
                </a:lnTo>
                <a:lnTo>
                  <a:pt x="1096858" y="674802"/>
                </a:lnTo>
                <a:lnTo>
                  <a:pt x="1113022" y="633819"/>
                </a:lnTo>
                <a:lnTo>
                  <a:pt x="1146464" y="595193"/>
                </a:lnTo>
                <a:lnTo>
                  <a:pt x="1230992" y="522565"/>
                </a:lnTo>
                <a:lnTo>
                  <a:pt x="1274277" y="487541"/>
                </a:lnTo>
                <a:lnTo>
                  <a:pt x="1319329" y="454607"/>
                </a:lnTo>
                <a:lnTo>
                  <a:pt x="1333567" y="445725"/>
                </a:lnTo>
                <a:lnTo>
                  <a:pt x="1348434" y="436275"/>
                </a:lnTo>
                <a:lnTo>
                  <a:pt x="1363086" y="424030"/>
                </a:lnTo>
                <a:lnTo>
                  <a:pt x="1376678" y="406761"/>
                </a:lnTo>
                <a:lnTo>
                  <a:pt x="1804523" y="406761"/>
                </a:lnTo>
                <a:lnTo>
                  <a:pt x="1725715" y="453111"/>
                </a:lnTo>
                <a:lnTo>
                  <a:pt x="1563047" y="551147"/>
                </a:lnTo>
                <a:lnTo>
                  <a:pt x="1472999" y="606955"/>
                </a:lnTo>
                <a:lnTo>
                  <a:pt x="1428335" y="635416"/>
                </a:lnTo>
                <a:lnTo>
                  <a:pt x="1383977" y="664355"/>
                </a:lnTo>
                <a:lnTo>
                  <a:pt x="1339978" y="693850"/>
                </a:lnTo>
                <a:lnTo>
                  <a:pt x="1296390" y="723982"/>
                </a:lnTo>
                <a:lnTo>
                  <a:pt x="1261899" y="747388"/>
                </a:lnTo>
                <a:lnTo>
                  <a:pt x="1227776" y="771377"/>
                </a:lnTo>
                <a:lnTo>
                  <a:pt x="1195927" y="798131"/>
                </a:lnTo>
                <a:lnTo>
                  <a:pt x="1168256" y="829832"/>
                </a:lnTo>
                <a:lnTo>
                  <a:pt x="1160199" y="837561"/>
                </a:lnTo>
                <a:lnTo>
                  <a:pt x="1152588" y="83870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1422212" y="3103360"/>
            <a:ext cx="1844675" cy="838835"/>
          </a:xfrm>
          <a:custGeom>
            <a:avLst/>
            <a:gdLst/>
            <a:ahLst/>
            <a:cxnLst/>
            <a:rect l="l" t="t" r="r" b="b"/>
            <a:pathLst>
              <a:path w="1844675" h="838835">
                <a:moveTo>
                  <a:pt x="1032253" y="167263"/>
                </a:moveTo>
                <a:lnTo>
                  <a:pt x="1013456" y="159998"/>
                </a:lnTo>
                <a:lnTo>
                  <a:pt x="998775" y="145358"/>
                </a:lnTo>
                <a:lnTo>
                  <a:pt x="989164" y="123622"/>
                </a:lnTo>
                <a:lnTo>
                  <a:pt x="986929" y="116177"/>
                </a:lnTo>
                <a:lnTo>
                  <a:pt x="984556" y="108793"/>
                </a:lnTo>
                <a:lnTo>
                  <a:pt x="982275" y="101410"/>
                </a:lnTo>
                <a:lnTo>
                  <a:pt x="980316" y="93965"/>
                </a:lnTo>
                <a:lnTo>
                  <a:pt x="974261" y="43964"/>
                </a:lnTo>
                <a:lnTo>
                  <a:pt x="984843" y="13471"/>
                </a:lnTo>
                <a:lnTo>
                  <a:pt x="1014257" y="0"/>
                </a:lnTo>
                <a:lnTo>
                  <a:pt x="1064701" y="1059"/>
                </a:lnTo>
                <a:lnTo>
                  <a:pt x="1113898" y="7456"/>
                </a:lnTo>
                <a:lnTo>
                  <a:pt x="1162900" y="14690"/>
                </a:lnTo>
                <a:lnTo>
                  <a:pt x="1211713" y="22737"/>
                </a:lnTo>
                <a:lnTo>
                  <a:pt x="1260343" y="31573"/>
                </a:lnTo>
                <a:lnTo>
                  <a:pt x="1308795" y="41173"/>
                </a:lnTo>
                <a:lnTo>
                  <a:pt x="1357075" y="51513"/>
                </a:lnTo>
                <a:lnTo>
                  <a:pt x="1405189" y="62566"/>
                </a:lnTo>
                <a:lnTo>
                  <a:pt x="1453142" y="74309"/>
                </a:lnTo>
                <a:lnTo>
                  <a:pt x="1500941" y="86717"/>
                </a:lnTo>
                <a:lnTo>
                  <a:pt x="1548590" y="99766"/>
                </a:lnTo>
                <a:lnTo>
                  <a:pt x="1596096" y="113430"/>
                </a:lnTo>
                <a:lnTo>
                  <a:pt x="1643465" y="127684"/>
                </a:lnTo>
                <a:lnTo>
                  <a:pt x="1690701" y="142505"/>
                </a:lnTo>
                <a:lnTo>
                  <a:pt x="1737812" y="157867"/>
                </a:lnTo>
                <a:lnTo>
                  <a:pt x="1755483" y="164777"/>
                </a:lnTo>
                <a:lnTo>
                  <a:pt x="1076421" y="164777"/>
                </a:lnTo>
                <a:lnTo>
                  <a:pt x="1054214" y="166879"/>
                </a:lnTo>
                <a:lnTo>
                  <a:pt x="1032253" y="167263"/>
                </a:lnTo>
                <a:close/>
              </a:path>
              <a:path w="1844675" h="838835">
                <a:moveTo>
                  <a:pt x="1831179" y="298324"/>
                </a:moveTo>
                <a:lnTo>
                  <a:pt x="587895" y="298324"/>
                </a:lnTo>
                <a:lnTo>
                  <a:pt x="637017" y="297497"/>
                </a:lnTo>
                <a:lnTo>
                  <a:pt x="685963" y="294990"/>
                </a:lnTo>
                <a:lnTo>
                  <a:pt x="734766" y="291129"/>
                </a:lnTo>
                <a:lnTo>
                  <a:pt x="783457" y="286242"/>
                </a:lnTo>
                <a:lnTo>
                  <a:pt x="977746" y="262972"/>
                </a:lnTo>
                <a:lnTo>
                  <a:pt x="1026357" y="257860"/>
                </a:lnTo>
                <a:lnTo>
                  <a:pt x="1075049" y="253684"/>
                </a:lnTo>
                <a:lnTo>
                  <a:pt x="1169550" y="248104"/>
                </a:lnTo>
                <a:lnTo>
                  <a:pt x="1215225" y="244483"/>
                </a:lnTo>
                <a:lnTo>
                  <a:pt x="1352264" y="231765"/>
                </a:lnTo>
                <a:lnTo>
                  <a:pt x="1353739" y="227669"/>
                </a:lnTo>
                <a:lnTo>
                  <a:pt x="1353411" y="223737"/>
                </a:lnTo>
                <a:lnTo>
                  <a:pt x="1192522" y="184875"/>
                </a:lnTo>
                <a:lnTo>
                  <a:pt x="1118686" y="169667"/>
                </a:lnTo>
                <a:lnTo>
                  <a:pt x="1076421" y="164777"/>
                </a:lnTo>
                <a:lnTo>
                  <a:pt x="1755483" y="164777"/>
                </a:lnTo>
                <a:lnTo>
                  <a:pt x="1774313" y="172141"/>
                </a:lnTo>
                <a:lnTo>
                  <a:pt x="1803210" y="191929"/>
                </a:lnTo>
                <a:lnTo>
                  <a:pt x="1820832" y="221394"/>
                </a:lnTo>
                <a:lnTo>
                  <a:pt x="1379522" y="221394"/>
                </a:lnTo>
                <a:lnTo>
                  <a:pt x="1378481" y="222262"/>
                </a:lnTo>
                <a:lnTo>
                  <a:pt x="1377498" y="222426"/>
                </a:lnTo>
                <a:lnTo>
                  <a:pt x="1376514" y="222917"/>
                </a:lnTo>
                <a:lnTo>
                  <a:pt x="1376842" y="223081"/>
                </a:lnTo>
                <a:lnTo>
                  <a:pt x="1377006" y="223245"/>
                </a:lnTo>
                <a:lnTo>
                  <a:pt x="1820947" y="223245"/>
                </a:lnTo>
                <a:lnTo>
                  <a:pt x="1823401" y="262972"/>
                </a:lnTo>
                <a:lnTo>
                  <a:pt x="1823508" y="264700"/>
                </a:lnTo>
                <a:lnTo>
                  <a:pt x="1824890" y="279821"/>
                </a:lnTo>
                <a:lnTo>
                  <a:pt x="1830389" y="296324"/>
                </a:lnTo>
                <a:lnTo>
                  <a:pt x="1831179" y="298324"/>
                </a:lnTo>
                <a:close/>
              </a:path>
              <a:path w="1844675" h="838835">
                <a:moveTo>
                  <a:pt x="1820947" y="223245"/>
                </a:moveTo>
                <a:lnTo>
                  <a:pt x="1377170" y="223245"/>
                </a:lnTo>
                <a:lnTo>
                  <a:pt x="1378808" y="222262"/>
                </a:lnTo>
                <a:lnTo>
                  <a:pt x="1379503" y="221394"/>
                </a:lnTo>
                <a:lnTo>
                  <a:pt x="1820832" y="221394"/>
                </a:lnTo>
                <a:lnTo>
                  <a:pt x="1820947" y="223245"/>
                </a:lnTo>
                <a:close/>
              </a:path>
              <a:path w="1844675" h="838835">
                <a:moveTo>
                  <a:pt x="141397" y="494397"/>
                </a:moveTo>
                <a:lnTo>
                  <a:pt x="100935" y="481819"/>
                </a:lnTo>
                <a:lnTo>
                  <a:pt x="67104" y="457720"/>
                </a:lnTo>
                <a:lnTo>
                  <a:pt x="37850" y="425912"/>
                </a:lnTo>
                <a:lnTo>
                  <a:pt x="11121" y="390212"/>
                </a:lnTo>
                <a:lnTo>
                  <a:pt x="0" y="357953"/>
                </a:lnTo>
                <a:lnTo>
                  <a:pt x="11006" y="349036"/>
                </a:lnTo>
                <a:lnTo>
                  <a:pt x="33241" y="342531"/>
                </a:lnTo>
                <a:lnTo>
                  <a:pt x="88345" y="334236"/>
                </a:lnTo>
                <a:lnTo>
                  <a:pt x="143863" y="330364"/>
                </a:lnTo>
                <a:lnTo>
                  <a:pt x="199535" y="327415"/>
                </a:lnTo>
                <a:lnTo>
                  <a:pt x="255099" y="321885"/>
                </a:lnTo>
                <a:lnTo>
                  <a:pt x="349418" y="308552"/>
                </a:lnTo>
                <a:lnTo>
                  <a:pt x="396771" y="302878"/>
                </a:lnTo>
                <a:lnTo>
                  <a:pt x="444138" y="298678"/>
                </a:lnTo>
                <a:lnTo>
                  <a:pt x="491432" y="296564"/>
                </a:lnTo>
                <a:lnTo>
                  <a:pt x="538566" y="297143"/>
                </a:lnTo>
                <a:lnTo>
                  <a:pt x="587895" y="298324"/>
                </a:lnTo>
                <a:lnTo>
                  <a:pt x="1831179" y="298324"/>
                </a:lnTo>
                <a:lnTo>
                  <a:pt x="1837241" y="313687"/>
                </a:lnTo>
                <a:lnTo>
                  <a:pt x="1842678" y="331389"/>
                </a:lnTo>
                <a:lnTo>
                  <a:pt x="1844634" y="357510"/>
                </a:lnTo>
                <a:lnTo>
                  <a:pt x="1838295" y="377411"/>
                </a:lnTo>
                <a:lnTo>
                  <a:pt x="1824890" y="392980"/>
                </a:lnTo>
                <a:lnTo>
                  <a:pt x="1805647" y="406106"/>
                </a:lnTo>
                <a:lnTo>
                  <a:pt x="1804523" y="406761"/>
                </a:lnTo>
                <a:lnTo>
                  <a:pt x="1376678" y="406761"/>
                </a:lnTo>
                <a:lnTo>
                  <a:pt x="1204304" y="420689"/>
                </a:lnTo>
                <a:lnTo>
                  <a:pt x="394351" y="474627"/>
                </a:lnTo>
                <a:lnTo>
                  <a:pt x="291438" y="483252"/>
                </a:lnTo>
                <a:lnTo>
                  <a:pt x="240025" y="488197"/>
                </a:lnTo>
                <a:lnTo>
                  <a:pt x="227546" y="489011"/>
                </a:lnTo>
                <a:lnTo>
                  <a:pt x="215037" y="489303"/>
                </a:lnTo>
                <a:lnTo>
                  <a:pt x="202651" y="489902"/>
                </a:lnTo>
                <a:lnTo>
                  <a:pt x="190541" y="491637"/>
                </a:lnTo>
                <a:lnTo>
                  <a:pt x="141397" y="494397"/>
                </a:lnTo>
                <a:close/>
              </a:path>
              <a:path w="1844675" h="838835">
                <a:moveTo>
                  <a:pt x="1152588" y="838700"/>
                </a:moveTo>
                <a:lnTo>
                  <a:pt x="1119170" y="794511"/>
                </a:lnTo>
                <a:lnTo>
                  <a:pt x="1103218" y="756886"/>
                </a:lnTo>
                <a:lnTo>
                  <a:pt x="1094686" y="716404"/>
                </a:lnTo>
                <a:lnTo>
                  <a:pt x="1096858" y="674802"/>
                </a:lnTo>
                <a:lnTo>
                  <a:pt x="1113022" y="633819"/>
                </a:lnTo>
                <a:lnTo>
                  <a:pt x="1146464" y="595193"/>
                </a:lnTo>
                <a:lnTo>
                  <a:pt x="1230992" y="522565"/>
                </a:lnTo>
                <a:lnTo>
                  <a:pt x="1274277" y="487541"/>
                </a:lnTo>
                <a:lnTo>
                  <a:pt x="1319329" y="454607"/>
                </a:lnTo>
                <a:lnTo>
                  <a:pt x="1333567" y="445725"/>
                </a:lnTo>
                <a:lnTo>
                  <a:pt x="1348434" y="436275"/>
                </a:lnTo>
                <a:lnTo>
                  <a:pt x="1363086" y="424030"/>
                </a:lnTo>
                <a:lnTo>
                  <a:pt x="1376678" y="406761"/>
                </a:lnTo>
                <a:lnTo>
                  <a:pt x="1804523" y="406761"/>
                </a:lnTo>
                <a:lnTo>
                  <a:pt x="1725715" y="453111"/>
                </a:lnTo>
                <a:lnTo>
                  <a:pt x="1563047" y="551147"/>
                </a:lnTo>
                <a:lnTo>
                  <a:pt x="1472999" y="606955"/>
                </a:lnTo>
                <a:lnTo>
                  <a:pt x="1428335" y="635416"/>
                </a:lnTo>
                <a:lnTo>
                  <a:pt x="1383977" y="664355"/>
                </a:lnTo>
                <a:lnTo>
                  <a:pt x="1339978" y="693850"/>
                </a:lnTo>
                <a:lnTo>
                  <a:pt x="1296390" y="723982"/>
                </a:lnTo>
                <a:lnTo>
                  <a:pt x="1261899" y="747388"/>
                </a:lnTo>
                <a:lnTo>
                  <a:pt x="1227776" y="771377"/>
                </a:lnTo>
                <a:lnTo>
                  <a:pt x="1195927" y="798131"/>
                </a:lnTo>
                <a:lnTo>
                  <a:pt x="1168256" y="829832"/>
                </a:lnTo>
                <a:lnTo>
                  <a:pt x="1160199" y="837561"/>
                </a:lnTo>
                <a:lnTo>
                  <a:pt x="1152588" y="83870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385506" y="7655606"/>
            <a:ext cx="1844675" cy="838835"/>
          </a:xfrm>
          <a:custGeom>
            <a:avLst/>
            <a:gdLst/>
            <a:ahLst/>
            <a:cxnLst/>
            <a:rect l="l" t="t" r="r" b="b"/>
            <a:pathLst>
              <a:path w="1844675" h="838834">
                <a:moveTo>
                  <a:pt x="812381" y="671436"/>
                </a:moveTo>
                <a:lnTo>
                  <a:pt x="831178" y="678702"/>
                </a:lnTo>
                <a:lnTo>
                  <a:pt x="845859" y="693342"/>
                </a:lnTo>
                <a:lnTo>
                  <a:pt x="855470" y="715078"/>
                </a:lnTo>
                <a:lnTo>
                  <a:pt x="857705" y="722523"/>
                </a:lnTo>
                <a:lnTo>
                  <a:pt x="860078" y="729907"/>
                </a:lnTo>
                <a:lnTo>
                  <a:pt x="862359" y="737290"/>
                </a:lnTo>
                <a:lnTo>
                  <a:pt x="864318" y="744735"/>
                </a:lnTo>
                <a:lnTo>
                  <a:pt x="870373" y="794736"/>
                </a:lnTo>
                <a:lnTo>
                  <a:pt x="859791" y="825228"/>
                </a:lnTo>
                <a:lnTo>
                  <a:pt x="830377" y="838700"/>
                </a:lnTo>
                <a:lnTo>
                  <a:pt x="779933" y="837640"/>
                </a:lnTo>
                <a:lnTo>
                  <a:pt x="730736" y="831244"/>
                </a:lnTo>
                <a:lnTo>
                  <a:pt x="681734" y="824010"/>
                </a:lnTo>
                <a:lnTo>
                  <a:pt x="632920" y="815962"/>
                </a:lnTo>
                <a:lnTo>
                  <a:pt x="584291" y="807126"/>
                </a:lnTo>
                <a:lnTo>
                  <a:pt x="535839" y="797526"/>
                </a:lnTo>
                <a:lnTo>
                  <a:pt x="487559" y="787187"/>
                </a:lnTo>
                <a:lnTo>
                  <a:pt x="439445" y="776134"/>
                </a:lnTo>
                <a:lnTo>
                  <a:pt x="391492" y="764391"/>
                </a:lnTo>
                <a:lnTo>
                  <a:pt x="343693" y="751982"/>
                </a:lnTo>
                <a:lnTo>
                  <a:pt x="296044" y="738934"/>
                </a:lnTo>
                <a:lnTo>
                  <a:pt x="248538" y="725270"/>
                </a:lnTo>
                <a:lnTo>
                  <a:pt x="201169" y="711015"/>
                </a:lnTo>
                <a:lnTo>
                  <a:pt x="153932" y="696195"/>
                </a:lnTo>
                <a:lnTo>
                  <a:pt x="106822" y="680832"/>
                </a:lnTo>
                <a:lnTo>
                  <a:pt x="89151" y="673922"/>
                </a:lnTo>
                <a:lnTo>
                  <a:pt x="768212" y="673922"/>
                </a:lnTo>
                <a:lnTo>
                  <a:pt x="790420" y="671820"/>
                </a:lnTo>
                <a:lnTo>
                  <a:pt x="812381" y="671436"/>
                </a:lnTo>
                <a:close/>
              </a:path>
              <a:path w="1844675" h="838834">
                <a:moveTo>
                  <a:pt x="13455" y="540376"/>
                </a:moveTo>
                <a:lnTo>
                  <a:pt x="1256739" y="540376"/>
                </a:lnTo>
                <a:lnTo>
                  <a:pt x="1207617" y="541202"/>
                </a:lnTo>
                <a:lnTo>
                  <a:pt x="1158671" y="543710"/>
                </a:lnTo>
                <a:lnTo>
                  <a:pt x="1109868" y="547571"/>
                </a:lnTo>
                <a:lnTo>
                  <a:pt x="1061176" y="552458"/>
                </a:lnTo>
                <a:lnTo>
                  <a:pt x="866888" y="575728"/>
                </a:lnTo>
                <a:lnTo>
                  <a:pt x="818277" y="580840"/>
                </a:lnTo>
                <a:lnTo>
                  <a:pt x="769585" y="585015"/>
                </a:lnTo>
                <a:lnTo>
                  <a:pt x="675084" y="590596"/>
                </a:lnTo>
                <a:lnTo>
                  <a:pt x="629409" y="594217"/>
                </a:lnTo>
                <a:lnTo>
                  <a:pt x="492370" y="606934"/>
                </a:lnTo>
                <a:lnTo>
                  <a:pt x="490895" y="611031"/>
                </a:lnTo>
                <a:lnTo>
                  <a:pt x="491223" y="614963"/>
                </a:lnTo>
                <a:lnTo>
                  <a:pt x="652112" y="653825"/>
                </a:lnTo>
                <a:lnTo>
                  <a:pt x="725948" y="669032"/>
                </a:lnTo>
                <a:lnTo>
                  <a:pt x="768212" y="673922"/>
                </a:lnTo>
                <a:lnTo>
                  <a:pt x="89151" y="673922"/>
                </a:lnTo>
                <a:lnTo>
                  <a:pt x="70321" y="666559"/>
                </a:lnTo>
                <a:lnTo>
                  <a:pt x="41424" y="646771"/>
                </a:lnTo>
                <a:lnTo>
                  <a:pt x="23802" y="617306"/>
                </a:lnTo>
                <a:lnTo>
                  <a:pt x="465112" y="617306"/>
                </a:lnTo>
                <a:lnTo>
                  <a:pt x="466153" y="616438"/>
                </a:lnTo>
                <a:lnTo>
                  <a:pt x="467136" y="616274"/>
                </a:lnTo>
                <a:lnTo>
                  <a:pt x="468119" y="615782"/>
                </a:lnTo>
                <a:lnTo>
                  <a:pt x="467792" y="615619"/>
                </a:lnTo>
                <a:lnTo>
                  <a:pt x="467628" y="615455"/>
                </a:lnTo>
                <a:lnTo>
                  <a:pt x="23687" y="615455"/>
                </a:lnTo>
                <a:lnTo>
                  <a:pt x="21233" y="575728"/>
                </a:lnTo>
                <a:lnTo>
                  <a:pt x="21126" y="574000"/>
                </a:lnTo>
                <a:lnTo>
                  <a:pt x="19744" y="558879"/>
                </a:lnTo>
                <a:lnTo>
                  <a:pt x="14245" y="542376"/>
                </a:lnTo>
                <a:lnTo>
                  <a:pt x="13455" y="540376"/>
                </a:lnTo>
                <a:close/>
              </a:path>
              <a:path w="1844675" h="838834">
                <a:moveTo>
                  <a:pt x="23687" y="615455"/>
                </a:moveTo>
                <a:lnTo>
                  <a:pt x="467464" y="615455"/>
                </a:lnTo>
                <a:lnTo>
                  <a:pt x="465826" y="616438"/>
                </a:lnTo>
                <a:lnTo>
                  <a:pt x="465131" y="617306"/>
                </a:lnTo>
                <a:lnTo>
                  <a:pt x="23802" y="617306"/>
                </a:lnTo>
                <a:lnTo>
                  <a:pt x="23687" y="615455"/>
                </a:lnTo>
                <a:close/>
              </a:path>
              <a:path w="1844675" h="838834">
                <a:moveTo>
                  <a:pt x="1703237" y="344303"/>
                </a:moveTo>
                <a:lnTo>
                  <a:pt x="1743699" y="356880"/>
                </a:lnTo>
                <a:lnTo>
                  <a:pt x="1777530" y="380980"/>
                </a:lnTo>
                <a:lnTo>
                  <a:pt x="1806784" y="412787"/>
                </a:lnTo>
                <a:lnTo>
                  <a:pt x="1833513" y="448488"/>
                </a:lnTo>
                <a:lnTo>
                  <a:pt x="1844634" y="480746"/>
                </a:lnTo>
                <a:lnTo>
                  <a:pt x="1833628" y="489664"/>
                </a:lnTo>
                <a:lnTo>
                  <a:pt x="1811393" y="496169"/>
                </a:lnTo>
                <a:lnTo>
                  <a:pt x="1756289" y="504464"/>
                </a:lnTo>
                <a:lnTo>
                  <a:pt x="1700771" y="508335"/>
                </a:lnTo>
                <a:lnTo>
                  <a:pt x="1645099" y="511285"/>
                </a:lnTo>
                <a:lnTo>
                  <a:pt x="1589535" y="516815"/>
                </a:lnTo>
                <a:lnTo>
                  <a:pt x="1495216" y="530148"/>
                </a:lnTo>
                <a:lnTo>
                  <a:pt x="1447863" y="535822"/>
                </a:lnTo>
                <a:lnTo>
                  <a:pt x="1400496" y="540021"/>
                </a:lnTo>
                <a:lnTo>
                  <a:pt x="1353202" y="542136"/>
                </a:lnTo>
                <a:lnTo>
                  <a:pt x="1306068" y="541557"/>
                </a:lnTo>
                <a:lnTo>
                  <a:pt x="1256739" y="540376"/>
                </a:lnTo>
                <a:lnTo>
                  <a:pt x="13455" y="540376"/>
                </a:lnTo>
                <a:lnTo>
                  <a:pt x="7393" y="525013"/>
                </a:lnTo>
                <a:lnTo>
                  <a:pt x="1955" y="507311"/>
                </a:lnTo>
                <a:lnTo>
                  <a:pt x="0" y="481189"/>
                </a:lnTo>
                <a:lnTo>
                  <a:pt x="6339" y="461289"/>
                </a:lnTo>
                <a:lnTo>
                  <a:pt x="19744" y="445720"/>
                </a:lnTo>
                <a:lnTo>
                  <a:pt x="38987" y="432594"/>
                </a:lnTo>
                <a:lnTo>
                  <a:pt x="40111" y="431939"/>
                </a:lnTo>
                <a:lnTo>
                  <a:pt x="467956" y="431939"/>
                </a:lnTo>
                <a:lnTo>
                  <a:pt x="640330" y="418011"/>
                </a:lnTo>
                <a:lnTo>
                  <a:pt x="1450283" y="364073"/>
                </a:lnTo>
                <a:lnTo>
                  <a:pt x="1553196" y="355448"/>
                </a:lnTo>
                <a:lnTo>
                  <a:pt x="1604609" y="350503"/>
                </a:lnTo>
                <a:lnTo>
                  <a:pt x="1617088" y="349689"/>
                </a:lnTo>
                <a:lnTo>
                  <a:pt x="1629597" y="349397"/>
                </a:lnTo>
                <a:lnTo>
                  <a:pt x="1641983" y="348798"/>
                </a:lnTo>
                <a:lnTo>
                  <a:pt x="1654093" y="347062"/>
                </a:lnTo>
                <a:lnTo>
                  <a:pt x="1703237" y="344303"/>
                </a:lnTo>
                <a:close/>
              </a:path>
              <a:path w="1844675" h="838834">
                <a:moveTo>
                  <a:pt x="692046" y="0"/>
                </a:moveTo>
                <a:lnTo>
                  <a:pt x="725464" y="44189"/>
                </a:lnTo>
                <a:lnTo>
                  <a:pt x="741416" y="81813"/>
                </a:lnTo>
                <a:lnTo>
                  <a:pt x="749948" y="122296"/>
                </a:lnTo>
                <a:lnTo>
                  <a:pt x="747775" y="163898"/>
                </a:lnTo>
                <a:lnTo>
                  <a:pt x="731612" y="204881"/>
                </a:lnTo>
                <a:lnTo>
                  <a:pt x="698170" y="243507"/>
                </a:lnTo>
                <a:lnTo>
                  <a:pt x="613642" y="316135"/>
                </a:lnTo>
                <a:lnTo>
                  <a:pt x="570357" y="351159"/>
                </a:lnTo>
                <a:lnTo>
                  <a:pt x="525305" y="384093"/>
                </a:lnTo>
                <a:lnTo>
                  <a:pt x="511067" y="392975"/>
                </a:lnTo>
                <a:lnTo>
                  <a:pt x="496200" y="402424"/>
                </a:lnTo>
                <a:lnTo>
                  <a:pt x="481548" y="414670"/>
                </a:lnTo>
                <a:lnTo>
                  <a:pt x="467956" y="431939"/>
                </a:lnTo>
                <a:lnTo>
                  <a:pt x="40111" y="431939"/>
                </a:lnTo>
                <a:lnTo>
                  <a:pt x="118919" y="385588"/>
                </a:lnTo>
                <a:lnTo>
                  <a:pt x="281587" y="287553"/>
                </a:lnTo>
                <a:lnTo>
                  <a:pt x="371635" y="231745"/>
                </a:lnTo>
                <a:lnTo>
                  <a:pt x="416299" y="203284"/>
                </a:lnTo>
                <a:lnTo>
                  <a:pt x="460657" y="174345"/>
                </a:lnTo>
                <a:lnTo>
                  <a:pt x="504655" y="144850"/>
                </a:lnTo>
                <a:lnTo>
                  <a:pt x="548244" y="114718"/>
                </a:lnTo>
                <a:lnTo>
                  <a:pt x="582735" y="91312"/>
                </a:lnTo>
                <a:lnTo>
                  <a:pt x="616858" y="67323"/>
                </a:lnTo>
                <a:lnTo>
                  <a:pt x="648707" y="40569"/>
                </a:lnTo>
                <a:lnTo>
                  <a:pt x="676378" y="8868"/>
                </a:lnTo>
                <a:lnTo>
                  <a:pt x="684435" y="1139"/>
                </a:lnTo>
                <a:lnTo>
                  <a:pt x="692046" y="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053249" y="7648495"/>
            <a:ext cx="1844675" cy="838835"/>
          </a:xfrm>
          <a:custGeom>
            <a:avLst/>
            <a:gdLst/>
            <a:ahLst/>
            <a:cxnLst/>
            <a:rect l="l" t="t" r="r" b="b"/>
            <a:pathLst>
              <a:path w="1844675" h="838834">
                <a:moveTo>
                  <a:pt x="812381" y="671436"/>
                </a:moveTo>
                <a:lnTo>
                  <a:pt x="831178" y="678702"/>
                </a:lnTo>
                <a:lnTo>
                  <a:pt x="845859" y="693342"/>
                </a:lnTo>
                <a:lnTo>
                  <a:pt x="855470" y="715078"/>
                </a:lnTo>
                <a:lnTo>
                  <a:pt x="857705" y="722523"/>
                </a:lnTo>
                <a:lnTo>
                  <a:pt x="860078" y="729907"/>
                </a:lnTo>
                <a:lnTo>
                  <a:pt x="862359" y="737290"/>
                </a:lnTo>
                <a:lnTo>
                  <a:pt x="864318" y="744735"/>
                </a:lnTo>
                <a:lnTo>
                  <a:pt x="870373" y="794736"/>
                </a:lnTo>
                <a:lnTo>
                  <a:pt x="859791" y="825228"/>
                </a:lnTo>
                <a:lnTo>
                  <a:pt x="830377" y="838700"/>
                </a:lnTo>
                <a:lnTo>
                  <a:pt x="779933" y="837640"/>
                </a:lnTo>
                <a:lnTo>
                  <a:pt x="730736" y="831244"/>
                </a:lnTo>
                <a:lnTo>
                  <a:pt x="681734" y="824010"/>
                </a:lnTo>
                <a:lnTo>
                  <a:pt x="632920" y="815962"/>
                </a:lnTo>
                <a:lnTo>
                  <a:pt x="584291" y="807126"/>
                </a:lnTo>
                <a:lnTo>
                  <a:pt x="535839" y="797526"/>
                </a:lnTo>
                <a:lnTo>
                  <a:pt x="487559" y="787187"/>
                </a:lnTo>
                <a:lnTo>
                  <a:pt x="439445" y="776134"/>
                </a:lnTo>
                <a:lnTo>
                  <a:pt x="391492" y="764391"/>
                </a:lnTo>
                <a:lnTo>
                  <a:pt x="343693" y="751982"/>
                </a:lnTo>
                <a:lnTo>
                  <a:pt x="296044" y="738934"/>
                </a:lnTo>
                <a:lnTo>
                  <a:pt x="248538" y="725270"/>
                </a:lnTo>
                <a:lnTo>
                  <a:pt x="201169" y="711015"/>
                </a:lnTo>
                <a:lnTo>
                  <a:pt x="153932" y="696195"/>
                </a:lnTo>
                <a:lnTo>
                  <a:pt x="106822" y="680832"/>
                </a:lnTo>
                <a:lnTo>
                  <a:pt x="89151" y="673922"/>
                </a:lnTo>
                <a:lnTo>
                  <a:pt x="768212" y="673922"/>
                </a:lnTo>
                <a:lnTo>
                  <a:pt x="790420" y="671820"/>
                </a:lnTo>
                <a:lnTo>
                  <a:pt x="812381" y="671436"/>
                </a:lnTo>
                <a:close/>
              </a:path>
              <a:path w="1844675" h="838834">
                <a:moveTo>
                  <a:pt x="13455" y="540376"/>
                </a:moveTo>
                <a:lnTo>
                  <a:pt x="1256739" y="540376"/>
                </a:lnTo>
                <a:lnTo>
                  <a:pt x="1207617" y="541202"/>
                </a:lnTo>
                <a:lnTo>
                  <a:pt x="1158671" y="543710"/>
                </a:lnTo>
                <a:lnTo>
                  <a:pt x="1109868" y="547571"/>
                </a:lnTo>
                <a:lnTo>
                  <a:pt x="1061176" y="552458"/>
                </a:lnTo>
                <a:lnTo>
                  <a:pt x="866888" y="575728"/>
                </a:lnTo>
                <a:lnTo>
                  <a:pt x="818277" y="580840"/>
                </a:lnTo>
                <a:lnTo>
                  <a:pt x="769585" y="585015"/>
                </a:lnTo>
                <a:lnTo>
                  <a:pt x="675084" y="590596"/>
                </a:lnTo>
                <a:lnTo>
                  <a:pt x="629409" y="594217"/>
                </a:lnTo>
                <a:lnTo>
                  <a:pt x="492370" y="606934"/>
                </a:lnTo>
                <a:lnTo>
                  <a:pt x="490895" y="611031"/>
                </a:lnTo>
                <a:lnTo>
                  <a:pt x="491223" y="614963"/>
                </a:lnTo>
                <a:lnTo>
                  <a:pt x="652112" y="653825"/>
                </a:lnTo>
                <a:lnTo>
                  <a:pt x="725948" y="669032"/>
                </a:lnTo>
                <a:lnTo>
                  <a:pt x="768212" y="673922"/>
                </a:lnTo>
                <a:lnTo>
                  <a:pt x="89151" y="673922"/>
                </a:lnTo>
                <a:lnTo>
                  <a:pt x="70321" y="666559"/>
                </a:lnTo>
                <a:lnTo>
                  <a:pt x="41424" y="646771"/>
                </a:lnTo>
                <a:lnTo>
                  <a:pt x="23802" y="617306"/>
                </a:lnTo>
                <a:lnTo>
                  <a:pt x="465112" y="617306"/>
                </a:lnTo>
                <a:lnTo>
                  <a:pt x="466153" y="616438"/>
                </a:lnTo>
                <a:lnTo>
                  <a:pt x="467136" y="616274"/>
                </a:lnTo>
                <a:lnTo>
                  <a:pt x="468119" y="615782"/>
                </a:lnTo>
                <a:lnTo>
                  <a:pt x="467792" y="615619"/>
                </a:lnTo>
                <a:lnTo>
                  <a:pt x="467628" y="615455"/>
                </a:lnTo>
                <a:lnTo>
                  <a:pt x="23687" y="615455"/>
                </a:lnTo>
                <a:lnTo>
                  <a:pt x="21233" y="575728"/>
                </a:lnTo>
                <a:lnTo>
                  <a:pt x="21126" y="574000"/>
                </a:lnTo>
                <a:lnTo>
                  <a:pt x="19744" y="558879"/>
                </a:lnTo>
                <a:lnTo>
                  <a:pt x="14245" y="542376"/>
                </a:lnTo>
                <a:lnTo>
                  <a:pt x="13455" y="540376"/>
                </a:lnTo>
                <a:close/>
              </a:path>
              <a:path w="1844675" h="838834">
                <a:moveTo>
                  <a:pt x="23687" y="615455"/>
                </a:moveTo>
                <a:lnTo>
                  <a:pt x="467464" y="615455"/>
                </a:lnTo>
                <a:lnTo>
                  <a:pt x="465826" y="616438"/>
                </a:lnTo>
                <a:lnTo>
                  <a:pt x="465131" y="617306"/>
                </a:lnTo>
                <a:lnTo>
                  <a:pt x="23802" y="617306"/>
                </a:lnTo>
                <a:lnTo>
                  <a:pt x="23687" y="615455"/>
                </a:lnTo>
                <a:close/>
              </a:path>
              <a:path w="1844675" h="838834">
                <a:moveTo>
                  <a:pt x="1703237" y="344303"/>
                </a:moveTo>
                <a:lnTo>
                  <a:pt x="1743699" y="356880"/>
                </a:lnTo>
                <a:lnTo>
                  <a:pt x="1777530" y="380980"/>
                </a:lnTo>
                <a:lnTo>
                  <a:pt x="1806784" y="412787"/>
                </a:lnTo>
                <a:lnTo>
                  <a:pt x="1833513" y="448488"/>
                </a:lnTo>
                <a:lnTo>
                  <a:pt x="1844634" y="480746"/>
                </a:lnTo>
                <a:lnTo>
                  <a:pt x="1833628" y="489664"/>
                </a:lnTo>
                <a:lnTo>
                  <a:pt x="1811393" y="496169"/>
                </a:lnTo>
                <a:lnTo>
                  <a:pt x="1756289" y="504464"/>
                </a:lnTo>
                <a:lnTo>
                  <a:pt x="1700771" y="508335"/>
                </a:lnTo>
                <a:lnTo>
                  <a:pt x="1645099" y="511285"/>
                </a:lnTo>
                <a:lnTo>
                  <a:pt x="1589535" y="516815"/>
                </a:lnTo>
                <a:lnTo>
                  <a:pt x="1495216" y="530148"/>
                </a:lnTo>
                <a:lnTo>
                  <a:pt x="1447863" y="535822"/>
                </a:lnTo>
                <a:lnTo>
                  <a:pt x="1400496" y="540021"/>
                </a:lnTo>
                <a:lnTo>
                  <a:pt x="1353202" y="542136"/>
                </a:lnTo>
                <a:lnTo>
                  <a:pt x="1306068" y="541557"/>
                </a:lnTo>
                <a:lnTo>
                  <a:pt x="1256739" y="540376"/>
                </a:lnTo>
                <a:lnTo>
                  <a:pt x="13455" y="540376"/>
                </a:lnTo>
                <a:lnTo>
                  <a:pt x="7393" y="525013"/>
                </a:lnTo>
                <a:lnTo>
                  <a:pt x="1955" y="507311"/>
                </a:lnTo>
                <a:lnTo>
                  <a:pt x="0" y="481189"/>
                </a:lnTo>
                <a:lnTo>
                  <a:pt x="6339" y="461289"/>
                </a:lnTo>
                <a:lnTo>
                  <a:pt x="19744" y="445720"/>
                </a:lnTo>
                <a:lnTo>
                  <a:pt x="38987" y="432594"/>
                </a:lnTo>
                <a:lnTo>
                  <a:pt x="40111" y="431939"/>
                </a:lnTo>
                <a:lnTo>
                  <a:pt x="467956" y="431939"/>
                </a:lnTo>
                <a:lnTo>
                  <a:pt x="640330" y="418011"/>
                </a:lnTo>
                <a:lnTo>
                  <a:pt x="1450283" y="364073"/>
                </a:lnTo>
                <a:lnTo>
                  <a:pt x="1553196" y="355448"/>
                </a:lnTo>
                <a:lnTo>
                  <a:pt x="1604609" y="350503"/>
                </a:lnTo>
                <a:lnTo>
                  <a:pt x="1617088" y="349689"/>
                </a:lnTo>
                <a:lnTo>
                  <a:pt x="1629597" y="349397"/>
                </a:lnTo>
                <a:lnTo>
                  <a:pt x="1641983" y="348798"/>
                </a:lnTo>
                <a:lnTo>
                  <a:pt x="1654093" y="347062"/>
                </a:lnTo>
                <a:lnTo>
                  <a:pt x="1703237" y="344303"/>
                </a:lnTo>
                <a:close/>
              </a:path>
              <a:path w="1844675" h="838834">
                <a:moveTo>
                  <a:pt x="692046" y="0"/>
                </a:moveTo>
                <a:lnTo>
                  <a:pt x="725464" y="44189"/>
                </a:lnTo>
                <a:lnTo>
                  <a:pt x="741416" y="81813"/>
                </a:lnTo>
                <a:lnTo>
                  <a:pt x="749948" y="122296"/>
                </a:lnTo>
                <a:lnTo>
                  <a:pt x="747775" y="163898"/>
                </a:lnTo>
                <a:lnTo>
                  <a:pt x="731612" y="204881"/>
                </a:lnTo>
                <a:lnTo>
                  <a:pt x="698170" y="243507"/>
                </a:lnTo>
                <a:lnTo>
                  <a:pt x="613642" y="316135"/>
                </a:lnTo>
                <a:lnTo>
                  <a:pt x="570357" y="351159"/>
                </a:lnTo>
                <a:lnTo>
                  <a:pt x="525305" y="384093"/>
                </a:lnTo>
                <a:lnTo>
                  <a:pt x="511067" y="392975"/>
                </a:lnTo>
                <a:lnTo>
                  <a:pt x="496200" y="402424"/>
                </a:lnTo>
                <a:lnTo>
                  <a:pt x="481548" y="414670"/>
                </a:lnTo>
                <a:lnTo>
                  <a:pt x="467956" y="431939"/>
                </a:lnTo>
                <a:lnTo>
                  <a:pt x="40111" y="431939"/>
                </a:lnTo>
                <a:lnTo>
                  <a:pt x="118919" y="385588"/>
                </a:lnTo>
                <a:lnTo>
                  <a:pt x="281587" y="287553"/>
                </a:lnTo>
                <a:lnTo>
                  <a:pt x="371635" y="231745"/>
                </a:lnTo>
                <a:lnTo>
                  <a:pt x="416299" y="203284"/>
                </a:lnTo>
                <a:lnTo>
                  <a:pt x="460657" y="174345"/>
                </a:lnTo>
                <a:lnTo>
                  <a:pt x="504655" y="144850"/>
                </a:lnTo>
                <a:lnTo>
                  <a:pt x="548244" y="114718"/>
                </a:lnTo>
                <a:lnTo>
                  <a:pt x="582735" y="91312"/>
                </a:lnTo>
                <a:lnTo>
                  <a:pt x="616858" y="67323"/>
                </a:lnTo>
                <a:lnTo>
                  <a:pt x="648707" y="40569"/>
                </a:lnTo>
                <a:lnTo>
                  <a:pt x="676378" y="8868"/>
                </a:lnTo>
                <a:lnTo>
                  <a:pt x="684435" y="1139"/>
                </a:lnTo>
                <a:lnTo>
                  <a:pt x="692046" y="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5051975" y="4867629"/>
            <a:ext cx="838835" cy="1844675"/>
          </a:xfrm>
          <a:custGeom>
            <a:avLst/>
            <a:gdLst/>
            <a:ahLst/>
            <a:cxnLst/>
            <a:rect l="l" t="t" r="r" b="b"/>
            <a:pathLst>
              <a:path w="838834" h="1844675">
                <a:moveTo>
                  <a:pt x="671436" y="1032253"/>
                </a:moveTo>
                <a:lnTo>
                  <a:pt x="678702" y="1013456"/>
                </a:lnTo>
                <a:lnTo>
                  <a:pt x="693342" y="998775"/>
                </a:lnTo>
                <a:lnTo>
                  <a:pt x="715078" y="989164"/>
                </a:lnTo>
                <a:lnTo>
                  <a:pt x="722523" y="986929"/>
                </a:lnTo>
                <a:lnTo>
                  <a:pt x="729907" y="984556"/>
                </a:lnTo>
                <a:lnTo>
                  <a:pt x="737290" y="982275"/>
                </a:lnTo>
                <a:lnTo>
                  <a:pt x="744735" y="980316"/>
                </a:lnTo>
                <a:lnTo>
                  <a:pt x="794736" y="974261"/>
                </a:lnTo>
                <a:lnTo>
                  <a:pt x="825228" y="984843"/>
                </a:lnTo>
                <a:lnTo>
                  <a:pt x="838700" y="1014257"/>
                </a:lnTo>
                <a:lnTo>
                  <a:pt x="837640" y="1064701"/>
                </a:lnTo>
                <a:lnTo>
                  <a:pt x="831244" y="1113898"/>
                </a:lnTo>
                <a:lnTo>
                  <a:pt x="824010" y="1162900"/>
                </a:lnTo>
                <a:lnTo>
                  <a:pt x="815962" y="1211713"/>
                </a:lnTo>
                <a:lnTo>
                  <a:pt x="807126" y="1260343"/>
                </a:lnTo>
                <a:lnTo>
                  <a:pt x="797526" y="1308795"/>
                </a:lnTo>
                <a:lnTo>
                  <a:pt x="787187" y="1357075"/>
                </a:lnTo>
                <a:lnTo>
                  <a:pt x="776134" y="1405189"/>
                </a:lnTo>
                <a:lnTo>
                  <a:pt x="764391" y="1453142"/>
                </a:lnTo>
                <a:lnTo>
                  <a:pt x="751982" y="1500941"/>
                </a:lnTo>
                <a:lnTo>
                  <a:pt x="738934" y="1548590"/>
                </a:lnTo>
                <a:lnTo>
                  <a:pt x="725270" y="1596096"/>
                </a:lnTo>
                <a:lnTo>
                  <a:pt x="711015" y="1643465"/>
                </a:lnTo>
                <a:lnTo>
                  <a:pt x="696195" y="1690701"/>
                </a:lnTo>
                <a:lnTo>
                  <a:pt x="680832" y="1737812"/>
                </a:lnTo>
                <a:lnTo>
                  <a:pt x="673922" y="1755483"/>
                </a:lnTo>
                <a:lnTo>
                  <a:pt x="673922" y="1076421"/>
                </a:lnTo>
                <a:lnTo>
                  <a:pt x="671820" y="1054214"/>
                </a:lnTo>
                <a:lnTo>
                  <a:pt x="671436" y="1032253"/>
                </a:lnTo>
                <a:close/>
              </a:path>
              <a:path w="838834" h="1844675">
                <a:moveTo>
                  <a:pt x="540376" y="1831179"/>
                </a:moveTo>
                <a:lnTo>
                  <a:pt x="540376" y="587895"/>
                </a:lnTo>
                <a:lnTo>
                  <a:pt x="541202" y="637017"/>
                </a:lnTo>
                <a:lnTo>
                  <a:pt x="543710" y="685963"/>
                </a:lnTo>
                <a:lnTo>
                  <a:pt x="547571" y="734766"/>
                </a:lnTo>
                <a:lnTo>
                  <a:pt x="552458" y="783457"/>
                </a:lnTo>
                <a:lnTo>
                  <a:pt x="575728" y="977746"/>
                </a:lnTo>
                <a:lnTo>
                  <a:pt x="580840" y="1026357"/>
                </a:lnTo>
                <a:lnTo>
                  <a:pt x="585015" y="1075049"/>
                </a:lnTo>
                <a:lnTo>
                  <a:pt x="590596" y="1169550"/>
                </a:lnTo>
                <a:lnTo>
                  <a:pt x="594217" y="1215225"/>
                </a:lnTo>
                <a:lnTo>
                  <a:pt x="606934" y="1352264"/>
                </a:lnTo>
                <a:lnTo>
                  <a:pt x="611031" y="1353739"/>
                </a:lnTo>
                <a:lnTo>
                  <a:pt x="614963" y="1353411"/>
                </a:lnTo>
                <a:lnTo>
                  <a:pt x="653825" y="1192522"/>
                </a:lnTo>
                <a:lnTo>
                  <a:pt x="669032" y="1118686"/>
                </a:lnTo>
                <a:lnTo>
                  <a:pt x="673922" y="1076421"/>
                </a:lnTo>
                <a:lnTo>
                  <a:pt x="673922" y="1755483"/>
                </a:lnTo>
                <a:lnTo>
                  <a:pt x="666559" y="1774313"/>
                </a:lnTo>
                <a:lnTo>
                  <a:pt x="646771" y="1803210"/>
                </a:lnTo>
                <a:lnTo>
                  <a:pt x="617306" y="1820832"/>
                </a:lnTo>
                <a:lnTo>
                  <a:pt x="617306" y="1379522"/>
                </a:lnTo>
                <a:lnTo>
                  <a:pt x="616438" y="1378481"/>
                </a:lnTo>
                <a:lnTo>
                  <a:pt x="616274" y="1377498"/>
                </a:lnTo>
                <a:lnTo>
                  <a:pt x="615782" y="1376514"/>
                </a:lnTo>
                <a:lnTo>
                  <a:pt x="615619" y="1376842"/>
                </a:lnTo>
                <a:lnTo>
                  <a:pt x="615455" y="1377006"/>
                </a:lnTo>
                <a:lnTo>
                  <a:pt x="615455" y="1820947"/>
                </a:lnTo>
                <a:lnTo>
                  <a:pt x="575728" y="1823401"/>
                </a:lnTo>
                <a:lnTo>
                  <a:pt x="574000" y="1823508"/>
                </a:lnTo>
                <a:lnTo>
                  <a:pt x="558879" y="1824890"/>
                </a:lnTo>
                <a:lnTo>
                  <a:pt x="542376" y="1830389"/>
                </a:lnTo>
                <a:lnTo>
                  <a:pt x="540376" y="1831179"/>
                </a:lnTo>
                <a:close/>
              </a:path>
              <a:path w="838834" h="1844675">
                <a:moveTo>
                  <a:pt x="615455" y="1820947"/>
                </a:moveTo>
                <a:lnTo>
                  <a:pt x="615455" y="1377170"/>
                </a:lnTo>
                <a:lnTo>
                  <a:pt x="616438" y="1378808"/>
                </a:lnTo>
                <a:lnTo>
                  <a:pt x="617306" y="1379503"/>
                </a:lnTo>
                <a:lnTo>
                  <a:pt x="617306" y="1820832"/>
                </a:lnTo>
                <a:lnTo>
                  <a:pt x="615455" y="1820947"/>
                </a:lnTo>
                <a:close/>
              </a:path>
              <a:path w="838834" h="1844675">
                <a:moveTo>
                  <a:pt x="344303" y="141397"/>
                </a:moveTo>
                <a:lnTo>
                  <a:pt x="356880" y="100935"/>
                </a:lnTo>
                <a:lnTo>
                  <a:pt x="380980" y="67104"/>
                </a:lnTo>
                <a:lnTo>
                  <a:pt x="412787" y="37850"/>
                </a:lnTo>
                <a:lnTo>
                  <a:pt x="448488" y="11121"/>
                </a:lnTo>
                <a:lnTo>
                  <a:pt x="480746" y="0"/>
                </a:lnTo>
                <a:lnTo>
                  <a:pt x="489664" y="11006"/>
                </a:lnTo>
                <a:lnTo>
                  <a:pt x="496169" y="33241"/>
                </a:lnTo>
                <a:lnTo>
                  <a:pt x="504464" y="88345"/>
                </a:lnTo>
                <a:lnTo>
                  <a:pt x="508335" y="143863"/>
                </a:lnTo>
                <a:lnTo>
                  <a:pt x="511285" y="199535"/>
                </a:lnTo>
                <a:lnTo>
                  <a:pt x="516815" y="255099"/>
                </a:lnTo>
                <a:lnTo>
                  <a:pt x="530148" y="349418"/>
                </a:lnTo>
                <a:lnTo>
                  <a:pt x="535822" y="396771"/>
                </a:lnTo>
                <a:lnTo>
                  <a:pt x="540021" y="444138"/>
                </a:lnTo>
                <a:lnTo>
                  <a:pt x="542136" y="491432"/>
                </a:lnTo>
                <a:lnTo>
                  <a:pt x="541557" y="538566"/>
                </a:lnTo>
                <a:lnTo>
                  <a:pt x="540376" y="587895"/>
                </a:lnTo>
                <a:lnTo>
                  <a:pt x="540376" y="1831179"/>
                </a:lnTo>
                <a:lnTo>
                  <a:pt x="525013" y="1837241"/>
                </a:lnTo>
                <a:lnTo>
                  <a:pt x="507311" y="1842678"/>
                </a:lnTo>
                <a:lnTo>
                  <a:pt x="481189" y="1844634"/>
                </a:lnTo>
                <a:lnTo>
                  <a:pt x="461289" y="1838295"/>
                </a:lnTo>
                <a:lnTo>
                  <a:pt x="445720" y="1824890"/>
                </a:lnTo>
                <a:lnTo>
                  <a:pt x="432594" y="1805647"/>
                </a:lnTo>
                <a:lnTo>
                  <a:pt x="431939" y="1804523"/>
                </a:lnTo>
                <a:lnTo>
                  <a:pt x="431939" y="1376678"/>
                </a:lnTo>
                <a:lnTo>
                  <a:pt x="418011" y="1204304"/>
                </a:lnTo>
                <a:lnTo>
                  <a:pt x="364073" y="394351"/>
                </a:lnTo>
                <a:lnTo>
                  <a:pt x="355448" y="291438"/>
                </a:lnTo>
                <a:lnTo>
                  <a:pt x="350503" y="240025"/>
                </a:lnTo>
                <a:lnTo>
                  <a:pt x="349689" y="227546"/>
                </a:lnTo>
                <a:lnTo>
                  <a:pt x="349397" y="215037"/>
                </a:lnTo>
                <a:lnTo>
                  <a:pt x="348798" y="202651"/>
                </a:lnTo>
                <a:lnTo>
                  <a:pt x="347062" y="190541"/>
                </a:lnTo>
                <a:lnTo>
                  <a:pt x="344303" y="141397"/>
                </a:lnTo>
                <a:close/>
              </a:path>
              <a:path w="838834" h="1844675">
                <a:moveTo>
                  <a:pt x="0" y="1152588"/>
                </a:moveTo>
                <a:lnTo>
                  <a:pt x="44189" y="1119170"/>
                </a:lnTo>
                <a:lnTo>
                  <a:pt x="81813" y="1103218"/>
                </a:lnTo>
                <a:lnTo>
                  <a:pt x="122296" y="1094686"/>
                </a:lnTo>
                <a:lnTo>
                  <a:pt x="163898" y="1096858"/>
                </a:lnTo>
                <a:lnTo>
                  <a:pt x="204881" y="1113022"/>
                </a:lnTo>
                <a:lnTo>
                  <a:pt x="243507" y="1146464"/>
                </a:lnTo>
                <a:lnTo>
                  <a:pt x="316135" y="1230992"/>
                </a:lnTo>
                <a:lnTo>
                  <a:pt x="351159" y="1274277"/>
                </a:lnTo>
                <a:lnTo>
                  <a:pt x="384093" y="1319329"/>
                </a:lnTo>
                <a:lnTo>
                  <a:pt x="392975" y="1333567"/>
                </a:lnTo>
                <a:lnTo>
                  <a:pt x="402424" y="1348434"/>
                </a:lnTo>
                <a:lnTo>
                  <a:pt x="414670" y="1363086"/>
                </a:lnTo>
                <a:lnTo>
                  <a:pt x="431939" y="1376678"/>
                </a:lnTo>
                <a:lnTo>
                  <a:pt x="431939" y="1804523"/>
                </a:lnTo>
                <a:lnTo>
                  <a:pt x="385588" y="1725715"/>
                </a:lnTo>
                <a:lnTo>
                  <a:pt x="287553" y="1563047"/>
                </a:lnTo>
                <a:lnTo>
                  <a:pt x="231745" y="1472999"/>
                </a:lnTo>
                <a:lnTo>
                  <a:pt x="203284" y="1428335"/>
                </a:lnTo>
                <a:lnTo>
                  <a:pt x="174345" y="1383977"/>
                </a:lnTo>
                <a:lnTo>
                  <a:pt x="144850" y="1339978"/>
                </a:lnTo>
                <a:lnTo>
                  <a:pt x="114718" y="1296390"/>
                </a:lnTo>
                <a:lnTo>
                  <a:pt x="91312" y="1261899"/>
                </a:lnTo>
                <a:lnTo>
                  <a:pt x="67323" y="1227776"/>
                </a:lnTo>
                <a:lnTo>
                  <a:pt x="40569" y="1195927"/>
                </a:lnTo>
                <a:lnTo>
                  <a:pt x="8868" y="1168256"/>
                </a:lnTo>
                <a:lnTo>
                  <a:pt x="1139" y="1160199"/>
                </a:lnTo>
                <a:lnTo>
                  <a:pt x="0" y="1152588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28700" y="6735002"/>
            <a:ext cx="3571874" cy="2686049"/>
          </a:xfrm>
          <a:prstGeom prst="rect">
            <a:avLst/>
          </a:prstGeom>
        </p:spPr>
      </p:pic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0" dirty="0">
                <a:solidFill>
                  <a:srgbClr val="E65385"/>
                </a:solidFill>
              </a:rPr>
              <a:t>ACTIVITY</a:t>
            </a:r>
            <a:r>
              <a:rPr spc="-1335" dirty="0">
                <a:solidFill>
                  <a:srgbClr val="E65385"/>
                </a:solidFill>
              </a:rPr>
              <a:t>:</a:t>
            </a:r>
            <a:r>
              <a:rPr spc="-360" dirty="0">
                <a:solidFill>
                  <a:srgbClr val="E65385"/>
                </a:solidFill>
              </a:rPr>
              <a:t> </a:t>
            </a:r>
            <a:r>
              <a:rPr spc="140" dirty="0"/>
              <a:t>WHO</a:t>
            </a:r>
            <a:r>
              <a:rPr spc="-365" dirty="0"/>
              <a:t> </a:t>
            </a:r>
            <a:r>
              <a:rPr spc="409" dirty="0"/>
              <a:t>IS</a:t>
            </a:r>
            <a:r>
              <a:rPr spc="-360" dirty="0"/>
              <a:t> </a:t>
            </a:r>
            <a:r>
              <a:rPr spc="380" dirty="0"/>
              <a:t>A</a:t>
            </a:r>
            <a:r>
              <a:rPr spc="-365" dirty="0"/>
              <a:t> </a:t>
            </a:r>
            <a:r>
              <a:rPr spc="55" dirty="0"/>
              <a:t>CHILD?</a:t>
            </a:r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>
                <a:solidFill>
                  <a:srgbClr val="E65385"/>
                </a:solidFill>
              </a:rPr>
              <a:t>DEFINING</a:t>
            </a:r>
            <a:r>
              <a:rPr spc="-430" dirty="0">
                <a:solidFill>
                  <a:srgbClr val="E65385"/>
                </a:solidFill>
              </a:rPr>
              <a:t> </a:t>
            </a:r>
            <a:r>
              <a:rPr spc="65" dirty="0"/>
              <a:t>CHILDHOOD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2755769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353681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5098919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5899" y="5879969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6661019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1506196" y="7173953"/>
            <a:ext cx="6867525" cy="3113405"/>
            <a:chOff x="11506196" y="7173953"/>
            <a:chExt cx="6867525" cy="3113405"/>
          </a:xfrm>
        </p:grpSpPr>
        <p:sp>
          <p:nvSpPr>
            <p:cNvPr id="10" name="object 10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91135" y="7258670"/>
              <a:ext cx="6697345" cy="2477770"/>
            </a:xfrm>
            <a:custGeom>
              <a:avLst/>
              <a:gdLst/>
              <a:ahLst/>
              <a:cxnLst/>
              <a:rect l="l" t="t" r="r" b="b"/>
              <a:pathLst>
                <a:path w="6697344" h="2477770">
                  <a:moveTo>
                    <a:pt x="3347778" y="0"/>
                  </a:moveTo>
                  <a:lnTo>
                    <a:pt x="6696859" y="433982"/>
                  </a:lnTo>
                  <a:lnTo>
                    <a:pt x="6696860" y="2477451"/>
                  </a:lnTo>
                  <a:lnTo>
                    <a:pt x="0" y="2477451"/>
                  </a:lnTo>
                  <a:lnTo>
                    <a:pt x="0" y="433814"/>
                  </a:lnTo>
                  <a:lnTo>
                    <a:pt x="3347778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91921" y="7259678"/>
              <a:ext cx="6696075" cy="2476500"/>
            </a:xfrm>
            <a:custGeom>
              <a:avLst/>
              <a:gdLst/>
              <a:ahLst/>
              <a:cxnLst/>
              <a:rect l="l" t="t" r="r" b="b"/>
              <a:pathLst>
                <a:path w="6696075" h="2476500">
                  <a:moveTo>
                    <a:pt x="7" y="432762"/>
                  </a:moveTo>
                  <a:lnTo>
                    <a:pt x="3339662" y="0"/>
                  </a:lnTo>
                </a:path>
                <a:path w="6696075" h="2476500">
                  <a:moveTo>
                    <a:pt x="3354325" y="0"/>
                  </a:moveTo>
                  <a:lnTo>
                    <a:pt x="6696074" y="433023"/>
                  </a:lnTo>
                  <a:lnTo>
                    <a:pt x="6695997" y="2476443"/>
                  </a:lnTo>
                  <a:lnTo>
                    <a:pt x="0" y="2476442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825476" y="2266800"/>
            <a:ext cx="15691485" cy="7379970"/>
          </a:xfrm>
          <a:prstGeom prst="rect">
            <a:avLst/>
          </a:prstGeom>
        </p:spPr>
        <p:txBody>
          <a:bodyPr vert="horz" wrap="square" lIns="0" tIns="222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3750" b="1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b="1" spc="-229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750" b="1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380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375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380" dirty="0">
                <a:solidFill>
                  <a:srgbClr val="203458"/>
                </a:solidFill>
                <a:latin typeface="Trebuchet MS"/>
                <a:cs typeface="Trebuchet MS"/>
              </a:rPr>
              <a:t>s105(1)</a:t>
            </a:r>
            <a:r>
              <a:rPr sz="3750" spc="-380" dirty="0">
                <a:solidFill>
                  <a:srgbClr val="203458"/>
                </a:solidFill>
                <a:latin typeface="Trebuchet MS"/>
                <a:cs typeface="Trebuchet MS"/>
              </a:rPr>
              <a:t>: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75" dirty="0">
                <a:solidFill>
                  <a:srgbClr val="203458"/>
                </a:solidFill>
                <a:latin typeface="Trebuchet MS"/>
                <a:cs typeface="Trebuchet MS"/>
              </a:rPr>
              <a:t>“A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3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40" dirty="0">
                <a:solidFill>
                  <a:srgbClr val="203458"/>
                </a:solidFill>
                <a:latin typeface="Trebuchet MS"/>
                <a:cs typeface="Trebuchet MS"/>
              </a:rPr>
              <a:t>18”</a:t>
            </a:r>
            <a:endParaRPr sz="3750">
              <a:latin typeface="Trebuchet MS"/>
              <a:cs typeface="Trebuchet MS"/>
            </a:endParaRPr>
          </a:p>
          <a:p>
            <a:pPr marL="12700" marR="866775">
              <a:lnSpc>
                <a:spcPts val="6150"/>
              </a:lnSpc>
              <a:spcBef>
                <a:spcPts val="480"/>
              </a:spcBef>
            </a:pP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Childhood</a:t>
            </a:r>
            <a:r>
              <a:rPr sz="37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begins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480" dirty="0">
                <a:solidFill>
                  <a:srgbClr val="203458"/>
                </a:solidFill>
                <a:latin typeface="Trebuchet MS"/>
                <a:cs typeface="Trebuchet MS"/>
              </a:rPr>
              <a:t>C</a:t>
            </a:r>
            <a:r>
              <a:rPr sz="3750" b="1" i="1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-23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375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484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3750" b="1" i="1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345" dirty="0">
                <a:solidFill>
                  <a:srgbClr val="203458"/>
                </a:solidFill>
                <a:latin typeface="Trebuchet MS"/>
                <a:cs typeface="Trebuchet MS"/>
              </a:rPr>
              <a:t>[1987]</a:t>
            </a:r>
            <a:r>
              <a:rPr sz="375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265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375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26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375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80" dirty="0">
                <a:solidFill>
                  <a:srgbClr val="203458"/>
                </a:solidFill>
                <a:latin typeface="Trebuchet MS"/>
                <a:cs typeface="Trebuchet MS"/>
              </a:rPr>
              <a:t>507</a:t>
            </a:r>
            <a:r>
              <a:rPr sz="3750" b="1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75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-33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375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(In</a:t>
            </a:r>
            <a:r>
              <a:rPr sz="375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Utero)</a:t>
            </a:r>
            <a:r>
              <a:rPr sz="375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350" dirty="0">
                <a:solidFill>
                  <a:srgbClr val="203458"/>
                </a:solidFill>
                <a:latin typeface="Trebuchet MS"/>
                <a:cs typeface="Trebuchet MS"/>
              </a:rPr>
              <a:t>[1988] </a:t>
            </a:r>
            <a:r>
              <a:rPr sz="3750" b="1" dirty="0">
                <a:solidFill>
                  <a:srgbClr val="203458"/>
                </a:solidFill>
                <a:latin typeface="Trebuchet MS"/>
                <a:cs typeface="Trebuchet MS"/>
              </a:rPr>
              <a:t>Fam</a:t>
            </a:r>
            <a:r>
              <a:rPr sz="3750" b="1" spc="-2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25" dirty="0">
                <a:solidFill>
                  <a:srgbClr val="203458"/>
                </a:solidFill>
                <a:latin typeface="Trebuchet MS"/>
                <a:cs typeface="Trebuchet MS"/>
              </a:rPr>
              <a:t>337</a:t>
            </a:r>
            <a:endParaRPr sz="37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70"/>
              </a:spcBef>
            </a:pPr>
            <a:r>
              <a:rPr sz="3750" spc="-3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750" spc="-25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6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35" dirty="0">
                <a:solidFill>
                  <a:srgbClr val="203458"/>
                </a:solidFill>
                <a:latin typeface="Trebuchet MS"/>
                <a:cs typeface="Trebuchet MS"/>
              </a:rPr>
              <a:t>biological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definitions</a:t>
            </a:r>
            <a:endParaRPr sz="3750">
              <a:latin typeface="Trebuchet MS"/>
              <a:cs typeface="Trebuchet MS"/>
            </a:endParaRPr>
          </a:p>
          <a:p>
            <a:pPr marL="12700" marR="6953250">
              <a:lnSpc>
                <a:spcPts val="6150"/>
              </a:lnSpc>
              <a:spcBef>
                <a:spcPts val="480"/>
              </a:spcBef>
            </a:pP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3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definite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start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end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point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Nature/biology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10" dirty="0">
                <a:solidFill>
                  <a:srgbClr val="203458"/>
                </a:solidFill>
                <a:latin typeface="Trebuchet MS"/>
                <a:cs typeface="Trebuchet MS"/>
              </a:rPr>
              <a:t>maturity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much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5" dirty="0">
                <a:solidFill>
                  <a:srgbClr val="203458"/>
                </a:solidFill>
                <a:latin typeface="Trebuchet MS"/>
                <a:cs typeface="Trebuchet MS"/>
              </a:rPr>
              <a:t>fluid</a:t>
            </a:r>
            <a:endParaRPr sz="3750">
              <a:latin typeface="Trebuchet MS"/>
              <a:cs typeface="Trebuchet MS"/>
            </a:endParaRPr>
          </a:p>
          <a:p>
            <a:pPr marL="10439400" algn="ctr">
              <a:lnSpc>
                <a:spcPct val="100000"/>
              </a:lnSpc>
              <a:spcBef>
                <a:spcPts val="3654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sources:</a:t>
            </a:r>
            <a:endParaRPr sz="3000">
              <a:latin typeface="Trebuchet MS"/>
              <a:cs typeface="Trebuchet MS"/>
            </a:endParaRPr>
          </a:p>
          <a:p>
            <a:pPr marL="10547350" marR="5080" algn="ctr">
              <a:lnSpc>
                <a:spcPct val="122900"/>
              </a:lnSpc>
            </a:pP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FFFFFF"/>
                </a:solidFill>
                <a:latin typeface="Trebuchet MS"/>
                <a:cs typeface="Trebuchet MS"/>
              </a:rPr>
              <a:t>1989,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60" dirty="0">
                <a:solidFill>
                  <a:srgbClr val="FFFFFF"/>
                </a:solidFill>
                <a:latin typeface="Trebuchet MS"/>
                <a:cs typeface="Trebuchet MS"/>
              </a:rPr>
              <a:t>s105(1),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375" dirty="0">
                <a:solidFill>
                  <a:srgbClr val="FFFFFF"/>
                </a:solidFill>
                <a:latin typeface="Trebuchet MS"/>
                <a:cs typeface="Trebuchet MS"/>
              </a:rPr>
              <a:t>C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1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FFFFFF"/>
                </a:solidFill>
                <a:latin typeface="Trebuchet MS"/>
                <a:cs typeface="Trebuchet MS"/>
              </a:rPr>
              <a:t>S </a:t>
            </a:r>
            <a:r>
              <a:rPr sz="3000" spc="-170" dirty="0">
                <a:solidFill>
                  <a:srgbClr val="FFFFFF"/>
                </a:solidFill>
                <a:latin typeface="Trebuchet MS"/>
                <a:cs typeface="Trebuchet MS"/>
              </a:rPr>
              <a:t>[1987]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265" dirty="0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sz="30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FFFFFF"/>
                </a:solidFill>
                <a:latin typeface="Trebuchet MS"/>
                <a:cs typeface="Trebuchet MS"/>
              </a:rPr>
              <a:t>FLR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507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Re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F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FFFFFF"/>
                </a:solidFill>
                <a:latin typeface="Trebuchet MS"/>
                <a:cs typeface="Trebuchet MS"/>
              </a:rPr>
              <a:t>(In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FFFFFF"/>
                </a:solidFill>
                <a:latin typeface="Trebuchet MS"/>
                <a:cs typeface="Trebuchet MS"/>
              </a:rPr>
              <a:t>Utero)</a:t>
            </a:r>
            <a:endParaRPr sz="3000">
              <a:latin typeface="Trebuchet MS"/>
              <a:cs typeface="Trebuchet MS"/>
            </a:endParaRPr>
          </a:p>
          <a:p>
            <a:pPr marL="10534650" algn="ctr">
              <a:lnSpc>
                <a:spcPct val="100000"/>
              </a:lnSpc>
              <a:spcBef>
                <a:spcPts val="825"/>
              </a:spcBef>
            </a:pPr>
            <a:r>
              <a:rPr sz="3000" spc="-150" dirty="0">
                <a:solidFill>
                  <a:srgbClr val="FFFFFF"/>
                </a:solidFill>
                <a:latin typeface="Trebuchet MS"/>
                <a:cs typeface="Trebuchet MS"/>
              </a:rPr>
              <a:t>[1988]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Fam</a:t>
            </a:r>
            <a:r>
              <a:rPr sz="300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337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CHILD</a:t>
            </a:r>
            <a:r>
              <a:rPr spc="-330" dirty="0">
                <a:solidFill>
                  <a:srgbClr val="E65385"/>
                </a:solidFill>
              </a:rPr>
              <a:t> </a:t>
            </a:r>
            <a:r>
              <a:rPr spc="70" dirty="0">
                <a:solidFill>
                  <a:srgbClr val="E65385"/>
                </a:solidFill>
              </a:rPr>
              <a:t>RIGHTS</a:t>
            </a:r>
            <a:r>
              <a:rPr spc="-330" dirty="0">
                <a:solidFill>
                  <a:srgbClr val="E65385"/>
                </a:solidFill>
              </a:rPr>
              <a:t> </a:t>
            </a:r>
            <a:r>
              <a:rPr spc="-10" dirty="0"/>
              <a:t>EVOLUTION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2655109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343615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217208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998259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5779308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7341408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825476" y="2166140"/>
            <a:ext cx="14862175" cy="6273800"/>
          </a:xfrm>
          <a:prstGeom prst="rect">
            <a:avLst/>
          </a:prstGeom>
        </p:spPr>
        <p:txBody>
          <a:bodyPr vert="horz" wrap="square" lIns="0" tIns="222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Fluid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concept</a:t>
            </a:r>
            <a:endParaRPr sz="37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650"/>
              </a:spcBef>
            </a:pP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Historically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employed,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5" dirty="0">
                <a:solidFill>
                  <a:srgbClr val="203458"/>
                </a:solidFill>
                <a:latin typeface="Trebuchet MS"/>
                <a:cs typeface="Trebuchet MS"/>
              </a:rPr>
              <a:t>‘earn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4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keep’</a:t>
            </a:r>
            <a:endParaRPr sz="3750">
              <a:latin typeface="Trebuchet MS"/>
              <a:cs typeface="Trebuchet MS"/>
            </a:endParaRPr>
          </a:p>
          <a:p>
            <a:pPr marL="12700" marR="2864485">
              <a:lnSpc>
                <a:spcPts val="6150"/>
              </a:lnSpc>
              <a:spcBef>
                <a:spcPts val="480"/>
              </a:spcBef>
            </a:pPr>
            <a:r>
              <a:rPr sz="3750" spc="-204" dirty="0">
                <a:solidFill>
                  <a:srgbClr val="203458"/>
                </a:solidFill>
                <a:latin typeface="Trebuchet MS"/>
                <a:cs typeface="Trebuchet MS"/>
              </a:rPr>
              <a:t>Limited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status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father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exclusive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5" dirty="0">
                <a:solidFill>
                  <a:srgbClr val="203458"/>
                </a:solidFill>
                <a:latin typeface="Trebuchet MS"/>
                <a:cs typeface="Trebuchet MS"/>
              </a:rPr>
              <a:t>responsibility </a:t>
            </a:r>
            <a:r>
              <a:rPr sz="3750" spc="-55" dirty="0">
                <a:solidFill>
                  <a:srgbClr val="203458"/>
                </a:solidFill>
                <a:latin typeface="Trebuchet MS"/>
                <a:cs typeface="Trebuchet MS"/>
              </a:rPr>
              <a:t>Mothers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gained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equal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60" dirty="0">
                <a:solidFill>
                  <a:srgbClr val="203458"/>
                </a:solidFill>
                <a:latin typeface="Trebuchet MS"/>
                <a:cs typeface="Trebuchet MS"/>
              </a:rPr>
              <a:t>Guardianship</a:t>
            </a:r>
            <a:r>
              <a:rPr sz="3750" b="1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750" b="1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b="1" spc="-409" dirty="0">
                <a:solidFill>
                  <a:srgbClr val="203458"/>
                </a:solidFill>
                <a:latin typeface="Trebuchet MS"/>
                <a:cs typeface="Trebuchet MS"/>
              </a:rPr>
              <a:t>1973</a:t>
            </a:r>
            <a:endParaRPr sz="3750">
              <a:latin typeface="Trebuchet MS"/>
              <a:cs typeface="Trebuchet MS"/>
            </a:endParaRPr>
          </a:p>
          <a:p>
            <a:pPr marL="12700" marR="5080">
              <a:lnSpc>
                <a:spcPts val="6150"/>
              </a:lnSpc>
            </a:pP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seen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6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having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1980s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United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Nations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Convention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75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(UNCRC)</a:t>
            </a:r>
            <a:endParaRPr sz="3750">
              <a:latin typeface="Trebuchet MS"/>
              <a:cs typeface="Trebuchet MS"/>
            </a:endParaRPr>
          </a:p>
          <a:p>
            <a:pPr marL="12700" marR="116205">
              <a:lnSpc>
                <a:spcPts val="6150"/>
              </a:lnSpc>
            </a:pP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Policy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response</a:t>
            </a:r>
            <a:r>
              <a:rPr sz="3750" spc="-2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0" dirty="0">
                <a:solidFill>
                  <a:srgbClr val="203458"/>
                </a:solidFill>
                <a:latin typeface="Trebuchet MS"/>
                <a:cs typeface="Trebuchet MS"/>
              </a:rPr>
              <a:t>developed</a:t>
            </a:r>
            <a:r>
              <a:rPr sz="37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response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5" dirty="0">
                <a:solidFill>
                  <a:srgbClr val="203458"/>
                </a:solidFill>
                <a:latin typeface="Trebuchet MS"/>
                <a:cs typeface="Trebuchet MS"/>
              </a:rPr>
              <a:t>increasing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recognition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rights: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3750" spc="-2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0" dirty="0">
                <a:solidFill>
                  <a:srgbClr val="203458"/>
                </a:solidFill>
                <a:latin typeface="Trebuchet MS"/>
                <a:cs typeface="Trebuchet MS"/>
              </a:rPr>
              <a:t>longer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smack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Wales</a:t>
            </a:r>
            <a:endParaRPr sz="375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4937168"/>
            <a:ext cx="6696075" cy="37147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5899" y="2526837"/>
            <a:ext cx="142875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90762" y="4084174"/>
            <a:ext cx="152400" cy="1523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90762" y="4865224"/>
            <a:ext cx="152400" cy="1523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290762" y="6427324"/>
            <a:ext cx="152400" cy="15239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825476" y="2037868"/>
            <a:ext cx="9347200" cy="5492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46405">
              <a:lnSpc>
                <a:spcPct val="136700"/>
              </a:lnSpc>
              <a:spcBef>
                <a:spcPts val="95"/>
              </a:spcBef>
            </a:pP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5" dirty="0">
                <a:solidFill>
                  <a:srgbClr val="203458"/>
                </a:solidFill>
                <a:latin typeface="Trebuchet MS"/>
                <a:cs typeface="Trebuchet MS"/>
              </a:rPr>
              <a:t>distinguishes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responsibility.</a:t>
            </a:r>
            <a:endParaRPr sz="3750">
              <a:latin typeface="Trebuchet MS"/>
              <a:cs typeface="Trebuchet MS"/>
            </a:endParaRP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parent?</a:t>
            </a:r>
            <a:endParaRPr sz="3750">
              <a:latin typeface="Trebuchet MS"/>
              <a:cs typeface="Trebuchet MS"/>
            </a:endParaRPr>
          </a:p>
          <a:p>
            <a:pPr marL="821690" marR="588010">
              <a:lnSpc>
                <a:spcPts val="6150"/>
              </a:lnSpc>
              <a:spcBef>
                <a:spcPts val="480"/>
              </a:spcBef>
            </a:pP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7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7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37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(PR)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75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75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it?</a:t>
            </a:r>
            <a:endParaRPr sz="3750">
              <a:latin typeface="Trebuchet MS"/>
              <a:cs typeface="Trebuchet MS"/>
            </a:endParaRPr>
          </a:p>
          <a:p>
            <a:pPr marL="821690" marR="5080">
              <a:lnSpc>
                <a:spcPts val="6150"/>
              </a:lnSpc>
            </a:pP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0" dirty="0">
                <a:solidFill>
                  <a:srgbClr val="203458"/>
                </a:solidFill>
                <a:latin typeface="Trebuchet MS"/>
                <a:cs typeface="Trebuchet MS"/>
              </a:rPr>
              <a:t>acquired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0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do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75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it?</a:t>
            </a:r>
            <a:endParaRPr sz="3750">
              <a:latin typeface="Trebuchet MS"/>
              <a:cs typeface="Trebuchet M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016000" y="958245"/>
            <a:ext cx="16116300" cy="1046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700" spc="-75" dirty="0">
                <a:solidFill>
                  <a:srgbClr val="E65385"/>
                </a:solidFill>
              </a:rPr>
              <a:t>PARENTS</a:t>
            </a:r>
            <a:r>
              <a:rPr sz="6700" spc="-290" dirty="0">
                <a:solidFill>
                  <a:srgbClr val="E65385"/>
                </a:solidFill>
              </a:rPr>
              <a:t> </a:t>
            </a:r>
            <a:r>
              <a:rPr sz="6700" dirty="0">
                <a:solidFill>
                  <a:srgbClr val="E65385"/>
                </a:solidFill>
              </a:rPr>
              <a:t>AND</a:t>
            </a:r>
            <a:r>
              <a:rPr sz="6700" spc="-285" dirty="0">
                <a:solidFill>
                  <a:srgbClr val="E65385"/>
                </a:solidFill>
              </a:rPr>
              <a:t> </a:t>
            </a:r>
            <a:r>
              <a:rPr sz="6700" spc="-190" dirty="0"/>
              <a:t>PARENTAL</a:t>
            </a:r>
            <a:r>
              <a:rPr sz="6700" spc="-285" dirty="0"/>
              <a:t> </a:t>
            </a:r>
            <a:r>
              <a:rPr sz="6700" spc="-10" dirty="0"/>
              <a:t>RESPONSIBILITY</a:t>
            </a:r>
            <a:endParaRPr sz="6700"/>
          </a:p>
        </p:txBody>
      </p:sp>
      <p:sp>
        <p:nvSpPr>
          <p:cNvPr id="9" name="object 9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11506196" y="8073979"/>
            <a:ext cx="6867525" cy="2213610"/>
            <a:chOff x="11506196" y="8073979"/>
            <a:chExt cx="6867525" cy="2213610"/>
          </a:xfrm>
        </p:grpSpPr>
        <p:sp>
          <p:nvSpPr>
            <p:cNvPr id="11" name="object 11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89832" y="8159703"/>
              <a:ext cx="6698615" cy="1576705"/>
            </a:xfrm>
            <a:custGeom>
              <a:avLst/>
              <a:gdLst/>
              <a:ahLst/>
              <a:cxnLst/>
              <a:rect l="l" t="t" r="r" b="b"/>
              <a:pathLst>
                <a:path w="6698615" h="1576704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576431"/>
                  </a:lnTo>
                  <a:lnTo>
                    <a:pt x="0" y="1576431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91921" y="8159704"/>
              <a:ext cx="6696075" cy="1576705"/>
            </a:xfrm>
            <a:custGeom>
              <a:avLst/>
              <a:gdLst/>
              <a:ahLst/>
              <a:cxnLst/>
              <a:rect l="l" t="t" r="r" b="b"/>
              <a:pathLst>
                <a:path w="6696075" h="1576704">
                  <a:moveTo>
                    <a:pt x="5" y="433755"/>
                  </a:moveTo>
                  <a:lnTo>
                    <a:pt x="3347000" y="0"/>
                  </a:lnTo>
                  <a:lnTo>
                    <a:pt x="6696074" y="434013"/>
                  </a:lnTo>
                  <a:lnTo>
                    <a:pt x="6695980" y="1576430"/>
                  </a:lnTo>
                  <a:lnTo>
                    <a:pt x="0" y="1576430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3501299" y="8402151"/>
            <a:ext cx="2875280" cy="1149350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marR="87630" algn="ctr">
              <a:lnSpc>
                <a:spcPct val="100000"/>
              </a:lnSpc>
              <a:spcBef>
                <a:spcPts val="925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825"/>
              </a:spcBef>
            </a:pP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FFFFFF"/>
                </a:solidFill>
                <a:latin typeface="Trebuchet MS"/>
                <a:cs typeface="Trebuchet MS"/>
              </a:rPr>
              <a:t>1989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533660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62162" y="3176597"/>
            <a:ext cx="133349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62162" y="3824297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447676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5124460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62162" y="5767397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62162" y="7062797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62162" y="7710497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390649" y="9010659"/>
            <a:ext cx="123825" cy="1238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390649" y="9658359"/>
            <a:ext cx="123825" cy="12382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685280" y="2132968"/>
            <a:ext cx="15701644" cy="779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1355" marR="4256405" indent="-669290">
              <a:lnSpc>
                <a:spcPct val="137100"/>
              </a:lnSpc>
              <a:spcBef>
                <a:spcPts val="100"/>
              </a:spcBef>
            </a:pPr>
            <a:r>
              <a:rPr sz="31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1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315" dirty="0">
                <a:solidFill>
                  <a:srgbClr val="203458"/>
                </a:solidFill>
                <a:latin typeface="Trebuchet MS"/>
                <a:cs typeface="Trebuchet MS"/>
              </a:rPr>
              <a:t>G</a:t>
            </a:r>
            <a:r>
              <a:rPr sz="31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(Children)</a:t>
            </a:r>
            <a:r>
              <a:rPr sz="31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(Residence:</a:t>
            </a:r>
            <a:r>
              <a:rPr sz="31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Same-</a:t>
            </a:r>
            <a:r>
              <a:rPr sz="3100" b="1" i="1" spc="75" dirty="0">
                <a:solidFill>
                  <a:srgbClr val="203458"/>
                </a:solidFill>
                <a:latin typeface="Trebuchet MS"/>
                <a:cs typeface="Trebuchet MS"/>
              </a:rPr>
              <a:t>Sex</a:t>
            </a:r>
            <a:r>
              <a:rPr sz="31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Partner) </a:t>
            </a:r>
            <a:r>
              <a:rPr sz="3100" b="1" spc="-105" dirty="0">
                <a:solidFill>
                  <a:srgbClr val="203458"/>
                </a:solidFill>
                <a:latin typeface="Trebuchet MS"/>
                <a:cs typeface="Trebuchet MS"/>
              </a:rPr>
              <a:t>[2006]</a:t>
            </a:r>
            <a:r>
              <a:rPr sz="31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10" dirty="0">
                <a:solidFill>
                  <a:srgbClr val="203458"/>
                </a:solidFill>
                <a:latin typeface="Trebuchet MS"/>
                <a:cs typeface="Trebuchet MS"/>
              </a:rPr>
              <a:t>UKHL</a:t>
            </a:r>
            <a:r>
              <a:rPr sz="31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03458"/>
                </a:solidFill>
                <a:latin typeface="Trebuchet MS"/>
                <a:cs typeface="Trebuchet MS"/>
              </a:rPr>
              <a:t>43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: </a:t>
            </a:r>
            <a:r>
              <a:rPr sz="3100" spc="-55" dirty="0">
                <a:solidFill>
                  <a:srgbClr val="203458"/>
                </a:solidFill>
                <a:latin typeface="Trebuchet MS"/>
                <a:cs typeface="Trebuchet MS"/>
              </a:rPr>
              <a:t>Differences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natural</a:t>
            </a:r>
            <a:r>
              <a:rPr sz="310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7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b="1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8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b="1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endParaRPr sz="3100">
              <a:latin typeface="Trebuchet MS"/>
              <a:cs typeface="Trebuchet MS"/>
            </a:endParaRPr>
          </a:p>
          <a:p>
            <a:pPr marL="12700" marR="4890770" indent="668655">
              <a:lnSpc>
                <a:spcPct val="137100"/>
              </a:lnSpc>
            </a:pP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natural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legal;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natural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both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responsibilities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03458"/>
                </a:solidFill>
                <a:latin typeface="Trebuchet MS"/>
                <a:cs typeface="Trebuchet MS"/>
              </a:rPr>
              <a:t>low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8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b="1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spc="-35" dirty="0">
                <a:solidFill>
                  <a:srgbClr val="203458"/>
                </a:solidFill>
                <a:latin typeface="Trebuchet MS"/>
                <a:cs typeface="Trebuchet MS"/>
              </a:rPr>
              <a:t>Baroness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Hale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(paras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33-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37)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2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three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ways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become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natural</a:t>
            </a:r>
            <a:r>
              <a:rPr sz="310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parent: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Genetic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parenthood: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provides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(reproductive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cells)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produce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child. </a:t>
            </a:r>
            <a:r>
              <a:rPr sz="3100" spc="-55" dirty="0">
                <a:solidFill>
                  <a:srgbClr val="203458"/>
                </a:solidFill>
                <a:latin typeface="Trebuchet MS"/>
                <a:cs typeface="Trebuchet MS"/>
              </a:rPr>
              <a:t>(Biological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parenthood)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30" dirty="0">
                <a:solidFill>
                  <a:srgbClr val="203458"/>
                </a:solidFill>
                <a:latin typeface="Trebuchet MS"/>
                <a:cs typeface="Trebuchet MS"/>
              </a:rPr>
              <a:t>Gestational</a:t>
            </a:r>
            <a:r>
              <a:rPr sz="31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parenthood: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carries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3100">
              <a:latin typeface="Trebuchet MS"/>
              <a:cs typeface="Trebuchet MS"/>
            </a:endParaRPr>
          </a:p>
          <a:p>
            <a:pPr marL="681355" marR="58419">
              <a:lnSpc>
                <a:spcPct val="137100"/>
              </a:lnSpc>
            </a:pP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03458"/>
                </a:solidFill>
                <a:latin typeface="Trebuchet MS"/>
                <a:cs typeface="Trebuchet MS"/>
              </a:rPr>
              <a:t>psychological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parenthood: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03458"/>
                </a:solidFill>
                <a:latin typeface="Trebuchet MS"/>
                <a:cs typeface="Trebuchet MS"/>
              </a:rPr>
              <a:t>develops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providing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needs</a:t>
            </a:r>
            <a:endParaRPr sz="3100">
              <a:latin typeface="Trebuchet MS"/>
              <a:cs typeface="Trebuchet MS"/>
            </a:endParaRPr>
          </a:p>
          <a:p>
            <a:pPr marL="12700" marR="3198495">
              <a:lnSpc>
                <a:spcPct val="137100"/>
              </a:lnSpc>
            </a:pP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Categories</a:t>
            </a:r>
            <a:r>
              <a:rPr sz="31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natural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-45" dirty="0">
                <a:solidFill>
                  <a:srgbClr val="203458"/>
                </a:solidFill>
                <a:latin typeface="Trebuchet MS"/>
                <a:cs typeface="Trebuchet MS"/>
              </a:rPr>
              <a:t>usually</a:t>
            </a:r>
            <a:r>
              <a:rPr sz="31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basis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parenthood </a:t>
            </a:r>
            <a:r>
              <a:rPr sz="3100" spc="-4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31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03458"/>
                </a:solidFill>
                <a:latin typeface="Trebuchet MS"/>
                <a:cs typeface="Trebuchet MS"/>
              </a:rPr>
              <a:t>possible</a:t>
            </a:r>
            <a:r>
              <a:rPr sz="31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maximum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275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0" dirty="0">
                <a:solidFill>
                  <a:srgbClr val="E65385"/>
                </a:solidFill>
              </a:rPr>
              <a:t>PARENTHOOD</a:t>
            </a: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3"/>
            <a:ext cx="11550650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1155" dirty="0">
                <a:solidFill>
                  <a:srgbClr val="E65385"/>
                </a:solidFill>
              </a:rPr>
              <a:t>:</a:t>
            </a:r>
            <a:r>
              <a:rPr sz="6500" spc="-315" dirty="0">
                <a:solidFill>
                  <a:srgbClr val="E65385"/>
                </a:solidFill>
              </a:rPr>
              <a:t> </a:t>
            </a:r>
            <a:r>
              <a:rPr sz="6500" spc="100" dirty="0"/>
              <a:t>WHO’S</a:t>
            </a:r>
            <a:r>
              <a:rPr sz="6500" spc="-320" dirty="0"/>
              <a:t> </a:t>
            </a:r>
            <a:r>
              <a:rPr sz="6500" spc="325" dirty="0"/>
              <a:t>A</a:t>
            </a:r>
            <a:r>
              <a:rPr sz="6500" spc="-315" dirty="0"/>
              <a:t> </a:t>
            </a:r>
            <a:r>
              <a:rPr sz="6500" spc="-65" dirty="0"/>
              <a:t>PARENT?</a:t>
            </a:r>
            <a:endParaRPr sz="6500" dirty="0"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28699" y="2355542"/>
            <a:ext cx="5172710" cy="6903084"/>
          </a:xfrm>
          <a:custGeom>
            <a:avLst/>
            <a:gdLst/>
            <a:ahLst/>
            <a:cxnLst/>
            <a:rect l="l" t="t" r="r" b="b"/>
            <a:pathLst>
              <a:path w="5172710" h="6903084">
                <a:moveTo>
                  <a:pt x="4686549" y="6902756"/>
                </a:moveTo>
                <a:lnTo>
                  <a:pt x="485774" y="6902756"/>
                </a:lnTo>
                <a:lnTo>
                  <a:pt x="437762" y="6900379"/>
                </a:lnTo>
                <a:lnTo>
                  <a:pt x="390562" y="6893336"/>
                </a:lnTo>
                <a:lnTo>
                  <a:pt x="344494" y="6881759"/>
                </a:lnTo>
                <a:lnTo>
                  <a:pt x="299876" y="6865779"/>
                </a:lnTo>
                <a:lnTo>
                  <a:pt x="257028" y="6845529"/>
                </a:lnTo>
                <a:lnTo>
                  <a:pt x="216266" y="6821141"/>
                </a:lnTo>
                <a:lnTo>
                  <a:pt x="177911" y="6792746"/>
                </a:lnTo>
                <a:lnTo>
                  <a:pt x="142280" y="6760477"/>
                </a:lnTo>
                <a:lnTo>
                  <a:pt x="110010" y="6724846"/>
                </a:lnTo>
                <a:lnTo>
                  <a:pt x="81615" y="6686490"/>
                </a:lnTo>
                <a:lnTo>
                  <a:pt x="57227" y="6645729"/>
                </a:lnTo>
                <a:lnTo>
                  <a:pt x="36977" y="6602880"/>
                </a:lnTo>
                <a:lnTo>
                  <a:pt x="20997" y="6558262"/>
                </a:lnTo>
                <a:lnTo>
                  <a:pt x="9420" y="6512194"/>
                </a:lnTo>
                <a:lnTo>
                  <a:pt x="2377" y="6464994"/>
                </a:lnTo>
                <a:lnTo>
                  <a:pt x="0" y="6416981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4" y="0"/>
                </a:lnTo>
                <a:lnTo>
                  <a:pt x="4686549" y="0"/>
                </a:lnTo>
                <a:lnTo>
                  <a:pt x="4734562" y="2377"/>
                </a:lnTo>
                <a:lnTo>
                  <a:pt x="4781761" y="9420"/>
                </a:lnTo>
                <a:lnTo>
                  <a:pt x="4827829" y="20997"/>
                </a:lnTo>
                <a:lnTo>
                  <a:pt x="4872447" y="36977"/>
                </a:lnTo>
                <a:lnTo>
                  <a:pt x="4915296" y="57227"/>
                </a:lnTo>
                <a:lnTo>
                  <a:pt x="4956057" y="81615"/>
                </a:lnTo>
                <a:lnTo>
                  <a:pt x="4994413" y="110010"/>
                </a:lnTo>
                <a:lnTo>
                  <a:pt x="5030044" y="142280"/>
                </a:lnTo>
                <a:lnTo>
                  <a:pt x="5062313" y="177911"/>
                </a:lnTo>
                <a:lnTo>
                  <a:pt x="5090708" y="216266"/>
                </a:lnTo>
                <a:lnTo>
                  <a:pt x="5115096" y="257028"/>
                </a:lnTo>
                <a:lnTo>
                  <a:pt x="5135346" y="299877"/>
                </a:lnTo>
                <a:lnTo>
                  <a:pt x="5151326" y="344494"/>
                </a:lnTo>
                <a:lnTo>
                  <a:pt x="5162903" y="390562"/>
                </a:lnTo>
                <a:lnTo>
                  <a:pt x="5169947" y="437762"/>
                </a:lnTo>
                <a:lnTo>
                  <a:pt x="5172324" y="485774"/>
                </a:lnTo>
                <a:lnTo>
                  <a:pt x="5172324" y="6416981"/>
                </a:lnTo>
                <a:lnTo>
                  <a:pt x="5169947" y="6464994"/>
                </a:lnTo>
                <a:lnTo>
                  <a:pt x="5162903" y="6512194"/>
                </a:lnTo>
                <a:lnTo>
                  <a:pt x="5151326" y="6558262"/>
                </a:lnTo>
                <a:lnTo>
                  <a:pt x="5135346" y="6602880"/>
                </a:lnTo>
                <a:lnTo>
                  <a:pt x="5115096" y="6645729"/>
                </a:lnTo>
                <a:lnTo>
                  <a:pt x="5090708" y="6686490"/>
                </a:lnTo>
                <a:lnTo>
                  <a:pt x="5062313" y="6724846"/>
                </a:lnTo>
                <a:lnTo>
                  <a:pt x="5030044" y="6760477"/>
                </a:lnTo>
                <a:lnTo>
                  <a:pt x="4994413" y="6792746"/>
                </a:lnTo>
                <a:lnTo>
                  <a:pt x="4956057" y="6821141"/>
                </a:lnTo>
                <a:lnTo>
                  <a:pt x="4915296" y="6845529"/>
                </a:lnTo>
                <a:lnTo>
                  <a:pt x="4872447" y="6865779"/>
                </a:lnTo>
                <a:lnTo>
                  <a:pt x="4827829" y="6881759"/>
                </a:lnTo>
                <a:lnTo>
                  <a:pt x="4781761" y="6893336"/>
                </a:lnTo>
                <a:lnTo>
                  <a:pt x="4734562" y="6900379"/>
                </a:lnTo>
                <a:lnTo>
                  <a:pt x="4686549" y="6902756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123305" y="4272607"/>
            <a:ext cx="4982845" cy="2387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7600"/>
              </a:lnSpc>
              <a:spcBef>
                <a:spcPts val="100"/>
              </a:spcBef>
            </a:pPr>
            <a:r>
              <a:rPr sz="3600" spc="-100" dirty="0">
                <a:solidFill>
                  <a:srgbClr val="FFFFFF"/>
                </a:solidFill>
                <a:latin typeface="Trebuchet MS"/>
                <a:cs typeface="Trebuchet MS"/>
              </a:rPr>
              <a:t>Ashley</a:t>
            </a:r>
            <a:r>
              <a:rPr sz="3600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Trebuchet MS"/>
                <a:cs typeface="Trebuchet MS"/>
              </a:rPr>
              <a:t>biological </a:t>
            </a:r>
            <a:r>
              <a:rPr sz="3600" spc="-105" dirty="0">
                <a:solidFill>
                  <a:srgbClr val="FFFFFF"/>
                </a:solidFill>
                <a:latin typeface="Trebuchet MS"/>
                <a:cs typeface="Trebuchet MS"/>
              </a:rPr>
              <a:t>father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75" dirty="0">
                <a:solidFill>
                  <a:srgbClr val="FFFFFF"/>
                </a:solidFill>
                <a:latin typeface="Trebuchet MS"/>
                <a:cs typeface="Trebuchet MS"/>
              </a:rPr>
              <a:t>Cerys.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80" dirty="0">
                <a:solidFill>
                  <a:srgbClr val="FFFFFF"/>
                </a:solidFill>
                <a:latin typeface="Trebuchet MS"/>
                <a:cs typeface="Trebuchet MS"/>
              </a:rPr>
              <a:t>He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is </a:t>
            </a:r>
            <a:r>
              <a:rPr sz="3600" spc="-125" dirty="0">
                <a:solidFill>
                  <a:srgbClr val="FFFFFF"/>
                </a:solidFill>
                <a:latin typeface="Trebuchet MS"/>
                <a:cs typeface="Trebuchet MS"/>
              </a:rPr>
              <a:t>married</a:t>
            </a:r>
            <a:r>
              <a:rPr sz="36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600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Cerys’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80" dirty="0">
                <a:solidFill>
                  <a:srgbClr val="FFFFFF"/>
                </a:solidFill>
                <a:latin typeface="Trebuchet MS"/>
                <a:cs typeface="Trebuchet MS"/>
              </a:rPr>
              <a:t>mother, </a:t>
            </a:r>
            <a:r>
              <a:rPr sz="3600" spc="-10" dirty="0">
                <a:solidFill>
                  <a:srgbClr val="FFFFFF"/>
                </a:solidFill>
                <a:latin typeface="Trebuchet MS"/>
                <a:cs typeface="Trebuchet MS"/>
              </a:rPr>
              <a:t>Bronwen.</a:t>
            </a:r>
            <a:endParaRPr sz="360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558599" y="2355542"/>
            <a:ext cx="5172710" cy="6903084"/>
          </a:xfrm>
          <a:custGeom>
            <a:avLst/>
            <a:gdLst/>
            <a:ahLst/>
            <a:cxnLst/>
            <a:rect l="l" t="t" r="r" b="b"/>
            <a:pathLst>
              <a:path w="5172709" h="6903084">
                <a:moveTo>
                  <a:pt x="4686549" y="6902756"/>
                </a:moveTo>
                <a:lnTo>
                  <a:pt x="485774" y="6902756"/>
                </a:lnTo>
                <a:lnTo>
                  <a:pt x="437762" y="6900379"/>
                </a:lnTo>
                <a:lnTo>
                  <a:pt x="390562" y="6893336"/>
                </a:lnTo>
                <a:lnTo>
                  <a:pt x="344494" y="6881759"/>
                </a:lnTo>
                <a:lnTo>
                  <a:pt x="299876" y="6865779"/>
                </a:lnTo>
                <a:lnTo>
                  <a:pt x="257028" y="6845529"/>
                </a:lnTo>
                <a:lnTo>
                  <a:pt x="216266" y="6821141"/>
                </a:lnTo>
                <a:lnTo>
                  <a:pt x="177911" y="6792746"/>
                </a:lnTo>
                <a:lnTo>
                  <a:pt x="142280" y="6760477"/>
                </a:lnTo>
                <a:lnTo>
                  <a:pt x="110010" y="6724846"/>
                </a:lnTo>
                <a:lnTo>
                  <a:pt x="81615" y="6686490"/>
                </a:lnTo>
                <a:lnTo>
                  <a:pt x="57227" y="6645729"/>
                </a:lnTo>
                <a:lnTo>
                  <a:pt x="36977" y="6602880"/>
                </a:lnTo>
                <a:lnTo>
                  <a:pt x="20997" y="6558262"/>
                </a:lnTo>
                <a:lnTo>
                  <a:pt x="9420" y="6512194"/>
                </a:lnTo>
                <a:lnTo>
                  <a:pt x="2377" y="6464994"/>
                </a:lnTo>
                <a:lnTo>
                  <a:pt x="0" y="6416981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4" y="0"/>
                </a:lnTo>
                <a:lnTo>
                  <a:pt x="4686549" y="0"/>
                </a:lnTo>
                <a:lnTo>
                  <a:pt x="4734562" y="2377"/>
                </a:lnTo>
                <a:lnTo>
                  <a:pt x="4781761" y="9420"/>
                </a:lnTo>
                <a:lnTo>
                  <a:pt x="4827829" y="20997"/>
                </a:lnTo>
                <a:lnTo>
                  <a:pt x="4872446" y="36977"/>
                </a:lnTo>
                <a:lnTo>
                  <a:pt x="4915295" y="57227"/>
                </a:lnTo>
                <a:lnTo>
                  <a:pt x="4956057" y="81615"/>
                </a:lnTo>
                <a:lnTo>
                  <a:pt x="4994412" y="110010"/>
                </a:lnTo>
                <a:lnTo>
                  <a:pt x="5030043" y="142280"/>
                </a:lnTo>
                <a:lnTo>
                  <a:pt x="5062313" y="177911"/>
                </a:lnTo>
                <a:lnTo>
                  <a:pt x="5090708" y="216266"/>
                </a:lnTo>
                <a:lnTo>
                  <a:pt x="5115096" y="257028"/>
                </a:lnTo>
                <a:lnTo>
                  <a:pt x="5135346" y="299877"/>
                </a:lnTo>
                <a:lnTo>
                  <a:pt x="5151326" y="344494"/>
                </a:lnTo>
                <a:lnTo>
                  <a:pt x="5162903" y="390562"/>
                </a:lnTo>
                <a:lnTo>
                  <a:pt x="5169947" y="437762"/>
                </a:lnTo>
                <a:lnTo>
                  <a:pt x="5172324" y="485774"/>
                </a:lnTo>
                <a:lnTo>
                  <a:pt x="5172324" y="6416981"/>
                </a:lnTo>
                <a:lnTo>
                  <a:pt x="5169947" y="6464994"/>
                </a:lnTo>
                <a:lnTo>
                  <a:pt x="5162903" y="6512194"/>
                </a:lnTo>
                <a:lnTo>
                  <a:pt x="5151326" y="6558262"/>
                </a:lnTo>
                <a:lnTo>
                  <a:pt x="5135346" y="6602880"/>
                </a:lnTo>
                <a:lnTo>
                  <a:pt x="5115096" y="6645729"/>
                </a:lnTo>
                <a:lnTo>
                  <a:pt x="5090708" y="6686490"/>
                </a:lnTo>
                <a:lnTo>
                  <a:pt x="5062313" y="6724846"/>
                </a:lnTo>
                <a:lnTo>
                  <a:pt x="5030043" y="6760477"/>
                </a:lnTo>
                <a:lnTo>
                  <a:pt x="4994412" y="6792746"/>
                </a:lnTo>
                <a:lnTo>
                  <a:pt x="4956057" y="6821141"/>
                </a:lnTo>
                <a:lnTo>
                  <a:pt x="4915295" y="6845529"/>
                </a:lnTo>
                <a:lnTo>
                  <a:pt x="4872446" y="6865779"/>
                </a:lnTo>
                <a:lnTo>
                  <a:pt x="4827829" y="6881759"/>
                </a:lnTo>
                <a:lnTo>
                  <a:pt x="4781761" y="6893336"/>
                </a:lnTo>
                <a:lnTo>
                  <a:pt x="4734562" y="6900379"/>
                </a:lnTo>
                <a:lnTo>
                  <a:pt x="4686549" y="6902756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708270" y="4272607"/>
            <a:ext cx="4872990" cy="2387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30"/>
              </a:spcBef>
            </a:pPr>
            <a:r>
              <a:rPr sz="3600" spc="-145" dirty="0">
                <a:solidFill>
                  <a:srgbClr val="292959"/>
                </a:solidFill>
                <a:latin typeface="Trebuchet MS"/>
                <a:cs typeface="Trebuchet MS"/>
              </a:rPr>
              <a:t>Talia</a:t>
            </a:r>
            <a:r>
              <a:rPr sz="3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gave</a:t>
            </a:r>
            <a:r>
              <a:rPr sz="3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70" dirty="0">
                <a:solidFill>
                  <a:srgbClr val="292959"/>
                </a:solidFill>
                <a:latin typeface="Trebuchet MS"/>
                <a:cs typeface="Trebuchet MS"/>
              </a:rPr>
              <a:t>birth</a:t>
            </a:r>
            <a:r>
              <a:rPr sz="3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Isaac.</a:t>
            </a:r>
            <a:endParaRPr sz="3600">
              <a:latin typeface="Trebuchet MS"/>
              <a:cs typeface="Trebuchet MS"/>
            </a:endParaRPr>
          </a:p>
          <a:p>
            <a:pPr marL="349885" marR="342265" indent="-635" algn="ctr">
              <a:lnSpc>
                <a:spcPct val="107600"/>
              </a:lnSpc>
            </a:pP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Isaac</a:t>
            </a:r>
            <a:r>
              <a:rPr sz="36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600" spc="-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conceived </a:t>
            </a:r>
            <a:r>
              <a:rPr sz="3600" spc="-25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3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160" dirty="0">
                <a:solidFill>
                  <a:srgbClr val="292959"/>
                </a:solidFill>
                <a:latin typeface="Trebuchet MS"/>
                <a:cs typeface="Trebuchet MS"/>
              </a:rPr>
              <a:t>egg</a:t>
            </a:r>
            <a:r>
              <a:rPr sz="3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6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292959"/>
                </a:solidFill>
                <a:latin typeface="Trebuchet MS"/>
                <a:cs typeface="Trebuchet MS"/>
              </a:rPr>
              <a:t>an </a:t>
            </a:r>
            <a:r>
              <a:rPr sz="3600" spc="-80" dirty="0">
                <a:solidFill>
                  <a:srgbClr val="292959"/>
                </a:solidFill>
                <a:latin typeface="Trebuchet MS"/>
                <a:cs typeface="Trebuchet MS"/>
              </a:rPr>
              <a:t>anonymous</a:t>
            </a:r>
            <a:r>
              <a:rPr sz="3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292959"/>
                </a:solidFill>
                <a:latin typeface="Trebuchet MS"/>
                <a:cs typeface="Trebuchet MS"/>
              </a:rPr>
              <a:t>donor.</a:t>
            </a:r>
            <a:endParaRPr sz="36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2086974" y="2355542"/>
            <a:ext cx="5172710" cy="6903084"/>
          </a:xfrm>
          <a:custGeom>
            <a:avLst/>
            <a:gdLst/>
            <a:ahLst/>
            <a:cxnLst/>
            <a:rect l="l" t="t" r="r" b="b"/>
            <a:pathLst>
              <a:path w="5172709" h="6903084">
                <a:moveTo>
                  <a:pt x="4686549" y="6902756"/>
                </a:moveTo>
                <a:lnTo>
                  <a:pt x="485774" y="6902756"/>
                </a:lnTo>
                <a:lnTo>
                  <a:pt x="437762" y="6900379"/>
                </a:lnTo>
                <a:lnTo>
                  <a:pt x="390562" y="6893336"/>
                </a:lnTo>
                <a:lnTo>
                  <a:pt x="344494" y="6881759"/>
                </a:lnTo>
                <a:lnTo>
                  <a:pt x="299876" y="6865779"/>
                </a:lnTo>
                <a:lnTo>
                  <a:pt x="257028" y="6845529"/>
                </a:lnTo>
                <a:lnTo>
                  <a:pt x="216266" y="6821141"/>
                </a:lnTo>
                <a:lnTo>
                  <a:pt x="177911" y="6792746"/>
                </a:lnTo>
                <a:lnTo>
                  <a:pt x="142280" y="6760477"/>
                </a:lnTo>
                <a:lnTo>
                  <a:pt x="110010" y="6724846"/>
                </a:lnTo>
                <a:lnTo>
                  <a:pt x="81615" y="6686490"/>
                </a:lnTo>
                <a:lnTo>
                  <a:pt x="57227" y="6645729"/>
                </a:lnTo>
                <a:lnTo>
                  <a:pt x="36977" y="6602880"/>
                </a:lnTo>
                <a:lnTo>
                  <a:pt x="20997" y="6558262"/>
                </a:lnTo>
                <a:lnTo>
                  <a:pt x="9420" y="6512194"/>
                </a:lnTo>
                <a:lnTo>
                  <a:pt x="2377" y="6464994"/>
                </a:lnTo>
                <a:lnTo>
                  <a:pt x="0" y="6416981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4" y="0"/>
                </a:lnTo>
                <a:lnTo>
                  <a:pt x="4686549" y="0"/>
                </a:lnTo>
                <a:lnTo>
                  <a:pt x="4734562" y="2377"/>
                </a:lnTo>
                <a:lnTo>
                  <a:pt x="4781761" y="9420"/>
                </a:lnTo>
                <a:lnTo>
                  <a:pt x="4827829" y="20997"/>
                </a:lnTo>
                <a:lnTo>
                  <a:pt x="4872447" y="36977"/>
                </a:lnTo>
                <a:lnTo>
                  <a:pt x="4915295" y="57227"/>
                </a:lnTo>
                <a:lnTo>
                  <a:pt x="4956057" y="81615"/>
                </a:lnTo>
                <a:lnTo>
                  <a:pt x="4994412" y="110010"/>
                </a:lnTo>
                <a:lnTo>
                  <a:pt x="5030043" y="142280"/>
                </a:lnTo>
                <a:lnTo>
                  <a:pt x="5062313" y="177911"/>
                </a:lnTo>
                <a:lnTo>
                  <a:pt x="5090708" y="216266"/>
                </a:lnTo>
                <a:lnTo>
                  <a:pt x="5115096" y="257028"/>
                </a:lnTo>
                <a:lnTo>
                  <a:pt x="5135346" y="299877"/>
                </a:lnTo>
                <a:lnTo>
                  <a:pt x="5151326" y="344494"/>
                </a:lnTo>
                <a:lnTo>
                  <a:pt x="5162904" y="390562"/>
                </a:lnTo>
                <a:lnTo>
                  <a:pt x="5169947" y="437762"/>
                </a:lnTo>
                <a:lnTo>
                  <a:pt x="5172324" y="485774"/>
                </a:lnTo>
                <a:lnTo>
                  <a:pt x="5172324" y="6416981"/>
                </a:lnTo>
                <a:lnTo>
                  <a:pt x="5169947" y="6464994"/>
                </a:lnTo>
                <a:lnTo>
                  <a:pt x="5162904" y="6512194"/>
                </a:lnTo>
                <a:lnTo>
                  <a:pt x="5151326" y="6558262"/>
                </a:lnTo>
                <a:lnTo>
                  <a:pt x="5135346" y="6602880"/>
                </a:lnTo>
                <a:lnTo>
                  <a:pt x="5115096" y="6645729"/>
                </a:lnTo>
                <a:lnTo>
                  <a:pt x="5090708" y="6686490"/>
                </a:lnTo>
                <a:lnTo>
                  <a:pt x="5062313" y="6724846"/>
                </a:lnTo>
                <a:lnTo>
                  <a:pt x="5030043" y="6760477"/>
                </a:lnTo>
                <a:lnTo>
                  <a:pt x="4994412" y="6792746"/>
                </a:lnTo>
                <a:lnTo>
                  <a:pt x="4956057" y="6821141"/>
                </a:lnTo>
                <a:lnTo>
                  <a:pt x="4915295" y="6845529"/>
                </a:lnTo>
                <a:lnTo>
                  <a:pt x="4872447" y="6865779"/>
                </a:lnTo>
                <a:lnTo>
                  <a:pt x="4827829" y="6881759"/>
                </a:lnTo>
                <a:lnTo>
                  <a:pt x="4781761" y="6893336"/>
                </a:lnTo>
                <a:lnTo>
                  <a:pt x="4734562" y="6900379"/>
                </a:lnTo>
                <a:lnTo>
                  <a:pt x="4686549" y="6902756"/>
                </a:lnTo>
                <a:close/>
              </a:path>
            </a:pathLst>
          </a:custGeom>
          <a:solidFill>
            <a:srgbClr val="00B3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2139014" y="2796232"/>
            <a:ext cx="5067935" cy="5930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7600"/>
              </a:lnSpc>
              <a:spcBef>
                <a:spcPts val="100"/>
              </a:spcBef>
            </a:pP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Ranj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600" spc="-1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FFFFFF"/>
                </a:solidFill>
                <a:latin typeface="Trebuchet MS"/>
                <a:cs typeface="Trebuchet MS"/>
              </a:rPr>
              <a:t>married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5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600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0" dirty="0">
                <a:solidFill>
                  <a:srgbClr val="FFFFFF"/>
                </a:solidFill>
                <a:latin typeface="Trebuchet MS"/>
                <a:cs typeface="Trebuchet MS"/>
              </a:rPr>
              <a:t>Binita, who</a:t>
            </a:r>
            <a:r>
              <a:rPr sz="3600" spc="-2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85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mother</a:t>
            </a:r>
            <a:r>
              <a:rPr sz="36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sz="3600" spc="-50" dirty="0">
                <a:solidFill>
                  <a:srgbClr val="FFFFFF"/>
                </a:solidFill>
                <a:latin typeface="Trebuchet MS"/>
                <a:cs typeface="Trebuchet MS"/>
              </a:rPr>
              <a:t>Zahra.</a:t>
            </a:r>
            <a:r>
              <a:rPr sz="3600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Ranj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Trebuchet MS"/>
                <a:cs typeface="Trebuchet MS"/>
              </a:rPr>
              <a:t>married </a:t>
            </a:r>
            <a:r>
              <a:rPr sz="3600" spc="-120" dirty="0">
                <a:solidFill>
                  <a:srgbClr val="FFFFFF"/>
                </a:solidFill>
                <a:latin typeface="Trebuchet MS"/>
                <a:cs typeface="Trebuchet MS"/>
              </a:rPr>
              <a:t>Binita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90" dirty="0">
                <a:solidFill>
                  <a:srgbClr val="FFFFFF"/>
                </a:solidFill>
                <a:latin typeface="Trebuchet MS"/>
                <a:cs typeface="Trebuchet MS"/>
              </a:rPr>
              <a:t>after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her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" dirty="0">
                <a:solidFill>
                  <a:srgbClr val="FFFFFF"/>
                </a:solidFill>
                <a:latin typeface="Trebuchet MS"/>
                <a:cs typeface="Trebuchet MS"/>
              </a:rPr>
              <a:t>husband 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(the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5" dirty="0">
                <a:solidFill>
                  <a:srgbClr val="FFFFFF"/>
                </a:solidFill>
                <a:latin typeface="Trebuchet MS"/>
                <a:cs typeface="Trebuchet MS"/>
              </a:rPr>
              <a:t>father</a:t>
            </a:r>
            <a:r>
              <a:rPr sz="36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600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Zahra)</a:t>
            </a:r>
            <a:r>
              <a:rPr sz="36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0" dirty="0">
                <a:solidFill>
                  <a:srgbClr val="FFFFFF"/>
                </a:solidFill>
                <a:latin typeface="Trebuchet MS"/>
                <a:cs typeface="Trebuchet MS"/>
              </a:rPr>
              <a:t>died </a:t>
            </a:r>
            <a:r>
              <a:rPr sz="3600" spc="-75" dirty="0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sz="36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Zahra</a:t>
            </a:r>
            <a:r>
              <a:rPr sz="36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was</a:t>
            </a:r>
            <a:r>
              <a:rPr sz="36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two </a:t>
            </a:r>
            <a:r>
              <a:rPr sz="3600" spc="-75" dirty="0">
                <a:solidFill>
                  <a:srgbClr val="FFFFFF"/>
                </a:solidFill>
                <a:latin typeface="Trebuchet MS"/>
                <a:cs typeface="Trebuchet MS"/>
              </a:rPr>
              <a:t>years</a:t>
            </a:r>
            <a:r>
              <a:rPr sz="36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old.</a:t>
            </a:r>
            <a:r>
              <a:rPr sz="36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Ranj</a:t>
            </a:r>
            <a:r>
              <a:rPr sz="3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has </a:t>
            </a:r>
            <a:r>
              <a:rPr sz="3600" spc="-85" dirty="0">
                <a:solidFill>
                  <a:srgbClr val="FFFFFF"/>
                </a:solidFill>
                <a:latin typeface="Trebuchet MS"/>
                <a:cs typeface="Trebuchet MS"/>
              </a:rPr>
              <a:t>treated</a:t>
            </a:r>
            <a:r>
              <a:rPr sz="3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Zahra</a:t>
            </a:r>
            <a:r>
              <a:rPr sz="36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60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36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10" dirty="0">
                <a:solidFill>
                  <a:srgbClr val="FFFFFF"/>
                </a:solidFill>
                <a:latin typeface="Trebuchet MS"/>
                <a:cs typeface="Trebuchet MS"/>
              </a:rPr>
              <a:t>his</a:t>
            </a:r>
            <a:r>
              <a:rPr sz="36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own </a:t>
            </a:r>
            <a:r>
              <a:rPr sz="3600" spc="-9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600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05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36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12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6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dirty="0">
                <a:solidFill>
                  <a:srgbClr val="FFFFFF"/>
                </a:solidFill>
                <a:latin typeface="Trebuchet MS"/>
                <a:cs typeface="Trebuchet MS"/>
              </a:rPr>
              <a:t>past</a:t>
            </a:r>
            <a:r>
              <a:rPr sz="36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00" spc="-25" dirty="0">
                <a:solidFill>
                  <a:srgbClr val="FFFFFF"/>
                </a:solidFill>
                <a:latin typeface="Trebuchet MS"/>
                <a:cs typeface="Trebuchet MS"/>
              </a:rPr>
              <a:t>ten </a:t>
            </a:r>
            <a:r>
              <a:rPr sz="3600" spc="-10" dirty="0">
                <a:solidFill>
                  <a:srgbClr val="FFFFFF"/>
                </a:solidFill>
                <a:latin typeface="Trebuchet MS"/>
                <a:cs typeface="Trebuchet MS"/>
              </a:rPr>
              <a:t>years.</a:t>
            </a:r>
            <a:endParaRPr sz="36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533660"/>
            <a:ext cx="123825" cy="1238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85280" y="2308266"/>
            <a:ext cx="9704705" cy="497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100" spc="-8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1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Ampthill</a:t>
            </a:r>
            <a:endParaRPr sz="31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3829060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512446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6419860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8362960"/>
            <a:ext cx="123825" cy="12382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685280" y="2780668"/>
            <a:ext cx="9867900" cy="6502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061845">
              <a:lnSpc>
                <a:spcPct val="137100"/>
              </a:lnSpc>
              <a:spcBef>
                <a:spcPts val="100"/>
              </a:spcBef>
            </a:pPr>
            <a:r>
              <a:rPr sz="3100" b="1" i="1" dirty="0">
                <a:solidFill>
                  <a:srgbClr val="203458"/>
                </a:solidFill>
                <a:latin typeface="Trebuchet MS"/>
                <a:cs typeface="Trebuchet MS"/>
              </a:rPr>
              <a:t>Peerage</a:t>
            </a:r>
            <a:r>
              <a:rPr sz="31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i="1" spc="15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31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75" dirty="0">
                <a:solidFill>
                  <a:srgbClr val="203458"/>
                </a:solidFill>
                <a:latin typeface="Trebuchet MS"/>
                <a:cs typeface="Trebuchet MS"/>
              </a:rPr>
              <a:t>[1976]</a:t>
            </a:r>
            <a:r>
              <a:rPr sz="31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25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31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1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85" dirty="0">
                <a:solidFill>
                  <a:srgbClr val="203458"/>
                </a:solidFill>
                <a:latin typeface="Trebuchet MS"/>
                <a:cs typeface="Trebuchet MS"/>
              </a:rPr>
              <a:t>ER</a:t>
            </a:r>
            <a:r>
              <a:rPr sz="31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530" dirty="0">
                <a:solidFill>
                  <a:srgbClr val="203458"/>
                </a:solidFill>
                <a:latin typeface="Trebuchet MS"/>
                <a:cs typeface="Trebuchet MS"/>
              </a:rPr>
              <a:t>411,</a:t>
            </a:r>
            <a:r>
              <a:rPr sz="31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03458"/>
                </a:solidFill>
                <a:latin typeface="Trebuchet MS"/>
                <a:cs typeface="Trebuchet MS"/>
              </a:rPr>
              <a:t>424 </a:t>
            </a:r>
            <a:r>
              <a:rPr sz="3100" spc="-80" dirty="0">
                <a:solidFill>
                  <a:srgbClr val="203458"/>
                </a:solidFill>
                <a:latin typeface="Trebuchet MS"/>
                <a:cs typeface="Trebuchet MS"/>
              </a:rPr>
              <a:t>Reaffirmed</a:t>
            </a:r>
            <a:r>
              <a:rPr sz="3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50" dirty="0">
                <a:solidFill>
                  <a:srgbClr val="203458"/>
                </a:solidFill>
                <a:latin typeface="Trebuchet MS"/>
                <a:cs typeface="Trebuchet MS"/>
              </a:rPr>
              <a:t>s33(1)</a:t>
            </a:r>
            <a:r>
              <a:rPr sz="31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31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50" dirty="0">
                <a:solidFill>
                  <a:srgbClr val="203458"/>
                </a:solidFill>
                <a:latin typeface="Trebuchet MS"/>
                <a:cs typeface="Trebuchet MS"/>
              </a:rPr>
              <a:t>Fertilisation</a:t>
            </a:r>
            <a:r>
              <a:rPr sz="3100" b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4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3100" b="1" spc="-30" dirty="0">
                <a:solidFill>
                  <a:srgbClr val="203458"/>
                </a:solidFill>
                <a:latin typeface="Trebuchet MS"/>
                <a:cs typeface="Trebuchet MS"/>
              </a:rPr>
              <a:t>Embryology</a:t>
            </a:r>
            <a:r>
              <a:rPr sz="31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1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:</a:t>
            </a:r>
            <a:endParaRPr sz="3100">
              <a:latin typeface="Trebuchet MS"/>
              <a:cs typeface="Trebuchet MS"/>
            </a:endParaRPr>
          </a:p>
          <a:p>
            <a:pPr marL="12700" marR="128905">
              <a:lnSpc>
                <a:spcPct val="137100"/>
              </a:lnSpc>
            </a:pPr>
            <a:r>
              <a:rPr sz="3100" spc="-18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heavy" spc="-3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regardless</a:t>
            </a:r>
            <a:r>
              <a:rPr sz="31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31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her </a:t>
            </a:r>
            <a:r>
              <a:rPr sz="3100" u="none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3100" u="none" spc="-2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3100" u="none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3100" u="none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u="none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create</a:t>
            </a:r>
            <a:r>
              <a:rPr sz="3100" u="none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endParaRPr sz="3100">
              <a:latin typeface="Trebuchet MS"/>
              <a:cs typeface="Trebuchet MS"/>
            </a:endParaRPr>
          </a:p>
          <a:p>
            <a:pPr marL="12700" marR="673100" algn="just">
              <a:lnSpc>
                <a:spcPct val="137100"/>
              </a:lnSpc>
            </a:pPr>
            <a:r>
              <a:rPr sz="3100" spc="7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2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become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legal 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adoption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order 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(e.g.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surrogacy).</a:t>
            </a:r>
            <a:endParaRPr sz="3100">
              <a:latin typeface="Trebuchet MS"/>
              <a:cs typeface="Trebuchet MS"/>
            </a:endParaRPr>
          </a:p>
          <a:p>
            <a:pPr marL="12700" marR="5080" algn="just">
              <a:lnSpc>
                <a:spcPct val="137100"/>
              </a:lnSpc>
            </a:pPr>
            <a:r>
              <a:rPr sz="3100" spc="7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cease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legal 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adopted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made.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40" dirty="0">
                <a:solidFill>
                  <a:srgbClr val="E65385"/>
                </a:solidFill>
              </a:rPr>
              <a:t>WHO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409" dirty="0">
                <a:solidFill>
                  <a:srgbClr val="E65385"/>
                </a:solidFill>
              </a:rPr>
              <a:t>IS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380" dirty="0">
                <a:solidFill>
                  <a:srgbClr val="E65385"/>
                </a:solidFill>
              </a:rPr>
              <a:t>A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-10" dirty="0"/>
              <a:t>LEGAL</a:t>
            </a:r>
            <a:r>
              <a:rPr spc="-405" dirty="0"/>
              <a:t> </a:t>
            </a:r>
            <a:r>
              <a:rPr spc="45" dirty="0"/>
              <a:t>MOTHER?</a:t>
            </a: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11506196" y="2801847"/>
            <a:ext cx="6867525" cy="7485380"/>
            <a:chOff x="11506196" y="2801847"/>
            <a:chExt cx="6867525" cy="7485380"/>
          </a:xfrm>
        </p:grpSpPr>
        <p:sp>
          <p:nvSpPr>
            <p:cNvPr id="12" name="object 12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89832" y="2882826"/>
              <a:ext cx="6698615" cy="6853555"/>
            </a:xfrm>
            <a:custGeom>
              <a:avLst/>
              <a:gdLst/>
              <a:ahLst/>
              <a:cxnLst/>
              <a:rect l="l" t="t" r="r" b="b"/>
              <a:pathLst>
                <a:path w="6698615" h="6853555">
                  <a:moveTo>
                    <a:pt x="3349081" y="0"/>
                  </a:moveTo>
                  <a:lnTo>
                    <a:pt x="6698162" y="433982"/>
                  </a:lnTo>
                  <a:lnTo>
                    <a:pt x="6698162" y="6853220"/>
                  </a:lnTo>
                  <a:lnTo>
                    <a:pt x="0" y="6853220"/>
                  </a:lnTo>
                  <a:lnTo>
                    <a:pt x="0" y="433982"/>
                  </a:lnTo>
                  <a:lnTo>
                    <a:pt x="3349081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591921" y="2887571"/>
              <a:ext cx="6696075" cy="6848475"/>
            </a:xfrm>
            <a:custGeom>
              <a:avLst/>
              <a:gdLst/>
              <a:ahLst/>
              <a:cxnLst/>
              <a:rect l="l" t="t" r="r" b="b"/>
              <a:pathLst>
                <a:path w="6696075" h="6848475">
                  <a:moveTo>
                    <a:pt x="0" y="429099"/>
                  </a:moveTo>
                  <a:lnTo>
                    <a:pt x="3311391" y="0"/>
                  </a:lnTo>
                </a:path>
                <a:path w="6696075" h="6848475">
                  <a:moveTo>
                    <a:pt x="3382600" y="0"/>
                  </a:moveTo>
                  <a:lnTo>
                    <a:pt x="6696074" y="429361"/>
                  </a:lnTo>
                  <a:lnTo>
                    <a:pt x="6696011" y="6848474"/>
                  </a:lnTo>
                  <a:lnTo>
                    <a:pt x="0" y="6848474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2005575" y="3170172"/>
            <a:ext cx="5866765" cy="2273300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25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FFFFFF"/>
                </a:solidFill>
                <a:latin typeface="Trebuchet MS"/>
                <a:cs typeface="Trebuchet MS"/>
              </a:rPr>
              <a:t>sources:</a:t>
            </a:r>
            <a:r>
              <a:rPr sz="3000" b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i="1" spc="-190" dirty="0">
                <a:solidFill>
                  <a:srgbClr val="FFFFFF"/>
                </a:solidFill>
                <a:latin typeface="Trebuchet MS"/>
                <a:cs typeface="Trebuchet MS"/>
              </a:rPr>
              <a:t>Ampthill</a:t>
            </a:r>
            <a:r>
              <a:rPr sz="3000" i="1" spc="-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i="1" spc="-10" dirty="0">
                <a:solidFill>
                  <a:srgbClr val="FFFFFF"/>
                </a:solidFill>
                <a:latin typeface="Trebuchet MS"/>
                <a:cs typeface="Trebuchet MS"/>
              </a:rPr>
              <a:t>Peerage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825"/>
              </a:spcBef>
            </a:pPr>
            <a:r>
              <a:rPr sz="3000" spc="-175" dirty="0">
                <a:solidFill>
                  <a:srgbClr val="FFFFFF"/>
                </a:solidFill>
                <a:latin typeface="Trebuchet MS"/>
                <a:cs typeface="Trebuchet MS"/>
              </a:rPr>
              <a:t>[1976]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265" dirty="0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ER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430" dirty="0">
                <a:solidFill>
                  <a:srgbClr val="FFFFFF"/>
                </a:solidFill>
                <a:latin typeface="Trebuchet MS"/>
                <a:cs typeface="Trebuchet MS"/>
              </a:rPr>
              <a:t>411</a:t>
            </a:r>
            <a:endParaRPr sz="3000">
              <a:latin typeface="Trebuchet MS"/>
              <a:cs typeface="Trebuchet MS"/>
            </a:endParaRPr>
          </a:p>
          <a:p>
            <a:pPr marL="12065" marR="5080" algn="ctr">
              <a:lnSpc>
                <a:spcPct val="122900"/>
              </a:lnSpc>
            </a:pP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Human 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Fertilisation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0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FFFFFF"/>
                </a:solidFill>
                <a:latin typeface="Trebuchet MS"/>
                <a:cs typeface="Trebuchet MS"/>
              </a:rPr>
              <a:t>Embryology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FFFFFF"/>
                </a:solidFill>
                <a:latin typeface="Trebuchet MS"/>
                <a:cs typeface="Trebuchet MS"/>
              </a:rPr>
              <a:t>2008: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101867" y="5980047"/>
            <a:ext cx="5674360" cy="3397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22900"/>
              </a:lnSpc>
              <a:spcBef>
                <a:spcPts val="100"/>
              </a:spcBef>
            </a:pPr>
            <a:r>
              <a:rPr sz="3000" spc="-270" dirty="0">
                <a:solidFill>
                  <a:srgbClr val="FFFFFF"/>
                </a:solidFill>
                <a:latin typeface="Trebuchet MS"/>
                <a:cs typeface="Trebuchet MS"/>
              </a:rPr>
              <a:t>“The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woman</a:t>
            </a:r>
            <a:r>
              <a:rPr sz="3000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sz="30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0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FFFFFF"/>
                </a:solidFill>
                <a:latin typeface="Trebuchet MS"/>
                <a:cs typeface="Trebuchet MS"/>
              </a:rPr>
              <a:t>carrying</a:t>
            </a:r>
            <a:r>
              <a:rPr sz="30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30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has </a:t>
            </a: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carried</a:t>
            </a:r>
            <a:r>
              <a:rPr sz="30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FFFFFF"/>
                </a:solidFill>
                <a:latin typeface="Trebuchet MS"/>
                <a:cs typeface="Trebuchet MS"/>
              </a:rPr>
              <a:t>result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placing</a:t>
            </a:r>
            <a:r>
              <a:rPr sz="30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her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embryo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sperm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eggs,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sz="30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other 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woman,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FFFFFF"/>
                </a:solidFill>
                <a:latin typeface="Trebuchet MS"/>
                <a:cs typeface="Trebuchet MS"/>
              </a:rPr>
              <a:t>treated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30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3000" spc="-125" dirty="0">
                <a:solidFill>
                  <a:srgbClr val="FFFFFF"/>
                </a:solidFill>
                <a:latin typeface="Trebuchet MS"/>
                <a:cs typeface="Trebuchet MS"/>
              </a:rPr>
              <a:t>mother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0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FFFFFF"/>
                </a:solidFill>
                <a:latin typeface="Trebuchet MS"/>
                <a:cs typeface="Trebuchet MS"/>
              </a:rPr>
              <a:t>child.”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2599372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762" y="3156584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9762" y="4280534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762" y="4842509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5409247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909762" y="6528434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909762" y="7652384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909762" y="8214359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333499" y="8781096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333499" y="9343071"/>
            <a:ext cx="104775" cy="1047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98810" y="2245677"/>
            <a:ext cx="15971519" cy="7331075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7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6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10" dirty="0">
                <a:solidFill>
                  <a:srgbClr val="203458"/>
                </a:solidFill>
                <a:latin typeface="Trebuchet MS"/>
                <a:cs typeface="Trebuchet MS"/>
              </a:rPr>
              <a:t>prove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that:</a:t>
            </a:r>
            <a:endParaRPr sz="2700">
              <a:latin typeface="Trebuchet MS"/>
              <a:cs typeface="Trebuchet MS"/>
            </a:endParaRPr>
          </a:p>
          <a:p>
            <a:pPr marL="595630" marR="247015">
              <a:lnSpc>
                <a:spcPct val="136600"/>
              </a:lnSpc>
            </a:pP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genetically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5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r>
              <a:rPr sz="27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7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done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simple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inexpensive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DNA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test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(although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court-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ordered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tests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cost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more).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Banbury</a:t>
            </a:r>
            <a:r>
              <a:rPr sz="27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dirty="0">
                <a:solidFill>
                  <a:srgbClr val="203458"/>
                </a:solidFill>
                <a:latin typeface="Trebuchet MS"/>
                <a:cs typeface="Trebuchet MS"/>
              </a:rPr>
              <a:t>Peerage</a:t>
            </a:r>
            <a:r>
              <a:rPr sz="27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14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7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00" dirty="0">
                <a:solidFill>
                  <a:srgbClr val="203458"/>
                </a:solidFill>
                <a:latin typeface="Trebuchet MS"/>
                <a:cs typeface="Trebuchet MS"/>
              </a:rPr>
              <a:t>[1803–</a:t>
            </a:r>
            <a:r>
              <a:rPr sz="2700" b="1" spc="-380" dirty="0">
                <a:solidFill>
                  <a:srgbClr val="203458"/>
                </a:solidFill>
                <a:latin typeface="Trebuchet MS"/>
                <a:cs typeface="Trebuchet MS"/>
              </a:rPr>
              <a:t>13]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165" dirty="0">
                <a:solidFill>
                  <a:srgbClr val="203458"/>
                </a:solidFill>
                <a:latin typeface="Trebuchet MS"/>
                <a:cs typeface="Trebuchet MS"/>
              </a:rPr>
              <a:t>ER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5" dirty="0">
                <a:solidFill>
                  <a:srgbClr val="203458"/>
                </a:solidFill>
                <a:latin typeface="Trebuchet MS"/>
                <a:cs typeface="Trebuchet MS"/>
              </a:rPr>
              <a:t>Rep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595" dirty="0">
                <a:solidFill>
                  <a:srgbClr val="203458"/>
                </a:solidFill>
                <a:latin typeface="Trebuchet MS"/>
                <a:cs typeface="Trebuchet MS"/>
              </a:rPr>
              <a:t>171</a:t>
            </a:r>
            <a:endParaRPr sz="2700">
              <a:latin typeface="Trebuchet MS"/>
              <a:cs typeface="Trebuchet MS"/>
            </a:endParaRPr>
          </a:p>
          <a:p>
            <a:pPr marL="595630" marR="815975">
              <a:lnSpc>
                <a:spcPct val="136600"/>
              </a:lnSpc>
            </a:pP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7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55" dirty="0">
                <a:solidFill>
                  <a:srgbClr val="203458"/>
                </a:solidFill>
                <a:latin typeface="Trebuchet MS"/>
                <a:cs typeface="Trebuchet MS"/>
              </a:rPr>
              <a:t>virtue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laws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governing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85" dirty="0">
                <a:solidFill>
                  <a:srgbClr val="203458"/>
                </a:solidFill>
                <a:latin typeface="Trebuchet MS"/>
                <a:cs typeface="Trebuchet MS"/>
              </a:rPr>
              <a:t>assisted</a:t>
            </a:r>
            <a:r>
              <a:rPr sz="27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45" dirty="0">
                <a:solidFill>
                  <a:srgbClr val="203458"/>
                </a:solidFill>
                <a:latin typeface="Trebuchet MS"/>
                <a:cs typeface="Trebuchet MS"/>
              </a:rPr>
              <a:t>reproduction.</a:t>
            </a:r>
            <a:r>
              <a:rPr sz="27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(ss35–</a:t>
            </a:r>
            <a:r>
              <a:rPr sz="2700" spc="-225" dirty="0">
                <a:solidFill>
                  <a:srgbClr val="203458"/>
                </a:solidFill>
                <a:latin typeface="Trebuchet MS"/>
                <a:cs typeface="Trebuchet MS"/>
              </a:rPr>
              <a:t>41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35" dirty="0">
                <a:solidFill>
                  <a:srgbClr val="203458"/>
                </a:solidFill>
                <a:latin typeface="Trebuchet MS"/>
                <a:cs typeface="Trebuchet MS"/>
              </a:rPr>
              <a:t>2008)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adoption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7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7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his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favour.</a:t>
            </a:r>
            <a:endParaRPr sz="2700">
              <a:latin typeface="Trebuchet MS"/>
              <a:cs typeface="Trebuchet MS"/>
            </a:endParaRPr>
          </a:p>
          <a:p>
            <a:pPr marL="12700" marR="738505">
              <a:lnSpc>
                <a:spcPct val="136600"/>
              </a:lnSpc>
            </a:pP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none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above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applies,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identity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6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based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7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7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40" dirty="0">
                <a:solidFill>
                  <a:srgbClr val="203458"/>
                </a:solidFill>
                <a:latin typeface="Trebuchet MS"/>
                <a:cs typeface="Trebuchet MS"/>
              </a:rPr>
              <a:t>presumption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.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presumptions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are: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1180"/>
              </a:spcBef>
            </a:pPr>
            <a:r>
              <a:rPr sz="27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wife’s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(or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partner’s)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7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Banbury</a:t>
            </a:r>
            <a:r>
              <a:rPr sz="27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Peerage</a:t>
            </a:r>
            <a:r>
              <a:rPr sz="2700" i="1" spc="-10" dirty="0">
                <a:solidFill>
                  <a:srgbClr val="203458"/>
                </a:solidFill>
                <a:latin typeface="Trebuchet MS"/>
                <a:cs typeface="Trebuchet MS"/>
              </a:rPr>
              <a:t>).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1185"/>
              </a:spcBef>
            </a:pPr>
            <a:r>
              <a:rPr sz="2700" spc="-18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5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27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0" dirty="0">
                <a:solidFill>
                  <a:srgbClr val="203458"/>
                </a:solidFill>
                <a:latin typeface="Trebuchet MS"/>
                <a:cs typeface="Trebuchet MS"/>
              </a:rPr>
              <a:t>presumption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8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10" dirty="0">
                <a:solidFill>
                  <a:srgbClr val="203458"/>
                </a:solidFill>
                <a:latin typeface="Trebuchet MS"/>
                <a:cs typeface="Trebuchet MS"/>
              </a:rPr>
              <a:t>favour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cohabitants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7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50" dirty="0">
                <a:solidFill>
                  <a:srgbClr val="203458"/>
                </a:solidFill>
                <a:latin typeface="Trebuchet MS"/>
                <a:cs typeface="Trebuchet MS"/>
              </a:rPr>
              <a:t>same-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sex</a:t>
            </a: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10" dirty="0">
                <a:solidFill>
                  <a:srgbClr val="203458"/>
                </a:solidFill>
                <a:latin typeface="Trebuchet MS"/>
                <a:cs typeface="Trebuchet MS"/>
              </a:rPr>
              <a:t>partners.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1185"/>
              </a:spcBef>
            </a:pPr>
            <a:r>
              <a:rPr sz="27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named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204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5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7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10" dirty="0">
                <a:solidFill>
                  <a:srgbClr val="203458"/>
                </a:solidFill>
                <a:latin typeface="Trebuchet MS"/>
                <a:cs typeface="Trebuchet MS"/>
              </a:rPr>
              <a:t>certificate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.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1185"/>
              </a:spcBef>
            </a:pPr>
            <a:r>
              <a:rPr sz="27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makes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0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27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mother.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-1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presumption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45" dirty="0">
                <a:solidFill>
                  <a:srgbClr val="203458"/>
                </a:solidFill>
                <a:latin typeface="Trebuchet MS"/>
                <a:cs typeface="Trebuchet MS"/>
              </a:rPr>
              <a:t>rebutted</a:t>
            </a:r>
            <a:r>
              <a:rPr sz="27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35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55" dirty="0">
                <a:solidFill>
                  <a:srgbClr val="203458"/>
                </a:solidFill>
                <a:latin typeface="Trebuchet MS"/>
                <a:cs typeface="Trebuchet MS"/>
              </a:rPr>
              <a:t>balance</a:t>
            </a:r>
            <a:r>
              <a:rPr sz="27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probabilities</a:t>
            </a:r>
            <a:r>
              <a:rPr sz="2700" b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(proving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above).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85"/>
              </a:spcBef>
            </a:pPr>
            <a:r>
              <a:rPr sz="27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lose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status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adopted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surrogacy.</a:t>
            </a:r>
            <a:endParaRPr sz="27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40" dirty="0">
                <a:solidFill>
                  <a:srgbClr val="E65385"/>
                </a:solidFill>
              </a:rPr>
              <a:t>WHO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409" dirty="0">
                <a:solidFill>
                  <a:srgbClr val="E65385"/>
                </a:solidFill>
              </a:rPr>
              <a:t>IS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380" dirty="0">
                <a:solidFill>
                  <a:srgbClr val="E65385"/>
                </a:solidFill>
              </a:rPr>
              <a:t>A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-10" dirty="0"/>
              <a:t>LEGAL</a:t>
            </a:r>
            <a:r>
              <a:rPr spc="-405" dirty="0"/>
              <a:t> </a:t>
            </a:r>
            <a:r>
              <a:rPr spc="-155" dirty="0"/>
              <a:t>FATHER?</a:t>
            </a: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174567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2788929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4031942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5270192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71599" y="6508442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71599" y="7746692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71599" y="8984942"/>
            <a:ext cx="123825" cy="12382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663551" y="8772312"/>
            <a:ext cx="809815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0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sort</a:t>
            </a:r>
            <a:r>
              <a:rPr sz="30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30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covered</a:t>
            </a:r>
            <a:r>
              <a:rPr sz="30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0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03458"/>
                </a:solidFill>
                <a:latin typeface="Trebuchet MS"/>
                <a:cs typeface="Trebuchet MS"/>
              </a:rPr>
              <a:t>PR?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016000" y="958245"/>
            <a:ext cx="15889605" cy="1046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700" dirty="0"/>
              <a:t>WHAT</a:t>
            </a:r>
            <a:r>
              <a:rPr sz="6700" spc="-420" dirty="0"/>
              <a:t> </a:t>
            </a:r>
            <a:r>
              <a:rPr sz="6700" spc="365" dirty="0"/>
              <a:t>IS</a:t>
            </a:r>
            <a:r>
              <a:rPr sz="6700" spc="-380" dirty="0"/>
              <a:t> </a:t>
            </a:r>
            <a:r>
              <a:rPr sz="6700" spc="-190" dirty="0"/>
              <a:t>PARENTAL</a:t>
            </a:r>
            <a:r>
              <a:rPr sz="6700" spc="-335" dirty="0"/>
              <a:t> </a:t>
            </a:r>
            <a:r>
              <a:rPr sz="6700" spc="-10" dirty="0"/>
              <a:t>RESPONSIBILTY</a:t>
            </a:r>
            <a:r>
              <a:rPr sz="6700" spc="-375" dirty="0"/>
              <a:t> </a:t>
            </a:r>
            <a:r>
              <a:rPr sz="6700" spc="-320" dirty="0"/>
              <a:t>(PR)?</a:t>
            </a:r>
            <a:endParaRPr sz="6700"/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11506196" y="8073979"/>
            <a:ext cx="6867525" cy="2213610"/>
            <a:chOff x="11506196" y="8073979"/>
            <a:chExt cx="6867525" cy="2213610"/>
          </a:xfrm>
        </p:grpSpPr>
        <p:sp>
          <p:nvSpPr>
            <p:cNvPr id="13" name="object 13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589832" y="8159703"/>
              <a:ext cx="6698615" cy="1576705"/>
            </a:xfrm>
            <a:custGeom>
              <a:avLst/>
              <a:gdLst/>
              <a:ahLst/>
              <a:cxnLst/>
              <a:rect l="l" t="t" r="r" b="b"/>
              <a:pathLst>
                <a:path w="6698615" h="1576704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576431"/>
                  </a:lnTo>
                  <a:lnTo>
                    <a:pt x="0" y="1576431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91921" y="8159704"/>
              <a:ext cx="6696075" cy="1576705"/>
            </a:xfrm>
            <a:custGeom>
              <a:avLst/>
              <a:gdLst/>
              <a:ahLst/>
              <a:cxnLst/>
              <a:rect l="l" t="t" r="r" b="b"/>
              <a:pathLst>
                <a:path w="6696075" h="1576704">
                  <a:moveTo>
                    <a:pt x="5" y="433755"/>
                  </a:moveTo>
                  <a:lnTo>
                    <a:pt x="3347000" y="0"/>
                  </a:lnTo>
                  <a:lnTo>
                    <a:pt x="6696074" y="434013"/>
                  </a:lnTo>
                  <a:lnTo>
                    <a:pt x="6695980" y="1576430"/>
                  </a:lnTo>
                  <a:lnTo>
                    <a:pt x="0" y="1576430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663551" y="1799898"/>
            <a:ext cx="15500350" cy="7190105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3000" b="1" spc="-265" dirty="0">
                <a:solidFill>
                  <a:srgbClr val="203458"/>
                </a:solidFill>
                <a:latin typeface="Trebuchet MS"/>
                <a:cs typeface="Trebuchet MS"/>
              </a:rPr>
              <a:t>s3(1)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26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b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90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30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defines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as:</a:t>
            </a:r>
            <a:endParaRPr sz="3000">
              <a:latin typeface="Trebuchet MS"/>
              <a:cs typeface="Trebuchet MS"/>
            </a:endParaRPr>
          </a:p>
          <a:p>
            <a:pPr marL="659765" marR="8890">
              <a:lnSpc>
                <a:spcPct val="135400"/>
              </a:lnSpc>
            </a:pP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000" b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50" dirty="0">
                <a:solidFill>
                  <a:srgbClr val="203458"/>
                </a:solidFill>
                <a:latin typeface="Trebuchet MS"/>
                <a:cs typeface="Trebuchet MS"/>
              </a:rPr>
              <a:t>rights,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55" dirty="0">
                <a:solidFill>
                  <a:srgbClr val="203458"/>
                </a:solidFill>
                <a:latin typeface="Trebuchet MS"/>
                <a:cs typeface="Trebuchet MS"/>
              </a:rPr>
              <a:t>duties,</a:t>
            </a:r>
            <a:r>
              <a:rPr sz="30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30" dirty="0">
                <a:solidFill>
                  <a:srgbClr val="203458"/>
                </a:solidFill>
                <a:latin typeface="Trebuchet MS"/>
                <a:cs typeface="Trebuchet MS"/>
              </a:rPr>
              <a:t>powers,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responsibilities</a:t>
            </a:r>
            <a:r>
              <a:rPr sz="30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80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4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0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5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24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3000" b="1" spc="24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105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45" dirty="0">
                <a:solidFill>
                  <a:srgbClr val="203458"/>
                </a:solidFill>
                <a:latin typeface="Trebuchet MS"/>
                <a:cs typeface="Trebuchet MS"/>
              </a:rPr>
              <a:t>relation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7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property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.</a:t>
            </a:r>
            <a:endParaRPr sz="3000">
              <a:latin typeface="Trebuchet MS"/>
              <a:cs typeface="Trebuchet MS"/>
            </a:endParaRPr>
          </a:p>
          <a:p>
            <a:pPr marL="12700" marR="497840">
              <a:lnSpc>
                <a:spcPct val="135400"/>
              </a:lnSpc>
            </a:pPr>
            <a:r>
              <a:rPr sz="3000" spc="-200" dirty="0">
                <a:solidFill>
                  <a:srgbClr val="203458"/>
                </a:solidFill>
                <a:latin typeface="Trebuchet MS"/>
                <a:cs typeface="Trebuchet MS"/>
              </a:rPr>
              <a:t>Like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role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generally,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changes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reduces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grows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age,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understanding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mature.</a:t>
            </a:r>
            <a:endParaRPr sz="3000">
              <a:latin typeface="Trebuchet MS"/>
              <a:cs typeface="Trebuchet MS"/>
            </a:endParaRPr>
          </a:p>
          <a:p>
            <a:pPr marL="12700" marR="612775">
              <a:lnSpc>
                <a:spcPct val="135400"/>
              </a:lnSpc>
            </a:pP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parent’s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role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03458"/>
                </a:solidFill>
                <a:latin typeface="Trebuchet MS"/>
                <a:cs typeface="Trebuchet MS"/>
              </a:rPr>
              <a:t>“starts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control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ends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03458"/>
                </a:solidFill>
                <a:latin typeface="Trebuchet MS"/>
                <a:cs typeface="Trebuchet MS"/>
              </a:rPr>
              <a:t>little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advice”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per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Lord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Denning,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Hewer</a:t>
            </a:r>
            <a:r>
              <a:rPr sz="30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30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Bryant</a:t>
            </a:r>
            <a:r>
              <a:rPr sz="30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45" dirty="0">
                <a:solidFill>
                  <a:srgbClr val="203458"/>
                </a:solidFill>
                <a:latin typeface="Trebuchet MS"/>
                <a:cs typeface="Trebuchet MS"/>
              </a:rPr>
              <a:t>[1970]</a:t>
            </a:r>
            <a:r>
              <a:rPr sz="30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88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30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QB</a:t>
            </a:r>
            <a:r>
              <a:rPr sz="30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10" dirty="0">
                <a:solidFill>
                  <a:srgbClr val="203458"/>
                </a:solidFill>
                <a:latin typeface="Trebuchet MS"/>
                <a:cs typeface="Trebuchet MS"/>
              </a:rPr>
              <a:t>357,</a:t>
            </a:r>
            <a:r>
              <a:rPr sz="30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03458"/>
                </a:solidFill>
                <a:latin typeface="Trebuchet MS"/>
                <a:cs typeface="Trebuchet MS"/>
              </a:rPr>
              <a:t>369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flexible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concept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focuses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emphasising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responsibility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n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(rather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rights).</a:t>
            </a:r>
            <a:endParaRPr sz="3000">
              <a:latin typeface="Trebuchet MS"/>
              <a:cs typeface="Trebuchet MS"/>
            </a:endParaRPr>
          </a:p>
          <a:p>
            <a:pPr marL="12700" marR="1115060">
              <a:lnSpc>
                <a:spcPts val="4880"/>
              </a:lnSpc>
              <a:spcBef>
                <a:spcPts val="370"/>
              </a:spcBef>
            </a:pP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Most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exercised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collaboratively,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disagreement.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But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disagreements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arise.</a:t>
            </a:r>
            <a:endParaRPr sz="3000">
              <a:latin typeface="Trebuchet MS"/>
              <a:cs typeface="Trebuchet MS"/>
            </a:endParaRPr>
          </a:p>
          <a:p>
            <a:pPr marR="1238250" algn="r">
              <a:lnSpc>
                <a:spcPts val="2405"/>
              </a:lnSpc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229390" y="9069015"/>
            <a:ext cx="341884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FFFFFF"/>
                </a:solidFill>
                <a:latin typeface="Trebuchet MS"/>
                <a:cs typeface="Trebuchet MS"/>
              </a:rPr>
              <a:t>1989,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s3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297398"/>
            <a:ext cx="123825" cy="12382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63551" y="1922729"/>
            <a:ext cx="15422244" cy="1263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400"/>
              </a:lnSpc>
              <a:spcBef>
                <a:spcPts val="100"/>
              </a:spcBef>
            </a:pP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relevant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trival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day-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to-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day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life-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changing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decisions.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examples: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016000" y="964549"/>
            <a:ext cx="161912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dirty="0">
                <a:solidFill>
                  <a:srgbClr val="E65385"/>
                </a:solidFill>
              </a:rPr>
              <a:t>WHAT</a:t>
            </a:r>
            <a:r>
              <a:rPr sz="7200" spc="-390" dirty="0">
                <a:solidFill>
                  <a:srgbClr val="E65385"/>
                </a:solidFill>
              </a:rPr>
              <a:t> </a:t>
            </a:r>
            <a:r>
              <a:rPr sz="7200" spc="265" dirty="0">
                <a:solidFill>
                  <a:srgbClr val="E65385"/>
                </a:solidFill>
              </a:rPr>
              <a:t>DECISIONS</a:t>
            </a:r>
            <a:r>
              <a:rPr sz="7200" spc="-390" dirty="0">
                <a:solidFill>
                  <a:srgbClr val="E65385"/>
                </a:solidFill>
              </a:rPr>
              <a:t> </a:t>
            </a:r>
            <a:r>
              <a:rPr sz="7200" spc="-145" dirty="0">
                <a:solidFill>
                  <a:srgbClr val="E65385"/>
                </a:solidFill>
              </a:rPr>
              <a:t>ARE</a:t>
            </a:r>
            <a:r>
              <a:rPr sz="7200" spc="-385" dirty="0">
                <a:solidFill>
                  <a:srgbClr val="E65385"/>
                </a:solidFill>
              </a:rPr>
              <a:t> </a:t>
            </a:r>
            <a:r>
              <a:rPr sz="7200" spc="70" dirty="0"/>
              <a:t>COVERED</a:t>
            </a:r>
            <a:r>
              <a:rPr sz="7200" spc="-390" dirty="0"/>
              <a:t> </a:t>
            </a:r>
            <a:r>
              <a:rPr sz="7200" dirty="0"/>
              <a:t>BY</a:t>
            </a:r>
            <a:r>
              <a:rPr sz="7200" spc="-385" dirty="0"/>
              <a:t> </a:t>
            </a:r>
            <a:r>
              <a:rPr sz="7200" spc="-434" dirty="0"/>
              <a:t>PR</a:t>
            </a:r>
            <a:endParaRPr sz="7200"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59373" y="3592839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59373" y="4154814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5278764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5840739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6402714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7526664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8088639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8650614"/>
            <a:ext cx="104775" cy="1047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59373" y="9212590"/>
            <a:ext cx="104775" cy="10477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2124684" y="3239144"/>
            <a:ext cx="6625590" cy="6207125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choice</a:t>
            </a:r>
            <a:r>
              <a:rPr sz="27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name/surname</a:t>
            </a:r>
            <a:endParaRPr sz="2700">
              <a:latin typeface="Trebuchet MS"/>
              <a:cs typeface="Trebuchet MS"/>
            </a:endParaRPr>
          </a:p>
          <a:p>
            <a:pPr marL="12700" marR="95885">
              <a:lnSpc>
                <a:spcPct val="136600"/>
              </a:lnSpc>
            </a:pP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follow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religion,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so,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which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endParaRPr sz="2700">
              <a:latin typeface="Trebuchet MS"/>
              <a:cs typeface="Trebuchet MS"/>
            </a:endParaRPr>
          </a:p>
          <a:p>
            <a:pPr marL="12700" marR="1214755">
              <a:lnSpc>
                <a:spcPct val="136600"/>
              </a:lnSpc>
            </a:pP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administration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property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endParaRPr sz="2700">
              <a:latin typeface="Trebuchet MS"/>
              <a:cs typeface="Trebuchet MS"/>
            </a:endParaRPr>
          </a:p>
          <a:p>
            <a:pPr marL="12700" marR="5080">
              <a:lnSpc>
                <a:spcPct val="136600"/>
              </a:lnSpc>
            </a:pP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hich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school</a:t>
            </a:r>
            <a:r>
              <a:rPr sz="27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attend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opt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out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certain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lessons</a:t>
            </a:r>
            <a:endParaRPr sz="2700">
              <a:latin typeface="Trebuchet MS"/>
              <a:cs typeface="Trebuchet MS"/>
            </a:endParaRPr>
          </a:p>
          <a:p>
            <a:pPr marL="12700" marR="1570990">
              <a:lnSpc>
                <a:spcPct val="136600"/>
              </a:lnSpc>
            </a:pP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7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treatment/surgery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deciding</a:t>
            </a:r>
            <a:r>
              <a:rPr sz="27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lives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care,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protection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maintenance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discipline</a:t>
            </a:r>
            <a:endParaRPr sz="2700">
              <a:latin typeface="Trebuchet MS"/>
              <a:cs typeface="Trebuchet MS"/>
            </a:endParaRPr>
          </a:p>
        </p:txBody>
      </p:sp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3567122"/>
            <a:ext cx="104775" cy="10477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4110047"/>
            <a:ext cx="104775" cy="10477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4652972"/>
            <a:ext cx="104775" cy="104774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5195897"/>
            <a:ext cx="104775" cy="10477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5738822"/>
            <a:ext cx="104775" cy="104774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6824671"/>
            <a:ext cx="104775" cy="104774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7367596"/>
            <a:ext cx="104775" cy="10477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7910521"/>
            <a:ext cx="104775" cy="104774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8453446"/>
            <a:ext cx="104775" cy="104774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3136" y="8996371"/>
            <a:ext cx="104775" cy="104774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10025917" y="3239449"/>
            <a:ext cx="6574155" cy="5997575"/>
          </a:xfrm>
          <a:prstGeom prst="rect">
            <a:avLst/>
          </a:prstGeom>
        </p:spPr>
        <p:txBody>
          <a:bodyPr vert="horz" wrap="square" lIns="0" tIns="1593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5"/>
              </a:spcBef>
            </a:pP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watches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TV</a:t>
            </a:r>
            <a:endParaRPr sz="2600">
              <a:latin typeface="Trebuchet MS"/>
              <a:cs typeface="Trebuchet MS"/>
            </a:endParaRPr>
          </a:p>
          <a:p>
            <a:pPr marL="12700" marR="1800860">
              <a:lnSpc>
                <a:spcPct val="137000"/>
              </a:lnSpc>
            </a:pP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media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possession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mobile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phone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diet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03458"/>
                </a:solidFill>
                <a:latin typeface="Trebuchet MS"/>
                <a:cs typeface="Trebuchet MS"/>
              </a:rPr>
              <a:t>–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eat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drink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37000"/>
              </a:lnSpc>
            </a:pP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comes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contact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(friends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family)</a:t>
            </a:r>
            <a:endParaRPr sz="2600">
              <a:latin typeface="Trebuchet MS"/>
              <a:cs typeface="Trebuchet MS"/>
            </a:endParaRPr>
          </a:p>
          <a:p>
            <a:pPr marL="12700" marR="2856865">
              <a:lnSpc>
                <a:spcPct val="137000"/>
              </a:lnSpc>
            </a:pP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discipline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protection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publicity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funeral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arrangements adoption/guardianship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representation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procedings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508885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3132773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3761423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4390073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5018723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14537" y="5647372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6276022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14537" y="6904673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014537" y="7533323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663700" y="2124710"/>
            <a:ext cx="15357475" cy="5683250"/>
          </a:xfrm>
          <a:prstGeom prst="rect">
            <a:avLst/>
          </a:prstGeom>
        </p:spPr>
        <p:txBody>
          <a:bodyPr vert="horz" wrap="square" lIns="0" tIns="184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English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Welsh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treats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differently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140" dirty="0">
                <a:solidFill>
                  <a:srgbClr val="203458"/>
                </a:solidFill>
                <a:latin typeface="Trebuchet MS"/>
                <a:cs typeface="Trebuchet MS"/>
              </a:rPr>
              <a:t>basis</a:t>
            </a:r>
            <a:r>
              <a:rPr sz="3000" b="1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b="1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3000" b="1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sexuality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350"/>
              </a:spcBef>
            </a:pP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men</a:t>
            </a:r>
            <a:endParaRPr sz="3000">
              <a:latin typeface="Trebuchet MS"/>
              <a:cs typeface="Trebuchet MS"/>
            </a:endParaRPr>
          </a:p>
          <a:p>
            <a:pPr marL="659765" marR="9347835">
              <a:lnSpc>
                <a:spcPct val="137500"/>
              </a:lnSpc>
            </a:pP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partners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mothers </a:t>
            </a:r>
            <a:r>
              <a:rPr sz="3000" spc="-17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mothers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(s2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1989)</a:t>
            </a:r>
            <a:endParaRPr sz="3000">
              <a:latin typeface="Trebuchet MS"/>
              <a:cs typeface="Trebuchet MS"/>
            </a:endParaRPr>
          </a:p>
          <a:p>
            <a:pPr marL="659765" marR="8191500">
              <a:lnSpc>
                <a:spcPct val="137500"/>
              </a:lnSpc>
              <a:tabLst>
                <a:tab pos="3023870" algn="l"/>
              </a:tabLst>
            </a:pP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Men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(s2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4" dirty="0">
                <a:solidFill>
                  <a:srgbClr val="203458"/>
                </a:solidFill>
                <a:latin typeface="Trebuchet MS"/>
                <a:cs typeface="Trebuchet MS"/>
              </a:rPr>
              <a:t>1989)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5" dirty="0">
                <a:solidFill>
                  <a:srgbClr val="203458"/>
                </a:solidFill>
                <a:latin typeface="Trebuchet MS"/>
                <a:cs typeface="Trebuchet MS"/>
              </a:rPr>
              <a:t>(s1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FLRA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1987)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Step-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(s4A(1)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endParaRPr sz="3000">
              <a:latin typeface="Trebuchet MS"/>
              <a:cs typeface="Trebuchet MS"/>
            </a:endParaRPr>
          </a:p>
          <a:p>
            <a:pPr marL="659765" marR="10383520">
              <a:lnSpc>
                <a:spcPct val="137500"/>
              </a:lnSpc>
            </a:pP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Others,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Grandparents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Guardians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(s5(6)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1989)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350"/>
              </a:spcBef>
            </a:pP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Adoptive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10" dirty="0">
                <a:solidFill>
                  <a:srgbClr val="203458"/>
                </a:solidFill>
                <a:latin typeface="Trebuchet MS"/>
                <a:cs typeface="Trebuchet MS"/>
              </a:rPr>
              <a:t>(s67(1)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Adoption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85" dirty="0">
                <a:solidFill>
                  <a:srgbClr val="203458"/>
                </a:solidFill>
                <a:latin typeface="Trebuchet MS"/>
                <a:cs typeface="Trebuchet MS"/>
              </a:rPr>
              <a:t>2002)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1016000" y="960850"/>
            <a:ext cx="15447644" cy="1076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900" spc="130" dirty="0">
                <a:solidFill>
                  <a:srgbClr val="E65385"/>
                </a:solidFill>
              </a:rPr>
              <a:t>WHO</a:t>
            </a:r>
            <a:r>
              <a:rPr sz="6900" spc="-325" dirty="0">
                <a:solidFill>
                  <a:srgbClr val="E65385"/>
                </a:solidFill>
              </a:rPr>
              <a:t> </a:t>
            </a:r>
            <a:r>
              <a:rPr sz="6900" spc="310" dirty="0">
                <a:solidFill>
                  <a:srgbClr val="E65385"/>
                </a:solidFill>
              </a:rPr>
              <a:t>HAS</a:t>
            </a:r>
            <a:r>
              <a:rPr sz="6900" spc="-320" dirty="0">
                <a:solidFill>
                  <a:srgbClr val="E65385"/>
                </a:solidFill>
              </a:rPr>
              <a:t> </a:t>
            </a:r>
            <a:r>
              <a:rPr sz="6900" spc="-190" dirty="0"/>
              <a:t>PARENTAL</a:t>
            </a:r>
            <a:r>
              <a:rPr sz="6900" spc="-320" dirty="0"/>
              <a:t> </a:t>
            </a:r>
            <a:r>
              <a:rPr sz="6900" spc="-10" dirty="0"/>
              <a:t>RESPONSIBILITY?</a:t>
            </a:r>
            <a:endParaRPr sz="6900"/>
          </a:p>
        </p:txBody>
      </p:sp>
      <p:sp>
        <p:nvSpPr>
          <p:cNvPr id="13" name="object 1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609850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3862387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4491037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5119687"/>
            <a:ext cx="133350" cy="13334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666999" y="7639049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6999" y="8267699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663700" y="2225675"/>
            <a:ext cx="16212185" cy="631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7500"/>
              </a:lnSpc>
              <a:spcBef>
                <a:spcPts val="100"/>
              </a:spcBef>
            </a:pPr>
            <a:r>
              <a:rPr sz="3000" spc="7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300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partnership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0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automatically</a:t>
            </a:r>
            <a:r>
              <a:rPr sz="30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birth.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however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acquire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he:</a:t>
            </a:r>
            <a:endParaRPr sz="3000">
              <a:latin typeface="Trebuchet MS"/>
              <a:cs typeface="Trebuchet MS"/>
            </a:endParaRPr>
          </a:p>
          <a:p>
            <a:pPr marL="659765" marR="1137285">
              <a:lnSpc>
                <a:spcPct val="137500"/>
              </a:lnSpc>
            </a:pP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registered</a:t>
            </a:r>
            <a:r>
              <a:rPr sz="30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45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0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8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0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203458"/>
                </a:solidFill>
                <a:latin typeface="Trebuchet MS"/>
                <a:cs typeface="Trebuchet MS"/>
              </a:rPr>
              <a:t>certificate</a:t>
            </a:r>
            <a:r>
              <a:rPr sz="30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(first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registration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re-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registration)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90" dirty="0">
                <a:solidFill>
                  <a:srgbClr val="203458"/>
                </a:solidFill>
                <a:latin typeface="Trebuchet MS"/>
                <a:cs typeface="Trebuchet MS"/>
              </a:rPr>
              <a:t>(CA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s4(1)(a))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Enters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into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30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3000" b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(s4(1)(b)</a:t>
            </a:r>
            <a:endParaRPr sz="3000">
              <a:latin typeface="Trebuchet MS"/>
              <a:cs typeface="Trebuchet MS"/>
            </a:endParaRPr>
          </a:p>
          <a:p>
            <a:pPr marL="659765" marR="292735">
              <a:lnSpc>
                <a:spcPct val="137500"/>
              </a:lnSpc>
            </a:pP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Obtains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20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30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b="1" spc="-3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0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03458"/>
                </a:solidFill>
                <a:latin typeface="Trebuchet MS"/>
                <a:cs typeface="Trebuchet MS"/>
              </a:rPr>
              <a:t>(s4(1)(c).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presumption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grant.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deciding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PRO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prioritise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35" dirty="0">
                <a:solidFill>
                  <a:srgbClr val="203458"/>
                </a:solidFill>
                <a:latin typeface="Trebuchet MS"/>
                <a:cs typeface="Trebuchet MS"/>
              </a:rPr>
              <a:t>(s1(1)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22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35" dirty="0">
                <a:solidFill>
                  <a:srgbClr val="203458"/>
                </a:solidFill>
                <a:latin typeface="Trebuchet MS"/>
                <a:cs typeface="Trebuchet MS"/>
              </a:rPr>
              <a:t>1989.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03458"/>
                </a:solidFill>
                <a:latin typeface="Trebuchet MS"/>
                <a:cs typeface="Trebuchet MS"/>
              </a:rPr>
              <a:t>Three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non-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exhaustive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factors</a:t>
            </a:r>
            <a:r>
              <a:rPr sz="30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often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30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deciding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grant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85" dirty="0">
                <a:solidFill>
                  <a:srgbClr val="203458"/>
                </a:solidFill>
                <a:latin typeface="Trebuchet MS"/>
                <a:cs typeface="Trebuchet MS"/>
              </a:rPr>
              <a:t>(Re</a:t>
            </a:r>
            <a:r>
              <a:rPr sz="3000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85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30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25" dirty="0">
                <a:solidFill>
                  <a:srgbClr val="203458"/>
                </a:solidFill>
                <a:latin typeface="Trebuchet MS"/>
                <a:cs typeface="Trebuchet MS"/>
              </a:rPr>
              <a:t>(Minors)</a:t>
            </a:r>
            <a:r>
              <a:rPr sz="30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70" dirty="0">
                <a:solidFill>
                  <a:srgbClr val="203458"/>
                </a:solidFill>
                <a:latin typeface="Trebuchet MS"/>
                <a:cs typeface="Trebuchet MS"/>
              </a:rPr>
              <a:t>(Local</a:t>
            </a:r>
            <a:r>
              <a:rPr sz="3000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55" dirty="0">
                <a:solidFill>
                  <a:srgbClr val="203458"/>
                </a:solidFill>
                <a:latin typeface="Trebuchet MS"/>
                <a:cs typeface="Trebuchet MS"/>
              </a:rPr>
              <a:t>Authority: </a:t>
            </a:r>
            <a:r>
              <a:rPr sz="3000" i="1" spc="-10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10" dirty="0">
                <a:solidFill>
                  <a:srgbClr val="203458"/>
                </a:solidFill>
                <a:latin typeface="Trebuchet MS"/>
                <a:cs typeface="Trebuchet MS"/>
              </a:rPr>
              <a:t>Rights)</a:t>
            </a:r>
            <a:r>
              <a:rPr sz="30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45" dirty="0">
                <a:solidFill>
                  <a:srgbClr val="203458"/>
                </a:solidFill>
                <a:latin typeface="Trebuchet MS"/>
                <a:cs typeface="Trebuchet MS"/>
              </a:rPr>
              <a:t>(No.</a:t>
            </a:r>
            <a:r>
              <a:rPr sz="30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65" dirty="0">
                <a:solidFill>
                  <a:srgbClr val="203458"/>
                </a:solidFill>
                <a:latin typeface="Trebuchet MS"/>
                <a:cs typeface="Trebuchet MS"/>
              </a:rPr>
              <a:t>3)</a:t>
            </a:r>
            <a:r>
              <a:rPr sz="30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75" dirty="0">
                <a:solidFill>
                  <a:srgbClr val="203458"/>
                </a:solidFill>
                <a:latin typeface="Trebuchet MS"/>
                <a:cs typeface="Trebuchet MS"/>
              </a:rPr>
              <a:t>[1991]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Fam.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85" dirty="0">
                <a:solidFill>
                  <a:srgbClr val="203458"/>
                </a:solidFill>
                <a:latin typeface="Trebuchet MS"/>
                <a:cs typeface="Trebuchet MS"/>
              </a:rPr>
              <a:t>151):</a:t>
            </a:r>
            <a:endParaRPr sz="3000">
              <a:latin typeface="Trebuchet MS"/>
              <a:cs typeface="Trebuchet MS"/>
            </a:endParaRPr>
          </a:p>
          <a:p>
            <a:pPr marL="1307465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Degree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commitment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3000">
              <a:latin typeface="Trebuchet MS"/>
              <a:cs typeface="Trebuchet MS"/>
            </a:endParaRPr>
          </a:p>
          <a:p>
            <a:pPr marL="1307465">
              <a:lnSpc>
                <a:spcPct val="100000"/>
              </a:lnSpc>
              <a:spcBef>
                <a:spcPts val="1350"/>
              </a:spcBef>
            </a:pP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Degree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attachment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exists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666999" y="8896349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9520236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2311400" y="8512174"/>
            <a:ext cx="8921115" cy="1282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47700">
              <a:lnSpc>
                <a:spcPct val="137500"/>
              </a:lnSpc>
              <a:spcBef>
                <a:spcPts val="100"/>
              </a:spcBef>
            </a:pP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Reasons</a:t>
            </a:r>
            <a:r>
              <a:rPr sz="30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applying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order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arrangement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lives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him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70" dirty="0">
                <a:solidFill>
                  <a:srgbClr val="203458"/>
                </a:solidFill>
                <a:latin typeface="Trebuchet MS"/>
                <a:cs typeface="Trebuchet MS"/>
              </a:rPr>
              <a:t>s12(1)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UNMARRIED</a:t>
            </a:r>
            <a:r>
              <a:rPr spc="-425" dirty="0">
                <a:solidFill>
                  <a:srgbClr val="E65385"/>
                </a:solidFill>
              </a:rPr>
              <a:t> </a:t>
            </a:r>
            <a:r>
              <a:rPr spc="-135" dirty="0">
                <a:solidFill>
                  <a:srgbClr val="E65385"/>
                </a:solidFill>
              </a:rPr>
              <a:t>FATHERS</a:t>
            </a:r>
            <a:r>
              <a:rPr spc="-425" dirty="0">
                <a:solidFill>
                  <a:srgbClr val="E65385"/>
                </a:solidFill>
              </a:rPr>
              <a:t> </a:t>
            </a:r>
            <a:r>
              <a:rPr spc="60" dirty="0"/>
              <a:t>AND</a:t>
            </a:r>
            <a:r>
              <a:rPr spc="-425" dirty="0"/>
              <a:t> </a:t>
            </a:r>
            <a:r>
              <a:rPr spc="-450" dirty="0"/>
              <a:t>PR</a:t>
            </a:r>
          </a:p>
        </p:txBody>
      </p:sp>
      <p:sp>
        <p:nvSpPr>
          <p:cNvPr id="13" name="object 1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object 14"/>
          <p:cNvGrpSpPr/>
          <p:nvPr/>
        </p:nvGrpSpPr>
        <p:grpSpPr>
          <a:xfrm>
            <a:off x="11506196" y="8073979"/>
            <a:ext cx="6867525" cy="2213610"/>
            <a:chOff x="11506196" y="8073979"/>
            <a:chExt cx="6867525" cy="2213610"/>
          </a:xfrm>
        </p:grpSpPr>
        <p:sp>
          <p:nvSpPr>
            <p:cNvPr id="15" name="object 15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89832" y="8159703"/>
              <a:ext cx="6698615" cy="1576705"/>
            </a:xfrm>
            <a:custGeom>
              <a:avLst/>
              <a:gdLst/>
              <a:ahLst/>
              <a:cxnLst/>
              <a:rect l="l" t="t" r="r" b="b"/>
              <a:pathLst>
                <a:path w="6698615" h="1576704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576431"/>
                  </a:lnTo>
                  <a:lnTo>
                    <a:pt x="0" y="1576431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591921" y="8159704"/>
              <a:ext cx="6696075" cy="1576705"/>
            </a:xfrm>
            <a:custGeom>
              <a:avLst/>
              <a:gdLst/>
              <a:ahLst/>
              <a:cxnLst/>
              <a:rect l="l" t="t" r="r" b="b"/>
              <a:pathLst>
                <a:path w="6696075" h="1576704">
                  <a:moveTo>
                    <a:pt x="5" y="433755"/>
                  </a:moveTo>
                  <a:lnTo>
                    <a:pt x="3347000" y="0"/>
                  </a:lnTo>
                  <a:lnTo>
                    <a:pt x="6696074" y="434013"/>
                  </a:lnTo>
                  <a:lnTo>
                    <a:pt x="6695980" y="1576430"/>
                  </a:lnTo>
                  <a:lnTo>
                    <a:pt x="0" y="1576430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3213317" y="8402151"/>
            <a:ext cx="3451225" cy="1149350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marR="87630" algn="ctr">
              <a:lnSpc>
                <a:spcPct val="100000"/>
              </a:lnSpc>
              <a:spcBef>
                <a:spcPts val="925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825"/>
              </a:spcBef>
            </a:pPr>
            <a:r>
              <a:rPr sz="3000" spc="-5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FFFFFF"/>
                </a:solidFill>
                <a:latin typeface="Trebuchet MS"/>
                <a:cs typeface="Trebuchet MS"/>
              </a:rPr>
              <a:t>1989,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85" dirty="0">
                <a:solidFill>
                  <a:srgbClr val="FFFFFF"/>
                </a:solidFill>
                <a:latin typeface="Trebuchet MS"/>
                <a:cs typeface="Trebuchet MS"/>
              </a:rPr>
              <a:t>s4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415" dirty="0"/>
              <a:t>SUMMARISING</a:t>
            </a:r>
            <a:r>
              <a:rPr spc="-370" dirty="0"/>
              <a:t> </a:t>
            </a:r>
            <a:r>
              <a:rPr spc="-135" dirty="0"/>
              <a:t>FATHERS</a:t>
            </a:r>
            <a:r>
              <a:rPr spc="-370" dirty="0"/>
              <a:t> </a:t>
            </a:r>
            <a:r>
              <a:rPr spc="60" dirty="0"/>
              <a:t>AND</a:t>
            </a:r>
            <a:r>
              <a:rPr spc="-370" dirty="0"/>
              <a:t> </a:t>
            </a:r>
            <a:r>
              <a:rPr spc="-450" dirty="0"/>
              <a:t>PR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16000" y="2397125"/>
            <a:ext cx="980249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Ellison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85" dirty="0">
                <a:solidFill>
                  <a:srgbClr val="203458"/>
                </a:solidFill>
                <a:latin typeface="Trebuchet MS"/>
                <a:cs typeface="Trebuchet MS"/>
              </a:rPr>
              <a:t>(2024)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80" dirty="0">
                <a:solidFill>
                  <a:srgbClr val="203458"/>
                </a:solidFill>
                <a:latin typeface="Trebuchet MS"/>
                <a:cs typeface="Trebuchet MS"/>
              </a:rPr>
              <a:t>‘Working</a:t>
            </a:r>
            <a:r>
              <a:rPr sz="3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6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3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95" dirty="0">
                <a:solidFill>
                  <a:srgbClr val="203458"/>
                </a:solidFill>
                <a:latin typeface="Trebuchet MS"/>
                <a:cs typeface="Trebuchet MS"/>
              </a:rPr>
              <a:t>Law’</a:t>
            </a:r>
            <a:r>
              <a:rPr sz="3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CILEX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Education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[7.5]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319337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843212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367087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890962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414836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938711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986461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034211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558086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9129711"/>
            <a:ext cx="95250" cy="952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55650" y="1989130"/>
            <a:ext cx="15352394" cy="7883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930525">
              <a:lnSpc>
                <a:spcPct val="137500"/>
              </a:lnSpc>
              <a:spcBef>
                <a:spcPts val="100"/>
              </a:spcBef>
            </a:pPr>
            <a:r>
              <a:rPr sz="2500" b="1" spc="65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500" b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0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5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5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5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may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hold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PR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95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500" b="1" spc="9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5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50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25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s2(5)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)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theory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limitless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Most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5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but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exceptions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25"/>
              </a:spcBef>
            </a:pP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held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Local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certain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circumstances</a:t>
            </a:r>
            <a:endParaRPr sz="2500">
              <a:latin typeface="Trebuchet MS"/>
              <a:cs typeface="Trebuchet MS"/>
            </a:endParaRPr>
          </a:p>
          <a:p>
            <a:pPr marL="12700" marR="2373630">
              <a:lnSpc>
                <a:spcPct val="137500"/>
              </a:lnSpc>
            </a:pP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necessarily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lose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else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gains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6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95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500" b="1" spc="9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5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50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25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s2(6)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)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Acquiring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necessarily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mean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holder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then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increased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role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endParaRPr sz="2500">
              <a:latin typeface="Trebuchet MS"/>
              <a:cs typeface="Trebuchet MS"/>
            </a:endParaRPr>
          </a:p>
          <a:p>
            <a:pPr marL="12700" marR="5080">
              <a:lnSpc>
                <a:spcPct val="137500"/>
              </a:lnSpc>
            </a:pP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more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alone,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requires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act 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jointly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(s2(7))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changing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name,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permanently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removing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29" dirty="0">
                <a:solidFill>
                  <a:srgbClr val="203458"/>
                </a:solidFill>
                <a:latin typeface="Trebuchet MS"/>
                <a:cs typeface="Trebuchet MS"/>
              </a:rPr>
              <a:t>UK,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serious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500">
              <a:latin typeface="Trebuchet MS"/>
              <a:cs typeface="Trebuchet MS"/>
            </a:endParaRPr>
          </a:p>
          <a:p>
            <a:pPr marL="12700" marR="447040">
              <a:lnSpc>
                <a:spcPct val="137500"/>
              </a:lnSpc>
            </a:pP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practice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consult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other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constantly,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occasionally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unresolvable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disagreement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requires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assistance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25"/>
              </a:spcBef>
            </a:pPr>
            <a:r>
              <a:rPr sz="2500" spc="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contrary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exercising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unilaterally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s2(8)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)</a:t>
            </a:r>
            <a:endParaRPr sz="2500">
              <a:latin typeface="Trebuchet MS"/>
              <a:cs typeface="Trebuchet MS"/>
            </a:endParaRPr>
          </a:p>
          <a:p>
            <a:pPr marL="12700" marR="237490">
              <a:lnSpc>
                <a:spcPct val="137500"/>
              </a:lnSpc>
            </a:pP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surrendered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transferred,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holder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arrange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else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meet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behalf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45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500" b="1" spc="-145" dirty="0">
                <a:solidFill>
                  <a:srgbClr val="203458"/>
                </a:solidFill>
                <a:latin typeface="Trebuchet MS"/>
                <a:cs typeface="Trebuchet MS"/>
              </a:rPr>
              <a:t>s2(9)</a:t>
            </a:r>
            <a:r>
              <a:rPr sz="2500" spc="-145" dirty="0">
                <a:solidFill>
                  <a:srgbClr val="203458"/>
                </a:solidFill>
                <a:latin typeface="Trebuchet MS"/>
                <a:cs typeface="Trebuchet MS"/>
              </a:rPr>
              <a:t>),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school,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sports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club,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friends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house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etc.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3rd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party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limited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decisions,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e.g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choosing</a:t>
            </a:r>
            <a:r>
              <a:rPr sz="25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activities,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eat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etc.</a:t>
            </a:r>
            <a:endParaRPr sz="2500">
              <a:latin typeface="Trebuchet MS"/>
              <a:cs typeface="Trebuchet MS"/>
            </a:endParaRPr>
          </a:p>
          <a:p>
            <a:pPr marL="12700" marR="330200">
              <a:lnSpc>
                <a:spcPct val="137500"/>
              </a:lnSpc>
            </a:pP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loking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necessary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promote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s3(5)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)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may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include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urgent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603819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HOLDING</a:t>
            </a:r>
            <a:r>
              <a:rPr spc="-200" dirty="0">
                <a:solidFill>
                  <a:srgbClr val="E65385"/>
                </a:solidFill>
              </a:rPr>
              <a:t> </a:t>
            </a:r>
            <a:r>
              <a:rPr spc="-204" dirty="0">
                <a:solidFill>
                  <a:srgbClr val="E65385"/>
                </a:solidFill>
              </a:rPr>
              <a:t>PARENTAL</a:t>
            </a:r>
            <a:r>
              <a:rPr spc="-195" dirty="0">
                <a:solidFill>
                  <a:srgbClr val="E65385"/>
                </a:solidFill>
              </a:rPr>
              <a:t> </a:t>
            </a:r>
            <a:r>
              <a:rPr spc="-10" dirty="0"/>
              <a:t>RESPONSIBILITY</a:t>
            </a: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9699" y="2363152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9699" y="3048952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9699" y="3734752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9699" y="4420552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9699" y="5106352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19312" y="6473189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19312" y="7158989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119312" y="7844789"/>
            <a:ext cx="142875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728440" y="1948478"/>
            <a:ext cx="15538450" cy="756920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Naturally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expires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03458"/>
                </a:solidFill>
                <a:latin typeface="Trebuchet MS"/>
                <a:cs typeface="Trebuchet MS"/>
              </a:rPr>
              <a:t>turns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400" dirty="0">
                <a:solidFill>
                  <a:srgbClr val="203458"/>
                </a:solidFill>
                <a:latin typeface="Trebuchet MS"/>
                <a:cs typeface="Trebuchet MS"/>
              </a:rPr>
              <a:t>18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endParaRPr sz="3300">
              <a:latin typeface="Trebuchet MS"/>
              <a:cs typeface="Trebuchet MS"/>
            </a:endParaRPr>
          </a:p>
          <a:p>
            <a:pPr marL="12700" marR="275590">
              <a:lnSpc>
                <a:spcPts val="5400"/>
              </a:lnSpc>
              <a:spcBef>
                <a:spcPts val="420"/>
              </a:spcBef>
            </a:pP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Lost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automatically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3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35" dirty="0">
                <a:solidFill>
                  <a:srgbClr val="203458"/>
                </a:solidFill>
                <a:latin typeface="Trebuchet MS"/>
                <a:cs typeface="Trebuchet MS"/>
              </a:rPr>
              <a:t>PR,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03458"/>
                </a:solidFill>
                <a:latin typeface="Trebuchet MS"/>
                <a:cs typeface="Trebuchet MS"/>
              </a:rPr>
              <a:t>adotion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made </a:t>
            </a: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300" spc="-229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0" dirty="0">
                <a:solidFill>
                  <a:srgbClr val="203458"/>
                </a:solidFill>
                <a:latin typeface="Trebuchet MS"/>
                <a:cs typeface="Trebuchet MS"/>
              </a:rPr>
              <a:t>hold</a:t>
            </a: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285" dirty="0">
                <a:solidFill>
                  <a:srgbClr val="203458"/>
                </a:solidFill>
                <a:latin typeface="Trebuchet MS"/>
                <a:cs typeface="Trebuchet MS"/>
              </a:rPr>
              <a:t>CAO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03458"/>
                </a:solidFill>
                <a:latin typeface="Trebuchet MS"/>
                <a:cs typeface="Trebuchet MS"/>
              </a:rPr>
              <a:t>lose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if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discharged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(ended) </a:t>
            </a: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35" dirty="0">
                <a:solidFill>
                  <a:srgbClr val="203458"/>
                </a:solidFill>
                <a:latin typeface="Trebuchet MS"/>
                <a:cs typeface="Trebuchet MS"/>
              </a:rPr>
              <a:t>PR,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gained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under </a:t>
            </a:r>
            <a:r>
              <a:rPr sz="3300" spc="-204" dirty="0">
                <a:solidFill>
                  <a:srgbClr val="203458"/>
                </a:solidFill>
                <a:latin typeface="Trebuchet MS"/>
                <a:cs typeface="Trebuchet MS"/>
              </a:rPr>
              <a:t>s4(1)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03458"/>
                </a:solidFill>
                <a:latin typeface="Trebuchet MS"/>
                <a:cs typeface="Trebuchet MS"/>
              </a:rPr>
              <a:t>terminated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s4(2A)</a:t>
            </a:r>
            <a:endParaRPr sz="3300">
              <a:latin typeface="Trebuchet MS"/>
              <a:cs typeface="Trebuchet MS"/>
            </a:endParaRPr>
          </a:p>
          <a:p>
            <a:pPr marL="12700" marR="685800">
              <a:lnSpc>
                <a:spcPts val="5400"/>
              </a:lnSpc>
            </a:pPr>
            <a:r>
              <a:rPr sz="33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3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 P</a:t>
            </a:r>
            <a:r>
              <a:rPr sz="33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(Terminating</a:t>
            </a:r>
            <a:r>
              <a:rPr sz="33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3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Responsibility)</a:t>
            </a:r>
            <a:r>
              <a:rPr sz="33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300" dirty="0">
                <a:solidFill>
                  <a:srgbClr val="203458"/>
                </a:solidFill>
                <a:latin typeface="Trebuchet MS"/>
                <a:cs typeface="Trebuchet MS"/>
              </a:rPr>
              <a:t>[1995]</a:t>
            </a:r>
            <a:r>
              <a:rPr sz="33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969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33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4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3300" b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65" dirty="0">
                <a:solidFill>
                  <a:srgbClr val="203458"/>
                </a:solidFill>
                <a:latin typeface="Trebuchet MS"/>
                <a:cs typeface="Trebuchet MS"/>
              </a:rPr>
              <a:t>1048</a:t>
            </a:r>
            <a:r>
              <a:rPr sz="3300" spc="-265" dirty="0">
                <a:solidFill>
                  <a:srgbClr val="203458"/>
                </a:solidFill>
                <a:latin typeface="Trebuchet MS"/>
                <a:cs typeface="Trebuchet MS"/>
              </a:rPr>
              <a:t>.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Guidance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when </a:t>
            </a:r>
            <a:r>
              <a:rPr sz="3300" spc="-50" dirty="0">
                <a:solidFill>
                  <a:srgbClr val="203458"/>
                </a:solidFill>
                <a:latin typeface="Trebuchet MS"/>
                <a:cs typeface="Trebuchet MS"/>
              </a:rPr>
              <a:t>appropriate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power:</a:t>
            </a:r>
            <a:endParaRPr sz="3300">
              <a:latin typeface="Trebuchet MS"/>
              <a:cs typeface="Trebuchet MS"/>
            </a:endParaRPr>
          </a:p>
          <a:p>
            <a:pPr marL="724535" marR="4493260">
              <a:lnSpc>
                <a:spcPts val="5400"/>
              </a:lnSpc>
            </a:pP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presumption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03458"/>
                </a:solidFill>
                <a:latin typeface="Trebuchet MS"/>
                <a:cs typeface="Trebuchet MS"/>
              </a:rPr>
              <a:t>towards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continuing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ending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PR 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paramount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consideration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415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3300" b="1" spc="-415" dirty="0">
                <a:solidFill>
                  <a:srgbClr val="203458"/>
                </a:solidFill>
                <a:latin typeface="Trebuchet MS"/>
                <a:cs typeface="Trebuchet MS"/>
              </a:rPr>
              <a:t>s1(1)</a:t>
            </a:r>
            <a:r>
              <a:rPr sz="33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29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330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315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3300" spc="-315" dirty="0">
                <a:solidFill>
                  <a:srgbClr val="203458"/>
                </a:solidFill>
                <a:latin typeface="Trebuchet MS"/>
                <a:cs typeface="Trebuchet MS"/>
              </a:rPr>
              <a:t>)</a:t>
            </a:r>
            <a:endParaRPr sz="3300">
              <a:latin typeface="Trebuchet MS"/>
              <a:cs typeface="Trebuchet MS"/>
            </a:endParaRPr>
          </a:p>
          <a:p>
            <a:pPr marL="724535" marR="5080">
              <a:lnSpc>
                <a:spcPts val="5400"/>
              </a:lnSpc>
            </a:pP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ask</a:t>
            </a:r>
            <a:r>
              <a:rPr sz="33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itself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13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now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would </a:t>
            </a:r>
            <a:r>
              <a:rPr sz="3300" spc="-1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03458"/>
                </a:solidFill>
                <a:latin typeface="Trebuchet MS"/>
                <a:cs typeface="Trebuchet MS"/>
              </a:rPr>
              <a:t>grant</a:t>
            </a:r>
            <a:r>
              <a:rPr sz="33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request?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4" dirty="0">
                <a:solidFill>
                  <a:srgbClr val="203458"/>
                </a:solidFill>
                <a:latin typeface="Trebuchet MS"/>
                <a:cs typeface="Trebuchet MS"/>
              </a:rPr>
              <a:t>not,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then</a:t>
            </a:r>
            <a:r>
              <a:rPr sz="3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suggests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discharged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540954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50" dirty="0">
                <a:solidFill>
                  <a:srgbClr val="E65385"/>
                </a:solidFill>
              </a:rPr>
              <a:t>LOSING</a:t>
            </a:r>
            <a:r>
              <a:rPr spc="-335" dirty="0">
                <a:solidFill>
                  <a:srgbClr val="E65385"/>
                </a:solidFill>
              </a:rPr>
              <a:t> </a:t>
            </a:r>
            <a:r>
              <a:rPr spc="-204" dirty="0">
                <a:solidFill>
                  <a:srgbClr val="E65385"/>
                </a:solidFill>
              </a:rPr>
              <a:t>PARENTAL</a:t>
            </a:r>
            <a:r>
              <a:rPr spc="-330" dirty="0">
                <a:solidFill>
                  <a:srgbClr val="E65385"/>
                </a:solidFill>
              </a:rPr>
              <a:t> </a:t>
            </a:r>
            <a:r>
              <a:rPr spc="-10" dirty="0"/>
              <a:t>RESPONSIBILITY</a:t>
            </a: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313382" y="1"/>
              <a:ext cx="10974705" cy="10287000"/>
            </a:xfrm>
            <a:custGeom>
              <a:avLst/>
              <a:gdLst/>
              <a:ahLst/>
              <a:cxnLst/>
              <a:rect l="l" t="t" r="r" b="b"/>
              <a:pathLst>
                <a:path w="10974705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974617" y="0"/>
                  </a:lnTo>
                  <a:lnTo>
                    <a:pt x="10974617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7473" y="0"/>
              <a:ext cx="10311130" cy="10287000"/>
            </a:xfrm>
            <a:custGeom>
              <a:avLst/>
              <a:gdLst/>
              <a:ahLst/>
              <a:cxnLst/>
              <a:rect l="l" t="t" r="r" b="b"/>
              <a:pathLst>
                <a:path w="10311130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310525" y="0"/>
                  </a:lnTo>
                  <a:lnTo>
                    <a:pt x="10310525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1897899" y="5432786"/>
            <a:ext cx="6403340" cy="34086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946910" algn="ctr">
              <a:lnSpc>
                <a:spcPts val="9345"/>
              </a:lnSpc>
              <a:spcBef>
                <a:spcPts val="95"/>
              </a:spcBef>
            </a:pPr>
            <a:r>
              <a:rPr sz="8950" b="1" spc="-300" dirty="0">
                <a:solidFill>
                  <a:srgbClr val="FED307"/>
                </a:solidFill>
                <a:latin typeface="Trebuchet MS"/>
                <a:cs typeface="Trebuchet MS"/>
              </a:rPr>
              <a:t>PART</a:t>
            </a:r>
            <a:r>
              <a:rPr sz="8950" b="1" spc="-450" dirty="0">
                <a:solidFill>
                  <a:srgbClr val="FED307"/>
                </a:solidFill>
                <a:latin typeface="Trebuchet MS"/>
                <a:cs typeface="Trebuchet MS"/>
              </a:rPr>
              <a:t> </a:t>
            </a:r>
            <a:r>
              <a:rPr sz="8950" b="1" spc="-635" dirty="0">
                <a:solidFill>
                  <a:srgbClr val="FED307"/>
                </a:solidFill>
                <a:latin typeface="Trebuchet MS"/>
                <a:cs typeface="Trebuchet MS"/>
              </a:rPr>
              <a:t>2:</a:t>
            </a:r>
            <a:endParaRPr sz="8950">
              <a:latin typeface="Trebuchet MS"/>
              <a:cs typeface="Trebuchet MS"/>
            </a:endParaRPr>
          </a:p>
          <a:p>
            <a:pPr marR="5080" algn="r">
              <a:lnSpc>
                <a:spcPts val="7950"/>
              </a:lnSpc>
            </a:pPr>
            <a:r>
              <a:rPr sz="8950" b="1" spc="50" dirty="0">
                <a:solidFill>
                  <a:srgbClr val="FFFFFF"/>
                </a:solidFill>
                <a:latin typeface="Trebuchet MS"/>
                <a:cs typeface="Trebuchet MS"/>
              </a:rPr>
              <a:t>STARTING</a:t>
            </a:r>
            <a:r>
              <a:rPr sz="8950" b="1" spc="-4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8950" b="1" spc="40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endParaRPr sz="8950">
              <a:latin typeface="Trebuchet MS"/>
              <a:cs typeface="Trebuchet MS"/>
            </a:endParaRPr>
          </a:p>
          <a:p>
            <a:pPr marR="5080" algn="r">
              <a:lnSpc>
                <a:spcPts val="9345"/>
              </a:lnSpc>
            </a:pPr>
            <a:r>
              <a:rPr sz="8950" b="1" spc="145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endParaRPr sz="895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79052" y="8844419"/>
            <a:ext cx="9012555" cy="7366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850265" algn="l"/>
              </a:tabLst>
            </a:pPr>
            <a:r>
              <a:rPr lang="en-GB" sz="4650" b="1" u="sng" spc="-3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WEEK </a:t>
            </a:r>
            <a:r>
              <a:rPr sz="4650" b="1" u="sng" spc="-31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2: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19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BECOMING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2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A</a:t>
            </a:r>
            <a:r>
              <a:rPr sz="4650" b="1" u="sng" spc="-22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4650" b="1" u="sng" spc="-1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PARENT</a:t>
            </a:r>
            <a:r>
              <a:rPr sz="4650" b="1" u="sng" spc="116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endParaRPr sz="4650" dirty="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995454" y="5510245"/>
            <a:ext cx="6292850" cy="19050"/>
          </a:xfrm>
          <a:custGeom>
            <a:avLst/>
            <a:gdLst/>
            <a:ahLst/>
            <a:cxnLst/>
            <a:rect l="l" t="t" r="r" b="b"/>
            <a:pathLst>
              <a:path w="6292850" h="19050">
                <a:moveTo>
                  <a:pt x="6292544" y="19049"/>
                </a:moveTo>
                <a:lnTo>
                  <a:pt x="0" y="19049"/>
                </a:lnTo>
                <a:lnTo>
                  <a:pt x="0" y="0"/>
                </a:lnTo>
                <a:lnTo>
                  <a:pt x="6292544" y="0"/>
                </a:lnTo>
                <a:lnTo>
                  <a:pt x="6292544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RECAP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707652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62162" y="3350590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62162" y="3998290"/>
            <a:ext cx="133349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62162" y="5293690"/>
            <a:ext cx="133349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62162" y="5941390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62162" y="6589090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062162" y="7236790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062162" y="8532190"/>
            <a:ext cx="133349" cy="133349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1355" marR="3256915" indent="-669290">
              <a:lnSpc>
                <a:spcPct val="137100"/>
              </a:lnSpc>
              <a:spcBef>
                <a:spcPts val="100"/>
              </a:spcBef>
            </a:pPr>
            <a:r>
              <a:rPr spc="-165" dirty="0"/>
              <a:t>In</a:t>
            </a:r>
            <a:r>
              <a:rPr spc="-100" dirty="0"/>
              <a:t> </a:t>
            </a:r>
            <a:r>
              <a:rPr spc="-55" dirty="0"/>
              <a:t>part</a:t>
            </a:r>
            <a:r>
              <a:rPr spc="-180" dirty="0"/>
              <a:t> </a:t>
            </a:r>
            <a:r>
              <a:rPr spc="-750" dirty="0"/>
              <a:t>1</a:t>
            </a:r>
            <a:r>
              <a:rPr spc="-100" dirty="0"/>
              <a:t> </a:t>
            </a:r>
            <a:r>
              <a:rPr dirty="0"/>
              <a:t>we</a:t>
            </a:r>
            <a:r>
              <a:rPr spc="-155" dirty="0"/>
              <a:t> </a:t>
            </a:r>
            <a:r>
              <a:rPr spc="-50" dirty="0"/>
              <a:t>discussed: </a:t>
            </a:r>
            <a:r>
              <a:rPr spc="-100" dirty="0"/>
              <a:t>Who</a:t>
            </a:r>
            <a:r>
              <a:rPr spc="-135" dirty="0"/>
              <a:t> </a:t>
            </a:r>
            <a:r>
              <a:rPr spc="-65" dirty="0"/>
              <a:t>is</a:t>
            </a:r>
            <a:r>
              <a:rPr spc="-130" dirty="0"/>
              <a:t> </a:t>
            </a:r>
            <a:r>
              <a:rPr spc="130" dirty="0"/>
              <a:t>a</a:t>
            </a:r>
            <a:r>
              <a:rPr spc="-130" dirty="0"/>
              <a:t> </a:t>
            </a:r>
            <a:r>
              <a:rPr spc="-20" dirty="0"/>
              <a:t>child</a:t>
            </a:r>
          </a:p>
          <a:p>
            <a:pPr marL="681355" marR="2425065">
              <a:lnSpc>
                <a:spcPct val="137100"/>
              </a:lnSpc>
            </a:pPr>
            <a:r>
              <a:rPr spc="-100" dirty="0"/>
              <a:t>Who</a:t>
            </a:r>
            <a:r>
              <a:rPr spc="-130" dirty="0"/>
              <a:t> </a:t>
            </a:r>
            <a:r>
              <a:rPr spc="-65" dirty="0"/>
              <a:t>is</a:t>
            </a:r>
            <a:r>
              <a:rPr spc="-130" dirty="0"/>
              <a:t> </a:t>
            </a:r>
            <a:r>
              <a:rPr spc="130" dirty="0"/>
              <a:t>a</a:t>
            </a:r>
            <a:r>
              <a:rPr spc="-125" dirty="0"/>
              <a:t> </a:t>
            </a:r>
            <a:r>
              <a:rPr spc="-100" dirty="0"/>
              <a:t>natural</a:t>
            </a:r>
            <a:r>
              <a:rPr spc="-130" dirty="0"/>
              <a:t> </a:t>
            </a:r>
            <a:r>
              <a:rPr spc="-50" dirty="0"/>
              <a:t>parent (mother/father)</a:t>
            </a:r>
          </a:p>
          <a:p>
            <a:pPr marL="681355" marR="5080">
              <a:lnSpc>
                <a:spcPct val="137100"/>
              </a:lnSpc>
            </a:pPr>
            <a:r>
              <a:rPr spc="-100" dirty="0"/>
              <a:t>Who</a:t>
            </a:r>
            <a:r>
              <a:rPr spc="-135" dirty="0"/>
              <a:t> </a:t>
            </a:r>
            <a:r>
              <a:rPr spc="-65" dirty="0"/>
              <a:t>is</a:t>
            </a:r>
            <a:r>
              <a:rPr spc="-165" dirty="0"/>
              <a:t> </a:t>
            </a:r>
            <a:r>
              <a:rPr spc="130" dirty="0"/>
              <a:t>a</a:t>
            </a:r>
            <a:r>
              <a:rPr spc="-145" dirty="0"/>
              <a:t> </a:t>
            </a:r>
            <a:r>
              <a:rPr dirty="0"/>
              <a:t>legal</a:t>
            </a:r>
            <a:r>
              <a:rPr spc="-150" dirty="0"/>
              <a:t> </a:t>
            </a:r>
            <a:r>
              <a:rPr spc="-70" dirty="0"/>
              <a:t>parent</a:t>
            </a:r>
            <a:r>
              <a:rPr spc="-145" dirty="0"/>
              <a:t> </a:t>
            </a:r>
            <a:r>
              <a:rPr spc="-105" dirty="0"/>
              <a:t>(mother/father) What</a:t>
            </a:r>
            <a:r>
              <a:rPr spc="-130" dirty="0"/>
              <a:t> </a:t>
            </a:r>
            <a:r>
              <a:rPr spc="-60" dirty="0"/>
              <a:t>parental</a:t>
            </a:r>
            <a:r>
              <a:rPr spc="-150" dirty="0"/>
              <a:t> </a:t>
            </a:r>
            <a:r>
              <a:rPr spc="-110" dirty="0"/>
              <a:t>responsibility</a:t>
            </a:r>
            <a:r>
              <a:rPr spc="-125" dirty="0"/>
              <a:t> </a:t>
            </a:r>
            <a:r>
              <a:rPr spc="-25" dirty="0"/>
              <a:t>is</a:t>
            </a:r>
          </a:p>
          <a:p>
            <a:pPr marL="681355" marR="521334">
              <a:lnSpc>
                <a:spcPct val="137100"/>
              </a:lnSpc>
            </a:pPr>
            <a:r>
              <a:rPr spc="-100" dirty="0"/>
              <a:t>Who</a:t>
            </a:r>
            <a:r>
              <a:rPr spc="-135" dirty="0"/>
              <a:t> </a:t>
            </a:r>
            <a:r>
              <a:rPr dirty="0"/>
              <a:t>has</a:t>
            </a:r>
            <a:r>
              <a:rPr spc="-150" dirty="0"/>
              <a:t> </a:t>
            </a:r>
            <a:r>
              <a:rPr spc="-60" dirty="0"/>
              <a:t>parental</a:t>
            </a:r>
            <a:r>
              <a:rPr spc="-140" dirty="0"/>
              <a:t> </a:t>
            </a:r>
            <a:r>
              <a:rPr spc="-35" dirty="0"/>
              <a:t>responsibility </a:t>
            </a:r>
            <a:r>
              <a:rPr spc="-50" dirty="0"/>
              <a:t>How</a:t>
            </a:r>
            <a:r>
              <a:rPr spc="-130" dirty="0"/>
              <a:t> </a:t>
            </a:r>
            <a:r>
              <a:rPr spc="-60" dirty="0"/>
              <a:t>parental</a:t>
            </a:r>
            <a:r>
              <a:rPr spc="-125" dirty="0"/>
              <a:t> </a:t>
            </a:r>
            <a:r>
              <a:rPr spc="-110" dirty="0"/>
              <a:t>responsibility</a:t>
            </a:r>
            <a:r>
              <a:rPr spc="-125" dirty="0"/>
              <a:t> </a:t>
            </a:r>
            <a:r>
              <a:rPr dirty="0"/>
              <a:t>can</a:t>
            </a:r>
            <a:r>
              <a:rPr spc="-125" dirty="0"/>
              <a:t> </a:t>
            </a:r>
            <a:r>
              <a:rPr spc="-25" dirty="0"/>
              <a:t>be </a:t>
            </a:r>
            <a:r>
              <a:rPr spc="-10" dirty="0"/>
              <a:t>gained/lost</a:t>
            </a: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pc="-70" dirty="0"/>
              <a:t>Introduced</a:t>
            </a:r>
            <a:r>
              <a:rPr spc="-135" dirty="0"/>
              <a:t> </a:t>
            </a:r>
            <a:r>
              <a:rPr spc="-75" dirty="0"/>
              <a:t>welfare</a:t>
            </a:r>
            <a:r>
              <a:rPr spc="-130" dirty="0"/>
              <a:t> </a:t>
            </a:r>
            <a:r>
              <a:rPr spc="-10" dirty="0"/>
              <a:t>principle</a:t>
            </a: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62956" y="2533659"/>
            <a:ext cx="123825" cy="1238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4468" y="3176597"/>
            <a:ext cx="133349" cy="13334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434468" y="3824297"/>
            <a:ext cx="133349" cy="1333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434468" y="4471997"/>
            <a:ext cx="133349" cy="1333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0434468" y="5119697"/>
            <a:ext cx="133349" cy="133349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0057586" y="2132968"/>
            <a:ext cx="5507990" cy="3911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1355" marR="1186815" indent="-669290">
              <a:lnSpc>
                <a:spcPct val="137100"/>
              </a:lnSpc>
              <a:spcBef>
                <a:spcPts val="100"/>
              </a:spcBef>
            </a:pP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Part</a:t>
            </a:r>
            <a:r>
              <a:rPr sz="3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275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we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explore: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assisted</a:t>
            </a:r>
            <a:r>
              <a:rPr sz="31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reproduction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abortion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20" dirty="0">
                <a:solidFill>
                  <a:srgbClr val="203458"/>
                </a:solidFill>
                <a:latin typeface="Trebuchet MS"/>
                <a:cs typeface="Trebuchet MS"/>
              </a:rPr>
              <a:t>use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DNA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tests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03458"/>
                </a:solidFill>
                <a:latin typeface="Trebuchet MS"/>
                <a:cs typeface="Trebuchet MS"/>
              </a:rPr>
              <a:t>establish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parentage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371085" y="1028700"/>
            <a:ext cx="6886573" cy="4591049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0526881" y="5910875"/>
            <a:ext cx="6727190" cy="3086100"/>
          </a:xfrm>
          <a:custGeom>
            <a:avLst/>
            <a:gdLst/>
            <a:ahLst/>
            <a:cxnLst/>
            <a:rect l="l" t="t" r="r" b="b"/>
            <a:pathLst>
              <a:path w="6727190" h="3086100">
                <a:moveTo>
                  <a:pt x="6246643" y="3086099"/>
                </a:moveTo>
                <a:lnTo>
                  <a:pt x="485775" y="3086099"/>
                </a:lnTo>
                <a:lnTo>
                  <a:pt x="437762" y="3083723"/>
                </a:lnTo>
                <a:lnTo>
                  <a:pt x="390562" y="3076679"/>
                </a:lnTo>
                <a:lnTo>
                  <a:pt x="344494" y="3065102"/>
                </a:lnTo>
                <a:lnTo>
                  <a:pt x="299877" y="3049122"/>
                </a:lnTo>
                <a:lnTo>
                  <a:pt x="257028" y="3028872"/>
                </a:lnTo>
                <a:lnTo>
                  <a:pt x="216266" y="3004484"/>
                </a:lnTo>
                <a:lnTo>
                  <a:pt x="177911" y="2976089"/>
                </a:lnTo>
                <a:lnTo>
                  <a:pt x="142280" y="2943820"/>
                </a:lnTo>
                <a:lnTo>
                  <a:pt x="110011" y="2908189"/>
                </a:lnTo>
                <a:lnTo>
                  <a:pt x="81616" y="2869833"/>
                </a:lnTo>
                <a:lnTo>
                  <a:pt x="57227" y="2829072"/>
                </a:lnTo>
                <a:lnTo>
                  <a:pt x="36977" y="2786223"/>
                </a:lnTo>
                <a:lnTo>
                  <a:pt x="20997" y="2741605"/>
                </a:lnTo>
                <a:lnTo>
                  <a:pt x="9420" y="2695537"/>
                </a:lnTo>
                <a:lnTo>
                  <a:pt x="2377" y="2648338"/>
                </a:lnTo>
                <a:lnTo>
                  <a:pt x="0" y="2600325"/>
                </a:lnTo>
                <a:lnTo>
                  <a:pt x="0" y="485775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1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7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6246643" y="0"/>
                </a:lnTo>
                <a:lnTo>
                  <a:pt x="6294656" y="2377"/>
                </a:lnTo>
                <a:lnTo>
                  <a:pt x="6341856" y="9420"/>
                </a:lnTo>
                <a:lnTo>
                  <a:pt x="6387924" y="20997"/>
                </a:lnTo>
                <a:lnTo>
                  <a:pt x="6432541" y="36977"/>
                </a:lnTo>
                <a:lnTo>
                  <a:pt x="6475390" y="57227"/>
                </a:lnTo>
                <a:lnTo>
                  <a:pt x="6516151" y="81615"/>
                </a:lnTo>
                <a:lnTo>
                  <a:pt x="6554507" y="110010"/>
                </a:lnTo>
                <a:lnTo>
                  <a:pt x="6590138" y="142280"/>
                </a:lnTo>
                <a:lnTo>
                  <a:pt x="6622408" y="177911"/>
                </a:lnTo>
                <a:lnTo>
                  <a:pt x="6650803" y="216266"/>
                </a:lnTo>
                <a:lnTo>
                  <a:pt x="6675191" y="257028"/>
                </a:lnTo>
                <a:lnTo>
                  <a:pt x="6695441" y="299877"/>
                </a:lnTo>
                <a:lnTo>
                  <a:pt x="6711420" y="344494"/>
                </a:lnTo>
                <a:lnTo>
                  <a:pt x="6722998" y="390562"/>
                </a:lnTo>
                <a:lnTo>
                  <a:pt x="6726733" y="415594"/>
                </a:lnTo>
                <a:lnTo>
                  <a:pt x="6726733" y="2670506"/>
                </a:lnTo>
                <a:lnTo>
                  <a:pt x="6711420" y="2741605"/>
                </a:lnTo>
                <a:lnTo>
                  <a:pt x="6695441" y="2786223"/>
                </a:lnTo>
                <a:lnTo>
                  <a:pt x="6675191" y="2829072"/>
                </a:lnTo>
                <a:lnTo>
                  <a:pt x="6650803" y="2869833"/>
                </a:lnTo>
                <a:lnTo>
                  <a:pt x="6622408" y="2908189"/>
                </a:lnTo>
                <a:lnTo>
                  <a:pt x="6590138" y="2943820"/>
                </a:lnTo>
                <a:lnTo>
                  <a:pt x="6554507" y="2976089"/>
                </a:lnTo>
                <a:lnTo>
                  <a:pt x="6516151" y="3004484"/>
                </a:lnTo>
                <a:lnTo>
                  <a:pt x="6475390" y="3028872"/>
                </a:lnTo>
                <a:lnTo>
                  <a:pt x="6432541" y="3049122"/>
                </a:lnTo>
                <a:lnTo>
                  <a:pt x="6387924" y="3065102"/>
                </a:lnTo>
                <a:lnTo>
                  <a:pt x="6341856" y="3076679"/>
                </a:lnTo>
                <a:lnTo>
                  <a:pt x="6294656" y="3083723"/>
                </a:lnTo>
                <a:lnTo>
                  <a:pt x="6246643" y="30860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589042" y="6288224"/>
            <a:ext cx="6608445" cy="2291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ts val="2375"/>
              </a:lnSpc>
              <a:spcBef>
                <a:spcPts val="125"/>
              </a:spcBef>
            </a:pP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R</a:t>
            </a:r>
            <a:r>
              <a:rPr sz="2150" i="1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60" dirty="0">
                <a:solidFill>
                  <a:srgbClr val="FFFFFF"/>
                </a:solidFill>
                <a:latin typeface="Trebuchet MS"/>
                <a:cs typeface="Trebuchet MS"/>
              </a:rPr>
              <a:t>(K)</a:t>
            </a:r>
            <a:r>
              <a:rPr sz="2150" i="1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30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2150" i="1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0" dirty="0">
                <a:solidFill>
                  <a:srgbClr val="FFFFFF"/>
                </a:solidFill>
                <a:latin typeface="Trebuchet MS"/>
                <a:cs typeface="Trebuchet MS"/>
              </a:rPr>
              <a:t>Secretary</a:t>
            </a:r>
            <a:r>
              <a:rPr sz="215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15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State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1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2150" i="1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5" dirty="0">
                <a:solidFill>
                  <a:srgbClr val="FFFFFF"/>
                </a:solidFill>
                <a:latin typeface="Trebuchet MS"/>
                <a:cs typeface="Trebuchet MS"/>
              </a:rPr>
              <a:t>Home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0" dirty="0">
                <a:solidFill>
                  <a:srgbClr val="FFFFFF"/>
                </a:solidFill>
                <a:latin typeface="Trebuchet MS"/>
                <a:cs typeface="Trebuchet MS"/>
              </a:rPr>
              <a:t>Department</a:t>
            </a:r>
            <a:endParaRPr sz="2150">
              <a:latin typeface="Trebuchet MS"/>
              <a:cs typeface="Trebuchet MS"/>
            </a:endParaRPr>
          </a:p>
          <a:p>
            <a:pPr marR="66675" algn="ctr">
              <a:lnSpc>
                <a:spcPts val="2380"/>
              </a:lnSpc>
            </a:pPr>
            <a:r>
              <a:rPr sz="2150" spc="-35" dirty="0">
                <a:solidFill>
                  <a:srgbClr val="FFFFFF"/>
                </a:solidFill>
                <a:latin typeface="Trebuchet MS"/>
                <a:cs typeface="Trebuchet MS"/>
              </a:rPr>
              <a:t>[2018]</a:t>
            </a:r>
            <a:r>
              <a:rPr sz="215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dirty="0">
                <a:solidFill>
                  <a:srgbClr val="FFFFFF"/>
                </a:solidFill>
                <a:latin typeface="Trebuchet MS"/>
                <a:cs typeface="Trebuchet MS"/>
              </a:rPr>
              <a:t>EWHC</a:t>
            </a:r>
            <a:r>
              <a:rPr sz="2150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spc="-75" dirty="0">
                <a:solidFill>
                  <a:srgbClr val="FFFFFF"/>
                </a:solidFill>
                <a:latin typeface="Trebuchet MS"/>
                <a:cs typeface="Trebuchet MS"/>
              </a:rPr>
              <a:t>1834</a:t>
            </a:r>
            <a:r>
              <a:rPr sz="2150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spc="-70" dirty="0">
                <a:solidFill>
                  <a:srgbClr val="FFFFFF"/>
                </a:solidFill>
                <a:latin typeface="Trebuchet MS"/>
                <a:cs typeface="Trebuchet MS"/>
              </a:rPr>
              <a:t>(Admin)</a:t>
            </a:r>
            <a:r>
              <a:rPr sz="215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spc="-20" dirty="0">
                <a:solidFill>
                  <a:srgbClr val="FFFFFF"/>
                </a:solidFill>
                <a:latin typeface="Trebuchet MS"/>
                <a:cs typeface="Trebuchet MS"/>
              </a:rPr>
              <a:t>[51]</a:t>
            </a:r>
            <a:endParaRPr sz="2150">
              <a:latin typeface="Trebuchet MS"/>
              <a:cs typeface="Trebuchet MS"/>
            </a:endParaRPr>
          </a:p>
          <a:p>
            <a:pPr marL="12065" marR="5080" indent="-635" algn="ctr">
              <a:lnSpc>
                <a:spcPts val="2180"/>
              </a:lnSpc>
              <a:spcBef>
                <a:spcPts val="2180"/>
              </a:spcBef>
            </a:pPr>
            <a:r>
              <a:rPr sz="2150" i="1" spc="-55" dirty="0">
                <a:solidFill>
                  <a:srgbClr val="FFFFFF"/>
                </a:solidFill>
                <a:latin typeface="Trebuchet MS"/>
                <a:cs typeface="Trebuchet MS"/>
              </a:rPr>
              <a:t>Under</a:t>
            </a:r>
            <a:r>
              <a:rPr sz="215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95" dirty="0">
                <a:solidFill>
                  <a:srgbClr val="FFFFFF"/>
                </a:solidFill>
                <a:latin typeface="Trebuchet MS"/>
                <a:cs typeface="Trebuchet MS"/>
              </a:rPr>
              <a:t>2008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Act,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at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40" dirty="0">
                <a:solidFill>
                  <a:srgbClr val="FFFFFF"/>
                </a:solidFill>
                <a:latin typeface="Trebuchet MS"/>
                <a:cs typeface="Trebuchet MS"/>
              </a:rPr>
              <a:t>birth</a:t>
            </a:r>
            <a:r>
              <a:rPr sz="2150" i="1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11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6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0" dirty="0">
                <a:solidFill>
                  <a:srgbClr val="FFFFFF"/>
                </a:solidFill>
                <a:latin typeface="Trebuchet MS"/>
                <a:cs typeface="Trebuchet MS"/>
              </a:rPr>
              <a:t>always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has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5" dirty="0">
                <a:solidFill>
                  <a:srgbClr val="FFFFFF"/>
                </a:solidFill>
                <a:latin typeface="Trebuchet MS"/>
                <a:cs typeface="Trebuchet MS"/>
              </a:rPr>
              <a:t>one </a:t>
            </a:r>
            <a:r>
              <a:rPr sz="2150" i="1" spc="-130" dirty="0">
                <a:solidFill>
                  <a:srgbClr val="FFFFFF"/>
                </a:solidFill>
                <a:latin typeface="Trebuchet MS"/>
                <a:cs typeface="Trebuchet MS"/>
              </a:rPr>
              <a:t>mother,</a:t>
            </a:r>
            <a:r>
              <a:rPr sz="2150" i="1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sz="2150" i="1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75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the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woman</a:t>
            </a:r>
            <a:r>
              <a:rPr sz="2150" i="1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sz="2150" i="1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0" dirty="0">
                <a:solidFill>
                  <a:srgbClr val="FFFFFF"/>
                </a:solidFill>
                <a:latin typeface="Trebuchet MS"/>
                <a:cs typeface="Trebuchet MS"/>
              </a:rPr>
              <a:t>bore</a:t>
            </a:r>
            <a:r>
              <a:rPr sz="215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35" dirty="0">
                <a:solidFill>
                  <a:srgbClr val="FFFFFF"/>
                </a:solidFill>
                <a:latin typeface="Trebuchet MS"/>
                <a:cs typeface="Trebuchet MS"/>
              </a:rPr>
              <a:t>her;</a:t>
            </a:r>
            <a:r>
              <a:rPr sz="2150" i="1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5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15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also</a:t>
            </a:r>
            <a:r>
              <a:rPr sz="215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0" dirty="0">
                <a:solidFill>
                  <a:srgbClr val="FFFFFF"/>
                </a:solidFill>
                <a:latin typeface="Trebuchet MS"/>
                <a:cs typeface="Trebuchet MS"/>
              </a:rPr>
              <a:t>have </a:t>
            </a:r>
            <a:r>
              <a:rPr sz="2150" i="1" spc="11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150" i="1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40" dirty="0">
                <a:solidFill>
                  <a:srgbClr val="FFFFFF"/>
                </a:solidFill>
                <a:latin typeface="Trebuchet MS"/>
                <a:cs typeface="Trebuchet MS"/>
              </a:rPr>
              <a:t>female</a:t>
            </a:r>
            <a:r>
              <a:rPr sz="215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90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215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5" dirty="0">
                <a:solidFill>
                  <a:srgbClr val="FFFFFF"/>
                </a:solidFill>
                <a:latin typeface="Trebuchet MS"/>
                <a:cs typeface="Trebuchet MS"/>
              </a:rPr>
              <a:t>male</a:t>
            </a:r>
            <a:r>
              <a:rPr sz="215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90" dirty="0">
                <a:solidFill>
                  <a:srgbClr val="FFFFFF"/>
                </a:solidFill>
                <a:latin typeface="Trebuchet MS"/>
                <a:cs typeface="Trebuchet MS"/>
              </a:rPr>
              <a:t>co-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parent;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5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15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70" dirty="0">
                <a:solidFill>
                  <a:srgbClr val="FFFFFF"/>
                </a:solidFill>
                <a:latin typeface="Trebuchet MS"/>
                <a:cs typeface="Trebuchet MS"/>
              </a:rPr>
              <a:t>never</a:t>
            </a:r>
            <a:r>
              <a:rPr sz="215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sz="215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65" dirty="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sz="215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0" dirty="0">
                <a:solidFill>
                  <a:srgbClr val="FFFFFF"/>
                </a:solidFill>
                <a:latin typeface="Trebuchet MS"/>
                <a:cs typeface="Trebuchet MS"/>
              </a:rPr>
              <a:t>than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5" dirty="0">
                <a:solidFill>
                  <a:srgbClr val="FFFFFF"/>
                </a:solidFill>
                <a:latin typeface="Trebuchet MS"/>
                <a:cs typeface="Trebuchet MS"/>
              </a:rPr>
              <a:t>male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parent;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35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70" dirty="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dirty="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65" dirty="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sz="215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55" dirty="0">
                <a:solidFill>
                  <a:srgbClr val="FFFFFF"/>
                </a:solidFill>
                <a:latin typeface="Trebuchet MS"/>
                <a:cs typeface="Trebuchet MS"/>
              </a:rPr>
              <a:t>than</a:t>
            </a:r>
            <a:r>
              <a:rPr sz="215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25" dirty="0">
                <a:solidFill>
                  <a:srgbClr val="FFFFFF"/>
                </a:solidFill>
                <a:latin typeface="Trebuchet MS"/>
                <a:cs typeface="Trebuchet MS"/>
              </a:rPr>
              <a:t>two </a:t>
            </a:r>
            <a:r>
              <a:rPr sz="2150" i="1" spc="-40" dirty="0">
                <a:solidFill>
                  <a:srgbClr val="FFFFFF"/>
                </a:solidFill>
                <a:latin typeface="Trebuchet MS"/>
                <a:cs typeface="Trebuchet MS"/>
              </a:rPr>
              <a:t>parents</a:t>
            </a:r>
            <a:r>
              <a:rPr sz="2150" i="1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0" dirty="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sz="2150" i="1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50" i="1" spc="-10" dirty="0">
                <a:solidFill>
                  <a:srgbClr val="FFFFFF"/>
                </a:solidFill>
                <a:latin typeface="Trebuchet MS"/>
                <a:cs typeface="Trebuchet MS"/>
              </a:rPr>
              <a:t>birth.</a:t>
            </a:r>
            <a:endParaRPr sz="2150">
              <a:latin typeface="Trebuchet MS"/>
              <a:cs typeface="Trebuchet MS"/>
            </a:endParaRPr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2057"/>
            <a:ext cx="8824595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spc="290" dirty="0">
                <a:solidFill>
                  <a:srgbClr val="E65385"/>
                </a:solidFill>
              </a:rPr>
              <a:t>BECOMING</a:t>
            </a:r>
            <a:r>
              <a:rPr sz="7000" spc="-345" dirty="0">
                <a:solidFill>
                  <a:srgbClr val="E65385"/>
                </a:solidFill>
              </a:rPr>
              <a:t> </a:t>
            </a:r>
            <a:r>
              <a:rPr sz="7000" spc="355" dirty="0"/>
              <a:t>A</a:t>
            </a:r>
            <a:r>
              <a:rPr sz="7000" spc="-345" dirty="0"/>
              <a:t> </a:t>
            </a:r>
            <a:r>
              <a:rPr sz="7000" spc="-165" dirty="0"/>
              <a:t>PARENT</a:t>
            </a:r>
            <a:endParaRPr sz="7000"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2537842"/>
            <a:ext cx="126732" cy="12673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99148" y="3863658"/>
            <a:ext cx="126732" cy="12673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99148" y="5189475"/>
            <a:ext cx="126732" cy="12673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99148" y="7178200"/>
            <a:ext cx="126732" cy="12673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99148" y="8504017"/>
            <a:ext cx="126732" cy="12673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700995" y="2128040"/>
            <a:ext cx="8658225" cy="73177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289810">
              <a:lnSpc>
                <a:spcPct val="138100"/>
              </a:lnSpc>
              <a:spcBef>
                <a:spcPts val="95"/>
              </a:spcBef>
            </a:pPr>
            <a:r>
              <a:rPr sz="3150" spc="-75" dirty="0">
                <a:solidFill>
                  <a:srgbClr val="203458"/>
                </a:solidFill>
                <a:latin typeface="Trebuchet MS"/>
                <a:cs typeface="Trebuchet MS"/>
              </a:rPr>
              <a:t>Humans</a:t>
            </a:r>
            <a:r>
              <a:rPr sz="31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produce</a:t>
            </a:r>
            <a:r>
              <a:rPr sz="31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5" dirty="0">
                <a:solidFill>
                  <a:srgbClr val="203458"/>
                </a:solidFill>
                <a:latin typeface="Trebuchet MS"/>
                <a:cs typeface="Trebuchet MS"/>
              </a:rPr>
              <a:t>offspring</a:t>
            </a:r>
            <a:r>
              <a:rPr sz="31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via</a:t>
            </a:r>
            <a:r>
              <a:rPr sz="31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sexual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reproduction</a:t>
            </a:r>
            <a:endParaRPr sz="3150">
              <a:latin typeface="Trebuchet MS"/>
              <a:cs typeface="Trebuchet MS"/>
            </a:endParaRPr>
          </a:p>
          <a:p>
            <a:pPr marL="12700" marR="464184">
              <a:lnSpc>
                <a:spcPct val="138100"/>
              </a:lnSpc>
            </a:pPr>
            <a:r>
              <a:rPr sz="3150" spc="55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fashioned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29" dirty="0">
                <a:solidFill>
                  <a:srgbClr val="203458"/>
                </a:solidFill>
                <a:latin typeface="Trebuchet MS"/>
                <a:cs typeface="Trebuchet MS"/>
              </a:rPr>
              <a:t>way.....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provide </a:t>
            </a:r>
            <a:r>
              <a:rPr sz="3150" spc="-35" dirty="0">
                <a:solidFill>
                  <a:srgbClr val="203458"/>
                </a:solidFill>
                <a:latin typeface="Trebuchet MS"/>
                <a:cs typeface="Trebuchet MS"/>
              </a:rPr>
              <a:t>gametes.</a:t>
            </a:r>
            <a:r>
              <a:rPr sz="315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birth.</a:t>
            </a:r>
            <a:endParaRPr sz="3150">
              <a:latin typeface="Trebuchet MS"/>
              <a:cs typeface="Trebuchet MS"/>
            </a:endParaRPr>
          </a:p>
          <a:p>
            <a:pPr marL="12700" marR="129539">
              <a:lnSpc>
                <a:spcPct val="138100"/>
              </a:lnSpc>
            </a:pP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Last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95" dirty="0">
                <a:solidFill>
                  <a:srgbClr val="203458"/>
                </a:solidFill>
                <a:latin typeface="Trebuchet MS"/>
                <a:cs typeface="Trebuchet MS"/>
              </a:rPr>
              <a:t>50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2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5" dirty="0">
                <a:solidFill>
                  <a:srgbClr val="203458"/>
                </a:solidFill>
                <a:latin typeface="Trebuchet MS"/>
                <a:cs typeface="Trebuchet MS"/>
              </a:rPr>
              <a:t>attitudes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advances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315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sciences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presented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challenged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law </a:t>
            </a:r>
            <a:r>
              <a:rPr sz="3150" spc="-75" dirty="0">
                <a:solidFill>
                  <a:srgbClr val="203458"/>
                </a:solidFill>
                <a:latin typeface="Trebuchet MS"/>
                <a:cs typeface="Trebuchet MS"/>
              </a:rPr>
              <a:t>relating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0" dirty="0">
                <a:solidFill>
                  <a:srgbClr val="203458"/>
                </a:solidFill>
                <a:latin typeface="Trebuchet MS"/>
                <a:cs typeface="Trebuchet MS"/>
              </a:rPr>
              <a:t>conception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endParaRPr sz="3150">
              <a:latin typeface="Trebuchet MS"/>
              <a:cs typeface="Trebuchet MS"/>
            </a:endParaRPr>
          </a:p>
          <a:p>
            <a:pPr marL="12700" marR="480695">
              <a:lnSpc>
                <a:spcPct val="138100"/>
              </a:lnSpc>
            </a:pPr>
            <a:r>
              <a:rPr sz="3150" spc="55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sex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couples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5" dirty="0">
                <a:solidFill>
                  <a:srgbClr val="203458"/>
                </a:solidFill>
                <a:latin typeface="Trebuchet MS"/>
                <a:cs typeface="Trebuchet MS"/>
              </a:rPr>
              <a:t>reproduce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(together) 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31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assistance</a:t>
            </a:r>
            <a:endParaRPr sz="3150">
              <a:latin typeface="Trebuchet MS"/>
              <a:cs typeface="Trebuchet MS"/>
            </a:endParaRPr>
          </a:p>
          <a:p>
            <a:pPr marL="12700" marR="5080">
              <a:lnSpc>
                <a:spcPct val="138100"/>
              </a:lnSpc>
            </a:pP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Infertility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45" dirty="0">
                <a:solidFill>
                  <a:srgbClr val="203458"/>
                </a:solidFill>
                <a:latin typeface="Trebuchet MS"/>
                <a:cs typeface="Trebuchet MS"/>
              </a:rPr>
              <a:t>rates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75" dirty="0">
                <a:solidFill>
                  <a:srgbClr val="203458"/>
                </a:solidFill>
                <a:latin typeface="Trebuchet MS"/>
                <a:cs typeface="Trebuchet MS"/>
              </a:rPr>
              <a:t>MF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couples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seek assisted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reporoduction</a:t>
            </a:r>
            <a:endParaRPr sz="315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hlinkClick r:id="rId2"/>
          </p:cNvPr>
          <p:cNvSpPr/>
          <p:nvPr/>
        </p:nvSpPr>
        <p:spPr>
          <a:xfrm>
            <a:off x="6588620" y="1981199"/>
            <a:ext cx="2136775" cy="95250"/>
          </a:xfrm>
          <a:custGeom>
            <a:avLst/>
            <a:gdLst/>
            <a:ahLst/>
            <a:cxnLst/>
            <a:rect l="l" t="t" r="r" b="b"/>
            <a:pathLst>
              <a:path w="2136775" h="95250">
                <a:moveTo>
                  <a:pt x="2136388" y="95249"/>
                </a:moveTo>
                <a:lnTo>
                  <a:pt x="0" y="95249"/>
                </a:lnTo>
                <a:lnTo>
                  <a:pt x="0" y="0"/>
                </a:lnTo>
                <a:lnTo>
                  <a:pt x="2136388" y="0"/>
                </a:lnTo>
                <a:lnTo>
                  <a:pt x="2136388" y="952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>
            <a:hlinkClick r:id="rId2"/>
          </p:cNvPr>
          <p:cNvSpPr/>
          <p:nvPr/>
        </p:nvSpPr>
        <p:spPr>
          <a:xfrm>
            <a:off x="9029036" y="1981199"/>
            <a:ext cx="2413635" cy="95250"/>
          </a:xfrm>
          <a:custGeom>
            <a:avLst/>
            <a:gdLst/>
            <a:ahLst/>
            <a:cxnLst/>
            <a:rect l="l" t="t" r="r" b="b"/>
            <a:pathLst>
              <a:path w="2413634" h="95250">
                <a:moveTo>
                  <a:pt x="2413612" y="95249"/>
                </a:moveTo>
                <a:lnTo>
                  <a:pt x="0" y="95249"/>
                </a:lnTo>
                <a:lnTo>
                  <a:pt x="0" y="0"/>
                </a:lnTo>
                <a:lnTo>
                  <a:pt x="2413612" y="0"/>
                </a:lnTo>
                <a:lnTo>
                  <a:pt x="2413612" y="952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65" dirty="0">
                <a:solidFill>
                  <a:srgbClr val="E65385"/>
                </a:solidFill>
              </a:rPr>
              <a:t>INFERTILITY</a:t>
            </a:r>
            <a:r>
              <a:rPr spc="-340" dirty="0">
                <a:solidFill>
                  <a:srgbClr val="E65385"/>
                </a:solidFill>
              </a:rPr>
              <a:t> </a:t>
            </a:r>
            <a:r>
              <a:rPr spc="-220" dirty="0"/>
              <a:t>(</a:t>
            </a:r>
            <a:r>
              <a:rPr spc="-220" dirty="0">
                <a:hlinkClick r:id="rId2"/>
              </a:rPr>
              <a:t>WHO,</a:t>
            </a:r>
            <a:r>
              <a:rPr spc="-335" dirty="0">
                <a:hlinkClick r:id="rId2"/>
              </a:rPr>
              <a:t> </a:t>
            </a:r>
            <a:r>
              <a:rPr spc="-290" dirty="0">
                <a:hlinkClick r:id="rId2"/>
              </a:rPr>
              <a:t>2024</a:t>
            </a:r>
            <a:r>
              <a:rPr spc="-290" dirty="0"/>
              <a:t>)</a:t>
            </a: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2807812"/>
            <a:ext cx="126732" cy="12673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99148" y="3470720"/>
            <a:ext cx="126732" cy="12673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99148" y="4133629"/>
            <a:ext cx="126732" cy="12673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5459445"/>
            <a:ext cx="126732" cy="12673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6122354"/>
            <a:ext cx="126732" cy="12673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99148" y="7448170"/>
            <a:ext cx="126732" cy="126732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8111079"/>
            <a:ext cx="126732" cy="126731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8773987"/>
            <a:ext cx="126732" cy="126731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700995" y="2398010"/>
            <a:ext cx="15121890" cy="73177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482725">
              <a:lnSpc>
                <a:spcPct val="138100"/>
              </a:lnSpc>
              <a:spcBef>
                <a:spcPts val="95"/>
              </a:spcBef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Global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5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affecting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millions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people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0" dirty="0">
                <a:solidFill>
                  <a:srgbClr val="203458"/>
                </a:solidFill>
                <a:latin typeface="Trebuchet MS"/>
                <a:cs typeface="Trebuchet MS"/>
              </a:rPr>
              <a:t>reproductive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3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worldwide </a:t>
            </a:r>
            <a:r>
              <a:rPr sz="3150" spc="-35" dirty="0">
                <a:solidFill>
                  <a:srgbClr val="203458"/>
                </a:solidFill>
                <a:latin typeface="Trebuchet MS"/>
                <a:cs typeface="Trebuchet MS"/>
              </a:rPr>
              <a:t>During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lifetime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0" dirty="0">
                <a:solidFill>
                  <a:srgbClr val="203458"/>
                </a:solidFill>
                <a:latin typeface="Trebuchet MS"/>
                <a:cs typeface="Trebuchet MS"/>
              </a:rPr>
              <a:t>1/6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5" dirty="0">
                <a:solidFill>
                  <a:srgbClr val="203458"/>
                </a:solidFill>
                <a:latin typeface="Trebuchet MS"/>
                <a:cs typeface="Trebuchet MS"/>
              </a:rPr>
              <a:t>worldwide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people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experience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infertility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70" dirty="0">
                <a:solidFill>
                  <a:srgbClr val="203458"/>
                </a:solidFill>
                <a:latin typeface="Trebuchet MS"/>
                <a:cs typeface="Trebuchet MS"/>
              </a:rPr>
              <a:t>1/7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endParaRPr sz="3150">
              <a:latin typeface="Trebuchet MS"/>
              <a:cs typeface="Trebuchet MS"/>
            </a:endParaRPr>
          </a:p>
          <a:p>
            <a:pPr marL="12700" marR="264795">
              <a:lnSpc>
                <a:spcPct val="138100"/>
              </a:lnSpc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Disease</a:t>
            </a:r>
            <a:r>
              <a:rPr sz="315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0" dirty="0">
                <a:solidFill>
                  <a:srgbClr val="203458"/>
                </a:solidFill>
                <a:latin typeface="Trebuchet MS"/>
                <a:cs typeface="Trebuchet MS"/>
              </a:rPr>
              <a:t>reproductive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system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0" dirty="0">
                <a:solidFill>
                  <a:srgbClr val="203458"/>
                </a:solidFill>
                <a:latin typeface="Trebuchet MS"/>
                <a:cs typeface="Trebuchet MS"/>
              </a:rPr>
              <a:t>defined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0" dirty="0">
                <a:solidFill>
                  <a:srgbClr val="203458"/>
                </a:solidFill>
                <a:latin typeface="Trebuchet MS"/>
                <a:cs typeface="Trebuchet MS"/>
              </a:rPr>
              <a:t>achieve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95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31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29" dirty="0">
                <a:solidFill>
                  <a:srgbClr val="203458"/>
                </a:solidFill>
                <a:latin typeface="Trebuchet MS"/>
                <a:cs typeface="Trebuchet MS"/>
              </a:rPr>
              <a:t>12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months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regular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unprotected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sexual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intercourse.</a:t>
            </a:r>
            <a:endParaRPr sz="31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Primary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infertility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5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inability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endParaRPr sz="3150">
              <a:latin typeface="Trebuchet MS"/>
              <a:cs typeface="Trebuchet MS"/>
            </a:endParaRPr>
          </a:p>
          <a:p>
            <a:pPr marL="12700" marR="897890">
              <a:lnSpc>
                <a:spcPct val="138100"/>
              </a:lnSpc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Secondary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infertility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inability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4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previously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successful conception.</a:t>
            </a:r>
            <a:endParaRPr sz="3150">
              <a:latin typeface="Trebuchet MS"/>
              <a:cs typeface="Trebuchet MS"/>
            </a:endParaRPr>
          </a:p>
          <a:p>
            <a:pPr marL="12700" marR="760095">
              <a:lnSpc>
                <a:spcPct val="138100"/>
              </a:lnSpc>
            </a:pPr>
            <a:r>
              <a:rPr sz="3150" spc="14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1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due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factors,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factors,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4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combination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both,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1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unexplained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260" dirty="0">
                <a:solidFill>
                  <a:srgbClr val="203458"/>
                </a:solidFill>
                <a:latin typeface="Trebuchet MS"/>
                <a:cs typeface="Trebuchet MS"/>
              </a:rPr>
              <a:t>25%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endParaRPr sz="3150">
              <a:latin typeface="Trebuchet MS"/>
              <a:cs typeface="Trebuchet MS"/>
            </a:endParaRPr>
          </a:p>
          <a:p>
            <a:pPr marL="12700" marR="5080">
              <a:lnSpc>
                <a:spcPct val="138100"/>
              </a:lnSpc>
            </a:pP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Lifestyle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factors,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smoking,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excess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alcohol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intake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obesity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associated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higher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chance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5" dirty="0">
                <a:solidFill>
                  <a:srgbClr val="203458"/>
                </a:solidFill>
                <a:latin typeface="Trebuchet MS"/>
                <a:cs typeface="Trebuchet MS"/>
              </a:rPr>
              <a:t>infertility</a:t>
            </a:r>
            <a:endParaRPr sz="315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28700" y="4220251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20" h="2495550">
                <a:moveTo>
                  <a:pt x="2177407" y="2494946"/>
                </a:moveTo>
                <a:lnTo>
                  <a:pt x="725802" y="2494946"/>
                </a:lnTo>
                <a:lnTo>
                  <a:pt x="0" y="1247472"/>
                </a:lnTo>
                <a:lnTo>
                  <a:pt x="725802" y="0"/>
                </a:lnTo>
                <a:lnTo>
                  <a:pt x="2177407" y="0"/>
                </a:lnTo>
                <a:lnTo>
                  <a:pt x="2903209" y="1247472"/>
                </a:lnTo>
                <a:lnTo>
                  <a:pt x="2177407" y="2494946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672183" y="5017272"/>
            <a:ext cx="1616075" cy="85979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 marR="5080" indent="-635" algn="ctr">
              <a:lnSpc>
                <a:spcPts val="2030"/>
              </a:lnSpc>
              <a:spcBef>
                <a:spcPts val="575"/>
              </a:spcBef>
            </a:pP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Intrauterine </a:t>
            </a:r>
            <a:r>
              <a:rPr sz="2100" b="1" spc="-20" dirty="0">
                <a:solidFill>
                  <a:srgbClr val="FFFFFF"/>
                </a:solidFill>
                <a:latin typeface="Trebuchet MS"/>
                <a:cs typeface="Trebuchet MS"/>
              </a:rPr>
              <a:t>insemination </a:t>
            </a: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(IUI)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FERTILITY</a:t>
            </a:r>
            <a:r>
              <a:rPr spc="-350" dirty="0"/>
              <a:t> </a:t>
            </a:r>
            <a:r>
              <a:rPr spc="-10" dirty="0"/>
              <a:t>TREATMENTS</a:t>
            </a:r>
          </a:p>
        </p:txBody>
      </p:sp>
      <p:sp>
        <p:nvSpPr>
          <p:cNvPr id="5" name="object 5"/>
          <p:cNvSpPr/>
          <p:nvPr/>
        </p:nvSpPr>
        <p:spPr>
          <a:xfrm>
            <a:off x="3256363" y="2972778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20" h="2495550">
                <a:moveTo>
                  <a:pt x="2177407" y="2494945"/>
                </a:moveTo>
                <a:lnTo>
                  <a:pt x="725802" y="2494945"/>
                </a:lnTo>
                <a:lnTo>
                  <a:pt x="0" y="1247473"/>
                </a:lnTo>
                <a:lnTo>
                  <a:pt x="725802" y="0"/>
                </a:lnTo>
                <a:lnTo>
                  <a:pt x="2177407" y="0"/>
                </a:lnTo>
                <a:lnTo>
                  <a:pt x="2903209" y="1247473"/>
                </a:lnTo>
                <a:lnTo>
                  <a:pt x="2177407" y="2494945"/>
                </a:lnTo>
                <a:close/>
              </a:path>
            </a:pathLst>
          </a:custGeom>
          <a:solidFill>
            <a:srgbClr val="CB86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3979022" y="3769798"/>
            <a:ext cx="1457960" cy="85979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 marR="5080" algn="ctr">
              <a:lnSpc>
                <a:spcPts val="2030"/>
              </a:lnSpc>
              <a:spcBef>
                <a:spcPts val="575"/>
              </a:spcBef>
            </a:pPr>
            <a:r>
              <a:rPr sz="2100" b="1" spc="-55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2100" b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vitro </a:t>
            </a:r>
            <a:r>
              <a:rPr sz="2100" b="1" spc="-20" dirty="0">
                <a:solidFill>
                  <a:srgbClr val="FFFFFF"/>
                </a:solidFill>
                <a:latin typeface="Trebuchet MS"/>
                <a:cs typeface="Trebuchet MS"/>
              </a:rPr>
              <a:t>fertilisation </a:t>
            </a: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(IVF)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479593" y="4220251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20" h="2495550">
                <a:moveTo>
                  <a:pt x="2177407" y="2494946"/>
                </a:moveTo>
                <a:lnTo>
                  <a:pt x="725802" y="2494946"/>
                </a:lnTo>
                <a:lnTo>
                  <a:pt x="0" y="1247472"/>
                </a:lnTo>
                <a:lnTo>
                  <a:pt x="725802" y="0"/>
                </a:lnTo>
                <a:lnTo>
                  <a:pt x="2177407" y="0"/>
                </a:lnTo>
                <a:lnTo>
                  <a:pt x="2903209" y="1247472"/>
                </a:lnTo>
                <a:lnTo>
                  <a:pt x="2177407" y="2494946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925581" y="5039465"/>
            <a:ext cx="2011045" cy="825500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12700" marR="5080" algn="ctr">
              <a:lnSpc>
                <a:spcPts val="1950"/>
              </a:lnSpc>
              <a:spcBef>
                <a:spcPts val="540"/>
              </a:spcBef>
            </a:pP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Intracytoplasmic </a:t>
            </a:r>
            <a:r>
              <a:rPr sz="2000" b="1" dirty="0">
                <a:solidFill>
                  <a:srgbClr val="FFFFFF"/>
                </a:solidFill>
                <a:latin typeface="Trebuchet MS"/>
                <a:cs typeface="Trebuchet MS"/>
              </a:rPr>
              <a:t>sperm</a:t>
            </a:r>
            <a:r>
              <a:rPr sz="2000" b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Trebuchet MS"/>
                <a:cs typeface="Trebuchet MS"/>
              </a:rPr>
              <a:t>injection (ICSI)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923369" y="4220251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20" h="2495550">
                <a:moveTo>
                  <a:pt x="2177407" y="2494946"/>
                </a:moveTo>
                <a:lnTo>
                  <a:pt x="725802" y="2494946"/>
                </a:lnTo>
                <a:lnTo>
                  <a:pt x="0" y="1247472"/>
                </a:lnTo>
                <a:lnTo>
                  <a:pt x="725802" y="0"/>
                </a:lnTo>
                <a:lnTo>
                  <a:pt x="2177407" y="0"/>
                </a:lnTo>
                <a:lnTo>
                  <a:pt x="2903209" y="1247472"/>
                </a:lnTo>
                <a:lnTo>
                  <a:pt x="2177407" y="2494946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0419661" y="5150622"/>
            <a:ext cx="1910714" cy="60261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323850" marR="5080" indent="-311785">
              <a:lnSpc>
                <a:spcPts val="2030"/>
              </a:lnSpc>
              <a:spcBef>
                <a:spcPts val="575"/>
              </a:spcBef>
            </a:pPr>
            <a:r>
              <a:rPr sz="2100" b="1" spc="50" dirty="0">
                <a:solidFill>
                  <a:srgbClr val="292959"/>
                </a:solidFill>
                <a:latin typeface="Trebuchet MS"/>
                <a:cs typeface="Trebuchet MS"/>
              </a:rPr>
              <a:t>Surgical</a:t>
            </a:r>
            <a:r>
              <a:rPr sz="2100" b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b="1" spc="-20" dirty="0">
                <a:solidFill>
                  <a:srgbClr val="292959"/>
                </a:solidFill>
                <a:latin typeface="Trebuchet MS"/>
                <a:cs typeface="Trebuchet MS"/>
              </a:rPr>
              <a:t>sperm </a:t>
            </a:r>
            <a:r>
              <a:rPr sz="2100" b="1" spc="-10" dirty="0">
                <a:solidFill>
                  <a:srgbClr val="292959"/>
                </a:solidFill>
                <a:latin typeface="Trebuchet MS"/>
                <a:cs typeface="Trebuchet MS"/>
              </a:rPr>
              <a:t>extraction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701849" y="2972778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20" h="2495550">
                <a:moveTo>
                  <a:pt x="2177407" y="2494945"/>
                </a:moveTo>
                <a:lnTo>
                  <a:pt x="725802" y="2494945"/>
                </a:lnTo>
                <a:lnTo>
                  <a:pt x="0" y="1247473"/>
                </a:lnTo>
                <a:lnTo>
                  <a:pt x="725802" y="0"/>
                </a:lnTo>
                <a:lnTo>
                  <a:pt x="2177407" y="0"/>
                </a:lnTo>
                <a:lnTo>
                  <a:pt x="2903209" y="1247473"/>
                </a:lnTo>
                <a:lnTo>
                  <a:pt x="2177407" y="2494945"/>
                </a:lnTo>
                <a:close/>
              </a:path>
            </a:pathLst>
          </a:custGeom>
          <a:solidFill>
            <a:srgbClr val="00B3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8286991" y="4026973"/>
            <a:ext cx="1732914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90" dirty="0">
                <a:solidFill>
                  <a:srgbClr val="FFFFFF"/>
                </a:solidFill>
                <a:latin typeface="Trebuchet MS"/>
                <a:cs typeface="Trebuchet MS"/>
              </a:rPr>
              <a:t>Fertility</a:t>
            </a:r>
            <a:r>
              <a:rPr sz="2100" b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100" b="1" spc="40" dirty="0">
                <a:solidFill>
                  <a:srgbClr val="FFFFFF"/>
                </a:solidFill>
                <a:latin typeface="Trebuchet MS"/>
                <a:cs typeface="Trebuchet MS"/>
              </a:rPr>
              <a:t>drugs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2138797" y="2972778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19" h="2495550">
                <a:moveTo>
                  <a:pt x="2177406" y="2494945"/>
                </a:moveTo>
                <a:lnTo>
                  <a:pt x="725802" y="2494945"/>
                </a:lnTo>
                <a:lnTo>
                  <a:pt x="0" y="1247473"/>
                </a:lnTo>
                <a:lnTo>
                  <a:pt x="725802" y="0"/>
                </a:lnTo>
                <a:lnTo>
                  <a:pt x="2177406" y="0"/>
                </a:lnTo>
                <a:lnTo>
                  <a:pt x="2903210" y="1247473"/>
                </a:lnTo>
                <a:lnTo>
                  <a:pt x="2177406" y="249494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3093331" y="4026973"/>
            <a:ext cx="99441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Surgery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4356091" y="4220251"/>
            <a:ext cx="2903220" cy="2495550"/>
          </a:xfrm>
          <a:custGeom>
            <a:avLst/>
            <a:gdLst/>
            <a:ahLst/>
            <a:cxnLst/>
            <a:rect l="l" t="t" r="r" b="b"/>
            <a:pathLst>
              <a:path w="2903219" h="2495550">
                <a:moveTo>
                  <a:pt x="2177407" y="2494946"/>
                </a:moveTo>
                <a:lnTo>
                  <a:pt x="725801" y="2494946"/>
                </a:lnTo>
                <a:lnTo>
                  <a:pt x="0" y="1247472"/>
                </a:lnTo>
                <a:lnTo>
                  <a:pt x="725801" y="0"/>
                </a:lnTo>
                <a:lnTo>
                  <a:pt x="2177407" y="0"/>
                </a:lnTo>
                <a:lnTo>
                  <a:pt x="2903209" y="1247472"/>
                </a:lnTo>
                <a:lnTo>
                  <a:pt x="2177407" y="2494946"/>
                </a:lnTo>
                <a:close/>
              </a:path>
            </a:pathLst>
          </a:custGeom>
          <a:solidFill>
            <a:srgbClr val="CB86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5154949" y="5274447"/>
            <a:ext cx="130556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 dirty="0">
                <a:solidFill>
                  <a:srgbClr val="FFFFFF"/>
                </a:solidFill>
                <a:latin typeface="Trebuchet MS"/>
                <a:cs typeface="Trebuchet MS"/>
              </a:rPr>
              <a:t>Surrogacy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047875" y="8991091"/>
            <a:ext cx="6477000" cy="296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50" dirty="0">
                <a:latin typeface="Trebuchet MS"/>
                <a:cs typeface="Trebuchet MS"/>
              </a:rPr>
              <a:t>Adapted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spc="-55" dirty="0">
                <a:latin typeface="Trebuchet MS"/>
                <a:cs typeface="Trebuchet MS"/>
              </a:rPr>
              <a:t>from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spc="-35" dirty="0">
                <a:latin typeface="Trebuchet MS"/>
                <a:cs typeface="Trebuchet MS"/>
              </a:rPr>
              <a:t>Human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spc="-55" dirty="0">
                <a:latin typeface="Trebuchet MS"/>
                <a:cs typeface="Trebuchet MS"/>
              </a:rPr>
              <a:t>Fertilisation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dirty="0">
                <a:latin typeface="Trebuchet MS"/>
                <a:cs typeface="Trebuchet MS"/>
              </a:rPr>
              <a:t>and</a:t>
            </a:r>
            <a:r>
              <a:rPr sz="1750" spc="-10" dirty="0">
                <a:latin typeface="Trebuchet MS"/>
                <a:cs typeface="Trebuchet MS"/>
              </a:rPr>
              <a:t> </a:t>
            </a:r>
            <a:r>
              <a:rPr sz="1750" spc="-30" dirty="0">
                <a:latin typeface="Trebuchet MS"/>
                <a:cs typeface="Trebuchet MS"/>
              </a:rPr>
              <a:t>Embryology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spc="-90" dirty="0">
                <a:latin typeface="Trebuchet MS"/>
                <a:cs typeface="Trebuchet MS"/>
              </a:rPr>
              <a:t>Authority,</a:t>
            </a:r>
            <a:r>
              <a:rPr sz="1750" spc="-15" dirty="0">
                <a:latin typeface="Trebuchet MS"/>
                <a:cs typeface="Trebuchet MS"/>
              </a:rPr>
              <a:t> </a:t>
            </a:r>
            <a:r>
              <a:rPr sz="1750" spc="120" dirty="0">
                <a:latin typeface="Trebuchet MS"/>
                <a:cs typeface="Trebuchet MS"/>
              </a:rPr>
              <a:t>2024</a:t>
            </a:r>
            <a:endParaRPr sz="1750"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06072" y="3054990"/>
            <a:ext cx="7905749" cy="534352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74787"/>
            <a:ext cx="1610042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spc="130" dirty="0">
                <a:solidFill>
                  <a:srgbClr val="E65385"/>
                </a:solidFill>
              </a:rPr>
              <a:t>HUMAN</a:t>
            </a:r>
            <a:r>
              <a:rPr sz="5000" spc="-225" dirty="0">
                <a:solidFill>
                  <a:srgbClr val="E65385"/>
                </a:solidFill>
              </a:rPr>
              <a:t> </a:t>
            </a:r>
            <a:r>
              <a:rPr sz="5000" spc="-80" dirty="0">
                <a:solidFill>
                  <a:srgbClr val="E65385"/>
                </a:solidFill>
              </a:rPr>
              <a:t>FERTILISATION</a:t>
            </a:r>
            <a:r>
              <a:rPr sz="5000" spc="-225" dirty="0">
                <a:solidFill>
                  <a:srgbClr val="E65385"/>
                </a:solidFill>
              </a:rPr>
              <a:t> </a:t>
            </a:r>
            <a:r>
              <a:rPr sz="5000" dirty="0"/>
              <a:t>AND</a:t>
            </a:r>
            <a:r>
              <a:rPr sz="5000" spc="-225" dirty="0"/>
              <a:t> </a:t>
            </a:r>
            <a:r>
              <a:rPr sz="5000" spc="135" dirty="0"/>
              <a:t>EMBRYOLOGY</a:t>
            </a:r>
            <a:r>
              <a:rPr sz="5000" spc="-225" dirty="0"/>
              <a:t> </a:t>
            </a:r>
            <a:r>
              <a:rPr sz="5000" spc="-10" dirty="0"/>
              <a:t>AUTHORITY</a:t>
            </a:r>
            <a:endParaRPr sz="5000"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8274" y="2560329"/>
            <a:ext cx="142874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8274" y="4008129"/>
            <a:ext cx="142874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8274" y="6179829"/>
            <a:ext cx="142874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771600" y="2122166"/>
            <a:ext cx="7369175" cy="6540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33375" algn="just">
              <a:lnSpc>
                <a:spcPct val="135700"/>
              </a:lnSpc>
              <a:spcBef>
                <a:spcPts val="100"/>
              </a:spcBef>
            </a:pPr>
            <a:r>
              <a:rPr sz="3500" spc="-40" dirty="0">
                <a:solidFill>
                  <a:srgbClr val="203458"/>
                </a:solidFill>
                <a:latin typeface="Trebuchet MS"/>
                <a:cs typeface="Trebuchet MS"/>
              </a:rPr>
              <a:t>Est</a:t>
            </a:r>
            <a:r>
              <a:rPr sz="3500" spc="-2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555" dirty="0">
                <a:solidFill>
                  <a:srgbClr val="203458"/>
                </a:solidFill>
                <a:latin typeface="Trebuchet MS"/>
                <a:cs typeface="Trebuchet MS"/>
              </a:rPr>
              <a:t>1991</a:t>
            </a:r>
            <a:r>
              <a:rPr sz="3500" spc="2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5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3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45" dirty="0">
                <a:solidFill>
                  <a:srgbClr val="203458"/>
                </a:solidFill>
                <a:latin typeface="Trebuchet MS"/>
                <a:cs typeface="Trebuchet MS"/>
              </a:rPr>
              <a:t>Fertilisation</a:t>
            </a:r>
            <a:r>
              <a:rPr sz="3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Embryology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203458"/>
                </a:solidFill>
                <a:latin typeface="Trebuchet MS"/>
                <a:cs typeface="Trebuchet MS"/>
              </a:rPr>
              <a:t>1990</a:t>
            </a:r>
            <a:endParaRPr sz="3500">
              <a:latin typeface="Trebuchet MS"/>
              <a:cs typeface="Trebuchet MS"/>
            </a:endParaRPr>
          </a:p>
          <a:p>
            <a:pPr marL="12700" marR="243840" algn="just">
              <a:lnSpc>
                <a:spcPct val="135700"/>
              </a:lnSpc>
            </a:pPr>
            <a:r>
              <a:rPr sz="3500" spc="-310" dirty="0">
                <a:solidFill>
                  <a:srgbClr val="203458"/>
                </a:solidFill>
                <a:latin typeface="Trebuchet MS"/>
                <a:cs typeface="Trebuchet MS"/>
              </a:rPr>
              <a:t>UK’s</a:t>
            </a:r>
            <a:r>
              <a:rPr sz="3500" spc="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203458"/>
                </a:solidFill>
                <a:latin typeface="Trebuchet MS"/>
                <a:cs typeface="Trebuchet MS"/>
              </a:rPr>
              <a:t>independent</a:t>
            </a:r>
            <a:r>
              <a:rPr sz="35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95" dirty="0">
                <a:solidFill>
                  <a:srgbClr val="203458"/>
                </a:solidFill>
                <a:latin typeface="Trebuchet MS"/>
                <a:cs typeface="Trebuchet MS"/>
              </a:rPr>
              <a:t>regulator</a:t>
            </a:r>
            <a:r>
              <a:rPr sz="3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60" dirty="0">
                <a:solidFill>
                  <a:srgbClr val="203458"/>
                </a:solidFill>
                <a:latin typeface="Trebuchet MS"/>
                <a:cs typeface="Trebuchet MS"/>
              </a:rPr>
              <a:t>fertility </a:t>
            </a:r>
            <a:r>
              <a:rPr sz="3500" spc="-15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203458"/>
                </a:solidFill>
                <a:latin typeface="Trebuchet MS"/>
                <a:cs typeface="Trebuchet MS"/>
              </a:rPr>
              <a:t>research</a:t>
            </a:r>
            <a:r>
              <a:rPr sz="3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3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3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03458"/>
                </a:solidFill>
                <a:latin typeface="Trebuchet MS"/>
                <a:cs typeface="Trebuchet MS"/>
              </a:rPr>
              <a:t>human embryos</a:t>
            </a:r>
            <a:endParaRPr sz="3500">
              <a:latin typeface="Trebuchet MS"/>
              <a:cs typeface="Trebuchet MS"/>
            </a:endParaRPr>
          </a:p>
          <a:p>
            <a:pPr marL="12700" marR="5080">
              <a:lnSpc>
                <a:spcPct val="135700"/>
              </a:lnSpc>
            </a:pP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Regulatory</a:t>
            </a:r>
            <a:r>
              <a:rPr sz="35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body</a:t>
            </a:r>
            <a:r>
              <a:rPr sz="35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14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5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35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35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03458"/>
                </a:solidFill>
                <a:latin typeface="Trebuchet MS"/>
                <a:cs typeface="Trebuchet MS"/>
              </a:rPr>
              <a:t>gathers </a:t>
            </a:r>
            <a:r>
              <a:rPr sz="3500" spc="-45" dirty="0">
                <a:solidFill>
                  <a:srgbClr val="203458"/>
                </a:solidFill>
                <a:latin typeface="Trebuchet MS"/>
                <a:cs typeface="Trebuchet MS"/>
              </a:rPr>
              <a:t>data.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390,000</a:t>
            </a:r>
            <a:r>
              <a:rPr sz="3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babies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3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14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03458"/>
                </a:solidFill>
                <a:latin typeface="Trebuchet MS"/>
                <a:cs typeface="Trebuchet MS"/>
              </a:rPr>
              <a:t>result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5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IVF</a:t>
            </a:r>
            <a:r>
              <a:rPr sz="3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85" dirty="0">
                <a:solidFill>
                  <a:srgbClr val="203458"/>
                </a:solidFill>
                <a:latin typeface="Trebuchet MS"/>
                <a:cs typeface="Trebuchet MS"/>
              </a:rPr>
              <a:t>last</a:t>
            </a:r>
            <a:r>
              <a:rPr sz="3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30</a:t>
            </a:r>
            <a:r>
              <a:rPr sz="3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75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3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235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25" dirty="0">
                <a:solidFill>
                  <a:srgbClr val="203458"/>
                </a:solidFill>
                <a:latin typeface="Trebuchet MS"/>
                <a:cs typeface="Trebuchet MS"/>
              </a:rPr>
              <a:t>IVF </a:t>
            </a:r>
            <a:r>
              <a:rPr sz="3500" spc="-17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75" dirty="0">
                <a:solidFill>
                  <a:srgbClr val="203458"/>
                </a:solidFill>
                <a:latin typeface="Trebuchet MS"/>
                <a:cs typeface="Trebuchet MS"/>
              </a:rPr>
              <a:t>rates</a:t>
            </a:r>
            <a:r>
              <a:rPr sz="35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4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5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40" dirty="0">
                <a:solidFill>
                  <a:srgbClr val="203458"/>
                </a:solidFill>
                <a:latin typeface="Trebuchet MS"/>
                <a:cs typeface="Trebuchet MS"/>
              </a:rPr>
              <a:t>increased</a:t>
            </a:r>
            <a:r>
              <a:rPr sz="3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03458"/>
                </a:solidFill>
                <a:latin typeface="Trebuchet MS"/>
                <a:cs typeface="Trebuchet MS"/>
              </a:rPr>
              <a:t>significantly</a:t>
            </a:r>
            <a:endParaRPr sz="35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71600" y="8827843"/>
            <a:ext cx="405384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patients</a:t>
            </a:r>
            <a:r>
              <a:rPr sz="3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3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100" dirty="0">
                <a:solidFill>
                  <a:srgbClr val="203458"/>
                </a:solidFill>
                <a:latin typeface="Trebuchet MS"/>
                <a:cs typeface="Trebuchet MS"/>
              </a:rPr>
              <a:t>43</a:t>
            </a:r>
            <a:endParaRPr sz="35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901236" y="8723317"/>
            <a:ext cx="572389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latin typeface="Trebuchet MS"/>
                <a:cs typeface="Trebuchet MS"/>
              </a:rPr>
              <a:t>IVF</a:t>
            </a:r>
            <a:r>
              <a:rPr sz="2000" spc="-80" dirty="0">
                <a:latin typeface="Trebuchet MS"/>
                <a:cs typeface="Trebuchet MS"/>
              </a:rPr>
              <a:t> </a:t>
            </a:r>
            <a:r>
              <a:rPr sz="2000" spc="-100" dirty="0">
                <a:latin typeface="Trebuchet MS"/>
                <a:cs typeface="Trebuchet MS"/>
              </a:rPr>
              <a:t>birth</a:t>
            </a:r>
            <a:r>
              <a:rPr sz="2000" spc="-65" dirty="0">
                <a:latin typeface="Trebuchet MS"/>
                <a:cs typeface="Trebuchet MS"/>
              </a:rPr>
              <a:t> </a:t>
            </a:r>
            <a:r>
              <a:rPr sz="2000" spc="-95" dirty="0">
                <a:latin typeface="Trebuchet MS"/>
                <a:cs typeface="Trebuchet MS"/>
              </a:rPr>
              <a:t>rates,</a:t>
            </a:r>
            <a:r>
              <a:rPr sz="2000" spc="-65" dirty="0">
                <a:latin typeface="Trebuchet MS"/>
                <a:cs typeface="Trebuchet MS"/>
              </a:rPr>
              <a:t> </a:t>
            </a:r>
            <a:r>
              <a:rPr sz="2000" spc="-210" dirty="0">
                <a:latin typeface="Trebuchet MS"/>
                <a:cs typeface="Trebuchet MS"/>
              </a:rPr>
              <a:t>1991–</a:t>
            </a:r>
            <a:r>
              <a:rPr sz="2000" spc="-60" dirty="0">
                <a:latin typeface="Trebuchet MS"/>
                <a:cs typeface="Trebuchet MS"/>
              </a:rPr>
              <a:t>2018</a:t>
            </a:r>
            <a:r>
              <a:rPr sz="2000" spc="-70" dirty="0">
                <a:latin typeface="Trebuchet MS"/>
                <a:cs typeface="Trebuchet MS"/>
              </a:rPr>
              <a:t> </a:t>
            </a:r>
            <a:r>
              <a:rPr sz="2000" dirty="0">
                <a:latin typeface="Trebuchet MS"/>
                <a:cs typeface="Trebuchet MS"/>
              </a:rPr>
              <a:t>(adapted</a:t>
            </a:r>
            <a:r>
              <a:rPr sz="2000" spc="-65" dirty="0">
                <a:latin typeface="Trebuchet MS"/>
                <a:cs typeface="Trebuchet MS"/>
              </a:rPr>
              <a:t> </a:t>
            </a:r>
            <a:r>
              <a:rPr sz="2000" spc="-90" dirty="0">
                <a:latin typeface="Trebuchet MS"/>
                <a:cs typeface="Trebuchet MS"/>
              </a:rPr>
              <a:t>from</a:t>
            </a:r>
            <a:r>
              <a:rPr sz="2000" spc="-65" dirty="0">
                <a:latin typeface="Trebuchet MS"/>
                <a:cs typeface="Trebuchet MS"/>
              </a:rPr>
              <a:t> </a:t>
            </a:r>
            <a:r>
              <a:rPr sz="2000" spc="-80" dirty="0">
                <a:latin typeface="Trebuchet MS"/>
                <a:cs typeface="Trebuchet MS"/>
              </a:rPr>
              <a:t>HFEA,</a:t>
            </a:r>
            <a:r>
              <a:rPr sz="2000" spc="-70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2021)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 dirty="0">
                <a:solidFill>
                  <a:srgbClr val="E65385"/>
                </a:solidFill>
              </a:rPr>
              <a:t>ARTIFICIAL</a:t>
            </a:r>
            <a:r>
              <a:rPr spc="-515" dirty="0">
                <a:solidFill>
                  <a:srgbClr val="E65385"/>
                </a:solidFill>
              </a:rPr>
              <a:t> </a:t>
            </a:r>
            <a:r>
              <a:rPr spc="120" dirty="0"/>
              <a:t>INSEMINATION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9148" y="2703476"/>
            <a:ext cx="126732" cy="12673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9148" y="3366384"/>
            <a:ext cx="126732" cy="12673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9148" y="4029293"/>
            <a:ext cx="126732" cy="12673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86428" y="4687327"/>
            <a:ext cx="136481" cy="13648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86428" y="5350235"/>
            <a:ext cx="136481" cy="13648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86428" y="6013143"/>
            <a:ext cx="136481" cy="13648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9148" y="6680927"/>
            <a:ext cx="126732" cy="12673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700995" y="2293675"/>
            <a:ext cx="14956790" cy="53289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8100"/>
              </a:lnSpc>
              <a:spcBef>
                <a:spcPts val="95"/>
              </a:spcBef>
            </a:pP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First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5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artificial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insemination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0" dirty="0">
                <a:solidFill>
                  <a:srgbClr val="203458"/>
                </a:solidFill>
                <a:latin typeface="Trebuchet MS"/>
                <a:cs typeface="Trebuchet MS"/>
              </a:rPr>
              <a:t>1790,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first</a:t>
            </a:r>
            <a:r>
              <a:rPr sz="31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60" dirty="0">
                <a:solidFill>
                  <a:srgbClr val="203458"/>
                </a:solidFill>
                <a:latin typeface="Trebuchet MS"/>
                <a:cs typeface="Trebuchet MS"/>
              </a:rPr>
              <a:t>1884.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05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rose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WW2 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First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31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via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IVF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12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1978</a:t>
            </a:r>
            <a:endParaRPr sz="31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3150" spc="-2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95" dirty="0">
                <a:solidFill>
                  <a:srgbClr val="203458"/>
                </a:solidFill>
                <a:latin typeface="Trebuchet MS"/>
                <a:cs typeface="Trebuchet MS"/>
              </a:rPr>
              <a:t>time: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31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80" dirty="0">
                <a:solidFill>
                  <a:srgbClr val="203458"/>
                </a:solidFill>
                <a:latin typeface="Trebuchet MS"/>
                <a:cs typeface="Trebuchet MS"/>
              </a:rPr>
              <a:t>still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determined:</a:t>
            </a:r>
            <a:endParaRPr sz="3150">
              <a:latin typeface="Trebuchet MS"/>
              <a:cs typeface="Trebuchet MS"/>
            </a:endParaRPr>
          </a:p>
          <a:p>
            <a:pPr marL="697230">
              <a:lnSpc>
                <a:spcPct val="100000"/>
              </a:lnSpc>
              <a:spcBef>
                <a:spcPts val="1440"/>
              </a:spcBef>
            </a:pP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(gestation)</a:t>
            </a:r>
            <a:r>
              <a:rPr sz="31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endParaRPr sz="3150">
              <a:latin typeface="Trebuchet MS"/>
              <a:cs typeface="Trebuchet MS"/>
            </a:endParaRPr>
          </a:p>
          <a:p>
            <a:pPr marL="697230" marR="3167380">
              <a:lnSpc>
                <a:spcPct val="138100"/>
              </a:lnSpc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wife </a:t>
            </a:r>
            <a:r>
              <a:rPr sz="3150" spc="-25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9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31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biological</a:t>
            </a:r>
            <a:r>
              <a:rPr sz="31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3150">
              <a:latin typeface="Trebuchet MS"/>
              <a:cs typeface="Trebuchet MS"/>
            </a:endParaRPr>
          </a:p>
          <a:p>
            <a:pPr marL="12700" marR="172720">
              <a:lnSpc>
                <a:spcPct val="138100"/>
              </a:lnSpc>
            </a:pP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3150" spc="-2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kept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5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60" dirty="0">
                <a:solidFill>
                  <a:srgbClr val="203458"/>
                </a:solidFill>
                <a:latin typeface="Trebuchet MS"/>
                <a:cs typeface="Trebuchet MS"/>
              </a:rPr>
              <a:t>science.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31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85" dirty="0">
                <a:solidFill>
                  <a:srgbClr val="203458"/>
                </a:solidFill>
                <a:latin typeface="Trebuchet MS"/>
                <a:cs typeface="Trebuchet MS"/>
              </a:rPr>
              <a:t>1990</a:t>
            </a:r>
            <a:r>
              <a:rPr sz="31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(as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amended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3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31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20" dirty="0">
                <a:solidFill>
                  <a:srgbClr val="203458"/>
                </a:solidFill>
                <a:latin typeface="Trebuchet MS"/>
                <a:cs typeface="Trebuchet MS"/>
              </a:rPr>
              <a:t>HFEA </a:t>
            </a:r>
            <a:r>
              <a:rPr sz="3150" spc="65" dirty="0">
                <a:solidFill>
                  <a:srgbClr val="203458"/>
                </a:solidFill>
                <a:latin typeface="Trebuchet MS"/>
                <a:cs typeface="Trebuchet MS"/>
              </a:rPr>
              <a:t>2008)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55" dirty="0">
                <a:solidFill>
                  <a:srgbClr val="203458"/>
                </a:solidFill>
                <a:latin typeface="Trebuchet MS"/>
                <a:cs typeface="Trebuchet MS"/>
              </a:rPr>
              <a:t>modified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dirty="0">
                <a:solidFill>
                  <a:srgbClr val="203458"/>
                </a:solidFill>
                <a:latin typeface="Trebuchet MS"/>
                <a:cs typeface="Trebuchet MS"/>
              </a:rPr>
              <a:t>parentage</a:t>
            </a:r>
            <a:r>
              <a:rPr sz="31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50" spc="-10" dirty="0">
                <a:solidFill>
                  <a:srgbClr val="203458"/>
                </a:solidFill>
                <a:latin typeface="Trebuchet MS"/>
                <a:cs typeface="Trebuchet MS"/>
              </a:rPr>
              <a:t>provisions.</a:t>
            </a:r>
            <a:endParaRPr sz="315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11506196" y="8073979"/>
            <a:ext cx="6867525" cy="2213610"/>
            <a:chOff x="11506196" y="8073979"/>
            <a:chExt cx="6867525" cy="2213610"/>
          </a:xfrm>
        </p:grpSpPr>
        <p:sp>
          <p:nvSpPr>
            <p:cNvPr id="13" name="object 13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589832" y="8159703"/>
              <a:ext cx="6698615" cy="1576705"/>
            </a:xfrm>
            <a:custGeom>
              <a:avLst/>
              <a:gdLst/>
              <a:ahLst/>
              <a:cxnLst/>
              <a:rect l="l" t="t" r="r" b="b"/>
              <a:pathLst>
                <a:path w="6698615" h="1576704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576431"/>
                  </a:lnTo>
                  <a:lnTo>
                    <a:pt x="0" y="1576431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91921" y="8159704"/>
              <a:ext cx="6696075" cy="1576705"/>
            </a:xfrm>
            <a:custGeom>
              <a:avLst/>
              <a:gdLst/>
              <a:ahLst/>
              <a:cxnLst/>
              <a:rect l="l" t="t" r="r" b="b"/>
              <a:pathLst>
                <a:path w="6696075" h="1576704">
                  <a:moveTo>
                    <a:pt x="5" y="433755"/>
                  </a:moveTo>
                  <a:lnTo>
                    <a:pt x="3347000" y="0"/>
                  </a:lnTo>
                  <a:lnTo>
                    <a:pt x="6696074" y="434013"/>
                  </a:lnTo>
                  <a:lnTo>
                    <a:pt x="6695980" y="1576430"/>
                  </a:lnTo>
                  <a:lnTo>
                    <a:pt x="0" y="1576430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2291922" y="8402151"/>
            <a:ext cx="5293995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2605" marR="5080" indent="-510540">
              <a:lnSpc>
                <a:spcPct val="122900"/>
              </a:lnSpc>
              <a:spcBef>
                <a:spcPts val="100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sz="3000" b="1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Human</a:t>
            </a:r>
            <a:r>
              <a:rPr sz="30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Fertilisation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FFFFFF"/>
                </a:solidFill>
                <a:latin typeface="Trebuchet MS"/>
                <a:cs typeface="Trebuchet MS"/>
              </a:rPr>
              <a:t>Embryology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90" dirty="0">
                <a:solidFill>
                  <a:srgbClr val="FFFFFF"/>
                </a:solidFill>
                <a:latin typeface="Trebuchet MS"/>
                <a:cs typeface="Trebuchet MS"/>
              </a:rPr>
              <a:t>2008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1921826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2398076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2874326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3350576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3826826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6887" y="4298313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12490" y="1624634"/>
            <a:ext cx="10413365" cy="2882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900"/>
              </a:lnSpc>
              <a:spcBef>
                <a:spcPts val="100"/>
              </a:spcBef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s33(1)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2008: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birth,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regardless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used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0" dirty="0">
                <a:solidFill>
                  <a:srgbClr val="203458"/>
                </a:solidFill>
                <a:latin typeface="Trebuchet MS"/>
                <a:cs typeface="Trebuchet MS"/>
              </a:rPr>
              <a:t>(Am</a:t>
            </a:r>
            <a:r>
              <a:rPr sz="2300" i="1" spc="-150" dirty="0">
                <a:solidFill>
                  <a:srgbClr val="203458"/>
                </a:solidFill>
                <a:latin typeface="Trebuchet MS"/>
                <a:cs typeface="Trebuchet MS"/>
              </a:rPr>
              <a:t>pthill</a:t>
            </a:r>
            <a:r>
              <a:rPr sz="23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Peerage</a:t>
            </a:r>
            <a:r>
              <a:rPr sz="23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9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3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[1976]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200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ER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10" dirty="0">
                <a:solidFill>
                  <a:srgbClr val="203458"/>
                </a:solidFill>
                <a:latin typeface="Trebuchet MS"/>
                <a:cs typeface="Trebuchet MS"/>
              </a:rPr>
              <a:t>411,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0" dirty="0">
                <a:solidFill>
                  <a:srgbClr val="203458"/>
                </a:solidFill>
                <a:latin typeface="Trebuchet MS"/>
                <a:cs typeface="Trebuchet MS"/>
              </a:rPr>
              <a:t>424)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(s2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16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1989)</a:t>
            </a:r>
            <a:endParaRPr sz="2300">
              <a:latin typeface="Trebuchet MS"/>
              <a:cs typeface="Trebuchet MS"/>
            </a:endParaRPr>
          </a:p>
          <a:p>
            <a:pPr marL="12700" marR="999490">
              <a:lnSpc>
                <a:spcPct val="135900"/>
              </a:lnSpc>
            </a:pP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(but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mother) </a:t>
            </a:r>
            <a:r>
              <a:rPr sz="2300" spc="120" dirty="0">
                <a:solidFill>
                  <a:srgbClr val="203458"/>
                </a:solidFill>
                <a:latin typeface="Trebuchet MS"/>
                <a:cs typeface="Trebuchet MS"/>
              </a:rPr>
              <a:t>s42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2008: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985"/>
              </a:spcBef>
            </a:pP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CP,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parent,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EXCEPT</a:t>
            </a:r>
            <a:endParaRPr sz="23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6887" y="4774563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6887" y="5727063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6208076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6887" y="6679563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2266949" y="7636826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266949" y="8113076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266949" y="8589326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266949" y="9065576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9541826"/>
            <a:ext cx="95250" cy="95249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1512490" y="4482133"/>
            <a:ext cx="16780510" cy="5264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9270" marR="240029">
              <a:lnSpc>
                <a:spcPct val="135900"/>
              </a:lnSpc>
              <a:spcBef>
                <a:spcPts val="100"/>
              </a:spcBef>
            </a:pP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placing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embryo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0" dirty="0">
                <a:solidFill>
                  <a:srgbClr val="203458"/>
                </a:solidFill>
                <a:latin typeface="Trebuchet MS"/>
                <a:cs typeface="Trebuchet MS"/>
              </a:rPr>
              <a:t>eggs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artificial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insemination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mother’s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300">
              <a:latin typeface="Trebuchet MS"/>
              <a:cs typeface="Trebuchet MS"/>
            </a:endParaRPr>
          </a:p>
          <a:p>
            <a:pPr marL="12700" marR="6144895" indent="496570">
              <a:lnSpc>
                <a:spcPct val="135900"/>
              </a:lnSpc>
            </a:pP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regardless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overseas,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formal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or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informal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s43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2008:</a:t>
            </a:r>
            <a:endParaRPr sz="2300">
              <a:latin typeface="Trebuchet MS"/>
              <a:cs typeface="Trebuchet MS"/>
            </a:endParaRPr>
          </a:p>
          <a:p>
            <a:pPr marL="509270" marR="13970">
              <a:lnSpc>
                <a:spcPct val="135900"/>
              </a:lnSpc>
            </a:pP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married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partnership,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mother’s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‘agreed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conditions’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time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mother’s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licensed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clinic.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conditions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are:</a:t>
            </a:r>
            <a:endParaRPr sz="2300">
              <a:latin typeface="Trebuchet MS"/>
              <a:cs typeface="Trebuchet MS"/>
            </a:endParaRPr>
          </a:p>
          <a:p>
            <a:pPr marL="1005205" marR="3027680">
              <a:lnSpc>
                <a:spcPct val="135900"/>
              </a:lnSpc>
            </a:pP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notice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partner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(writing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signed)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that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consents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treated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cild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notice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agrees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trated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endParaRPr sz="2300">
              <a:latin typeface="Trebuchet MS"/>
              <a:cs typeface="Trebuchet MS"/>
            </a:endParaRPr>
          </a:p>
          <a:p>
            <a:pPr marL="1005205">
              <a:lnSpc>
                <a:spcPct val="100000"/>
              </a:lnSpc>
              <a:spcBef>
                <a:spcPts val="985"/>
              </a:spcBef>
            </a:pP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notices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withdrawn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changed</a:t>
            </a:r>
            <a:endParaRPr sz="2300">
              <a:latin typeface="Trebuchet MS"/>
              <a:cs typeface="Trebuchet MS"/>
            </a:endParaRPr>
          </a:p>
          <a:p>
            <a:pPr marL="1005205">
              <a:lnSpc>
                <a:spcPct val="100000"/>
              </a:lnSpc>
              <a:spcBef>
                <a:spcPts val="990"/>
              </a:spcBef>
            </a:pP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prohibited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degrees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(s44(1)(e)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acquired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way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(e.g.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certificate,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order </a:t>
            </a:r>
            <a:r>
              <a:rPr sz="2300" spc="60" dirty="0">
                <a:solidFill>
                  <a:srgbClr val="203458"/>
                </a:solidFill>
                <a:latin typeface="Trebuchet MS"/>
                <a:cs typeface="Trebuchet MS"/>
              </a:rPr>
              <a:t>(CA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95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s4ZA)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9" name="object 19" descr="$PPTXTitle"/>
          <p:cNvSpPr txBox="1">
            <a:spLocks noGrp="1"/>
          </p:cNvSpPr>
          <p:nvPr>
            <p:ph type="title"/>
          </p:nvPr>
        </p:nvSpPr>
        <p:spPr>
          <a:xfrm>
            <a:off x="1016000" y="974787"/>
            <a:ext cx="1033970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spc="-10" dirty="0">
                <a:solidFill>
                  <a:srgbClr val="E65385"/>
                </a:solidFill>
              </a:rPr>
              <a:t>LEGAL</a:t>
            </a:r>
            <a:r>
              <a:rPr sz="5000" spc="-260" dirty="0">
                <a:solidFill>
                  <a:srgbClr val="E65385"/>
                </a:solidFill>
              </a:rPr>
              <a:t> </a:t>
            </a:r>
            <a:r>
              <a:rPr sz="5000" spc="85" dirty="0">
                <a:solidFill>
                  <a:srgbClr val="E65385"/>
                </a:solidFill>
              </a:rPr>
              <a:t>MOTHERS</a:t>
            </a:r>
            <a:r>
              <a:rPr sz="5000" spc="-254" dirty="0">
                <a:solidFill>
                  <a:srgbClr val="E65385"/>
                </a:solidFill>
              </a:rPr>
              <a:t> </a:t>
            </a:r>
            <a:r>
              <a:rPr sz="5000" spc="-185" dirty="0"/>
              <a:t>UNDER</a:t>
            </a:r>
            <a:r>
              <a:rPr sz="5000" spc="-250" dirty="0"/>
              <a:t> </a:t>
            </a:r>
            <a:r>
              <a:rPr sz="5000" spc="-160" dirty="0"/>
              <a:t>HFEA</a:t>
            </a:r>
            <a:r>
              <a:rPr sz="5000" spc="-250" dirty="0"/>
              <a:t> </a:t>
            </a:r>
            <a:r>
              <a:rPr sz="5000" spc="-20" dirty="0"/>
              <a:t>2008</a:t>
            </a:r>
            <a:endParaRPr sz="5000"/>
          </a:p>
        </p:txBody>
      </p:sp>
      <p:sp>
        <p:nvSpPr>
          <p:cNvPr id="20" name="object 20"/>
          <p:cNvSpPr/>
          <p:nvPr/>
        </p:nvSpPr>
        <p:spPr>
          <a:xfrm>
            <a:off x="12869054" y="1028699"/>
            <a:ext cx="5172710" cy="3082925"/>
          </a:xfrm>
          <a:custGeom>
            <a:avLst/>
            <a:gdLst/>
            <a:ahLst/>
            <a:cxnLst/>
            <a:rect l="l" t="t" r="r" b="b"/>
            <a:pathLst>
              <a:path w="5172709" h="3082925">
                <a:moveTo>
                  <a:pt x="4686548" y="3082899"/>
                </a:moveTo>
                <a:lnTo>
                  <a:pt x="485774" y="3082899"/>
                </a:lnTo>
                <a:lnTo>
                  <a:pt x="437761" y="3080522"/>
                </a:lnTo>
                <a:lnTo>
                  <a:pt x="390562" y="3073479"/>
                </a:lnTo>
                <a:lnTo>
                  <a:pt x="344494" y="3061901"/>
                </a:lnTo>
                <a:lnTo>
                  <a:pt x="299876" y="3045922"/>
                </a:lnTo>
                <a:lnTo>
                  <a:pt x="257027" y="3025672"/>
                </a:lnTo>
                <a:lnTo>
                  <a:pt x="216266" y="3001283"/>
                </a:lnTo>
                <a:lnTo>
                  <a:pt x="177910" y="2972889"/>
                </a:lnTo>
                <a:lnTo>
                  <a:pt x="142279" y="2940619"/>
                </a:lnTo>
                <a:lnTo>
                  <a:pt x="110010" y="2904988"/>
                </a:lnTo>
                <a:lnTo>
                  <a:pt x="81615" y="2866633"/>
                </a:lnTo>
                <a:lnTo>
                  <a:pt x="57227" y="2825871"/>
                </a:lnTo>
                <a:lnTo>
                  <a:pt x="36977" y="2783022"/>
                </a:lnTo>
                <a:lnTo>
                  <a:pt x="20997" y="2738405"/>
                </a:lnTo>
                <a:lnTo>
                  <a:pt x="9420" y="2692337"/>
                </a:lnTo>
                <a:lnTo>
                  <a:pt x="2377" y="2645137"/>
                </a:lnTo>
                <a:lnTo>
                  <a:pt x="0" y="2597124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79" y="142280"/>
                </a:lnTo>
                <a:lnTo>
                  <a:pt x="177910" y="110010"/>
                </a:lnTo>
                <a:lnTo>
                  <a:pt x="216266" y="81615"/>
                </a:lnTo>
                <a:lnTo>
                  <a:pt x="257027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1" y="2377"/>
                </a:lnTo>
                <a:lnTo>
                  <a:pt x="485774" y="0"/>
                </a:lnTo>
                <a:lnTo>
                  <a:pt x="4686548" y="0"/>
                </a:lnTo>
                <a:lnTo>
                  <a:pt x="4734561" y="2377"/>
                </a:lnTo>
                <a:lnTo>
                  <a:pt x="4781761" y="9420"/>
                </a:lnTo>
                <a:lnTo>
                  <a:pt x="4827829" y="20997"/>
                </a:lnTo>
                <a:lnTo>
                  <a:pt x="4872446" y="36977"/>
                </a:lnTo>
                <a:lnTo>
                  <a:pt x="4915295" y="57227"/>
                </a:lnTo>
                <a:lnTo>
                  <a:pt x="4956057" y="81615"/>
                </a:lnTo>
                <a:lnTo>
                  <a:pt x="4994412" y="110010"/>
                </a:lnTo>
                <a:lnTo>
                  <a:pt x="5030043" y="142280"/>
                </a:lnTo>
                <a:lnTo>
                  <a:pt x="5062313" y="177911"/>
                </a:lnTo>
                <a:lnTo>
                  <a:pt x="5090708" y="216266"/>
                </a:lnTo>
                <a:lnTo>
                  <a:pt x="5115096" y="257028"/>
                </a:lnTo>
                <a:lnTo>
                  <a:pt x="5135346" y="299876"/>
                </a:lnTo>
                <a:lnTo>
                  <a:pt x="5151326" y="344494"/>
                </a:lnTo>
                <a:lnTo>
                  <a:pt x="5162904" y="390562"/>
                </a:lnTo>
                <a:lnTo>
                  <a:pt x="5169947" y="437762"/>
                </a:lnTo>
                <a:lnTo>
                  <a:pt x="5172324" y="485774"/>
                </a:lnTo>
                <a:lnTo>
                  <a:pt x="5172324" y="2597124"/>
                </a:lnTo>
                <a:lnTo>
                  <a:pt x="5169947" y="2645137"/>
                </a:lnTo>
                <a:lnTo>
                  <a:pt x="5162904" y="2692337"/>
                </a:lnTo>
                <a:lnTo>
                  <a:pt x="5151326" y="2738405"/>
                </a:lnTo>
                <a:lnTo>
                  <a:pt x="5135346" y="2783022"/>
                </a:lnTo>
                <a:lnTo>
                  <a:pt x="5115096" y="2825871"/>
                </a:lnTo>
                <a:lnTo>
                  <a:pt x="5090708" y="2866633"/>
                </a:lnTo>
                <a:lnTo>
                  <a:pt x="5062313" y="2904988"/>
                </a:lnTo>
                <a:lnTo>
                  <a:pt x="5030043" y="2940619"/>
                </a:lnTo>
                <a:lnTo>
                  <a:pt x="4994412" y="2972889"/>
                </a:lnTo>
                <a:lnTo>
                  <a:pt x="4956057" y="3001283"/>
                </a:lnTo>
                <a:lnTo>
                  <a:pt x="4915295" y="3025672"/>
                </a:lnTo>
                <a:lnTo>
                  <a:pt x="4872446" y="3045922"/>
                </a:lnTo>
                <a:lnTo>
                  <a:pt x="4827829" y="3061901"/>
                </a:lnTo>
                <a:lnTo>
                  <a:pt x="4781761" y="3073479"/>
                </a:lnTo>
                <a:lnTo>
                  <a:pt x="4734561" y="3080522"/>
                </a:lnTo>
                <a:lnTo>
                  <a:pt x="4686548" y="308289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12941780" y="1089647"/>
            <a:ext cx="5027295" cy="2882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635" algn="ctr">
              <a:lnSpc>
                <a:spcPct val="107800"/>
              </a:lnSpc>
              <a:spcBef>
                <a:spcPts val="95"/>
              </a:spcBef>
            </a:pP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woman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treated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under </a:t>
            </a:r>
            <a:r>
              <a:rPr sz="2900" spc="150" dirty="0">
                <a:solidFill>
                  <a:srgbClr val="292959"/>
                </a:solidFill>
                <a:latin typeface="Trebuchet MS"/>
                <a:cs typeface="Trebuchet MS"/>
              </a:rPr>
              <a:t>s42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95" dirty="0">
                <a:solidFill>
                  <a:srgbClr val="292959"/>
                </a:solidFill>
                <a:latin typeface="Trebuchet MS"/>
                <a:cs typeface="Trebuchet MS"/>
              </a:rPr>
              <a:t>43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HFEA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00" dirty="0">
                <a:solidFill>
                  <a:srgbClr val="292959"/>
                </a:solidFill>
                <a:latin typeface="Trebuchet MS"/>
                <a:cs typeface="Trebuchet MS"/>
              </a:rPr>
              <a:t>2008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parent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child,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man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treated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child’s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father.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No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man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legally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recognised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fater.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(s45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HFEA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2008)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7"/>
            <a:ext cx="150298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LEGAL</a:t>
            </a:r>
            <a:r>
              <a:rPr spc="-490" dirty="0">
                <a:solidFill>
                  <a:srgbClr val="E65385"/>
                </a:solidFill>
              </a:rPr>
              <a:t> </a:t>
            </a:r>
            <a:r>
              <a:rPr spc="-135" dirty="0">
                <a:solidFill>
                  <a:srgbClr val="E65385"/>
                </a:solidFill>
              </a:rPr>
              <a:t>FATHERS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-254" dirty="0"/>
              <a:t>UNDER</a:t>
            </a:r>
            <a:r>
              <a:rPr spc="-370" dirty="0"/>
              <a:t> </a:t>
            </a:r>
            <a:r>
              <a:rPr spc="-229" dirty="0"/>
              <a:t>HFEA</a:t>
            </a:r>
            <a:r>
              <a:rPr spc="-375" dirty="0"/>
              <a:t> </a:t>
            </a:r>
            <a:r>
              <a:rPr spc="-20" dirty="0"/>
              <a:t>2008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4924" y="2301069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3562" y="2810657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3562" y="3325007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3562" y="4353707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4924" y="4872819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4924" y="5387169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3562" y="5896757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2371724" y="6415869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371724" y="6930219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371724" y="7444569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3562" y="7954157"/>
            <a:ext cx="104775" cy="1047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33562" y="8468507"/>
            <a:ext cx="104775" cy="10477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4924" y="8987619"/>
            <a:ext cx="95250" cy="952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4924" y="9501969"/>
            <a:ext cx="95250" cy="95249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549846" y="1979702"/>
            <a:ext cx="15720060" cy="77406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46100" marR="6665595" indent="-534035">
              <a:lnSpc>
                <a:spcPct val="137800"/>
              </a:lnSpc>
              <a:spcBef>
                <a:spcPts val="95"/>
              </a:spcBef>
            </a:pP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s35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2008: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7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4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0" dirty="0">
                <a:solidFill>
                  <a:srgbClr val="203458"/>
                </a:solidFill>
                <a:latin typeface="Trebuchet MS"/>
                <a:cs typeface="Trebuchet MS"/>
              </a:rPr>
              <a:t>where: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4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60" dirty="0">
                <a:solidFill>
                  <a:srgbClr val="203458"/>
                </a:solidFill>
                <a:latin typeface="Trebuchet MS"/>
                <a:cs typeface="Trebuchet MS"/>
              </a:rPr>
              <a:t>to,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11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30" dirty="0">
                <a:solidFill>
                  <a:srgbClr val="203458"/>
                </a:solidFill>
                <a:latin typeface="Trebuchet MS"/>
                <a:cs typeface="Trebuchet MS"/>
              </a:rPr>
              <a:t>of,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endParaRPr sz="2450">
              <a:latin typeface="Trebuchet MS"/>
              <a:cs typeface="Trebuchet MS"/>
            </a:endParaRPr>
          </a:p>
          <a:p>
            <a:pPr marL="546100" marR="32384">
              <a:lnSpc>
                <a:spcPts val="4050"/>
              </a:lnSpc>
              <a:spcBef>
                <a:spcPts val="320"/>
              </a:spcBef>
            </a:pP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except</a:t>
            </a:r>
            <a:r>
              <a:rPr sz="24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5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placing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embryo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95" dirty="0">
                <a:solidFill>
                  <a:srgbClr val="203458"/>
                </a:solidFill>
                <a:latin typeface="Trebuchet MS"/>
                <a:cs typeface="Trebuchet MS"/>
              </a:rPr>
              <a:t>eggs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artificial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insemination</a:t>
            </a:r>
            <a:endParaRPr sz="2450">
              <a:latin typeface="Trebuchet MS"/>
              <a:cs typeface="Trebuchet MS"/>
            </a:endParaRPr>
          </a:p>
          <a:p>
            <a:pPr marL="12700" marR="2376170" indent="533400">
              <a:lnSpc>
                <a:spcPts val="4050"/>
              </a:lnSpc>
            </a:pP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4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regardless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5" dirty="0">
                <a:solidFill>
                  <a:srgbClr val="203458"/>
                </a:solidFill>
                <a:latin typeface="Trebuchet MS"/>
                <a:cs typeface="Trebuchet MS"/>
              </a:rPr>
              <a:t>occurred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55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5" dirty="0">
                <a:solidFill>
                  <a:srgbClr val="203458"/>
                </a:solidFill>
                <a:latin typeface="Trebuchet MS"/>
                <a:cs typeface="Trebuchet MS"/>
              </a:rPr>
              <a:t>overseas,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formal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informal </a:t>
            </a:r>
            <a:r>
              <a:rPr sz="2450" spc="7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4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married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CP,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4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(s2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20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1989)</a:t>
            </a:r>
            <a:endParaRPr sz="2450">
              <a:latin typeface="Trebuchet MS"/>
              <a:cs typeface="Trebuchet MS"/>
            </a:endParaRPr>
          </a:p>
          <a:p>
            <a:pPr marL="546100" marR="2419350" indent="-534035">
              <a:lnSpc>
                <a:spcPts val="4050"/>
              </a:lnSpc>
            </a:pP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s36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10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recognise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5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where: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agreed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fatherhood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40" dirty="0">
                <a:solidFill>
                  <a:srgbClr val="203458"/>
                </a:solidFill>
                <a:latin typeface="Trebuchet MS"/>
                <a:cs typeface="Trebuchet MS"/>
              </a:rPr>
              <a:t>conditions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 (s37)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satisfied, </a:t>
            </a:r>
            <a:r>
              <a:rPr sz="2450" spc="-4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are:</a:t>
            </a:r>
            <a:endParaRPr sz="2450">
              <a:latin typeface="Trebuchet MS"/>
              <a:cs typeface="Trebuchet MS"/>
            </a:endParaRPr>
          </a:p>
          <a:p>
            <a:pPr marL="1080135" marR="5080">
              <a:lnSpc>
                <a:spcPts val="4050"/>
              </a:lnSpc>
            </a:pP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notice</a:t>
            </a:r>
            <a:r>
              <a:rPr sz="24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30" dirty="0">
                <a:solidFill>
                  <a:srgbClr val="203458"/>
                </a:solidFill>
                <a:latin typeface="Trebuchet MS"/>
                <a:cs typeface="Trebuchet MS"/>
              </a:rPr>
              <a:t>(in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writing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signed)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consents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45" dirty="0">
                <a:solidFill>
                  <a:srgbClr val="203458"/>
                </a:solidFill>
                <a:latin typeface="Trebuchet MS"/>
                <a:cs typeface="Trebuchet MS"/>
              </a:rPr>
              <a:t>treated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5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4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203458"/>
                </a:solidFill>
                <a:latin typeface="Trebuchet MS"/>
                <a:cs typeface="Trebuchet MS"/>
              </a:rPr>
              <a:t>notice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agrees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45" dirty="0">
                <a:solidFill>
                  <a:srgbClr val="203458"/>
                </a:solidFill>
                <a:latin typeface="Trebuchet MS"/>
                <a:cs typeface="Trebuchet MS"/>
              </a:rPr>
              <a:t>treated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5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endParaRPr sz="2450">
              <a:latin typeface="Trebuchet MS"/>
              <a:cs typeface="Trebuchet MS"/>
            </a:endParaRPr>
          </a:p>
          <a:p>
            <a:pPr marL="1080135">
              <a:lnSpc>
                <a:spcPct val="100000"/>
              </a:lnSpc>
              <a:spcBef>
                <a:spcPts val="790"/>
              </a:spcBef>
            </a:pPr>
            <a:r>
              <a:rPr sz="2450" spc="-4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30" dirty="0">
                <a:solidFill>
                  <a:srgbClr val="203458"/>
                </a:solidFill>
                <a:latin typeface="Trebuchet MS"/>
                <a:cs typeface="Trebuchet MS"/>
              </a:rPr>
              <a:t>notices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withdrawn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changed.</a:t>
            </a:r>
            <a:endParaRPr sz="2450">
              <a:latin typeface="Trebuchet MS"/>
              <a:cs typeface="Trebuchet MS"/>
            </a:endParaRPr>
          </a:p>
          <a:p>
            <a:pPr marL="546100" marR="9025890">
              <a:lnSpc>
                <a:spcPts val="4050"/>
              </a:lnSpc>
              <a:spcBef>
                <a:spcPts val="320"/>
              </a:spcBef>
            </a:pPr>
            <a:r>
              <a:rPr sz="2450" spc="7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0" dirty="0">
                <a:solidFill>
                  <a:srgbClr val="203458"/>
                </a:solidFill>
                <a:latin typeface="Trebuchet MS"/>
                <a:cs typeface="Trebuchet MS"/>
              </a:rPr>
              <a:t>remained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alive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2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25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Man’s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create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2450">
              <a:latin typeface="Trebuchet MS"/>
              <a:cs typeface="Trebuchet MS"/>
            </a:endParaRPr>
          </a:p>
          <a:p>
            <a:pPr marL="12700" marR="2544445">
              <a:lnSpc>
                <a:spcPts val="4050"/>
              </a:lnSpc>
            </a:pP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55" dirty="0">
                <a:solidFill>
                  <a:srgbClr val="203458"/>
                </a:solidFill>
                <a:latin typeface="Trebuchet MS"/>
                <a:cs typeface="Trebuchet MS"/>
              </a:rPr>
              <a:t>prohibited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degrees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0" dirty="0">
                <a:solidFill>
                  <a:srgbClr val="203458"/>
                </a:solidFill>
                <a:latin typeface="Trebuchet MS"/>
                <a:cs typeface="Trebuchet MS"/>
              </a:rPr>
              <a:t>s37(1)(e)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24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acquire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4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203458"/>
                </a:solidFill>
                <a:latin typeface="Trebuchet MS"/>
                <a:cs typeface="Trebuchet MS"/>
              </a:rPr>
              <a:t>way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5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8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75" dirty="0">
                <a:solidFill>
                  <a:srgbClr val="203458"/>
                </a:solidFill>
                <a:latin typeface="Trebuchet MS"/>
                <a:cs typeface="Trebuchet MS"/>
              </a:rPr>
              <a:t>unmarried</a:t>
            </a:r>
            <a:r>
              <a:rPr sz="2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endParaRPr sz="2450"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532177" y="2697709"/>
            <a:ext cx="5114924" cy="489584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38639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UNLICENCED</a:t>
            </a:r>
            <a:r>
              <a:rPr spc="-345" dirty="0">
                <a:solidFill>
                  <a:srgbClr val="E65385"/>
                </a:solidFill>
              </a:rPr>
              <a:t> </a:t>
            </a:r>
            <a:r>
              <a:rPr spc="170" dirty="0"/>
              <a:t>SPERM</a:t>
            </a:r>
            <a:r>
              <a:rPr spc="-340" dirty="0"/>
              <a:t> </a:t>
            </a:r>
            <a:r>
              <a:rPr spc="50" dirty="0"/>
              <a:t>DONATION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2312669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3303269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04987" y="4289107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04987" y="5279707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04987" y="6765607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04987" y="8251507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34070" y="2008504"/>
            <a:ext cx="10396855" cy="795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56845">
              <a:lnSpc>
                <a:spcPct val="135400"/>
              </a:lnSpc>
              <a:spcBef>
                <a:spcPts val="100"/>
              </a:spcBef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terms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regarded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chlild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15" dirty="0">
                <a:solidFill>
                  <a:srgbClr val="203458"/>
                </a:solidFill>
                <a:latin typeface="Trebuchet MS"/>
                <a:cs typeface="Trebuchet MS"/>
              </a:rPr>
              <a:t>(s41(1)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2008)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sperm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clinical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context,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but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informal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arrangement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outcome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different:</a:t>
            </a:r>
            <a:endParaRPr sz="2400">
              <a:latin typeface="Trebuchet MS"/>
              <a:cs typeface="Trebuchet MS"/>
            </a:endParaRPr>
          </a:p>
          <a:p>
            <a:pPr marL="530860" marR="368935">
              <a:lnSpc>
                <a:spcPct val="135400"/>
              </a:lnSpc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married/CP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husband/CP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procedure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(s35)</a:t>
            </a:r>
            <a:endParaRPr sz="2400">
              <a:latin typeface="Trebuchet MS"/>
              <a:cs typeface="Trebuchet MS"/>
            </a:endParaRPr>
          </a:p>
          <a:p>
            <a:pPr marL="530860" marR="340995">
              <a:lnSpc>
                <a:spcPct val="135400"/>
              </a:lnSpc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consent,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is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confirmed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father: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M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50" dirty="0">
                <a:solidFill>
                  <a:srgbClr val="203458"/>
                </a:solidFill>
                <a:latin typeface="Trebuchet MS"/>
                <a:cs typeface="Trebuchet MS"/>
              </a:rPr>
              <a:t>(Legal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35" dirty="0">
                <a:solidFill>
                  <a:srgbClr val="203458"/>
                </a:solidFill>
                <a:latin typeface="Trebuchet MS"/>
                <a:cs typeface="Trebuchet MS"/>
              </a:rPr>
              <a:t>Paternity)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[2013]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EWHC </a:t>
            </a:r>
            <a:r>
              <a:rPr sz="2400" spc="-285" dirty="0">
                <a:solidFill>
                  <a:srgbClr val="203458"/>
                </a:solidFill>
                <a:latin typeface="Trebuchet MS"/>
                <a:cs typeface="Trebuchet MS"/>
              </a:rPr>
              <a:t>1901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endParaRPr sz="2400">
              <a:latin typeface="Trebuchet MS"/>
              <a:cs typeface="Trebuchet MS"/>
            </a:endParaRPr>
          </a:p>
          <a:p>
            <a:pPr marL="530860" marR="196215">
              <a:lnSpc>
                <a:spcPct val="135400"/>
              </a:lnSpc>
              <a:tabLst>
                <a:tab pos="8129905" algn="l"/>
              </a:tabLst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4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married/CP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then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AI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takes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place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outside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licensed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clinic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	and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woman’s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procedure</a:t>
            </a:r>
            <a:endParaRPr sz="2400">
              <a:latin typeface="Trebuchet MS"/>
              <a:cs typeface="Trebuchet MS"/>
            </a:endParaRPr>
          </a:p>
          <a:p>
            <a:pPr marL="530860" marR="400050">
              <a:lnSpc>
                <a:spcPct val="135400"/>
              </a:lnSpc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married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partnership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will </a:t>
            </a:r>
            <a:r>
              <a:rPr sz="2400" b="1" spc="60" dirty="0">
                <a:solidFill>
                  <a:srgbClr val="203458"/>
                </a:solidFill>
                <a:latin typeface="Trebuchet MS"/>
                <a:cs typeface="Trebuchet MS"/>
              </a:rPr>
              <a:t>always</a:t>
            </a:r>
            <a:r>
              <a:rPr sz="24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outside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context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licensed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clinic.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donors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circumstances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incurring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liability,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notwithstanding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paties.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701772"/>
            <a:ext cx="1061212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>
                <a:solidFill>
                  <a:srgbClr val="E65385"/>
                </a:solidFill>
              </a:rPr>
              <a:t>TRANSGENDER</a:t>
            </a:r>
            <a:r>
              <a:rPr spc="-495" dirty="0">
                <a:solidFill>
                  <a:srgbClr val="E65385"/>
                </a:solidFill>
              </a:rPr>
              <a:t> </a:t>
            </a:r>
            <a:r>
              <a:rPr spc="-35" dirty="0"/>
              <a:t>PARENTS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1911348"/>
            <a:ext cx="76200" cy="761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2330448"/>
            <a:ext cx="76200" cy="761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3168648"/>
            <a:ext cx="76200" cy="761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38249" y="4006848"/>
            <a:ext cx="76200" cy="76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4840285"/>
            <a:ext cx="85725" cy="8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71637" y="5259385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71637" y="5678485"/>
            <a:ext cx="85725" cy="8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6516685"/>
            <a:ext cx="85725" cy="857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6935785"/>
            <a:ext cx="85725" cy="857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8193085"/>
            <a:ext cx="85725" cy="857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1637" y="9450385"/>
            <a:ext cx="85725" cy="8572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447750" y="1644635"/>
            <a:ext cx="11322050" cy="798830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sexes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recognised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endParaRPr sz="2000">
              <a:latin typeface="Trebuchet MS"/>
              <a:cs typeface="Trebuchet MS"/>
            </a:endParaRPr>
          </a:p>
          <a:p>
            <a:pPr marL="12700" marR="1016635">
              <a:lnSpc>
                <a:spcPct val="137500"/>
              </a:lnSpc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transgender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recognised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father,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but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always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align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their recognised</a:t>
            </a:r>
            <a:r>
              <a:rPr sz="2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endParaRPr sz="2000">
              <a:latin typeface="Trebuchet MS"/>
              <a:cs typeface="Trebuchet MS"/>
            </a:endParaRPr>
          </a:p>
          <a:p>
            <a:pPr marL="12700" marR="224790">
              <a:lnSpc>
                <a:spcPct val="137500"/>
              </a:lnSpc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recognition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2004,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203458"/>
                </a:solidFill>
                <a:latin typeface="Trebuchet MS"/>
                <a:cs typeface="Trebuchet MS"/>
              </a:rPr>
              <a:t>s12: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obtaining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130" dirty="0">
                <a:solidFill>
                  <a:srgbClr val="203458"/>
                </a:solidFill>
                <a:latin typeface="Trebuchet MS"/>
                <a:cs typeface="Trebuchet MS"/>
              </a:rPr>
              <a:t>GRC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change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status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mother/father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endParaRPr sz="2000">
              <a:latin typeface="Trebuchet MS"/>
              <a:cs typeface="Trebuchet MS"/>
            </a:endParaRPr>
          </a:p>
          <a:p>
            <a:pPr marL="12700" marR="730250">
              <a:lnSpc>
                <a:spcPct val="137500"/>
              </a:lnSpc>
            </a:pPr>
            <a:r>
              <a:rPr sz="2000" b="1" i="1" spc="-150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(on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000" b="1" i="1" spc="-3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McConnell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YY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(by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litigation </a:t>
            </a:r>
            <a:r>
              <a:rPr sz="20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friend))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Registrar</a:t>
            </a:r>
            <a:r>
              <a:rPr sz="20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General</a:t>
            </a:r>
            <a:r>
              <a:rPr sz="20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0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England</a:t>
            </a:r>
            <a:r>
              <a:rPr sz="20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Wales</a:t>
            </a:r>
            <a:r>
              <a:rPr sz="20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 (AIRE</a:t>
            </a:r>
            <a:r>
              <a:rPr sz="20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Centre</a:t>
            </a:r>
            <a:r>
              <a:rPr sz="20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intervening)</a:t>
            </a:r>
            <a:r>
              <a:rPr sz="20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60" dirty="0">
                <a:solidFill>
                  <a:srgbClr val="203458"/>
                </a:solidFill>
                <a:latin typeface="Trebuchet MS"/>
                <a:cs typeface="Trebuchet MS"/>
              </a:rPr>
              <a:t>[2020]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559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(CA).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900"/>
              </a:spcBef>
            </a:pP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Attempt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challenge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unsuccessful</a:t>
            </a:r>
            <a:endParaRPr sz="2000">
              <a:latin typeface="Trebuchet MS"/>
              <a:cs typeface="Trebuchet MS"/>
            </a:endParaRPr>
          </a:p>
          <a:p>
            <a:pPr marL="443865" marR="59055">
              <a:lnSpc>
                <a:spcPct val="137500"/>
              </a:lnSpc>
            </a:pP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required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decide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McConnell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trans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man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McConnell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registered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03458"/>
                </a:solidFill>
                <a:latin typeface="Trebuchet MS"/>
                <a:cs typeface="Trebuchet MS"/>
              </a:rPr>
              <a:t>birth,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underwent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GRS,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obtained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recognition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certificate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2017.</a:t>
            </a:r>
            <a:endParaRPr sz="2000">
              <a:latin typeface="Trebuchet MS"/>
              <a:cs typeface="Trebuchet MS"/>
            </a:endParaRPr>
          </a:p>
          <a:p>
            <a:pPr marL="443865">
              <a:lnSpc>
                <a:spcPct val="100000"/>
              </a:lnSpc>
              <a:spcBef>
                <a:spcPts val="900"/>
              </a:spcBef>
            </a:pP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underwent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intrauterine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insemination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clinic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sperm,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gave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son</a:t>
            </a:r>
            <a:endParaRPr sz="2000">
              <a:latin typeface="Trebuchet MS"/>
              <a:cs typeface="Trebuchet MS"/>
            </a:endParaRPr>
          </a:p>
          <a:p>
            <a:pPr marL="443865" marR="360680">
              <a:lnSpc>
                <a:spcPct val="137500"/>
              </a:lnSpc>
            </a:pP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Judicial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review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claim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wanted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registered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father,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but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told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register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mother.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claimed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inconsistent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8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ECHR,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asked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declaration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incompatibility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(s4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HRA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1998)</a:t>
            </a:r>
            <a:endParaRPr sz="2000">
              <a:latin typeface="Trebuchet MS"/>
              <a:cs typeface="Trebuchet MS"/>
            </a:endParaRPr>
          </a:p>
          <a:p>
            <a:pPr marL="443865" marR="438150" algn="just">
              <a:lnSpc>
                <a:spcPct val="137500"/>
              </a:lnSpc>
            </a:pPr>
            <a:r>
              <a:rPr sz="2000" spc="60" dirty="0">
                <a:solidFill>
                  <a:srgbClr val="203458"/>
                </a:solidFill>
                <a:latin typeface="Trebuchet MS"/>
                <a:cs typeface="Trebuchet MS"/>
              </a:rPr>
              <a:t>HC</a:t>
            </a:r>
            <a:r>
              <a:rPr sz="2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interference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03458"/>
                </a:solidFill>
                <a:latin typeface="Trebuchet MS"/>
                <a:cs typeface="Trebuchet MS"/>
              </a:rPr>
              <a:t>8,</a:t>
            </a:r>
            <a:r>
              <a:rPr sz="2000" spc="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proportionate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justified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by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coherent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registration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scheme.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McConnell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therefore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held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law.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But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recognised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McConnell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would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socially,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emotionally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psychologically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father.</a:t>
            </a:r>
            <a:endParaRPr sz="2000">
              <a:latin typeface="Trebuchet MS"/>
              <a:cs typeface="Trebuchet MS"/>
            </a:endParaRPr>
          </a:p>
          <a:p>
            <a:pPr marL="443865" algn="just">
              <a:lnSpc>
                <a:spcPct val="100000"/>
              </a:lnSpc>
              <a:spcBef>
                <a:spcPts val="900"/>
              </a:spcBef>
            </a:pPr>
            <a:r>
              <a:rPr sz="2000" spc="150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confirmed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incompatibility.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matter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policy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879500" y="9721912"/>
            <a:ext cx="62039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ultimately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government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parliament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decide.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11589837" y="1028700"/>
            <a:ext cx="6698615" cy="9258300"/>
            <a:chOff x="11589837" y="1028700"/>
            <a:chExt cx="6698615" cy="9258300"/>
          </a:xfrm>
        </p:grpSpPr>
        <p:pic>
          <p:nvPicPr>
            <p:cNvPr id="18" name="object 1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3115674" y="1028700"/>
              <a:ext cx="5172074" cy="617219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115675" y="6653279"/>
              <a:ext cx="5172710" cy="3082925"/>
            </a:xfrm>
            <a:custGeom>
              <a:avLst/>
              <a:gdLst/>
              <a:ahLst/>
              <a:cxnLst/>
              <a:rect l="l" t="t" r="r" b="b"/>
              <a:pathLst>
                <a:path w="5172709" h="3082925">
                  <a:moveTo>
                    <a:pt x="4686549" y="3082899"/>
                  </a:moveTo>
                  <a:lnTo>
                    <a:pt x="485774" y="3082899"/>
                  </a:lnTo>
                  <a:lnTo>
                    <a:pt x="437761" y="3080522"/>
                  </a:lnTo>
                  <a:lnTo>
                    <a:pt x="390562" y="3073479"/>
                  </a:lnTo>
                  <a:lnTo>
                    <a:pt x="344494" y="3061902"/>
                  </a:lnTo>
                  <a:lnTo>
                    <a:pt x="299876" y="3045922"/>
                  </a:lnTo>
                  <a:lnTo>
                    <a:pt x="257027" y="3025672"/>
                  </a:lnTo>
                  <a:lnTo>
                    <a:pt x="216266" y="3001284"/>
                  </a:lnTo>
                  <a:lnTo>
                    <a:pt x="177910" y="2972889"/>
                  </a:lnTo>
                  <a:lnTo>
                    <a:pt x="142279" y="2940619"/>
                  </a:lnTo>
                  <a:lnTo>
                    <a:pt x="110010" y="2904988"/>
                  </a:lnTo>
                  <a:lnTo>
                    <a:pt x="81615" y="2866633"/>
                  </a:lnTo>
                  <a:lnTo>
                    <a:pt x="57227" y="2825871"/>
                  </a:lnTo>
                  <a:lnTo>
                    <a:pt x="36977" y="2783022"/>
                  </a:lnTo>
                  <a:lnTo>
                    <a:pt x="20997" y="2738405"/>
                  </a:lnTo>
                  <a:lnTo>
                    <a:pt x="9420" y="2692337"/>
                  </a:lnTo>
                  <a:lnTo>
                    <a:pt x="2377" y="2645137"/>
                  </a:lnTo>
                  <a:lnTo>
                    <a:pt x="0" y="2597124"/>
                  </a:lnTo>
                  <a:lnTo>
                    <a:pt x="0" y="485774"/>
                  </a:lnTo>
                  <a:lnTo>
                    <a:pt x="2377" y="437762"/>
                  </a:lnTo>
                  <a:lnTo>
                    <a:pt x="9420" y="390562"/>
                  </a:lnTo>
                  <a:lnTo>
                    <a:pt x="20997" y="344494"/>
                  </a:lnTo>
                  <a:lnTo>
                    <a:pt x="36977" y="299876"/>
                  </a:lnTo>
                  <a:lnTo>
                    <a:pt x="57227" y="257028"/>
                  </a:lnTo>
                  <a:lnTo>
                    <a:pt x="81615" y="216266"/>
                  </a:lnTo>
                  <a:lnTo>
                    <a:pt x="110010" y="177911"/>
                  </a:lnTo>
                  <a:lnTo>
                    <a:pt x="142279" y="142280"/>
                  </a:lnTo>
                  <a:lnTo>
                    <a:pt x="177910" y="110010"/>
                  </a:lnTo>
                  <a:lnTo>
                    <a:pt x="216266" y="81616"/>
                  </a:lnTo>
                  <a:lnTo>
                    <a:pt x="257027" y="57227"/>
                  </a:lnTo>
                  <a:lnTo>
                    <a:pt x="299876" y="36977"/>
                  </a:lnTo>
                  <a:lnTo>
                    <a:pt x="344494" y="20997"/>
                  </a:lnTo>
                  <a:lnTo>
                    <a:pt x="390562" y="9420"/>
                  </a:lnTo>
                  <a:lnTo>
                    <a:pt x="437761" y="2377"/>
                  </a:lnTo>
                  <a:lnTo>
                    <a:pt x="485774" y="0"/>
                  </a:lnTo>
                  <a:lnTo>
                    <a:pt x="4686549" y="0"/>
                  </a:lnTo>
                  <a:lnTo>
                    <a:pt x="4734562" y="2377"/>
                  </a:lnTo>
                  <a:lnTo>
                    <a:pt x="4781762" y="9420"/>
                  </a:lnTo>
                  <a:lnTo>
                    <a:pt x="4827829" y="20997"/>
                  </a:lnTo>
                  <a:lnTo>
                    <a:pt x="4872447" y="36977"/>
                  </a:lnTo>
                  <a:lnTo>
                    <a:pt x="4915296" y="57227"/>
                  </a:lnTo>
                  <a:lnTo>
                    <a:pt x="4956058" y="81616"/>
                  </a:lnTo>
                  <a:lnTo>
                    <a:pt x="4994413" y="110010"/>
                  </a:lnTo>
                  <a:lnTo>
                    <a:pt x="5030045" y="142280"/>
                  </a:lnTo>
                  <a:lnTo>
                    <a:pt x="5062314" y="177911"/>
                  </a:lnTo>
                  <a:lnTo>
                    <a:pt x="5090708" y="216266"/>
                  </a:lnTo>
                  <a:lnTo>
                    <a:pt x="5115097" y="257028"/>
                  </a:lnTo>
                  <a:lnTo>
                    <a:pt x="5135347" y="299876"/>
                  </a:lnTo>
                  <a:lnTo>
                    <a:pt x="5151326" y="344494"/>
                  </a:lnTo>
                  <a:lnTo>
                    <a:pt x="5162904" y="390562"/>
                  </a:lnTo>
                  <a:lnTo>
                    <a:pt x="5169947" y="437762"/>
                  </a:lnTo>
                  <a:lnTo>
                    <a:pt x="5172324" y="485774"/>
                  </a:lnTo>
                  <a:lnTo>
                    <a:pt x="5172324" y="2597124"/>
                  </a:lnTo>
                  <a:lnTo>
                    <a:pt x="5169947" y="2645137"/>
                  </a:lnTo>
                  <a:lnTo>
                    <a:pt x="5162904" y="2692337"/>
                  </a:lnTo>
                  <a:lnTo>
                    <a:pt x="5151326" y="2738405"/>
                  </a:lnTo>
                  <a:lnTo>
                    <a:pt x="5135347" y="2783022"/>
                  </a:lnTo>
                  <a:lnTo>
                    <a:pt x="5115097" y="2825871"/>
                  </a:lnTo>
                  <a:lnTo>
                    <a:pt x="5090708" y="2866633"/>
                  </a:lnTo>
                  <a:lnTo>
                    <a:pt x="5062314" y="2904988"/>
                  </a:lnTo>
                  <a:lnTo>
                    <a:pt x="5030045" y="2940619"/>
                  </a:lnTo>
                  <a:lnTo>
                    <a:pt x="4994413" y="2972889"/>
                  </a:lnTo>
                  <a:lnTo>
                    <a:pt x="4956058" y="3001284"/>
                  </a:lnTo>
                  <a:lnTo>
                    <a:pt x="4915296" y="3025672"/>
                  </a:lnTo>
                  <a:lnTo>
                    <a:pt x="4872447" y="3045922"/>
                  </a:lnTo>
                  <a:lnTo>
                    <a:pt x="4827829" y="3061902"/>
                  </a:lnTo>
                  <a:lnTo>
                    <a:pt x="4781762" y="3073479"/>
                  </a:lnTo>
                  <a:lnTo>
                    <a:pt x="4734562" y="3080522"/>
                  </a:lnTo>
                  <a:lnTo>
                    <a:pt x="4686549" y="3082899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3196437" y="7190477"/>
            <a:ext cx="5010785" cy="1930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07800"/>
              </a:lnSpc>
              <a:spcBef>
                <a:spcPts val="95"/>
              </a:spcBef>
            </a:pPr>
            <a:r>
              <a:rPr sz="2900" b="1" spc="-80" dirty="0">
                <a:solidFill>
                  <a:srgbClr val="292959"/>
                </a:solidFill>
                <a:latin typeface="Trebuchet MS"/>
                <a:cs typeface="Trebuchet MS"/>
              </a:rPr>
              <a:t>Reflection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: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someone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father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mother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same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time?</a:t>
            </a:r>
            <a:endParaRPr sz="2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2346007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4146232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76437" y="474154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76437" y="5941695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7146607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7746682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8346757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8946832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9546907"/>
            <a:ext cx="114299" cy="11429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641971" y="1978330"/>
            <a:ext cx="15577185" cy="7826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5800"/>
              </a:lnSpc>
              <a:spcBef>
                <a:spcPts val="100"/>
              </a:spcBef>
            </a:pP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90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arrangement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(the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surrogate)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agrees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become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pregnant,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carry,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(or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children)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another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couple,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ultimately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intend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parent(s).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0" dirty="0">
                <a:solidFill>
                  <a:srgbClr val="203458"/>
                </a:solidFill>
                <a:latin typeface="Trebuchet MS"/>
                <a:cs typeface="Trebuchet MS"/>
              </a:rPr>
              <a:t>(Lamont,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80" dirty="0">
                <a:solidFill>
                  <a:srgbClr val="203458"/>
                </a:solidFill>
                <a:latin typeface="Trebuchet MS"/>
                <a:cs typeface="Trebuchet MS"/>
              </a:rPr>
              <a:t>2022,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p.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40" dirty="0">
                <a:solidFill>
                  <a:srgbClr val="203458"/>
                </a:solidFill>
                <a:latin typeface="Trebuchet MS"/>
                <a:cs typeface="Trebuchet MS"/>
              </a:rPr>
              <a:t>342)</a:t>
            </a:r>
            <a:endParaRPr sz="29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1245"/>
              </a:spcBef>
            </a:pP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Two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types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surrogacy:</a:t>
            </a:r>
            <a:endParaRPr sz="2900">
              <a:latin typeface="Trebuchet MS"/>
              <a:cs typeface="Trebuchet MS"/>
            </a:endParaRPr>
          </a:p>
          <a:p>
            <a:pPr marL="638810" marR="39370">
              <a:lnSpc>
                <a:spcPct val="135800"/>
              </a:lnSpc>
            </a:pPr>
            <a:r>
              <a:rPr sz="2900" u="heavy" spc="-17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Full</a:t>
            </a:r>
            <a:r>
              <a:rPr sz="2900" u="heavy" spc="-9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u="heavy" spc="-4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surrogacy</a:t>
            </a:r>
            <a:r>
              <a:rPr sz="2900" u="heavy" spc="18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9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(host</a:t>
            </a:r>
            <a:r>
              <a:rPr sz="29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900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gestational)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95" dirty="0">
                <a:solidFill>
                  <a:srgbClr val="203458"/>
                </a:solidFill>
                <a:latin typeface="Trebuchet MS"/>
                <a:cs typeface="Trebuchet MS"/>
              </a:rPr>
              <a:t>eggs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35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900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4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enetic </a:t>
            </a:r>
            <a:r>
              <a:rPr sz="29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connection</a:t>
            </a:r>
            <a:r>
              <a:rPr sz="29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9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baby</a:t>
            </a:r>
            <a:r>
              <a:rPr sz="29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surrogate</a:t>
            </a:r>
            <a:endParaRPr sz="2900">
              <a:latin typeface="Trebuchet MS"/>
              <a:cs typeface="Trebuchet MS"/>
            </a:endParaRPr>
          </a:p>
          <a:p>
            <a:pPr marL="638810" marR="1319530">
              <a:lnSpc>
                <a:spcPct val="135800"/>
              </a:lnSpc>
            </a:pPr>
            <a:r>
              <a:rPr sz="2900" u="heavy" spc="-9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Partial</a:t>
            </a:r>
            <a:r>
              <a:rPr sz="2900" u="heavy" spc="-12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u="heavy" spc="-4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surrogacy</a:t>
            </a:r>
            <a:r>
              <a:rPr sz="2900" u="heavy" spc="32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(straight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9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transactional)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surrogate’s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135" dirty="0">
                <a:solidFill>
                  <a:srgbClr val="203458"/>
                </a:solidFill>
                <a:latin typeface="Trebuchet MS"/>
                <a:cs typeface="Trebuchet MS"/>
              </a:rPr>
              <a:t>egg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fertilised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5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9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9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father.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9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recommends</a:t>
            </a:r>
            <a:r>
              <a:rPr sz="29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3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happens</a:t>
            </a:r>
            <a:r>
              <a:rPr sz="29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licensed</a:t>
            </a:r>
            <a:r>
              <a:rPr sz="29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clinic.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Limited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reliable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data,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but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rates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suggested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rising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UK.</a:t>
            </a:r>
            <a:endParaRPr sz="2900">
              <a:latin typeface="Trebuchet MS"/>
              <a:cs typeface="Trebuchet MS"/>
            </a:endParaRPr>
          </a:p>
          <a:p>
            <a:pPr marL="12700" marR="2489835">
              <a:lnSpc>
                <a:spcPct val="135800"/>
              </a:lnSpc>
            </a:pP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estimated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45" dirty="0">
                <a:solidFill>
                  <a:srgbClr val="203458"/>
                </a:solidFill>
                <a:latin typeface="Trebuchet MS"/>
                <a:cs typeface="Trebuchet MS"/>
              </a:rPr>
              <a:t>20-</a:t>
            </a:r>
            <a:r>
              <a:rPr sz="2900" spc="170" dirty="0">
                <a:solidFill>
                  <a:srgbClr val="203458"/>
                </a:solidFill>
                <a:latin typeface="Trebuchet MS"/>
                <a:cs typeface="Trebuchet MS"/>
              </a:rPr>
              <a:t>50%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homosexual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couples </a:t>
            </a:r>
            <a:r>
              <a:rPr sz="2900" spc="75" dirty="0">
                <a:solidFill>
                  <a:srgbClr val="203458"/>
                </a:solidFill>
                <a:latin typeface="Trebuchet MS"/>
                <a:cs typeface="Trebuchet MS"/>
              </a:rPr>
              <a:t>2/3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found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gone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overseas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endParaRPr sz="2900">
              <a:latin typeface="Trebuchet MS"/>
              <a:cs typeface="Trebuchet MS"/>
            </a:endParaRPr>
          </a:p>
          <a:p>
            <a:pPr marL="12700" marR="2763520">
              <a:lnSpc>
                <a:spcPct val="135800"/>
              </a:lnSpc>
            </a:pP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Longitudinal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surveys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show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surrogates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positive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10" dirty="0">
                <a:solidFill>
                  <a:srgbClr val="203458"/>
                </a:solidFill>
                <a:latin typeface="Trebuchet MS"/>
                <a:cs typeface="Trebuchet MS"/>
              </a:rPr>
              <a:t>10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birth </a:t>
            </a:r>
            <a:r>
              <a:rPr sz="2900" spc="-170" dirty="0">
                <a:solidFill>
                  <a:srgbClr val="203458"/>
                </a:solidFill>
                <a:latin typeface="Trebuchet MS"/>
                <a:cs typeface="Trebuchet MS"/>
              </a:rPr>
              <a:t>Whilst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common,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remains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controversial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57842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00" dirty="0">
                <a:solidFill>
                  <a:srgbClr val="E65385"/>
                </a:solidFill>
              </a:rPr>
              <a:t>SURROGACY</a:t>
            </a:r>
          </a:p>
        </p:txBody>
      </p:sp>
      <p:sp>
        <p:nvSpPr>
          <p:cNvPr id="13" name="object 1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74786"/>
            <a:ext cx="1612519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spc="90" dirty="0">
                <a:solidFill>
                  <a:srgbClr val="E65385"/>
                </a:solidFill>
              </a:rPr>
              <a:t>ACTIVITY</a:t>
            </a:r>
            <a:r>
              <a:rPr sz="5000" spc="-275" dirty="0">
                <a:solidFill>
                  <a:srgbClr val="E65385"/>
                </a:solidFill>
              </a:rPr>
              <a:t>:</a:t>
            </a:r>
            <a:r>
              <a:rPr sz="5000" spc="-225" dirty="0">
                <a:solidFill>
                  <a:srgbClr val="E65385"/>
                </a:solidFill>
              </a:rPr>
              <a:t> </a:t>
            </a:r>
            <a:r>
              <a:rPr sz="5000" spc="150" dirty="0"/>
              <a:t>REASONS</a:t>
            </a:r>
            <a:r>
              <a:rPr sz="5000" spc="-225" dirty="0"/>
              <a:t> </a:t>
            </a:r>
            <a:r>
              <a:rPr sz="5000" spc="-135" dirty="0"/>
              <a:t>FOR</a:t>
            </a:r>
            <a:r>
              <a:rPr sz="5000" spc="-229" dirty="0"/>
              <a:t> </a:t>
            </a:r>
            <a:r>
              <a:rPr sz="5000" dirty="0"/>
              <a:t>AND</a:t>
            </a:r>
            <a:r>
              <a:rPr sz="5000" spc="-225" dirty="0"/>
              <a:t> </a:t>
            </a:r>
            <a:r>
              <a:rPr sz="5000" spc="160" dirty="0"/>
              <a:t>AGAINST</a:t>
            </a:r>
            <a:r>
              <a:rPr sz="5000" spc="-225" dirty="0"/>
              <a:t> </a:t>
            </a:r>
            <a:r>
              <a:rPr sz="5000" spc="195" dirty="0"/>
              <a:t>SURROGACY</a:t>
            </a:r>
            <a:endParaRPr sz="5000" dirty="0"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412314" y="3773410"/>
            <a:ext cx="714248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more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families,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infertile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same-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sex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couples,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experience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parenthood.</a:t>
            </a:r>
            <a:endParaRPr sz="2600" dirty="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307511" y="3773410"/>
            <a:ext cx="76644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undermine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women's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dignity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treating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means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for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others.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12314" y="5112853"/>
            <a:ext cx="7220584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spc="6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woman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freedom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body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she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chooses.</a:t>
            </a:r>
            <a:endParaRPr sz="2600"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307511" y="5112853"/>
            <a:ext cx="6826884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religious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beliefs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view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morally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wrong,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even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comparing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adultery.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12314" y="6452296"/>
            <a:ext cx="752665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Since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occur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regardless,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it's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better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it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properly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regulated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protect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involved.</a:t>
            </a:r>
            <a:endParaRPr sz="2600" dirty="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307511" y="6452296"/>
            <a:ext cx="760603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u="heavy" spc="-4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Commercial</a:t>
            </a:r>
            <a:r>
              <a:rPr sz="2600" u="heavy" spc="-16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4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surrogacy</a:t>
            </a:r>
            <a:r>
              <a:rPr sz="2600" u="heavy" spc="4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6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commodifies</a:t>
            </a:r>
            <a:r>
              <a:rPr sz="2600" u="heavy" spc="-14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12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children</a:t>
            </a:r>
            <a:r>
              <a:rPr sz="2600" u="none" spc="-125" dirty="0">
                <a:solidFill>
                  <a:srgbClr val="292959"/>
                </a:solidFill>
                <a:latin typeface="Trebuchet MS"/>
                <a:cs typeface="Trebuchet MS"/>
              </a:rPr>
              <a:t>,</a:t>
            </a:r>
            <a:r>
              <a:rPr sz="2600" u="heavy" spc="-7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2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treating</a:t>
            </a:r>
            <a:r>
              <a:rPr sz="2600" u="none" spc="-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u="heavy" spc="-13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them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as</a:t>
            </a:r>
            <a:r>
              <a:rPr sz="2600" u="heavy" spc="-15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4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products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4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to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be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2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bought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and</a:t>
            </a:r>
            <a:r>
              <a:rPr sz="2600" u="heavy" spc="-8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10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</a:rPr>
              <a:t>sold.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12314" y="7791741"/>
            <a:ext cx="616331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Surrogates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feel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strong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emotions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joy,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fulfilment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65" dirty="0">
                <a:solidFill>
                  <a:srgbClr val="292959"/>
                </a:solidFill>
                <a:latin typeface="Trebuchet MS"/>
                <a:cs typeface="Trebuchet MS"/>
              </a:rPr>
              <a:t>ad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alterism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307511" y="7791741"/>
            <a:ext cx="767397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</a:pP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Surrogates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experience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emotional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physical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burden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pregnancy,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last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long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birth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9124949" y="2742589"/>
            <a:ext cx="0" cy="6240145"/>
          </a:xfrm>
          <a:custGeom>
            <a:avLst/>
            <a:gdLst/>
            <a:ahLst/>
            <a:cxnLst/>
            <a:rect l="l" t="t" r="r" b="b"/>
            <a:pathLst>
              <a:path h="6240145">
                <a:moveTo>
                  <a:pt x="0" y="0"/>
                </a:moveTo>
                <a:lnTo>
                  <a:pt x="0" y="6240017"/>
                </a:lnTo>
              </a:path>
            </a:pathLst>
          </a:custGeom>
          <a:ln w="9524">
            <a:solidFill>
              <a:srgbClr val="292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2130131"/>
            <a:ext cx="114299" cy="114299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1641971" y="1920645"/>
            <a:ext cx="12975590" cy="1453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Identify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arguments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against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endParaRPr sz="29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70"/>
              </a:spcBef>
            </a:pPr>
            <a:endParaRPr sz="2900" dirty="0">
              <a:latin typeface="Trebuchet MS"/>
              <a:cs typeface="Trebuchet MS"/>
            </a:endParaRPr>
          </a:p>
          <a:p>
            <a:pPr marL="2460625">
              <a:lnSpc>
                <a:spcPct val="100000"/>
              </a:lnSpc>
              <a:spcBef>
                <a:spcPts val="5"/>
              </a:spcBef>
              <a:tabLst>
                <a:tab pos="10103485" algn="l"/>
              </a:tabLst>
            </a:pPr>
            <a:r>
              <a:rPr sz="2600" b="1" spc="-114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spc="35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r>
              <a:rPr sz="2600" b="1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2600" b="1" spc="7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26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spc="35" dirty="0">
                <a:solidFill>
                  <a:srgbClr val="292959"/>
                </a:solidFill>
                <a:latin typeface="Trebuchet MS"/>
                <a:cs typeface="Trebuchet MS"/>
              </a:rPr>
              <a:t>Surrogacy</a:t>
            </a:r>
            <a:endParaRPr sz="26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493644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036569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579494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665344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5746431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71662" y="6289356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379969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14449" y="7922894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77230" y="2165972"/>
            <a:ext cx="11043920" cy="7083425"/>
          </a:xfrm>
          <a:prstGeom prst="rect">
            <a:avLst/>
          </a:prstGeom>
        </p:spPr>
        <p:txBody>
          <a:bodyPr vert="horz" wrap="square" lIns="0" tIns="1593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5"/>
              </a:spcBef>
            </a:pP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Tolerant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approach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E&amp;W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endParaRPr sz="2600">
              <a:latin typeface="Trebuchet MS"/>
              <a:cs typeface="Trebuchet MS"/>
            </a:endParaRPr>
          </a:p>
          <a:p>
            <a:pPr marL="12700" marR="369570">
              <a:lnSpc>
                <a:spcPct val="137000"/>
              </a:lnSpc>
            </a:pP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prohibits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commercial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Arrangements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1985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Consequences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conception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regulated.</a:t>
            </a:r>
            <a:endParaRPr sz="2600">
              <a:latin typeface="Trebuchet MS"/>
              <a:cs typeface="Trebuchet MS"/>
            </a:endParaRPr>
          </a:p>
          <a:p>
            <a:pPr marL="12700" marR="318135">
              <a:lnSpc>
                <a:spcPct val="137000"/>
              </a:lnSpc>
            </a:pP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creates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misalignment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parentage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which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arises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surrogacy.</a:t>
            </a:r>
            <a:endParaRPr sz="2600">
              <a:latin typeface="Trebuchet MS"/>
              <a:cs typeface="Trebuchet MS"/>
            </a:endParaRPr>
          </a:p>
          <a:p>
            <a:pPr marL="574040" marR="74295">
              <a:lnSpc>
                <a:spcPct val="137000"/>
              </a:lnSpc>
            </a:pP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Before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1990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corrected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adoption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6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s30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1990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(now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75" dirty="0">
                <a:solidFill>
                  <a:srgbClr val="203458"/>
                </a:solidFill>
                <a:latin typeface="Trebuchet MS"/>
                <a:cs typeface="Trebuchet MS"/>
              </a:rPr>
              <a:t>s54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2008)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provides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route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parental orders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Few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year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(366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2017)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37000"/>
              </a:lnSpc>
            </a:pP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formality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social,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emotional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psychological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reality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relationship.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Criteria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for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granting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0" dirty="0">
                <a:solidFill>
                  <a:srgbClr val="203458"/>
                </a:solidFill>
                <a:latin typeface="Trebuchet MS"/>
                <a:cs typeface="Trebuchet MS"/>
              </a:rPr>
              <a:t>s54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95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two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70" dirty="0">
                <a:solidFill>
                  <a:srgbClr val="203458"/>
                </a:solidFill>
                <a:latin typeface="Trebuchet MS"/>
                <a:cs typeface="Trebuchet MS"/>
              </a:rPr>
              <a:t>s54A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applicant.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11" name="object 11">
            <a:hlinkClick r:id="rId6"/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739260" y="1028700"/>
            <a:ext cx="4229099" cy="2886074"/>
          </a:xfrm>
          <a:prstGeom prst="rect">
            <a:avLst/>
          </a:prstGeom>
        </p:spPr>
      </p:pic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REGULATING</a:t>
            </a:r>
            <a:r>
              <a:rPr spc="-490" dirty="0"/>
              <a:t> </a:t>
            </a:r>
            <a:r>
              <a:rPr spc="300" dirty="0"/>
              <a:t>SURROGACY</a:t>
            </a:r>
          </a:p>
        </p:txBody>
      </p:sp>
      <p:sp>
        <p:nvSpPr>
          <p:cNvPr id="13" name="object 1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16000" y="2206300"/>
            <a:ext cx="16568419" cy="744537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900" b="1" spc="-65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70" dirty="0">
                <a:solidFill>
                  <a:srgbClr val="203458"/>
                </a:solidFill>
                <a:latin typeface="Trebuchet MS"/>
                <a:cs typeface="Trebuchet MS"/>
              </a:rPr>
              <a:t>2008,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dirty="0">
                <a:solidFill>
                  <a:srgbClr val="203458"/>
                </a:solidFill>
                <a:latin typeface="Trebuchet MS"/>
                <a:cs typeface="Trebuchet MS"/>
              </a:rPr>
              <a:t>s54</a:t>
            </a:r>
            <a:r>
              <a:rPr sz="19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outlines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criteria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court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deciding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grant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order: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Parental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orders: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two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(similar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criteria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s54A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applicant)</a:t>
            </a:r>
            <a:endParaRPr sz="1900">
              <a:latin typeface="Trebuchet MS"/>
              <a:cs typeface="Trebuchet MS"/>
            </a:endParaRPr>
          </a:p>
          <a:p>
            <a:pPr marL="487680" indent="-228600">
              <a:lnSpc>
                <a:spcPct val="100000"/>
              </a:lnSpc>
              <a:spcBef>
                <a:spcPts val="795"/>
              </a:spcBef>
              <a:buAutoNum type="arabicPeriod"/>
              <a:tabLst>
                <a:tab pos="487680" algn="l"/>
              </a:tabLst>
            </a:pP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may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order....if—</a:t>
            </a:r>
            <a:endParaRPr sz="1900">
              <a:latin typeface="Trebuchet MS"/>
              <a:cs typeface="Trebuchet MS"/>
            </a:endParaRPr>
          </a:p>
          <a:p>
            <a:pPr marL="832485" marR="805180" lvl="1" indent="-226695">
              <a:lnSpc>
                <a:spcPct val="134900"/>
              </a:lnSpc>
              <a:buAutoNum type="alphaLcPeriod"/>
              <a:tabLst>
                <a:tab pos="832485" algn="l"/>
                <a:tab pos="897255" algn="l"/>
              </a:tabLst>
            </a:pP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carried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applicants,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result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placing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embryo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60" dirty="0">
                <a:solidFill>
                  <a:srgbClr val="203458"/>
                </a:solidFill>
                <a:latin typeface="Trebuchet MS"/>
                <a:cs typeface="Trebuchet MS"/>
              </a:rPr>
              <a:t>eggs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her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artificial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insemination,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endParaRPr sz="1900">
              <a:latin typeface="Trebuchet MS"/>
              <a:cs typeface="Trebuchet MS"/>
            </a:endParaRPr>
          </a:p>
          <a:p>
            <a:pPr marL="832485" lvl="1" indent="-236854">
              <a:lnSpc>
                <a:spcPct val="100000"/>
              </a:lnSpc>
              <a:spcBef>
                <a:spcPts val="795"/>
              </a:spcBef>
              <a:buAutoNum type="alphaLcPeriod"/>
              <a:tabLst>
                <a:tab pos="832485" algn="l"/>
              </a:tabLst>
            </a:pP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1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least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bring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creation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embryo,</a:t>
            </a:r>
            <a:endParaRPr sz="1900">
              <a:latin typeface="Trebuchet MS"/>
              <a:cs typeface="Trebuchet MS"/>
            </a:endParaRPr>
          </a:p>
          <a:p>
            <a:pPr marL="422275" indent="-236854">
              <a:lnSpc>
                <a:spcPct val="100000"/>
              </a:lnSpc>
              <a:spcBef>
                <a:spcPts val="795"/>
              </a:spcBef>
              <a:buAutoNum type="arabicPeriod"/>
              <a:tabLst>
                <a:tab pos="422275" algn="l"/>
              </a:tabLst>
            </a:pP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be—</a:t>
            </a:r>
            <a:endParaRPr sz="1900">
              <a:latin typeface="Trebuchet MS"/>
              <a:cs typeface="Trebuchet MS"/>
            </a:endParaRPr>
          </a:p>
          <a:p>
            <a:pPr marL="832485" marR="19685" indent="-226695">
              <a:lnSpc>
                <a:spcPct val="134900"/>
              </a:lnSpc>
            </a:pP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a.</a:t>
            </a:r>
            <a:r>
              <a:rPr sz="1900" spc="-3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5" dirty="0">
                <a:solidFill>
                  <a:srgbClr val="203458"/>
                </a:solidFill>
                <a:latin typeface="Trebuchet MS"/>
                <a:cs typeface="Trebuchet MS"/>
              </a:rPr>
              <a:t>wife,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partners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10" dirty="0">
                <a:solidFill>
                  <a:srgbClr val="203458"/>
                </a:solidFill>
                <a:latin typeface="Trebuchet MS"/>
                <a:cs typeface="Trebuchet MS"/>
              </a:rPr>
              <a:t>other,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or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two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persons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living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partners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enduring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relationship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prohibited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degrees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relationship.</a:t>
            </a:r>
            <a:endParaRPr sz="1900">
              <a:latin typeface="Trebuchet MS"/>
              <a:cs typeface="Trebuchet MS"/>
            </a:endParaRPr>
          </a:p>
          <a:p>
            <a:pPr marL="422275" indent="-228600">
              <a:lnSpc>
                <a:spcPct val="100000"/>
              </a:lnSpc>
              <a:spcBef>
                <a:spcPts val="790"/>
              </a:spcBef>
              <a:buAutoNum type="arabicPeriod" startAt="3"/>
              <a:tabLst>
                <a:tab pos="422275" algn="l"/>
              </a:tabLst>
            </a:pP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1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months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beginning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day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born.</a:t>
            </a:r>
            <a:endParaRPr sz="1900">
              <a:latin typeface="Trebuchet MS"/>
              <a:cs typeface="Trebuchet MS"/>
            </a:endParaRPr>
          </a:p>
          <a:p>
            <a:pPr marL="422275" marR="690245" indent="-234950">
              <a:lnSpc>
                <a:spcPct val="134900"/>
              </a:lnSpc>
              <a:buAutoNum type="arabicPeriod" startAt="3"/>
              <a:tabLst>
                <a:tab pos="422275" algn="l"/>
              </a:tabLst>
            </a:pP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order: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child's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home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applicants,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domiciled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United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Kingdom...</a:t>
            </a:r>
            <a:endParaRPr sz="1900">
              <a:latin typeface="Trebuchet MS"/>
              <a:cs typeface="Trebuchet MS"/>
            </a:endParaRPr>
          </a:p>
          <a:p>
            <a:pPr marL="422275" indent="-228600">
              <a:lnSpc>
                <a:spcPct val="100000"/>
              </a:lnSpc>
              <a:spcBef>
                <a:spcPts val="795"/>
              </a:spcBef>
              <a:buAutoNum type="arabicPeriod" startAt="3"/>
              <a:tabLst>
                <a:tab pos="422275" algn="l"/>
              </a:tabLst>
            </a:pP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1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attained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65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18.</a:t>
            </a:r>
            <a:endParaRPr sz="1900">
              <a:latin typeface="Trebuchet MS"/>
              <a:cs typeface="Trebuchet MS"/>
            </a:endParaRPr>
          </a:p>
          <a:p>
            <a:pPr marL="422275" marR="85090" indent="-228600">
              <a:lnSpc>
                <a:spcPct val="134900"/>
              </a:lnSpc>
              <a:buAutoNum type="arabicPeriod" startAt="3"/>
              <a:tabLst>
                <a:tab pos="422275" algn="l"/>
              </a:tabLst>
            </a:pP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court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carried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other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...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freely,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14" dirty="0">
                <a:solidFill>
                  <a:srgbClr val="203458"/>
                </a:solidFill>
                <a:latin typeface="Trebuchet MS"/>
                <a:cs typeface="Trebuchet MS"/>
              </a:rPr>
              <a:t>full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involved,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agreed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unconditionally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order.</a:t>
            </a:r>
            <a:endParaRPr sz="1900">
              <a:latin typeface="Trebuchet MS"/>
              <a:cs typeface="Trebuchet MS"/>
            </a:endParaRPr>
          </a:p>
          <a:p>
            <a:pPr marL="422275" marR="467359" indent="-229235">
              <a:lnSpc>
                <a:spcPct val="134900"/>
              </a:lnSpc>
              <a:buAutoNum type="arabicPeriod" startAt="3"/>
              <a:tabLst>
                <a:tab pos="422275" algn="l"/>
              </a:tabLst>
            </a:pP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1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require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1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found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incapable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giving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agreement.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effective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weeks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birth.</a:t>
            </a:r>
            <a:endParaRPr sz="1900">
              <a:latin typeface="Trebuchet MS"/>
              <a:cs typeface="Trebuchet MS"/>
            </a:endParaRPr>
          </a:p>
          <a:p>
            <a:pPr marL="422275" marR="5080" indent="-229235">
              <a:lnSpc>
                <a:spcPct val="134900"/>
              </a:lnSpc>
              <a:buAutoNum type="arabicPeriod" startAt="3"/>
              <a:tabLst>
                <a:tab pos="422275" algn="l"/>
              </a:tabLst>
            </a:pP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money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other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(other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expenses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reasonably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incurred)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received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consideration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order,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required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(6)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handing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over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child....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unless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authorised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endParaRPr sz="1900">
              <a:latin typeface="Trebuchet MS"/>
              <a:cs typeface="Trebuchet MS"/>
            </a:endParaRPr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457896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0" dirty="0">
                <a:solidFill>
                  <a:srgbClr val="E65385"/>
                </a:solidFill>
              </a:rPr>
              <a:t>CRITERIA</a:t>
            </a:r>
            <a:r>
              <a:rPr spc="-400" dirty="0">
                <a:solidFill>
                  <a:srgbClr val="E65385"/>
                </a:solidFill>
              </a:rPr>
              <a:t> </a:t>
            </a:r>
            <a:r>
              <a:rPr spc="-204" dirty="0">
                <a:solidFill>
                  <a:srgbClr val="E65385"/>
                </a:solidFill>
              </a:rPr>
              <a:t>FOR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375" dirty="0"/>
              <a:t>MAKING</a:t>
            </a:r>
            <a:r>
              <a:rPr spc="-385" dirty="0"/>
              <a:t> </a:t>
            </a:r>
            <a:r>
              <a:rPr spc="140" dirty="0"/>
              <a:t>AN</a:t>
            </a:r>
            <a:r>
              <a:rPr spc="-380" dirty="0"/>
              <a:t> </a:t>
            </a:r>
            <a:r>
              <a:rPr spc="-100" dirty="0"/>
              <a:t>ORDER</a:t>
            </a:r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2346007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2946082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4146232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5346382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7146607"/>
            <a:ext cx="114299" cy="11429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641971" y="1978330"/>
            <a:ext cx="15306040" cy="7226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20040">
              <a:lnSpc>
                <a:spcPct val="135800"/>
              </a:lnSpc>
              <a:spcBef>
                <a:spcPts val="100"/>
              </a:spcBef>
            </a:pP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Tension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9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85" dirty="0">
                <a:solidFill>
                  <a:srgbClr val="203458"/>
                </a:solidFill>
                <a:latin typeface="Trebuchet MS"/>
                <a:cs typeface="Trebuchet MS"/>
              </a:rPr>
              <a:t>s54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makes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9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possible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refuse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welfare </a:t>
            </a:r>
            <a:r>
              <a:rPr sz="2900" spc="-16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almost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cases,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served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9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125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9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10" dirty="0">
                <a:solidFill>
                  <a:srgbClr val="203458"/>
                </a:solidFill>
                <a:latin typeface="Trebuchet MS"/>
                <a:cs typeface="Trebuchet MS"/>
              </a:rPr>
              <a:t>another </a:t>
            </a:r>
            <a:r>
              <a:rPr sz="2900" i="1" spc="-90" dirty="0">
                <a:solidFill>
                  <a:srgbClr val="203458"/>
                </a:solidFill>
                <a:latin typeface="Trebuchet MS"/>
                <a:cs typeface="Trebuchet MS"/>
              </a:rPr>
              <a:t>(Foreign</a:t>
            </a:r>
            <a:r>
              <a:rPr sz="29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35" dirty="0">
                <a:solidFill>
                  <a:srgbClr val="203458"/>
                </a:solidFill>
                <a:latin typeface="Trebuchet MS"/>
                <a:cs typeface="Trebuchet MS"/>
              </a:rPr>
              <a:t>Surrogacy)</a:t>
            </a:r>
            <a:r>
              <a:rPr sz="29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50" dirty="0">
                <a:solidFill>
                  <a:srgbClr val="203458"/>
                </a:solidFill>
                <a:latin typeface="Trebuchet MS"/>
                <a:cs typeface="Trebuchet MS"/>
              </a:rPr>
              <a:t>[2008]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3030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90" dirty="0">
                <a:solidFill>
                  <a:srgbClr val="203458"/>
                </a:solidFill>
                <a:latin typeface="Trebuchet MS"/>
                <a:cs typeface="Trebuchet MS"/>
              </a:rPr>
              <a:t>[24]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(Hedley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80" dirty="0">
                <a:solidFill>
                  <a:srgbClr val="203458"/>
                </a:solidFill>
                <a:latin typeface="Trebuchet MS"/>
                <a:cs typeface="Trebuchet MS"/>
              </a:rPr>
              <a:t>J)</a:t>
            </a:r>
            <a:endParaRPr sz="2900">
              <a:latin typeface="Trebuchet MS"/>
              <a:cs typeface="Trebuchet MS"/>
            </a:endParaRPr>
          </a:p>
          <a:p>
            <a:pPr marL="12700" marR="254635">
              <a:lnSpc>
                <a:spcPct val="135800"/>
              </a:lnSpc>
            </a:pP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Tension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eased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since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2010,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Fertilisation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Embryology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(Parental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Orders)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Regulations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2010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amended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paramount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consideration.</a:t>
            </a:r>
            <a:endParaRPr sz="2900">
              <a:latin typeface="Trebuchet MS"/>
              <a:cs typeface="Trebuchet MS"/>
            </a:endParaRPr>
          </a:p>
          <a:p>
            <a:pPr marL="12700" marR="459105" algn="just">
              <a:lnSpc>
                <a:spcPct val="135800"/>
              </a:lnSpc>
            </a:pP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Fundamentally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issues</a:t>
            </a:r>
            <a:r>
              <a:rPr sz="29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arise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presented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are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already</a:t>
            </a:r>
            <a:r>
              <a:rPr sz="29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living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(in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years)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refusal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leave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those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recognition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stateless</a:t>
            </a:r>
            <a:endParaRPr sz="2900">
              <a:latin typeface="Trebuchet MS"/>
              <a:cs typeface="Trebuchet MS"/>
            </a:endParaRPr>
          </a:p>
          <a:p>
            <a:pPr marL="12700" marR="5080">
              <a:lnSpc>
                <a:spcPct val="135800"/>
              </a:lnSpc>
            </a:pP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ECtHR</a:t>
            </a:r>
            <a:r>
              <a:rPr sz="2900" spc="-20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ruled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that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refusal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recognise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respective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biological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fathers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(the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surrogates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USA)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breach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30" dirty="0">
                <a:solidFill>
                  <a:srgbClr val="203458"/>
                </a:solidFill>
                <a:latin typeface="Trebuchet MS"/>
                <a:cs typeface="Trebuchet MS"/>
              </a:rPr>
              <a:t>Mennesson</a:t>
            </a:r>
            <a:r>
              <a:rPr sz="2900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204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9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30" dirty="0">
                <a:solidFill>
                  <a:srgbClr val="203458"/>
                </a:solidFill>
                <a:latin typeface="Trebuchet MS"/>
                <a:cs typeface="Trebuchet MS"/>
              </a:rPr>
              <a:t>France</a:t>
            </a:r>
            <a:r>
              <a:rPr sz="29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[2014]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ECHR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45" dirty="0">
                <a:solidFill>
                  <a:srgbClr val="203458"/>
                </a:solidFill>
                <a:latin typeface="Trebuchet MS"/>
                <a:cs typeface="Trebuchet MS"/>
              </a:rPr>
              <a:t>65192/11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dirty="0">
                <a:solidFill>
                  <a:srgbClr val="203458"/>
                </a:solidFill>
                <a:latin typeface="Trebuchet MS"/>
                <a:cs typeface="Trebuchet MS"/>
              </a:rPr>
              <a:t>Labassee</a:t>
            </a:r>
            <a:r>
              <a:rPr sz="29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204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9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10" dirty="0">
                <a:solidFill>
                  <a:srgbClr val="203458"/>
                </a:solidFill>
                <a:latin typeface="Trebuchet MS"/>
                <a:cs typeface="Trebuchet MS"/>
              </a:rPr>
              <a:t>France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[2014]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ECHR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65941/11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04222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0" dirty="0">
                <a:solidFill>
                  <a:srgbClr val="E65385"/>
                </a:solidFill>
              </a:rPr>
              <a:t>COMPETING</a:t>
            </a:r>
            <a:r>
              <a:rPr spc="-330" dirty="0">
                <a:solidFill>
                  <a:srgbClr val="E65385"/>
                </a:solidFill>
              </a:rPr>
              <a:t> </a:t>
            </a:r>
            <a:r>
              <a:rPr spc="-70" dirty="0"/>
              <a:t>PRIORITIES</a:t>
            </a:r>
          </a:p>
        </p:txBody>
      </p:sp>
      <p:sp>
        <p:nvSpPr>
          <p:cNvPr id="9" name="object 9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6837" y="2644816"/>
            <a:ext cx="133350" cy="133349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85874" y="5697578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6837" y="8216941"/>
            <a:ext cx="133350" cy="13334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534070" y="2274910"/>
            <a:ext cx="11022330" cy="7454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1605" marR="139700" algn="just">
              <a:lnSpc>
                <a:spcPct val="135400"/>
              </a:lnSpc>
              <a:spcBef>
                <a:spcPts val="100"/>
              </a:spcBef>
            </a:pP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months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(s54(3)).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Language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strict.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reported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late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cases,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approved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late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case.</a:t>
            </a:r>
            <a:endParaRPr sz="3000">
              <a:latin typeface="Trebuchet MS"/>
              <a:cs typeface="Trebuchet MS"/>
            </a:endParaRPr>
          </a:p>
          <a:p>
            <a:pPr marL="141605" marR="579755" algn="just">
              <a:lnSpc>
                <a:spcPct val="135400"/>
              </a:lnSpc>
            </a:pP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Usually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presented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late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know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2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order.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000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130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3000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55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3000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75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3000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0" dirty="0">
                <a:solidFill>
                  <a:srgbClr val="203458"/>
                </a:solidFill>
                <a:latin typeface="Trebuchet MS"/>
                <a:cs typeface="Trebuchet MS"/>
              </a:rPr>
              <a:t>(Surrogacy: </a:t>
            </a:r>
            <a:r>
              <a:rPr sz="3000" i="1" spc="-225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30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250" dirty="0">
                <a:solidFill>
                  <a:srgbClr val="203458"/>
                </a:solidFill>
                <a:latin typeface="Trebuchet MS"/>
                <a:cs typeface="Trebuchet MS"/>
              </a:rPr>
              <a:t>limit)</a:t>
            </a:r>
            <a:r>
              <a:rPr sz="30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[2014]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03458"/>
                </a:solidFill>
                <a:latin typeface="Trebuchet MS"/>
                <a:cs typeface="Trebuchet MS"/>
              </a:rPr>
              <a:t>3135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endParaRPr sz="3000">
              <a:latin typeface="Trebuchet MS"/>
              <a:cs typeface="Trebuchet MS"/>
            </a:endParaRPr>
          </a:p>
          <a:p>
            <a:pPr marL="12700" marR="223520">
              <a:lnSpc>
                <a:spcPct val="135400"/>
              </a:lnSpc>
              <a:spcBef>
                <a:spcPts val="180"/>
              </a:spcBef>
            </a:pPr>
            <a:r>
              <a:rPr sz="2400" i="1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concerned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srgbClr val="203458"/>
                </a:solidFill>
                <a:latin typeface="Trebuchet MS"/>
                <a:cs typeface="Trebuchet MS"/>
              </a:rPr>
              <a:t>just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50" dirty="0">
                <a:solidFill>
                  <a:srgbClr val="203458"/>
                </a:solidFill>
                <a:latin typeface="Trebuchet MS"/>
                <a:cs typeface="Trebuchet MS"/>
              </a:rPr>
              <a:t>impact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35" dirty="0">
                <a:solidFill>
                  <a:srgbClr val="203458"/>
                </a:solidFill>
                <a:latin typeface="Trebuchet MS"/>
                <a:cs typeface="Trebuchet MS"/>
              </a:rPr>
              <a:t>applicant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0" dirty="0">
                <a:solidFill>
                  <a:srgbClr val="203458"/>
                </a:solidFill>
                <a:latin typeface="Trebuchet MS"/>
                <a:cs typeface="Trebuchet MS"/>
              </a:rPr>
              <a:t>whose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default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meeting</a:t>
            </a:r>
            <a:r>
              <a:rPr sz="24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10" dirty="0">
                <a:solidFill>
                  <a:srgbClr val="203458"/>
                </a:solidFill>
                <a:latin typeface="Trebuchet MS"/>
                <a:cs typeface="Trebuchet MS"/>
              </a:rPr>
              <a:t>limit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scrutinised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4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50" dirty="0">
                <a:solidFill>
                  <a:srgbClr val="203458"/>
                </a:solidFill>
                <a:latin typeface="Trebuchet MS"/>
                <a:cs typeface="Trebuchet MS"/>
              </a:rPr>
              <a:t>impact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30" dirty="0">
                <a:solidFill>
                  <a:srgbClr val="203458"/>
                </a:solidFill>
                <a:latin typeface="Trebuchet MS"/>
                <a:cs typeface="Trebuchet MS"/>
              </a:rPr>
              <a:t>innocent </a:t>
            </a:r>
            <a:r>
              <a:rPr sz="2400" i="1" spc="-130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0" dirty="0">
                <a:solidFill>
                  <a:srgbClr val="203458"/>
                </a:solidFill>
                <a:latin typeface="Trebuchet MS"/>
                <a:cs typeface="Trebuchet MS"/>
              </a:rPr>
              <a:t>whose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30" dirty="0">
                <a:solidFill>
                  <a:srgbClr val="203458"/>
                </a:solidFill>
                <a:latin typeface="Trebuchet MS"/>
                <a:cs typeface="Trebuchet MS"/>
              </a:rPr>
              <a:t>court’s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paramount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40" dirty="0">
                <a:solidFill>
                  <a:srgbClr val="203458"/>
                </a:solidFill>
                <a:latin typeface="Trebuchet MS"/>
                <a:cs typeface="Trebuchet MS"/>
              </a:rPr>
              <a:t>concern.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40" dirty="0">
                <a:solidFill>
                  <a:srgbClr val="203458"/>
                </a:solidFill>
                <a:latin typeface="Trebuchet MS"/>
                <a:cs typeface="Trebuchet MS"/>
              </a:rPr>
              <a:t>circumstances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entitled,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5" dirty="0">
                <a:solidFill>
                  <a:srgbClr val="203458"/>
                </a:solidFill>
                <a:latin typeface="Trebuchet MS"/>
                <a:cs typeface="Trebuchet MS"/>
              </a:rPr>
              <a:t>indeed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75" dirty="0">
                <a:solidFill>
                  <a:srgbClr val="203458"/>
                </a:solidFill>
                <a:latin typeface="Trebuchet MS"/>
                <a:cs typeface="Trebuchet MS"/>
              </a:rPr>
              <a:t>my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judgment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2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bound,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0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adopt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0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liberal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relaxed</a:t>
            </a:r>
            <a:r>
              <a:rPr sz="24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approach</a:t>
            </a:r>
            <a:r>
              <a:rPr sz="24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55" dirty="0">
                <a:solidFill>
                  <a:srgbClr val="203458"/>
                </a:solidFill>
                <a:latin typeface="Trebuchet MS"/>
                <a:cs typeface="Trebuchet MS"/>
              </a:rPr>
              <a:t>[when</a:t>
            </a:r>
            <a:r>
              <a:rPr sz="24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interpreting</a:t>
            </a:r>
            <a:r>
              <a:rPr sz="24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4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5" dirty="0">
                <a:solidFill>
                  <a:srgbClr val="203458"/>
                </a:solidFill>
                <a:latin typeface="Trebuchet MS"/>
                <a:cs typeface="Trebuchet MS"/>
              </a:rPr>
              <a:t>limit].</a:t>
            </a:r>
            <a:endParaRPr sz="2400">
              <a:latin typeface="Trebuchet MS"/>
              <a:cs typeface="Trebuchet MS"/>
            </a:endParaRPr>
          </a:p>
          <a:p>
            <a:pPr marL="141605" marR="5080">
              <a:lnSpc>
                <a:spcPts val="4870"/>
              </a:lnSpc>
            </a:pPr>
            <a:r>
              <a:rPr sz="3000" spc="75" dirty="0">
                <a:solidFill>
                  <a:srgbClr val="203458"/>
                </a:solidFill>
                <a:latin typeface="Trebuchet MS"/>
                <a:cs typeface="Trebuchet MS"/>
              </a:rPr>
              <a:t>See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dirty="0">
                <a:solidFill>
                  <a:srgbClr val="203458"/>
                </a:solidFill>
                <a:latin typeface="Trebuchet MS"/>
                <a:cs typeface="Trebuchet MS"/>
              </a:rPr>
              <a:t>&amp;</a:t>
            </a:r>
            <a:r>
              <a:rPr sz="30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dirty="0">
                <a:solidFill>
                  <a:srgbClr val="203458"/>
                </a:solidFill>
                <a:latin typeface="Trebuchet MS"/>
                <a:cs typeface="Trebuchet MS"/>
              </a:rPr>
              <a:t>B</a:t>
            </a:r>
            <a:r>
              <a:rPr sz="3000" i="1" spc="-114" dirty="0">
                <a:solidFill>
                  <a:srgbClr val="203458"/>
                </a:solidFill>
                <a:latin typeface="Trebuchet MS"/>
                <a:cs typeface="Trebuchet MS"/>
              </a:rPr>
              <a:t> (Children)</a:t>
            </a:r>
            <a:r>
              <a:rPr sz="3000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60" dirty="0">
                <a:solidFill>
                  <a:srgbClr val="203458"/>
                </a:solidFill>
                <a:latin typeface="Trebuchet MS"/>
                <a:cs typeface="Trebuchet MS"/>
              </a:rPr>
              <a:t>(Surrogacy:</a:t>
            </a:r>
            <a:r>
              <a:rPr sz="30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0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90" dirty="0">
                <a:solidFill>
                  <a:srgbClr val="203458"/>
                </a:solidFill>
                <a:latin typeface="Trebuchet MS"/>
                <a:cs typeface="Trebuchet MS"/>
              </a:rPr>
              <a:t>Orders:</a:t>
            </a:r>
            <a:r>
              <a:rPr sz="30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225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30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i="1" spc="-135" dirty="0">
                <a:solidFill>
                  <a:srgbClr val="203458"/>
                </a:solidFill>
                <a:latin typeface="Trebuchet MS"/>
                <a:cs typeface="Trebuchet MS"/>
              </a:rPr>
              <a:t>Limits)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[2015]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5" dirty="0">
                <a:solidFill>
                  <a:srgbClr val="203458"/>
                </a:solidFill>
                <a:latin typeface="Trebuchet MS"/>
                <a:cs typeface="Trebuchet MS"/>
              </a:rPr>
              <a:t>911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involving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longer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delay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(5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8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years)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70" dirty="0">
                <a:solidFill>
                  <a:srgbClr val="203458"/>
                </a:solidFill>
                <a:latin typeface="Trebuchet MS"/>
                <a:cs typeface="Trebuchet MS"/>
              </a:rPr>
              <a:t>-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approved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outweighed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policy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E65385"/>
                </a:solidFill>
              </a:rPr>
              <a:t>6</a:t>
            </a:r>
            <a:r>
              <a:rPr spc="-440" dirty="0">
                <a:solidFill>
                  <a:srgbClr val="E65385"/>
                </a:solidFill>
              </a:rPr>
              <a:t> </a:t>
            </a:r>
            <a:r>
              <a:rPr spc="290" dirty="0">
                <a:solidFill>
                  <a:srgbClr val="E65385"/>
                </a:solidFill>
              </a:rPr>
              <a:t>MONTHS</a:t>
            </a:r>
            <a:r>
              <a:rPr spc="-434" dirty="0">
                <a:solidFill>
                  <a:srgbClr val="E65385"/>
                </a:solidFill>
              </a:rPr>
              <a:t> </a:t>
            </a:r>
            <a:r>
              <a:rPr dirty="0"/>
              <a:t>TO</a:t>
            </a:r>
            <a:r>
              <a:rPr spc="-440" dirty="0"/>
              <a:t> </a:t>
            </a:r>
            <a:r>
              <a:rPr spc="-35" dirty="0"/>
              <a:t>REGISTER</a:t>
            </a:r>
          </a:p>
        </p:txBody>
      </p:sp>
      <p:sp>
        <p:nvSpPr>
          <p:cNvPr id="7" name="object 7"/>
          <p:cNvSpPr/>
          <p:nvPr/>
        </p:nvSpPr>
        <p:spPr>
          <a:xfrm>
            <a:off x="12617542" y="2468800"/>
            <a:ext cx="5172710" cy="6116320"/>
          </a:xfrm>
          <a:custGeom>
            <a:avLst/>
            <a:gdLst/>
            <a:ahLst/>
            <a:cxnLst/>
            <a:rect l="l" t="t" r="r" b="b"/>
            <a:pathLst>
              <a:path w="5172709" h="6116320">
                <a:moveTo>
                  <a:pt x="4686548" y="6115913"/>
                </a:moveTo>
                <a:lnTo>
                  <a:pt x="485774" y="6115913"/>
                </a:lnTo>
                <a:lnTo>
                  <a:pt x="437761" y="6113536"/>
                </a:lnTo>
                <a:lnTo>
                  <a:pt x="390562" y="6106492"/>
                </a:lnTo>
                <a:lnTo>
                  <a:pt x="344494" y="6094915"/>
                </a:lnTo>
                <a:lnTo>
                  <a:pt x="299876" y="6078935"/>
                </a:lnTo>
                <a:lnTo>
                  <a:pt x="257027" y="6058685"/>
                </a:lnTo>
                <a:lnTo>
                  <a:pt x="216266" y="6034297"/>
                </a:lnTo>
                <a:lnTo>
                  <a:pt x="177910" y="6005902"/>
                </a:lnTo>
                <a:lnTo>
                  <a:pt x="142279" y="5973633"/>
                </a:lnTo>
                <a:lnTo>
                  <a:pt x="110010" y="5938001"/>
                </a:lnTo>
                <a:lnTo>
                  <a:pt x="81615" y="5899646"/>
                </a:lnTo>
                <a:lnTo>
                  <a:pt x="57227" y="5858884"/>
                </a:lnTo>
                <a:lnTo>
                  <a:pt x="36977" y="5816035"/>
                </a:lnTo>
                <a:lnTo>
                  <a:pt x="20997" y="5771418"/>
                </a:lnTo>
                <a:lnTo>
                  <a:pt x="9420" y="5725350"/>
                </a:lnTo>
                <a:lnTo>
                  <a:pt x="2377" y="5678150"/>
                </a:lnTo>
                <a:lnTo>
                  <a:pt x="0" y="5630137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79" y="142280"/>
                </a:lnTo>
                <a:lnTo>
                  <a:pt x="177910" y="110010"/>
                </a:lnTo>
                <a:lnTo>
                  <a:pt x="216266" y="81615"/>
                </a:lnTo>
                <a:lnTo>
                  <a:pt x="257027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1" y="2377"/>
                </a:lnTo>
                <a:lnTo>
                  <a:pt x="485774" y="0"/>
                </a:lnTo>
                <a:lnTo>
                  <a:pt x="4686548" y="0"/>
                </a:lnTo>
                <a:lnTo>
                  <a:pt x="4734561" y="2377"/>
                </a:lnTo>
                <a:lnTo>
                  <a:pt x="4781761" y="9420"/>
                </a:lnTo>
                <a:lnTo>
                  <a:pt x="4827829" y="20997"/>
                </a:lnTo>
                <a:lnTo>
                  <a:pt x="4872446" y="36977"/>
                </a:lnTo>
                <a:lnTo>
                  <a:pt x="4915295" y="57227"/>
                </a:lnTo>
                <a:lnTo>
                  <a:pt x="4956057" y="81615"/>
                </a:lnTo>
                <a:lnTo>
                  <a:pt x="4994412" y="110010"/>
                </a:lnTo>
                <a:lnTo>
                  <a:pt x="5030043" y="142280"/>
                </a:lnTo>
                <a:lnTo>
                  <a:pt x="5062313" y="177911"/>
                </a:lnTo>
                <a:lnTo>
                  <a:pt x="5090707" y="216266"/>
                </a:lnTo>
                <a:lnTo>
                  <a:pt x="5115096" y="257028"/>
                </a:lnTo>
                <a:lnTo>
                  <a:pt x="5135346" y="299876"/>
                </a:lnTo>
                <a:lnTo>
                  <a:pt x="5151325" y="344494"/>
                </a:lnTo>
                <a:lnTo>
                  <a:pt x="5162903" y="390562"/>
                </a:lnTo>
                <a:lnTo>
                  <a:pt x="5169946" y="437762"/>
                </a:lnTo>
                <a:lnTo>
                  <a:pt x="5172323" y="485774"/>
                </a:lnTo>
                <a:lnTo>
                  <a:pt x="5172323" y="5630137"/>
                </a:lnTo>
                <a:lnTo>
                  <a:pt x="5169946" y="5678150"/>
                </a:lnTo>
                <a:lnTo>
                  <a:pt x="5162903" y="5725350"/>
                </a:lnTo>
                <a:lnTo>
                  <a:pt x="5151325" y="5771418"/>
                </a:lnTo>
                <a:lnTo>
                  <a:pt x="5135346" y="5816035"/>
                </a:lnTo>
                <a:lnTo>
                  <a:pt x="5115096" y="5858884"/>
                </a:lnTo>
                <a:lnTo>
                  <a:pt x="5090707" y="5899646"/>
                </a:lnTo>
                <a:lnTo>
                  <a:pt x="5062313" y="5938001"/>
                </a:lnTo>
                <a:lnTo>
                  <a:pt x="5030043" y="5973633"/>
                </a:lnTo>
                <a:lnTo>
                  <a:pt x="4994412" y="6005902"/>
                </a:lnTo>
                <a:lnTo>
                  <a:pt x="4956057" y="6034297"/>
                </a:lnTo>
                <a:lnTo>
                  <a:pt x="4915295" y="6058685"/>
                </a:lnTo>
                <a:lnTo>
                  <a:pt x="4872446" y="6078935"/>
                </a:lnTo>
                <a:lnTo>
                  <a:pt x="4827829" y="6094915"/>
                </a:lnTo>
                <a:lnTo>
                  <a:pt x="4781761" y="6106492"/>
                </a:lnTo>
                <a:lnTo>
                  <a:pt x="4734561" y="6113536"/>
                </a:lnTo>
                <a:lnTo>
                  <a:pt x="4686548" y="6115913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2653062" y="2474502"/>
            <a:ext cx="5101590" cy="3883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8200"/>
              </a:lnSpc>
              <a:spcBef>
                <a:spcPts val="100"/>
              </a:spcBef>
            </a:pPr>
            <a:r>
              <a:rPr sz="2600" i="1" spc="-165" dirty="0">
                <a:solidFill>
                  <a:srgbClr val="292959"/>
                </a:solidFill>
                <a:latin typeface="Trebuchet MS"/>
                <a:cs typeface="Trebuchet MS"/>
              </a:rPr>
              <a:t>I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decided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35" dirty="0">
                <a:solidFill>
                  <a:srgbClr val="292959"/>
                </a:solidFill>
                <a:latin typeface="Trebuchet MS"/>
                <a:cs typeface="Trebuchet MS"/>
              </a:rPr>
              <a:t>limit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600" i="1" spc="-50" dirty="0">
                <a:solidFill>
                  <a:srgbClr val="292959"/>
                </a:solidFill>
                <a:latin typeface="Trebuchet MS"/>
                <a:cs typeface="Trebuchet MS"/>
              </a:rPr>
              <a:t>s.54(3)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35" dirty="0">
                <a:solidFill>
                  <a:srgbClr val="292959"/>
                </a:solidFill>
                <a:latin typeface="Trebuchet MS"/>
                <a:cs typeface="Trebuchet MS"/>
              </a:rPr>
              <a:t>applied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5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straitjacket</a:t>
            </a:r>
            <a:r>
              <a:rPr sz="26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20" dirty="0">
                <a:solidFill>
                  <a:srgbClr val="292959"/>
                </a:solidFill>
                <a:latin typeface="Trebuchet MS"/>
                <a:cs typeface="Trebuchet MS"/>
              </a:rPr>
              <a:t>prevent</a:t>
            </a:r>
            <a:r>
              <a:rPr sz="26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92959"/>
                </a:solidFill>
                <a:latin typeface="Trebuchet MS"/>
                <a:cs typeface="Trebuchet MS"/>
              </a:rPr>
              <a:t>court </a:t>
            </a:r>
            <a:r>
              <a:rPr sz="2600" i="1" spc="-15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2600" i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6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6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6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92959"/>
                </a:solidFill>
                <a:latin typeface="Trebuchet MS"/>
                <a:cs typeface="Trebuchet MS"/>
              </a:rPr>
              <a:t>was </a:t>
            </a:r>
            <a:r>
              <a:rPr sz="2600" i="1" spc="-140" dirty="0">
                <a:solidFill>
                  <a:srgbClr val="292959"/>
                </a:solidFill>
                <a:latin typeface="Trebuchet MS"/>
                <a:cs typeface="Trebuchet MS"/>
              </a:rPr>
              <a:t>plainly</a:t>
            </a:r>
            <a:r>
              <a:rPr sz="26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92959"/>
                </a:solidFill>
                <a:latin typeface="Trebuchet MS"/>
                <a:cs typeface="Trebuchet MS"/>
              </a:rPr>
              <a:t>children’s</a:t>
            </a:r>
            <a:r>
              <a:rPr sz="26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92959"/>
                </a:solidFill>
                <a:latin typeface="Trebuchet MS"/>
                <a:cs typeface="Trebuchet MS"/>
              </a:rPr>
              <a:t>interests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92959"/>
                </a:solidFill>
                <a:latin typeface="Trebuchet MS"/>
                <a:cs typeface="Trebuchet MS"/>
              </a:rPr>
              <a:t>find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delay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92959"/>
                </a:solidFill>
                <a:latin typeface="Trebuchet MS"/>
                <a:cs typeface="Trebuchet MS"/>
              </a:rPr>
              <a:t>making </a:t>
            </a:r>
            <a:r>
              <a:rPr sz="2600" i="1" spc="-13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55" dirty="0">
                <a:solidFill>
                  <a:srgbClr val="292959"/>
                </a:solidFill>
                <a:latin typeface="Trebuchet MS"/>
                <a:cs typeface="Trebuchet MS"/>
              </a:rPr>
              <a:t>applications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92959"/>
                </a:solidFill>
                <a:latin typeface="Trebuchet MS"/>
                <a:cs typeface="Trebuchet MS"/>
              </a:rPr>
              <a:t>did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i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20" dirty="0">
                <a:solidFill>
                  <a:srgbClr val="292959"/>
                </a:solidFill>
                <a:latin typeface="Trebuchet MS"/>
                <a:cs typeface="Trebuchet MS"/>
              </a:rPr>
              <a:t>prevent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4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i="1" spc="-100" dirty="0">
                <a:solidFill>
                  <a:srgbClr val="292959"/>
                </a:solidFill>
                <a:latin typeface="Trebuchet MS"/>
                <a:cs typeface="Trebuchet MS"/>
              </a:rPr>
              <a:t>court </a:t>
            </a:r>
            <a:r>
              <a:rPr sz="2600" i="1" spc="-15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exercising</a:t>
            </a:r>
            <a:r>
              <a:rPr sz="26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65" dirty="0">
                <a:solidFill>
                  <a:srgbClr val="292959"/>
                </a:solidFill>
                <a:latin typeface="Trebuchet MS"/>
                <a:cs typeface="Trebuchet MS"/>
              </a:rPr>
              <a:t>its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92959"/>
                </a:solidFill>
                <a:latin typeface="Trebuchet MS"/>
                <a:cs typeface="Trebuchet MS"/>
              </a:rPr>
              <a:t>discretion </a:t>
            </a:r>
            <a:r>
              <a:rPr sz="2600" i="1" spc="-10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7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90" dirty="0">
                <a:solidFill>
                  <a:srgbClr val="292959"/>
                </a:solidFill>
                <a:latin typeface="Trebuchet MS"/>
                <a:cs typeface="Trebuchet MS"/>
              </a:rPr>
              <a:t>parental</a:t>
            </a:r>
            <a:r>
              <a:rPr sz="2600" i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92959"/>
                </a:solidFill>
                <a:latin typeface="Trebuchet MS"/>
                <a:cs typeface="Trebuchet MS"/>
              </a:rPr>
              <a:t>orders.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31953" y="6760752"/>
            <a:ext cx="4743450" cy="1311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8200"/>
              </a:lnSpc>
              <a:spcBef>
                <a:spcPts val="100"/>
              </a:spcBef>
            </a:pP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Re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92959"/>
                </a:solidFill>
                <a:latin typeface="Trebuchet MS"/>
                <a:cs typeface="Trebuchet MS"/>
              </a:rPr>
              <a:t>X,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70" dirty="0">
                <a:solidFill>
                  <a:srgbClr val="292959"/>
                </a:solidFill>
                <a:latin typeface="Trebuchet MS"/>
                <a:cs typeface="Trebuchet MS"/>
              </a:rPr>
              <a:t>Y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i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70" dirty="0">
                <a:solidFill>
                  <a:srgbClr val="292959"/>
                </a:solidFill>
                <a:latin typeface="Trebuchet MS"/>
                <a:cs typeface="Trebuchet MS"/>
              </a:rPr>
              <a:t>Z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292959"/>
                </a:solidFill>
                <a:latin typeface="Trebuchet MS"/>
                <a:cs typeface="Trebuchet MS"/>
              </a:rPr>
              <a:t>(Children:</a:t>
            </a:r>
            <a:r>
              <a:rPr sz="26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92959"/>
                </a:solidFill>
                <a:latin typeface="Trebuchet MS"/>
                <a:cs typeface="Trebuchet MS"/>
              </a:rPr>
              <a:t>Parental </a:t>
            </a:r>
            <a:r>
              <a:rPr sz="2600" i="1" spc="-75" dirty="0">
                <a:solidFill>
                  <a:srgbClr val="292959"/>
                </a:solidFill>
                <a:latin typeface="Trebuchet MS"/>
                <a:cs typeface="Trebuchet MS"/>
              </a:rPr>
              <a:t>Orders:</a:t>
            </a:r>
            <a:r>
              <a:rPr sz="2600" i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04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600" i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i="1" spc="-220" dirty="0">
                <a:solidFill>
                  <a:srgbClr val="292959"/>
                </a:solidFill>
                <a:latin typeface="Trebuchet MS"/>
                <a:cs typeface="Trebuchet MS"/>
              </a:rPr>
              <a:t>Limit)</a:t>
            </a:r>
            <a:r>
              <a:rPr sz="26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92959"/>
                </a:solidFill>
                <a:latin typeface="Trebuchet MS"/>
                <a:cs typeface="Trebuchet MS"/>
              </a:rPr>
              <a:t>[2022]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EWHC </a:t>
            </a:r>
            <a:r>
              <a:rPr sz="2600" spc="-235" dirty="0">
                <a:solidFill>
                  <a:srgbClr val="292959"/>
                </a:solidFill>
                <a:latin typeface="Trebuchet MS"/>
                <a:cs typeface="Trebuchet MS"/>
              </a:rPr>
              <a:t>198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[30]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(Knowles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J)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011555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65" dirty="0">
                <a:solidFill>
                  <a:srgbClr val="E65385"/>
                </a:solidFill>
              </a:rPr>
              <a:t>EXCESSIVE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170" dirty="0"/>
              <a:t>PAYMENTS</a:t>
            </a:r>
          </a:p>
        </p:txBody>
      </p:sp>
      <p:sp>
        <p:nvSpPr>
          <p:cNvPr id="3" name="object 3"/>
          <p:cNvSpPr/>
          <p:nvPr/>
        </p:nvSpPr>
        <p:spPr>
          <a:xfrm>
            <a:off x="11778441" y="1787524"/>
            <a:ext cx="5481320" cy="7229475"/>
          </a:xfrm>
          <a:custGeom>
            <a:avLst/>
            <a:gdLst/>
            <a:ahLst/>
            <a:cxnLst/>
            <a:rect l="l" t="t" r="r" b="b"/>
            <a:pathLst>
              <a:path w="5481319" h="7229475">
                <a:moveTo>
                  <a:pt x="4995081" y="7229440"/>
                </a:moveTo>
                <a:lnTo>
                  <a:pt x="485774" y="7229440"/>
                </a:lnTo>
                <a:lnTo>
                  <a:pt x="437762" y="7227063"/>
                </a:lnTo>
                <a:lnTo>
                  <a:pt x="390562" y="7220020"/>
                </a:lnTo>
                <a:lnTo>
                  <a:pt x="344494" y="7208442"/>
                </a:lnTo>
                <a:lnTo>
                  <a:pt x="299876" y="7192463"/>
                </a:lnTo>
                <a:lnTo>
                  <a:pt x="257028" y="7172213"/>
                </a:lnTo>
                <a:lnTo>
                  <a:pt x="216266" y="7147824"/>
                </a:lnTo>
                <a:lnTo>
                  <a:pt x="177911" y="7119429"/>
                </a:lnTo>
                <a:lnTo>
                  <a:pt x="142280" y="7087160"/>
                </a:lnTo>
                <a:lnTo>
                  <a:pt x="110010" y="7051529"/>
                </a:lnTo>
                <a:lnTo>
                  <a:pt x="81615" y="7013173"/>
                </a:lnTo>
                <a:lnTo>
                  <a:pt x="57227" y="6972412"/>
                </a:lnTo>
                <a:lnTo>
                  <a:pt x="36977" y="6929563"/>
                </a:lnTo>
                <a:lnTo>
                  <a:pt x="20997" y="6884945"/>
                </a:lnTo>
                <a:lnTo>
                  <a:pt x="9420" y="6838878"/>
                </a:lnTo>
                <a:lnTo>
                  <a:pt x="2377" y="6791678"/>
                </a:lnTo>
                <a:lnTo>
                  <a:pt x="0" y="6743665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4" y="0"/>
                </a:lnTo>
                <a:lnTo>
                  <a:pt x="4995081" y="0"/>
                </a:lnTo>
                <a:lnTo>
                  <a:pt x="5043094" y="2377"/>
                </a:lnTo>
                <a:lnTo>
                  <a:pt x="5090294" y="9420"/>
                </a:lnTo>
                <a:lnTo>
                  <a:pt x="5136362" y="20997"/>
                </a:lnTo>
                <a:lnTo>
                  <a:pt x="5180979" y="36977"/>
                </a:lnTo>
                <a:lnTo>
                  <a:pt x="5223828" y="57227"/>
                </a:lnTo>
                <a:lnTo>
                  <a:pt x="5264589" y="81615"/>
                </a:lnTo>
                <a:lnTo>
                  <a:pt x="5302944" y="110010"/>
                </a:lnTo>
                <a:lnTo>
                  <a:pt x="5338575" y="142280"/>
                </a:lnTo>
                <a:lnTo>
                  <a:pt x="5370845" y="177911"/>
                </a:lnTo>
                <a:lnTo>
                  <a:pt x="5399240" y="216266"/>
                </a:lnTo>
                <a:lnTo>
                  <a:pt x="5423628" y="257028"/>
                </a:lnTo>
                <a:lnTo>
                  <a:pt x="5443879" y="299876"/>
                </a:lnTo>
                <a:lnTo>
                  <a:pt x="5459858" y="344494"/>
                </a:lnTo>
                <a:lnTo>
                  <a:pt x="5471436" y="390562"/>
                </a:lnTo>
                <a:lnTo>
                  <a:pt x="5478479" y="437762"/>
                </a:lnTo>
                <a:lnTo>
                  <a:pt x="5480856" y="485774"/>
                </a:lnTo>
                <a:lnTo>
                  <a:pt x="5480856" y="6743665"/>
                </a:lnTo>
                <a:lnTo>
                  <a:pt x="5478479" y="6791678"/>
                </a:lnTo>
                <a:lnTo>
                  <a:pt x="5471436" y="6838878"/>
                </a:lnTo>
                <a:lnTo>
                  <a:pt x="5459858" y="6884945"/>
                </a:lnTo>
                <a:lnTo>
                  <a:pt x="5443879" y="6929563"/>
                </a:lnTo>
                <a:lnTo>
                  <a:pt x="5423628" y="6972412"/>
                </a:lnTo>
                <a:lnTo>
                  <a:pt x="5399240" y="7013173"/>
                </a:lnTo>
                <a:lnTo>
                  <a:pt x="5370845" y="7051529"/>
                </a:lnTo>
                <a:lnTo>
                  <a:pt x="5338575" y="7087160"/>
                </a:lnTo>
                <a:lnTo>
                  <a:pt x="5302944" y="7119429"/>
                </a:lnTo>
                <a:lnTo>
                  <a:pt x="5264589" y="7147824"/>
                </a:lnTo>
                <a:lnTo>
                  <a:pt x="5223828" y="7172213"/>
                </a:lnTo>
                <a:lnTo>
                  <a:pt x="5180979" y="7192463"/>
                </a:lnTo>
                <a:lnTo>
                  <a:pt x="5136362" y="7208442"/>
                </a:lnTo>
                <a:lnTo>
                  <a:pt x="5090294" y="7220020"/>
                </a:lnTo>
                <a:lnTo>
                  <a:pt x="5043094" y="7227063"/>
                </a:lnTo>
                <a:lnTo>
                  <a:pt x="4995081" y="722944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803842" y="1949512"/>
            <a:ext cx="493268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court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satisfied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803842" y="2774301"/>
            <a:ext cx="5257165" cy="259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8200"/>
              </a:lnSpc>
              <a:spcBef>
                <a:spcPts val="100"/>
              </a:spcBef>
            </a:pP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expenses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reasonably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incurred)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has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6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received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applicants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consideration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of—</a:t>
            </a:r>
            <a:endParaRPr sz="2600">
              <a:latin typeface="Trebuchet MS"/>
              <a:cs typeface="Trebuchet MS"/>
            </a:endParaRPr>
          </a:p>
          <a:p>
            <a:pPr marL="12700" marR="1133475">
              <a:lnSpc>
                <a:spcPct val="108200"/>
              </a:lnSpc>
            </a:pP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a.the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order,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b.any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803842" y="5807137"/>
            <a:ext cx="529082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c.the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handing</a:t>
            </a:r>
            <a:r>
              <a:rPr sz="2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803842" y="6235762"/>
            <a:ext cx="195770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applicants,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803842" y="7060551"/>
            <a:ext cx="4537075" cy="882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8200"/>
              </a:lnSpc>
              <a:spcBef>
                <a:spcPts val="100"/>
              </a:spcBef>
            </a:pP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view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 order,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authorised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court.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6597" y="2311559"/>
            <a:ext cx="99191" cy="99191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33035" y="2133606"/>
            <a:ext cx="5259070" cy="39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s54(8)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discretion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6597" y="2807517"/>
            <a:ext cx="99191" cy="99191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07635" y="2603548"/>
            <a:ext cx="1571371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10308590" algn="l"/>
              </a:tabLst>
            </a:pP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Reminder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commercial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surgery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prohibited,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should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3900" spc="-150" baseline="37393" dirty="0">
                <a:solidFill>
                  <a:srgbClr val="292959"/>
                </a:solidFill>
                <a:latin typeface="Trebuchet MS"/>
                <a:cs typeface="Trebuchet MS"/>
              </a:rPr>
              <a:t>money</a:t>
            </a:r>
            <a:r>
              <a:rPr sz="3900" spc="-135" baseline="37393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27" baseline="37393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3900" spc="-150" baseline="37393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900" spc="-135" baseline="37393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12" baseline="37393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r>
              <a:rPr sz="3900" spc="-127" baseline="37393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65" baseline="37393" dirty="0">
                <a:solidFill>
                  <a:srgbClr val="292959"/>
                </a:solidFill>
                <a:latin typeface="Trebuchet MS"/>
                <a:cs typeface="Trebuchet MS"/>
              </a:rPr>
              <a:t>(other</a:t>
            </a:r>
            <a:r>
              <a:rPr sz="3900" spc="-135" baseline="37393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04" baseline="37393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900" spc="-127" baseline="37393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37" baseline="37393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endParaRPr sz="3900" baseline="37393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6597" y="3799432"/>
            <a:ext cx="99191" cy="99191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6597" y="4295389"/>
            <a:ext cx="99191" cy="9919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533035" y="2994509"/>
            <a:ext cx="9465945" cy="2009775"/>
          </a:xfrm>
          <a:prstGeom prst="rect">
            <a:avLst/>
          </a:prstGeom>
        </p:spPr>
        <p:txBody>
          <a:bodyPr vert="horz" wrap="square" lIns="0" tIns="142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5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altruistic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discretion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authorise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payments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liberally.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5600"/>
              </a:lnSpc>
            </a:pP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C;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14" dirty="0">
                <a:solidFill>
                  <a:srgbClr val="203458"/>
                </a:solidFill>
                <a:latin typeface="Trebuchet MS"/>
                <a:cs typeface="Trebuchet MS"/>
              </a:rPr>
              <a:t>Mr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&amp;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Mrs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105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9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30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35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5" dirty="0">
                <a:solidFill>
                  <a:srgbClr val="203458"/>
                </a:solidFill>
                <a:latin typeface="Trebuchet MS"/>
                <a:cs typeface="Trebuchet MS"/>
              </a:rPr>
              <a:t>1990</a:t>
            </a:r>
            <a:r>
              <a:rPr sz="24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203458"/>
                </a:solidFill>
                <a:latin typeface="Trebuchet MS"/>
                <a:cs typeface="Trebuchet MS"/>
              </a:rPr>
              <a:t>[2002]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157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Confirmed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process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two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step: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97433" y="5282344"/>
            <a:ext cx="109110" cy="10911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2050226" y="5109351"/>
            <a:ext cx="4834890" cy="39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First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expenses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97433" y="5778301"/>
            <a:ext cx="109110" cy="10911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2024826" y="5579293"/>
            <a:ext cx="1187513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9791065" algn="l"/>
              </a:tabLst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Second,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reasonable,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payments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authorised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3900" spc="-67" baseline="34188" dirty="0">
                <a:solidFill>
                  <a:srgbClr val="292959"/>
                </a:solidFill>
                <a:latin typeface="Trebuchet MS"/>
                <a:cs typeface="Trebuchet MS"/>
              </a:rPr>
              <a:t>subsection</a:t>
            </a:r>
            <a:r>
              <a:rPr sz="3900" spc="-195" baseline="34188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35" baseline="34188" dirty="0">
                <a:solidFill>
                  <a:srgbClr val="292959"/>
                </a:solidFill>
                <a:latin typeface="Trebuchet MS"/>
                <a:cs typeface="Trebuchet MS"/>
              </a:rPr>
              <a:t>(6),</a:t>
            </a:r>
            <a:endParaRPr sz="3900" baseline="34188">
              <a:latin typeface="Trebuchet MS"/>
              <a:cs typeface="Trebuchet MS"/>
            </a:endParaRPr>
          </a:p>
        </p:txBody>
      </p:sp>
      <p:pic>
        <p:nvPicPr>
          <p:cNvPr id="20" name="object 2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6597" y="6279218"/>
            <a:ext cx="99191" cy="99191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1533035" y="6101265"/>
            <a:ext cx="9776460" cy="39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5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65" dirty="0">
                <a:solidFill>
                  <a:srgbClr val="203458"/>
                </a:solidFill>
                <a:latin typeface="Trebuchet MS"/>
                <a:cs typeface="Trebuchet MS"/>
              </a:rPr>
              <a:t>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(children-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foreign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surrogacy)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03458"/>
                </a:solidFill>
                <a:latin typeface="Trebuchet MS"/>
                <a:cs typeface="Trebuchet MS"/>
              </a:rPr>
              <a:t>[2011]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3147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endorsed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7635" y="6571207"/>
            <a:ext cx="1557274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approach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set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out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5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another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(Foreign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Surrogacy)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[2008]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3030</a:t>
            </a:r>
            <a:r>
              <a:rPr sz="2400" spc="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900" spc="-165" baseline="-16025" dirty="0">
                <a:solidFill>
                  <a:srgbClr val="292959"/>
                </a:solidFill>
                <a:latin typeface="Trebuchet MS"/>
                <a:cs typeface="Trebuchet MS"/>
              </a:rPr>
              <a:t>d.the</a:t>
            </a:r>
            <a:r>
              <a:rPr sz="3900" spc="-112" baseline="-160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97" baseline="-1602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3900" spc="-104" baseline="-160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baseline="-1602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900" spc="-112" baseline="-160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82" baseline="-16025" dirty="0">
                <a:solidFill>
                  <a:srgbClr val="292959"/>
                </a:solidFill>
                <a:latin typeface="Trebuchet MS"/>
                <a:cs typeface="Trebuchet MS"/>
              </a:rPr>
              <a:t>arrangements</a:t>
            </a:r>
            <a:r>
              <a:rPr sz="3900" spc="-112" baseline="-160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95" baseline="-1602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900" spc="-112" baseline="-160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82" baseline="-160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endParaRPr sz="3900" baseline="-16025">
              <a:latin typeface="Trebuchet MS"/>
              <a:cs typeface="Trebuchet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533035" y="7093180"/>
            <a:ext cx="2484755" cy="39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3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questions: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533035" y="7589137"/>
            <a:ext cx="7995284" cy="39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370" dirty="0">
                <a:solidFill>
                  <a:srgbClr val="203458"/>
                </a:solidFill>
                <a:latin typeface="Trebuchet MS"/>
                <a:cs typeface="Trebuchet MS"/>
              </a:rPr>
              <a:t>1)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sum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paid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disproportionate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expenses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507635" y="7922508"/>
            <a:ext cx="14146530" cy="1544955"/>
          </a:xfrm>
          <a:prstGeom prst="rect">
            <a:avLst/>
          </a:prstGeom>
        </p:spPr>
        <p:txBody>
          <a:bodyPr vert="horz" wrap="square" lIns="0" tIns="149225" rIns="0" bIns="0" rtlCol="0">
            <a:spAutoFit/>
          </a:bodyPr>
          <a:lstStyle/>
          <a:p>
            <a:pPr marL="400050" indent="-361950">
              <a:lnSpc>
                <a:spcPct val="100000"/>
              </a:lnSpc>
              <a:spcBef>
                <a:spcPts val="1175"/>
              </a:spcBef>
              <a:buAutoNum type="arabicParenR" startAt="2"/>
              <a:tabLst>
                <a:tab pos="400050" algn="l"/>
                <a:tab pos="10308590" algn="l"/>
              </a:tabLst>
            </a:pP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acting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55" dirty="0">
                <a:solidFill>
                  <a:srgbClr val="203458"/>
                </a:solidFill>
                <a:latin typeface="Trebuchet MS"/>
                <a:cs typeface="Trebuchet MS"/>
              </a:rPr>
              <a:t>good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faith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moral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taint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dealing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3900" spc="-44" baseline="18162" dirty="0">
                <a:solidFill>
                  <a:srgbClr val="292959"/>
                </a:solidFill>
                <a:latin typeface="Trebuchet MS"/>
                <a:cs typeface="Trebuchet MS"/>
              </a:rPr>
              <a:t>(Section</a:t>
            </a:r>
            <a:r>
              <a:rPr sz="3900" spc="-240" baseline="18162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baseline="18162" dirty="0">
                <a:solidFill>
                  <a:srgbClr val="292959"/>
                </a:solidFill>
                <a:latin typeface="Trebuchet MS"/>
                <a:cs typeface="Trebuchet MS"/>
              </a:rPr>
              <a:t>54(8)</a:t>
            </a:r>
            <a:r>
              <a:rPr sz="3900" spc="-232" baseline="18162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15" baseline="18162" dirty="0">
                <a:solidFill>
                  <a:srgbClr val="292959"/>
                </a:solidFill>
                <a:latin typeface="Trebuchet MS"/>
                <a:cs typeface="Trebuchet MS"/>
              </a:rPr>
              <a:t>HFEA</a:t>
            </a:r>
            <a:r>
              <a:rPr sz="3900" spc="-232" baseline="18162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900" spc="-30" baseline="18162" dirty="0">
                <a:solidFill>
                  <a:srgbClr val="292959"/>
                </a:solidFill>
                <a:latin typeface="Trebuchet MS"/>
                <a:cs typeface="Trebuchet MS"/>
              </a:rPr>
              <a:t>2008)</a:t>
            </a:r>
            <a:endParaRPr sz="3900" baseline="18162">
              <a:latin typeface="Trebuchet MS"/>
              <a:cs typeface="Trebuchet MS"/>
            </a:endParaRPr>
          </a:p>
          <a:p>
            <a:pPr marL="38100">
              <a:lnSpc>
                <a:spcPct val="100000"/>
              </a:lnSpc>
              <a:spcBef>
                <a:spcPts val="985"/>
              </a:spcBef>
            </a:pP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surrogage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mother?</a:t>
            </a:r>
            <a:endParaRPr sz="2400">
              <a:latin typeface="Trebuchet MS"/>
              <a:cs typeface="Trebuchet MS"/>
            </a:endParaRPr>
          </a:p>
          <a:p>
            <a:pPr marL="370840" indent="-332740">
              <a:lnSpc>
                <a:spcPct val="100000"/>
              </a:lnSpc>
              <a:spcBef>
                <a:spcPts val="1025"/>
              </a:spcBef>
              <a:buAutoNum type="arabicParenR" startAt="3"/>
              <a:tabLst>
                <a:tab pos="370840" algn="l"/>
              </a:tabLst>
            </a:pP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applicants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party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attempt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defraud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authorities?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764539"/>
            <a:ext cx="63353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35" dirty="0">
                <a:solidFill>
                  <a:srgbClr val="E65385"/>
                </a:solidFill>
              </a:rPr>
              <a:t>OTHER</a:t>
            </a:r>
            <a:r>
              <a:rPr spc="-350" dirty="0">
                <a:solidFill>
                  <a:srgbClr val="E65385"/>
                </a:solidFill>
              </a:rPr>
              <a:t> </a:t>
            </a:r>
            <a:r>
              <a:rPr spc="320" dirty="0"/>
              <a:t>ISSUES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2088832"/>
            <a:ext cx="85725" cy="857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3841432"/>
            <a:ext cx="85725" cy="857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5155882"/>
            <a:ext cx="85725" cy="857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0687" y="6027419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0687" y="6903719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66887" y="8675368"/>
            <a:ext cx="104775" cy="1047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469330" y="1824653"/>
            <a:ext cx="10959465" cy="7536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53035">
              <a:lnSpc>
                <a:spcPct val="136900"/>
              </a:lnSpc>
              <a:spcBef>
                <a:spcPts val="100"/>
              </a:spcBef>
            </a:pP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separated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before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granting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parrental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order.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taken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broad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interpretation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40" dirty="0">
                <a:solidFill>
                  <a:srgbClr val="203458"/>
                </a:solidFill>
                <a:latin typeface="Trebuchet MS"/>
                <a:cs typeface="Trebuchet MS"/>
              </a:rPr>
              <a:t>‘two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persons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45" dirty="0">
                <a:solidFill>
                  <a:srgbClr val="203458"/>
                </a:solidFill>
                <a:latin typeface="Trebuchet MS"/>
                <a:cs typeface="Trebuchet MS"/>
              </a:rPr>
              <a:t>test’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granted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intersts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(Surrogacy: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s.54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Criteria)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65" dirty="0">
                <a:solidFill>
                  <a:srgbClr val="203458"/>
                </a:solidFill>
                <a:latin typeface="Trebuchet MS"/>
                <a:cs typeface="Trebuchet MS"/>
              </a:rPr>
              <a:t>[2020]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03458"/>
                </a:solidFill>
                <a:latin typeface="Trebuchet MS"/>
                <a:cs typeface="Trebuchet MS"/>
              </a:rPr>
              <a:t>1426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90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(Parental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order: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Death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intended 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parent 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prior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20" dirty="0">
                <a:solidFill>
                  <a:srgbClr val="203458"/>
                </a:solidFill>
                <a:latin typeface="Trebuchet MS"/>
                <a:cs typeface="Trebuchet MS"/>
              </a:rPr>
              <a:t>birth)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65" dirty="0">
                <a:solidFill>
                  <a:srgbClr val="203458"/>
                </a:solidFill>
                <a:latin typeface="Trebuchet MS"/>
                <a:cs typeface="Trebuchet MS"/>
              </a:rPr>
              <a:t>[2020]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EWFC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39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100">
              <a:latin typeface="Trebuchet MS"/>
              <a:cs typeface="Trebuchet MS"/>
            </a:endParaRPr>
          </a:p>
          <a:p>
            <a:pPr marL="12700" marR="5080">
              <a:lnSpc>
                <a:spcPct val="136900"/>
              </a:lnSpc>
            </a:pPr>
            <a:r>
              <a:rPr sz="21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1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spc="60" dirty="0">
                <a:solidFill>
                  <a:srgbClr val="203458"/>
                </a:solidFill>
                <a:latin typeface="Trebuchet MS"/>
                <a:cs typeface="Trebuchet MS"/>
              </a:rPr>
              <a:t>D</a:t>
            </a:r>
            <a:r>
              <a:rPr sz="21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1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spc="-220" dirty="0">
                <a:solidFill>
                  <a:srgbClr val="203458"/>
                </a:solidFill>
                <a:latin typeface="Trebuchet MS"/>
                <a:cs typeface="Trebuchet MS"/>
              </a:rPr>
              <a:t>L</a:t>
            </a:r>
            <a:r>
              <a:rPr sz="21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spc="-105" dirty="0">
                <a:solidFill>
                  <a:srgbClr val="203458"/>
                </a:solidFill>
                <a:latin typeface="Trebuchet MS"/>
                <a:cs typeface="Trebuchet MS"/>
              </a:rPr>
              <a:t>(children)</a:t>
            </a:r>
            <a:r>
              <a:rPr sz="21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i="1" spc="-65" dirty="0">
                <a:solidFill>
                  <a:srgbClr val="203458"/>
                </a:solidFill>
                <a:latin typeface="Trebuchet MS"/>
                <a:cs typeface="Trebuchet MS"/>
              </a:rPr>
              <a:t>(surrogacy:</a:t>
            </a:r>
            <a:r>
              <a:rPr sz="2100" i="1" spc="-70" dirty="0">
                <a:solidFill>
                  <a:srgbClr val="203458"/>
                </a:solidFill>
                <a:latin typeface="Trebuchet MS"/>
                <a:cs typeface="Trebuchet MS"/>
              </a:rPr>
              <a:t> parental </a:t>
            </a:r>
            <a:r>
              <a:rPr sz="2100" i="1" spc="-100" dirty="0">
                <a:solidFill>
                  <a:srgbClr val="203458"/>
                </a:solidFill>
                <a:latin typeface="Trebuchet MS"/>
                <a:cs typeface="Trebuchet MS"/>
              </a:rPr>
              <a:t>order)</a:t>
            </a:r>
            <a:r>
              <a:rPr sz="21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[2012]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2631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court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prioritised 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consent,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surrogate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03458"/>
                </a:solidFill>
                <a:latin typeface="Trebuchet MS"/>
                <a:cs typeface="Trebuchet MS"/>
              </a:rPr>
              <a:t>supplied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provide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written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consent.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already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living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England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surrogate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lived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India. Surrogacy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developed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piecemeal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last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110" dirty="0">
                <a:solidFill>
                  <a:srgbClr val="203458"/>
                </a:solidFill>
                <a:latin typeface="Trebuchet MS"/>
                <a:cs typeface="Trebuchet MS"/>
              </a:rPr>
              <a:t>40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years.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Criticised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longer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meets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needs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surrogates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parents.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35" dirty="0">
                <a:solidFill>
                  <a:srgbClr val="203458"/>
                </a:solidFill>
                <a:latin typeface="Trebuchet MS"/>
                <a:cs typeface="Trebuchet MS"/>
              </a:rPr>
              <a:t>Key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issues:</a:t>
            </a:r>
            <a:endParaRPr sz="2100">
              <a:latin typeface="Trebuchet MS"/>
              <a:cs typeface="Trebuchet MS"/>
            </a:endParaRPr>
          </a:p>
          <a:p>
            <a:pPr marL="465455" marR="499745">
              <a:lnSpc>
                <a:spcPct val="136900"/>
              </a:lnSpc>
            </a:pP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default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position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neither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reflects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intentions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parties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endParaRPr sz="2100">
              <a:latin typeface="Trebuchet MS"/>
              <a:cs typeface="Trebuchet MS"/>
            </a:endParaRPr>
          </a:p>
          <a:p>
            <a:pPr marL="465455" marR="353060">
              <a:lnSpc>
                <a:spcPct val="136900"/>
              </a:lnSpc>
            </a:pP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requirement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21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least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applicant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create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embryo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is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inconsistent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parenthood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sections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2008,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03458"/>
                </a:solidFill>
                <a:latin typeface="Trebuchet MS"/>
                <a:cs typeface="Trebuchet MS"/>
              </a:rPr>
              <a:t>IUI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70" dirty="0">
                <a:solidFill>
                  <a:srgbClr val="203458"/>
                </a:solidFill>
                <a:latin typeface="Trebuchet MS"/>
                <a:cs typeface="Trebuchet MS"/>
              </a:rPr>
              <a:t>egg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used,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legally</a:t>
            </a:r>
            <a:r>
              <a:rPr sz="2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recognised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21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despite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03458"/>
                </a:solidFill>
                <a:latin typeface="Trebuchet MS"/>
                <a:cs typeface="Trebuchet MS"/>
              </a:rPr>
              <a:t>neither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having</a:t>
            </a:r>
            <a:r>
              <a:rPr sz="2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03458"/>
                </a:solidFill>
                <a:latin typeface="Trebuchet MS"/>
                <a:cs typeface="Trebuchet MS"/>
              </a:rPr>
              <a:t>genetic</a:t>
            </a:r>
            <a:r>
              <a:rPr sz="21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03458"/>
                </a:solidFill>
                <a:latin typeface="Trebuchet MS"/>
                <a:cs typeface="Trebuchet MS"/>
              </a:rPr>
              <a:t>link</a:t>
            </a:r>
            <a:endParaRPr sz="2100">
              <a:latin typeface="Trebuchet MS"/>
              <a:cs typeface="Trebuchet MS"/>
            </a:endParaRPr>
          </a:p>
          <a:p>
            <a:pPr marL="552450" marR="262890">
              <a:lnSpc>
                <a:spcPts val="3750"/>
              </a:lnSpc>
            </a:pP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Inconsistency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payments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prohibition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commercial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courts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approving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excess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payments.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makes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unclear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for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parties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4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endParaRPr sz="230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0687" y="10085068"/>
            <a:ext cx="95250" cy="952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922660" y="9316447"/>
            <a:ext cx="9283700" cy="972819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99060">
              <a:lnSpc>
                <a:spcPct val="100000"/>
              </a:lnSpc>
              <a:spcBef>
                <a:spcPts val="1240"/>
              </a:spcBef>
            </a:pP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payment,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undermining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rule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law.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2100" spc="-80" dirty="0">
                <a:solidFill>
                  <a:srgbClr val="203458"/>
                </a:solidFill>
                <a:latin typeface="Trebuchet MS"/>
                <a:cs typeface="Trebuchet MS"/>
              </a:rPr>
              <a:t>International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03458"/>
                </a:solidFill>
                <a:latin typeface="Trebuchet MS"/>
                <a:cs typeface="Trebuchet MS"/>
              </a:rPr>
              <a:t>complexities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3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03458"/>
                </a:solidFill>
                <a:latin typeface="Trebuchet MS"/>
                <a:cs typeface="Trebuchet MS"/>
              </a:rPr>
              <a:t>leaving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03458"/>
                </a:solidFill>
                <a:latin typeface="Trebuchet MS"/>
                <a:cs typeface="Trebuchet MS"/>
              </a:rPr>
              <a:t>parentless</a:t>
            </a:r>
            <a:r>
              <a:rPr sz="21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1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03458"/>
                </a:solidFill>
                <a:latin typeface="Trebuchet MS"/>
                <a:cs typeface="Trebuchet MS"/>
              </a:rPr>
              <a:t>stateless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2758196" y="675826"/>
            <a:ext cx="4501515" cy="7138670"/>
          </a:xfrm>
          <a:custGeom>
            <a:avLst/>
            <a:gdLst/>
            <a:ahLst/>
            <a:cxnLst/>
            <a:rect l="l" t="t" r="r" b="b"/>
            <a:pathLst>
              <a:path w="4501515" h="7138670">
                <a:moveTo>
                  <a:pt x="4065677" y="7138469"/>
                </a:moveTo>
                <a:lnTo>
                  <a:pt x="435427" y="7138469"/>
                </a:lnTo>
                <a:lnTo>
                  <a:pt x="390562" y="7131775"/>
                </a:lnTo>
                <a:lnTo>
                  <a:pt x="344494" y="7120197"/>
                </a:lnTo>
                <a:lnTo>
                  <a:pt x="299876" y="7104217"/>
                </a:lnTo>
                <a:lnTo>
                  <a:pt x="257028" y="7083967"/>
                </a:lnTo>
                <a:lnTo>
                  <a:pt x="216266" y="7059579"/>
                </a:lnTo>
                <a:lnTo>
                  <a:pt x="177911" y="7031184"/>
                </a:lnTo>
                <a:lnTo>
                  <a:pt x="142280" y="6998915"/>
                </a:lnTo>
                <a:lnTo>
                  <a:pt x="110010" y="6963283"/>
                </a:lnTo>
                <a:lnTo>
                  <a:pt x="81615" y="6924928"/>
                </a:lnTo>
                <a:lnTo>
                  <a:pt x="57227" y="6884166"/>
                </a:lnTo>
                <a:lnTo>
                  <a:pt x="36977" y="6841318"/>
                </a:lnTo>
                <a:lnTo>
                  <a:pt x="20997" y="6796700"/>
                </a:lnTo>
                <a:lnTo>
                  <a:pt x="9420" y="6750632"/>
                </a:lnTo>
                <a:lnTo>
                  <a:pt x="2377" y="6703433"/>
                </a:lnTo>
                <a:lnTo>
                  <a:pt x="0" y="6655420"/>
                </a:lnTo>
                <a:lnTo>
                  <a:pt x="0" y="485775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015329" y="0"/>
                </a:lnTo>
                <a:lnTo>
                  <a:pt x="4063342" y="2377"/>
                </a:lnTo>
                <a:lnTo>
                  <a:pt x="4110541" y="9420"/>
                </a:lnTo>
                <a:lnTo>
                  <a:pt x="4156609" y="20997"/>
                </a:lnTo>
                <a:lnTo>
                  <a:pt x="4201227" y="36977"/>
                </a:lnTo>
                <a:lnTo>
                  <a:pt x="4244076" y="57227"/>
                </a:lnTo>
                <a:lnTo>
                  <a:pt x="4284837" y="81615"/>
                </a:lnTo>
                <a:lnTo>
                  <a:pt x="4323193" y="110010"/>
                </a:lnTo>
                <a:lnTo>
                  <a:pt x="4358824" y="142280"/>
                </a:lnTo>
                <a:lnTo>
                  <a:pt x="4391093" y="177911"/>
                </a:lnTo>
                <a:lnTo>
                  <a:pt x="4419488" y="216266"/>
                </a:lnTo>
                <a:lnTo>
                  <a:pt x="4443877" y="257028"/>
                </a:lnTo>
                <a:lnTo>
                  <a:pt x="4464127" y="299876"/>
                </a:lnTo>
                <a:lnTo>
                  <a:pt x="4480106" y="344494"/>
                </a:lnTo>
                <a:lnTo>
                  <a:pt x="4491684" y="390562"/>
                </a:lnTo>
                <a:lnTo>
                  <a:pt x="4498727" y="437762"/>
                </a:lnTo>
                <a:lnTo>
                  <a:pt x="4501104" y="485775"/>
                </a:lnTo>
                <a:lnTo>
                  <a:pt x="4501104" y="6655420"/>
                </a:lnTo>
                <a:lnTo>
                  <a:pt x="4498727" y="6703433"/>
                </a:lnTo>
                <a:lnTo>
                  <a:pt x="4491684" y="6750632"/>
                </a:lnTo>
                <a:lnTo>
                  <a:pt x="4480106" y="6796700"/>
                </a:lnTo>
                <a:lnTo>
                  <a:pt x="4464127" y="6841318"/>
                </a:lnTo>
                <a:lnTo>
                  <a:pt x="4443877" y="6884166"/>
                </a:lnTo>
                <a:lnTo>
                  <a:pt x="4419488" y="6924928"/>
                </a:lnTo>
                <a:lnTo>
                  <a:pt x="4391093" y="6963283"/>
                </a:lnTo>
                <a:lnTo>
                  <a:pt x="4358824" y="6998915"/>
                </a:lnTo>
                <a:lnTo>
                  <a:pt x="4323193" y="7031184"/>
                </a:lnTo>
                <a:lnTo>
                  <a:pt x="4284837" y="7059579"/>
                </a:lnTo>
                <a:lnTo>
                  <a:pt x="4244076" y="7083967"/>
                </a:lnTo>
                <a:lnTo>
                  <a:pt x="4201227" y="7104217"/>
                </a:lnTo>
                <a:lnTo>
                  <a:pt x="4156609" y="7120197"/>
                </a:lnTo>
                <a:lnTo>
                  <a:pt x="4110541" y="7131775"/>
                </a:lnTo>
                <a:lnTo>
                  <a:pt x="4065677" y="7138469"/>
                </a:lnTo>
                <a:close/>
              </a:path>
            </a:pathLst>
          </a:custGeom>
          <a:solidFill>
            <a:srgbClr val="CB86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2806366" y="976805"/>
            <a:ext cx="4404995" cy="5597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8200"/>
              </a:lnSpc>
              <a:spcBef>
                <a:spcPts val="100"/>
              </a:spcBef>
            </a:pPr>
            <a:r>
              <a:rPr sz="2600" i="1" spc="-60" dirty="0">
                <a:solidFill>
                  <a:srgbClr val="FFFFFF"/>
                </a:solidFill>
                <a:latin typeface="Trebuchet MS"/>
                <a:cs typeface="Trebuchet MS"/>
              </a:rPr>
              <a:t>We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95" dirty="0">
                <a:solidFill>
                  <a:srgbClr val="FFFFFF"/>
                </a:solidFill>
                <a:latin typeface="Trebuchet MS"/>
                <a:cs typeface="Trebuchet MS"/>
              </a:rPr>
              <a:t>think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FFFFFF"/>
                </a:solidFill>
                <a:latin typeface="Trebuchet MS"/>
                <a:cs typeface="Trebuchet MS"/>
              </a:rPr>
              <a:t>there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105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FFFFFF"/>
                </a:solidFill>
                <a:latin typeface="Trebuchet MS"/>
                <a:cs typeface="Trebuchet MS"/>
              </a:rPr>
              <a:t>strong </a:t>
            </a:r>
            <a:r>
              <a:rPr sz="2600" i="1" spc="60" dirty="0">
                <a:solidFill>
                  <a:srgbClr val="FFFFFF"/>
                </a:solidFill>
                <a:latin typeface="Trebuchet MS"/>
                <a:cs typeface="Trebuchet MS"/>
              </a:rPr>
              <a:t>case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45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55" dirty="0">
                <a:solidFill>
                  <a:srgbClr val="FFFFFF"/>
                </a:solidFill>
                <a:latin typeface="Trebuchet MS"/>
                <a:cs typeface="Trebuchet MS"/>
              </a:rPr>
              <a:t>reform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FFFFFF"/>
                </a:solidFill>
                <a:latin typeface="Trebuchet MS"/>
                <a:cs typeface="Trebuchet MS"/>
              </a:rPr>
              <a:t>law.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We 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believe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40" dirty="0">
                <a:solidFill>
                  <a:srgbClr val="FFFFFF"/>
                </a:solidFill>
                <a:latin typeface="Trebuchet MS"/>
                <a:cs typeface="Trebuchet MS"/>
              </a:rPr>
              <a:t>current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is </a:t>
            </a:r>
            <a:r>
              <a:rPr sz="2600" i="1" spc="-125" dirty="0">
                <a:solidFill>
                  <a:srgbClr val="FFFFFF"/>
                </a:solidFill>
                <a:latin typeface="Trebuchet MS"/>
                <a:cs typeface="Trebuchet MS"/>
              </a:rPr>
              <a:t>out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date, 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unclear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FFFFFF"/>
                </a:solidFill>
                <a:latin typeface="Trebuchet MS"/>
                <a:cs typeface="Trebuchet MS"/>
              </a:rPr>
              <a:t>fit </a:t>
            </a:r>
            <a:r>
              <a:rPr sz="2600" i="1" spc="-145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purpose.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FFFFFF"/>
                </a:solidFill>
                <a:latin typeface="Trebuchet MS"/>
                <a:cs typeface="Trebuchet MS"/>
              </a:rPr>
              <a:t>We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95" dirty="0">
                <a:solidFill>
                  <a:srgbClr val="FFFFFF"/>
                </a:solidFill>
                <a:latin typeface="Trebuchet MS"/>
                <a:cs typeface="Trebuchet MS"/>
              </a:rPr>
              <a:t>think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i="1" spc="-6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2600" i="1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0" dirty="0">
                <a:solidFill>
                  <a:srgbClr val="FFFFFF"/>
                </a:solidFill>
                <a:latin typeface="Trebuchet MS"/>
                <a:cs typeface="Trebuchet MS"/>
              </a:rPr>
              <a:t>updated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make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35" dirty="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workable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i="1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FFFFFF"/>
                </a:solidFill>
                <a:latin typeface="Trebuchet MS"/>
                <a:cs typeface="Trebuchet MS"/>
              </a:rPr>
              <a:t>bring </a:t>
            </a:r>
            <a:r>
              <a:rPr sz="2600" i="1" spc="-235" dirty="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up</a:t>
            </a:r>
            <a:r>
              <a:rPr sz="2600" i="1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 date,</a:t>
            </a:r>
            <a:r>
              <a:rPr sz="2600" i="1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i="1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ensure</a:t>
            </a:r>
            <a:r>
              <a:rPr sz="260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0" dirty="0">
                <a:solidFill>
                  <a:srgbClr val="FFFFFF"/>
                </a:solidFill>
                <a:latin typeface="Trebuchet MS"/>
                <a:cs typeface="Trebuchet MS"/>
              </a:rPr>
              <a:t>that </a:t>
            </a:r>
            <a:r>
              <a:rPr sz="2600" i="1" spc="-235" dirty="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70" dirty="0">
                <a:solidFill>
                  <a:srgbClr val="FFFFFF"/>
                </a:solidFill>
                <a:latin typeface="Trebuchet MS"/>
                <a:cs typeface="Trebuchet MS"/>
              </a:rPr>
              <a:t>protects</a:t>
            </a:r>
            <a:r>
              <a:rPr sz="2600" i="1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95" dirty="0">
                <a:solidFill>
                  <a:srgbClr val="FFFFFF"/>
                </a:solidFill>
                <a:latin typeface="Trebuchet MS"/>
                <a:cs typeface="Trebuchet MS"/>
              </a:rPr>
              <a:t>welfare </a:t>
            </a:r>
            <a:r>
              <a:rPr sz="2600" i="1" spc="-3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600" i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all </a:t>
            </a:r>
            <a:r>
              <a:rPr sz="2600" i="1" spc="-13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participants</a:t>
            </a:r>
            <a:r>
              <a:rPr sz="2600" i="1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i="1" spc="-75" dirty="0">
                <a:solidFill>
                  <a:srgbClr val="FFFFFF"/>
                </a:solidFill>
                <a:latin typeface="Trebuchet MS"/>
                <a:cs typeface="Trebuchet MS"/>
              </a:rPr>
              <a:t>arrangement</a:t>
            </a:r>
            <a:r>
              <a:rPr sz="2600" i="1" spc="-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FFFFFF"/>
                </a:solidFill>
                <a:latin typeface="Trebuchet MS"/>
                <a:cs typeface="Trebuchet MS"/>
              </a:rPr>
              <a:t>including,</a:t>
            </a:r>
            <a:r>
              <a:rPr sz="2600" i="1" spc="-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0" dirty="0">
                <a:solidFill>
                  <a:srgbClr val="FFFFFF"/>
                </a:solidFill>
                <a:latin typeface="Trebuchet MS"/>
                <a:cs typeface="Trebuchet MS"/>
              </a:rPr>
              <a:t>most </a:t>
            </a:r>
            <a:r>
              <a:rPr sz="2600" i="1" spc="-165" dirty="0">
                <a:solidFill>
                  <a:srgbClr val="FFFFFF"/>
                </a:solidFill>
                <a:latin typeface="Trebuchet MS"/>
                <a:cs typeface="Trebuchet MS"/>
              </a:rPr>
              <a:t>importantly,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95" dirty="0">
                <a:solidFill>
                  <a:srgbClr val="FFFFFF"/>
                </a:solidFill>
                <a:latin typeface="Trebuchet MS"/>
                <a:cs typeface="Trebuchet MS"/>
              </a:rPr>
              <a:t>welfare</a:t>
            </a:r>
            <a:r>
              <a:rPr sz="2600" i="1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600" i="1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i="1" spc="-10" dirty="0">
                <a:solidFill>
                  <a:srgbClr val="FFFFFF"/>
                </a:solidFill>
                <a:latin typeface="Trebuchet MS"/>
                <a:cs typeface="Trebuchet MS"/>
              </a:rPr>
              <a:t>child.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2805473" y="7010014"/>
            <a:ext cx="440626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(Law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Commission,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FFFFFF"/>
                </a:solidFill>
                <a:latin typeface="Trebuchet MS"/>
                <a:cs typeface="Trebuchet MS"/>
              </a:rPr>
              <a:t>2019a,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FFFFFF"/>
                </a:solidFill>
                <a:latin typeface="Trebuchet MS"/>
                <a:cs typeface="Trebuchet MS"/>
              </a:rPr>
              <a:t>p.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12)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15" name="object 15">
            <a:hlinkClick r:id="rId5"/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479084" y="8118135"/>
            <a:ext cx="3781424" cy="1171574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7"/>
            <a:ext cx="16256000" cy="10130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335" dirty="0">
                <a:solidFill>
                  <a:srgbClr val="E65385"/>
                </a:solidFill>
              </a:rPr>
              <a:t>:</a:t>
            </a:r>
            <a:r>
              <a:rPr sz="6500" spc="-305" dirty="0">
                <a:solidFill>
                  <a:srgbClr val="E65385"/>
                </a:solidFill>
              </a:rPr>
              <a:t> </a:t>
            </a:r>
            <a:r>
              <a:rPr sz="6500" spc="235" dirty="0"/>
              <a:t>ADVISING</a:t>
            </a:r>
            <a:r>
              <a:rPr sz="6500" spc="-310" dirty="0"/>
              <a:t> </a:t>
            </a:r>
            <a:r>
              <a:rPr sz="6500" spc="165" dirty="0"/>
              <a:t>ON</a:t>
            </a:r>
            <a:r>
              <a:rPr sz="6500" spc="-310" dirty="0"/>
              <a:t> </a:t>
            </a:r>
            <a:r>
              <a:rPr sz="6500" spc="254" dirty="0"/>
              <a:t>SURROGACY</a:t>
            </a:r>
            <a:endParaRPr sz="65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2697479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5059679"/>
            <a:ext cx="114300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66912" y="7417117"/>
            <a:ext cx="123824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66912" y="8007667"/>
            <a:ext cx="123824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966912" y="9188767"/>
            <a:ext cx="123824" cy="12382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627981" y="2328163"/>
            <a:ext cx="12030710" cy="71120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4610">
              <a:lnSpc>
                <a:spcPct val="138400"/>
              </a:lnSpc>
              <a:spcBef>
                <a:spcPts val="90"/>
              </a:spcBef>
            </a:pP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Davids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considering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starting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family. </a:t>
            </a:r>
            <a:r>
              <a:rPr sz="2800" spc="-16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like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surrogacy.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03458"/>
                </a:solidFill>
                <a:latin typeface="Trebuchet MS"/>
                <a:cs typeface="Trebuchet MS"/>
              </a:rPr>
              <a:t>Llewelyn’s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sister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offered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surrogate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egg,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Gabriel’s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sperm,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private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arrangement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(no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clinic).</a:t>
            </a: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ct val="138400"/>
              </a:lnSpc>
            </a:pP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Llewelyn,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drafted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signed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stating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hand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birth,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is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proposed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paid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Microsoft JhengHei"/>
                <a:cs typeface="Microsoft JhengHei"/>
              </a:rPr>
              <a:t>£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30,000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6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3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surrogate.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Advise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questions:</a:t>
            </a:r>
            <a:endParaRPr sz="2800">
              <a:latin typeface="Trebuchet MS"/>
              <a:cs typeface="Trebuchet MS"/>
            </a:endParaRPr>
          </a:p>
          <a:p>
            <a:pPr marL="624205" marR="180975">
              <a:lnSpc>
                <a:spcPct val="138400"/>
              </a:lnSpc>
            </a:pP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birth,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45" dirty="0">
                <a:solidFill>
                  <a:srgbClr val="203458"/>
                </a:solidFill>
                <a:latin typeface="Trebuchet MS"/>
                <a:cs typeface="Trebuchet MS"/>
              </a:rPr>
              <a:t>PR?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type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for,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chances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obtaining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order?</a:t>
            </a:r>
            <a:endParaRPr sz="2800">
              <a:latin typeface="Trebuchet MS"/>
              <a:cs typeface="Trebuchet MS"/>
            </a:endParaRPr>
          </a:p>
          <a:p>
            <a:pPr marL="624205">
              <a:lnSpc>
                <a:spcPct val="100000"/>
              </a:lnSpc>
              <a:spcBef>
                <a:spcPts val="1290"/>
              </a:spcBef>
            </a:pP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implications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payment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Microsoft JhengHei"/>
                <a:cs typeface="Microsoft JhengHei"/>
              </a:rPr>
              <a:t>£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30,000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5" dirty="0">
                <a:solidFill>
                  <a:srgbClr val="203458"/>
                </a:solidFill>
                <a:latin typeface="Trebuchet MS"/>
                <a:cs typeface="Trebuchet MS"/>
              </a:rPr>
              <a:t>be?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228162" y="1946008"/>
            <a:ext cx="3028949" cy="30289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228162" y="5587388"/>
            <a:ext cx="3028949" cy="3028949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3"/>
            <a:ext cx="8072120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335" dirty="0">
                <a:solidFill>
                  <a:srgbClr val="E65385"/>
                </a:solidFill>
              </a:rPr>
              <a:t>:</a:t>
            </a:r>
            <a:r>
              <a:rPr sz="6500" spc="-310" dirty="0">
                <a:solidFill>
                  <a:srgbClr val="E65385"/>
                </a:solidFill>
              </a:rPr>
              <a:t> </a:t>
            </a:r>
            <a:r>
              <a:rPr sz="6500" spc="60" dirty="0"/>
              <a:t>ANSWER</a:t>
            </a:r>
            <a:endParaRPr sz="65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9" y="2413263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9" y="4937388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9" y="7461513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9" y="8975988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9" y="9985638"/>
            <a:ext cx="95250" cy="9524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541660" y="2100449"/>
            <a:ext cx="12117070" cy="8102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33655">
              <a:lnSpc>
                <a:spcPct val="138000"/>
              </a:lnSpc>
              <a:spcBef>
                <a:spcPts val="90"/>
              </a:spcBef>
            </a:pP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mother.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because,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strictly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speaking,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wording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33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facts,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although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application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33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result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mother.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2(1A)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04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1989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10" dirty="0">
                <a:solidFill>
                  <a:srgbClr val="203458"/>
                </a:solidFill>
                <a:latin typeface="Trebuchet MS"/>
                <a:cs typeface="Trebuchet MS"/>
              </a:rPr>
              <a:t>42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(see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below)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2(2)(a)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04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10" dirty="0">
                <a:solidFill>
                  <a:srgbClr val="203458"/>
                </a:solidFill>
                <a:latin typeface="Trebuchet MS"/>
                <a:cs typeface="Trebuchet MS"/>
              </a:rPr>
              <a:t>42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apply: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either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way,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PR.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8000"/>
              </a:lnSpc>
              <a:spcBef>
                <a:spcPts val="5"/>
              </a:spcBef>
              <a:tabLst>
                <a:tab pos="7134859" algn="l"/>
              </a:tabLst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married,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her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father,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it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procedure.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If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35" dirty="0">
                <a:solidFill>
                  <a:srgbClr val="203458"/>
                </a:solidFill>
                <a:latin typeface="Trebuchet MS"/>
                <a:cs typeface="Trebuchet MS"/>
              </a:rPr>
              <a:t>s42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applies,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PR.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confirmed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father: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00" dirty="0">
                <a:solidFill>
                  <a:srgbClr val="203458"/>
                </a:solidFill>
                <a:latin typeface="Trebuchet MS"/>
                <a:cs typeface="Trebuchet MS"/>
              </a:rPr>
              <a:t>M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(Legal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Paternity)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[2013]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EWHC </a:t>
            </a:r>
            <a:r>
              <a:rPr sz="2400" spc="-275" dirty="0">
                <a:solidFill>
                  <a:srgbClr val="203458"/>
                </a:solidFill>
                <a:latin typeface="Trebuchet MS"/>
                <a:cs typeface="Trebuchet MS"/>
              </a:rPr>
              <a:t>1901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(s41)</a:t>
            </a:r>
            <a:endParaRPr sz="2400">
              <a:latin typeface="Trebuchet MS"/>
              <a:cs typeface="Trebuchet MS"/>
            </a:endParaRPr>
          </a:p>
          <a:p>
            <a:pPr marL="12700" marR="14604">
              <a:lnSpc>
                <a:spcPct val="138000"/>
              </a:lnSpc>
            </a:pP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months.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satisfy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criteria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35" dirty="0">
                <a:solidFill>
                  <a:srgbClr val="203458"/>
                </a:solidFill>
                <a:latin typeface="Trebuchet MS"/>
                <a:cs typeface="Trebuchet MS"/>
              </a:rPr>
              <a:t>54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successful.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Looking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criteria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turn:</a:t>
            </a:r>
            <a:endParaRPr sz="2400">
              <a:latin typeface="Trebuchet MS"/>
              <a:cs typeface="Trebuchet MS"/>
            </a:endParaRPr>
          </a:p>
          <a:p>
            <a:pPr marL="12700" marR="415290" indent="175895">
              <a:lnSpc>
                <a:spcPct val="138000"/>
              </a:lnSpc>
              <a:buChar char="•"/>
              <a:tabLst>
                <a:tab pos="188595" algn="l"/>
              </a:tabLst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54(1)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Gabriel's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(Llewelyn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could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carry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endParaRPr sz="2400">
              <a:latin typeface="Trebuchet MS"/>
              <a:cs typeface="Trebuchet MS"/>
            </a:endParaRPr>
          </a:p>
          <a:p>
            <a:pPr marL="188595" indent="-175895">
              <a:lnSpc>
                <a:spcPct val="100000"/>
              </a:lnSpc>
              <a:spcBef>
                <a:spcPts val="1095"/>
              </a:spcBef>
              <a:buChar char="•"/>
              <a:tabLst>
                <a:tab pos="188595" algn="l"/>
              </a:tabLst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54(2)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living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partners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28162" y="1946008"/>
            <a:ext cx="3028949" cy="30289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228162" y="5587388"/>
            <a:ext cx="3028949" cy="3028949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3"/>
            <a:ext cx="10979150" cy="10130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335" dirty="0">
                <a:solidFill>
                  <a:srgbClr val="E65385"/>
                </a:solidFill>
              </a:rPr>
              <a:t>:</a:t>
            </a:r>
            <a:r>
              <a:rPr sz="6500" spc="-305" dirty="0">
                <a:solidFill>
                  <a:srgbClr val="E65385"/>
                </a:solidFill>
              </a:rPr>
              <a:t> </a:t>
            </a:r>
            <a:r>
              <a:rPr sz="6500" spc="70" dirty="0"/>
              <a:t>ANSWER</a:t>
            </a:r>
            <a:r>
              <a:rPr sz="6500" spc="-305" dirty="0"/>
              <a:t> </a:t>
            </a:r>
            <a:r>
              <a:rPr sz="6500" spc="-215" dirty="0"/>
              <a:t>PART</a:t>
            </a:r>
            <a:r>
              <a:rPr sz="6500" spc="-310" dirty="0"/>
              <a:t> </a:t>
            </a:r>
            <a:r>
              <a:rPr sz="6500" spc="275" dirty="0"/>
              <a:t>A</a:t>
            </a:r>
            <a:endParaRPr sz="65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2439934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5983234"/>
            <a:ext cx="114300" cy="11429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627981" y="2070617"/>
            <a:ext cx="12017375" cy="65214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249554">
              <a:lnSpc>
                <a:spcPct val="138400"/>
              </a:lnSpc>
              <a:spcBef>
                <a:spcPts val="90"/>
              </a:spcBef>
            </a:pP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mother.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law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because,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strictly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speaking,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wording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33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5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facts,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although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33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result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mother.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2(1A)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23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260" dirty="0">
                <a:solidFill>
                  <a:srgbClr val="203458"/>
                </a:solidFill>
                <a:latin typeface="Trebuchet MS"/>
                <a:cs typeface="Trebuchet MS"/>
              </a:rPr>
              <a:t>42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5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applies (see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below)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2(2)(a)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23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260" dirty="0">
                <a:solidFill>
                  <a:srgbClr val="203458"/>
                </a:solidFill>
                <a:latin typeface="Trebuchet MS"/>
                <a:cs typeface="Trebuchet MS"/>
              </a:rPr>
              <a:t>42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apply: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way,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has PR.</a:t>
            </a: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ct val="138400"/>
              </a:lnSpc>
              <a:tabLst>
                <a:tab pos="8307705" algn="l"/>
              </a:tabLst>
            </a:pP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married,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her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husband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legal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father,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procedure.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7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70" dirty="0">
                <a:solidFill>
                  <a:srgbClr val="203458"/>
                </a:solidFill>
                <a:latin typeface="Trebuchet MS"/>
                <a:cs typeface="Trebuchet MS"/>
              </a:rPr>
              <a:t>s42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applies,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03458"/>
                </a:solidFill>
                <a:latin typeface="Trebuchet MS"/>
                <a:cs typeface="Trebuchet MS"/>
              </a:rPr>
              <a:t>PR.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father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6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sperm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confirmed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35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father: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215" dirty="0">
                <a:solidFill>
                  <a:srgbClr val="203458"/>
                </a:solidFill>
                <a:latin typeface="Trebuchet MS"/>
                <a:cs typeface="Trebuchet MS"/>
              </a:rPr>
              <a:t>M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(Legal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Paternity)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[2013]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10" dirty="0">
                <a:solidFill>
                  <a:srgbClr val="203458"/>
                </a:solidFill>
                <a:latin typeface="Trebuchet MS"/>
                <a:cs typeface="Trebuchet MS"/>
              </a:rPr>
              <a:t>1901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(s41)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28162" y="1946008"/>
            <a:ext cx="3028949" cy="30289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228162" y="5587388"/>
            <a:ext cx="3028949" cy="3028949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7"/>
            <a:ext cx="16256000" cy="10130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335" dirty="0">
                <a:solidFill>
                  <a:srgbClr val="E65385"/>
                </a:solidFill>
              </a:rPr>
              <a:t>:</a:t>
            </a:r>
            <a:r>
              <a:rPr sz="6500" spc="-305" dirty="0">
                <a:solidFill>
                  <a:srgbClr val="E65385"/>
                </a:solidFill>
              </a:rPr>
              <a:t> </a:t>
            </a:r>
            <a:r>
              <a:rPr sz="6500" spc="70" dirty="0"/>
              <a:t>ANSWER</a:t>
            </a:r>
            <a:r>
              <a:rPr sz="6500" spc="-305" dirty="0"/>
              <a:t> </a:t>
            </a:r>
            <a:r>
              <a:rPr sz="6500" spc="-215" dirty="0"/>
              <a:t>PART</a:t>
            </a:r>
            <a:r>
              <a:rPr sz="6500" spc="-310" dirty="0"/>
              <a:t> </a:t>
            </a:r>
            <a:r>
              <a:rPr sz="6500" spc="-360" dirty="0"/>
              <a:t>B</a:t>
            </a:r>
            <a:endParaRPr sz="65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2382783"/>
            <a:ext cx="66675" cy="666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3144783"/>
            <a:ext cx="66675" cy="666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3525783"/>
            <a:ext cx="66675" cy="666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4287783"/>
            <a:ext cx="66675" cy="666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5049783"/>
            <a:ext cx="66675" cy="666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5811783"/>
            <a:ext cx="66675" cy="666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6192783"/>
            <a:ext cx="66675" cy="666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6954783"/>
            <a:ext cx="66675" cy="666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7335783"/>
            <a:ext cx="66675" cy="666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8097783"/>
            <a:ext cx="66675" cy="6667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412180" y="2130929"/>
            <a:ext cx="12242800" cy="76454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478155">
              <a:lnSpc>
                <a:spcPct val="138900"/>
              </a:lnSpc>
              <a:spcBef>
                <a:spcPts val="90"/>
              </a:spcBef>
            </a:pP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months.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would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satisfy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criteria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100" dirty="0">
                <a:solidFill>
                  <a:srgbClr val="203458"/>
                </a:solidFill>
                <a:latin typeface="Trebuchet MS"/>
                <a:cs typeface="Trebuchet MS"/>
              </a:rPr>
              <a:t>54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75" dirty="0">
                <a:solidFill>
                  <a:srgbClr val="203458"/>
                </a:solidFill>
                <a:latin typeface="Trebuchet MS"/>
                <a:cs typeface="Trebuchet MS"/>
              </a:rPr>
              <a:t>2008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successful.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Looking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criteria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turn: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54(1)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Gabriel's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gametes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endParaRPr sz="1800">
              <a:latin typeface="Trebuchet MS"/>
              <a:cs typeface="Trebuchet MS"/>
            </a:endParaRPr>
          </a:p>
          <a:p>
            <a:pPr marL="12700" marR="312420">
              <a:lnSpc>
                <a:spcPct val="138900"/>
              </a:lnSpc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54(2)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would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satisfied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Llewelyn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living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partners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enduring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 and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prohibited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degrees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relation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other.</a:t>
            </a:r>
            <a:endParaRPr sz="1800">
              <a:latin typeface="Trebuchet MS"/>
              <a:cs typeface="Trebuchet MS"/>
            </a:endParaRPr>
          </a:p>
          <a:p>
            <a:pPr marL="12700" marR="328930">
              <a:lnSpc>
                <a:spcPct val="138900"/>
              </a:lnSpc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54(3)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provided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applied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six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months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child's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203458"/>
                </a:solidFill>
                <a:latin typeface="Trebuchet MS"/>
                <a:cs typeface="Trebuchet MS"/>
              </a:rPr>
              <a:t>birth,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late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applications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tended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approved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courts.</a:t>
            </a:r>
            <a:endParaRPr sz="1800">
              <a:latin typeface="Trebuchet MS"/>
              <a:cs typeface="Trebuchet MS"/>
            </a:endParaRPr>
          </a:p>
          <a:p>
            <a:pPr marL="12700" marR="385445">
              <a:lnSpc>
                <a:spcPct val="138900"/>
              </a:lnSpc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54(4)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satisfied.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Provided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0" dirty="0">
                <a:solidFill>
                  <a:srgbClr val="203458"/>
                </a:solidFill>
                <a:latin typeface="Trebuchet MS"/>
                <a:cs typeface="Trebuchet MS"/>
              </a:rPr>
              <a:t>go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203458"/>
                </a:solidFill>
                <a:latin typeface="Trebuchet MS"/>
                <a:cs typeface="Trebuchet MS"/>
              </a:rPr>
              <a:t>live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then 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satisfied,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but 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able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obtain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remained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with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Ffion.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54(5)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20" dirty="0">
                <a:solidFill>
                  <a:srgbClr val="203458"/>
                </a:solidFill>
                <a:latin typeface="Trebuchet MS"/>
                <a:cs typeface="Trebuchet MS"/>
              </a:rPr>
              <a:t>18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old.</a:t>
            </a:r>
            <a:endParaRPr sz="1800">
              <a:latin typeface="Trebuchet MS"/>
              <a:cs typeface="Trebuchet MS"/>
            </a:endParaRPr>
          </a:p>
          <a:p>
            <a:pPr marL="12700" marR="231140">
              <a:lnSpc>
                <a:spcPct val="138900"/>
              </a:lnSpc>
            </a:pP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54(6)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presumably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freely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hand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Gabriel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5" dirty="0">
                <a:solidFill>
                  <a:srgbClr val="203458"/>
                </a:solidFill>
                <a:latin typeface="Trebuchet MS"/>
                <a:cs typeface="Trebuchet MS"/>
              </a:rPr>
              <a:t>Llewelyn,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although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sure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that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agreed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made.</a:t>
            </a:r>
            <a:endParaRPr sz="1800">
              <a:latin typeface="Trebuchet MS"/>
              <a:cs typeface="Trebuchet MS"/>
            </a:endParaRPr>
          </a:p>
          <a:p>
            <a:pPr marL="12700" marR="2506345">
              <a:lnSpc>
                <a:spcPct val="138900"/>
              </a:lnSpc>
            </a:pP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54(7),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Ffion's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agreement,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given,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valid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0" dirty="0">
                <a:solidFill>
                  <a:srgbClr val="203458"/>
                </a:solidFill>
                <a:latin typeface="Trebuchet MS"/>
                <a:cs typeface="Trebuchet MS"/>
              </a:rPr>
              <a:t>within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six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weeks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birth.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Section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54(8)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satisfied.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1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c.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10"/>
              </a:spcBef>
            </a:pPr>
            <a:endParaRPr sz="1800">
              <a:latin typeface="Trebuchet MS"/>
              <a:cs typeface="Trebuchet MS"/>
            </a:endParaRPr>
          </a:p>
          <a:p>
            <a:pPr marL="12700" marR="5080">
              <a:lnSpc>
                <a:spcPct val="138900"/>
              </a:lnSpc>
            </a:pP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worth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noting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possible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8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though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criteria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parental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satisfied.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determined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outcome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serves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interests.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cases, </a:t>
            </a:r>
            <a:r>
              <a:rPr sz="1800" spc="-4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surrogacy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agreement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breaks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down, </a:t>
            </a:r>
            <a:r>
              <a:rPr sz="1800" spc="135" dirty="0">
                <a:solidFill>
                  <a:srgbClr val="203458"/>
                </a:solidFill>
                <a:latin typeface="Trebuchet MS"/>
                <a:cs typeface="Trebuchet MS"/>
              </a:rPr>
              <a:t>CAOs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regarding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primary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18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contact.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90" dirty="0">
                <a:solidFill>
                  <a:srgbClr val="203458"/>
                </a:solidFill>
                <a:latin typeface="Trebuchet MS"/>
                <a:cs typeface="Trebuchet MS"/>
              </a:rPr>
              <a:t>Whilst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14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turned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1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65" dirty="0">
                <a:solidFill>
                  <a:srgbClr val="203458"/>
                </a:solidFill>
                <a:latin typeface="Trebuchet MS"/>
                <a:cs typeface="Trebuchet MS"/>
              </a:rPr>
              <a:t>its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5" dirty="0">
                <a:solidFill>
                  <a:srgbClr val="203458"/>
                </a:solidFill>
                <a:latin typeface="Trebuchet MS"/>
                <a:cs typeface="Trebuchet MS"/>
              </a:rPr>
              <a:t>facts,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Appeal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upheld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180" dirty="0">
                <a:solidFill>
                  <a:srgbClr val="203458"/>
                </a:solidFill>
                <a:latin typeface="Trebuchet MS"/>
                <a:cs typeface="Trebuchet MS"/>
              </a:rPr>
              <a:t>CAO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stating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3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95" dirty="0">
                <a:solidFill>
                  <a:srgbClr val="203458"/>
                </a:solidFill>
                <a:latin typeface="Trebuchet MS"/>
                <a:cs typeface="Trebuchet MS"/>
              </a:rPr>
              <a:t>live</a:t>
            </a:r>
            <a:r>
              <a:rPr sz="18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8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intended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20" dirty="0">
                <a:solidFill>
                  <a:srgbClr val="203458"/>
                </a:solidFill>
                <a:latin typeface="Trebuchet MS"/>
                <a:cs typeface="Trebuchet MS"/>
              </a:rPr>
              <a:t>instead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4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800" spc="-10" dirty="0">
                <a:solidFill>
                  <a:srgbClr val="203458"/>
                </a:solidFill>
                <a:latin typeface="Trebuchet MS"/>
                <a:cs typeface="Trebuchet MS"/>
              </a:rPr>
              <a:t>surrogate.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28162" y="1946008"/>
            <a:ext cx="3028949" cy="302894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228162" y="5587388"/>
            <a:ext cx="3028949" cy="3028949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7"/>
            <a:ext cx="16256000" cy="10130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10" dirty="0">
                <a:solidFill>
                  <a:srgbClr val="E65385"/>
                </a:solidFill>
              </a:rPr>
              <a:t>ACTIVITY</a:t>
            </a:r>
            <a:r>
              <a:rPr sz="6500" spc="-335" dirty="0">
                <a:solidFill>
                  <a:srgbClr val="E65385"/>
                </a:solidFill>
              </a:rPr>
              <a:t>:</a:t>
            </a:r>
            <a:r>
              <a:rPr sz="6500" spc="-305" dirty="0">
                <a:solidFill>
                  <a:srgbClr val="E65385"/>
                </a:solidFill>
              </a:rPr>
              <a:t> </a:t>
            </a:r>
            <a:r>
              <a:rPr sz="6500" spc="70" dirty="0"/>
              <a:t>ANSWER</a:t>
            </a:r>
            <a:r>
              <a:rPr sz="6500" spc="-305" dirty="0"/>
              <a:t> </a:t>
            </a:r>
            <a:r>
              <a:rPr sz="6500" spc="-215" dirty="0"/>
              <a:t>PART</a:t>
            </a:r>
            <a:r>
              <a:rPr sz="6500" spc="-310" dirty="0"/>
              <a:t> </a:t>
            </a:r>
            <a:r>
              <a:rPr sz="6500" spc="780" dirty="0"/>
              <a:t>C</a:t>
            </a:r>
            <a:endParaRPr sz="6500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975238"/>
            <a:ext cx="123825" cy="1238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663700" y="2591063"/>
            <a:ext cx="11712575" cy="631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7500"/>
              </a:lnSpc>
              <a:spcBef>
                <a:spcPts val="100"/>
              </a:spcBef>
            </a:pPr>
            <a:r>
              <a:rPr sz="3000" spc="-1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payment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contains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element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exceeds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‘expenses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reasonably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incurred’.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so,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made </a:t>
            </a:r>
            <a:r>
              <a:rPr sz="3000" spc="-235" dirty="0">
                <a:solidFill>
                  <a:srgbClr val="203458"/>
                </a:solidFill>
                <a:latin typeface="Trebuchet MS"/>
                <a:cs typeface="Trebuchet MS"/>
              </a:rPr>
              <a:t>if,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54(8),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authorises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excessive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payment.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No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consideration</a:t>
            </a:r>
            <a:r>
              <a:rPr sz="30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5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expenses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provision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endParaRPr sz="3000">
              <a:latin typeface="Trebuchet MS"/>
              <a:cs typeface="Trebuchet MS"/>
            </a:endParaRPr>
          </a:p>
          <a:p>
            <a:pPr marL="12700" marR="80010">
              <a:lnSpc>
                <a:spcPct val="137500"/>
              </a:lnSpc>
            </a:pPr>
            <a:r>
              <a:rPr sz="3000" spc="-50" dirty="0">
                <a:solidFill>
                  <a:srgbClr val="203458"/>
                </a:solidFill>
                <a:latin typeface="Microsoft JhengHei"/>
                <a:cs typeface="Microsoft JhengHei"/>
              </a:rPr>
              <a:t>£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30K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seems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gift/financial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consideration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arrangement. 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55" dirty="0">
                <a:solidFill>
                  <a:srgbClr val="203458"/>
                </a:solidFill>
                <a:latin typeface="Trebuchet MS"/>
                <a:cs typeface="Trebuchet MS"/>
              </a:rPr>
              <a:t>54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criteria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satisfied,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then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highly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likely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based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amount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authority.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reported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dealing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payments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overriding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factor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welfare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required </a:t>
            </a:r>
            <a:r>
              <a:rPr sz="3000" spc="-260" dirty="0">
                <a:solidFill>
                  <a:srgbClr val="203458"/>
                </a:solidFill>
                <a:latin typeface="Trebuchet MS"/>
                <a:cs typeface="Trebuchet MS"/>
              </a:rPr>
              <a:t>it,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applying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three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stage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test.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28162" y="1946008"/>
            <a:ext cx="3028949" cy="30289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228162" y="5587388"/>
            <a:ext cx="3028949" cy="3028949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4787"/>
            <a:ext cx="123825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spc="250" dirty="0">
                <a:solidFill>
                  <a:srgbClr val="E65385"/>
                </a:solidFill>
              </a:rPr>
              <a:t>A</a:t>
            </a:r>
            <a:r>
              <a:rPr sz="5000" spc="-229" dirty="0">
                <a:solidFill>
                  <a:srgbClr val="E65385"/>
                </a:solidFill>
              </a:rPr>
              <a:t> </a:t>
            </a:r>
            <a:r>
              <a:rPr sz="5000" dirty="0">
                <a:solidFill>
                  <a:srgbClr val="E65385"/>
                </a:solidFill>
              </a:rPr>
              <a:t>CHILD’S</a:t>
            </a:r>
            <a:r>
              <a:rPr sz="5000" spc="-229" dirty="0">
                <a:solidFill>
                  <a:srgbClr val="E65385"/>
                </a:solidFill>
              </a:rPr>
              <a:t> </a:t>
            </a:r>
            <a:r>
              <a:rPr sz="5000" spc="-55" dirty="0">
                <a:solidFill>
                  <a:srgbClr val="E65385"/>
                </a:solidFill>
              </a:rPr>
              <a:t>RIGHT</a:t>
            </a:r>
            <a:r>
              <a:rPr sz="5000" spc="-229" dirty="0">
                <a:solidFill>
                  <a:srgbClr val="E65385"/>
                </a:solidFill>
              </a:rPr>
              <a:t> </a:t>
            </a:r>
            <a:r>
              <a:rPr sz="5000" dirty="0"/>
              <a:t>TO</a:t>
            </a:r>
            <a:r>
              <a:rPr sz="5000" spc="-229" dirty="0"/>
              <a:t> </a:t>
            </a:r>
            <a:r>
              <a:rPr sz="5000" spc="75" dirty="0"/>
              <a:t>KNOW</a:t>
            </a:r>
            <a:r>
              <a:rPr sz="5000" spc="-229" dirty="0"/>
              <a:t> </a:t>
            </a:r>
            <a:r>
              <a:rPr sz="5000" spc="-235" dirty="0"/>
              <a:t>THEIR</a:t>
            </a:r>
            <a:r>
              <a:rPr sz="5000" spc="-229" dirty="0"/>
              <a:t> </a:t>
            </a:r>
            <a:r>
              <a:rPr sz="5000" spc="125" dirty="0"/>
              <a:t>ORIGINS</a:t>
            </a:r>
            <a:endParaRPr sz="5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1928494"/>
            <a:ext cx="95250" cy="9524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576464" y="1624310"/>
            <a:ext cx="9983470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400"/>
              </a:lnSpc>
              <a:spcBef>
                <a:spcPts val="100"/>
              </a:spcBef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Gained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prominence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recent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decades,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growth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law,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400" spc="50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2919094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4900294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6386194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8862693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8269" y="9357993"/>
            <a:ext cx="95250" cy="9524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76464" y="2614910"/>
            <a:ext cx="10458450" cy="6959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400"/>
              </a:lnSpc>
              <a:spcBef>
                <a:spcPts val="100"/>
              </a:spcBef>
            </a:pP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Generally,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courts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know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origins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soon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possible,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protecting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justifies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non-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disclosure.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30" dirty="0">
                <a:solidFill>
                  <a:srgbClr val="203458"/>
                </a:solidFill>
                <a:latin typeface="Trebuchet MS"/>
                <a:cs typeface="Trebuchet MS"/>
              </a:rPr>
              <a:t>(Paternity: </a:t>
            </a:r>
            <a:r>
              <a:rPr sz="2400" i="1" spc="-5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5" dirty="0">
                <a:solidFill>
                  <a:srgbClr val="203458"/>
                </a:solidFill>
                <a:latin typeface="Trebuchet MS"/>
                <a:cs typeface="Trebuchet MS"/>
              </a:rPr>
              <a:t>Test)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[1996]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200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65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(CA)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80;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50" dirty="0">
                <a:solidFill>
                  <a:srgbClr val="203458"/>
                </a:solidFill>
                <a:latin typeface="Trebuchet MS"/>
                <a:cs typeface="Trebuchet MS"/>
              </a:rPr>
              <a:t>(Paternity: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5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35" dirty="0">
                <a:solidFill>
                  <a:srgbClr val="203458"/>
                </a:solidFill>
                <a:latin typeface="Trebuchet MS"/>
                <a:cs typeface="Trebuchet MS"/>
              </a:rPr>
              <a:t>Tests)</a:t>
            </a:r>
            <a:r>
              <a:rPr sz="24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203458"/>
                </a:solidFill>
                <a:latin typeface="Trebuchet MS"/>
                <a:cs typeface="Trebuchet MS"/>
              </a:rPr>
              <a:t>[2002]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3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40" dirty="0">
                <a:solidFill>
                  <a:srgbClr val="203458"/>
                </a:solidFill>
                <a:latin typeface="Trebuchet MS"/>
                <a:cs typeface="Trebuchet MS"/>
              </a:rPr>
              <a:t>1145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(CA)</a:t>
            </a:r>
            <a:endParaRPr sz="2400">
              <a:latin typeface="Trebuchet MS"/>
              <a:cs typeface="Trebuchet MS"/>
            </a:endParaRPr>
          </a:p>
          <a:p>
            <a:pPr marL="12700" marR="511809">
              <a:lnSpc>
                <a:spcPct val="135400"/>
              </a:lnSpc>
            </a:pP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exceptions,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70" dirty="0">
                <a:solidFill>
                  <a:srgbClr val="203458"/>
                </a:solidFill>
                <a:latin typeface="Trebuchet MS"/>
                <a:cs typeface="Trebuchet MS"/>
              </a:rPr>
              <a:t>D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40" dirty="0">
                <a:solidFill>
                  <a:srgbClr val="203458"/>
                </a:solidFill>
                <a:latin typeface="Trebuchet MS"/>
                <a:cs typeface="Trebuchet MS"/>
              </a:rPr>
              <a:t>(Paternity)</a:t>
            </a:r>
            <a:r>
              <a:rPr sz="24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[2006]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60" dirty="0">
                <a:solidFill>
                  <a:srgbClr val="203458"/>
                </a:solidFill>
                <a:latin typeface="Trebuchet MS"/>
                <a:cs typeface="Trebuchet MS"/>
              </a:rPr>
              <a:t>3545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agreed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pursue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testing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where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object,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where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identification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father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further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turbulence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endParaRPr sz="2400">
              <a:latin typeface="Trebuchet MS"/>
              <a:cs typeface="Trebuchet MS"/>
            </a:endParaRPr>
          </a:p>
          <a:p>
            <a:pPr marL="12700" marR="135255">
              <a:lnSpc>
                <a:spcPct val="135400"/>
              </a:lnSpc>
            </a:pP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HFEA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95" dirty="0">
                <a:solidFill>
                  <a:srgbClr val="203458"/>
                </a:solidFill>
                <a:latin typeface="Trebuchet MS"/>
                <a:cs typeface="Trebuchet MS"/>
              </a:rPr>
              <a:t>1990,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s31ZA-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31ZG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(as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amended)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donate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sperm,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75" dirty="0">
                <a:solidFill>
                  <a:srgbClr val="203458"/>
                </a:solidFill>
                <a:latin typeface="Trebuchet MS"/>
                <a:cs typeface="Trebuchet MS"/>
              </a:rPr>
              <a:t>eggs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embryos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assisted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reproduction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anonymously.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65" dirty="0">
                <a:solidFill>
                  <a:srgbClr val="203458"/>
                </a:solidFill>
                <a:latin typeface="Trebuchet MS"/>
                <a:cs typeface="Trebuchet MS"/>
              </a:rPr>
              <a:t>aged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65" dirty="0">
                <a:solidFill>
                  <a:srgbClr val="203458"/>
                </a:solidFill>
                <a:latin typeface="Trebuchet MS"/>
                <a:cs typeface="Trebuchet MS"/>
              </a:rPr>
              <a:t>16+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non-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identifying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information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donor-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conceived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siblings,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height,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weight,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eye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hair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colour,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year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birth, 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ethnicity,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history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goodwill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message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provided.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5" dirty="0">
                <a:solidFill>
                  <a:srgbClr val="203458"/>
                </a:solidFill>
                <a:latin typeface="Trebuchet MS"/>
                <a:cs typeface="Trebuchet MS"/>
              </a:rPr>
              <a:t>18,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donor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name,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date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birth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last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known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address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requested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b="1" spc="-45" dirty="0">
                <a:solidFill>
                  <a:srgbClr val="203458"/>
                </a:solidFill>
                <a:latin typeface="Trebuchet MS"/>
                <a:cs typeface="Trebuchet MS"/>
              </a:rPr>
              <a:t>Reflection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60" dirty="0">
                <a:solidFill>
                  <a:srgbClr val="203458"/>
                </a:solidFill>
                <a:latin typeface="Trebuchet MS"/>
                <a:cs typeface="Trebuchet MS"/>
              </a:rPr>
              <a:t>point: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3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19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20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40" dirty="0">
                <a:solidFill>
                  <a:srgbClr val="203458"/>
                </a:solidFill>
                <a:latin typeface="Trebuchet MS"/>
                <a:cs typeface="Trebuchet MS"/>
              </a:rPr>
              <a:t>know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9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origins?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weigh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76464" y="9678764"/>
            <a:ext cx="382777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2400" b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8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b="1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reasons</a:t>
            </a:r>
            <a:r>
              <a:rPr sz="2400" b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50" dirty="0">
                <a:solidFill>
                  <a:srgbClr val="203458"/>
                </a:solidFill>
                <a:latin typeface="Trebuchet MS"/>
                <a:cs typeface="Trebuchet MS"/>
              </a:rPr>
              <a:t>for/against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2148990" y="2105259"/>
            <a:ext cx="5110480" cy="7141209"/>
          </a:xfrm>
          <a:custGeom>
            <a:avLst/>
            <a:gdLst/>
            <a:ahLst/>
            <a:cxnLst/>
            <a:rect l="l" t="t" r="r" b="b"/>
            <a:pathLst>
              <a:path w="5110480" h="7141209">
                <a:moveTo>
                  <a:pt x="4624534" y="7141194"/>
                </a:moveTo>
                <a:lnTo>
                  <a:pt x="485774" y="7141194"/>
                </a:lnTo>
                <a:lnTo>
                  <a:pt x="437761" y="7138817"/>
                </a:lnTo>
                <a:lnTo>
                  <a:pt x="390562" y="7131774"/>
                </a:lnTo>
                <a:lnTo>
                  <a:pt x="344494" y="7120197"/>
                </a:lnTo>
                <a:lnTo>
                  <a:pt x="299876" y="7104217"/>
                </a:lnTo>
                <a:lnTo>
                  <a:pt x="257027" y="7083967"/>
                </a:lnTo>
                <a:lnTo>
                  <a:pt x="216266" y="7059579"/>
                </a:lnTo>
                <a:lnTo>
                  <a:pt x="177911" y="7031184"/>
                </a:lnTo>
                <a:lnTo>
                  <a:pt x="142280" y="6998914"/>
                </a:lnTo>
                <a:lnTo>
                  <a:pt x="110010" y="6963283"/>
                </a:lnTo>
                <a:lnTo>
                  <a:pt x="81615" y="6924928"/>
                </a:lnTo>
                <a:lnTo>
                  <a:pt x="57227" y="6884166"/>
                </a:lnTo>
                <a:lnTo>
                  <a:pt x="36977" y="6841318"/>
                </a:lnTo>
                <a:lnTo>
                  <a:pt x="20997" y="6796700"/>
                </a:lnTo>
                <a:lnTo>
                  <a:pt x="9420" y="6750632"/>
                </a:lnTo>
                <a:lnTo>
                  <a:pt x="2377" y="6703432"/>
                </a:lnTo>
                <a:lnTo>
                  <a:pt x="0" y="6655419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7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1" y="2377"/>
                </a:lnTo>
                <a:lnTo>
                  <a:pt x="485774" y="0"/>
                </a:lnTo>
                <a:lnTo>
                  <a:pt x="4624534" y="0"/>
                </a:lnTo>
                <a:lnTo>
                  <a:pt x="4672547" y="2377"/>
                </a:lnTo>
                <a:lnTo>
                  <a:pt x="4719746" y="9420"/>
                </a:lnTo>
                <a:lnTo>
                  <a:pt x="4765814" y="20997"/>
                </a:lnTo>
                <a:lnTo>
                  <a:pt x="4810432" y="36977"/>
                </a:lnTo>
                <a:lnTo>
                  <a:pt x="4853280" y="57227"/>
                </a:lnTo>
                <a:lnTo>
                  <a:pt x="4894042" y="81615"/>
                </a:lnTo>
                <a:lnTo>
                  <a:pt x="4932397" y="110010"/>
                </a:lnTo>
                <a:lnTo>
                  <a:pt x="4968028" y="142280"/>
                </a:lnTo>
                <a:lnTo>
                  <a:pt x="5000297" y="177911"/>
                </a:lnTo>
                <a:lnTo>
                  <a:pt x="5028692" y="216266"/>
                </a:lnTo>
                <a:lnTo>
                  <a:pt x="5053081" y="257028"/>
                </a:lnTo>
                <a:lnTo>
                  <a:pt x="5073331" y="299876"/>
                </a:lnTo>
                <a:lnTo>
                  <a:pt x="5089311" y="344494"/>
                </a:lnTo>
                <a:lnTo>
                  <a:pt x="5100889" y="390562"/>
                </a:lnTo>
                <a:lnTo>
                  <a:pt x="5107932" y="437762"/>
                </a:lnTo>
                <a:lnTo>
                  <a:pt x="5110309" y="485774"/>
                </a:lnTo>
                <a:lnTo>
                  <a:pt x="5110309" y="6655419"/>
                </a:lnTo>
                <a:lnTo>
                  <a:pt x="5107932" y="6703432"/>
                </a:lnTo>
                <a:lnTo>
                  <a:pt x="5100889" y="6750632"/>
                </a:lnTo>
                <a:lnTo>
                  <a:pt x="5089311" y="6796700"/>
                </a:lnTo>
                <a:lnTo>
                  <a:pt x="5073331" y="6841318"/>
                </a:lnTo>
                <a:lnTo>
                  <a:pt x="5053081" y="6884166"/>
                </a:lnTo>
                <a:lnTo>
                  <a:pt x="5028692" y="6924928"/>
                </a:lnTo>
                <a:lnTo>
                  <a:pt x="5000297" y="6963283"/>
                </a:lnTo>
                <a:lnTo>
                  <a:pt x="4968028" y="6998914"/>
                </a:lnTo>
                <a:lnTo>
                  <a:pt x="4932397" y="7031184"/>
                </a:lnTo>
                <a:lnTo>
                  <a:pt x="4894042" y="7059579"/>
                </a:lnTo>
                <a:lnTo>
                  <a:pt x="4853280" y="7083967"/>
                </a:lnTo>
                <a:lnTo>
                  <a:pt x="4810432" y="7104217"/>
                </a:lnTo>
                <a:lnTo>
                  <a:pt x="4765814" y="7120197"/>
                </a:lnTo>
                <a:lnTo>
                  <a:pt x="4719746" y="7131774"/>
                </a:lnTo>
                <a:lnTo>
                  <a:pt x="4672547" y="7138817"/>
                </a:lnTo>
                <a:lnTo>
                  <a:pt x="4624534" y="7141194"/>
                </a:lnTo>
                <a:close/>
              </a:path>
            </a:pathLst>
          </a:custGeom>
          <a:solidFill>
            <a:srgbClr val="00B3A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14107816" y="2229148"/>
            <a:ext cx="119253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u="heavy" spc="-9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Article</a:t>
            </a:r>
            <a:r>
              <a:rPr sz="2600" u="heavy" spc="-8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5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7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2249696" y="2625312"/>
            <a:ext cx="4909185" cy="302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8200"/>
              </a:lnSpc>
              <a:spcBef>
                <a:spcPts val="100"/>
              </a:spcBef>
            </a:pPr>
            <a:r>
              <a:rPr sz="2600" spc="-17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shall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registered </a:t>
            </a:r>
            <a:r>
              <a:rPr sz="2600" spc="-110" dirty="0">
                <a:solidFill>
                  <a:srgbClr val="FFFFFF"/>
                </a:solidFill>
                <a:latin typeface="Trebuchet MS"/>
                <a:cs typeface="Trebuchet MS"/>
              </a:rPr>
              <a:t>immediately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after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FFFFFF"/>
                </a:solidFill>
                <a:latin typeface="Trebuchet MS"/>
                <a:cs typeface="Trebuchet MS"/>
              </a:rPr>
              <a:t>birth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shall </a:t>
            </a:r>
            <a:r>
              <a:rPr sz="2600" spc="-30" dirty="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sz="26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FFFFFF"/>
                </a:solidFill>
                <a:latin typeface="Trebuchet MS"/>
                <a:cs typeface="Trebuchet MS"/>
              </a:rPr>
              <a:t>birth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name,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FFFFFF"/>
                </a:solidFill>
                <a:latin typeface="Trebuchet MS"/>
                <a:cs typeface="Trebuchet MS"/>
              </a:rPr>
              <a:t>acquire</a:t>
            </a:r>
            <a:r>
              <a:rPr sz="26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nationality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and,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far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possible,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know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cared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FFFFFF"/>
                </a:solidFill>
                <a:latin typeface="Trebuchet MS"/>
                <a:cs typeface="Trebuchet MS"/>
              </a:rPr>
              <a:t>for </a:t>
            </a:r>
            <a:r>
              <a:rPr sz="2600" spc="-60" dirty="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his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her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parents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178705" y="6054311"/>
            <a:ext cx="5050790" cy="3025775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55"/>
              </a:spcBef>
            </a:pPr>
            <a:r>
              <a:rPr sz="2600" u="heavy" spc="-9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Article</a:t>
            </a:r>
            <a:r>
              <a:rPr sz="2600" u="heavy" spc="-8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 </a:t>
            </a:r>
            <a:r>
              <a:rPr sz="2600" u="heavy" spc="-5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</a:rPr>
              <a:t>8</a:t>
            </a:r>
            <a:endParaRPr sz="2600">
              <a:latin typeface="Trebuchet MS"/>
              <a:cs typeface="Trebuchet MS"/>
            </a:endParaRPr>
          </a:p>
          <a:p>
            <a:pPr marL="12700" marR="5080" algn="ctr">
              <a:lnSpc>
                <a:spcPct val="108200"/>
              </a:lnSpc>
            </a:pP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States</a:t>
            </a:r>
            <a:r>
              <a:rPr sz="26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Parties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undertake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respect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26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preserve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FFFFFF"/>
                </a:solidFill>
                <a:latin typeface="Trebuchet MS"/>
                <a:cs typeface="Trebuchet MS"/>
              </a:rPr>
              <a:t>his </a:t>
            </a:r>
            <a:r>
              <a:rPr sz="2600" spc="-85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her</a:t>
            </a:r>
            <a:r>
              <a:rPr sz="26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FFFFFF"/>
                </a:solidFill>
                <a:latin typeface="Trebuchet MS"/>
                <a:cs typeface="Trebuchet MS"/>
              </a:rPr>
              <a:t>identity,</a:t>
            </a:r>
            <a:r>
              <a:rPr sz="2600" spc="-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including </a:t>
            </a:r>
            <a:r>
              <a:rPr sz="2600" spc="-125" dirty="0">
                <a:solidFill>
                  <a:srgbClr val="FFFFFF"/>
                </a:solidFill>
                <a:latin typeface="Trebuchet MS"/>
                <a:cs typeface="Trebuchet MS"/>
              </a:rPr>
              <a:t>nationality,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FFFFFF"/>
                </a:solidFill>
                <a:latin typeface="Trebuchet MS"/>
                <a:cs typeface="Trebuchet MS"/>
              </a:rPr>
              <a:t>name</a:t>
            </a:r>
            <a:r>
              <a:rPr sz="26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26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FFFFFF"/>
                </a:solidFill>
                <a:latin typeface="Trebuchet MS"/>
                <a:cs typeface="Trebuchet MS"/>
              </a:rPr>
              <a:t>family </a:t>
            </a:r>
            <a:r>
              <a:rPr sz="2600" spc="-90" dirty="0">
                <a:solidFill>
                  <a:srgbClr val="FFFFFF"/>
                </a:solidFill>
                <a:latin typeface="Trebuchet MS"/>
                <a:cs typeface="Trebuchet MS"/>
              </a:rPr>
              <a:t>relations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FFFFFF"/>
                </a:solidFill>
                <a:latin typeface="Trebuchet MS"/>
                <a:cs typeface="Trebuchet MS"/>
              </a:rPr>
              <a:t>recognized</a:t>
            </a:r>
            <a:r>
              <a:rPr sz="2600" spc="-60" dirty="0">
                <a:solidFill>
                  <a:srgbClr val="FFFFFF"/>
                </a:solidFill>
                <a:latin typeface="Trebuchet MS"/>
                <a:cs typeface="Trebuchet MS"/>
              </a:rPr>
              <a:t> by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FFFFFF"/>
                </a:solidFill>
                <a:latin typeface="Trebuchet MS"/>
                <a:cs typeface="Trebuchet MS"/>
              </a:rPr>
              <a:t>law </a:t>
            </a:r>
            <a:r>
              <a:rPr sz="2600" spc="-114" dirty="0">
                <a:solidFill>
                  <a:srgbClr val="FFFFFF"/>
                </a:solidFill>
                <a:latin typeface="Trebuchet MS"/>
                <a:cs typeface="Trebuchet MS"/>
              </a:rPr>
              <a:t>without</a:t>
            </a:r>
            <a:r>
              <a:rPr sz="2600" spc="-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FFFFFF"/>
                </a:solidFill>
                <a:latin typeface="Trebuchet MS"/>
                <a:cs typeface="Trebuchet MS"/>
              </a:rPr>
              <a:t>unlawful</a:t>
            </a:r>
            <a:r>
              <a:rPr sz="2600" spc="-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FFFFFF"/>
                </a:solidFill>
                <a:latin typeface="Trebuchet MS"/>
                <a:cs typeface="Trebuchet MS"/>
              </a:rPr>
              <a:t>interference.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12314" y="2948964"/>
            <a:ext cx="1834514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292959"/>
                </a:solidFill>
                <a:latin typeface="Trebuchet MS"/>
                <a:cs typeface="Trebuchet MS"/>
              </a:rPr>
              <a:t>Arguments </a:t>
            </a:r>
            <a:r>
              <a:rPr sz="2100" b="1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307511" y="2936296"/>
            <a:ext cx="25209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dirty="0">
                <a:solidFill>
                  <a:srgbClr val="292959"/>
                </a:solidFill>
                <a:latin typeface="Trebuchet MS"/>
                <a:cs typeface="Trebuchet MS"/>
              </a:rPr>
              <a:t>Arguments</a:t>
            </a:r>
            <a:r>
              <a:rPr sz="2200" b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200" b="1" spc="5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12314" y="3883405"/>
            <a:ext cx="692340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Individuals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fundamental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right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know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biological 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origins,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4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preferable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ignorance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deception.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307511" y="3692905"/>
            <a:ext cx="7482205" cy="1139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Social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parents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wish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avoid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disruption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life.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Disclosing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information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might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destabilize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child's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existing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family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situation.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12314" y="5231230"/>
            <a:ext cx="723582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Knowing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one’s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parentage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provides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psychological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benefits,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such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feeling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connected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biological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networks.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307511" y="5231230"/>
            <a:ext cx="753046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decide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whether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want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know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2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biological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origins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mature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enough.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12314" y="6398081"/>
            <a:ext cx="7263130" cy="1139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Understanding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genetic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origins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important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92959"/>
                </a:solidFill>
                <a:latin typeface="Trebuchet MS"/>
                <a:cs typeface="Trebuchet MS"/>
              </a:rPr>
              <a:t>medical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92959"/>
                </a:solidFill>
                <a:latin typeface="Trebuchet MS"/>
                <a:cs typeface="Trebuchet MS"/>
              </a:rPr>
              <a:t>reasons,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awareness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inherited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diseases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avoiding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accidental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intimate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relationships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biological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relatives.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307511" y="6588582"/>
            <a:ext cx="756094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Genetic</a:t>
            </a:r>
            <a:r>
              <a:rPr sz="2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parents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privacy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if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wish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remain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anonymous,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long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permitted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law.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12314" y="7926881"/>
            <a:ext cx="705675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3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2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countries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allow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disclosure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parentage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assisted</a:t>
            </a:r>
            <a:r>
              <a:rPr sz="2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reproduction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shows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disadvantage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children.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307511" y="7926881"/>
            <a:ext cx="7155815" cy="768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100"/>
              </a:lnSpc>
              <a:spcBef>
                <a:spcPts val="100"/>
              </a:spcBef>
            </a:pP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Allowing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disclosure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discourage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anonymous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sperm,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egg,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embryo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donations.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124949" y="2742589"/>
            <a:ext cx="0" cy="6172835"/>
          </a:xfrm>
          <a:custGeom>
            <a:avLst/>
            <a:gdLst/>
            <a:ahLst/>
            <a:cxnLst/>
            <a:rect l="l" t="t" r="r" b="b"/>
            <a:pathLst>
              <a:path h="6172834">
                <a:moveTo>
                  <a:pt x="0" y="0"/>
                </a:moveTo>
                <a:lnTo>
                  <a:pt x="0" y="6172351"/>
                </a:lnTo>
              </a:path>
            </a:pathLst>
          </a:custGeom>
          <a:ln w="9524">
            <a:solidFill>
              <a:srgbClr val="29295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074" y="2130131"/>
            <a:ext cx="114299" cy="11429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641971" y="1920645"/>
            <a:ext cx="9368155" cy="4673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Identify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arguments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against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know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origins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016000" y="988121"/>
            <a:ext cx="1599438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95" dirty="0"/>
              <a:t>REFLECTION</a:t>
            </a:r>
            <a:r>
              <a:rPr sz="3800" spc="-175" dirty="0"/>
              <a:t> </a:t>
            </a:r>
            <a:r>
              <a:rPr sz="3800" spc="110" dirty="0"/>
              <a:t>REASONS</a:t>
            </a:r>
            <a:r>
              <a:rPr sz="3800" spc="-170" dirty="0"/>
              <a:t> </a:t>
            </a:r>
            <a:r>
              <a:rPr sz="3800" spc="-105" dirty="0"/>
              <a:t>FOR</a:t>
            </a:r>
            <a:r>
              <a:rPr sz="3800" spc="-170" dirty="0"/>
              <a:t> </a:t>
            </a:r>
            <a:r>
              <a:rPr sz="3800" dirty="0"/>
              <a:t>AND</a:t>
            </a:r>
            <a:r>
              <a:rPr sz="3800" spc="-170" dirty="0"/>
              <a:t> </a:t>
            </a:r>
            <a:r>
              <a:rPr sz="3800" spc="120" dirty="0"/>
              <a:t>AGAINST</a:t>
            </a:r>
            <a:r>
              <a:rPr sz="3800" spc="-170" dirty="0"/>
              <a:t> </a:t>
            </a:r>
            <a:r>
              <a:rPr sz="3800" spc="-210" dirty="0"/>
              <a:t>THE</a:t>
            </a:r>
            <a:r>
              <a:rPr sz="3800" spc="-170" dirty="0"/>
              <a:t> </a:t>
            </a:r>
            <a:r>
              <a:rPr sz="3800" spc="-40" dirty="0"/>
              <a:t>RIGHT</a:t>
            </a:r>
            <a:r>
              <a:rPr sz="3800" spc="-170" dirty="0"/>
              <a:t> </a:t>
            </a:r>
            <a:r>
              <a:rPr sz="3800" dirty="0"/>
              <a:t>TO</a:t>
            </a:r>
            <a:r>
              <a:rPr sz="3800" spc="-170" dirty="0"/>
              <a:t> </a:t>
            </a:r>
            <a:r>
              <a:rPr sz="3800" spc="60" dirty="0"/>
              <a:t>KNOW</a:t>
            </a:r>
            <a:r>
              <a:rPr sz="3800" spc="-170" dirty="0"/>
              <a:t> </a:t>
            </a:r>
            <a:r>
              <a:rPr sz="3800" spc="90" dirty="0"/>
              <a:t>ORIGINS</a:t>
            </a:r>
            <a:endParaRPr sz="3800"/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501612" y="879423"/>
            <a:ext cx="4752974" cy="426719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74787"/>
            <a:ext cx="85344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dirty="0">
                <a:solidFill>
                  <a:srgbClr val="E65385"/>
                </a:solidFill>
              </a:rPr>
              <a:t>TERMINATING</a:t>
            </a:r>
            <a:r>
              <a:rPr sz="5000" spc="-220" dirty="0">
                <a:solidFill>
                  <a:srgbClr val="E65385"/>
                </a:solidFill>
              </a:rPr>
              <a:t> </a:t>
            </a:r>
            <a:r>
              <a:rPr sz="5000" spc="250" dirty="0"/>
              <a:t>A</a:t>
            </a:r>
            <a:r>
              <a:rPr sz="5000" spc="-215" dirty="0"/>
              <a:t> </a:t>
            </a:r>
            <a:r>
              <a:rPr sz="5000" spc="60" dirty="0"/>
              <a:t>PREGNANCY</a:t>
            </a:r>
            <a:endParaRPr sz="5000"/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2009001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2504301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2999601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3494901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04987" y="4480738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04987" y="4976038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5476101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5971401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6466701"/>
            <a:ext cx="95250" cy="952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7952601"/>
            <a:ext cx="95250" cy="9524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85874" y="8447901"/>
            <a:ext cx="95250" cy="95249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534070" y="1704818"/>
            <a:ext cx="10682605" cy="7950200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contentious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procedure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(c200k/yr)</a:t>
            </a:r>
            <a:endParaRPr sz="2400">
              <a:latin typeface="Trebuchet MS"/>
              <a:cs typeface="Trebuchet MS"/>
            </a:endParaRPr>
          </a:p>
          <a:p>
            <a:pPr marL="12700" marR="189865">
              <a:lnSpc>
                <a:spcPct val="135400"/>
              </a:lnSpc>
            </a:pP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Balancing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competing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different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stakeholders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central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law.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Ethics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abortion: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pro-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pro-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choice</a:t>
            </a:r>
            <a:endParaRPr sz="2400">
              <a:latin typeface="Trebuchet MS"/>
              <a:cs typeface="Trebuchet MS"/>
            </a:endParaRPr>
          </a:p>
          <a:p>
            <a:pPr marL="12700" marR="328930">
              <a:lnSpc>
                <a:spcPct val="135400"/>
              </a:lnSpc>
            </a:pPr>
            <a:r>
              <a:rPr sz="24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relating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terminating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reflects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attempt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balance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rights:</a:t>
            </a:r>
            <a:endParaRPr sz="2400">
              <a:latin typeface="Trebuchet MS"/>
              <a:cs typeface="Trebuchet MS"/>
            </a:endParaRPr>
          </a:p>
          <a:p>
            <a:pPr marL="530860" marR="3851275">
              <a:lnSpc>
                <a:spcPct val="135400"/>
              </a:lnSpc>
            </a:pP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respect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her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body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unborn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2400">
              <a:latin typeface="Trebuchet MS"/>
              <a:cs typeface="Trebuchet MS"/>
            </a:endParaRPr>
          </a:p>
          <a:p>
            <a:pPr marL="12700" marR="132715">
              <a:lnSpc>
                <a:spcPct val="135400"/>
              </a:lnSpc>
            </a:pP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abortion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reversal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Roe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Wade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65" dirty="0">
                <a:solidFill>
                  <a:srgbClr val="203458"/>
                </a:solidFill>
                <a:latin typeface="Trebuchet MS"/>
                <a:cs typeface="Trebuchet MS"/>
              </a:rPr>
              <a:t>USA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attracted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much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attention.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E&amp;W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similarly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fundamental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abortion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Abortion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offence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Offences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Against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Persons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5" dirty="0">
                <a:solidFill>
                  <a:srgbClr val="203458"/>
                </a:solidFill>
                <a:latin typeface="Trebuchet MS"/>
                <a:cs typeface="Trebuchet MS"/>
              </a:rPr>
              <a:t>1861,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ss58-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59.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still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prosecuted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Rarely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prosecuted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see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Sarah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Catt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[2013]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EWCA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Crim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40" dirty="0">
                <a:solidFill>
                  <a:srgbClr val="203458"/>
                </a:solidFill>
                <a:latin typeface="Trebuchet MS"/>
                <a:cs typeface="Trebuchet MS"/>
              </a:rPr>
              <a:t>1187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Statutory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defences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abortions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lawfully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performed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Art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8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ECHR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breached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lack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abortion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health/wellbeing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reasons.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(though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note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NI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now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changed).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Abortion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(Northern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Ireland)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(No.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2)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Regulations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 </a:t>
            </a:r>
            <a:r>
              <a:rPr sz="2400" spc="114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2020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2470316" y="5343524"/>
            <a:ext cx="4815205" cy="4055110"/>
          </a:xfrm>
          <a:custGeom>
            <a:avLst/>
            <a:gdLst/>
            <a:ahLst/>
            <a:cxnLst/>
            <a:rect l="l" t="t" r="r" b="b"/>
            <a:pathLst>
              <a:path w="4815205" h="4055109">
                <a:moveTo>
                  <a:pt x="4334503" y="4054843"/>
                </a:moveTo>
                <a:lnTo>
                  <a:pt x="485775" y="4054843"/>
                </a:lnTo>
                <a:lnTo>
                  <a:pt x="437762" y="4052467"/>
                </a:lnTo>
                <a:lnTo>
                  <a:pt x="390563" y="4045424"/>
                </a:lnTo>
                <a:lnTo>
                  <a:pt x="344495" y="4033846"/>
                </a:lnTo>
                <a:lnTo>
                  <a:pt x="299877" y="4017866"/>
                </a:lnTo>
                <a:lnTo>
                  <a:pt x="257028" y="3997616"/>
                </a:lnTo>
                <a:lnTo>
                  <a:pt x="216267" y="3973227"/>
                </a:lnTo>
                <a:lnTo>
                  <a:pt x="177911" y="3944832"/>
                </a:lnTo>
                <a:lnTo>
                  <a:pt x="142280" y="3912563"/>
                </a:lnTo>
                <a:lnTo>
                  <a:pt x="110011" y="3876932"/>
                </a:lnTo>
                <a:lnTo>
                  <a:pt x="81616" y="3838577"/>
                </a:lnTo>
                <a:lnTo>
                  <a:pt x="57227" y="3797815"/>
                </a:lnTo>
                <a:lnTo>
                  <a:pt x="36977" y="3754967"/>
                </a:lnTo>
                <a:lnTo>
                  <a:pt x="20997" y="3710349"/>
                </a:lnTo>
                <a:lnTo>
                  <a:pt x="9420" y="3664281"/>
                </a:lnTo>
                <a:lnTo>
                  <a:pt x="2377" y="3617082"/>
                </a:lnTo>
                <a:lnTo>
                  <a:pt x="0" y="3569069"/>
                </a:lnTo>
                <a:lnTo>
                  <a:pt x="0" y="485775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1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7" y="81615"/>
                </a:lnTo>
                <a:lnTo>
                  <a:pt x="257028" y="57227"/>
                </a:lnTo>
                <a:lnTo>
                  <a:pt x="299877" y="36977"/>
                </a:lnTo>
                <a:lnTo>
                  <a:pt x="344495" y="20997"/>
                </a:lnTo>
                <a:lnTo>
                  <a:pt x="390563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334503" y="0"/>
                </a:lnTo>
                <a:lnTo>
                  <a:pt x="4382516" y="2377"/>
                </a:lnTo>
                <a:lnTo>
                  <a:pt x="4429715" y="9420"/>
                </a:lnTo>
                <a:lnTo>
                  <a:pt x="4475783" y="20997"/>
                </a:lnTo>
                <a:lnTo>
                  <a:pt x="4520401" y="36977"/>
                </a:lnTo>
                <a:lnTo>
                  <a:pt x="4563250" y="57227"/>
                </a:lnTo>
                <a:lnTo>
                  <a:pt x="4604012" y="81615"/>
                </a:lnTo>
                <a:lnTo>
                  <a:pt x="4642367" y="110010"/>
                </a:lnTo>
                <a:lnTo>
                  <a:pt x="4677999" y="142280"/>
                </a:lnTo>
                <a:lnTo>
                  <a:pt x="4710268" y="177911"/>
                </a:lnTo>
                <a:lnTo>
                  <a:pt x="4738663" y="216266"/>
                </a:lnTo>
                <a:lnTo>
                  <a:pt x="4763051" y="257028"/>
                </a:lnTo>
                <a:lnTo>
                  <a:pt x="4783301" y="299877"/>
                </a:lnTo>
                <a:lnTo>
                  <a:pt x="4799281" y="344494"/>
                </a:lnTo>
                <a:lnTo>
                  <a:pt x="4810858" y="390562"/>
                </a:lnTo>
                <a:lnTo>
                  <a:pt x="4815126" y="419167"/>
                </a:lnTo>
                <a:lnTo>
                  <a:pt x="4815126" y="3635677"/>
                </a:lnTo>
                <a:lnTo>
                  <a:pt x="4799281" y="3710349"/>
                </a:lnTo>
                <a:lnTo>
                  <a:pt x="4783301" y="3754967"/>
                </a:lnTo>
                <a:lnTo>
                  <a:pt x="4763051" y="3797815"/>
                </a:lnTo>
                <a:lnTo>
                  <a:pt x="4738663" y="3838577"/>
                </a:lnTo>
                <a:lnTo>
                  <a:pt x="4710268" y="3876932"/>
                </a:lnTo>
                <a:lnTo>
                  <a:pt x="4677999" y="3912563"/>
                </a:lnTo>
                <a:lnTo>
                  <a:pt x="4642367" y="3944832"/>
                </a:lnTo>
                <a:lnTo>
                  <a:pt x="4604012" y="3973227"/>
                </a:lnTo>
                <a:lnTo>
                  <a:pt x="4563250" y="3997616"/>
                </a:lnTo>
                <a:lnTo>
                  <a:pt x="4520401" y="4017866"/>
                </a:lnTo>
                <a:lnTo>
                  <a:pt x="4475783" y="4033846"/>
                </a:lnTo>
                <a:lnTo>
                  <a:pt x="4429715" y="4045424"/>
                </a:lnTo>
                <a:lnTo>
                  <a:pt x="4382516" y="4052467"/>
                </a:lnTo>
                <a:lnTo>
                  <a:pt x="4334503" y="4054843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2638740" y="5807703"/>
            <a:ext cx="44837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8065" marR="5080" indent="-1016000">
              <a:lnSpc>
                <a:spcPct val="105300"/>
              </a:lnSpc>
              <a:spcBef>
                <a:spcPts val="100"/>
              </a:spcBef>
            </a:pPr>
            <a:r>
              <a:rPr sz="1900" spc="-10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19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45" dirty="0">
                <a:solidFill>
                  <a:srgbClr val="292959"/>
                </a:solidFill>
                <a:latin typeface="Trebuchet MS"/>
                <a:cs typeface="Trebuchet MS"/>
              </a:rPr>
              <a:t>A,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235" dirty="0">
                <a:solidFill>
                  <a:srgbClr val="292959"/>
                </a:solidFill>
                <a:latin typeface="Trebuchet MS"/>
                <a:cs typeface="Trebuchet MS"/>
              </a:rPr>
              <a:t>C</a:t>
            </a:r>
            <a:r>
              <a:rPr sz="1900" i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3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5" dirty="0">
                <a:solidFill>
                  <a:srgbClr val="292959"/>
                </a:solidFill>
                <a:latin typeface="Trebuchet MS"/>
                <a:cs typeface="Trebuchet MS"/>
              </a:rPr>
              <a:t>Ireland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5" dirty="0">
                <a:solidFill>
                  <a:srgbClr val="292959"/>
                </a:solidFill>
                <a:latin typeface="Trebuchet MS"/>
                <a:cs typeface="Trebuchet MS"/>
              </a:rPr>
              <a:t>(2010)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53</a:t>
            </a:r>
            <a:r>
              <a:rPr sz="1900" i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EHRR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20" dirty="0">
                <a:solidFill>
                  <a:srgbClr val="292959"/>
                </a:solidFill>
                <a:latin typeface="Trebuchet MS"/>
                <a:cs typeface="Trebuchet MS"/>
              </a:rPr>
              <a:t>429, 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[2010]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ECHR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 </a:t>
            </a:r>
            <a:r>
              <a:rPr sz="1900" i="1" spc="-1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25579/05</a:t>
            </a:r>
            <a:endParaRPr sz="19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2557628" y="6722102"/>
            <a:ext cx="46456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8480" marR="5080" indent="-526415">
              <a:lnSpc>
                <a:spcPct val="105300"/>
              </a:lnSpc>
              <a:spcBef>
                <a:spcPts val="100"/>
              </a:spcBef>
            </a:pP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R</a:t>
            </a:r>
            <a:r>
              <a:rPr sz="19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(on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45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3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1900" i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95" dirty="0">
                <a:solidFill>
                  <a:srgbClr val="292959"/>
                </a:solidFill>
                <a:latin typeface="Trebuchet MS"/>
                <a:cs typeface="Trebuchet MS"/>
              </a:rPr>
              <a:t>B)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3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25" dirty="0">
                <a:solidFill>
                  <a:srgbClr val="292959"/>
                </a:solidFill>
                <a:latin typeface="Trebuchet MS"/>
                <a:cs typeface="Trebuchet MS"/>
              </a:rPr>
              <a:t>Secretary </a:t>
            </a:r>
            <a:r>
              <a:rPr sz="1900" i="1" spc="-3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0" dirty="0">
                <a:solidFill>
                  <a:srgbClr val="292959"/>
                </a:solidFill>
                <a:latin typeface="Trebuchet MS"/>
                <a:cs typeface="Trebuchet MS"/>
              </a:rPr>
              <a:t>State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90" dirty="0">
                <a:solidFill>
                  <a:srgbClr val="292959"/>
                </a:solidFill>
                <a:latin typeface="Trebuchet MS"/>
                <a:cs typeface="Trebuchet MS"/>
              </a:rPr>
              <a:t>Health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[2017]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UKSC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 </a:t>
            </a:r>
            <a:r>
              <a:rPr sz="1900" i="1" spc="-25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41</a:t>
            </a:r>
            <a:endParaRPr sz="19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2498395" y="7636503"/>
            <a:ext cx="476440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5300"/>
              </a:lnSpc>
              <a:spcBef>
                <a:spcPts val="100"/>
              </a:spcBef>
            </a:pP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cf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</a:rPr>
              <a:t>Re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10" dirty="0">
                <a:solidFill>
                  <a:srgbClr val="292959"/>
                </a:solidFill>
                <a:latin typeface="Trebuchet MS"/>
                <a:cs typeface="Trebuchet MS"/>
              </a:rPr>
              <a:t>Northern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5" dirty="0">
                <a:solidFill>
                  <a:srgbClr val="292959"/>
                </a:solidFill>
                <a:latin typeface="Trebuchet MS"/>
                <a:cs typeface="Trebuchet MS"/>
              </a:rPr>
              <a:t>Ireland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Human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0" dirty="0">
                <a:solidFill>
                  <a:srgbClr val="292959"/>
                </a:solidFill>
                <a:latin typeface="Trebuchet MS"/>
                <a:cs typeface="Trebuchet MS"/>
              </a:rPr>
              <a:t>Rights </a:t>
            </a:r>
            <a:r>
              <a:rPr sz="1900" i="1" spc="-45" dirty="0">
                <a:solidFill>
                  <a:srgbClr val="292959"/>
                </a:solidFill>
                <a:latin typeface="Trebuchet MS"/>
                <a:cs typeface="Trebuchet MS"/>
              </a:rPr>
              <a:t>Commission </a:t>
            </a:r>
            <a:r>
              <a:rPr sz="1900" i="1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19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85" dirty="0">
                <a:solidFill>
                  <a:srgbClr val="292959"/>
                </a:solidFill>
                <a:latin typeface="Trebuchet MS"/>
                <a:cs typeface="Trebuchet MS"/>
              </a:rPr>
              <a:t>Judicial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70" dirty="0">
                <a:solidFill>
                  <a:srgbClr val="292959"/>
                </a:solidFill>
                <a:latin typeface="Trebuchet MS"/>
                <a:cs typeface="Trebuchet MS"/>
              </a:rPr>
              <a:t>Review</a:t>
            </a:r>
            <a:r>
              <a:rPr sz="19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(reference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2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1900" i="1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4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3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0" dirty="0">
                <a:solidFill>
                  <a:srgbClr val="292959"/>
                </a:solidFill>
                <a:latin typeface="Trebuchet MS"/>
                <a:cs typeface="Trebuchet MS"/>
              </a:rPr>
              <a:t>Appeal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110" dirty="0">
                <a:solidFill>
                  <a:srgbClr val="292959"/>
                </a:solidFill>
                <a:latin typeface="Trebuchet MS"/>
                <a:cs typeface="Trebuchet MS"/>
              </a:rPr>
              <a:t>(Northern</a:t>
            </a:r>
            <a:r>
              <a:rPr sz="1900" i="1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90" dirty="0">
                <a:solidFill>
                  <a:srgbClr val="292959"/>
                </a:solidFill>
                <a:latin typeface="Trebuchet MS"/>
                <a:cs typeface="Trebuchet MS"/>
              </a:rPr>
              <a:t>Ireland))</a:t>
            </a:r>
            <a:r>
              <a:rPr sz="19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spc="-30" dirty="0">
                <a:solidFill>
                  <a:srgbClr val="292959"/>
                </a:solidFill>
                <a:latin typeface="Trebuchet MS"/>
                <a:cs typeface="Trebuchet MS"/>
                <a:hlinkClick r:id="rId8"/>
              </a:rPr>
              <a:t>[2018]</a:t>
            </a:r>
            <a:r>
              <a:rPr sz="1900" i="1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1900" i="1" dirty="0">
                <a:solidFill>
                  <a:srgbClr val="292959"/>
                </a:solidFill>
                <a:latin typeface="Trebuchet MS"/>
                <a:cs typeface="Trebuchet MS"/>
                <a:hlinkClick r:id="rId8"/>
              </a:rPr>
              <a:t>UKSC</a:t>
            </a:r>
            <a:r>
              <a:rPr sz="1900" i="1" spc="75" dirty="0">
                <a:solidFill>
                  <a:srgbClr val="292959"/>
                </a:solidFill>
                <a:latin typeface="Trebuchet MS"/>
                <a:cs typeface="Trebuchet MS"/>
                <a:hlinkClick r:id="rId8"/>
              </a:rPr>
              <a:t> </a:t>
            </a:r>
            <a:r>
              <a:rPr sz="1900" i="1" spc="-25" dirty="0">
                <a:solidFill>
                  <a:srgbClr val="292959"/>
                </a:solidFill>
                <a:latin typeface="Trebuchet MS"/>
                <a:cs typeface="Trebuchet MS"/>
                <a:hlinkClick r:id="rId8"/>
              </a:rPr>
              <a:t>27</a:t>
            </a:r>
            <a:endParaRPr sz="1900">
              <a:latin typeface="Trebuchet MS"/>
              <a:cs typeface="Trebuchet MS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4438"/>
            <a:ext cx="18288000" cy="10273030"/>
            <a:chOff x="0" y="14438"/>
            <a:chExt cx="18288000" cy="10273030"/>
          </a:xfrm>
        </p:grpSpPr>
        <p:sp>
          <p:nvSpPr>
            <p:cNvPr id="3" name="object 3"/>
            <p:cNvSpPr/>
            <p:nvPr/>
          </p:nvSpPr>
          <p:spPr>
            <a:xfrm>
              <a:off x="0" y="14438"/>
              <a:ext cx="18288000" cy="10273030"/>
            </a:xfrm>
            <a:custGeom>
              <a:avLst/>
              <a:gdLst/>
              <a:ahLst/>
              <a:cxnLst/>
              <a:rect l="l" t="t" r="r" b="b"/>
              <a:pathLst>
                <a:path w="18288000" h="10273030">
                  <a:moveTo>
                    <a:pt x="18287999" y="10272561"/>
                  </a:moveTo>
                  <a:lnTo>
                    <a:pt x="0" y="10272560"/>
                  </a:lnTo>
                  <a:lnTo>
                    <a:pt x="0" y="10229242"/>
                  </a:lnTo>
                  <a:lnTo>
                    <a:pt x="18287999" y="0"/>
                  </a:lnTo>
                  <a:lnTo>
                    <a:pt x="18287999" y="10272561"/>
                  </a:lnTo>
                  <a:close/>
                </a:path>
              </a:pathLst>
            </a:custGeom>
            <a:solidFill>
              <a:srgbClr val="FED307">
                <a:alpha val="4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71094" y="2750015"/>
              <a:ext cx="4526915" cy="3544570"/>
            </a:xfrm>
            <a:custGeom>
              <a:avLst/>
              <a:gdLst/>
              <a:ahLst/>
              <a:cxnLst/>
              <a:rect l="l" t="t" r="r" b="b"/>
              <a:pathLst>
                <a:path w="4526915" h="3544570">
                  <a:moveTo>
                    <a:pt x="4041066" y="3544163"/>
                  </a:moveTo>
                  <a:lnTo>
                    <a:pt x="485774" y="3544163"/>
                  </a:lnTo>
                  <a:lnTo>
                    <a:pt x="437762" y="3541786"/>
                  </a:lnTo>
                  <a:lnTo>
                    <a:pt x="390562" y="3534743"/>
                  </a:lnTo>
                  <a:lnTo>
                    <a:pt x="344494" y="3523166"/>
                  </a:lnTo>
                  <a:lnTo>
                    <a:pt x="299877" y="3507186"/>
                  </a:lnTo>
                  <a:lnTo>
                    <a:pt x="257028" y="3486936"/>
                  </a:lnTo>
                  <a:lnTo>
                    <a:pt x="216266" y="3462548"/>
                  </a:lnTo>
                  <a:lnTo>
                    <a:pt x="177911" y="3434153"/>
                  </a:lnTo>
                  <a:lnTo>
                    <a:pt x="142280" y="3401884"/>
                  </a:lnTo>
                  <a:lnTo>
                    <a:pt x="110010" y="3366253"/>
                  </a:lnTo>
                  <a:lnTo>
                    <a:pt x="81615" y="3327897"/>
                  </a:lnTo>
                  <a:lnTo>
                    <a:pt x="57227" y="3287136"/>
                  </a:lnTo>
                  <a:lnTo>
                    <a:pt x="36977" y="3244287"/>
                  </a:lnTo>
                  <a:lnTo>
                    <a:pt x="20997" y="3199669"/>
                  </a:lnTo>
                  <a:lnTo>
                    <a:pt x="9420" y="3153601"/>
                  </a:lnTo>
                  <a:lnTo>
                    <a:pt x="2377" y="3106402"/>
                  </a:lnTo>
                  <a:lnTo>
                    <a:pt x="0" y="3058389"/>
                  </a:lnTo>
                  <a:lnTo>
                    <a:pt x="0" y="485774"/>
                  </a:lnTo>
                  <a:lnTo>
                    <a:pt x="2377" y="437762"/>
                  </a:lnTo>
                  <a:lnTo>
                    <a:pt x="9420" y="390562"/>
                  </a:lnTo>
                  <a:lnTo>
                    <a:pt x="20997" y="344494"/>
                  </a:lnTo>
                  <a:lnTo>
                    <a:pt x="36977" y="299877"/>
                  </a:lnTo>
                  <a:lnTo>
                    <a:pt x="57227" y="257028"/>
                  </a:lnTo>
                  <a:lnTo>
                    <a:pt x="81615" y="216266"/>
                  </a:lnTo>
                  <a:lnTo>
                    <a:pt x="110010" y="177911"/>
                  </a:lnTo>
                  <a:lnTo>
                    <a:pt x="142280" y="142280"/>
                  </a:lnTo>
                  <a:lnTo>
                    <a:pt x="177911" y="110010"/>
                  </a:lnTo>
                  <a:lnTo>
                    <a:pt x="216266" y="81615"/>
                  </a:lnTo>
                  <a:lnTo>
                    <a:pt x="257028" y="57227"/>
                  </a:lnTo>
                  <a:lnTo>
                    <a:pt x="299877" y="36977"/>
                  </a:lnTo>
                  <a:lnTo>
                    <a:pt x="344494" y="20997"/>
                  </a:lnTo>
                  <a:lnTo>
                    <a:pt x="390562" y="9420"/>
                  </a:lnTo>
                  <a:lnTo>
                    <a:pt x="437762" y="2377"/>
                  </a:lnTo>
                  <a:lnTo>
                    <a:pt x="485774" y="0"/>
                  </a:lnTo>
                  <a:lnTo>
                    <a:pt x="4041066" y="0"/>
                  </a:lnTo>
                  <a:lnTo>
                    <a:pt x="4089079" y="2377"/>
                  </a:lnTo>
                  <a:lnTo>
                    <a:pt x="4136279" y="9420"/>
                  </a:lnTo>
                  <a:lnTo>
                    <a:pt x="4182347" y="20997"/>
                  </a:lnTo>
                  <a:lnTo>
                    <a:pt x="4226965" y="36977"/>
                  </a:lnTo>
                  <a:lnTo>
                    <a:pt x="4269813" y="57227"/>
                  </a:lnTo>
                  <a:lnTo>
                    <a:pt x="4310575" y="81615"/>
                  </a:lnTo>
                  <a:lnTo>
                    <a:pt x="4348930" y="110010"/>
                  </a:lnTo>
                  <a:lnTo>
                    <a:pt x="4384561" y="142280"/>
                  </a:lnTo>
                  <a:lnTo>
                    <a:pt x="4416830" y="177911"/>
                  </a:lnTo>
                  <a:lnTo>
                    <a:pt x="4445225" y="216266"/>
                  </a:lnTo>
                  <a:lnTo>
                    <a:pt x="4469614" y="257028"/>
                  </a:lnTo>
                  <a:lnTo>
                    <a:pt x="4489864" y="299877"/>
                  </a:lnTo>
                  <a:lnTo>
                    <a:pt x="4505844" y="344494"/>
                  </a:lnTo>
                  <a:lnTo>
                    <a:pt x="4517421" y="390562"/>
                  </a:lnTo>
                  <a:lnTo>
                    <a:pt x="4524464" y="437762"/>
                  </a:lnTo>
                  <a:lnTo>
                    <a:pt x="4526842" y="485774"/>
                  </a:lnTo>
                  <a:lnTo>
                    <a:pt x="4526842" y="3058389"/>
                  </a:lnTo>
                  <a:lnTo>
                    <a:pt x="4524464" y="3106402"/>
                  </a:lnTo>
                  <a:lnTo>
                    <a:pt x="4517421" y="3153601"/>
                  </a:lnTo>
                  <a:lnTo>
                    <a:pt x="4505844" y="3199669"/>
                  </a:lnTo>
                  <a:lnTo>
                    <a:pt x="4489864" y="3244287"/>
                  </a:lnTo>
                  <a:lnTo>
                    <a:pt x="4469614" y="3287136"/>
                  </a:lnTo>
                  <a:lnTo>
                    <a:pt x="4445225" y="3327897"/>
                  </a:lnTo>
                  <a:lnTo>
                    <a:pt x="4416830" y="3366253"/>
                  </a:lnTo>
                  <a:lnTo>
                    <a:pt x="4384561" y="3401884"/>
                  </a:lnTo>
                  <a:lnTo>
                    <a:pt x="4348930" y="3434153"/>
                  </a:lnTo>
                  <a:lnTo>
                    <a:pt x="4310575" y="3462548"/>
                  </a:lnTo>
                  <a:lnTo>
                    <a:pt x="4269813" y="3486936"/>
                  </a:lnTo>
                  <a:lnTo>
                    <a:pt x="4226965" y="3507186"/>
                  </a:lnTo>
                  <a:lnTo>
                    <a:pt x="4182347" y="3523166"/>
                  </a:lnTo>
                  <a:lnTo>
                    <a:pt x="4136279" y="3534743"/>
                  </a:lnTo>
                  <a:lnTo>
                    <a:pt x="4089079" y="3541786"/>
                  </a:lnTo>
                  <a:lnTo>
                    <a:pt x="4041066" y="3544163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1126408" y="2755719"/>
            <a:ext cx="4416425" cy="1311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8200"/>
              </a:lnSpc>
              <a:spcBef>
                <a:spcPts val="100"/>
              </a:spcBef>
              <a:tabLst>
                <a:tab pos="1973580" algn="l"/>
              </a:tabLst>
            </a:pPr>
            <a:r>
              <a:rPr sz="2600" b="1" dirty="0">
                <a:solidFill>
                  <a:srgbClr val="292959"/>
                </a:solidFill>
                <a:latin typeface="Trebuchet MS"/>
                <a:cs typeface="Trebuchet MS"/>
              </a:rPr>
              <a:t>Actus</a:t>
            </a:r>
            <a:r>
              <a:rPr sz="2600" b="1" spc="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92959"/>
                </a:solidFill>
                <a:latin typeface="Trebuchet MS"/>
                <a:cs typeface="Trebuchet MS"/>
              </a:rPr>
              <a:t>Reus:</a:t>
            </a:r>
            <a:r>
              <a:rPr sz="2600" b="1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unlawful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(without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defence)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administration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poison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12716" y="4041592"/>
            <a:ext cx="4443730" cy="2168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8200"/>
              </a:lnSpc>
              <a:spcBef>
                <a:spcPts val="100"/>
              </a:spcBef>
            </a:pP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(drug),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instrument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noxious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thing.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The pregnancy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successfully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terminated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60" dirty="0">
                <a:solidFill>
                  <a:srgbClr val="292959"/>
                </a:solidFill>
                <a:latin typeface="Trebuchet MS"/>
                <a:cs typeface="Trebuchet MS"/>
              </a:rPr>
              <a:t>-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conduct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result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crime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901775" y="2729469"/>
            <a:ext cx="4525645" cy="3564890"/>
          </a:xfrm>
          <a:custGeom>
            <a:avLst/>
            <a:gdLst/>
            <a:ahLst/>
            <a:cxnLst/>
            <a:rect l="l" t="t" r="r" b="b"/>
            <a:pathLst>
              <a:path w="4525645" h="3564890">
                <a:moveTo>
                  <a:pt x="4041066" y="3564711"/>
                </a:moveTo>
                <a:lnTo>
                  <a:pt x="485775" y="3564711"/>
                </a:lnTo>
                <a:lnTo>
                  <a:pt x="437762" y="3562334"/>
                </a:lnTo>
                <a:lnTo>
                  <a:pt x="390562" y="3555290"/>
                </a:lnTo>
                <a:lnTo>
                  <a:pt x="344494" y="3543713"/>
                </a:lnTo>
                <a:lnTo>
                  <a:pt x="299877" y="3527733"/>
                </a:lnTo>
                <a:lnTo>
                  <a:pt x="257028" y="3507483"/>
                </a:lnTo>
                <a:lnTo>
                  <a:pt x="216266" y="3483095"/>
                </a:lnTo>
                <a:lnTo>
                  <a:pt x="177911" y="3454700"/>
                </a:lnTo>
                <a:lnTo>
                  <a:pt x="142280" y="3422431"/>
                </a:lnTo>
                <a:lnTo>
                  <a:pt x="110011" y="3386800"/>
                </a:lnTo>
                <a:lnTo>
                  <a:pt x="81616" y="3348444"/>
                </a:lnTo>
                <a:lnTo>
                  <a:pt x="57227" y="3307683"/>
                </a:lnTo>
                <a:lnTo>
                  <a:pt x="36977" y="3264834"/>
                </a:lnTo>
                <a:lnTo>
                  <a:pt x="20997" y="3220216"/>
                </a:lnTo>
                <a:lnTo>
                  <a:pt x="9420" y="3174148"/>
                </a:lnTo>
                <a:lnTo>
                  <a:pt x="2377" y="3126949"/>
                </a:lnTo>
                <a:lnTo>
                  <a:pt x="0" y="3078936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1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7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041066" y="0"/>
                </a:lnTo>
                <a:lnTo>
                  <a:pt x="4089079" y="2377"/>
                </a:lnTo>
                <a:lnTo>
                  <a:pt x="4136279" y="9420"/>
                </a:lnTo>
                <a:lnTo>
                  <a:pt x="4182347" y="20997"/>
                </a:lnTo>
                <a:lnTo>
                  <a:pt x="4226964" y="36977"/>
                </a:lnTo>
                <a:lnTo>
                  <a:pt x="4269813" y="57227"/>
                </a:lnTo>
                <a:lnTo>
                  <a:pt x="4310574" y="81615"/>
                </a:lnTo>
                <a:lnTo>
                  <a:pt x="4348930" y="110010"/>
                </a:lnTo>
                <a:lnTo>
                  <a:pt x="4384561" y="142280"/>
                </a:lnTo>
                <a:lnTo>
                  <a:pt x="4416831" y="177911"/>
                </a:lnTo>
                <a:lnTo>
                  <a:pt x="4445226" y="216266"/>
                </a:lnTo>
                <a:lnTo>
                  <a:pt x="4469614" y="257028"/>
                </a:lnTo>
                <a:lnTo>
                  <a:pt x="4489864" y="299877"/>
                </a:lnTo>
                <a:lnTo>
                  <a:pt x="4505844" y="344494"/>
                </a:lnTo>
                <a:lnTo>
                  <a:pt x="4517421" y="390562"/>
                </a:lnTo>
                <a:lnTo>
                  <a:pt x="4524464" y="437762"/>
                </a:lnTo>
                <a:lnTo>
                  <a:pt x="4525512" y="458918"/>
                </a:lnTo>
                <a:lnTo>
                  <a:pt x="4525512" y="3105792"/>
                </a:lnTo>
                <a:lnTo>
                  <a:pt x="4517421" y="3174148"/>
                </a:lnTo>
                <a:lnTo>
                  <a:pt x="4505844" y="3220216"/>
                </a:lnTo>
                <a:lnTo>
                  <a:pt x="4489864" y="3264834"/>
                </a:lnTo>
                <a:lnTo>
                  <a:pt x="4469614" y="3307683"/>
                </a:lnTo>
                <a:lnTo>
                  <a:pt x="4445226" y="3348444"/>
                </a:lnTo>
                <a:lnTo>
                  <a:pt x="4416831" y="3386800"/>
                </a:lnTo>
                <a:lnTo>
                  <a:pt x="4384561" y="3422431"/>
                </a:lnTo>
                <a:lnTo>
                  <a:pt x="4348930" y="3454700"/>
                </a:lnTo>
                <a:lnTo>
                  <a:pt x="4310574" y="3483095"/>
                </a:lnTo>
                <a:lnTo>
                  <a:pt x="4269813" y="3507483"/>
                </a:lnTo>
                <a:lnTo>
                  <a:pt x="4226964" y="3527733"/>
                </a:lnTo>
                <a:lnTo>
                  <a:pt x="4182347" y="3543713"/>
                </a:lnTo>
                <a:lnTo>
                  <a:pt x="4136279" y="3555290"/>
                </a:lnTo>
                <a:lnTo>
                  <a:pt x="4089079" y="3562334"/>
                </a:lnTo>
                <a:lnTo>
                  <a:pt x="4041066" y="3564711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503735" y="4030570"/>
            <a:ext cx="3322954" cy="882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330" marR="5080" indent="-88265">
              <a:lnSpc>
                <a:spcPct val="108200"/>
              </a:lnSpc>
              <a:spcBef>
                <a:spcPts val="100"/>
              </a:spcBef>
            </a:pPr>
            <a:r>
              <a:rPr sz="2600" b="1" spc="120" dirty="0">
                <a:solidFill>
                  <a:srgbClr val="292959"/>
                </a:solidFill>
                <a:latin typeface="Trebuchet MS"/>
                <a:cs typeface="Trebuchet MS"/>
              </a:rPr>
              <a:t>Mens</a:t>
            </a:r>
            <a:r>
              <a:rPr sz="26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spc="-20" dirty="0">
                <a:solidFill>
                  <a:srgbClr val="292959"/>
                </a:solidFill>
                <a:latin typeface="Trebuchet MS"/>
                <a:cs typeface="Trebuchet MS"/>
              </a:rPr>
              <a:t>Rea:</a:t>
            </a:r>
            <a:r>
              <a:rPr sz="260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procure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miscarriage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2732456" y="2729469"/>
            <a:ext cx="4525645" cy="3564890"/>
          </a:xfrm>
          <a:custGeom>
            <a:avLst/>
            <a:gdLst/>
            <a:ahLst/>
            <a:cxnLst/>
            <a:rect l="l" t="t" r="r" b="b"/>
            <a:pathLst>
              <a:path w="4525644" h="3564890">
                <a:moveTo>
                  <a:pt x="4041066" y="3564711"/>
                </a:moveTo>
                <a:lnTo>
                  <a:pt x="485775" y="3564711"/>
                </a:lnTo>
                <a:lnTo>
                  <a:pt x="437762" y="3562334"/>
                </a:lnTo>
                <a:lnTo>
                  <a:pt x="390562" y="3555290"/>
                </a:lnTo>
                <a:lnTo>
                  <a:pt x="344494" y="3543713"/>
                </a:lnTo>
                <a:lnTo>
                  <a:pt x="299876" y="3527733"/>
                </a:lnTo>
                <a:lnTo>
                  <a:pt x="257028" y="3507483"/>
                </a:lnTo>
                <a:lnTo>
                  <a:pt x="216266" y="3483095"/>
                </a:lnTo>
                <a:lnTo>
                  <a:pt x="177911" y="3454700"/>
                </a:lnTo>
                <a:lnTo>
                  <a:pt x="142279" y="3422431"/>
                </a:lnTo>
                <a:lnTo>
                  <a:pt x="110010" y="3386800"/>
                </a:lnTo>
                <a:lnTo>
                  <a:pt x="81615" y="3348444"/>
                </a:lnTo>
                <a:lnTo>
                  <a:pt x="57227" y="3307683"/>
                </a:lnTo>
                <a:lnTo>
                  <a:pt x="36977" y="3264834"/>
                </a:lnTo>
                <a:lnTo>
                  <a:pt x="20997" y="3220216"/>
                </a:lnTo>
                <a:lnTo>
                  <a:pt x="9420" y="3174148"/>
                </a:lnTo>
                <a:lnTo>
                  <a:pt x="2377" y="3126949"/>
                </a:lnTo>
                <a:lnTo>
                  <a:pt x="0" y="3078936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79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041066" y="0"/>
                </a:lnTo>
                <a:lnTo>
                  <a:pt x="4089079" y="2377"/>
                </a:lnTo>
                <a:lnTo>
                  <a:pt x="4136279" y="9420"/>
                </a:lnTo>
                <a:lnTo>
                  <a:pt x="4182347" y="20997"/>
                </a:lnTo>
                <a:lnTo>
                  <a:pt x="4226965" y="36977"/>
                </a:lnTo>
                <a:lnTo>
                  <a:pt x="4269813" y="57227"/>
                </a:lnTo>
                <a:lnTo>
                  <a:pt x="4310575" y="81615"/>
                </a:lnTo>
                <a:lnTo>
                  <a:pt x="4348930" y="110010"/>
                </a:lnTo>
                <a:lnTo>
                  <a:pt x="4384561" y="142280"/>
                </a:lnTo>
                <a:lnTo>
                  <a:pt x="4416831" y="177911"/>
                </a:lnTo>
                <a:lnTo>
                  <a:pt x="4445226" y="216266"/>
                </a:lnTo>
                <a:lnTo>
                  <a:pt x="4469614" y="257028"/>
                </a:lnTo>
                <a:lnTo>
                  <a:pt x="4489865" y="299877"/>
                </a:lnTo>
                <a:lnTo>
                  <a:pt x="4505845" y="344494"/>
                </a:lnTo>
                <a:lnTo>
                  <a:pt x="4517422" y="390562"/>
                </a:lnTo>
                <a:lnTo>
                  <a:pt x="4524465" y="437762"/>
                </a:lnTo>
                <a:lnTo>
                  <a:pt x="4525512" y="458899"/>
                </a:lnTo>
                <a:lnTo>
                  <a:pt x="4525512" y="3105811"/>
                </a:lnTo>
                <a:lnTo>
                  <a:pt x="4517422" y="3174148"/>
                </a:lnTo>
                <a:lnTo>
                  <a:pt x="4505845" y="3220216"/>
                </a:lnTo>
                <a:lnTo>
                  <a:pt x="4489865" y="3264834"/>
                </a:lnTo>
                <a:lnTo>
                  <a:pt x="4469614" y="3307683"/>
                </a:lnTo>
                <a:lnTo>
                  <a:pt x="4445226" y="3348444"/>
                </a:lnTo>
                <a:lnTo>
                  <a:pt x="4416831" y="3386800"/>
                </a:lnTo>
                <a:lnTo>
                  <a:pt x="4384561" y="3422431"/>
                </a:lnTo>
                <a:lnTo>
                  <a:pt x="4348930" y="3454700"/>
                </a:lnTo>
                <a:lnTo>
                  <a:pt x="4310575" y="3483095"/>
                </a:lnTo>
                <a:lnTo>
                  <a:pt x="4269813" y="3507483"/>
                </a:lnTo>
                <a:lnTo>
                  <a:pt x="4226965" y="3527733"/>
                </a:lnTo>
                <a:lnTo>
                  <a:pt x="4182347" y="3543713"/>
                </a:lnTo>
                <a:lnTo>
                  <a:pt x="4136279" y="3555290"/>
                </a:lnTo>
                <a:lnTo>
                  <a:pt x="4089079" y="3562334"/>
                </a:lnTo>
                <a:lnTo>
                  <a:pt x="4041066" y="3564711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3448270" y="4282106"/>
            <a:ext cx="309562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 spc="45" dirty="0">
                <a:solidFill>
                  <a:srgbClr val="292959"/>
                </a:solidFill>
                <a:latin typeface="Trebuchet MS"/>
                <a:cs typeface="Trebuchet MS"/>
              </a:rPr>
              <a:t>Absence</a:t>
            </a:r>
            <a:r>
              <a:rPr sz="26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92959"/>
                </a:solidFill>
                <a:latin typeface="Trebuchet MS"/>
                <a:cs typeface="Trebuchet MS"/>
              </a:rPr>
              <a:t>defence</a:t>
            </a:r>
            <a:endParaRPr sz="2600">
              <a:latin typeface="Trebuchet MS"/>
              <a:cs typeface="Trebuchet MS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sp>
          <p:nvSpPr>
            <p:cNvPr id="12" name="object 12"/>
            <p:cNvSpPr/>
            <p:nvPr/>
          </p:nvSpPr>
          <p:spPr>
            <a:xfrm>
              <a:off x="5825667" y="4097921"/>
              <a:ext cx="848360" cy="848360"/>
            </a:xfrm>
            <a:custGeom>
              <a:avLst/>
              <a:gdLst/>
              <a:ahLst/>
              <a:cxnLst/>
              <a:rect l="l" t="t" r="r" b="b"/>
              <a:pathLst>
                <a:path w="848359" h="848360">
                  <a:moveTo>
                    <a:pt x="848360" y="265112"/>
                  </a:moveTo>
                  <a:lnTo>
                    <a:pt x="583247" y="265112"/>
                  </a:lnTo>
                  <a:lnTo>
                    <a:pt x="583247" y="0"/>
                  </a:lnTo>
                  <a:lnTo>
                    <a:pt x="265112" y="0"/>
                  </a:lnTo>
                  <a:lnTo>
                    <a:pt x="265112" y="265112"/>
                  </a:lnTo>
                  <a:lnTo>
                    <a:pt x="0" y="265112"/>
                  </a:lnTo>
                  <a:lnTo>
                    <a:pt x="0" y="583247"/>
                  </a:lnTo>
                  <a:lnTo>
                    <a:pt x="265112" y="583247"/>
                  </a:lnTo>
                  <a:lnTo>
                    <a:pt x="265112" y="848360"/>
                  </a:lnTo>
                  <a:lnTo>
                    <a:pt x="583247" y="848360"/>
                  </a:lnTo>
                  <a:lnTo>
                    <a:pt x="583247" y="583247"/>
                  </a:lnTo>
                  <a:lnTo>
                    <a:pt x="848360" y="583247"/>
                  </a:lnTo>
                  <a:lnTo>
                    <a:pt x="848360" y="265112"/>
                  </a:lnTo>
                  <a:close/>
                </a:path>
              </a:pathLst>
            </a:custGeom>
            <a:solidFill>
              <a:srgbClr val="CB86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13994" y="6798043"/>
              <a:ext cx="123825" cy="12382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13994" y="7426693"/>
              <a:ext cx="123825" cy="12382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657216" y="4087659"/>
              <a:ext cx="848360" cy="848360"/>
            </a:xfrm>
            <a:custGeom>
              <a:avLst/>
              <a:gdLst/>
              <a:ahLst/>
              <a:cxnLst/>
              <a:rect l="l" t="t" r="r" b="b"/>
              <a:pathLst>
                <a:path w="848359" h="848360">
                  <a:moveTo>
                    <a:pt x="848347" y="265099"/>
                  </a:moveTo>
                  <a:lnTo>
                    <a:pt x="583234" y="265099"/>
                  </a:lnTo>
                  <a:lnTo>
                    <a:pt x="583234" y="0"/>
                  </a:lnTo>
                  <a:lnTo>
                    <a:pt x="265099" y="0"/>
                  </a:lnTo>
                  <a:lnTo>
                    <a:pt x="265099" y="265099"/>
                  </a:lnTo>
                  <a:lnTo>
                    <a:pt x="0" y="265099"/>
                  </a:lnTo>
                  <a:lnTo>
                    <a:pt x="0" y="583234"/>
                  </a:lnTo>
                  <a:lnTo>
                    <a:pt x="265099" y="583234"/>
                  </a:lnTo>
                  <a:lnTo>
                    <a:pt x="265099" y="848347"/>
                  </a:lnTo>
                  <a:lnTo>
                    <a:pt x="583234" y="848347"/>
                  </a:lnTo>
                  <a:lnTo>
                    <a:pt x="583234" y="583234"/>
                  </a:lnTo>
                  <a:lnTo>
                    <a:pt x="848347" y="583234"/>
                  </a:lnTo>
                  <a:lnTo>
                    <a:pt x="848347" y="265099"/>
                  </a:lnTo>
                  <a:close/>
                </a:path>
              </a:pathLst>
            </a:custGeom>
            <a:solidFill>
              <a:srgbClr val="CB86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dirty="0">
                <a:solidFill>
                  <a:srgbClr val="E65385"/>
                </a:solidFill>
              </a:rPr>
              <a:t>ABORTION</a:t>
            </a:r>
            <a:r>
              <a:rPr sz="6500" spc="-380" dirty="0">
                <a:solidFill>
                  <a:srgbClr val="E65385"/>
                </a:solidFill>
              </a:rPr>
              <a:t> </a:t>
            </a:r>
            <a:r>
              <a:rPr sz="6500" spc="-125" dirty="0">
                <a:solidFill>
                  <a:srgbClr val="E65385"/>
                </a:solidFill>
              </a:rPr>
              <a:t>OFFENCE:</a:t>
            </a:r>
            <a:r>
              <a:rPr sz="6500" spc="-350" dirty="0">
                <a:solidFill>
                  <a:srgbClr val="E65385"/>
                </a:solidFill>
              </a:rPr>
              <a:t> </a:t>
            </a:r>
            <a:r>
              <a:rPr sz="6500" spc="185" dirty="0"/>
              <a:t>OAPA</a:t>
            </a:r>
            <a:r>
              <a:rPr sz="6500" spc="-350" dirty="0"/>
              <a:t> </a:t>
            </a:r>
            <a:r>
              <a:rPr sz="6500" spc="-1000" dirty="0"/>
              <a:t>1861,</a:t>
            </a:r>
            <a:r>
              <a:rPr sz="6500" spc="-325" dirty="0"/>
              <a:t> </a:t>
            </a:r>
            <a:r>
              <a:rPr sz="6500" spc="165" dirty="0"/>
              <a:t>SS58-</a:t>
            </a:r>
            <a:r>
              <a:rPr sz="6500" spc="-25" dirty="0"/>
              <a:t>59</a:t>
            </a:r>
            <a:endParaRPr sz="6500"/>
          </a:p>
        </p:txBody>
      </p:sp>
      <p:sp>
        <p:nvSpPr>
          <p:cNvPr id="19" name="object 19"/>
          <p:cNvSpPr txBox="1"/>
          <p:nvPr/>
        </p:nvSpPr>
        <p:spPr>
          <a:xfrm>
            <a:off x="1706094" y="6413868"/>
            <a:ext cx="14820900" cy="1911350"/>
          </a:xfrm>
          <a:prstGeom prst="rect">
            <a:avLst/>
          </a:prstGeom>
        </p:spPr>
        <p:txBody>
          <a:bodyPr vert="horz" wrap="square" lIns="0" tIns="184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3000" spc="-1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(pregnant)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0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prosecuted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fact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7500"/>
              </a:lnSpc>
            </a:pP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anyone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else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guilty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whether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not,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believed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hse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pregnant,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miscarry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DEFENCES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2605904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3806054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5006204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5606279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6806429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7406504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8006579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83272" y="9206729"/>
            <a:ext cx="114299" cy="11429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663168" y="2238226"/>
            <a:ext cx="15489555" cy="7226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71780">
              <a:lnSpc>
                <a:spcPct val="135800"/>
              </a:lnSpc>
              <a:spcBef>
                <a:spcPts val="100"/>
              </a:spcBef>
            </a:pP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introduced</a:t>
            </a:r>
            <a:r>
              <a:rPr sz="29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increase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women,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rather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combat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dangerous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illegal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abortion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practices,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carried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out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women,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whom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died</a:t>
            </a:r>
            <a:endParaRPr sz="2900">
              <a:latin typeface="Trebuchet MS"/>
              <a:cs typeface="Trebuchet MS"/>
            </a:endParaRPr>
          </a:p>
          <a:p>
            <a:pPr marL="12700" marR="1162685">
              <a:lnSpc>
                <a:spcPct val="135800"/>
              </a:lnSpc>
            </a:pP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9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offer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enough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practitioner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simply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ask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Rather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9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founded</a:t>
            </a:r>
            <a:r>
              <a:rPr sz="29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necessity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(justificatory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balancing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competing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duties)</a:t>
            </a:r>
            <a:endParaRPr sz="2900">
              <a:latin typeface="Trebuchet MS"/>
              <a:cs typeface="Trebuchet MS"/>
            </a:endParaRPr>
          </a:p>
          <a:p>
            <a:pPr marL="12700" marR="534035">
              <a:lnSpc>
                <a:spcPct val="135800"/>
              </a:lnSpc>
            </a:pP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Infant </a:t>
            </a:r>
            <a:r>
              <a:rPr sz="2900" spc="-15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(Preservation)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80" dirty="0">
                <a:solidFill>
                  <a:srgbClr val="203458"/>
                </a:solidFill>
                <a:latin typeface="Trebuchet MS"/>
                <a:cs typeface="Trebuchet MS"/>
              </a:rPr>
              <a:t>1929: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early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offence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destruction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75" dirty="0">
                <a:solidFill>
                  <a:srgbClr val="203458"/>
                </a:solidFill>
                <a:latin typeface="Trebuchet MS"/>
                <a:cs typeface="Trebuchet MS"/>
              </a:rPr>
              <a:t>(s1):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act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done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70" dirty="0">
                <a:solidFill>
                  <a:srgbClr val="203458"/>
                </a:solidFill>
                <a:latin typeface="Trebuchet MS"/>
                <a:cs typeface="Trebuchet MS"/>
              </a:rPr>
              <a:t>good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faith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preserve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mother</a:t>
            </a:r>
            <a:endParaRPr sz="2900">
              <a:latin typeface="Trebuchet MS"/>
              <a:cs typeface="Trebuchet MS"/>
            </a:endParaRPr>
          </a:p>
          <a:p>
            <a:pPr marL="12700" marR="128270">
              <a:lnSpc>
                <a:spcPct val="135800"/>
              </a:lnSpc>
            </a:pPr>
            <a:r>
              <a:rPr sz="2900" spc="-19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9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broadly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interpreted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include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and/or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mental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health </a:t>
            </a:r>
            <a:r>
              <a:rPr sz="2900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900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204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9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i="1" spc="-110" dirty="0">
                <a:solidFill>
                  <a:srgbClr val="203458"/>
                </a:solidFill>
                <a:latin typeface="Trebuchet MS"/>
                <a:cs typeface="Trebuchet MS"/>
              </a:rPr>
              <a:t>Bourne</a:t>
            </a:r>
            <a:r>
              <a:rPr sz="2900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65" dirty="0">
                <a:solidFill>
                  <a:srgbClr val="203458"/>
                </a:solidFill>
                <a:latin typeface="Trebuchet MS"/>
                <a:cs typeface="Trebuchet MS"/>
              </a:rPr>
              <a:t>[1939]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0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0" dirty="0">
                <a:solidFill>
                  <a:srgbClr val="203458"/>
                </a:solidFill>
                <a:latin typeface="Trebuchet MS"/>
                <a:cs typeface="Trebuchet MS"/>
              </a:rPr>
              <a:t>KB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697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Grounds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terminated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expanded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Abortion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1967</a:t>
            </a:r>
            <a:endParaRPr sz="2900">
              <a:latin typeface="Trebuchet MS"/>
              <a:cs typeface="Trebuchet MS"/>
            </a:endParaRPr>
          </a:p>
          <a:p>
            <a:pPr marL="12700" marR="5080">
              <a:lnSpc>
                <a:spcPct val="135800"/>
              </a:lnSpc>
            </a:pPr>
            <a:r>
              <a:rPr sz="2900" spc="114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 only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terminate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practitioner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03458"/>
                </a:solidFill>
                <a:latin typeface="Trebuchet MS"/>
                <a:cs typeface="Trebuchet MS"/>
              </a:rPr>
              <a:t>satisfied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grounds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identified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act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established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5"/>
              </a:spcBef>
            </a:pP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grounds</a:t>
            </a:r>
            <a:r>
              <a:rPr sz="29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03458"/>
                </a:solidFill>
                <a:latin typeface="Trebuchet MS"/>
                <a:cs typeface="Trebuchet MS"/>
              </a:rPr>
              <a:t>established,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9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illegal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7"/>
            <a:ext cx="89027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15" dirty="0">
                <a:solidFill>
                  <a:srgbClr val="E65385"/>
                </a:solidFill>
              </a:rPr>
              <a:t>MEDICAL</a:t>
            </a:r>
            <a:r>
              <a:rPr spc="-360" dirty="0">
                <a:solidFill>
                  <a:srgbClr val="E65385"/>
                </a:solidFill>
              </a:rPr>
              <a:t> </a:t>
            </a:r>
            <a:r>
              <a:rPr spc="-10" dirty="0"/>
              <a:t>ABORTION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5647" y="2309818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64284" y="2819405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64284" y="3333755"/>
            <a:ext cx="104775" cy="104774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411971" y="3852867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11971" y="5395917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411971" y="6424617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411971" y="7453317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5647" y="8482017"/>
            <a:ext cx="95250" cy="952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76847" y="1989136"/>
            <a:ext cx="16169005" cy="6711950"/>
          </a:xfrm>
          <a:prstGeom prst="rect">
            <a:avLst/>
          </a:prstGeom>
        </p:spPr>
        <p:txBody>
          <a:bodyPr vert="horz" wrap="square" lIns="0" tIns="146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offence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committed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relating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abortion,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when:</a:t>
            </a:r>
            <a:endParaRPr sz="2500">
              <a:latin typeface="Trebuchet MS"/>
              <a:cs typeface="Trebuchet MS"/>
            </a:endParaRPr>
          </a:p>
          <a:p>
            <a:pPr marL="552450">
              <a:lnSpc>
                <a:spcPct val="100000"/>
              </a:lnSpc>
              <a:spcBef>
                <a:spcPts val="1050"/>
              </a:spcBef>
            </a:pP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conducted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practitioner or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nurse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supervision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MP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endParaRPr sz="2500">
              <a:latin typeface="Trebuchet MS"/>
              <a:cs typeface="Trebuchet MS"/>
            </a:endParaRPr>
          </a:p>
          <a:p>
            <a:pPr marL="1091565" marR="5080" indent="-539750">
              <a:lnSpc>
                <a:spcPct val="135000"/>
              </a:lnSpc>
            </a:pP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Two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registered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practitioners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form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opinion,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60" dirty="0">
                <a:solidFill>
                  <a:srgbClr val="203458"/>
                </a:solidFill>
                <a:latin typeface="Trebuchet MS"/>
                <a:cs typeface="Trebuchet MS"/>
              </a:rPr>
              <a:t>good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faith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(or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more)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apply: </a:t>
            </a:r>
            <a:r>
              <a:rPr sz="2500" spc="-220" dirty="0">
                <a:solidFill>
                  <a:srgbClr val="203458"/>
                </a:solidFill>
                <a:latin typeface="Trebuchet MS"/>
                <a:cs typeface="Trebuchet MS"/>
              </a:rPr>
              <a:t>s1(1)(a)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85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exceeded</a:t>
            </a:r>
            <a:r>
              <a:rPr sz="25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75" dirty="0">
                <a:solidFill>
                  <a:srgbClr val="203458"/>
                </a:solidFill>
                <a:latin typeface="Trebuchet MS"/>
                <a:cs typeface="Trebuchet MS"/>
              </a:rPr>
              <a:t>24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5" dirty="0">
                <a:solidFill>
                  <a:srgbClr val="203458"/>
                </a:solidFill>
                <a:latin typeface="Trebuchet MS"/>
                <a:cs typeface="Trebuchet MS"/>
              </a:rPr>
              <a:t>weeks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,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would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involve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80" dirty="0">
                <a:solidFill>
                  <a:srgbClr val="203458"/>
                </a:solidFill>
                <a:latin typeface="Trebuchet MS"/>
                <a:cs typeface="Trebuchet MS"/>
              </a:rPr>
              <a:t>risk,</a:t>
            </a:r>
            <a:r>
              <a:rPr sz="25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greater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0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5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0" dirty="0">
                <a:solidFill>
                  <a:srgbClr val="203458"/>
                </a:solidFill>
                <a:latin typeface="Trebuchet MS"/>
                <a:cs typeface="Trebuchet MS"/>
              </a:rPr>
              <a:t>were </a:t>
            </a:r>
            <a:r>
              <a:rPr sz="2500" b="1" spc="-60" dirty="0">
                <a:solidFill>
                  <a:srgbClr val="203458"/>
                </a:solidFill>
                <a:latin typeface="Trebuchet MS"/>
                <a:cs typeface="Trebuchet MS"/>
              </a:rPr>
              <a:t>terminated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,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85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5" dirty="0">
                <a:solidFill>
                  <a:srgbClr val="203458"/>
                </a:solidFill>
                <a:latin typeface="Trebuchet MS"/>
                <a:cs typeface="Trebuchet MS"/>
              </a:rPr>
              <a:t>mental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4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5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r>
              <a:rPr sz="25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existing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6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family;</a:t>
            </a:r>
            <a:endParaRPr sz="2500">
              <a:latin typeface="Trebuchet MS"/>
              <a:cs typeface="Trebuchet MS"/>
            </a:endParaRPr>
          </a:p>
          <a:p>
            <a:pPr marL="1091565" marR="478790">
              <a:lnSpc>
                <a:spcPct val="135000"/>
              </a:lnSpc>
            </a:pPr>
            <a:r>
              <a:rPr sz="2500" spc="-229" dirty="0">
                <a:solidFill>
                  <a:srgbClr val="203458"/>
                </a:solidFill>
                <a:latin typeface="Trebuchet MS"/>
                <a:cs typeface="Trebuchet MS"/>
              </a:rPr>
              <a:t>s1(1)(b)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termination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necessary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50" dirty="0">
                <a:solidFill>
                  <a:srgbClr val="203458"/>
                </a:solidFill>
                <a:latin typeface="Trebuchet MS"/>
                <a:cs typeface="Trebuchet MS"/>
              </a:rPr>
              <a:t>prevent</a:t>
            </a:r>
            <a:r>
              <a:rPr sz="2500" b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grave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0" dirty="0">
                <a:solidFill>
                  <a:srgbClr val="203458"/>
                </a:solidFill>
                <a:latin typeface="Trebuchet MS"/>
                <a:cs typeface="Trebuchet MS"/>
              </a:rPr>
              <a:t>permanent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500" b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mental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health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woman;</a:t>
            </a:r>
            <a:endParaRPr sz="2500">
              <a:latin typeface="Trebuchet MS"/>
              <a:cs typeface="Trebuchet MS"/>
            </a:endParaRPr>
          </a:p>
          <a:p>
            <a:pPr marL="1091565" marR="55880">
              <a:lnSpc>
                <a:spcPct val="135000"/>
              </a:lnSpc>
            </a:pPr>
            <a:r>
              <a:rPr sz="2500" spc="-225" dirty="0">
                <a:solidFill>
                  <a:srgbClr val="203458"/>
                </a:solidFill>
                <a:latin typeface="Trebuchet MS"/>
                <a:cs typeface="Trebuchet MS"/>
              </a:rPr>
              <a:t>s1(1)(c)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continuance</a:t>
            </a:r>
            <a:r>
              <a:rPr sz="25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involve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5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woman,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greater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terminated;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endParaRPr sz="2500">
              <a:latin typeface="Trebuchet MS"/>
              <a:cs typeface="Trebuchet MS"/>
            </a:endParaRPr>
          </a:p>
          <a:p>
            <a:pPr marL="1091565" marR="895350">
              <a:lnSpc>
                <a:spcPct val="135000"/>
              </a:lnSpc>
            </a:pPr>
            <a:r>
              <a:rPr sz="2500" spc="-229" dirty="0">
                <a:solidFill>
                  <a:srgbClr val="203458"/>
                </a:solidFill>
                <a:latin typeface="Trebuchet MS"/>
                <a:cs typeface="Trebuchet MS"/>
              </a:rPr>
              <a:t>s1(1)(d)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substantial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5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that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6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suffer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5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mental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abnormalities</a:t>
            </a:r>
            <a:r>
              <a:rPr sz="2500" b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seriously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disabled.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50"/>
              </a:spcBef>
            </a:pP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Balancing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conflicting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duties.</a:t>
            </a:r>
            <a:endParaRPr sz="2500">
              <a:latin typeface="Trebuchet MS"/>
              <a:cs typeface="Trebuchet MS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5647" y="8996367"/>
            <a:ext cx="95250" cy="952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64284" y="9505955"/>
            <a:ext cx="104775" cy="1047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64284" y="10020305"/>
            <a:ext cx="104775" cy="104774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576847" y="8675686"/>
            <a:ext cx="924179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2450" marR="3155315" indent="-540385">
              <a:lnSpc>
                <a:spcPct val="135000"/>
              </a:lnSpc>
              <a:spcBef>
                <a:spcPts val="100"/>
              </a:spcBef>
            </a:pP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conscientious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objection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(s4)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except: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saving</a:t>
            </a:r>
            <a:r>
              <a:rPr sz="25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endParaRPr sz="2500">
              <a:latin typeface="Trebuchet MS"/>
              <a:cs typeface="Trebuchet MS"/>
            </a:endParaRPr>
          </a:p>
          <a:p>
            <a:pPr marL="552450">
              <a:lnSpc>
                <a:spcPct val="100000"/>
              </a:lnSpc>
              <a:spcBef>
                <a:spcPts val="1050"/>
              </a:spcBef>
            </a:pP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prevent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permanent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mental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85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woman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7" name="object 17"/>
          <p:cNvGrpSpPr/>
          <p:nvPr/>
        </p:nvGrpSpPr>
        <p:grpSpPr>
          <a:xfrm>
            <a:off x="11506196" y="8073979"/>
            <a:ext cx="6867525" cy="2213610"/>
            <a:chOff x="11506196" y="8073979"/>
            <a:chExt cx="6867525" cy="2213610"/>
          </a:xfrm>
        </p:grpSpPr>
        <p:sp>
          <p:nvSpPr>
            <p:cNvPr id="18" name="object 18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1589832" y="8159703"/>
              <a:ext cx="6698615" cy="1576705"/>
            </a:xfrm>
            <a:custGeom>
              <a:avLst/>
              <a:gdLst/>
              <a:ahLst/>
              <a:cxnLst/>
              <a:rect l="l" t="t" r="r" b="b"/>
              <a:pathLst>
                <a:path w="6698615" h="1576704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576431"/>
                  </a:lnTo>
                  <a:lnTo>
                    <a:pt x="0" y="1576431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1591921" y="8159704"/>
              <a:ext cx="6696075" cy="1576705"/>
            </a:xfrm>
            <a:custGeom>
              <a:avLst/>
              <a:gdLst/>
              <a:ahLst/>
              <a:cxnLst/>
              <a:rect l="l" t="t" r="r" b="b"/>
              <a:pathLst>
                <a:path w="6696075" h="1576704">
                  <a:moveTo>
                    <a:pt x="5" y="433755"/>
                  </a:moveTo>
                  <a:lnTo>
                    <a:pt x="3347000" y="0"/>
                  </a:lnTo>
                  <a:lnTo>
                    <a:pt x="6696074" y="434013"/>
                  </a:lnTo>
                  <a:lnTo>
                    <a:pt x="6695980" y="1576430"/>
                  </a:lnTo>
                  <a:lnTo>
                    <a:pt x="0" y="1576430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12424677" y="8792790"/>
            <a:ext cx="502856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4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000" b="1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r>
              <a:rPr sz="3000" b="1" spc="-2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FFFFFF"/>
                </a:solidFill>
                <a:latin typeface="Trebuchet MS"/>
                <a:cs typeface="Trebuchet MS"/>
              </a:rPr>
              <a:t>Abortion</a:t>
            </a:r>
            <a:r>
              <a:rPr sz="30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0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FFFFFF"/>
                </a:solidFill>
                <a:latin typeface="Trebuchet MS"/>
                <a:cs typeface="Trebuchet MS"/>
              </a:rPr>
              <a:t>1967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 dirty="0">
                <a:solidFill>
                  <a:srgbClr val="FED307"/>
                </a:solidFill>
              </a:rPr>
              <a:t>WEEK </a:t>
            </a:r>
            <a:r>
              <a:rPr spc="-500" dirty="0">
                <a:solidFill>
                  <a:srgbClr val="FED307"/>
                </a:solidFill>
              </a:rPr>
              <a:t>2: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5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6221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431784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4241409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860659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6670284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100"/>
              </a:spcBef>
            </a:pPr>
            <a:r>
              <a:rPr dirty="0"/>
              <a:t>Understand</a:t>
            </a:r>
            <a:r>
              <a:rPr spc="-130" dirty="0"/>
              <a:t> </a:t>
            </a:r>
            <a:r>
              <a:rPr dirty="0"/>
              <a:t>when</a:t>
            </a:r>
            <a:r>
              <a:rPr spc="-130" dirty="0"/>
              <a:t> </a:t>
            </a:r>
            <a:r>
              <a:rPr dirty="0"/>
              <a:t>child</a:t>
            </a:r>
            <a:r>
              <a:rPr spc="-130" dirty="0"/>
              <a:t> </a:t>
            </a:r>
            <a:r>
              <a:rPr spc="-10" dirty="0"/>
              <a:t>rights</a:t>
            </a:r>
            <a:r>
              <a:rPr spc="-130" dirty="0"/>
              <a:t> </a:t>
            </a:r>
            <a:r>
              <a:rPr spc="-30" dirty="0"/>
              <a:t>start</a:t>
            </a:r>
            <a:r>
              <a:rPr spc="-130" dirty="0"/>
              <a:t> </a:t>
            </a:r>
            <a:r>
              <a:rPr spc="55" dirty="0"/>
              <a:t>and</a:t>
            </a:r>
            <a:r>
              <a:rPr spc="-125" dirty="0"/>
              <a:t> </a:t>
            </a:r>
            <a:r>
              <a:rPr spc="-25" dirty="0"/>
              <a:t>end</a:t>
            </a:r>
          </a:p>
          <a:p>
            <a:pPr marL="27940">
              <a:lnSpc>
                <a:spcPct val="100000"/>
              </a:lnSpc>
              <a:spcBef>
                <a:spcPts val="2535"/>
              </a:spcBef>
            </a:pPr>
            <a:r>
              <a:rPr dirty="0"/>
              <a:t>Analyse the concepts</a:t>
            </a:r>
            <a:r>
              <a:rPr spc="5" dirty="0"/>
              <a:t> </a:t>
            </a:r>
            <a:r>
              <a:rPr dirty="0"/>
              <a:t>of parenthood </a:t>
            </a:r>
            <a:r>
              <a:rPr spc="55" dirty="0"/>
              <a:t>and</a:t>
            </a:r>
            <a:r>
              <a:rPr spc="5" dirty="0"/>
              <a:t> </a:t>
            </a:r>
            <a:r>
              <a:rPr dirty="0"/>
              <a:t>parental </a:t>
            </a:r>
            <a:r>
              <a:rPr spc="-10" dirty="0"/>
              <a:t>responsibility</a:t>
            </a:r>
          </a:p>
          <a:p>
            <a:pPr marL="27940" marR="971550">
              <a:lnSpc>
                <a:spcPct val="166000"/>
              </a:lnSpc>
            </a:pPr>
            <a:r>
              <a:rPr dirty="0"/>
              <a:t>Evaluate</a:t>
            </a:r>
            <a:r>
              <a:rPr spc="-25" dirty="0"/>
              <a:t> </a:t>
            </a:r>
            <a:r>
              <a:rPr dirty="0"/>
              <a:t>the</a:t>
            </a:r>
            <a:r>
              <a:rPr spc="-25" dirty="0"/>
              <a:t> </a:t>
            </a:r>
            <a:r>
              <a:rPr dirty="0"/>
              <a:t>challenges</a:t>
            </a:r>
            <a:r>
              <a:rPr spc="-25" dirty="0"/>
              <a:t> </a:t>
            </a:r>
            <a:r>
              <a:rPr dirty="0"/>
              <a:t>presented</a:t>
            </a:r>
            <a:r>
              <a:rPr spc="-25" dirty="0"/>
              <a:t> </a:t>
            </a:r>
            <a:r>
              <a:rPr dirty="0"/>
              <a:t>to</a:t>
            </a:r>
            <a:r>
              <a:rPr spc="-25" dirty="0"/>
              <a:t> </a:t>
            </a:r>
            <a:r>
              <a:rPr dirty="0"/>
              <a:t>core</a:t>
            </a:r>
            <a:r>
              <a:rPr spc="-20" dirty="0"/>
              <a:t> </a:t>
            </a:r>
            <a:r>
              <a:rPr dirty="0"/>
              <a:t>concepts</a:t>
            </a:r>
            <a:r>
              <a:rPr spc="-25" dirty="0"/>
              <a:t> </a:t>
            </a:r>
            <a:r>
              <a:rPr dirty="0"/>
              <a:t>by</a:t>
            </a:r>
            <a:r>
              <a:rPr spc="-25" dirty="0"/>
              <a:t> </a:t>
            </a:r>
            <a:r>
              <a:rPr spc="50" dirty="0"/>
              <a:t>advances</a:t>
            </a:r>
            <a:r>
              <a:rPr spc="-25" dirty="0"/>
              <a:t> </a:t>
            </a:r>
            <a:r>
              <a:rPr dirty="0"/>
              <a:t>in</a:t>
            </a:r>
            <a:r>
              <a:rPr spc="-25" dirty="0"/>
              <a:t> </a:t>
            </a:r>
            <a:r>
              <a:rPr spc="-10" dirty="0"/>
              <a:t>medical practices,</a:t>
            </a:r>
            <a:r>
              <a:rPr spc="-40" dirty="0"/>
              <a:t> </a:t>
            </a:r>
            <a:r>
              <a:rPr spc="55" dirty="0"/>
              <a:t>and</a:t>
            </a:r>
            <a:r>
              <a:rPr spc="-35" dirty="0"/>
              <a:t> </a:t>
            </a:r>
            <a:r>
              <a:rPr spc="70" dirty="0"/>
              <a:t>changes</a:t>
            </a:r>
            <a:r>
              <a:rPr spc="-40" dirty="0"/>
              <a:t> </a:t>
            </a:r>
            <a:r>
              <a:rPr dirty="0"/>
              <a:t>in</a:t>
            </a:r>
            <a:r>
              <a:rPr spc="-35" dirty="0"/>
              <a:t> </a:t>
            </a:r>
            <a:r>
              <a:rPr dirty="0"/>
              <a:t>social</a:t>
            </a:r>
            <a:r>
              <a:rPr spc="-40" dirty="0"/>
              <a:t> </a:t>
            </a:r>
            <a:r>
              <a:rPr spc="-10" dirty="0"/>
              <a:t>attitudes</a:t>
            </a:r>
          </a:p>
          <a:p>
            <a:pPr marL="27940">
              <a:lnSpc>
                <a:spcPct val="100000"/>
              </a:lnSpc>
              <a:spcBef>
                <a:spcPts val="2535"/>
              </a:spcBef>
            </a:pPr>
            <a:r>
              <a:rPr dirty="0"/>
              <a:t>Apply</a:t>
            </a:r>
            <a:r>
              <a:rPr spc="-80" dirty="0"/>
              <a:t> </a:t>
            </a:r>
            <a:r>
              <a:rPr dirty="0"/>
              <a:t>the</a:t>
            </a:r>
            <a:r>
              <a:rPr spc="-75" dirty="0"/>
              <a:t> </a:t>
            </a:r>
            <a:r>
              <a:rPr dirty="0"/>
              <a:t>law</a:t>
            </a:r>
            <a:r>
              <a:rPr spc="-75" dirty="0"/>
              <a:t> </a:t>
            </a:r>
            <a:r>
              <a:rPr dirty="0"/>
              <a:t>to</a:t>
            </a:r>
            <a:r>
              <a:rPr spc="-75" dirty="0"/>
              <a:t> </a:t>
            </a:r>
            <a:r>
              <a:rPr dirty="0"/>
              <a:t>practical</a:t>
            </a:r>
            <a:r>
              <a:rPr spc="-80" dirty="0"/>
              <a:t> </a:t>
            </a:r>
            <a:r>
              <a:rPr spc="-10" dirty="0"/>
              <a:t>scenarios</a:t>
            </a:r>
          </a:p>
          <a:p>
            <a:pPr marL="27940" marR="5080">
              <a:lnSpc>
                <a:spcPct val="166000"/>
              </a:lnSpc>
            </a:pPr>
            <a:r>
              <a:rPr dirty="0"/>
              <a:t>Understand</a:t>
            </a:r>
            <a:r>
              <a:rPr spc="-60" dirty="0"/>
              <a:t> </a:t>
            </a:r>
            <a:r>
              <a:rPr dirty="0"/>
              <a:t>the</a:t>
            </a:r>
            <a:r>
              <a:rPr spc="-60" dirty="0"/>
              <a:t> </a:t>
            </a:r>
            <a:r>
              <a:rPr spc="-10" dirty="0"/>
              <a:t>principles</a:t>
            </a:r>
            <a:r>
              <a:rPr spc="-55" dirty="0"/>
              <a:t> </a:t>
            </a:r>
            <a:r>
              <a:rPr dirty="0"/>
              <a:t>of</a:t>
            </a:r>
            <a:r>
              <a:rPr spc="-60" dirty="0"/>
              <a:t> </a:t>
            </a:r>
            <a:r>
              <a:rPr dirty="0"/>
              <a:t>legal</a:t>
            </a:r>
            <a:r>
              <a:rPr spc="-55" dirty="0"/>
              <a:t> </a:t>
            </a:r>
            <a:r>
              <a:rPr dirty="0"/>
              <a:t>design</a:t>
            </a:r>
            <a:r>
              <a:rPr spc="-60" dirty="0"/>
              <a:t> </a:t>
            </a:r>
            <a:r>
              <a:rPr spc="55" dirty="0"/>
              <a:t>and</a:t>
            </a:r>
            <a:r>
              <a:rPr spc="-55" dirty="0"/>
              <a:t> </a:t>
            </a:r>
            <a:r>
              <a:rPr dirty="0"/>
              <a:t>how</a:t>
            </a:r>
            <a:r>
              <a:rPr spc="-60" dirty="0"/>
              <a:t> </a:t>
            </a:r>
            <a:r>
              <a:rPr dirty="0"/>
              <a:t>to</a:t>
            </a:r>
            <a:r>
              <a:rPr spc="-55" dirty="0"/>
              <a:t> </a:t>
            </a:r>
            <a:r>
              <a:rPr dirty="0"/>
              <a:t>communicate</a:t>
            </a:r>
            <a:r>
              <a:rPr spc="-60" dirty="0"/>
              <a:t> with </a:t>
            </a:r>
            <a:r>
              <a:rPr spc="-10" dirty="0"/>
              <a:t>members </a:t>
            </a:r>
            <a:r>
              <a:rPr dirty="0"/>
              <a:t>of</a:t>
            </a:r>
            <a:r>
              <a:rPr spc="-110" dirty="0"/>
              <a:t> </a:t>
            </a:r>
            <a:r>
              <a:rPr dirty="0"/>
              <a:t>the</a:t>
            </a:r>
            <a:r>
              <a:rPr spc="-105" dirty="0"/>
              <a:t> </a:t>
            </a:r>
            <a:r>
              <a:rPr spc="-10" dirty="0"/>
              <a:t>public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420944" y="8132834"/>
            <a:ext cx="387985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 spc="-10" dirty="0">
                <a:solidFill>
                  <a:srgbClr val="FED307"/>
                </a:solidFill>
                <a:latin typeface="Trebuchet MS"/>
                <a:cs typeface="Trebuchet MS"/>
              </a:rPr>
              <a:t>RECAP</a:t>
            </a:r>
            <a:endParaRPr sz="10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15" dirty="0">
                <a:solidFill>
                  <a:srgbClr val="E65385"/>
                </a:solidFill>
              </a:rPr>
              <a:t>WEEK </a:t>
            </a:r>
            <a:r>
              <a:rPr spc="-500" dirty="0">
                <a:solidFill>
                  <a:srgbClr val="E65385"/>
                </a:solidFill>
              </a:rPr>
              <a:t>2:</a:t>
            </a:r>
            <a:r>
              <a:rPr spc="-365" dirty="0">
                <a:solidFill>
                  <a:srgbClr val="E65385"/>
                </a:solidFill>
              </a:rPr>
              <a:t> </a:t>
            </a:r>
            <a:r>
              <a:rPr spc="-10" dirty="0"/>
              <a:t>READING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31786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5098919"/>
            <a:ext cx="142875" cy="14287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016000" y="2266800"/>
            <a:ext cx="15063469" cy="318356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95"/>
              </a:spcBef>
            </a:pP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You</a:t>
            </a:r>
            <a:r>
              <a:rPr sz="37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draw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chapters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lang="en-GB" sz="3750" spc="-180">
                <a:solidFill>
                  <a:srgbClr val="203458"/>
                </a:solidFill>
                <a:latin typeface="Trebuchet MS"/>
                <a:cs typeface="Trebuchet MS"/>
              </a:rPr>
              <a:t>the following</a:t>
            </a:r>
            <a:r>
              <a:rPr sz="3750" spc="-12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textbooks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deepen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your </a:t>
            </a:r>
            <a:r>
              <a:rPr sz="3750" spc="-7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37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topics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discussed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unit.</a:t>
            </a:r>
            <a:endParaRPr sz="3750" dirty="0">
              <a:latin typeface="Trebuchet MS"/>
              <a:cs typeface="Trebuchet MS"/>
            </a:endParaRP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Herring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50" dirty="0">
                <a:solidFill>
                  <a:srgbClr val="203458"/>
                </a:solidFill>
                <a:latin typeface="Trebuchet MS"/>
                <a:cs typeface="Trebuchet MS"/>
              </a:rPr>
              <a:t>(2023)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chapters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8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9</a:t>
            </a:r>
            <a:endParaRPr sz="3750" dirty="0">
              <a:latin typeface="Trebuchet MS"/>
              <a:cs typeface="Trebuchet MS"/>
            </a:endParaRP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z="3750" spc="-95" dirty="0">
                <a:solidFill>
                  <a:srgbClr val="203458"/>
                </a:solidFill>
                <a:latin typeface="Trebuchet MS"/>
                <a:cs typeface="Trebuchet MS"/>
              </a:rPr>
              <a:t>Duffield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 et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05" dirty="0">
                <a:solidFill>
                  <a:srgbClr val="203458"/>
                </a:solidFill>
                <a:latin typeface="Trebuchet MS"/>
                <a:cs typeface="Trebuchet MS"/>
              </a:rPr>
              <a:t>(2024)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chapter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90" dirty="0">
                <a:solidFill>
                  <a:srgbClr val="203458"/>
                </a:solidFill>
                <a:latin typeface="Trebuchet MS"/>
                <a:cs typeface="Trebuchet MS"/>
              </a:rPr>
              <a:t>13</a:t>
            </a:r>
            <a:endParaRPr sz="3750" dirty="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30480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15" dirty="0">
                <a:solidFill>
                  <a:srgbClr val="E65385"/>
                </a:solidFill>
              </a:rPr>
              <a:t>NEXT WEEK</a:t>
            </a:r>
            <a:endParaRPr spc="-425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3526802"/>
            <a:ext cx="85725" cy="857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3964952"/>
            <a:ext cx="85725" cy="857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4841252"/>
            <a:ext cx="85725" cy="857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5717552"/>
            <a:ext cx="85725" cy="8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7032002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74" y="7908302"/>
            <a:ext cx="85725" cy="8572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016000" y="2386342"/>
            <a:ext cx="16416019" cy="5380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900"/>
              </a:lnSpc>
              <a:spcBef>
                <a:spcPts val="100"/>
              </a:spcBef>
            </a:pPr>
            <a:r>
              <a:rPr lang="en-GB" sz="2800" dirty="0">
                <a:latin typeface="Trebuchet MS"/>
                <a:cs typeface="Trebuchet MS"/>
              </a:rPr>
              <a:t>We will be looking at Private Child Law Proceedings </a:t>
            </a:r>
            <a:endParaRPr sz="2800" dirty="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7653</Words>
  <Application>Microsoft Office PowerPoint</Application>
  <PresentationFormat>Custom</PresentationFormat>
  <Paragraphs>406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Microsoft JhengHei</vt:lpstr>
      <vt:lpstr>Times New Roman</vt:lpstr>
      <vt:lpstr>Trebuchet MS</vt:lpstr>
      <vt:lpstr>Office Theme</vt:lpstr>
      <vt:lpstr>WEEK 2: BECOMING A PARENT</vt:lpstr>
      <vt:lpstr>WEEK 2: LEARNING OUTCOMES</vt:lpstr>
      <vt:lpstr>PowerPoint Presentation</vt:lpstr>
      <vt:lpstr>ACTIVITY: WHO IS A CHILD?</vt:lpstr>
      <vt:lpstr>DEFINING CHILDHOOD</vt:lpstr>
      <vt:lpstr>CHILD RIGHTS EVOLUTION</vt:lpstr>
      <vt:lpstr>PARENTS AND PARENTAL RESPONSIBILITY</vt:lpstr>
      <vt:lpstr>PARENTHOOD</vt:lpstr>
      <vt:lpstr>ACTIVITY: WHO’S A PARENT?</vt:lpstr>
      <vt:lpstr>WHO IS A LEGAL MOTHER?</vt:lpstr>
      <vt:lpstr>WHO IS A LEGAL FATHER?</vt:lpstr>
      <vt:lpstr>WHAT IS PARENTAL RESPONSIBILTY (PR)?</vt:lpstr>
      <vt:lpstr>WHAT DECISIONS ARE COVERED BY PR</vt:lpstr>
      <vt:lpstr>WHO HAS PARENTAL RESPONSIBILITY?</vt:lpstr>
      <vt:lpstr>UNMARRIED FATHERS AND PR</vt:lpstr>
      <vt:lpstr>SUMMARISING FATHERS AND PR</vt:lpstr>
      <vt:lpstr>HOLDING PARENTAL RESPONSIBILITY</vt:lpstr>
      <vt:lpstr>LOSING PARENTAL RESPONSIBILITY</vt:lpstr>
      <vt:lpstr>PowerPoint Presentation</vt:lpstr>
      <vt:lpstr>RECAP</vt:lpstr>
      <vt:lpstr>BECOMING A PARENT</vt:lpstr>
      <vt:lpstr>INFERTILITY (WHO, 2024)</vt:lpstr>
      <vt:lpstr>FERTILITY TREATMENTS</vt:lpstr>
      <vt:lpstr>HUMAN FERTILISATION AND EMBRYOLOGY AUTHORITY</vt:lpstr>
      <vt:lpstr>ARTIFICIAL INSEMINATION</vt:lpstr>
      <vt:lpstr>LEGAL MOTHERS UNDER HFEA 2008</vt:lpstr>
      <vt:lpstr>LEGAL FATHERS UNDER HFEA 2008</vt:lpstr>
      <vt:lpstr>UNLICENCED SPERM DONATION</vt:lpstr>
      <vt:lpstr>TRANSGENDER PARENTS</vt:lpstr>
      <vt:lpstr>SURROGACY</vt:lpstr>
      <vt:lpstr>ACTIVITY: REASONS FOR AND AGAINST SURROGACY</vt:lpstr>
      <vt:lpstr>REGULATING SURROGACY</vt:lpstr>
      <vt:lpstr>CRITERIA FOR MAKING AN ORDER</vt:lpstr>
      <vt:lpstr>COMPETING PRIORITIES</vt:lpstr>
      <vt:lpstr>6 MONTHS TO REGISTER</vt:lpstr>
      <vt:lpstr>EXCESSIVE PAYMENTS</vt:lpstr>
      <vt:lpstr>OTHER ISSUES</vt:lpstr>
      <vt:lpstr>ACTIVITY: ADVISING ON SURROGACY</vt:lpstr>
      <vt:lpstr>ACTIVITY: ANSWER</vt:lpstr>
      <vt:lpstr>ACTIVITY: ANSWER PART A</vt:lpstr>
      <vt:lpstr>ACTIVITY: ANSWER PART B</vt:lpstr>
      <vt:lpstr>ACTIVITY: ANSWER PART C</vt:lpstr>
      <vt:lpstr>A CHILD’S RIGHT TO KNOW THEIR ORIGINS</vt:lpstr>
      <vt:lpstr>REFLECTION REASONS FOR AND AGAINST THE RIGHT TO KNOW ORIGINS</vt:lpstr>
      <vt:lpstr>TERMINATING A PREGNANCY</vt:lpstr>
      <vt:lpstr>ABORTION OFFENCE: OAPA 1861, SS58-59</vt:lpstr>
      <vt:lpstr>DEFENCES</vt:lpstr>
      <vt:lpstr>MEDICAL ABORTION</vt:lpstr>
      <vt:lpstr>WEEK 2: LEARNING OUTCOMES</vt:lpstr>
      <vt:lpstr>WEEK 2: READING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FLP 2 - Becoming a parent</dc:title>
  <dc:creator>Martin Jones</dc:creator>
  <cp:keywords>DAGQTCIEPEA,BAFYwojWtl0,0</cp:keywords>
  <cp:lastModifiedBy>Ellie Brown</cp:lastModifiedBy>
  <cp:revision>1</cp:revision>
  <dcterms:created xsi:type="dcterms:W3CDTF">2026-08-28T14:14:50Z</dcterms:created>
  <dcterms:modified xsi:type="dcterms:W3CDTF">2026-09-09T13:34:17Z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Creator">
    <vt:lpwstr>Canva</vt:lpwstr>
  </property>
  <property fmtid="{D5CDD505-2E9C-101B-9397-08002B2CF9AE}" pid="4" name="LastSaved">
    <vt:filetime>2026-08-28T00:00:00Z</vt:filetime>
  </property>
  <property fmtid="{D5CDD505-2E9C-101B-9397-08002B2CF9AE}" pid="5" name="Producer">
    <vt:lpwstr>Canva</vt:lpwstr>
  </property>
</Properties>
</file>