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9" r:id="rId3"/>
    <p:sldId id="257" r:id="rId4"/>
    <p:sldId id="258" r:id="rId5"/>
    <p:sldId id="268"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147487-948B-401A-8831-9A961405303C}" v="948" dt="2018-05-03T19:11:16.454"/>
    <p1510:client id="{EE6D0D16-1A2E-49BE-B641-E176C832C96C}" v="11" dt="2018-05-03T18:49:57.9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2AD8A8-7510-4008-8155-3F965517CA28}" type="doc">
      <dgm:prSet loTypeId="urn:microsoft.com/office/officeart/2008/layout/LinedList" loCatId="list" qsTypeId="urn:microsoft.com/office/officeart/2005/8/quickstyle/simple5" qsCatId="simple" csTypeId="urn:microsoft.com/office/officeart/2005/8/colors/accent3_1" csCatId="accent3"/>
      <dgm:spPr/>
      <dgm:t>
        <a:bodyPr/>
        <a:lstStyle/>
        <a:p>
          <a:endParaRPr lang="en-US"/>
        </a:p>
      </dgm:t>
    </dgm:pt>
    <dgm:pt modelId="{2B4358BD-C691-44F4-9182-581939564B2E}">
      <dgm:prSet/>
      <dgm:spPr/>
      <dgm:t>
        <a:bodyPr/>
        <a:lstStyle/>
        <a:p>
          <a:r>
            <a:rPr lang="en-US"/>
            <a:t>The base of social development theory is that social interaction occurs before development. And that ''consciousness and cognition are the end product of socialization and social behavior.'' (David, 2014). </a:t>
          </a:r>
        </a:p>
      </dgm:t>
    </dgm:pt>
    <dgm:pt modelId="{A87409AA-1DC0-4783-A1DD-48EAD1676770}" type="parTrans" cxnId="{BBACCA1F-7387-461A-B64C-16BFB467616A}">
      <dgm:prSet/>
      <dgm:spPr/>
      <dgm:t>
        <a:bodyPr/>
        <a:lstStyle/>
        <a:p>
          <a:endParaRPr lang="en-US"/>
        </a:p>
      </dgm:t>
    </dgm:pt>
    <dgm:pt modelId="{46BFD77F-4DDE-4208-92D7-63D2A1160DB9}" type="sibTrans" cxnId="{BBACCA1F-7387-461A-B64C-16BFB467616A}">
      <dgm:prSet/>
      <dgm:spPr/>
      <dgm:t>
        <a:bodyPr/>
        <a:lstStyle/>
        <a:p>
          <a:endParaRPr lang="en-US"/>
        </a:p>
      </dgm:t>
    </dgm:pt>
    <dgm:pt modelId="{A8D9A4A1-FF0C-48C2-8311-3B334F7C7470}">
      <dgm:prSet/>
      <dgm:spPr/>
      <dgm:t>
        <a:bodyPr/>
        <a:lstStyle/>
        <a:p>
          <a:r>
            <a:rPr lang="en-US"/>
            <a:t>In contrast to that of Piaget who believed that development occurred before learning , Vygotsky believed that social interaction was vital to cognitive development as social learning occurred before development. Culatta, (2018) Vygotsky believed that every aspect of a child's  development appeared twice firstly on a social level also known as interpsychological and then on a personal level also known as intrapsychological. </a:t>
          </a:r>
        </a:p>
      </dgm:t>
    </dgm:pt>
    <dgm:pt modelId="{F23C9E4A-690E-468F-8F88-0872680F7B44}" type="parTrans" cxnId="{7E7DA5F0-A90F-49E2-B56D-3616FC207DD3}">
      <dgm:prSet/>
      <dgm:spPr/>
      <dgm:t>
        <a:bodyPr/>
        <a:lstStyle/>
        <a:p>
          <a:endParaRPr lang="en-US"/>
        </a:p>
      </dgm:t>
    </dgm:pt>
    <dgm:pt modelId="{8DB24B08-8310-40E5-8A71-C4194607D46D}" type="sibTrans" cxnId="{7E7DA5F0-A90F-49E2-B56D-3616FC207DD3}">
      <dgm:prSet/>
      <dgm:spPr/>
      <dgm:t>
        <a:bodyPr/>
        <a:lstStyle/>
        <a:p>
          <a:endParaRPr lang="en-US"/>
        </a:p>
      </dgm:t>
    </dgm:pt>
    <dgm:pt modelId="{B0B58C00-7C3B-4BEA-A102-3A2AF2703289}">
      <dgm:prSet/>
      <dgm:spPr/>
      <dgm:t>
        <a:bodyPr/>
        <a:lstStyle/>
        <a:p>
          <a:r>
            <a:rPr lang="en-US"/>
            <a:t>Similarly to Vygotsky, Bandura's Social Learning theory also supported the belief that social interactions increased a child's learning. Bandura's theory states that children learn from the environment and those around them through observation, imitation, and modeling. </a:t>
          </a:r>
        </a:p>
      </dgm:t>
    </dgm:pt>
    <dgm:pt modelId="{6A8735AE-B726-4BB7-B7BD-C24C879A09AE}" type="parTrans" cxnId="{CBFC0F90-1067-4588-9B38-2ED43D261F78}">
      <dgm:prSet/>
      <dgm:spPr/>
      <dgm:t>
        <a:bodyPr/>
        <a:lstStyle/>
        <a:p>
          <a:endParaRPr lang="en-US"/>
        </a:p>
      </dgm:t>
    </dgm:pt>
    <dgm:pt modelId="{E4E77004-89DD-490B-A62B-F233848ADD6D}" type="sibTrans" cxnId="{CBFC0F90-1067-4588-9B38-2ED43D261F78}">
      <dgm:prSet/>
      <dgm:spPr/>
      <dgm:t>
        <a:bodyPr/>
        <a:lstStyle/>
        <a:p>
          <a:endParaRPr lang="en-US"/>
        </a:p>
      </dgm:t>
    </dgm:pt>
    <dgm:pt modelId="{DF36346B-EAD6-4ED7-A538-6E2C5AE2469A}">
      <dgm:prSet/>
      <dgm:spPr/>
      <dgm:t>
        <a:bodyPr/>
        <a:lstStyle/>
        <a:p>
          <a:r>
            <a:rPr lang="en-US"/>
            <a:t>Bandura also proposed the factors for effective modeling these are David, (2015) attention, this considers the extent of the attention paid to behavior, retention refers to remembering what was paid attention to. Reproduction is reproducing observed behavior and motivation which is having a reason to imitate said behavior for reasons such as reward or punishment. </a:t>
          </a:r>
        </a:p>
      </dgm:t>
    </dgm:pt>
    <dgm:pt modelId="{9F9CCDC1-0D8B-4B73-BC25-7891912A2E28}" type="parTrans" cxnId="{4448B559-BDA7-471A-9A6C-F4BA0D3DB7DB}">
      <dgm:prSet/>
      <dgm:spPr/>
      <dgm:t>
        <a:bodyPr/>
        <a:lstStyle/>
        <a:p>
          <a:endParaRPr lang="en-US"/>
        </a:p>
      </dgm:t>
    </dgm:pt>
    <dgm:pt modelId="{0BE00B10-965B-4597-96EC-CF9A15309BCF}" type="sibTrans" cxnId="{4448B559-BDA7-471A-9A6C-F4BA0D3DB7DB}">
      <dgm:prSet/>
      <dgm:spPr/>
      <dgm:t>
        <a:bodyPr/>
        <a:lstStyle/>
        <a:p>
          <a:endParaRPr lang="en-US"/>
        </a:p>
      </dgm:t>
    </dgm:pt>
    <dgm:pt modelId="{47EC6684-0032-4340-9BE3-B08C693E88A3}">
      <dgm:prSet/>
      <dgm:spPr/>
      <dgm:t>
        <a:bodyPr/>
        <a:lstStyle/>
        <a:p>
          <a:r>
            <a:rPr lang="en-US"/>
            <a:t>Although both theories have similarities they are different as Vygotsky's theory focuses on language and cognitive development while Bandura focuses on behavioral development.</a:t>
          </a:r>
        </a:p>
      </dgm:t>
    </dgm:pt>
    <dgm:pt modelId="{65088715-68C4-4D18-8866-580EBBA869FE}" type="parTrans" cxnId="{AFC5CD45-DFAC-41EC-B98F-D017E9F07B03}">
      <dgm:prSet/>
      <dgm:spPr/>
      <dgm:t>
        <a:bodyPr/>
        <a:lstStyle/>
        <a:p>
          <a:endParaRPr lang="en-US"/>
        </a:p>
      </dgm:t>
    </dgm:pt>
    <dgm:pt modelId="{1737FDC7-98A7-46B0-BAA7-BDA3A38CC96A}" type="sibTrans" cxnId="{AFC5CD45-DFAC-41EC-B98F-D017E9F07B03}">
      <dgm:prSet/>
      <dgm:spPr/>
      <dgm:t>
        <a:bodyPr/>
        <a:lstStyle/>
        <a:p>
          <a:endParaRPr lang="en-US"/>
        </a:p>
      </dgm:t>
    </dgm:pt>
    <dgm:pt modelId="{823A7E6A-8617-4D94-BB48-36B5C318335A}" type="pres">
      <dgm:prSet presAssocID="{432AD8A8-7510-4008-8155-3F965517CA28}" presName="vert0" presStyleCnt="0">
        <dgm:presLayoutVars>
          <dgm:dir/>
          <dgm:animOne val="branch"/>
          <dgm:animLvl val="lvl"/>
        </dgm:presLayoutVars>
      </dgm:prSet>
      <dgm:spPr/>
    </dgm:pt>
    <dgm:pt modelId="{C9160E94-1B20-43A9-A1AE-17AB0088A209}" type="pres">
      <dgm:prSet presAssocID="{2B4358BD-C691-44F4-9182-581939564B2E}" presName="thickLine" presStyleLbl="alignNode1" presStyleIdx="0" presStyleCnt="5"/>
      <dgm:spPr/>
    </dgm:pt>
    <dgm:pt modelId="{17B4C1EF-8A6C-419F-B38F-044862EAC104}" type="pres">
      <dgm:prSet presAssocID="{2B4358BD-C691-44F4-9182-581939564B2E}" presName="horz1" presStyleCnt="0"/>
      <dgm:spPr/>
    </dgm:pt>
    <dgm:pt modelId="{43FF4644-031E-4845-83BC-E313B7E3A347}" type="pres">
      <dgm:prSet presAssocID="{2B4358BD-C691-44F4-9182-581939564B2E}" presName="tx1" presStyleLbl="revTx" presStyleIdx="0" presStyleCnt="5"/>
      <dgm:spPr/>
    </dgm:pt>
    <dgm:pt modelId="{3B11C71B-13E5-48F8-9286-0882FE585126}" type="pres">
      <dgm:prSet presAssocID="{2B4358BD-C691-44F4-9182-581939564B2E}" presName="vert1" presStyleCnt="0"/>
      <dgm:spPr/>
    </dgm:pt>
    <dgm:pt modelId="{6E55D47C-484D-4693-87E5-4F93672DE982}" type="pres">
      <dgm:prSet presAssocID="{A8D9A4A1-FF0C-48C2-8311-3B334F7C7470}" presName="thickLine" presStyleLbl="alignNode1" presStyleIdx="1" presStyleCnt="5"/>
      <dgm:spPr/>
    </dgm:pt>
    <dgm:pt modelId="{AAA9618A-4504-4D56-ADB0-0FC5BD13F32F}" type="pres">
      <dgm:prSet presAssocID="{A8D9A4A1-FF0C-48C2-8311-3B334F7C7470}" presName="horz1" presStyleCnt="0"/>
      <dgm:spPr/>
    </dgm:pt>
    <dgm:pt modelId="{8B2E2029-B4B2-41C2-81A2-39FAE729D18F}" type="pres">
      <dgm:prSet presAssocID="{A8D9A4A1-FF0C-48C2-8311-3B334F7C7470}" presName="tx1" presStyleLbl="revTx" presStyleIdx="1" presStyleCnt="5"/>
      <dgm:spPr/>
    </dgm:pt>
    <dgm:pt modelId="{8CB5588F-13FA-4C42-BF6B-646DDA6463BE}" type="pres">
      <dgm:prSet presAssocID="{A8D9A4A1-FF0C-48C2-8311-3B334F7C7470}" presName="vert1" presStyleCnt="0"/>
      <dgm:spPr/>
    </dgm:pt>
    <dgm:pt modelId="{D54B5A6E-3B72-4682-BBD2-ED8FED0989BE}" type="pres">
      <dgm:prSet presAssocID="{B0B58C00-7C3B-4BEA-A102-3A2AF2703289}" presName="thickLine" presStyleLbl="alignNode1" presStyleIdx="2" presStyleCnt="5"/>
      <dgm:spPr/>
    </dgm:pt>
    <dgm:pt modelId="{A4F8783A-D5ED-4160-9CE0-1CC48EDCEE16}" type="pres">
      <dgm:prSet presAssocID="{B0B58C00-7C3B-4BEA-A102-3A2AF2703289}" presName="horz1" presStyleCnt="0"/>
      <dgm:spPr/>
    </dgm:pt>
    <dgm:pt modelId="{8D45533D-D960-440E-A166-F2153CCF8CFA}" type="pres">
      <dgm:prSet presAssocID="{B0B58C00-7C3B-4BEA-A102-3A2AF2703289}" presName="tx1" presStyleLbl="revTx" presStyleIdx="2" presStyleCnt="5"/>
      <dgm:spPr/>
    </dgm:pt>
    <dgm:pt modelId="{3948EF67-D740-457A-A2D8-05429F707637}" type="pres">
      <dgm:prSet presAssocID="{B0B58C00-7C3B-4BEA-A102-3A2AF2703289}" presName="vert1" presStyleCnt="0"/>
      <dgm:spPr/>
    </dgm:pt>
    <dgm:pt modelId="{32EC5A41-DC33-4B92-936C-B0CD213E36E5}" type="pres">
      <dgm:prSet presAssocID="{DF36346B-EAD6-4ED7-A538-6E2C5AE2469A}" presName="thickLine" presStyleLbl="alignNode1" presStyleIdx="3" presStyleCnt="5"/>
      <dgm:spPr/>
    </dgm:pt>
    <dgm:pt modelId="{833E0259-1579-4E48-8A3A-CCF388213FDF}" type="pres">
      <dgm:prSet presAssocID="{DF36346B-EAD6-4ED7-A538-6E2C5AE2469A}" presName="horz1" presStyleCnt="0"/>
      <dgm:spPr/>
    </dgm:pt>
    <dgm:pt modelId="{E6F94F15-C1BD-4088-BCEF-27CD1609268B}" type="pres">
      <dgm:prSet presAssocID="{DF36346B-EAD6-4ED7-A538-6E2C5AE2469A}" presName="tx1" presStyleLbl="revTx" presStyleIdx="3" presStyleCnt="5"/>
      <dgm:spPr/>
    </dgm:pt>
    <dgm:pt modelId="{BB1278B5-6747-4468-B71E-B9CBB586092E}" type="pres">
      <dgm:prSet presAssocID="{DF36346B-EAD6-4ED7-A538-6E2C5AE2469A}" presName="vert1" presStyleCnt="0"/>
      <dgm:spPr/>
    </dgm:pt>
    <dgm:pt modelId="{EE4E1F15-ECA9-4D35-B619-65F16EB76934}" type="pres">
      <dgm:prSet presAssocID="{47EC6684-0032-4340-9BE3-B08C693E88A3}" presName="thickLine" presStyleLbl="alignNode1" presStyleIdx="4" presStyleCnt="5"/>
      <dgm:spPr/>
    </dgm:pt>
    <dgm:pt modelId="{2A075148-F27D-47EC-A554-79F4B9ABA5F1}" type="pres">
      <dgm:prSet presAssocID="{47EC6684-0032-4340-9BE3-B08C693E88A3}" presName="horz1" presStyleCnt="0"/>
      <dgm:spPr/>
    </dgm:pt>
    <dgm:pt modelId="{C8D0CCA7-CF8A-48EE-8D6D-1B41E304C720}" type="pres">
      <dgm:prSet presAssocID="{47EC6684-0032-4340-9BE3-B08C693E88A3}" presName="tx1" presStyleLbl="revTx" presStyleIdx="4" presStyleCnt="5"/>
      <dgm:spPr/>
    </dgm:pt>
    <dgm:pt modelId="{A9187CA7-6B77-47E5-8387-F592CF6C2843}" type="pres">
      <dgm:prSet presAssocID="{47EC6684-0032-4340-9BE3-B08C693E88A3}" presName="vert1" presStyleCnt="0"/>
      <dgm:spPr/>
    </dgm:pt>
  </dgm:ptLst>
  <dgm:cxnLst>
    <dgm:cxn modelId="{257D8602-4FC1-4CD1-A7B3-853B98A1CFDF}" type="presOf" srcId="{2B4358BD-C691-44F4-9182-581939564B2E}" destId="{43FF4644-031E-4845-83BC-E313B7E3A347}" srcOrd="0" destOrd="0" presId="urn:microsoft.com/office/officeart/2008/layout/LinedList"/>
    <dgm:cxn modelId="{BBACCA1F-7387-461A-B64C-16BFB467616A}" srcId="{432AD8A8-7510-4008-8155-3F965517CA28}" destId="{2B4358BD-C691-44F4-9182-581939564B2E}" srcOrd="0" destOrd="0" parTransId="{A87409AA-1DC0-4783-A1DD-48EAD1676770}" sibTransId="{46BFD77F-4DDE-4208-92D7-63D2A1160DB9}"/>
    <dgm:cxn modelId="{959A4827-37AA-480C-929C-D3D03BC43F49}" type="presOf" srcId="{A8D9A4A1-FF0C-48C2-8311-3B334F7C7470}" destId="{8B2E2029-B4B2-41C2-81A2-39FAE729D18F}" srcOrd="0" destOrd="0" presId="urn:microsoft.com/office/officeart/2008/layout/LinedList"/>
    <dgm:cxn modelId="{AFC5CD45-DFAC-41EC-B98F-D017E9F07B03}" srcId="{432AD8A8-7510-4008-8155-3F965517CA28}" destId="{47EC6684-0032-4340-9BE3-B08C693E88A3}" srcOrd="4" destOrd="0" parTransId="{65088715-68C4-4D18-8866-580EBBA869FE}" sibTransId="{1737FDC7-98A7-46B0-BAA7-BDA3A38CC96A}"/>
    <dgm:cxn modelId="{28AE0F76-E7CD-4083-82BE-E181E700206A}" type="presOf" srcId="{47EC6684-0032-4340-9BE3-B08C693E88A3}" destId="{C8D0CCA7-CF8A-48EE-8D6D-1B41E304C720}" srcOrd="0" destOrd="0" presId="urn:microsoft.com/office/officeart/2008/layout/LinedList"/>
    <dgm:cxn modelId="{4448B559-BDA7-471A-9A6C-F4BA0D3DB7DB}" srcId="{432AD8A8-7510-4008-8155-3F965517CA28}" destId="{DF36346B-EAD6-4ED7-A538-6E2C5AE2469A}" srcOrd="3" destOrd="0" parTransId="{9F9CCDC1-0D8B-4B73-BC25-7891912A2E28}" sibTransId="{0BE00B10-965B-4597-96EC-CF9A15309BCF}"/>
    <dgm:cxn modelId="{CBFC0F90-1067-4588-9B38-2ED43D261F78}" srcId="{432AD8A8-7510-4008-8155-3F965517CA28}" destId="{B0B58C00-7C3B-4BEA-A102-3A2AF2703289}" srcOrd="2" destOrd="0" parTransId="{6A8735AE-B726-4BB7-B7BD-C24C879A09AE}" sibTransId="{E4E77004-89DD-490B-A62B-F233848ADD6D}"/>
    <dgm:cxn modelId="{7D2B6EA1-3CB0-4F0E-8EB5-C3CDDE8EE27E}" type="presOf" srcId="{432AD8A8-7510-4008-8155-3F965517CA28}" destId="{823A7E6A-8617-4D94-BB48-36B5C318335A}" srcOrd="0" destOrd="0" presId="urn:microsoft.com/office/officeart/2008/layout/LinedList"/>
    <dgm:cxn modelId="{36E352AC-414C-4BEB-96DF-F693A9F4C59A}" type="presOf" srcId="{B0B58C00-7C3B-4BEA-A102-3A2AF2703289}" destId="{8D45533D-D960-440E-A166-F2153CCF8CFA}" srcOrd="0" destOrd="0" presId="urn:microsoft.com/office/officeart/2008/layout/LinedList"/>
    <dgm:cxn modelId="{7E7DA5F0-A90F-49E2-B56D-3616FC207DD3}" srcId="{432AD8A8-7510-4008-8155-3F965517CA28}" destId="{A8D9A4A1-FF0C-48C2-8311-3B334F7C7470}" srcOrd="1" destOrd="0" parTransId="{F23C9E4A-690E-468F-8F88-0872680F7B44}" sibTransId="{8DB24B08-8310-40E5-8A71-C4194607D46D}"/>
    <dgm:cxn modelId="{AD8510F1-EC94-4535-B22E-EFF1F5D3805E}" type="presOf" srcId="{DF36346B-EAD6-4ED7-A538-6E2C5AE2469A}" destId="{E6F94F15-C1BD-4088-BCEF-27CD1609268B}" srcOrd="0" destOrd="0" presId="urn:microsoft.com/office/officeart/2008/layout/LinedList"/>
    <dgm:cxn modelId="{A585B365-6648-4F9F-8DDD-EFBA25B084E1}" type="presParOf" srcId="{823A7E6A-8617-4D94-BB48-36B5C318335A}" destId="{C9160E94-1B20-43A9-A1AE-17AB0088A209}" srcOrd="0" destOrd="0" presId="urn:microsoft.com/office/officeart/2008/layout/LinedList"/>
    <dgm:cxn modelId="{C30B6331-0725-47B4-9A7E-2E167E571CDA}" type="presParOf" srcId="{823A7E6A-8617-4D94-BB48-36B5C318335A}" destId="{17B4C1EF-8A6C-419F-B38F-044862EAC104}" srcOrd="1" destOrd="0" presId="urn:microsoft.com/office/officeart/2008/layout/LinedList"/>
    <dgm:cxn modelId="{BC5406CD-E226-4F98-889A-746CF08781AB}" type="presParOf" srcId="{17B4C1EF-8A6C-419F-B38F-044862EAC104}" destId="{43FF4644-031E-4845-83BC-E313B7E3A347}" srcOrd="0" destOrd="0" presId="urn:microsoft.com/office/officeart/2008/layout/LinedList"/>
    <dgm:cxn modelId="{778F9E85-624A-41AE-B477-F3FC7CBF254D}" type="presParOf" srcId="{17B4C1EF-8A6C-419F-B38F-044862EAC104}" destId="{3B11C71B-13E5-48F8-9286-0882FE585126}" srcOrd="1" destOrd="0" presId="urn:microsoft.com/office/officeart/2008/layout/LinedList"/>
    <dgm:cxn modelId="{A2AC9552-1520-4ED8-BDC7-EEC3BF3118BC}" type="presParOf" srcId="{823A7E6A-8617-4D94-BB48-36B5C318335A}" destId="{6E55D47C-484D-4693-87E5-4F93672DE982}" srcOrd="2" destOrd="0" presId="urn:microsoft.com/office/officeart/2008/layout/LinedList"/>
    <dgm:cxn modelId="{120B400D-86DA-4D68-8DDD-0CD7E72D3821}" type="presParOf" srcId="{823A7E6A-8617-4D94-BB48-36B5C318335A}" destId="{AAA9618A-4504-4D56-ADB0-0FC5BD13F32F}" srcOrd="3" destOrd="0" presId="urn:microsoft.com/office/officeart/2008/layout/LinedList"/>
    <dgm:cxn modelId="{086EEDC6-0DC0-4F21-9F15-8349984A1BD0}" type="presParOf" srcId="{AAA9618A-4504-4D56-ADB0-0FC5BD13F32F}" destId="{8B2E2029-B4B2-41C2-81A2-39FAE729D18F}" srcOrd="0" destOrd="0" presId="urn:microsoft.com/office/officeart/2008/layout/LinedList"/>
    <dgm:cxn modelId="{4683F3D3-49AC-40C1-99AA-AD58DF2BA183}" type="presParOf" srcId="{AAA9618A-4504-4D56-ADB0-0FC5BD13F32F}" destId="{8CB5588F-13FA-4C42-BF6B-646DDA6463BE}" srcOrd="1" destOrd="0" presId="urn:microsoft.com/office/officeart/2008/layout/LinedList"/>
    <dgm:cxn modelId="{FF83571F-AA7F-425A-B6B4-68AA5FA3CB73}" type="presParOf" srcId="{823A7E6A-8617-4D94-BB48-36B5C318335A}" destId="{D54B5A6E-3B72-4682-BBD2-ED8FED0989BE}" srcOrd="4" destOrd="0" presId="urn:microsoft.com/office/officeart/2008/layout/LinedList"/>
    <dgm:cxn modelId="{347F7539-1AF8-49B9-992D-07DBDDC23B09}" type="presParOf" srcId="{823A7E6A-8617-4D94-BB48-36B5C318335A}" destId="{A4F8783A-D5ED-4160-9CE0-1CC48EDCEE16}" srcOrd="5" destOrd="0" presId="urn:microsoft.com/office/officeart/2008/layout/LinedList"/>
    <dgm:cxn modelId="{3F320625-66A8-4FDE-87FA-98A5E4D5F0F0}" type="presParOf" srcId="{A4F8783A-D5ED-4160-9CE0-1CC48EDCEE16}" destId="{8D45533D-D960-440E-A166-F2153CCF8CFA}" srcOrd="0" destOrd="0" presId="urn:microsoft.com/office/officeart/2008/layout/LinedList"/>
    <dgm:cxn modelId="{9AB59622-D515-4B24-9682-470032BBEA66}" type="presParOf" srcId="{A4F8783A-D5ED-4160-9CE0-1CC48EDCEE16}" destId="{3948EF67-D740-457A-A2D8-05429F707637}" srcOrd="1" destOrd="0" presId="urn:microsoft.com/office/officeart/2008/layout/LinedList"/>
    <dgm:cxn modelId="{67CA989D-17B9-4AFE-96CA-03625D2DB6FE}" type="presParOf" srcId="{823A7E6A-8617-4D94-BB48-36B5C318335A}" destId="{32EC5A41-DC33-4B92-936C-B0CD213E36E5}" srcOrd="6" destOrd="0" presId="urn:microsoft.com/office/officeart/2008/layout/LinedList"/>
    <dgm:cxn modelId="{3052ECF4-665A-4E15-8647-22A82BCD921C}" type="presParOf" srcId="{823A7E6A-8617-4D94-BB48-36B5C318335A}" destId="{833E0259-1579-4E48-8A3A-CCF388213FDF}" srcOrd="7" destOrd="0" presId="urn:microsoft.com/office/officeart/2008/layout/LinedList"/>
    <dgm:cxn modelId="{B5DA887F-F107-4A0D-B8EF-58FFC08742E0}" type="presParOf" srcId="{833E0259-1579-4E48-8A3A-CCF388213FDF}" destId="{E6F94F15-C1BD-4088-BCEF-27CD1609268B}" srcOrd="0" destOrd="0" presId="urn:microsoft.com/office/officeart/2008/layout/LinedList"/>
    <dgm:cxn modelId="{62FB2B50-A350-4A68-963C-3D2D2515DF27}" type="presParOf" srcId="{833E0259-1579-4E48-8A3A-CCF388213FDF}" destId="{BB1278B5-6747-4468-B71E-B9CBB586092E}" srcOrd="1" destOrd="0" presId="urn:microsoft.com/office/officeart/2008/layout/LinedList"/>
    <dgm:cxn modelId="{31F0B55F-3523-42A7-B9BD-B491A9C9BA9C}" type="presParOf" srcId="{823A7E6A-8617-4D94-BB48-36B5C318335A}" destId="{EE4E1F15-ECA9-4D35-B619-65F16EB76934}" srcOrd="8" destOrd="0" presId="urn:microsoft.com/office/officeart/2008/layout/LinedList"/>
    <dgm:cxn modelId="{F20C556E-4458-49A7-8CC7-C737CE3D6BAA}" type="presParOf" srcId="{823A7E6A-8617-4D94-BB48-36B5C318335A}" destId="{2A075148-F27D-47EC-A554-79F4B9ABA5F1}" srcOrd="9" destOrd="0" presId="urn:microsoft.com/office/officeart/2008/layout/LinedList"/>
    <dgm:cxn modelId="{7324B8D7-CBFA-464A-BAD0-3E6E8659E8DA}" type="presParOf" srcId="{2A075148-F27D-47EC-A554-79F4B9ABA5F1}" destId="{C8D0CCA7-CF8A-48EE-8D6D-1B41E304C720}" srcOrd="0" destOrd="0" presId="urn:microsoft.com/office/officeart/2008/layout/LinedList"/>
    <dgm:cxn modelId="{AA907455-E210-4E37-BF5A-2F62E6228D9A}" type="presParOf" srcId="{2A075148-F27D-47EC-A554-79F4B9ABA5F1}" destId="{A9187CA7-6B77-47E5-8387-F592CF6C284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160E94-1B20-43A9-A1AE-17AB0088A209}">
      <dsp:nvSpPr>
        <dsp:cNvPr id="0" name=""/>
        <dsp:cNvSpPr/>
      </dsp:nvSpPr>
      <dsp:spPr>
        <a:xfrm>
          <a:off x="0" y="413"/>
          <a:ext cx="10131425" cy="0"/>
        </a:xfrm>
        <a:prstGeom prst="line">
          <a:avLst/>
        </a:prstGeom>
        <a:gradFill rotWithShape="0">
          <a:gsLst>
            <a:gs pos="0">
              <a:schemeClr val="lt1">
                <a:hueOff val="0"/>
                <a:satOff val="0"/>
                <a:lumOff val="0"/>
                <a:alphaOff val="0"/>
                <a:tint val="98000"/>
                <a:lumMod val="100000"/>
              </a:schemeClr>
            </a:gs>
            <a:gs pos="100000">
              <a:schemeClr val="lt1">
                <a:hueOff val="0"/>
                <a:satOff val="0"/>
                <a:lumOff val="0"/>
                <a:alphaOff val="0"/>
                <a:shade val="88000"/>
                <a:lumMod val="88000"/>
              </a:schemeClr>
            </a:gs>
          </a:gsLst>
          <a:lin ang="5400000" scaled="1"/>
        </a:gradFill>
        <a:ln w="9525" cap="rnd" cmpd="sng" algn="ctr">
          <a:solidFill>
            <a:schemeClr val="accent3">
              <a:shade val="80000"/>
              <a:hueOff val="0"/>
              <a:satOff val="0"/>
              <a:lumOff val="0"/>
              <a:alphaOff val="0"/>
            </a:schemeClr>
          </a:solidFill>
          <a:prstDash val="solid"/>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1">
          <a:scrgbClr r="0" g="0" b="0"/>
        </a:lnRef>
        <a:fillRef idx="3">
          <a:scrgbClr r="0" g="0" b="0"/>
        </a:fillRef>
        <a:effectRef idx="3">
          <a:scrgbClr r="0" g="0" b="0"/>
        </a:effectRef>
        <a:fontRef idx="minor">
          <a:schemeClr val="lt1"/>
        </a:fontRef>
      </dsp:style>
    </dsp:sp>
    <dsp:sp modelId="{43FF4644-031E-4845-83BC-E313B7E3A347}">
      <dsp:nvSpPr>
        <dsp:cNvPr id="0" name=""/>
        <dsp:cNvSpPr/>
      </dsp:nvSpPr>
      <dsp:spPr>
        <a:xfrm>
          <a:off x="0" y="413"/>
          <a:ext cx="10131425" cy="676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The base of social development theory is that social interaction occurs before development. And that ''consciousness and cognition are the end product of socialization and social behavior.'' (David, 2014). </a:t>
          </a:r>
        </a:p>
      </dsp:txBody>
      <dsp:txXfrm>
        <a:off x="0" y="413"/>
        <a:ext cx="10131425" cy="676794"/>
      </dsp:txXfrm>
    </dsp:sp>
    <dsp:sp modelId="{6E55D47C-484D-4693-87E5-4F93672DE982}">
      <dsp:nvSpPr>
        <dsp:cNvPr id="0" name=""/>
        <dsp:cNvSpPr/>
      </dsp:nvSpPr>
      <dsp:spPr>
        <a:xfrm>
          <a:off x="0" y="677207"/>
          <a:ext cx="10131425" cy="0"/>
        </a:xfrm>
        <a:prstGeom prst="line">
          <a:avLst/>
        </a:prstGeom>
        <a:gradFill rotWithShape="0">
          <a:gsLst>
            <a:gs pos="0">
              <a:schemeClr val="lt1">
                <a:hueOff val="0"/>
                <a:satOff val="0"/>
                <a:lumOff val="0"/>
                <a:alphaOff val="0"/>
                <a:tint val="98000"/>
                <a:lumMod val="100000"/>
              </a:schemeClr>
            </a:gs>
            <a:gs pos="100000">
              <a:schemeClr val="lt1">
                <a:hueOff val="0"/>
                <a:satOff val="0"/>
                <a:lumOff val="0"/>
                <a:alphaOff val="0"/>
                <a:shade val="88000"/>
                <a:lumMod val="88000"/>
              </a:schemeClr>
            </a:gs>
          </a:gsLst>
          <a:lin ang="5400000" scaled="1"/>
        </a:gradFill>
        <a:ln w="9525" cap="rnd" cmpd="sng" algn="ctr">
          <a:solidFill>
            <a:schemeClr val="accent3">
              <a:shade val="80000"/>
              <a:hueOff val="0"/>
              <a:satOff val="0"/>
              <a:lumOff val="0"/>
              <a:alphaOff val="0"/>
            </a:schemeClr>
          </a:solidFill>
          <a:prstDash val="solid"/>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1">
          <a:scrgbClr r="0" g="0" b="0"/>
        </a:lnRef>
        <a:fillRef idx="3">
          <a:scrgbClr r="0" g="0" b="0"/>
        </a:fillRef>
        <a:effectRef idx="3">
          <a:scrgbClr r="0" g="0" b="0"/>
        </a:effectRef>
        <a:fontRef idx="minor">
          <a:schemeClr val="lt1"/>
        </a:fontRef>
      </dsp:style>
    </dsp:sp>
    <dsp:sp modelId="{8B2E2029-B4B2-41C2-81A2-39FAE729D18F}">
      <dsp:nvSpPr>
        <dsp:cNvPr id="0" name=""/>
        <dsp:cNvSpPr/>
      </dsp:nvSpPr>
      <dsp:spPr>
        <a:xfrm>
          <a:off x="0" y="677207"/>
          <a:ext cx="10131425" cy="676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In contrast to that of Piaget who believed that development occurred before learning , Vygotsky believed that social interaction was vital to cognitive development as social learning occurred before development. Culatta, (2018) Vygotsky believed that every aspect of a child's  development appeared twice firstly on a social level also known as interpsychological and then on a personal level also known as intrapsychological. </a:t>
          </a:r>
        </a:p>
      </dsp:txBody>
      <dsp:txXfrm>
        <a:off x="0" y="677207"/>
        <a:ext cx="10131425" cy="676794"/>
      </dsp:txXfrm>
    </dsp:sp>
    <dsp:sp modelId="{D54B5A6E-3B72-4682-BBD2-ED8FED0989BE}">
      <dsp:nvSpPr>
        <dsp:cNvPr id="0" name=""/>
        <dsp:cNvSpPr/>
      </dsp:nvSpPr>
      <dsp:spPr>
        <a:xfrm>
          <a:off x="0" y="1354002"/>
          <a:ext cx="10131425" cy="0"/>
        </a:xfrm>
        <a:prstGeom prst="line">
          <a:avLst/>
        </a:prstGeom>
        <a:gradFill rotWithShape="0">
          <a:gsLst>
            <a:gs pos="0">
              <a:schemeClr val="lt1">
                <a:hueOff val="0"/>
                <a:satOff val="0"/>
                <a:lumOff val="0"/>
                <a:alphaOff val="0"/>
                <a:tint val="98000"/>
                <a:lumMod val="100000"/>
              </a:schemeClr>
            </a:gs>
            <a:gs pos="100000">
              <a:schemeClr val="lt1">
                <a:hueOff val="0"/>
                <a:satOff val="0"/>
                <a:lumOff val="0"/>
                <a:alphaOff val="0"/>
                <a:shade val="88000"/>
                <a:lumMod val="88000"/>
              </a:schemeClr>
            </a:gs>
          </a:gsLst>
          <a:lin ang="5400000" scaled="1"/>
        </a:gradFill>
        <a:ln w="9525" cap="rnd" cmpd="sng" algn="ctr">
          <a:solidFill>
            <a:schemeClr val="accent3">
              <a:shade val="80000"/>
              <a:hueOff val="0"/>
              <a:satOff val="0"/>
              <a:lumOff val="0"/>
              <a:alphaOff val="0"/>
            </a:schemeClr>
          </a:solidFill>
          <a:prstDash val="solid"/>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1">
          <a:scrgbClr r="0" g="0" b="0"/>
        </a:lnRef>
        <a:fillRef idx="3">
          <a:scrgbClr r="0" g="0" b="0"/>
        </a:fillRef>
        <a:effectRef idx="3">
          <a:scrgbClr r="0" g="0" b="0"/>
        </a:effectRef>
        <a:fontRef idx="minor">
          <a:schemeClr val="lt1"/>
        </a:fontRef>
      </dsp:style>
    </dsp:sp>
    <dsp:sp modelId="{8D45533D-D960-440E-A166-F2153CCF8CFA}">
      <dsp:nvSpPr>
        <dsp:cNvPr id="0" name=""/>
        <dsp:cNvSpPr/>
      </dsp:nvSpPr>
      <dsp:spPr>
        <a:xfrm>
          <a:off x="0" y="1354002"/>
          <a:ext cx="10131425" cy="676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Similarly to Vygotsky, Bandura's Social Learning theory also supported the belief that social interactions increased a child's learning. Bandura's theory states that children learn from the environment and those around them through observation, imitation, and modeling. </a:t>
          </a:r>
        </a:p>
      </dsp:txBody>
      <dsp:txXfrm>
        <a:off x="0" y="1354002"/>
        <a:ext cx="10131425" cy="676794"/>
      </dsp:txXfrm>
    </dsp:sp>
    <dsp:sp modelId="{32EC5A41-DC33-4B92-936C-B0CD213E36E5}">
      <dsp:nvSpPr>
        <dsp:cNvPr id="0" name=""/>
        <dsp:cNvSpPr/>
      </dsp:nvSpPr>
      <dsp:spPr>
        <a:xfrm>
          <a:off x="0" y="2030796"/>
          <a:ext cx="10131425" cy="0"/>
        </a:xfrm>
        <a:prstGeom prst="line">
          <a:avLst/>
        </a:prstGeom>
        <a:gradFill rotWithShape="0">
          <a:gsLst>
            <a:gs pos="0">
              <a:schemeClr val="lt1">
                <a:hueOff val="0"/>
                <a:satOff val="0"/>
                <a:lumOff val="0"/>
                <a:alphaOff val="0"/>
                <a:tint val="98000"/>
                <a:lumMod val="100000"/>
              </a:schemeClr>
            </a:gs>
            <a:gs pos="100000">
              <a:schemeClr val="lt1">
                <a:hueOff val="0"/>
                <a:satOff val="0"/>
                <a:lumOff val="0"/>
                <a:alphaOff val="0"/>
                <a:shade val="88000"/>
                <a:lumMod val="88000"/>
              </a:schemeClr>
            </a:gs>
          </a:gsLst>
          <a:lin ang="5400000" scaled="1"/>
        </a:gradFill>
        <a:ln w="9525" cap="rnd" cmpd="sng" algn="ctr">
          <a:solidFill>
            <a:schemeClr val="accent3">
              <a:shade val="80000"/>
              <a:hueOff val="0"/>
              <a:satOff val="0"/>
              <a:lumOff val="0"/>
              <a:alphaOff val="0"/>
            </a:schemeClr>
          </a:solidFill>
          <a:prstDash val="solid"/>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1">
          <a:scrgbClr r="0" g="0" b="0"/>
        </a:lnRef>
        <a:fillRef idx="3">
          <a:scrgbClr r="0" g="0" b="0"/>
        </a:fillRef>
        <a:effectRef idx="3">
          <a:scrgbClr r="0" g="0" b="0"/>
        </a:effectRef>
        <a:fontRef idx="minor">
          <a:schemeClr val="lt1"/>
        </a:fontRef>
      </dsp:style>
    </dsp:sp>
    <dsp:sp modelId="{E6F94F15-C1BD-4088-BCEF-27CD1609268B}">
      <dsp:nvSpPr>
        <dsp:cNvPr id="0" name=""/>
        <dsp:cNvSpPr/>
      </dsp:nvSpPr>
      <dsp:spPr>
        <a:xfrm>
          <a:off x="0" y="2030796"/>
          <a:ext cx="10131425" cy="676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Bandura also proposed the factors for effective modeling these are David, (2015) attention, this considers the extent of the attention paid to behavior, retention refers to remembering what was paid attention to. Reproduction is reproducing observed behavior and motivation which is having a reason to imitate said behavior for reasons such as reward or punishment. </a:t>
          </a:r>
        </a:p>
      </dsp:txBody>
      <dsp:txXfrm>
        <a:off x="0" y="2030796"/>
        <a:ext cx="10131425" cy="676794"/>
      </dsp:txXfrm>
    </dsp:sp>
    <dsp:sp modelId="{EE4E1F15-ECA9-4D35-B619-65F16EB76934}">
      <dsp:nvSpPr>
        <dsp:cNvPr id="0" name=""/>
        <dsp:cNvSpPr/>
      </dsp:nvSpPr>
      <dsp:spPr>
        <a:xfrm>
          <a:off x="0" y="2707591"/>
          <a:ext cx="10131425" cy="0"/>
        </a:xfrm>
        <a:prstGeom prst="line">
          <a:avLst/>
        </a:prstGeom>
        <a:gradFill rotWithShape="0">
          <a:gsLst>
            <a:gs pos="0">
              <a:schemeClr val="lt1">
                <a:hueOff val="0"/>
                <a:satOff val="0"/>
                <a:lumOff val="0"/>
                <a:alphaOff val="0"/>
                <a:tint val="98000"/>
                <a:lumMod val="100000"/>
              </a:schemeClr>
            </a:gs>
            <a:gs pos="100000">
              <a:schemeClr val="lt1">
                <a:hueOff val="0"/>
                <a:satOff val="0"/>
                <a:lumOff val="0"/>
                <a:alphaOff val="0"/>
                <a:shade val="88000"/>
                <a:lumMod val="88000"/>
              </a:schemeClr>
            </a:gs>
          </a:gsLst>
          <a:lin ang="5400000" scaled="1"/>
        </a:gradFill>
        <a:ln w="9525" cap="rnd" cmpd="sng" algn="ctr">
          <a:solidFill>
            <a:schemeClr val="accent3">
              <a:shade val="80000"/>
              <a:hueOff val="0"/>
              <a:satOff val="0"/>
              <a:lumOff val="0"/>
              <a:alphaOff val="0"/>
            </a:schemeClr>
          </a:solidFill>
          <a:prstDash val="solid"/>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1">
          <a:scrgbClr r="0" g="0" b="0"/>
        </a:lnRef>
        <a:fillRef idx="3">
          <a:scrgbClr r="0" g="0" b="0"/>
        </a:fillRef>
        <a:effectRef idx="3">
          <a:scrgbClr r="0" g="0" b="0"/>
        </a:effectRef>
        <a:fontRef idx="minor">
          <a:schemeClr val="lt1"/>
        </a:fontRef>
      </dsp:style>
    </dsp:sp>
    <dsp:sp modelId="{C8D0CCA7-CF8A-48EE-8D6D-1B41E304C720}">
      <dsp:nvSpPr>
        <dsp:cNvPr id="0" name=""/>
        <dsp:cNvSpPr/>
      </dsp:nvSpPr>
      <dsp:spPr>
        <a:xfrm>
          <a:off x="0" y="2707591"/>
          <a:ext cx="10131425" cy="676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Although both theories have similarities they are different as Vygotsky's theory focuses on language and cognitive development while Bandura focuses on behavioral development.</a:t>
          </a:r>
        </a:p>
      </dsp:txBody>
      <dsp:txXfrm>
        <a:off x="0" y="2707591"/>
        <a:ext cx="10131425" cy="67679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846CE7D5-CF57-46EF-B807-FDD0502418D4}" type="datetimeFigureOut">
              <a:rPr lang="en-US" smtClean="0"/>
              <a:t>5/4/2018</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09100222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6117764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6190735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5/4/2018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885240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5/4/2018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541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5/4/2018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57706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846CE7D5-CF57-46EF-B807-FDD0502418D4}" type="datetimeFigureOut">
              <a:rPr lang="en-US" smtClean="0"/>
              <a:t>5/4/2018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102993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641380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58778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133471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063416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869903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1069042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944365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129427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extLst>
      <p:ext uri="{BB962C8B-B14F-4D97-AF65-F5344CB8AC3E}">
        <p14:creationId xmlns:p14="http://schemas.microsoft.com/office/powerpoint/2010/main" val="37200578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832248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US" smtClean="0"/>
              <a:t>5/4/2018</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167256234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www.kidsmatter.edu.au/mental-health-matters/social-and-emotional-learning/social-development" TargetMode="External"/><Relationship Id="rId3" Type="http://schemas.openxmlformats.org/officeDocument/2006/relationships/hyperlink" Target="http://www.innovativelearning.com/educational_psychology/development/zone-of-proximal-development.html" TargetMode="External"/><Relationship Id="rId7" Type="http://schemas.openxmlformats.org/officeDocument/2006/relationships/hyperlink" Target="https://www.learning-theories.com/social-learning-theory-bandura.html" TargetMode="External"/><Relationship Id="rId2" Type="http://schemas.openxmlformats.org/officeDocument/2006/relationships/hyperlink" Target="https://www.cleverism.com/vygotskys-social-development-theory/" TargetMode="External"/><Relationship Id="rId1" Type="http://schemas.openxmlformats.org/officeDocument/2006/relationships/slideLayout" Target="../slideLayouts/slideLayout2.xml"/><Relationship Id="rId6" Type="http://schemas.openxmlformats.org/officeDocument/2006/relationships/hyperlink" Target="https://www.learning-theories.com/vygotskys-social-learning-theory.html" TargetMode="External"/><Relationship Id="rId11" Type="http://schemas.openxmlformats.org/officeDocument/2006/relationships/hyperlink" Target="https://lifestyle.howstuffworks.com/family/parenting/parenting-tips/zone-proximal2.htm" TargetMode="External"/><Relationship Id="rId5" Type="http://schemas.openxmlformats.org/officeDocument/2006/relationships/hyperlink" Target="https://www.livestrong.com/article/550087-environmental-factors-for-social-development-in-children/" TargetMode="External"/><Relationship Id="rId10" Type="http://schemas.openxmlformats.org/officeDocument/2006/relationships/hyperlink" Target="https://www.scanva.org/support-for-parents/parent-resource-center-2/social-development-in-children/" TargetMode="External"/><Relationship Id="rId4" Type="http://schemas.openxmlformats.org/officeDocument/2006/relationships/hyperlink" Target="http://instructionaldesign.org/theories/social-development/" TargetMode="External"/><Relationship Id="rId9" Type="http://schemas.openxmlformats.org/officeDocument/2006/relationships/hyperlink" Target="https://www.understood.org/en/learning-attention-issues/signs-symptoms/age-by-age-learning-skills/social-and-emotional-skills-what-to-expect-at-different-ag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4" name="Picture 4" descr="A close up of a logo&#10;&#10;Description generated with very high confidence">
            <a:extLst>
              <a:ext uri="{FF2B5EF4-FFF2-40B4-BE49-F238E27FC236}">
                <a16:creationId xmlns:a16="http://schemas.microsoft.com/office/drawing/2014/main" id="{42E6F77F-B591-400E-9996-04C9469AEBBE}"/>
              </a:ext>
            </a:extLst>
          </p:cNvPr>
          <p:cNvPicPr>
            <a:picLocks noChangeAspect="1"/>
          </p:cNvPicPr>
          <p:nvPr/>
        </p:nvPicPr>
        <p:blipFill>
          <a:blip r:embed="rId3"/>
          <a:stretch>
            <a:fillRect/>
          </a:stretch>
        </p:blipFill>
        <p:spPr>
          <a:xfrm>
            <a:off x="1895814" y="645517"/>
            <a:ext cx="8400371" cy="373816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2" name="Title 1"/>
          <p:cNvSpPr>
            <a:spLocks noGrp="1"/>
          </p:cNvSpPr>
          <p:nvPr>
            <p:ph type="ctrTitle"/>
          </p:nvPr>
        </p:nvSpPr>
        <p:spPr>
          <a:xfrm>
            <a:off x="1032933" y="4538133"/>
            <a:ext cx="10127192" cy="931341"/>
          </a:xfrm>
        </p:spPr>
        <p:txBody>
          <a:bodyPr>
            <a:normAutofit/>
          </a:bodyPr>
          <a:lstStyle/>
          <a:p>
            <a:r>
              <a:rPr lang="en-US" sz="4000">
                <a:cs typeface="Calibri Light"/>
              </a:rPr>
              <a:t>Social development</a:t>
            </a:r>
            <a:endParaRPr lang="en-US" sz="4000"/>
          </a:p>
        </p:txBody>
      </p:sp>
      <p:sp>
        <p:nvSpPr>
          <p:cNvPr id="3" name="Subtitle 2"/>
          <p:cNvSpPr>
            <a:spLocks noGrp="1"/>
          </p:cNvSpPr>
          <p:nvPr>
            <p:ph type="subTitle" idx="1"/>
          </p:nvPr>
        </p:nvSpPr>
        <p:spPr>
          <a:xfrm>
            <a:off x="3962399" y="5461009"/>
            <a:ext cx="7197726" cy="406391"/>
          </a:xfrm>
        </p:spPr>
        <p:txBody>
          <a:bodyPr>
            <a:normAutofit/>
          </a:bodyPr>
          <a:lstStyle/>
          <a:p>
            <a:r>
              <a:rPr lang="en-US">
                <a:cs typeface="Calibri"/>
              </a:rPr>
              <a:t>Darcey, </a:t>
            </a:r>
            <a:r>
              <a:rPr lang="en-US" err="1">
                <a:cs typeface="Calibri"/>
              </a:rPr>
              <a:t>Llinos</a:t>
            </a:r>
            <a:r>
              <a:rPr lang="en-US">
                <a:cs typeface="Calibri"/>
              </a:rPr>
              <a:t> and </a:t>
            </a:r>
            <a:r>
              <a:rPr lang="en-US" err="1">
                <a:cs typeface="Calibri"/>
              </a:rPr>
              <a:t>kate</a:t>
            </a:r>
            <a:r>
              <a:rPr lang="en-US">
                <a:cs typeface="Calibri"/>
              </a:rPr>
              <a:t>.</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19" name="Rectangle 15">
            <a:extLst>
              <a:ext uri="{FF2B5EF4-FFF2-40B4-BE49-F238E27FC236}">
                <a16:creationId xmlns:a16="http://schemas.microsoft.com/office/drawing/2014/main" id="{50E53EDA-3B94-4F6B-9E86-D3BB9EBB961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17">
            <a:extLst>
              <a:ext uri="{FF2B5EF4-FFF2-40B4-BE49-F238E27FC236}">
                <a16:creationId xmlns:a16="http://schemas.microsoft.com/office/drawing/2014/main" id="{30EFD79F-7790-479B-B7DB-BD0D8C101DD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C70AC8E-1D74-4C0C-A228-9ADA52973E74}"/>
              </a:ext>
            </a:extLst>
          </p:cNvPr>
          <p:cNvSpPr>
            <a:spLocks noGrp="1"/>
          </p:cNvSpPr>
          <p:nvPr>
            <p:ph idx="1"/>
          </p:nvPr>
        </p:nvSpPr>
        <p:spPr>
          <a:xfrm>
            <a:off x="4988658" y="1150076"/>
            <a:ext cx="6517543" cy="4557849"/>
          </a:xfrm>
        </p:spPr>
        <p:txBody>
          <a:bodyPr>
            <a:normAutofit/>
          </a:bodyPr>
          <a:lstStyle/>
          <a:p>
            <a:pPr marL="0" indent="0">
              <a:buNone/>
            </a:pPr>
            <a:r>
              <a:rPr lang="en-US" sz="2400">
                <a:latin typeface="Calibri"/>
                <a:cs typeface="Calibri"/>
              </a:rPr>
              <a:t>'Learning would be exceedingly laborious, not to mention hazardous, if people had to rely solely on the effects of their own actions to inform them what to do' (Bandura, 1977 </a:t>
            </a:r>
            <a:r>
              <a:rPr lang="en-US" sz="2400" i="1">
                <a:latin typeface="Calibri"/>
                <a:cs typeface="Calibri"/>
              </a:rPr>
              <a:t>cited in</a:t>
            </a:r>
            <a:r>
              <a:rPr lang="en-US" sz="2400">
                <a:latin typeface="Calibri"/>
                <a:cs typeface="Calibri"/>
              </a:rPr>
              <a:t> Pritchard, 2018, p.30).</a:t>
            </a:r>
          </a:p>
        </p:txBody>
      </p:sp>
    </p:spTree>
    <p:extLst>
      <p:ext uri="{BB962C8B-B14F-4D97-AF65-F5344CB8AC3E}">
        <p14:creationId xmlns:p14="http://schemas.microsoft.com/office/powerpoint/2010/main" val="3314033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0F97E-217A-44E9-805A-1CE61B8C1B3B}"/>
              </a:ext>
            </a:extLst>
          </p:cNvPr>
          <p:cNvSpPr>
            <a:spLocks noGrp="1"/>
          </p:cNvSpPr>
          <p:nvPr>
            <p:ph type="title"/>
          </p:nvPr>
        </p:nvSpPr>
        <p:spPr/>
        <p:txBody>
          <a:bodyPr/>
          <a:lstStyle/>
          <a:p>
            <a:r>
              <a:rPr lang="en-US">
                <a:cs typeface="Calibri Light"/>
              </a:rPr>
              <a:t>What is social development? </a:t>
            </a:r>
            <a:endParaRPr lang="en-US"/>
          </a:p>
        </p:txBody>
      </p:sp>
      <p:sp>
        <p:nvSpPr>
          <p:cNvPr id="3" name="Content Placeholder 2">
            <a:extLst>
              <a:ext uri="{FF2B5EF4-FFF2-40B4-BE49-F238E27FC236}">
                <a16:creationId xmlns:a16="http://schemas.microsoft.com/office/drawing/2014/main" id="{29CAA0F3-7CF0-4F15-8A50-B61C1D73AB53}"/>
              </a:ext>
            </a:extLst>
          </p:cNvPr>
          <p:cNvSpPr>
            <a:spLocks noGrp="1"/>
          </p:cNvSpPr>
          <p:nvPr>
            <p:ph idx="1"/>
          </p:nvPr>
        </p:nvSpPr>
        <p:spPr/>
        <p:txBody>
          <a:bodyPr/>
          <a:lstStyle/>
          <a:p>
            <a:r>
              <a:rPr lang="en-US" sz="2400">
                <a:cs typeface="Calibri"/>
              </a:rPr>
              <a:t>Scan, (2018) Social development refers to the way in which children learn how to communicate and mix with those around them. Through the attainment of social skills children develop a sense of individuality and begin to understand where they fit into their community. As children's social skills develop they gain multiple skills in communication and also learn how to process their actions. </a:t>
            </a:r>
          </a:p>
          <a:p>
            <a:r>
              <a:rPr lang="en-US" sz="2400">
                <a:cs typeface="Calibri"/>
              </a:rPr>
              <a:t>Social development can also refer to the way in which a child learns how to cope with conflict as well as how they develop and communicate in friendships and relationships.</a:t>
            </a:r>
          </a:p>
        </p:txBody>
      </p:sp>
    </p:spTree>
    <p:extLst>
      <p:ext uri="{BB962C8B-B14F-4D97-AF65-F5344CB8AC3E}">
        <p14:creationId xmlns:p14="http://schemas.microsoft.com/office/powerpoint/2010/main" val="5260161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62AD6-F91A-4EB8-BBFE-AAACC58C418D}"/>
              </a:ext>
            </a:extLst>
          </p:cNvPr>
          <p:cNvSpPr>
            <a:spLocks noGrp="1"/>
          </p:cNvSpPr>
          <p:nvPr>
            <p:ph type="title"/>
          </p:nvPr>
        </p:nvSpPr>
        <p:spPr/>
        <p:txBody>
          <a:bodyPr/>
          <a:lstStyle/>
          <a:p>
            <a:r>
              <a:rPr lang="en-US">
                <a:cs typeface="Calibri Light"/>
              </a:rPr>
              <a:t>The importance of social development.</a:t>
            </a:r>
            <a:endParaRPr lang="en-US"/>
          </a:p>
        </p:txBody>
      </p:sp>
      <p:sp>
        <p:nvSpPr>
          <p:cNvPr id="3" name="Content Placeholder 2">
            <a:extLst>
              <a:ext uri="{FF2B5EF4-FFF2-40B4-BE49-F238E27FC236}">
                <a16:creationId xmlns:a16="http://schemas.microsoft.com/office/drawing/2014/main" id="{470A4A39-AED0-4FF7-9DBD-5DE907753FCB}"/>
              </a:ext>
            </a:extLst>
          </p:cNvPr>
          <p:cNvSpPr>
            <a:spLocks noGrp="1"/>
          </p:cNvSpPr>
          <p:nvPr>
            <p:ph idx="1"/>
          </p:nvPr>
        </p:nvSpPr>
        <p:spPr>
          <a:xfrm>
            <a:off x="757688" y="1710746"/>
            <a:ext cx="10131425" cy="4756189"/>
          </a:xfrm>
        </p:spPr>
        <p:txBody>
          <a:bodyPr>
            <a:normAutofit/>
          </a:bodyPr>
          <a:lstStyle/>
          <a:p>
            <a:r>
              <a:rPr lang="en-US">
                <a:cs typeface="Calibri"/>
              </a:rPr>
              <a:t>Scan, (2018). A child's social development can have an impact of their other area's of development. This will be the case from childhood to adulthood. For example good social development can support a child's speech and language as well as building upon their self-esteem. </a:t>
            </a:r>
          </a:p>
          <a:p>
            <a:r>
              <a:rPr lang="en-US">
                <a:cs typeface="Calibri"/>
              </a:rPr>
              <a:t>This is because a child who has good friendships and is able to interact well with other can learn more about their individuality, a less confident child who struggles with forming friendships can become me help back and frustrated.</a:t>
            </a:r>
          </a:p>
          <a:p>
            <a:r>
              <a:rPr lang="en-US">
                <a:cs typeface="Calibri"/>
              </a:rPr>
              <a:t>Good social development can also help a child academically, so they are better at adjusting to various environments and cope well under pressure in when set challenges.</a:t>
            </a:r>
          </a:p>
          <a:p>
            <a:endParaRPr lang="en-US">
              <a:cs typeface="Calibri"/>
            </a:endParaRPr>
          </a:p>
          <a:p>
            <a:pPr marL="0" indent="0">
              <a:buNone/>
            </a:pPr>
            <a:r>
              <a:rPr lang="en-US">
                <a:solidFill>
                  <a:srgbClr val="FFFFFF"/>
                </a:solidFill>
                <a:cs typeface="Calibri"/>
              </a:rPr>
              <a:t>"Ask any parent about their child’s development, and they’ll often talk about speech and language development, gross motor skills or even physical growth. But a child’s social development—her ability to interact with other children and adults—is a critical piece of the development puzzle." (Scan, 2016).</a:t>
            </a:r>
          </a:p>
        </p:txBody>
      </p:sp>
    </p:spTree>
    <p:extLst>
      <p:ext uri="{BB962C8B-B14F-4D97-AF65-F5344CB8AC3E}">
        <p14:creationId xmlns:p14="http://schemas.microsoft.com/office/powerpoint/2010/main" val="35335399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C819037-A607-4A7B-ADF1-B04516199C89}"/>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4" name="Picture 4" descr="A screenshot of a computer&#10;&#10;Description generated with very high confidence">
            <a:extLst>
              <a:ext uri="{FF2B5EF4-FFF2-40B4-BE49-F238E27FC236}">
                <a16:creationId xmlns:a16="http://schemas.microsoft.com/office/drawing/2014/main" id="{F27646F5-2A07-4979-99EA-9CA5AAC2BD71}"/>
              </a:ext>
            </a:extLst>
          </p:cNvPr>
          <p:cNvPicPr>
            <a:picLocks noChangeAspect="1"/>
          </p:cNvPicPr>
          <p:nvPr/>
        </p:nvPicPr>
        <p:blipFill rotWithShape="1">
          <a:blip r:embed="rId3"/>
          <a:srcRect l="17411" t="14664" r="18671" b="6110"/>
          <a:stretch/>
        </p:blipFill>
        <p:spPr>
          <a:xfrm>
            <a:off x="-168" y="1211"/>
            <a:ext cx="12192335" cy="6942665"/>
          </a:xfrm>
          <a:prstGeom prst="rect">
            <a:avLst/>
          </a:prstGeom>
        </p:spPr>
      </p:pic>
      <p:sp>
        <p:nvSpPr>
          <p:cNvPr id="2" name="TextBox 1">
            <a:extLst>
              <a:ext uri="{FF2B5EF4-FFF2-40B4-BE49-F238E27FC236}">
                <a16:creationId xmlns:a16="http://schemas.microsoft.com/office/drawing/2014/main" id="{97CBDAB4-894E-4666-B559-D1B2D5ABBA0F}"/>
              </a:ext>
            </a:extLst>
          </p:cNvPr>
          <p:cNvSpPr txBox="1"/>
          <p:nvPr/>
        </p:nvSpPr>
        <p:spPr>
          <a:xfrm>
            <a:off x="9808029" y="6487885"/>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a:rPr>
              <a:t>Morin, (no date).</a:t>
            </a:r>
          </a:p>
        </p:txBody>
      </p:sp>
    </p:spTree>
    <p:extLst>
      <p:ext uri="{BB962C8B-B14F-4D97-AF65-F5344CB8AC3E}">
        <p14:creationId xmlns:p14="http://schemas.microsoft.com/office/powerpoint/2010/main" val="2596571094"/>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AA6F9-5B40-40EF-BF25-053E97B05BBD}"/>
              </a:ext>
            </a:extLst>
          </p:cNvPr>
          <p:cNvSpPr>
            <a:spLocks noGrp="1"/>
          </p:cNvSpPr>
          <p:nvPr>
            <p:ph type="title"/>
          </p:nvPr>
        </p:nvSpPr>
        <p:spPr>
          <a:xfrm>
            <a:off x="685801" y="609600"/>
            <a:ext cx="10131425" cy="1456267"/>
          </a:xfrm>
        </p:spPr>
        <p:txBody>
          <a:bodyPr>
            <a:normAutofit/>
          </a:bodyPr>
          <a:lstStyle/>
          <a:p>
            <a:r>
              <a:rPr lang="en-US">
                <a:cs typeface="Calibri Light"/>
              </a:rPr>
              <a:t>Social development theory and social learning theory.</a:t>
            </a:r>
            <a:endParaRPr lang="en-US"/>
          </a:p>
        </p:txBody>
      </p:sp>
      <p:graphicFrame>
        <p:nvGraphicFramePr>
          <p:cNvPr id="30" name="Content Placeholder 2">
            <a:extLst>
              <a:ext uri="{FF2B5EF4-FFF2-40B4-BE49-F238E27FC236}">
                <a16:creationId xmlns:a16="http://schemas.microsoft.com/office/drawing/2014/main" id="{3DAC6311-0C70-4FF2-BDB8-5BD3C97E54EB}"/>
              </a:ext>
            </a:extLst>
          </p:cNvPr>
          <p:cNvGraphicFramePr>
            <a:graphicFrameLocks noGrp="1"/>
          </p:cNvGraphicFramePr>
          <p:nvPr>
            <p:ph idx="1"/>
            <p:extLst>
              <p:ext uri="{D42A27DB-BD31-4B8C-83A1-F6EECF244321}">
                <p14:modId xmlns:p14="http://schemas.microsoft.com/office/powerpoint/2010/main" val="4055155127"/>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4278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084B2-FD94-4AD3-B4DB-893F63EFEAD0}"/>
              </a:ext>
            </a:extLst>
          </p:cNvPr>
          <p:cNvSpPr>
            <a:spLocks noGrp="1"/>
          </p:cNvSpPr>
          <p:nvPr>
            <p:ph type="title"/>
          </p:nvPr>
        </p:nvSpPr>
        <p:spPr/>
        <p:txBody>
          <a:bodyPr/>
          <a:lstStyle/>
          <a:p>
            <a:r>
              <a:rPr lang="en-US">
                <a:cs typeface="Calibri Light"/>
              </a:rPr>
              <a:t>The more knowledgeable other. (</a:t>
            </a:r>
            <a:r>
              <a:rPr lang="en-US" err="1">
                <a:cs typeface="Calibri Light"/>
              </a:rPr>
              <a:t>mko</a:t>
            </a:r>
            <a:r>
              <a:rPr lang="en-US">
                <a:cs typeface="Calibri Light"/>
              </a:rPr>
              <a:t>)</a:t>
            </a:r>
            <a:endParaRPr lang="en-US"/>
          </a:p>
        </p:txBody>
      </p:sp>
      <p:sp>
        <p:nvSpPr>
          <p:cNvPr id="3" name="Content Placeholder 2">
            <a:extLst>
              <a:ext uri="{FF2B5EF4-FFF2-40B4-BE49-F238E27FC236}">
                <a16:creationId xmlns:a16="http://schemas.microsoft.com/office/drawing/2014/main" id="{2228B6D4-9A66-4839-A865-169B67E259EE}"/>
              </a:ext>
            </a:extLst>
          </p:cNvPr>
          <p:cNvSpPr>
            <a:spLocks noGrp="1"/>
          </p:cNvSpPr>
          <p:nvPr>
            <p:ph idx="1"/>
          </p:nvPr>
        </p:nvSpPr>
        <p:spPr>
          <a:xfrm>
            <a:off x="815197" y="2257086"/>
            <a:ext cx="6882142" cy="4353623"/>
          </a:xfrm>
        </p:spPr>
        <p:txBody>
          <a:bodyPr>
            <a:normAutofit/>
          </a:bodyPr>
          <a:lstStyle/>
          <a:p>
            <a:r>
              <a:rPr lang="en-US" sz="2000">
                <a:cs typeface="Calibri"/>
              </a:rPr>
              <a:t>The more knowledgeable other is someone more skilled and with more understanding, ability and knowledge than the learner. It is important to learn from an MKO, as obviously, they know more than the learner and they are able to teach the learner, after all you cannot learn from someone who understands less than you do. </a:t>
            </a:r>
          </a:p>
          <a:p>
            <a:r>
              <a:rPr lang="en-US" sz="2000">
                <a:cs typeface="Calibri"/>
              </a:rPr>
              <a:t>''While learning and discovery that is self-initiated is effective, learning becomes more productive and contributory to cognitive development when acquired from an MKO.'' (</a:t>
            </a:r>
            <a:r>
              <a:rPr lang="en-US" sz="2000" err="1">
                <a:cs typeface="Calibri"/>
              </a:rPr>
              <a:t>Cleverism</a:t>
            </a:r>
            <a:r>
              <a:rPr lang="en-US" sz="2000">
                <a:cs typeface="Calibri"/>
              </a:rPr>
              <a:t>, 2016). </a:t>
            </a:r>
          </a:p>
          <a:p>
            <a:endParaRPr lang="en-US" sz="2400">
              <a:cs typeface="Calibri"/>
            </a:endParaRPr>
          </a:p>
          <a:p>
            <a:endParaRPr lang="en-US" sz="2400">
              <a:cs typeface="Calibri"/>
            </a:endParaRPr>
          </a:p>
        </p:txBody>
      </p:sp>
      <p:pic>
        <p:nvPicPr>
          <p:cNvPr id="4" name="Picture 4" descr="A close up of a logo&#10;&#10;Description generated with high confidence">
            <a:extLst>
              <a:ext uri="{FF2B5EF4-FFF2-40B4-BE49-F238E27FC236}">
                <a16:creationId xmlns:a16="http://schemas.microsoft.com/office/drawing/2014/main" id="{C3A98ACE-9CAE-4474-98FC-347ABEA600F3}"/>
              </a:ext>
            </a:extLst>
          </p:cNvPr>
          <p:cNvPicPr>
            <a:picLocks noChangeAspect="1"/>
          </p:cNvPicPr>
          <p:nvPr/>
        </p:nvPicPr>
        <p:blipFill>
          <a:blip r:embed="rId2"/>
          <a:stretch>
            <a:fillRect/>
          </a:stretch>
        </p:blipFill>
        <p:spPr>
          <a:xfrm>
            <a:off x="8299331" y="1880109"/>
            <a:ext cx="3572774" cy="2680838"/>
          </a:xfrm>
          <a:prstGeom prst="rect">
            <a:avLst/>
          </a:prstGeom>
        </p:spPr>
      </p:pic>
      <p:sp>
        <p:nvSpPr>
          <p:cNvPr id="6" name="TextBox 5">
            <a:extLst>
              <a:ext uri="{FF2B5EF4-FFF2-40B4-BE49-F238E27FC236}">
                <a16:creationId xmlns:a16="http://schemas.microsoft.com/office/drawing/2014/main" id="{B9643310-416C-4F0A-94AC-613C47F801F3}"/>
              </a:ext>
            </a:extLst>
          </p:cNvPr>
          <p:cNvSpPr txBox="1"/>
          <p:nvPr/>
        </p:nvSpPr>
        <p:spPr>
          <a:xfrm>
            <a:off x="3048000" y="3344173"/>
            <a:ext cx="3393057" cy="22555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26834686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FA34A2BF-4394-4D9E-822D-D9B489C1BD75}"/>
              </a:ext>
            </a:extLst>
          </p:cNvPr>
          <p:cNvPicPr>
            <a:picLocks noChangeAspect="1"/>
          </p:cNvPicPr>
          <p:nvPr/>
        </p:nvPicPr>
        <p:blipFill>
          <a:blip r:embed="rId3"/>
          <a:stretch>
            <a:fillRect/>
          </a:stretch>
        </p:blipFill>
        <p:spPr>
          <a:xfrm>
            <a:off x="8396480" y="2310129"/>
            <a:ext cx="3576342" cy="271671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2" name="Title 1">
            <a:extLst>
              <a:ext uri="{FF2B5EF4-FFF2-40B4-BE49-F238E27FC236}">
                <a16:creationId xmlns:a16="http://schemas.microsoft.com/office/drawing/2014/main" id="{A3CFD1A7-F8A2-4D03-B825-10DE6421B63F}"/>
              </a:ext>
            </a:extLst>
          </p:cNvPr>
          <p:cNvSpPr>
            <a:spLocks noGrp="1"/>
          </p:cNvSpPr>
          <p:nvPr>
            <p:ph type="title"/>
          </p:nvPr>
        </p:nvSpPr>
        <p:spPr>
          <a:xfrm>
            <a:off x="685802" y="609600"/>
            <a:ext cx="6282266" cy="1456267"/>
          </a:xfrm>
        </p:spPr>
        <p:txBody>
          <a:bodyPr>
            <a:normAutofit/>
          </a:bodyPr>
          <a:lstStyle/>
          <a:p>
            <a:r>
              <a:rPr lang="en-US">
                <a:cs typeface="Calibri Light"/>
              </a:rPr>
              <a:t>The zone of proximal development. (</a:t>
            </a:r>
            <a:r>
              <a:rPr lang="en-US" err="1">
                <a:cs typeface="Calibri Light"/>
              </a:rPr>
              <a:t>zpd</a:t>
            </a:r>
            <a:r>
              <a:rPr lang="en-US">
                <a:cs typeface="Calibri Light"/>
              </a:rPr>
              <a:t>)</a:t>
            </a:r>
            <a:endParaRPr lang="en-US"/>
          </a:p>
        </p:txBody>
      </p:sp>
      <p:sp>
        <p:nvSpPr>
          <p:cNvPr id="3" name="Content Placeholder 2">
            <a:extLst>
              <a:ext uri="{FF2B5EF4-FFF2-40B4-BE49-F238E27FC236}">
                <a16:creationId xmlns:a16="http://schemas.microsoft.com/office/drawing/2014/main" id="{B21E9566-901E-42BE-818D-A7728D65CE06}"/>
              </a:ext>
            </a:extLst>
          </p:cNvPr>
          <p:cNvSpPr>
            <a:spLocks noGrp="1"/>
          </p:cNvSpPr>
          <p:nvPr>
            <p:ph idx="1"/>
          </p:nvPr>
        </p:nvSpPr>
        <p:spPr>
          <a:xfrm>
            <a:off x="185060" y="1739296"/>
            <a:ext cx="7958665" cy="4683275"/>
          </a:xfrm>
        </p:spPr>
        <p:txBody>
          <a:bodyPr>
            <a:normAutofit/>
          </a:bodyPr>
          <a:lstStyle/>
          <a:p>
            <a:pPr>
              <a:lnSpc>
                <a:spcPct val="90000"/>
              </a:lnSpc>
            </a:pPr>
            <a:r>
              <a:rPr lang="en-US">
                <a:cs typeface="Calibri"/>
              </a:rPr>
              <a:t>As Vygotsky believed that social interaction took place before development many of his theories support this such as The Zone of Proximal Development.</a:t>
            </a:r>
          </a:p>
          <a:p>
            <a:pPr>
              <a:lnSpc>
                <a:spcPct val="90000"/>
              </a:lnSpc>
            </a:pPr>
            <a:r>
              <a:rPr lang="en-US">
                <a:cs typeface="Calibri"/>
              </a:rPr>
              <a:t>Vygotsky's theory supports the idea of an area between the individuals current ability to problem solve or complete a task alone and what they currently cannot do by themselves this is known as the zone of proximal development. Where with the guidance and support from an adult or more knowledgeable other the child can develop their skills. ''Vygotsky stated that a child follows an adult's example and gradually develops the ability to do certain tasks without help or assistance'' (</a:t>
            </a:r>
            <a:r>
              <a:rPr lang="en-US" err="1">
                <a:cs typeface="Calibri"/>
              </a:rPr>
              <a:t>Culatta</a:t>
            </a:r>
            <a:r>
              <a:rPr lang="en-US">
                <a:cs typeface="Calibri"/>
              </a:rPr>
              <a:t>, 2011).</a:t>
            </a:r>
          </a:p>
          <a:p>
            <a:pPr>
              <a:lnSpc>
                <a:spcPct val="90000"/>
              </a:lnSpc>
            </a:pPr>
            <a:r>
              <a:rPr lang="en-US">
                <a:cs typeface="Calibri"/>
              </a:rPr>
              <a:t>''Vygotsky focused on the connections between people and the sociocultural context in which they act and interact in shared experiences.'' (David, 2014). He believed that through the use of speech and writing that people developed tools that once internalized led to higher thinking skills.</a:t>
            </a:r>
          </a:p>
        </p:txBody>
      </p:sp>
      <p:sp>
        <p:nvSpPr>
          <p:cNvPr id="8" name="TextBox 7">
            <a:extLst>
              <a:ext uri="{FF2B5EF4-FFF2-40B4-BE49-F238E27FC236}">
                <a16:creationId xmlns:a16="http://schemas.microsoft.com/office/drawing/2014/main" id="{94757979-BA9C-480E-9126-E7F24A5F8CBD}"/>
              </a:ext>
            </a:extLst>
          </p:cNvPr>
          <p:cNvSpPr txBox="1"/>
          <p:nvPr/>
        </p:nvSpPr>
        <p:spPr>
          <a:xfrm>
            <a:off x="9633855" y="5094514"/>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a:rPr>
              <a:t>(</a:t>
            </a:r>
            <a:r>
              <a:rPr lang="en-US" err="1">
                <a:cs typeface="Calibri"/>
              </a:rPr>
              <a:t>Culatta</a:t>
            </a:r>
            <a:r>
              <a:rPr lang="en-US">
                <a:cs typeface="Calibri"/>
              </a:rPr>
              <a:t>, 2011).</a:t>
            </a:r>
          </a:p>
        </p:txBody>
      </p:sp>
    </p:spTree>
    <p:extLst>
      <p:ext uri="{BB962C8B-B14F-4D97-AF65-F5344CB8AC3E}">
        <p14:creationId xmlns:p14="http://schemas.microsoft.com/office/powerpoint/2010/main" val="1127960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BF123-4110-4530-B60D-1B236B4917F8}"/>
              </a:ext>
            </a:extLst>
          </p:cNvPr>
          <p:cNvSpPr>
            <a:spLocks noGrp="1"/>
          </p:cNvSpPr>
          <p:nvPr>
            <p:ph type="title"/>
          </p:nvPr>
        </p:nvSpPr>
        <p:spPr/>
        <p:txBody>
          <a:bodyPr/>
          <a:lstStyle/>
          <a:p>
            <a:r>
              <a:rPr lang="en-US">
                <a:cs typeface="Calibri Light"/>
              </a:rPr>
              <a:t>How social development theories are applied in settings.</a:t>
            </a:r>
            <a:endParaRPr lang="en-US"/>
          </a:p>
        </p:txBody>
      </p:sp>
      <p:sp>
        <p:nvSpPr>
          <p:cNvPr id="3" name="Content Placeholder 2">
            <a:extLst>
              <a:ext uri="{FF2B5EF4-FFF2-40B4-BE49-F238E27FC236}">
                <a16:creationId xmlns:a16="http://schemas.microsoft.com/office/drawing/2014/main" id="{74AAD457-8CD8-405C-BA9A-27C755821B4F}"/>
              </a:ext>
            </a:extLst>
          </p:cNvPr>
          <p:cNvSpPr>
            <a:spLocks noGrp="1"/>
          </p:cNvSpPr>
          <p:nvPr>
            <p:ph idx="1"/>
          </p:nvPr>
        </p:nvSpPr>
        <p:spPr>
          <a:xfrm>
            <a:off x="484518" y="1926406"/>
            <a:ext cx="11022819" cy="4598037"/>
          </a:xfrm>
        </p:spPr>
        <p:txBody>
          <a:bodyPr>
            <a:normAutofit/>
          </a:bodyPr>
          <a:lstStyle/>
          <a:p>
            <a:r>
              <a:rPr lang="en-US">
                <a:cs typeface="Calibri"/>
              </a:rPr>
              <a:t>Vygotsky said that children cannot learn in isolation and without social interaction, learning is limited. Therefore, children need social interaction in order to progress in their learning. This has been highly implemented in schools as teachers provide their pupils with plenty of group learning and opportunity to work with their peers throughout their lessons. This gives children opportunity to share their idea's and learn from one another (Kelly, No Date).</a:t>
            </a:r>
          </a:p>
          <a:p>
            <a:r>
              <a:rPr lang="en-US">
                <a:cs typeface="Calibri"/>
              </a:rPr>
              <a:t>The Zone of Proximal Development (ZPD) is also useful for childcare settings, in particular, early years settings. Firstly, practitioners should establish what the child already knows and understands so the are able to begin developing this further. Then, the teacher will use scaffolding to help the child progress and determine what they already know and what the should know after a certain amount of time. Finally the teacher will need to help the child to associate what they have learned with what the already knew by relating new information back to their prior knowledge. However the teacher must also be aware of what the child is incapable of understanding yet, with or without support. (Winkler, 2018).</a:t>
            </a:r>
          </a:p>
          <a:p>
            <a:pPr>
              <a:buNone/>
            </a:pPr>
            <a:endParaRPr lang="en-US">
              <a:cs typeface="Calibri"/>
            </a:endParaRPr>
          </a:p>
        </p:txBody>
      </p:sp>
    </p:spTree>
    <p:extLst>
      <p:ext uri="{BB962C8B-B14F-4D97-AF65-F5344CB8AC3E}">
        <p14:creationId xmlns:p14="http://schemas.microsoft.com/office/powerpoint/2010/main" val="3987951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A553D-3FBF-4A58-A463-66AA4DDBDBA2}"/>
              </a:ext>
            </a:extLst>
          </p:cNvPr>
          <p:cNvSpPr>
            <a:spLocks noGrp="1"/>
          </p:cNvSpPr>
          <p:nvPr>
            <p:ph type="title"/>
          </p:nvPr>
        </p:nvSpPr>
        <p:spPr/>
        <p:txBody>
          <a:bodyPr/>
          <a:lstStyle/>
          <a:p>
            <a:r>
              <a:rPr lang="en-US">
                <a:cs typeface="Calibri Light"/>
              </a:rPr>
              <a:t>Impact of the environment on social development.</a:t>
            </a:r>
            <a:endParaRPr lang="en-US"/>
          </a:p>
        </p:txBody>
      </p:sp>
      <p:sp>
        <p:nvSpPr>
          <p:cNvPr id="3" name="Content Placeholder 2">
            <a:extLst>
              <a:ext uri="{FF2B5EF4-FFF2-40B4-BE49-F238E27FC236}">
                <a16:creationId xmlns:a16="http://schemas.microsoft.com/office/drawing/2014/main" id="{6E3859AC-8BD3-42CE-8C9D-84BBA534C922}"/>
              </a:ext>
            </a:extLst>
          </p:cNvPr>
          <p:cNvSpPr>
            <a:spLocks noGrp="1"/>
          </p:cNvSpPr>
          <p:nvPr>
            <p:ph idx="1"/>
          </p:nvPr>
        </p:nvSpPr>
        <p:spPr/>
        <p:txBody>
          <a:bodyPr/>
          <a:lstStyle/>
          <a:p>
            <a:pPr marL="0" indent="0">
              <a:buNone/>
            </a:pPr>
            <a:r>
              <a:rPr lang="en-US">
                <a:cs typeface="Calibri"/>
              </a:rPr>
              <a:t>Stress</a:t>
            </a:r>
            <a:endParaRPr lang="en-US" err="1">
              <a:cs typeface="Calibri"/>
            </a:endParaRPr>
          </a:p>
          <a:p>
            <a:pPr marL="0" indent="0">
              <a:buNone/>
            </a:pPr>
            <a:r>
              <a:rPr lang="en-US">
                <a:cs typeface="Calibri"/>
              </a:rPr>
              <a:t>Stress can have a significant affect on a child's social development. Some argue that when they are in the womb they can experience the stress that the mother is under, which can cause the child to grow to be fearful, shy and reactive. However, there are others who believe that a child experiencing some tress can be a good thing. An example of this is for children who have seen the parents under stress and observe how they have dealt with it. "Kids who periodically face moderate stress while receiving parental support tend to be more resilient than children who grow up in completely stress-free environments." (Davis, 2017)</a:t>
            </a:r>
          </a:p>
          <a:p>
            <a:pPr marL="0" indent="0">
              <a:buNone/>
            </a:pPr>
            <a:r>
              <a:rPr lang="en-US">
                <a:cs typeface="Calibri"/>
              </a:rPr>
              <a:t> Verbal Skills</a:t>
            </a:r>
          </a:p>
          <a:p>
            <a:pPr marL="0" indent="0">
              <a:buNone/>
            </a:pPr>
            <a:r>
              <a:rPr lang="en-US">
                <a:cs typeface="Calibri"/>
              </a:rPr>
              <a:t>"According to "Child Psychology" , children whose parent talk to them frequently are typically better equipped to engage with other children." (Davis, 2017) Babies also listen to their parents' conversations, which helps them with understanding their language and learn how to talk before they begin to speak.</a:t>
            </a:r>
          </a:p>
          <a:p>
            <a:pPr marL="0" indent="0">
              <a:buNone/>
            </a:pPr>
            <a:endParaRPr lang="en-US">
              <a:cs typeface="Calibri"/>
            </a:endParaRPr>
          </a:p>
        </p:txBody>
      </p:sp>
    </p:spTree>
    <p:extLst>
      <p:ext uri="{BB962C8B-B14F-4D97-AF65-F5344CB8AC3E}">
        <p14:creationId xmlns:p14="http://schemas.microsoft.com/office/powerpoint/2010/main" val="26686632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A553D-3FBF-4A58-A463-66AA4DDBDBA2}"/>
              </a:ext>
            </a:extLst>
          </p:cNvPr>
          <p:cNvSpPr>
            <a:spLocks noGrp="1"/>
          </p:cNvSpPr>
          <p:nvPr>
            <p:ph type="title"/>
          </p:nvPr>
        </p:nvSpPr>
        <p:spPr/>
        <p:txBody>
          <a:bodyPr/>
          <a:lstStyle/>
          <a:p>
            <a:r>
              <a:rPr lang="en-US">
                <a:cs typeface="Calibri Light"/>
              </a:rPr>
              <a:t>Impact of the environment on social development.</a:t>
            </a:r>
            <a:endParaRPr lang="en-US"/>
          </a:p>
        </p:txBody>
      </p:sp>
      <p:sp>
        <p:nvSpPr>
          <p:cNvPr id="3" name="Content Placeholder 2">
            <a:extLst>
              <a:ext uri="{FF2B5EF4-FFF2-40B4-BE49-F238E27FC236}">
                <a16:creationId xmlns:a16="http://schemas.microsoft.com/office/drawing/2014/main" id="{6E3859AC-8BD3-42CE-8C9D-84BBA534C922}"/>
              </a:ext>
            </a:extLst>
          </p:cNvPr>
          <p:cNvSpPr>
            <a:spLocks noGrp="1"/>
          </p:cNvSpPr>
          <p:nvPr>
            <p:ph idx="1"/>
          </p:nvPr>
        </p:nvSpPr>
        <p:spPr/>
        <p:txBody>
          <a:bodyPr>
            <a:normAutofit lnSpcReduction="10000"/>
          </a:bodyPr>
          <a:lstStyle/>
          <a:p>
            <a:pPr marL="0" indent="0">
              <a:buNone/>
            </a:pPr>
            <a:r>
              <a:rPr lang="en-US">
                <a:cs typeface="Calibri"/>
              </a:rPr>
              <a:t>Parental Social Skills</a:t>
            </a:r>
          </a:p>
          <a:p>
            <a:pPr marL="0" indent="0">
              <a:buNone/>
            </a:pPr>
            <a:r>
              <a:rPr lang="en-US">
                <a:cs typeface="Calibri"/>
              </a:rPr>
              <a:t>Social skills begin when we are babies. Parents who are shy typically raise shy children because when they are babies they observe how their parents deal in social situations also how many they have. This would then cause for the baby to believe that other people can cause them stress. However, it can be complete opposite, when a baby can observe their parents being very social, also they can be around a lot of people when they are young. This will then become the normal to the child, which helps them with meeting new people easier also decreases their chances of being shy and struggling with social anxiety.</a:t>
            </a:r>
          </a:p>
          <a:p>
            <a:pPr marL="0" indent="0">
              <a:buNone/>
            </a:pPr>
            <a:r>
              <a:rPr lang="en-US">
                <a:cs typeface="Calibri"/>
              </a:rPr>
              <a:t>Stimulating Environments</a:t>
            </a:r>
          </a:p>
          <a:p>
            <a:pPr marL="0" indent="0">
              <a:buNone/>
            </a:pPr>
            <a:r>
              <a:rPr lang="en-US">
                <a:cs typeface="Calibri"/>
              </a:rPr>
              <a:t>"The American Academy of Pediatrics advises that exposure to television prior to the age of two can stunt development growth, and particularly social and intellectual development." (Davis, 2017) Through children having access to toys and entertainment such as blocks, games and colouring, is encourages them to learn new skills and improve with their social skills. </a:t>
            </a:r>
          </a:p>
        </p:txBody>
      </p:sp>
    </p:spTree>
    <p:extLst>
      <p:ext uri="{BB962C8B-B14F-4D97-AF65-F5344CB8AC3E}">
        <p14:creationId xmlns:p14="http://schemas.microsoft.com/office/powerpoint/2010/main" val="35748682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F8C668FA-2417-47B5-B454-2D55FC17FF7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2" name="Picture 8">
            <a:extLst>
              <a:ext uri="{FF2B5EF4-FFF2-40B4-BE49-F238E27FC236}">
                <a16:creationId xmlns:a16="http://schemas.microsoft.com/office/drawing/2014/main" id="{97FEBA57-8992-46BB-BCF0-5A83FE8E01E8}"/>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2" name="Picture 2">
            <a:extLst>
              <a:ext uri="{FF2B5EF4-FFF2-40B4-BE49-F238E27FC236}">
                <a16:creationId xmlns:a16="http://schemas.microsoft.com/office/drawing/2014/main" id="{61D8A17D-AE39-4623-9C62-E4B65D8DBA67}"/>
              </a:ext>
            </a:extLst>
          </p:cNvPr>
          <p:cNvPicPr>
            <a:picLocks noChangeAspect="1"/>
          </p:cNvPicPr>
          <p:nvPr/>
        </p:nvPicPr>
        <p:blipFill>
          <a:blip r:embed="rId3"/>
          <a:stretch>
            <a:fillRect/>
          </a:stretch>
        </p:blipFill>
        <p:spPr>
          <a:xfrm>
            <a:off x="3017794" y="506093"/>
            <a:ext cx="5771941" cy="5653889"/>
          </a:xfrm>
          <a:prstGeom prst="rect">
            <a:avLst/>
          </a:prstGeom>
        </p:spPr>
      </p:pic>
      <p:sp>
        <p:nvSpPr>
          <p:cNvPr id="14" name="TextBox 13">
            <a:extLst>
              <a:ext uri="{FF2B5EF4-FFF2-40B4-BE49-F238E27FC236}">
                <a16:creationId xmlns:a16="http://schemas.microsoft.com/office/drawing/2014/main" id="{E57120D8-38F3-4762-955C-FC673C96AB37}"/>
              </a:ext>
            </a:extLst>
          </p:cNvPr>
          <p:cNvSpPr txBox="1"/>
          <p:nvPr/>
        </p:nvSpPr>
        <p:spPr>
          <a:xfrm>
            <a:off x="6204857" y="6204860"/>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a:rPr>
              <a:t>(Kids Matter, No date).</a:t>
            </a:r>
          </a:p>
        </p:txBody>
      </p:sp>
    </p:spTree>
    <p:extLst>
      <p:ext uri="{BB962C8B-B14F-4D97-AF65-F5344CB8AC3E}">
        <p14:creationId xmlns:p14="http://schemas.microsoft.com/office/powerpoint/2010/main" val="3319998871"/>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99CE0-5462-4734-8B43-8093AC1203C3}"/>
              </a:ext>
            </a:extLst>
          </p:cNvPr>
          <p:cNvSpPr>
            <a:spLocks noGrp="1"/>
          </p:cNvSpPr>
          <p:nvPr>
            <p:ph type="title"/>
          </p:nvPr>
        </p:nvSpPr>
        <p:spPr/>
        <p:txBody>
          <a:bodyPr/>
          <a:lstStyle/>
          <a:p>
            <a:r>
              <a:rPr lang="en-US">
                <a:cs typeface="Calibri Light"/>
              </a:rPr>
              <a:t>Reference list.</a:t>
            </a:r>
            <a:endParaRPr lang="en-US"/>
          </a:p>
        </p:txBody>
      </p:sp>
      <p:sp>
        <p:nvSpPr>
          <p:cNvPr id="3" name="Content Placeholder 2">
            <a:extLst>
              <a:ext uri="{FF2B5EF4-FFF2-40B4-BE49-F238E27FC236}">
                <a16:creationId xmlns:a16="http://schemas.microsoft.com/office/drawing/2014/main" id="{91367093-A2DC-4780-8094-9D546490A4B9}"/>
              </a:ext>
            </a:extLst>
          </p:cNvPr>
          <p:cNvSpPr>
            <a:spLocks noGrp="1"/>
          </p:cNvSpPr>
          <p:nvPr>
            <p:ph idx="1"/>
          </p:nvPr>
        </p:nvSpPr>
        <p:spPr/>
        <p:txBody>
          <a:bodyPr>
            <a:normAutofit fontScale="47500" lnSpcReduction="20000"/>
          </a:bodyPr>
          <a:lstStyle/>
          <a:p>
            <a:r>
              <a:rPr lang="en-US" err="1">
                <a:cs typeface="Calibri"/>
              </a:rPr>
              <a:t>Cleverism</a:t>
            </a:r>
            <a:r>
              <a:rPr lang="en-US">
                <a:cs typeface="Calibri"/>
              </a:rPr>
              <a:t>. (2016) </a:t>
            </a:r>
            <a:r>
              <a:rPr lang="en-US" i="1">
                <a:cs typeface="Calibri"/>
              </a:rPr>
              <a:t>Understanding Vygotsky's Social Development Theory. </a:t>
            </a:r>
            <a:r>
              <a:rPr lang="en-US">
                <a:cs typeface="Calibri"/>
                <a:hlinkClick r:id="rId2"/>
              </a:rPr>
              <a:t>https://www.cleverism.com/vygotskys-social-development-theory/</a:t>
            </a:r>
            <a:r>
              <a:rPr lang="en-US">
                <a:cs typeface="Calibri"/>
              </a:rPr>
              <a:t> (Accessed: 27 April 2018). </a:t>
            </a:r>
            <a:endParaRPr lang="en-US" i="1">
              <a:cs typeface="Calibri"/>
            </a:endParaRPr>
          </a:p>
          <a:p>
            <a:r>
              <a:rPr lang="en-US" err="1">
                <a:cs typeface="Calibri"/>
              </a:rPr>
              <a:t>Culatta</a:t>
            </a:r>
            <a:r>
              <a:rPr lang="en-US">
                <a:cs typeface="Calibri"/>
              </a:rPr>
              <a:t>, R. (2011) </a:t>
            </a:r>
            <a:r>
              <a:rPr lang="en-US" i="1">
                <a:cs typeface="Calibri"/>
              </a:rPr>
              <a:t>Zone of Proximal Development.</a:t>
            </a:r>
            <a:r>
              <a:rPr lang="en-US">
                <a:cs typeface="Calibri"/>
              </a:rPr>
              <a:t> </a:t>
            </a:r>
            <a:r>
              <a:rPr lang="en-US">
                <a:cs typeface="Calibri"/>
                <a:hlinkClick r:id="rId3"/>
              </a:rPr>
              <a:t>http://www.innovativelearning.com/educational_psychology/development/zone-of-proximal-development.html</a:t>
            </a:r>
            <a:r>
              <a:rPr lang="en-US">
                <a:cs typeface="Calibri"/>
              </a:rPr>
              <a:t> (Accessed: 28 April 2018).</a:t>
            </a:r>
          </a:p>
          <a:p>
            <a:r>
              <a:rPr lang="en-US" err="1">
                <a:cs typeface="Calibri"/>
              </a:rPr>
              <a:t>Culatta</a:t>
            </a:r>
            <a:r>
              <a:rPr lang="en-US">
                <a:cs typeface="Calibri"/>
              </a:rPr>
              <a:t>, R. (2018) </a:t>
            </a:r>
            <a:r>
              <a:rPr lang="en-US" i="1">
                <a:cs typeface="Calibri"/>
              </a:rPr>
              <a:t>Social Development Theory (Lev Vygotsky).</a:t>
            </a:r>
            <a:r>
              <a:rPr lang="en-US">
                <a:cs typeface="Calibri"/>
              </a:rPr>
              <a:t> </a:t>
            </a:r>
            <a:r>
              <a:rPr lang="en-US">
                <a:cs typeface="Calibri"/>
                <a:hlinkClick r:id="rId4"/>
              </a:rPr>
              <a:t>http://instructionaldesign.org/theories/social-development/</a:t>
            </a:r>
            <a:r>
              <a:rPr lang="en-US">
                <a:cs typeface="Calibri"/>
              </a:rPr>
              <a:t> (Accessed: 26 April 2018). </a:t>
            </a:r>
            <a:endParaRPr lang="en-US"/>
          </a:p>
          <a:p>
            <a:r>
              <a:rPr lang="en-US">
                <a:cs typeface="Calibri"/>
              </a:rPr>
              <a:t>Davis, B. (2017) </a:t>
            </a:r>
            <a:r>
              <a:rPr lang="en-US" i="1">
                <a:cs typeface="Calibri"/>
              </a:rPr>
              <a:t>Environmental factors that influence social Development in children.</a:t>
            </a:r>
            <a:r>
              <a:rPr lang="en-US">
                <a:cs typeface="Calibri"/>
              </a:rPr>
              <a:t> </a:t>
            </a:r>
            <a:r>
              <a:rPr lang="en-US">
                <a:cs typeface="Calibri"/>
                <a:hlinkClick r:id="rId5"/>
              </a:rPr>
              <a:t>https://www.livestrong.com/article/550087-environmental-factors-for-social-development-in-children/</a:t>
            </a:r>
            <a:r>
              <a:rPr lang="en-US">
                <a:cs typeface="Calibri"/>
              </a:rPr>
              <a:t> (Accessed: 29 April 2018).</a:t>
            </a:r>
          </a:p>
          <a:p>
            <a:r>
              <a:rPr lang="en-US">
                <a:cs typeface="Calibri"/>
              </a:rPr>
              <a:t>David, L. (2014) </a:t>
            </a:r>
            <a:r>
              <a:rPr lang="en-US" i="1">
                <a:cs typeface="Calibri"/>
              </a:rPr>
              <a:t>Social Development Theory (Vygotsky). </a:t>
            </a:r>
            <a:r>
              <a:rPr lang="en-US">
                <a:cs typeface="Calibri"/>
                <a:hlinkClick r:id="rId6"/>
              </a:rPr>
              <a:t>https://www.learning-theories.com/vygotskys-social-learning-theory.html</a:t>
            </a:r>
            <a:r>
              <a:rPr lang="en-US">
                <a:cs typeface="Calibri"/>
              </a:rPr>
              <a:t> (Accessed: 26 April 2018).</a:t>
            </a:r>
            <a:endParaRPr lang="en-US" i="1">
              <a:cs typeface="Calibri"/>
            </a:endParaRPr>
          </a:p>
          <a:p>
            <a:r>
              <a:rPr lang="en-US">
                <a:cs typeface="Calibri"/>
              </a:rPr>
              <a:t>David, L. (2015) Social Learning Theory (Bandura). </a:t>
            </a:r>
            <a:r>
              <a:rPr lang="en-US">
                <a:cs typeface="Calibri"/>
                <a:hlinkClick r:id="rId7"/>
              </a:rPr>
              <a:t>https://www.learning-theories.com/social-learning-theory-bandura.html</a:t>
            </a:r>
            <a:r>
              <a:rPr lang="en-US">
                <a:cs typeface="Calibri"/>
              </a:rPr>
              <a:t> (Accessed: 26 April 2018). </a:t>
            </a:r>
          </a:p>
          <a:p>
            <a:r>
              <a:rPr lang="en-US">
                <a:cs typeface="Calibri"/>
              </a:rPr>
              <a:t>Kids Matter (no date) </a:t>
            </a:r>
            <a:r>
              <a:rPr lang="en-US" i="1">
                <a:cs typeface="Calibri"/>
              </a:rPr>
              <a:t>Social Development. </a:t>
            </a:r>
            <a:r>
              <a:rPr lang="en-US">
                <a:cs typeface="Calibri"/>
                <a:hlinkClick r:id="rId8"/>
              </a:rPr>
              <a:t>https://www.kidsmatter.edu.au/mental-health-matters/social-and-emotional-learning/social-development</a:t>
            </a:r>
            <a:r>
              <a:rPr lang="en-US">
                <a:cs typeface="Calibri"/>
              </a:rPr>
              <a:t> (Accessed: 22 April 2018). </a:t>
            </a:r>
          </a:p>
          <a:p>
            <a:r>
              <a:rPr lang="en-US">
                <a:cs typeface="Calibri"/>
              </a:rPr>
              <a:t>Morin, A. (no date) </a:t>
            </a:r>
            <a:r>
              <a:rPr lang="en-US" i="1"/>
              <a:t>Social and Emotional Skills: What to Expect at Different Ages</a:t>
            </a:r>
            <a:r>
              <a:rPr lang="en-US" i="1">
                <a:cs typeface="Calibri"/>
              </a:rPr>
              <a:t>. </a:t>
            </a:r>
            <a:r>
              <a:rPr lang="en-US">
                <a:cs typeface="Calibri"/>
                <a:hlinkClick r:id="rId9"/>
              </a:rPr>
              <a:t>https://www.understood.org/en/learning-attention-issues/signs-symptoms/age-by-age-learning-skills/social-and-emotional-skills-what-to-expect-at-different-ages</a:t>
            </a:r>
            <a:r>
              <a:rPr lang="en-US">
                <a:cs typeface="Calibri"/>
              </a:rPr>
              <a:t> (Accessed 29 April 2018). </a:t>
            </a:r>
            <a:endParaRPr lang="en-US" i="1">
              <a:cs typeface="Calibri"/>
            </a:endParaRPr>
          </a:p>
          <a:p>
            <a:r>
              <a:rPr lang="en-US">
                <a:cs typeface="Calibri"/>
              </a:rPr>
              <a:t>Pritchard, A. (2014) </a:t>
            </a:r>
            <a:r>
              <a:rPr lang="en-US" i="1">
                <a:cs typeface="Calibri"/>
              </a:rPr>
              <a:t>Ways of Learning: Learning theories for the classroom. </a:t>
            </a:r>
            <a:r>
              <a:rPr lang="en-US">
                <a:cs typeface="Calibri"/>
              </a:rPr>
              <a:t>4th </a:t>
            </a:r>
            <a:r>
              <a:rPr lang="en-US" err="1">
                <a:cs typeface="Calibri"/>
              </a:rPr>
              <a:t>edn</a:t>
            </a:r>
            <a:r>
              <a:rPr lang="en-US">
                <a:cs typeface="Calibri"/>
              </a:rPr>
              <a:t>. Oxford: Routledge.</a:t>
            </a:r>
          </a:p>
          <a:p>
            <a:r>
              <a:rPr lang="en-US">
                <a:cs typeface="Calibri"/>
              </a:rPr>
              <a:t>Scan (2018) </a:t>
            </a:r>
            <a:r>
              <a:rPr lang="en-US" i="1">
                <a:cs typeface="Calibri"/>
              </a:rPr>
              <a:t>Social development in children. </a:t>
            </a:r>
            <a:r>
              <a:rPr lang="en-US">
                <a:cs typeface="Calibri"/>
                <a:hlinkClick r:id="rId10"/>
              </a:rPr>
              <a:t>https://www.scanva.org/support-for-parents/parent-resource-center-2/social-development-in-children/</a:t>
            </a:r>
            <a:r>
              <a:rPr lang="en-US">
                <a:cs typeface="Calibri"/>
              </a:rPr>
              <a:t> (Accessed: 22 April 2018).</a:t>
            </a:r>
            <a:endParaRPr lang="en-US" i="1">
              <a:cs typeface="Calibri"/>
            </a:endParaRPr>
          </a:p>
          <a:p>
            <a:r>
              <a:rPr lang="en-US">
                <a:cs typeface="Calibri"/>
              </a:rPr>
              <a:t>Winkler, S. and Tips, P. (2018) </a:t>
            </a:r>
            <a:r>
              <a:rPr lang="en-US" i="1">
                <a:cs typeface="Calibri"/>
              </a:rPr>
              <a:t>What is the zone of proximal development?</a:t>
            </a:r>
            <a:r>
              <a:rPr lang="en-US">
                <a:cs typeface="Calibri"/>
              </a:rPr>
              <a:t>. </a:t>
            </a:r>
            <a:r>
              <a:rPr lang="en-US">
                <a:cs typeface="Calibri"/>
                <a:hlinkClick r:id="rId11"/>
              </a:rPr>
              <a:t>https://lifestyle.howstuffworks.com/family/parenting/parenting-tips/zone-proximal2.htm</a:t>
            </a:r>
            <a:r>
              <a:rPr lang="en-US">
                <a:cs typeface="Calibri"/>
              </a:rPr>
              <a:t>  (Accessed 27 April 2018). </a:t>
            </a:r>
          </a:p>
          <a:p>
            <a:r>
              <a:rPr lang="en-US">
                <a:cs typeface="Calibri"/>
              </a:rPr>
              <a:t>Kelly, G. (no date) </a:t>
            </a:r>
            <a:r>
              <a:rPr lang="en-US" i="1">
                <a:cs typeface="Calibri"/>
              </a:rPr>
              <a:t>Two (or more) heads are better than one</a:t>
            </a:r>
            <a:r>
              <a:rPr lang="en-US">
                <a:cs typeface="Calibri"/>
              </a:rPr>
              <a:t>. [online] International Teaching Magazine. Available at: https://consiliumeducation.com/itm/2017/01/04/two-or-more-heads-are-better-than-one/ (Accessed 27 Apr. 2018)</a:t>
            </a:r>
          </a:p>
          <a:p>
            <a:endParaRPr lang="en-US">
              <a:cs typeface="Calibri"/>
            </a:endParaRPr>
          </a:p>
          <a:p>
            <a:endParaRPr lang="en-US">
              <a:cs typeface="Calibri"/>
            </a:endParaRPr>
          </a:p>
        </p:txBody>
      </p:sp>
    </p:spTree>
    <p:extLst>
      <p:ext uri="{BB962C8B-B14F-4D97-AF65-F5344CB8AC3E}">
        <p14:creationId xmlns:p14="http://schemas.microsoft.com/office/powerpoint/2010/main" val="11416038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Celestial</vt:lpstr>
      <vt:lpstr>Social development</vt:lpstr>
      <vt:lpstr>PowerPoint Presentation</vt:lpstr>
      <vt:lpstr>What is social development? </vt:lpstr>
      <vt:lpstr>The importance of social development.</vt:lpstr>
      <vt:lpstr>PowerPoint Presentation</vt:lpstr>
      <vt:lpstr>Social development theory and social learning theory.</vt:lpstr>
      <vt:lpstr>The more knowledgeable other. (mko)</vt:lpstr>
      <vt:lpstr>The zone of proximal development. (zpd)</vt:lpstr>
      <vt:lpstr>How social development theories are applied in settings.</vt:lpstr>
      <vt:lpstr>Impact of the environment on social development.</vt:lpstr>
      <vt:lpstr>Impact of the environment on social development.</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development</dc:title>
  <cp:revision>6</cp:revision>
  <dcterms:modified xsi:type="dcterms:W3CDTF">2018-05-04T08:10:11Z</dcterms:modified>
</cp:coreProperties>
</file>