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7" r:id="rId1"/>
  </p:sldMasterIdLst>
  <p:sldIdLst>
    <p:sldId id="267" r:id="rId2"/>
    <p:sldId id="256" r:id="rId3"/>
    <p:sldId id="269" r:id="rId4"/>
    <p:sldId id="258" r:id="rId5"/>
    <p:sldId id="257" r:id="rId6"/>
    <p:sldId id="259" r:id="rId7"/>
    <p:sldId id="265" r:id="rId8"/>
    <p:sldId id="261" r:id="rId9"/>
    <p:sldId id="262" r:id="rId10"/>
    <p:sldId id="266" r:id="rId11"/>
    <p:sldId id="263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78DAE7-F687-DE35-6418-F5ED89A39DF6}" v="729" dt="2026-06-12T20:19:36.0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F226B2-1E52-440E-8E84-D8F38A85A28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B5A834-A7A9-4611-BA7F-31DAB04EB751}">
      <dgm:prSet/>
      <dgm:spPr/>
      <dgm:t>
        <a:bodyPr/>
        <a:lstStyle/>
        <a:p>
          <a:r>
            <a:rPr lang="en-US"/>
            <a:t>Main idea: Children are naturally born with a need to form a close, secure bond with a main caregiver, this is essential for their emotional wellbeing and development</a:t>
          </a:r>
        </a:p>
      </dgm:t>
    </dgm:pt>
    <dgm:pt modelId="{854ADF13-286C-478C-8E2D-A55EEE2C92DF}" type="parTrans" cxnId="{290F2E1F-92C8-4BDE-BA5C-08ED0EA72076}">
      <dgm:prSet/>
      <dgm:spPr/>
      <dgm:t>
        <a:bodyPr/>
        <a:lstStyle/>
        <a:p>
          <a:endParaRPr lang="en-US"/>
        </a:p>
      </dgm:t>
    </dgm:pt>
    <dgm:pt modelId="{BA9A43AB-0241-4515-B771-504A6FAD1AB7}" type="sibTrans" cxnId="{290F2E1F-92C8-4BDE-BA5C-08ED0EA72076}">
      <dgm:prSet/>
      <dgm:spPr/>
      <dgm:t>
        <a:bodyPr/>
        <a:lstStyle/>
        <a:p>
          <a:endParaRPr lang="en-US"/>
        </a:p>
      </dgm:t>
    </dgm:pt>
    <dgm:pt modelId="{2FD999F5-7232-4DF8-A42C-C53B70971A67}">
      <dgm:prSet custT="1"/>
      <dgm:spPr/>
      <dgm:t>
        <a:bodyPr/>
        <a:lstStyle/>
        <a:p>
          <a:pPr rtl="0"/>
          <a:r>
            <a:rPr lang="en-US" dirty="0"/>
            <a:t>Internal working model (mental rulebook built from early experiences) : The relationship a child has early in life shape how they see themselves, other people, and the world around them, this stays with them as they grow</a:t>
          </a:r>
          <a:r>
            <a:rPr lang="en-US" dirty="0">
              <a:latin typeface="Century Gothic" panose="020B0502020202020204"/>
            </a:rPr>
            <a:t> as said by </a:t>
          </a:r>
          <a:r>
            <a:rPr lang="en-US" sz="1800" b="0" dirty="0">
              <a:latin typeface="Century Gothic" panose="020B0502020202020204"/>
            </a:rPr>
            <a:t>Bowlby </a:t>
          </a:r>
          <a:r>
            <a:rPr lang="en-US" dirty="0">
              <a:latin typeface="Century Gothic" panose="020B0502020202020204"/>
            </a:rPr>
            <a:t>(1988)</a:t>
          </a:r>
          <a:endParaRPr lang="en-US" dirty="0"/>
        </a:p>
      </dgm:t>
    </dgm:pt>
    <dgm:pt modelId="{137E63E0-7341-47FA-89F2-109648C167E7}" type="parTrans" cxnId="{2B2D70E6-A4AC-4F37-9F77-48154E39723B}">
      <dgm:prSet/>
      <dgm:spPr/>
      <dgm:t>
        <a:bodyPr/>
        <a:lstStyle/>
        <a:p>
          <a:endParaRPr lang="en-US"/>
        </a:p>
      </dgm:t>
    </dgm:pt>
    <dgm:pt modelId="{5F3F58DA-9D61-4E4A-B11F-226CE711A139}" type="sibTrans" cxnId="{2B2D70E6-A4AC-4F37-9F77-48154E39723B}">
      <dgm:prSet/>
      <dgm:spPr/>
      <dgm:t>
        <a:bodyPr/>
        <a:lstStyle/>
        <a:p>
          <a:endParaRPr lang="en-US"/>
        </a:p>
      </dgm:t>
    </dgm:pt>
    <dgm:pt modelId="{06D0BD37-C2E9-4AA1-98E8-762C21D9276B}">
      <dgm:prSet/>
      <dgm:spPr/>
      <dgm:t>
        <a:bodyPr/>
        <a:lstStyle/>
        <a:p>
          <a:r>
            <a:rPr lang="en-US"/>
            <a:t>Key stage: The first 5 years of life are the most important period for forming these attachments</a:t>
          </a:r>
        </a:p>
      </dgm:t>
    </dgm:pt>
    <dgm:pt modelId="{6961D405-ABBB-419A-BAE9-4BD652B73EAF}" type="parTrans" cxnId="{14F9C14F-3649-4A2A-9A1F-4B5D95F7B042}">
      <dgm:prSet/>
      <dgm:spPr/>
      <dgm:t>
        <a:bodyPr/>
        <a:lstStyle/>
        <a:p>
          <a:endParaRPr lang="en-US"/>
        </a:p>
      </dgm:t>
    </dgm:pt>
    <dgm:pt modelId="{07E8D999-6E5D-4F7A-9AB1-964687E4ACD5}" type="sibTrans" cxnId="{14F9C14F-3649-4A2A-9A1F-4B5D95F7B042}">
      <dgm:prSet/>
      <dgm:spPr/>
      <dgm:t>
        <a:bodyPr/>
        <a:lstStyle/>
        <a:p>
          <a:endParaRPr lang="en-US"/>
        </a:p>
      </dgm:t>
    </dgm:pt>
    <dgm:pt modelId="{D0BDC3E2-2B36-4969-BCF1-98C1CAFAA3A4}">
      <dgm:prSet/>
      <dgm:spPr/>
      <dgm:t>
        <a:bodyPr/>
        <a:lstStyle/>
        <a:p>
          <a:r>
            <a:rPr lang="en-US" dirty="0"/>
            <a:t>What children need: Consistent, warm, responsive care so they feel safe enough to </a:t>
          </a:r>
          <a:r>
            <a:rPr lang="en-US" dirty="0" err="1"/>
            <a:t>explore,learn</a:t>
          </a:r>
          <a:r>
            <a:rPr lang="en-US" dirty="0"/>
            <a:t> and build confidence</a:t>
          </a:r>
        </a:p>
      </dgm:t>
    </dgm:pt>
    <dgm:pt modelId="{A18E916C-C816-47DA-8216-49A69726813E}" type="parTrans" cxnId="{04FC4308-8D65-4C3B-9D55-25D8E51B4D15}">
      <dgm:prSet/>
      <dgm:spPr/>
      <dgm:t>
        <a:bodyPr/>
        <a:lstStyle/>
        <a:p>
          <a:endParaRPr lang="en-US"/>
        </a:p>
      </dgm:t>
    </dgm:pt>
    <dgm:pt modelId="{E3993988-FF92-4866-91D2-55101510220B}" type="sibTrans" cxnId="{04FC4308-8D65-4C3B-9D55-25D8E51B4D15}">
      <dgm:prSet/>
      <dgm:spPr/>
      <dgm:t>
        <a:bodyPr/>
        <a:lstStyle/>
        <a:p>
          <a:endParaRPr lang="en-US"/>
        </a:p>
      </dgm:t>
    </dgm:pt>
    <dgm:pt modelId="{09948B28-202F-4A71-B769-35F1F215D5C4}" type="pres">
      <dgm:prSet presAssocID="{6CF226B2-1E52-440E-8E84-D8F38A85A28D}" presName="vert0" presStyleCnt="0">
        <dgm:presLayoutVars>
          <dgm:dir/>
          <dgm:animOne val="branch"/>
          <dgm:animLvl val="lvl"/>
        </dgm:presLayoutVars>
      </dgm:prSet>
      <dgm:spPr/>
    </dgm:pt>
    <dgm:pt modelId="{81BA1E34-D9BE-4B33-8635-38C12AEA96B4}" type="pres">
      <dgm:prSet presAssocID="{65B5A834-A7A9-4611-BA7F-31DAB04EB751}" presName="thickLine" presStyleLbl="alignNode1" presStyleIdx="0" presStyleCnt="4"/>
      <dgm:spPr/>
    </dgm:pt>
    <dgm:pt modelId="{8DBD251F-3104-4BE9-A609-179659BF7B43}" type="pres">
      <dgm:prSet presAssocID="{65B5A834-A7A9-4611-BA7F-31DAB04EB751}" presName="horz1" presStyleCnt="0"/>
      <dgm:spPr/>
    </dgm:pt>
    <dgm:pt modelId="{C812B888-F6A6-48A3-8AD4-8E6217284A59}" type="pres">
      <dgm:prSet presAssocID="{65B5A834-A7A9-4611-BA7F-31DAB04EB751}" presName="tx1" presStyleLbl="revTx" presStyleIdx="0" presStyleCnt="4"/>
      <dgm:spPr/>
    </dgm:pt>
    <dgm:pt modelId="{D4B30959-6C97-4F5F-8C7D-616FC9C6F20B}" type="pres">
      <dgm:prSet presAssocID="{65B5A834-A7A9-4611-BA7F-31DAB04EB751}" presName="vert1" presStyleCnt="0"/>
      <dgm:spPr/>
    </dgm:pt>
    <dgm:pt modelId="{55C2E14A-1BCE-425D-9D72-4AF8E1EC2178}" type="pres">
      <dgm:prSet presAssocID="{2FD999F5-7232-4DF8-A42C-C53B70971A67}" presName="thickLine" presStyleLbl="alignNode1" presStyleIdx="1" presStyleCnt="4"/>
      <dgm:spPr/>
    </dgm:pt>
    <dgm:pt modelId="{4EF9095A-7BA1-4F9C-B87B-F8D2743FF42B}" type="pres">
      <dgm:prSet presAssocID="{2FD999F5-7232-4DF8-A42C-C53B70971A67}" presName="horz1" presStyleCnt="0"/>
      <dgm:spPr/>
    </dgm:pt>
    <dgm:pt modelId="{4FE552D0-4E7A-4461-BFDB-5B432DAAF4C4}" type="pres">
      <dgm:prSet presAssocID="{2FD999F5-7232-4DF8-A42C-C53B70971A67}" presName="tx1" presStyleLbl="revTx" presStyleIdx="1" presStyleCnt="4"/>
      <dgm:spPr/>
    </dgm:pt>
    <dgm:pt modelId="{17A9DC52-5389-4407-8871-CFC9EEE08354}" type="pres">
      <dgm:prSet presAssocID="{2FD999F5-7232-4DF8-A42C-C53B70971A67}" presName="vert1" presStyleCnt="0"/>
      <dgm:spPr/>
    </dgm:pt>
    <dgm:pt modelId="{13E2A939-B6FC-4D1F-B4A2-169CCC5555E3}" type="pres">
      <dgm:prSet presAssocID="{06D0BD37-C2E9-4AA1-98E8-762C21D9276B}" presName="thickLine" presStyleLbl="alignNode1" presStyleIdx="2" presStyleCnt="4"/>
      <dgm:spPr/>
    </dgm:pt>
    <dgm:pt modelId="{CFC6561D-5D45-4AF0-9215-B6E39D237D1E}" type="pres">
      <dgm:prSet presAssocID="{06D0BD37-C2E9-4AA1-98E8-762C21D9276B}" presName="horz1" presStyleCnt="0"/>
      <dgm:spPr/>
    </dgm:pt>
    <dgm:pt modelId="{C8F1794C-CC51-43EA-9D70-EF8E0D76BFF9}" type="pres">
      <dgm:prSet presAssocID="{06D0BD37-C2E9-4AA1-98E8-762C21D9276B}" presName="tx1" presStyleLbl="revTx" presStyleIdx="2" presStyleCnt="4"/>
      <dgm:spPr/>
    </dgm:pt>
    <dgm:pt modelId="{036FD370-4044-45B1-A096-B24A4B8A070A}" type="pres">
      <dgm:prSet presAssocID="{06D0BD37-C2E9-4AA1-98E8-762C21D9276B}" presName="vert1" presStyleCnt="0"/>
      <dgm:spPr/>
    </dgm:pt>
    <dgm:pt modelId="{F4ECE882-9367-4F9A-AE62-7838D1CACA2B}" type="pres">
      <dgm:prSet presAssocID="{D0BDC3E2-2B36-4969-BCF1-98C1CAFAA3A4}" presName="thickLine" presStyleLbl="alignNode1" presStyleIdx="3" presStyleCnt="4"/>
      <dgm:spPr/>
    </dgm:pt>
    <dgm:pt modelId="{C3AC7FFC-3FC3-4B1F-B4DA-BCE64CCF0DB3}" type="pres">
      <dgm:prSet presAssocID="{D0BDC3E2-2B36-4969-BCF1-98C1CAFAA3A4}" presName="horz1" presStyleCnt="0"/>
      <dgm:spPr/>
    </dgm:pt>
    <dgm:pt modelId="{2695AC16-8169-4A02-85EF-95732EFB3437}" type="pres">
      <dgm:prSet presAssocID="{D0BDC3E2-2B36-4969-BCF1-98C1CAFAA3A4}" presName="tx1" presStyleLbl="revTx" presStyleIdx="3" presStyleCnt="4"/>
      <dgm:spPr/>
    </dgm:pt>
    <dgm:pt modelId="{575EE744-1ECA-4376-9604-29F8574DF2D1}" type="pres">
      <dgm:prSet presAssocID="{D0BDC3E2-2B36-4969-BCF1-98C1CAFAA3A4}" presName="vert1" presStyleCnt="0"/>
      <dgm:spPr/>
    </dgm:pt>
  </dgm:ptLst>
  <dgm:cxnLst>
    <dgm:cxn modelId="{04FC4308-8D65-4C3B-9D55-25D8E51B4D15}" srcId="{6CF226B2-1E52-440E-8E84-D8F38A85A28D}" destId="{D0BDC3E2-2B36-4969-BCF1-98C1CAFAA3A4}" srcOrd="3" destOrd="0" parTransId="{A18E916C-C816-47DA-8216-49A69726813E}" sibTransId="{E3993988-FF92-4866-91D2-55101510220B}"/>
    <dgm:cxn modelId="{290F2E1F-92C8-4BDE-BA5C-08ED0EA72076}" srcId="{6CF226B2-1E52-440E-8E84-D8F38A85A28D}" destId="{65B5A834-A7A9-4611-BA7F-31DAB04EB751}" srcOrd="0" destOrd="0" parTransId="{854ADF13-286C-478C-8E2D-A55EEE2C92DF}" sibTransId="{BA9A43AB-0241-4515-B771-504A6FAD1AB7}"/>
    <dgm:cxn modelId="{5AC58B2F-C2F7-46C7-963C-04A683AB390F}" type="presOf" srcId="{65B5A834-A7A9-4611-BA7F-31DAB04EB751}" destId="{C812B888-F6A6-48A3-8AD4-8E6217284A59}" srcOrd="0" destOrd="0" presId="urn:microsoft.com/office/officeart/2008/layout/LinedList"/>
    <dgm:cxn modelId="{14F9C14F-3649-4A2A-9A1F-4B5D95F7B042}" srcId="{6CF226B2-1E52-440E-8E84-D8F38A85A28D}" destId="{06D0BD37-C2E9-4AA1-98E8-762C21D9276B}" srcOrd="2" destOrd="0" parTransId="{6961D405-ABBB-419A-BAE9-4BD652B73EAF}" sibTransId="{07E8D999-6E5D-4F7A-9AB1-964687E4ACD5}"/>
    <dgm:cxn modelId="{C194897E-CF3B-4872-A868-FAA368AE9547}" type="presOf" srcId="{06D0BD37-C2E9-4AA1-98E8-762C21D9276B}" destId="{C8F1794C-CC51-43EA-9D70-EF8E0D76BFF9}" srcOrd="0" destOrd="0" presId="urn:microsoft.com/office/officeart/2008/layout/LinedList"/>
    <dgm:cxn modelId="{0EC0B1C6-9E3F-4762-AC8A-7B8E1BF3FD23}" type="presOf" srcId="{D0BDC3E2-2B36-4969-BCF1-98C1CAFAA3A4}" destId="{2695AC16-8169-4A02-85EF-95732EFB3437}" srcOrd="0" destOrd="0" presId="urn:microsoft.com/office/officeart/2008/layout/LinedList"/>
    <dgm:cxn modelId="{C77401D0-0EED-44B2-828A-35779265C257}" type="presOf" srcId="{2FD999F5-7232-4DF8-A42C-C53B70971A67}" destId="{4FE552D0-4E7A-4461-BFDB-5B432DAAF4C4}" srcOrd="0" destOrd="0" presId="urn:microsoft.com/office/officeart/2008/layout/LinedList"/>
    <dgm:cxn modelId="{2B2D70E6-A4AC-4F37-9F77-48154E39723B}" srcId="{6CF226B2-1E52-440E-8E84-D8F38A85A28D}" destId="{2FD999F5-7232-4DF8-A42C-C53B70971A67}" srcOrd="1" destOrd="0" parTransId="{137E63E0-7341-47FA-89F2-109648C167E7}" sibTransId="{5F3F58DA-9D61-4E4A-B11F-226CE711A139}"/>
    <dgm:cxn modelId="{9DF88DEF-6A19-453D-9017-008D10FD04F1}" type="presOf" srcId="{6CF226B2-1E52-440E-8E84-D8F38A85A28D}" destId="{09948B28-202F-4A71-B769-35F1F215D5C4}" srcOrd="0" destOrd="0" presId="urn:microsoft.com/office/officeart/2008/layout/LinedList"/>
    <dgm:cxn modelId="{F3F38CF6-8BBE-405B-9CC0-5FD5D5D7D62F}" type="presParOf" srcId="{09948B28-202F-4A71-B769-35F1F215D5C4}" destId="{81BA1E34-D9BE-4B33-8635-38C12AEA96B4}" srcOrd="0" destOrd="0" presId="urn:microsoft.com/office/officeart/2008/layout/LinedList"/>
    <dgm:cxn modelId="{7F165628-6CC1-4423-B071-20DCD61B7C3C}" type="presParOf" srcId="{09948B28-202F-4A71-B769-35F1F215D5C4}" destId="{8DBD251F-3104-4BE9-A609-179659BF7B43}" srcOrd="1" destOrd="0" presId="urn:microsoft.com/office/officeart/2008/layout/LinedList"/>
    <dgm:cxn modelId="{915FDFE4-1B8E-4195-A3D9-7DA8ECF757D6}" type="presParOf" srcId="{8DBD251F-3104-4BE9-A609-179659BF7B43}" destId="{C812B888-F6A6-48A3-8AD4-8E6217284A59}" srcOrd="0" destOrd="0" presId="urn:microsoft.com/office/officeart/2008/layout/LinedList"/>
    <dgm:cxn modelId="{2623D504-62DE-412B-8619-8F6A4A4F7C03}" type="presParOf" srcId="{8DBD251F-3104-4BE9-A609-179659BF7B43}" destId="{D4B30959-6C97-4F5F-8C7D-616FC9C6F20B}" srcOrd="1" destOrd="0" presId="urn:microsoft.com/office/officeart/2008/layout/LinedList"/>
    <dgm:cxn modelId="{4214E06B-8D5D-495F-BB1E-6AD4ACA7A825}" type="presParOf" srcId="{09948B28-202F-4A71-B769-35F1F215D5C4}" destId="{55C2E14A-1BCE-425D-9D72-4AF8E1EC2178}" srcOrd="2" destOrd="0" presId="urn:microsoft.com/office/officeart/2008/layout/LinedList"/>
    <dgm:cxn modelId="{1A75B874-2E4D-4854-8358-850DB3261839}" type="presParOf" srcId="{09948B28-202F-4A71-B769-35F1F215D5C4}" destId="{4EF9095A-7BA1-4F9C-B87B-F8D2743FF42B}" srcOrd="3" destOrd="0" presId="urn:microsoft.com/office/officeart/2008/layout/LinedList"/>
    <dgm:cxn modelId="{AFD1A64A-6DF6-4D07-8AC6-9CA2D67C4656}" type="presParOf" srcId="{4EF9095A-7BA1-4F9C-B87B-F8D2743FF42B}" destId="{4FE552D0-4E7A-4461-BFDB-5B432DAAF4C4}" srcOrd="0" destOrd="0" presId="urn:microsoft.com/office/officeart/2008/layout/LinedList"/>
    <dgm:cxn modelId="{EB872F86-2506-47CE-AF02-45FBD510542C}" type="presParOf" srcId="{4EF9095A-7BA1-4F9C-B87B-F8D2743FF42B}" destId="{17A9DC52-5389-4407-8871-CFC9EEE08354}" srcOrd="1" destOrd="0" presId="urn:microsoft.com/office/officeart/2008/layout/LinedList"/>
    <dgm:cxn modelId="{EE6CBB18-DFA2-4EBE-8994-653840F3423E}" type="presParOf" srcId="{09948B28-202F-4A71-B769-35F1F215D5C4}" destId="{13E2A939-B6FC-4D1F-B4A2-169CCC5555E3}" srcOrd="4" destOrd="0" presId="urn:microsoft.com/office/officeart/2008/layout/LinedList"/>
    <dgm:cxn modelId="{22440CFC-6CF4-4DF0-A548-878D4F9367D6}" type="presParOf" srcId="{09948B28-202F-4A71-B769-35F1F215D5C4}" destId="{CFC6561D-5D45-4AF0-9215-B6E39D237D1E}" srcOrd="5" destOrd="0" presId="urn:microsoft.com/office/officeart/2008/layout/LinedList"/>
    <dgm:cxn modelId="{7B681446-F0DB-473F-96C0-4F97B35ECF47}" type="presParOf" srcId="{CFC6561D-5D45-4AF0-9215-B6E39D237D1E}" destId="{C8F1794C-CC51-43EA-9D70-EF8E0D76BFF9}" srcOrd="0" destOrd="0" presId="urn:microsoft.com/office/officeart/2008/layout/LinedList"/>
    <dgm:cxn modelId="{883D7E19-378D-4B66-B9C9-6E91571CC57D}" type="presParOf" srcId="{CFC6561D-5D45-4AF0-9215-B6E39D237D1E}" destId="{036FD370-4044-45B1-A096-B24A4B8A070A}" srcOrd="1" destOrd="0" presId="urn:microsoft.com/office/officeart/2008/layout/LinedList"/>
    <dgm:cxn modelId="{913CE2FD-56F0-4AC8-A856-480D7A84A3DD}" type="presParOf" srcId="{09948B28-202F-4A71-B769-35F1F215D5C4}" destId="{F4ECE882-9367-4F9A-AE62-7838D1CACA2B}" srcOrd="6" destOrd="0" presId="urn:microsoft.com/office/officeart/2008/layout/LinedList"/>
    <dgm:cxn modelId="{6E2F44D9-0E79-4D06-90AE-FB1C7576CA29}" type="presParOf" srcId="{09948B28-202F-4A71-B769-35F1F215D5C4}" destId="{C3AC7FFC-3FC3-4B1F-B4DA-BCE64CCF0DB3}" srcOrd="7" destOrd="0" presId="urn:microsoft.com/office/officeart/2008/layout/LinedList"/>
    <dgm:cxn modelId="{167BB371-C775-443A-BD3F-58E1BFFB78BC}" type="presParOf" srcId="{C3AC7FFC-3FC3-4B1F-B4DA-BCE64CCF0DB3}" destId="{2695AC16-8169-4A02-85EF-95732EFB3437}" srcOrd="0" destOrd="0" presId="urn:microsoft.com/office/officeart/2008/layout/LinedList"/>
    <dgm:cxn modelId="{3F10AE01-0785-40AC-BAC9-EB54841BF36C}" type="presParOf" srcId="{C3AC7FFC-3FC3-4B1F-B4DA-BCE64CCF0DB3}" destId="{575EE744-1ECA-4376-9604-29F8574DF2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D48ACA-0452-44DE-9149-94E971163914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AE2E90B-C063-4235-A102-FA448B2B0A49}">
      <dgm:prSet/>
      <dgm:spPr/>
      <dgm:t>
        <a:bodyPr/>
        <a:lstStyle/>
        <a:p>
          <a:r>
            <a:rPr lang="en-US"/>
            <a:t>It focuses on how early experiences and relationships affect behavior and development</a:t>
          </a:r>
        </a:p>
      </dgm:t>
    </dgm:pt>
    <dgm:pt modelId="{BEEE8F84-51F5-43C1-967E-3066D86C1402}" type="parTrans" cxnId="{89F19763-A21D-486C-BCC7-72E422F58EBF}">
      <dgm:prSet/>
      <dgm:spPr/>
      <dgm:t>
        <a:bodyPr/>
        <a:lstStyle/>
        <a:p>
          <a:endParaRPr lang="en-US"/>
        </a:p>
      </dgm:t>
    </dgm:pt>
    <dgm:pt modelId="{27D99257-FB05-4C97-B636-3C484F4D02AE}" type="sibTrans" cxnId="{89F19763-A21D-486C-BCC7-72E422F58EBF}">
      <dgm:prSet/>
      <dgm:spPr/>
      <dgm:t>
        <a:bodyPr/>
        <a:lstStyle/>
        <a:p>
          <a:endParaRPr lang="en-US"/>
        </a:p>
      </dgm:t>
    </dgm:pt>
    <dgm:pt modelId="{DF63691A-9ADB-4FCA-B2DC-62D3CDA4D97D}">
      <dgm:prSet/>
      <dgm:spPr/>
      <dgm:t>
        <a:bodyPr/>
        <a:lstStyle/>
        <a:p>
          <a:r>
            <a:rPr lang="en-US" dirty="0"/>
            <a:t>It helps us staff to understand that Isaac's actions are a response to what he has been through, not "bad </a:t>
          </a:r>
          <a:r>
            <a:rPr lang="en-US" dirty="0" err="1"/>
            <a:t>behaviour</a:t>
          </a:r>
          <a:r>
            <a:rPr lang="en-US" dirty="0"/>
            <a:t>"</a:t>
          </a:r>
        </a:p>
      </dgm:t>
    </dgm:pt>
    <dgm:pt modelId="{E8DFB231-EC5A-4EF7-AD2E-0FB038B132CA}" type="parTrans" cxnId="{31D8D401-B9AD-440D-A37E-765F4ADF3009}">
      <dgm:prSet/>
      <dgm:spPr/>
      <dgm:t>
        <a:bodyPr/>
        <a:lstStyle/>
        <a:p>
          <a:endParaRPr lang="en-US"/>
        </a:p>
      </dgm:t>
    </dgm:pt>
    <dgm:pt modelId="{0A3A3B91-946B-4BAB-8A7F-D1F56A3615F8}" type="sibTrans" cxnId="{31D8D401-B9AD-440D-A37E-765F4ADF3009}">
      <dgm:prSet/>
      <dgm:spPr/>
      <dgm:t>
        <a:bodyPr/>
        <a:lstStyle/>
        <a:p>
          <a:endParaRPr lang="en-US"/>
        </a:p>
      </dgm:t>
    </dgm:pt>
    <dgm:pt modelId="{C7520727-E703-49E2-A29E-30CEAAC6BC4B}">
      <dgm:prSet/>
      <dgm:spPr/>
      <dgm:t>
        <a:bodyPr/>
        <a:lstStyle/>
        <a:p>
          <a:r>
            <a:rPr lang="en-US" dirty="0"/>
            <a:t>It looks at the whole family and not just Isaac which shows that supporting </a:t>
          </a:r>
          <a:r>
            <a:rPr lang="en-US" dirty="0" err="1"/>
            <a:t>hs</a:t>
          </a:r>
          <a:r>
            <a:rPr lang="en-US" dirty="0"/>
            <a:t> mother will also helping him</a:t>
          </a:r>
        </a:p>
      </dgm:t>
    </dgm:pt>
    <dgm:pt modelId="{E7E0F164-B3A6-45C8-8781-4671CEC0109F}" type="parTrans" cxnId="{737D4E2A-C284-410C-8CB6-8ACC019AE463}">
      <dgm:prSet/>
      <dgm:spPr/>
      <dgm:t>
        <a:bodyPr/>
        <a:lstStyle/>
        <a:p>
          <a:endParaRPr lang="en-US"/>
        </a:p>
      </dgm:t>
    </dgm:pt>
    <dgm:pt modelId="{003599C4-7F06-4AA8-BD6E-94714A5FC454}" type="sibTrans" cxnId="{737D4E2A-C284-410C-8CB6-8ACC019AE463}">
      <dgm:prSet/>
      <dgm:spPr/>
      <dgm:t>
        <a:bodyPr/>
        <a:lstStyle/>
        <a:p>
          <a:endParaRPr lang="en-US"/>
        </a:p>
      </dgm:t>
    </dgm:pt>
    <dgm:pt modelId="{49449917-E87D-4636-B073-0F39F80087AE}">
      <dgm:prSet/>
      <dgm:spPr/>
      <dgm:t>
        <a:bodyPr/>
        <a:lstStyle/>
        <a:p>
          <a:pPr rtl="0"/>
          <a:r>
            <a:rPr lang="en-US" dirty="0"/>
            <a:t>It fits perfectly with creating a support plan that is stable, consistent and nurturing</a:t>
          </a:r>
          <a:r>
            <a:rPr lang="en-US" dirty="0">
              <a:latin typeface="Century Gothic" panose="020B0502020202020204"/>
            </a:rPr>
            <a:t> </a:t>
          </a:r>
          <a:endParaRPr lang="en-US" dirty="0"/>
        </a:p>
      </dgm:t>
    </dgm:pt>
    <dgm:pt modelId="{5A089681-859E-43DC-B4F2-561765BEF478}" type="parTrans" cxnId="{72B4C304-0941-4BFC-A7F6-5ACF80134752}">
      <dgm:prSet/>
      <dgm:spPr/>
      <dgm:t>
        <a:bodyPr/>
        <a:lstStyle/>
        <a:p>
          <a:endParaRPr lang="en-US"/>
        </a:p>
      </dgm:t>
    </dgm:pt>
    <dgm:pt modelId="{F38FCEE0-E0F0-4075-8BAD-064FD442090D}" type="sibTrans" cxnId="{72B4C304-0941-4BFC-A7F6-5ACF80134752}">
      <dgm:prSet/>
      <dgm:spPr/>
      <dgm:t>
        <a:bodyPr/>
        <a:lstStyle/>
        <a:p>
          <a:endParaRPr lang="en-US"/>
        </a:p>
      </dgm:t>
    </dgm:pt>
    <dgm:pt modelId="{272C4904-AC43-47B1-8B68-1F892AF7B9C4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"This approach matches with official early years guidance of (Department of Education, 2024)."</a:t>
          </a:r>
        </a:p>
      </dgm:t>
    </dgm:pt>
    <dgm:pt modelId="{E41EC8CC-7FCC-442B-8E52-9DA32E048575}" type="parTrans" cxnId="{8662AB20-4C08-40F7-A38A-0C07AE69F658}">
      <dgm:prSet/>
      <dgm:spPr/>
    </dgm:pt>
    <dgm:pt modelId="{A9A13F5D-5217-4844-B15D-435224A08C85}" type="sibTrans" cxnId="{8662AB20-4C08-40F7-A38A-0C07AE69F658}">
      <dgm:prSet/>
      <dgm:spPr/>
    </dgm:pt>
    <dgm:pt modelId="{3CFD37F8-184E-4C7F-B3FA-AE86F4DF5769}" type="pres">
      <dgm:prSet presAssocID="{1ED48ACA-0452-44DE-9149-94E971163914}" presName="vert0" presStyleCnt="0">
        <dgm:presLayoutVars>
          <dgm:dir/>
          <dgm:animOne val="branch"/>
          <dgm:animLvl val="lvl"/>
        </dgm:presLayoutVars>
      </dgm:prSet>
      <dgm:spPr/>
    </dgm:pt>
    <dgm:pt modelId="{04CF9B3D-8E7D-4F55-8950-7ACB6FBC6925}" type="pres">
      <dgm:prSet presAssocID="{CAE2E90B-C063-4235-A102-FA448B2B0A49}" presName="thickLine" presStyleLbl="alignNode1" presStyleIdx="0" presStyleCnt="5"/>
      <dgm:spPr/>
    </dgm:pt>
    <dgm:pt modelId="{DB9E5622-63E1-4BB0-8BAE-E2777A7D9B5B}" type="pres">
      <dgm:prSet presAssocID="{CAE2E90B-C063-4235-A102-FA448B2B0A49}" presName="horz1" presStyleCnt="0"/>
      <dgm:spPr/>
    </dgm:pt>
    <dgm:pt modelId="{E0063295-5F67-4354-AAE0-A4C51ADFF651}" type="pres">
      <dgm:prSet presAssocID="{CAE2E90B-C063-4235-A102-FA448B2B0A49}" presName="tx1" presStyleLbl="revTx" presStyleIdx="0" presStyleCnt="5"/>
      <dgm:spPr/>
    </dgm:pt>
    <dgm:pt modelId="{63771AEF-2D58-40F4-99EF-E5F74304C58A}" type="pres">
      <dgm:prSet presAssocID="{CAE2E90B-C063-4235-A102-FA448B2B0A49}" presName="vert1" presStyleCnt="0"/>
      <dgm:spPr/>
    </dgm:pt>
    <dgm:pt modelId="{AF0636C3-09B8-44DF-A74C-3FD016DBABEF}" type="pres">
      <dgm:prSet presAssocID="{DF63691A-9ADB-4FCA-B2DC-62D3CDA4D97D}" presName="thickLine" presStyleLbl="alignNode1" presStyleIdx="1" presStyleCnt="5"/>
      <dgm:spPr/>
    </dgm:pt>
    <dgm:pt modelId="{25DCBA85-1980-4A3B-885C-CB48E5020AE5}" type="pres">
      <dgm:prSet presAssocID="{DF63691A-9ADB-4FCA-B2DC-62D3CDA4D97D}" presName="horz1" presStyleCnt="0"/>
      <dgm:spPr/>
    </dgm:pt>
    <dgm:pt modelId="{0E63E433-D3AC-4A66-8F92-AACF850FD594}" type="pres">
      <dgm:prSet presAssocID="{DF63691A-9ADB-4FCA-B2DC-62D3CDA4D97D}" presName="tx1" presStyleLbl="revTx" presStyleIdx="1" presStyleCnt="5"/>
      <dgm:spPr/>
    </dgm:pt>
    <dgm:pt modelId="{6DD5CFD6-9C35-4E6B-921A-0ACAF5143A2D}" type="pres">
      <dgm:prSet presAssocID="{DF63691A-9ADB-4FCA-B2DC-62D3CDA4D97D}" presName="vert1" presStyleCnt="0"/>
      <dgm:spPr/>
    </dgm:pt>
    <dgm:pt modelId="{68BE2098-B1E0-439E-A247-38DFFFA8791B}" type="pres">
      <dgm:prSet presAssocID="{C7520727-E703-49E2-A29E-30CEAAC6BC4B}" presName="thickLine" presStyleLbl="alignNode1" presStyleIdx="2" presStyleCnt="5"/>
      <dgm:spPr/>
    </dgm:pt>
    <dgm:pt modelId="{F210E00B-28BE-429C-900C-CB9A22513C34}" type="pres">
      <dgm:prSet presAssocID="{C7520727-E703-49E2-A29E-30CEAAC6BC4B}" presName="horz1" presStyleCnt="0"/>
      <dgm:spPr/>
    </dgm:pt>
    <dgm:pt modelId="{984857FD-0B23-4C02-A918-166001F7B9CE}" type="pres">
      <dgm:prSet presAssocID="{C7520727-E703-49E2-A29E-30CEAAC6BC4B}" presName="tx1" presStyleLbl="revTx" presStyleIdx="2" presStyleCnt="5"/>
      <dgm:spPr/>
    </dgm:pt>
    <dgm:pt modelId="{A7118DD0-E241-44D7-A08C-17A19A711B01}" type="pres">
      <dgm:prSet presAssocID="{C7520727-E703-49E2-A29E-30CEAAC6BC4B}" presName="vert1" presStyleCnt="0"/>
      <dgm:spPr/>
    </dgm:pt>
    <dgm:pt modelId="{30F708BE-AA8B-4BFF-BC50-E345AA54F268}" type="pres">
      <dgm:prSet presAssocID="{49449917-E87D-4636-B073-0F39F80087AE}" presName="thickLine" presStyleLbl="alignNode1" presStyleIdx="3" presStyleCnt="5"/>
      <dgm:spPr/>
    </dgm:pt>
    <dgm:pt modelId="{90DE218D-67F1-4E82-AD59-FE2C7E3D1292}" type="pres">
      <dgm:prSet presAssocID="{49449917-E87D-4636-B073-0F39F80087AE}" presName="horz1" presStyleCnt="0"/>
      <dgm:spPr/>
    </dgm:pt>
    <dgm:pt modelId="{8D404C81-D503-438C-8FB9-13D2A31902D6}" type="pres">
      <dgm:prSet presAssocID="{49449917-E87D-4636-B073-0F39F80087AE}" presName="tx1" presStyleLbl="revTx" presStyleIdx="3" presStyleCnt="5"/>
      <dgm:spPr/>
    </dgm:pt>
    <dgm:pt modelId="{E00B94E6-E133-4526-9CDA-7F93AEC6FA4C}" type="pres">
      <dgm:prSet presAssocID="{49449917-E87D-4636-B073-0F39F80087AE}" presName="vert1" presStyleCnt="0"/>
      <dgm:spPr/>
    </dgm:pt>
    <dgm:pt modelId="{2F6937D9-064F-4D0D-8934-83022C2AA055}" type="pres">
      <dgm:prSet presAssocID="{272C4904-AC43-47B1-8B68-1F892AF7B9C4}" presName="thickLine" presStyleLbl="alignNode1" presStyleIdx="4" presStyleCnt="5"/>
      <dgm:spPr/>
    </dgm:pt>
    <dgm:pt modelId="{48385970-C88C-4697-922D-821723833940}" type="pres">
      <dgm:prSet presAssocID="{272C4904-AC43-47B1-8B68-1F892AF7B9C4}" presName="horz1" presStyleCnt="0"/>
      <dgm:spPr/>
    </dgm:pt>
    <dgm:pt modelId="{AFFDE829-ECC5-4E24-9285-DBA95BA0ED6F}" type="pres">
      <dgm:prSet presAssocID="{272C4904-AC43-47B1-8B68-1F892AF7B9C4}" presName="tx1" presStyleLbl="revTx" presStyleIdx="4" presStyleCnt="5"/>
      <dgm:spPr/>
    </dgm:pt>
    <dgm:pt modelId="{83685DCC-5C21-4D96-A137-32F2534B8068}" type="pres">
      <dgm:prSet presAssocID="{272C4904-AC43-47B1-8B68-1F892AF7B9C4}" presName="vert1" presStyleCnt="0"/>
      <dgm:spPr/>
    </dgm:pt>
  </dgm:ptLst>
  <dgm:cxnLst>
    <dgm:cxn modelId="{31D8D401-B9AD-440D-A37E-765F4ADF3009}" srcId="{1ED48ACA-0452-44DE-9149-94E971163914}" destId="{DF63691A-9ADB-4FCA-B2DC-62D3CDA4D97D}" srcOrd="1" destOrd="0" parTransId="{E8DFB231-EC5A-4EF7-AD2E-0FB038B132CA}" sibTransId="{0A3A3B91-946B-4BAB-8A7F-D1F56A3615F8}"/>
    <dgm:cxn modelId="{72B4C304-0941-4BFC-A7F6-5ACF80134752}" srcId="{1ED48ACA-0452-44DE-9149-94E971163914}" destId="{49449917-E87D-4636-B073-0F39F80087AE}" srcOrd="3" destOrd="0" parTransId="{5A089681-859E-43DC-B4F2-561765BEF478}" sibTransId="{F38FCEE0-E0F0-4075-8BAD-064FD442090D}"/>
    <dgm:cxn modelId="{F0F01C1E-EBE9-432A-B9C7-421148486E70}" type="presOf" srcId="{1ED48ACA-0452-44DE-9149-94E971163914}" destId="{3CFD37F8-184E-4C7F-B3FA-AE86F4DF5769}" srcOrd="0" destOrd="0" presId="urn:microsoft.com/office/officeart/2008/layout/LinedList"/>
    <dgm:cxn modelId="{8662AB20-4C08-40F7-A38A-0C07AE69F658}" srcId="{1ED48ACA-0452-44DE-9149-94E971163914}" destId="{272C4904-AC43-47B1-8B68-1F892AF7B9C4}" srcOrd="4" destOrd="0" parTransId="{E41EC8CC-7FCC-442B-8E52-9DA32E048575}" sibTransId="{A9A13F5D-5217-4844-B15D-435224A08C85}"/>
    <dgm:cxn modelId="{737D4E2A-C284-410C-8CB6-8ACC019AE463}" srcId="{1ED48ACA-0452-44DE-9149-94E971163914}" destId="{C7520727-E703-49E2-A29E-30CEAAC6BC4B}" srcOrd="2" destOrd="0" parTransId="{E7E0F164-B3A6-45C8-8781-4671CEC0109F}" sibTransId="{003599C4-7F06-4AA8-BD6E-94714A5FC454}"/>
    <dgm:cxn modelId="{B147113C-43FF-4DA8-988D-63BDAB6E913F}" type="presOf" srcId="{DF63691A-9ADB-4FCA-B2DC-62D3CDA4D97D}" destId="{0E63E433-D3AC-4A66-8F92-AACF850FD594}" srcOrd="0" destOrd="0" presId="urn:microsoft.com/office/officeart/2008/layout/LinedList"/>
    <dgm:cxn modelId="{911FAE3C-DB7B-443A-8303-E466F8E1EAA6}" type="presOf" srcId="{C7520727-E703-49E2-A29E-30CEAAC6BC4B}" destId="{984857FD-0B23-4C02-A918-166001F7B9CE}" srcOrd="0" destOrd="0" presId="urn:microsoft.com/office/officeart/2008/layout/LinedList"/>
    <dgm:cxn modelId="{E1DB5142-BAF9-408B-8B45-2767620E0523}" type="presOf" srcId="{49449917-E87D-4636-B073-0F39F80087AE}" destId="{8D404C81-D503-438C-8FB9-13D2A31902D6}" srcOrd="0" destOrd="0" presId="urn:microsoft.com/office/officeart/2008/layout/LinedList"/>
    <dgm:cxn modelId="{89F19763-A21D-486C-BCC7-72E422F58EBF}" srcId="{1ED48ACA-0452-44DE-9149-94E971163914}" destId="{CAE2E90B-C063-4235-A102-FA448B2B0A49}" srcOrd="0" destOrd="0" parTransId="{BEEE8F84-51F5-43C1-967E-3066D86C1402}" sibTransId="{27D99257-FB05-4C97-B636-3C484F4D02AE}"/>
    <dgm:cxn modelId="{16EB3284-E41E-4597-8D47-D659692182FB}" type="presOf" srcId="{CAE2E90B-C063-4235-A102-FA448B2B0A49}" destId="{E0063295-5F67-4354-AAE0-A4C51ADFF651}" srcOrd="0" destOrd="0" presId="urn:microsoft.com/office/officeart/2008/layout/LinedList"/>
    <dgm:cxn modelId="{0FF7B98E-A514-419C-B03F-FFE0E33C3815}" type="presOf" srcId="{272C4904-AC43-47B1-8B68-1F892AF7B9C4}" destId="{AFFDE829-ECC5-4E24-9285-DBA95BA0ED6F}" srcOrd="0" destOrd="0" presId="urn:microsoft.com/office/officeart/2008/layout/LinedList"/>
    <dgm:cxn modelId="{6C462296-A65E-4FA1-A9D9-4AC814FA0A81}" type="presParOf" srcId="{3CFD37F8-184E-4C7F-B3FA-AE86F4DF5769}" destId="{04CF9B3D-8E7D-4F55-8950-7ACB6FBC6925}" srcOrd="0" destOrd="0" presId="urn:microsoft.com/office/officeart/2008/layout/LinedList"/>
    <dgm:cxn modelId="{D5D768F5-361E-4830-8B06-893ED71D37BF}" type="presParOf" srcId="{3CFD37F8-184E-4C7F-B3FA-AE86F4DF5769}" destId="{DB9E5622-63E1-4BB0-8BAE-E2777A7D9B5B}" srcOrd="1" destOrd="0" presId="urn:microsoft.com/office/officeart/2008/layout/LinedList"/>
    <dgm:cxn modelId="{D25237B1-E5D6-4E8B-9A2C-495BB876E4B4}" type="presParOf" srcId="{DB9E5622-63E1-4BB0-8BAE-E2777A7D9B5B}" destId="{E0063295-5F67-4354-AAE0-A4C51ADFF651}" srcOrd="0" destOrd="0" presId="urn:microsoft.com/office/officeart/2008/layout/LinedList"/>
    <dgm:cxn modelId="{166B71C2-8574-44D6-B916-996BA207B664}" type="presParOf" srcId="{DB9E5622-63E1-4BB0-8BAE-E2777A7D9B5B}" destId="{63771AEF-2D58-40F4-99EF-E5F74304C58A}" srcOrd="1" destOrd="0" presId="urn:microsoft.com/office/officeart/2008/layout/LinedList"/>
    <dgm:cxn modelId="{73EAA40E-62FD-4809-A8E2-DBE875BAF182}" type="presParOf" srcId="{3CFD37F8-184E-4C7F-B3FA-AE86F4DF5769}" destId="{AF0636C3-09B8-44DF-A74C-3FD016DBABEF}" srcOrd="2" destOrd="0" presId="urn:microsoft.com/office/officeart/2008/layout/LinedList"/>
    <dgm:cxn modelId="{EDBA9D5F-C3E3-4F8F-B759-75B626398565}" type="presParOf" srcId="{3CFD37F8-184E-4C7F-B3FA-AE86F4DF5769}" destId="{25DCBA85-1980-4A3B-885C-CB48E5020AE5}" srcOrd="3" destOrd="0" presId="urn:microsoft.com/office/officeart/2008/layout/LinedList"/>
    <dgm:cxn modelId="{F3208894-F7C3-43A8-A53D-B1903745EBC5}" type="presParOf" srcId="{25DCBA85-1980-4A3B-885C-CB48E5020AE5}" destId="{0E63E433-D3AC-4A66-8F92-AACF850FD594}" srcOrd="0" destOrd="0" presId="urn:microsoft.com/office/officeart/2008/layout/LinedList"/>
    <dgm:cxn modelId="{4F9EA68B-C6F4-4A3C-981E-0E306903A333}" type="presParOf" srcId="{25DCBA85-1980-4A3B-885C-CB48E5020AE5}" destId="{6DD5CFD6-9C35-4E6B-921A-0ACAF5143A2D}" srcOrd="1" destOrd="0" presId="urn:microsoft.com/office/officeart/2008/layout/LinedList"/>
    <dgm:cxn modelId="{959C5BA8-D4C7-4E0D-A23F-1F84F321F935}" type="presParOf" srcId="{3CFD37F8-184E-4C7F-B3FA-AE86F4DF5769}" destId="{68BE2098-B1E0-439E-A247-38DFFFA8791B}" srcOrd="4" destOrd="0" presId="urn:microsoft.com/office/officeart/2008/layout/LinedList"/>
    <dgm:cxn modelId="{4B16C021-BBAA-436A-8298-9BDB48793F55}" type="presParOf" srcId="{3CFD37F8-184E-4C7F-B3FA-AE86F4DF5769}" destId="{F210E00B-28BE-429C-900C-CB9A22513C34}" srcOrd="5" destOrd="0" presId="urn:microsoft.com/office/officeart/2008/layout/LinedList"/>
    <dgm:cxn modelId="{EE1F935F-DE92-4869-84A9-189DEBF0216E}" type="presParOf" srcId="{F210E00B-28BE-429C-900C-CB9A22513C34}" destId="{984857FD-0B23-4C02-A918-166001F7B9CE}" srcOrd="0" destOrd="0" presId="urn:microsoft.com/office/officeart/2008/layout/LinedList"/>
    <dgm:cxn modelId="{29E53EDE-B3E7-41E6-8BC9-10BF9797ADA9}" type="presParOf" srcId="{F210E00B-28BE-429C-900C-CB9A22513C34}" destId="{A7118DD0-E241-44D7-A08C-17A19A711B01}" srcOrd="1" destOrd="0" presId="urn:microsoft.com/office/officeart/2008/layout/LinedList"/>
    <dgm:cxn modelId="{CEA70013-B478-4C3D-893F-FBBD85057E2C}" type="presParOf" srcId="{3CFD37F8-184E-4C7F-B3FA-AE86F4DF5769}" destId="{30F708BE-AA8B-4BFF-BC50-E345AA54F268}" srcOrd="6" destOrd="0" presId="urn:microsoft.com/office/officeart/2008/layout/LinedList"/>
    <dgm:cxn modelId="{767EA89B-E568-49FD-B464-A22E21F2E5B4}" type="presParOf" srcId="{3CFD37F8-184E-4C7F-B3FA-AE86F4DF5769}" destId="{90DE218D-67F1-4E82-AD59-FE2C7E3D1292}" srcOrd="7" destOrd="0" presId="urn:microsoft.com/office/officeart/2008/layout/LinedList"/>
    <dgm:cxn modelId="{D8045D5F-AE36-4D99-B102-8C08BDA36D2C}" type="presParOf" srcId="{90DE218D-67F1-4E82-AD59-FE2C7E3D1292}" destId="{8D404C81-D503-438C-8FB9-13D2A31902D6}" srcOrd="0" destOrd="0" presId="urn:microsoft.com/office/officeart/2008/layout/LinedList"/>
    <dgm:cxn modelId="{93AE715B-42F4-4D97-90F2-5F8E0C677416}" type="presParOf" srcId="{90DE218D-67F1-4E82-AD59-FE2C7E3D1292}" destId="{E00B94E6-E133-4526-9CDA-7F93AEC6FA4C}" srcOrd="1" destOrd="0" presId="urn:microsoft.com/office/officeart/2008/layout/LinedList"/>
    <dgm:cxn modelId="{72703011-E128-4E69-8E48-0FC4A7256FD6}" type="presParOf" srcId="{3CFD37F8-184E-4C7F-B3FA-AE86F4DF5769}" destId="{2F6937D9-064F-4D0D-8934-83022C2AA055}" srcOrd="8" destOrd="0" presId="urn:microsoft.com/office/officeart/2008/layout/LinedList"/>
    <dgm:cxn modelId="{96171F0F-37C3-477D-A8F3-84D3545CA0E7}" type="presParOf" srcId="{3CFD37F8-184E-4C7F-B3FA-AE86F4DF5769}" destId="{48385970-C88C-4697-922D-821723833940}" srcOrd="9" destOrd="0" presId="urn:microsoft.com/office/officeart/2008/layout/LinedList"/>
    <dgm:cxn modelId="{5BAAA9B3-66C0-4930-AC91-F4452DD78B95}" type="presParOf" srcId="{48385970-C88C-4697-922D-821723833940}" destId="{AFFDE829-ECC5-4E24-9285-DBA95BA0ED6F}" srcOrd="0" destOrd="0" presId="urn:microsoft.com/office/officeart/2008/layout/LinedList"/>
    <dgm:cxn modelId="{245200BC-6118-4441-AEFC-7A0463EEF443}" type="presParOf" srcId="{48385970-C88C-4697-922D-821723833940}" destId="{83685DCC-5C21-4D96-A137-32F2534B80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6F73E8-CA27-44D8-8187-DDEA30D2907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218211-59B5-4E69-B85D-01D50183244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400">
              <a:solidFill>
                <a:srgbClr val="FFFFFF"/>
              </a:solidFill>
              <a:ea typeface="+mn-ea"/>
              <a:cs typeface="+mn-cs"/>
            </a:rPr>
            <a:t>His mothers low mood and limited support mean he may not have always had consistent responsive care</a:t>
          </a:r>
        </a:p>
      </dgm:t>
    </dgm:pt>
    <dgm:pt modelId="{993C8AF8-4F8C-4244-9943-4A57B5D0D531}" type="parTrans" cxnId="{55501329-F303-430B-99C1-3C5C4F0C4B55}">
      <dgm:prSet/>
      <dgm:spPr/>
      <dgm:t>
        <a:bodyPr/>
        <a:lstStyle/>
        <a:p>
          <a:endParaRPr lang="en-US"/>
        </a:p>
      </dgm:t>
    </dgm:pt>
    <dgm:pt modelId="{F8662165-7FCF-47BB-9A66-6203FD4EF77A}" type="sibTrans" cxnId="{55501329-F303-430B-99C1-3C5C4F0C4B55}">
      <dgm:prSet/>
      <dgm:spPr/>
      <dgm:t>
        <a:bodyPr/>
        <a:lstStyle/>
        <a:p>
          <a:endParaRPr lang="en-US"/>
        </a:p>
      </dgm:t>
    </dgm:pt>
    <dgm:pt modelId="{ACAD95A1-7F9B-41AF-BAC7-0C71C228880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400">
              <a:solidFill>
                <a:srgbClr val="FFFFFF"/>
              </a:solidFill>
              <a:ea typeface="+mn-ea"/>
              <a:cs typeface="+mn-cs"/>
            </a:rPr>
            <a:t>Disrupted childcare and moving house meant there was no steady and trusted person to form a strong bond with</a:t>
          </a:r>
        </a:p>
      </dgm:t>
    </dgm:pt>
    <dgm:pt modelId="{C1552060-6125-4119-9B67-34D1D329799E}" type="parTrans" cxnId="{298AB69B-0A17-4640-8805-DA1F9B33CDEB}">
      <dgm:prSet/>
      <dgm:spPr/>
      <dgm:t>
        <a:bodyPr/>
        <a:lstStyle/>
        <a:p>
          <a:endParaRPr lang="en-US"/>
        </a:p>
      </dgm:t>
    </dgm:pt>
    <dgm:pt modelId="{42D7C709-1EFC-475C-819D-195E3C4A56C7}" type="sibTrans" cxnId="{298AB69B-0A17-4640-8805-DA1F9B33CDEB}">
      <dgm:prSet/>
      <dgm:spPr/>
      <dgm:t>
        <a:bodyPr/>
        <a:lstStyle/>
        <a:p>
          <a:endParaRPr lang="en-US"/>
        </a:p>
      </dgm:t>
    </dgm:pt>
    <dgm:pt modelId="{D3CFAEAC-E5CA-477E-86D9-2D259FC3D714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400" dirty="0">
              <a:solidFill>
                <a:srgbClr val="FFFFFF"/>
              </a:solidFill>
              <a:ea typeface="+mn-ea"/>
              <a:cs typeface="+mn-cs"/>
            </a:rPr>
            <a:t>This can lead to insecure attachment style, where the child feels the world is unsafe or unpredictable</a:t>
          </a:r>
          <a:r>
            <a:rPr lang="en-US" sz="1400" dirty="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. Ainsworth (1978) explains that when care is inconsistent, children may development </a:t>
          </a:r>
          <a:endParaRPr lang="en-US" sz="1400" dirty="0">
            <a:solidFill>
              <a:srgbClr val="FFFFFF"/>
            </a:solidFill>
            <a:ea typeface="+mn-ea"/>
            <a:cs typeface="+mn-cs"/>
          </a:endParaRPr>
        </a:p>
      </dgm:t>
    </dgm:pt>
    <dgm:pt modelId="{6DAB4FBC-80CA-46B4-AEFC-9A2A5E0461E5}" type="parTrans" cxnId="{CA586AEA-4DA9-4493-9594-B9485FCB169E}">
      <dgm:prSet/>
      <dgm:spPr/>
      <dgm:t>
        <a:bodyPr/>
        <a:lstStyle/>
        <a:p>
          <a:endParaRPr lang="en-US"/>
        </a:p>
      </dgm:t>
    </dgm:pt>
    <dgm:pt modelId="{19CF7B0C-C818-47B4-8582-F64ABFC8F066}" type="sibTrans" cxnId="{CA586AEA-4DA9-4493-9594-B9485FCB169E}">
      <dgm:prSet/>
      <dgm:spPr/>
      <dgm:t>
        <a:bodyPr/>
        <a:lstStyle/>
        <a:p>
          <a:endParaRPr lang="en-US"/>
        </a:p>
      </dgm:t>
    </dgm:pt>
    <dgm:pt modelId="{DB976749-3188-46A3-BB97-EEE8BCA8B72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400">
              <a:solidFill>
                <a:srgbClr val="FFFFFF"/>
              </a:solidFill>
              <a:ea typeface="+mn-ea"/>
              <a:cs typeface="+mn-cs"/>
            </a:rPr>
            <a:t>This explains why Isaac is clingy, anxious about seperation, struggles to sleep and is quiet around others</a:t>
          </a:r>
        </a:p>
      </dgm:t>
    </dgm:pt>
    <dgm:pt modelId="{B3253A6A-0AD3-4CBB-87AC-D409FFA52ABD}" type="parTrans" cxnId="{EA87EFB5-8E09-41A7-9CBB-305318DFB930}">
      <dgm:prSet/>
      <dgm:spPr/>
      <dgm:t>
        <a:bodyPr/>
        <a:lstStyle/>
        <a:p>
          <a:endParaRPr lang="en-US"/>
        </a:p>
      </dgm:t>
    </dgm:pt>
    <dgm:pt modelId="{4212F56A-5560-4C97-9AF1-E46CF2D5281F}" type="sibTrans" cxnId="{EA87EFB5-8E09-41A7-9CBB-305318DFB930}">
      <dgm:prSet/>
      <dgm:spPr/>
      <dgm:t>
        <a:bodyPr/>
        <a:lstStyle/>
        <a:p>
          <a:endParaRPr lang="en-US"/>
        </a:p>
      </dgm:t>
    </dgm:pt>
    <dgm:pt modelId="{26CA556D-F947-481D-B990-380E395655E2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400" dirty="0">
              <a:solidFill>
                <a:srgbClr val="FFFFFF"/>
              </a:solidFill>
              <a:ea typeface="+mn-ea"/>
              <a:cs typeface="+mn-cs"/>
            </a:rPr>
            <a:t>When children feel worried or unsafe, they focus on feeling protected rather than learning which can cause delays in speech, play</a:t>
          </a:r>
          <a:r>
            <a:rPr lang="en-US" sz="1400">
              <a:solidFill>
                <a:srgbClr val="FFFFFF"/>
              </a:solidFill>
              <a:ea typeface="+mn-ea"/>
              <a:cs typeface="+mn-cs"/>
            </a:rPr>
            <a:t> and social </a:t>
          </a:r>
          <a:r>
            <a:rPr lang="en-US" sz="140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skills </a:t>
          </a:r>
          <a:endParaRPr lang="en-US" sz="1400">
            <a:solidFill>
              <a:srgbClr val="FFFFFF"/>
            </a:solidFill>
            <a:ea typeface="+mn-ea"/>
            <a:cs typeface="+mn-cs"/>
          </a:endParaRPr>
        </a:p>
      </dgm:t>
    </dgm:pt>
    <dgm:pt modelId="{87E57C18-AD71-43C1-B173-E65A23233B0C}" type="parTrans" cxnId="{B2CD1B27-3C57-4FA2-9BEA-741CC1F7D5F7}">
      <dgm:prSet/>
      <dgm:spPr/>
      <dgm:t>
        <a:bodyPr/>
        <a:lstStyle/>
        <a:p>
          <a:endParaRPr lang="en-US"/>
        </a:p>
      </dgm:t>
    </dgm:pt>
    <dgm:pt modelId="{CC89E439-5B2B-4EC5-824C-D9BC4FBE6099}" type="sibTrans" cxnId="{B2CD1B27-3C57-4FA2-9BEA-741CC1F7D5F7}">
      <dgm:prSet/>
      <dgm:spPr/>
      <dgm:t>
        <a:bodyPr/>
        <a:lstStyle/>
        <a:p>
          <a:endParaRPr lang="en-US"/>
        </a:p>
      </dgm:t>
    </dgm:pt>
    <dgm:pt modelId="{D3CFF9D6-3688-4DDE-B009-90B0B38AD7CD}" type="pres">
      <dgm:prSet presAssocID="{8C6F73E8-CA27-44D8-8187-DDEA30D2907D}" presName="linear" presStyleCnt="0">
        <dgm:presLayoutVars>
          <dgm:animLvl val="lvl"/>
          <dgm:resizeHandles val="exact"/>
        </dgm:presLayoutVars>
      </dgm:prSet>
      <dgm:spPr/>
    </dgm:pt>
    <dgm:pt modelId="{CE53EEA1-B03E-400B-B34A-B53246ABEC53}" type="pres">
      <dgm:prSet presAssocID="{6A218211-59B5-4E69-B85D-01D50183244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3CFD65D-7549-4C6A-A6D0-3EE7CEEC0404}" type="pres">
      <dgm:prSet presAssocID="{F8662165-7FCF-47BB-9A66-6203FD4EF77A}" presName="spacer" presStyleCnt="0"/>
      <dgm:spPr/>
    </dgm:pt>
    <dgm:pt modelId="{3AE0E089-3071-406A-BBE3-F4C17BF15CA9}" type="pres">
      <dgm:prSet presAssocID="{ACAD95A1-7F9B-41AF-BAC7-0C71C228880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D1312D9-B9F4-4DBB-9C13-2C2BB3A0DE5A}" type="pres">
      <dgm:prSet presAssocID="{42D7C709-1EFC-475C-819D-195E3C4A56C7}" presName="spacer" presStyleCnt="0"/>
      <dgm:spPr/>
    </dgm:pt>
    <dgm:pt modelId="{ED1D3989-A5C1-4342-A59D-3A0F46911FDB}" type="pres">
      <dgm:prSet presAssocID="{D3CFAEAC-E5CA-477E-86D9-2D259FC3D71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D6E26E8-09A4-460C-A508-0F382CBBD86E}" type="pres">
      <dgm:prSet presAssocID="{19CF7B0C-C818-47B4-8582-F64ABFC8F066}" presName="spacer" presStyleCnt="0"/>
      <dgm:spPr/>
    </dgm:pt>
    <dgm:pt modelId="{CEB9A22F-6104-4063-A21C-DEB57250F018}" type="pres">
      <dgm:prSet presAssocID="{DB976749-3188-46A3-BB97-EEE8BCA8B72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552AA6A-5C87-43AE-82B7-F19129D82AD5}" type="pres">
      <dgm:prSet presAssocID="{4212F56A-5560-4C97-9AF1-E46CF2D5281F}" presName="spacer" presStyleCnt="0"/>
      <dgm:spPr/>
    </dgm:pt>
    <dgm:pt modelId="{DA06587F-5F5D-44D9-978E-A084079AED4F}" type="pres">
      <dgm:prSet presAssocID="{26CA556D-F947-481D-B990-380E395655E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2CD1B27-3C57-4FA2-9BEA-741CC1F7D5F7}" srcId="{8C6F73E8-CA27-44D8-8187-DDEA30D2907D}" destId="{26CA556D-F947-481D-B990-380E395655E2}" srcOrd="4" destOrd="0" parTransId="{87E57C18-AD71-43C1-B173-E65A23233B0C}" sibTransId="{CC89E439-5B2B-4EC5-824C-D9BC4FBE6099}"/>
    <dgm:cxn modelId="{55501329-F303-430B-99C1-3C5C4F0C4B55}" srcId="{8C6F73E8-CA27-44D8-8187-DDEA30D2907D}" destId="{6A218211-59B5-4E69-B85D-01D50183244A}" srcOrd="0" destOrd="0" parTransId="{993C8AF8-4F8C-4244-9943-4A57B5D0D531}" sibTransId="{F8662165-7FCF-47BB-9A66-6203FD4EF77A}"/>
    <dgm:cxn modelId="{01B0E636-2E80-4B26-9859-A922319A15DC}" type="presOf" srcId="{ACAD95A1-7F9B-41AF-BAC7-0C71C228880C}" destId="{3AE0E089-3071-406A-BBE3-F4C17BF15CA9}" srcOrd="0" destOrd="0" presId="urn:microsoft.com/office/officeart/2005/8/layout/vList2"/>
    <dgm:cxn modelId="{8298586E-97B6-47AE-9BCE-9DB47D569FF8}" type="presOf" srcId="{DB976749-3188-46A3-BB97-EEE8BCA8B725}" destId="{CEB9A22F-6104-4063-A21C-DEB57250F018}" srcOrd="0" destOrd="0" presId="urn:microsoft.com/office/officeart/2005/8/layout/vList2"/>
    <dgm:cxn modelId="{AAF70155-53C8-4D5C-A505-73DEE27FFF1B}" type="presOf" srcId="{26CA556D-F947-481D-B990-380E395655E2}" destId="{DA06587F-5F5D-44D9-978E-A084079AED4F}" srcOrd="0" destOrd="0" presId="urn:microsoft.com/office/officeart/2005/8/layout/vList2"/>
    <dgm:cxn modelId="{46F46C84-1B52-431C-B4FB-AF7D62D67138}" type="presOf" srcId="{6A218211-59B5-4E69-B85D-01D50183244A}" destId="{CE53EEA1-B03E-400B-B34A-B53246ABEC53}" srcOrd="0" destOrd="0" presId="urn:microsoft.com/office/officeart/2005/8/layout/vList2"/>
    <dgm:cxn modelId="{16A70297-22AF-4943-AB84-631BAE186C65}" type="presOf" srcId="{D3CFAEAC-E5CA-477E-86D9-2D259FC3D714}" destId="{ED1D3989-A5C1-4342-A59D-3A0F46911FDB}" srcOrd="0" destOrd="0" presId="urn:microsoft.com/office/officeart/2005/8/layout/vList2"/>
    <dgm:cxn modelId="{298AB69B-0A17-4640-8805-DA1F9B33CDEB}" srcId="{8C6F73E8-CA27-44D8-8187-DDEA30D2907D}" destId="{ACAD95A1-7F9B-41AF-BAC7-0C71C228880C}" srcOrd="1" destOrd="0" parTransId="{C1552060-6125-4119-9B67-34D1D329799E}" sibTransId="{42D7C709-1EFC-475C-819D-195E3C4A56C7}"/>
    <dgm:cxn modelId="{EA87EFB5-8E09-41A7-9CBB-305318DFB930}" srcId="{8C6F73E8-CA27-44D8-8187-DDEA30D2907D}" destId="{DB976749-3188-46A3-BB97-EEE8BCA8B725}" srcOrd="3" destOrd="0" parTransId="{B3253A6A-0AD3-4CBB-87AC-D409FFA52ABD}" sibTransId="{4212F56A-5560-4C97-9AF1-E46CF2D5281F}"/>
    <dgm:cxn modelId="{760197D9-1E1B-4B26-B945-F60744D254F4}" type="presOf" srcId="{8C6F73E8-CA27-44D8-8187-DDEA30D2907D}" destId="{D3CFF9D6-3688-4DDE-B009-90B0B38AD7CD}" srcOrd="0" destOrd="0" presId="urn:microsoft.com/office/officeart/2005/8/layout/vList2"/>
    <dgm:cxn modelId="{CA586AEA-4DA9-4493-9594-B9485FCB169E}" srcId="{8C6F73E8-CA27-44D8-8187-DDEA30D2907D}" destId="{D3CFAEAC-E5CA-477E-86D9-2D259FC3D714}" srcOrd="2" destOrd="0" parTransId="{6DAB4FBC-80CA-46B4-AEFC-9A2A5E0461E5}" sibTransId="{19CF7B0C-C818-47B4-8582-F64ABFC8F066}"/>
    <dgm:cxn modelId="{888AEDAB-F24C-4670-A124-B910A787FFB7}" type="presParOf" srcId="{D3CFF9D6-3688-4DDE-B009-90B0B38AD7CD}" destId="{CE53EEA1-B03E-400B-B34A-B53246ABEC53}" srcOrd="0" destOrd="0" presId="urn:microsoft.com/office/officeart/2005/8/layout/vList2"/>
    <dgm:cxn modelId="{2C6C091C-5C77-4592-B371-7AB1CBA5E41D}" type="presParOf" srcId="{D3CFF9D6-3688-4DDE-B009-90B0B38AD7CD}" destId="{73CFD65D-7549-4C6A-A6D0-3EE7CEEC0404}" srcOrd="1" destOrd="0" presId="urn:microsoft.com/office/officeart/2005/8/layout/vList2"/>
    <dgm:cxn modelId="{64033AA2-E78E-4B5A-93B8-16AFB30370DD}" type="presParOf" srcId="{D3CFF9D6-3688-4DDE-B009-90B0B38AD7CD}" destId="{3AE0E089-3071-406A-BBE3-F4C17BF15CA9}" srcOrd="2" destOrd="0" presId="urn:microsoft.com/office/officeart/2005/8/layout/vList2"/>
    <dgm:cxn modelId="{7A5E9CCC-8BF7-4FC8-8EE3-670C11F9A54B}" type="presParOf" srcId="{D3CFF9D6-3688-4DDE-B009-90B0B38AD7CD}" destId="{0D1312D9-B9F4-4DBB-9C13-2C2BB3A0DE5A}" srcOrd="3" destOrd="0" presId="urn:microsoft.com/office/officeart/2005/8/layout/vList2"/>
    <dgm:cxn modelId="{EC2F24AA-1A93-4AD9-B66B-C40D24101ABD}" type="presParOf" srcId="{D3CFF9D6-3688-4DDE-B009-90B0B38AD7CD}" destId="{ED1D3989-A5C1-4342-A59D-3A0F46911FDB}" srcOrd="4" destOrd="0" presId="urn:microsoft.com/office/officeart/2005/8/layout/vList2"/>
    <dgm:cxn modelId="{B9F50BA9-A44D-4CAD-A3B7-627C3739836D}" type="presParOf" srcId="{D3CFF9D6-3688-4DDE-B009-90B0B38AD7CD}" destId="{6D6E26E8-09A4-460C-A508-0F382CBBD86E}" srcOrd="5" destOrd="0" presId="urn:microsoft.com/office/officeart/2005/8/layout/vList2"/>
    <dgm:cxn modelId="{C3C1675F-0C33-415B-A340-2FD9797644FD}" type="presParOf" srcId="{D3CFF9D6-3688-4DDE-B009-90B0B38AD7CD}" destId="{CEB9A22F-6104-4063-A21C-DEB57250F018}" srcOrd="6" destOrd="0" presId="urn:microsoft.com/office/officeart/2005/8/layout/vList2"/>
    <dgm:cxn modelId="{D4972891-8223-4FA3-85EB-7647C3758D03}" type="presParOf" srcId="{D3CFF9D6-3688-4DDE-B009-90B0B38AD7CD}" destId="{2552AA6A-5C87-43AE-82B7-F19129D82AD5}" srcOrd="7" destOrd="0" presId="urn:microsoft.com/office/officeart/2005/8/layout/vList2"/>
    <dgm:cxn modelId="{D7025A96-DD0E-47DA-B04A-514874A16C84}" type="presParOf" srcId="{D3CFF9D6-3688-4DDE-B009-90B0B38AD7CD}" destId="{DA06587F-5F5D-44D9-978E-A084079AED4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CBA192-4378-410C-B1F6-B87987991C40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58940D-5287-426C-9FB5-9184DF0E7A7B}">
      <dgm:prSet/>
      <dgm:spPr/>
      <dgm:t>
        <a:bodyPr/>
        <a:lstStyle/>
        <a:p>
          <a:r>
            <a:rPr lang="en-US" b="1" dirty="0"/>
            <a:t>Named key worker- </a:t>
          </a:r>
          <a:r>
            <a:rPr lang="en-US" dirty="0"/>
            <a:t>Assign one consistent member to be </a:t>
          </a:r>
          <a:r>
            <a:rPr lang="en-US" dirty="0" err="1"/>
            <a:t>isaac's</a:t>
          </a:r>
          <a:r>
            <a:rPr lang="en-US" dirty="0"/>
            <a:t> main person. This gives him security, helps build trust and reduces his anxiety over time.</a:t>
          </a:r>
        </a:p>
      </dgm:t>
    </dgm:pt>
    <dgm:pt modelId="{56DD0407-D799-42EC-9332-7346B1AC3060}" type="parTrans" cxnId="{18E3F62A-AD49-4E34-ADBC-D8CB23C35E32}">
      <dgm:prSet/>
      <dgm:spPr/>
      <dgm:t>
        <a:bodyPr/>
        <a:lstStyle/>
        <a:p>
          <a:endParaRPr lang="en-US"/>
        </a:p>
      </dgm:t>
    </dgm:pt>
    <dgm:pt modelId="{93D128B0-C0DE-43CD-8043-1C1BC222A2AE}" type="sibTrans" cxnId="{18E3F62A-AD49-4E34-ADBC-D8CB23C35E32}">
      <dgm:prSet/>
      <dgm:spPr/>
      <dgm:t>
        <a:bodyPr/>
        <a:lstStyle/>
        <a:p>
          <a:endParaRPr lang="en-US"/>
        </a:p>
      </dgm:t>
    </dgm:pt>
    <dgm:pt modelId="{A13B035A-33A5-4FCB-9F8C-C83AFB5DCB74}">
      <dgm:prSet/>
      <dgm:spPr/>
      <dgm:t>
        <a:bodyPr/>
        <a:lstStyle/>
        <a:p>
          <a:pPr rtl="0"/>
          <a:r>
            <a:rPr lang="en-US" b="1" dirty="0"/>
            <a:t>Support for Isaac's mother- </a:t>
          </a:r>
          <a:r>
            <a:rPr lang="en-US" dirty="0"/>
            <a:t>Link her to mental health support, parenting groups and practical</a:t>
          </a:r>
          <a:r>
            <a:rPr lang="en-US" b="1" dirty="0"/>
            <a:t> </a:t>
          </a:r>
          <a:r>
            <a:rPr lang="en-US" dirty="0"/>
            <a:t>help. When she feels more confident and supported, she can give Isaac the calm, reliable care he needs</a:t>
          </a:r>
          <a:r>
            <a:rPr lang="en-US" dirty="0">
              <a:latin typeface="Century Gothic" panose="020B0502020202020204"/>
            </a:rPr>
            <a:t>. As advised by (Beaver et al., 2021) </a:t>
          </a:r>
          <a:endParaRPr lang="en-US" dirty="0"/>
        </a:p>
      </dgm:t>
    </dgm:pt>
    <dgm:pt modelId="{EBDA2804-CF09-4588-9017-42DA2513E77D}" type="parTrans" cxnId="{8F9EDA14-8888-4C37-96AA-BF6BB02619C3}">
      <dgm:prSet/>
      <dgm:spPr/>
      <dgm:t>
        <a:bodyPr/>
        <a:lstStyle/>
        <a:p>
          <a:endParaRPr lang="en-US"/>
        </a:p>
      </dgm:t>
    </dgm:pt>
    <dgm:pt modelId="{6FE7E12D-53F5-4AF5-BAE1-535E124C7124}" type="sibTrans" cxnId="{8F9EDA14-8888-4C37-96AA-BF6BB02619C3}">
      <dgm:prSet/>
      <dgm:spPr/>
      <dgm:t>
        <a:bodyPr/>
        <a:lstStyle/>
        <a:p>
          <a:endParaRPr lang="en-US"/>
        </a:p>
      </dgm:t>
    </dgm:pt>
    <dgm:pt modelId="{0FE3E9AA-9983-4A0B-AC8B-8F62F05E19A4}">
      <dgm:prSet/>
      <dgm:spPr/>
      <dgm:t>
        <a:bodyPr/>
        <a:lstStyle/>
        <a:p>
          <a:r>
            <a:rPr lang="en-US" b="1"/>
            <a:t>Clear routines and gradual separation- </a:t>
          </a:r>
          <a:r>
            <a:rPr lang="en-US"/>
            <a:t>Use simple, consistent daily patterns and short times apart. This helps Isaac learn that his mother or carer will always return, slowly building his confidence.</a:t>
          </a:r>
        </a:p>
      </dgm:t>
    </dgm:pt>
    <dgm:pt modelId="{81DB7B88-B85E-4599-80BC-1F8F81BB8B57}" type="parTrans" cxnId="{34BDE4CB-F6E3-4D52-B76E-2D929A0D376C}">
      <dgm:prSet/>
      <dgm:spPr/>
      <dgm:t>
        <a:bodyPr/>
        <a:lstStyle/>
        <a:p>
          <a:endParaRPr lang="en-US"/>
        </a:p>
      </dgm:t>
    </dgm:pt>
    <dgm:pt modelId="{2630516B-9DC6-4A76-A2A4-0F5BD6333025}" type="sibTrans" cxnId="{34BDE4CB-F6E3-4D52-B76E-2D929A0D376C}">
      <dgm:prSet/>
      <dgm:spPr/>
      <dgm:t>
        <a:bodyPr/>
        <a:lstStyle/>
        <a:p>
          <a:endParaRPr lang="en-US"/>
        </a:p>
      </dgm:t>
    </dgm:pt>
    <dgm:pt modelId="{052637D0-7A07-4CF9-ADAE-A8CB164DEC44}">
      <dgm:prSet/>
      <dgm:spPr/>
      <dgm:t>
        <a:bodyPr/>
        <a:lstStyle/>
        <a:p>
          <a:r>
            <a:rPr lang="en-US" b="1" dirty="0"/>
            <a:t>Speech and language support- </a:t>
          </a:r>
          <a:r>
            <a:rPr lang="en-US" dirty="0"/>
            <a:t>Refer to a Speech and Language Therapist. Once Isaac feels emotionally secure, he will feel more comfortable to communicate and </a:t>
          </a:r>
          <a:r>
            <a:rPr lang="en-US" dirty="0" err="1"/>
            <a:t>practise</a:t>
          </a:r>
          <a:r>
            <a:rPr lang="en-US" dirty="0"/>
            <a:t> his language skills.</a:t>
          </a:r>
        </a:p>
      </dgm:t>
    </dgm:pt>
    <dgm:pt modelId="{CD0EC415-26E3-455D-B531-36CCAE5E4EAC}" type="parTrans" cxnId="{480A6B9B-0675-4CEB-9F39-7310AF46B20B}">
      <dgm:prSet/>
      <dgm:spPr/>
      <dgm:t>
        <a:bodyPr/>
        <a:lstStyle/>
        <a:p>
          <a:endParaRPr lang="en-US"/>
        </a:p>
      </dgm:t>
    </dgm:pt>
    <dgm:pt modelId="{FC5C9865-CD2B-4BA7-B9E4-D2EE92B15C2F}" type="sibTrans" cxnId="{480A6B9B-0675-4CEB-9F39-7310AF46B20B}">
      <dgm:prSet/>
      <dgm:spPr/>
      <dgm:t>
        <a:bodyPr/>
        <a:lstStyle/>
        <a:p>
          <a:endParaRPr lang="en-US"/>
        </a:p>
      </dgm:t>
    </dgm:pt>
    <dgm:pt modelId="{F6E4F5E9-2D31-4516-886E-9863576AF191}">
      <dgm:prSet/>
      <dgm:spPr/>
      <dgm:t>
        <a:bodyPr/>
        <a:lstStyle/>
        <a:p>
          <a:r>
            <a:rPr lang="en-US" b="1" dirty="0"/>
            <a:t>Working together with other services- </a:t>
          </a:r>
          <a:r>
            <a:rPr lang="en-US" dirty="0"/>
            <a:t>Work closely with health visitors, GPs, family support workers and the children's </a:t>
          </a:r>
          <a:r>
            <a:rPr lang="en-US" dirty="0" err="1"/>
            <a:t>centre</a:t>
          </a:r>
          <a:r>
            <a:rPr lang="en-US" dirty="0"/>
            <a:t>. Keeping support consistent across everyone helps Isaac feel settled and safe.</a:t>
          </a:r>
        </a:p>
      </dgm:t>
    </dgm:pt>
    <dgm:pt modelId="{C788CCD5-CB09-4A20-8C6B-5DE8ABEA0C5B}" type="parTrans" cxnId="{30CE09F7-E4B1-45DE-AA69-2F145B64C918}">
      <dgm:prSet/>
      <dgm:spPr/>
      <dgm:t>
        <a:bodyPr/>
        <a:lstStyle/>
        <a:p>
          <a:endParaRPr lang="en-US"/>
        </a:p>
      </dgm:t>
    </dgm:pt>
    <dgm:pt modelId="{B592DCD6-4953-42C1-BDDC-71434A52EB4D}" type="sibTrans" cxnId="{30CE09F7-E4B1-45DE-AA69-2F145B64C918}">
      <dgm:prSet/>
      <dgm:spPr/>
      <dgm:t>
        <a:bodyPr/>
        <a:lstStyle/>
        <a:p>
          <a:endParaRPr lang="en-US"/>
        </a:p>
      </dgm:t>
    </dgm:pt>
    <dgm:pt modelId="{E5D4EED1-91E2-4BD3-B86B-96B322980630}" type="pres">
      <dgm:prSet presAssocID="{19CBA192-4378-410C-B1F6-B87987991C40}" presName="diagram" presStyleCnt="0">
        <dgm:presLayoutVars>
          <dgm:dir/>
          <dgm:resizeHandles val="exact"/>
        </dgm:presLayoutVars>
      </dgm:prSet>
      <dgm:spPr/>
    </dgm:pt>
    <dgm:pt modelId="{7D222B80-CFD4-422B-8C00-70B9508CFB18}" type="pres">
      <dgm:prSet presAssocID="{B258940D-5287-426C-9FB5-9184DF0E7A7B}" presName="node" presStyleLbl="node1" presStyleIdx="0" presStyleCnt="5">
        <dgm:presLayoutVars>
          <dgm:bulletEnabled val="1"/>
        </dgm:presLayoutVars>
      </dgm:prSet>
      <dgm:spPr/>
    </dgm:pt>
    <dgm:pt modelId="{107306F7-6730-448E-BBD3-3FBA650F1C23}" type="pres">
      <dgm:prSet presAssocID="{93D128B0-C0DE-43CD-8043-1C1BC222A2AE}" presName="sibTrans" presStyleLbl="sibTrans2D1" presStyleIdx="0" presStyleCnt="4"/>
      <dgm:spPr/>
    </dgm:pt>
    <dgm:pt modelId="{71C16A42-294D-41D9-BD7A-78CE6447C266}" type="pres">
      <dgm:prSet presAssocID="{93D128B0-C0DE-43CD-8043-1C1BC222A2AE}" presName="connectorText" presStyleLbl="sibTrans2D1" presStyleIdx="0" presStyleCnt="4"/>
      <dgm:spPr/>
    </dgm:pt>
    <dgm:pt modelId="{BE413B67-6581-461A-9000-F34F9312EA14}" type="pres">
      <dgm:prSet presAssocID="{A13B035A-33A5-4FCB-9F8C-C83AFB5DCB74}" presName="node" presStyleLbl="node1" presStyleIdx="1" presStyleCnt="5">
        <dgm:presLayoutVars>
          <dgm:bulletEnabled val="1"/>
        </dgm:presLayoutVars>
      </dgm:prSet>
      <dgm:spPr/>
    </dgm:pt>
    <dgm:pt modelId="{8992A159-C0B4-45C6-BF85-BDDF0C762AE0}" type="pres">
      <dgm:prSet presAssocID="{6FE7E12D-53F5-4AF5-BAE1-535E124C7124}" presName="sibTrans" presStyleLbl="sibTrans2D1" presStyleIdx="1" presStyleCnt="4"/>
      <dgm:spPr/>
    </dgm:pt>
    <dgm:pt modelId="{EC60885C-E8E6-48DE-AD9F-F2DE638D6D02}" type="pres">
      <dgm:prSet presAssocID="{6FE7E12D-53F5-4AF5-BAE1-535E124C7124}" presName="connectorText" presStyleLbl="sibTrans2D1" presStyleIdx="1" presStyleCnt="4"/>
      <dgm:spPr/>
    </dgm:pt>
    <dgm:pt modelId="{35FC8A6C-9F0B-42D5-99EA-1824F0574D0D}" type="pres">
      <dgm:prSet presAssocID="{0FE3E9AA-9983-4A0B-AC8B-8F62F05E19A4}" presName="node" presStyleLbl="node1" presStyleIdx="2" presStyleCnt="5">
        <dgm:presLayoutVars>
          <dgm:bulletEnabled val="1"/>
        </dgm:presLayoutVars>
      </dgm:prSet>
      <dgm:spPr/>
    </dgm:pt>
    <dgm:pt modelId="{7BBF6ACE-5E36-43E1-B671-F7A85A447D97}" type="pres">
      <dgm:prSet presAssocID="{2630516B-9DC6-4A76-A2A4-0F5BD6333025}" presName="sibTrans" presStyleLbl="sibTrans2D1" presStyleIdx="2" presStyleCnt="4"/>
      <dgm:spPr/>
    </dgm:pt>
    <dgm:pt modelId="{61DD069B-0F03-4C33-85E9-FC318199EB3B}" type="pres">
      <dgm:prSet presAssocID="{2630516B-9DC6-4A76-A2A4-0F5BD6333025}" presName="connectorText" presStyleLbl="sibTrans2D1" presStyleIdx="2" presStyleCnt="4"/>
      <dgm:spPr/>
    </dgm:pt>
    <dgm:pt modelId="{0D892270-E2A7-4F1A-A764-F4E19AC040FC}" type="pres">
      <dgm:prSet presAssocID="{052637D0-7A07-4CF9-ADAE-A8CB164DEC44}" presName="node" presStyleLbl="node1" presStyleIdx="3" presStyleCnt="5">
        <dgm:presLayoutVars>
          <dgm:bulletEnabled val="1"/>
        </dgm:presLayoutVars>
      </dgm:prSet>
      <dgm:spPr/>
    </dgm:pt>
    <dgm:pt modelId="{CC753921-7267-4B74-AEE5-657D600A403C}" type="pres">
      <dgm:prSet presAssocID="{FC5C9865-CD2B-4BA7-B9E4-D2EE92B15C2F}" presName="sibTrans" presStyleLbl="sibTrans2D1" presStyleIdx="3" presStyleCnt="4"/>
      <dgm:spPr/>
    </dgm:pt>
    <dgm:pt modelId="{1D9F1C70-7EEF-4E57-B78A-EF2021390F9B}" type="pres">
      <dgm:prSet presAssocID="{FC5C9865-CD2B-4BA7-B9E4-D2EE92B15C2F}" presName="connectorText" presStyleLbl="sibTrans2D1" presStyleIdx="3" presStyleCnt="4"/>
      <dgm:spPr/>
    </dgm:pt>
    <dgm:pt modelId="{258B9AA7-5F3A-4455-9C88-ECBBB125D0C5}" type="pres">
      <dgm:prSet presAssocID="{F6E4F5E9-2D31-4516-886E-9863576AF191}" presName="node" presStyleLbl="node1" presStyleIdx="4" presStyleCnt="5">
        <dgm:presLayoutVars>
          <dgm:bulletEnabled val="1"/>
        </dgm:presLayoutVars>
      </dgm:prSet>
      <dgm:spPr/>
    </dgm:pt>
  </dgm:ptLst>
  <dgm:cxnLst>
    <dgm:cxn modelId="{9286BA05-DBD6-4D23-BED3-1CF91910AAF8}" type="presOf" srcId="{B258940D-5287-426C-9FB5-9184DF0E7A7B}" destId="{7D222B80-CFD4-422B-8C00-70B9508CFB18}" srcOrd="0" destOrd="0" presId="urn:microsoft.com/office/officeart/2005/8/layout/process5"/>
    <dgm:cxn modelId="{8F9EDA14-8888-4C37-96AA-BF6BB02619C3}" srcId="{19CBA192-4378-410C-B1F6-B87987991C40}" destId="{A13B035A-33A5-4FCB-9F8C-C83AFB5DCB74}" srcOrd="1" destOrd="0" parTransId="{EBDA2804-CF09-4588-9017-42DA2513E77D}" sibTransId="{6FE7E12D-53F5-4AF5-BAE1-535E124C7124}"/>
    <dgm:cxn modelId="{18E3F62A-AD49-4E34-ADBC-D8CB23C35E32}" srcId="{19CBA192-4378-410C-B1F6-B87987991C40}" destId="{B258940D-5287-426C-9FB5-9184DF0E7A7B}" srcOrd="0" destOrd="0" parTransId="{56DD0407-D799-42EC-9332-7346B1AC3060}" sibTransId="{93D128B0-C0DE-43CD-8043-1C1BC222A2AE}"/>
    <dgm:cxn modelId="{1B7B382F-ADB0-4E32-8BDC-1C279591D770}" type="presOf" srcId="{6FE7E12D-53F5-4AF5-BAE1-535E124C7124}" destId="{8992A159-C0B4-45C6-BF85-BDDF0C762AE0}" srcOrd="0" destOrd="0" presId="urn:microsoft.com/office/officeart/2005/8/layout/process5"/>
    <dgm:cxn modelId="{23A4E833-FABF-43E1-8C0E-A38F8F1E778E}" type="presOf" srcId="{2630516B-9DC6-4A76-A2A4-0F5BD6333025}" destId="{61DD069B-0F03-4C33-85E9-FC318199EB3B}" srcOrd="1" destOrd="0" presId="urn:microsoft.com/office/officeart/2005/8/layout/process5"/>
    <dgm:cxn modelId="{30EB8934-300C-4B52-B8DE-A3CBA2D3F599}" type="presOf" srcId="{A13B035A-33A5-4FCB-9F8C-C83AFB5DCB74}" destId="{BE413B67-6581-461A-9000-F34F9312EA14}" srcOrd="0" destOrd="0" presId="urn:microsoft.com/office/officeart/2005/8/layout/process5"/>
    <dgm:cxn modelId="{C4CD004A-BD0D-4697-81CB-13A22DD0EB6B}" type="presOf" srcId="{052637D0-7A07-4CF9-ADAE-A8CB164DEC44}" destId="{0D892270-E2A7-4F1A-A764-F4E19AC040FC}" srcOrd="0" destOrd="0" presId="urn:microsoft.com/office/officeart/2005/8/layout/process5"/>
    <dgm:cxn modelId="{2C89D270-7489-4D6E-B68B-98F2FE64C2D5}" type="presOf" srcId="{19CBA192-4378-410C-B1F6-B87987991C40}" destId="{E5D4EED1-91E2-4BD3-B86B-96B322980630}" srcOrd="0" destOrd="0" presId="urn:microsoft.com/office/officeart/2005/8/layout/process5"/>
    <dgm:cxn modelId="{1AC36358-8A61-47E9-97A0-F29C8914ABDC}" type="presOf" srcId="{93D128B0-C0DE-43CD-8043-1C1BC222A2AE}" destId="{107306F7-6730-448E-BBD3-3FBA650F1C23}" srcOrd="0" destOrd="0" presId="urn:microsoft.com/office/officeart/2005/8/layout/process5"/>
    <dgm:cxn modelId="{E224EA78-AE86-4F1D-B323-65CB377C6D20}" type="presOf" srcId="{FC5C9865-CD2B-4BA7-B9E4-D2EE92B15C2F}" destId="{CC753921-7267-4B74-AEE5-657D600A403C}" srcOrd="0" destOrd="0" presId="urn:microsoft.com/office/officeart/2005/8/layout/process5"/>
    <dgm:cxn modelId="{F153E879-7033-4C08-A5D5-6A333BA6F68E}" type="presOf" srcId="{6FE7E12D-53F5-4AF5-BAE1-535E124C7124}" destId="{EC60885C-E8E6-48DE-AD9F-F2DE638D6D02}" srcOrd="1" destOrd="0" presId="urn:microsoft.com/office/officeart/2005/8/layout/process5"/>
    <dgm:cxn modelId="{8FB38485-1D55-4191-9871-638BAEA79BB5}" type="presOf" srcId="{2630516B-9DC6-4A76-A2A4-0F5BD6333025}" destId="{7BBF6ACE-5E36-43E1-B671-F7A85A447D97}" srcOrd="0" destOrd="0" presId="urn:microsoft.com/office/officeart/2005/8/layout/process5"/>
    <dgm:cxn modelId="{480A6B9B-0675-4CEB-9F39-7310AF46B20B}" srcId="{19CBA192-4378-410C-B1F6-B87987991C40}" destId="{052637D0-7A07-4CF9-ADAE-A8CB164DEC44}" srcOrd="3" destOrd="0" parTransId="{CD0EC415-26E3-455D-B531-36CCAE5E4EAC}" sibTransId="{FC5C9865-CD2B-4BA7-B9E4-D2EE92B15C2F}"/>
    <dgm:cxn modelId="{34BDE4CB-F6E3-4D52-B76E-2D929A0D376C}" srcId="{19CBA192-4378-410C-B1F6-B87987991C40}" destId="{0FE3E9AA-9983-4A0B-AC8B-8F62F05E19A4}" srcOrd="2" destOrd="0" parTransId="{81DB7B88-B85E-4599-80BC-1F8F81BB8B57}" sibTransId="{2630516B-9DC6-4A76-A2A4-0F5BD6333025}"/>
    <dgm:cxn modelId="{EDA19ECF-98A7-4DC8-A43E-675AD1B97346}" type="presOf" srcId="{FC5C9865-CD2B-4BA7-B9E4-D2EE92B15C2F}" destId="{1D9F1C70-7EEF-4E57-B78A-EF2021390F9B}" srcOrd="1" destOrd="0" presId="urn:microsoft.com/office/officeart/2005/8/layout/process5"/>
    <dgm:cxn modelId="{466FABD4-30B2-4A9D-A71D-02A3F337F1C4}" type="presOf" srcId="{93D128B0-C0DE-43CD-8043-1C1BC222A2AE}" destId="{71C16A42-294D-41D9-BD7A-78CE6447C266}" srcOrd="1" destOrd="0" presId="urn:microsoft.com/office/officeart/2005/8/layout/process5"/>
    <dgm:cxn modelId="{A580CBD7-0D3F-47B6-85C9-9AF0E7E33E23}" type="presOf" srcId="{F6E4F5E9-2D31-4516-886E-9863576AF191}" destId="{258B9AA7-5F3A-4455-9C88-ECBBB125D0C5}" srcOrd="0" destOrd="0" presId="urn:microsoft.com/office/officeart/2005/8/layout/process5"/>
    <dgm:cxn modelId="{12392CE7-0CA9-4228-8E6C-EE6463C0F511}" type="presOf" srcId="{0FE3E9AA-9983-4A0B-AC8B-8F62F05E19A4}" destId="{35FC8A6C-9F0B-42D5-99EA-1824F0574D0D}" srcOrd="0" destOrd="0" presId="urn:microsoft.com/office/officeart/2005/8/layout/process5"/>
    <dgm:cxn modelId="{30CE09F7-E4B1-45DE-AA69-2F145B64C918}" srcId="{19CBA192-4378-410C-B1F6-B87987991C40}" destId="{F6E4F5E9-2D31-4516-886E-9863576AF191}" srcOrd="4" destOrd="0" parTransId="{C788CCD5-CB09-4A20-8C6B-5DE8ABEA0C5B}" sibTransId="{B592DCD6-4953-42C1-BDDC-71434A52EB4D}"/>
    <dgm:cxn modelId="{77F07F60-AFE8-4FF2-AEA0-870444C97E6D}" type="presParOf" srcId="{E5D4EED1-91E2-4BD3-B86B-96B322980630}" destId="{7D222B80-CFD4-422B-8C00-70B9508CFB18}" srcOrd="0" destOrd="0" presId="urn:microsoft.com/office/officeart/2005/8/layout/process5"/>
    <dgm:cxn modelId="{FDC0AB9B-B389-4109-B9FA-43AF5826B607}" type="presParOf" srcId="{E5D4EED1-91E2-4BD3-B86B-96B322980630}" destId="{107306F7-6730-448E-BBD3-3FBA650F1C23}" srcOrd="1" destOrd="0" presId="urn:microsoft.com/office/officeart/2005/8/layout/process5"/>
    <dgm:cxn modelId="{4B15A414-54A3-40F6-897B-AB3EA75119F0}" type="presParOf" srcId="{107306F7-6730-448E-BBD3-3FBA650F1C23}" destId="{71C16A42-294D-41D9-BD7A-78CE6447C266}" srcOrd="0" destOrd="0" presId="urn:microsoft.com/office/officeart/2005/8/layout/process5"/>
    <dgm:cxn modelId="{C95F8E54-B404-467D-AD95-071B347E14EA}" type="presParOf" srcId="{E5D4EED1-91E2-4BD3-B86B-96B322980630}" destId="{BE413B67-6581-461A-9000-F34F9312EA14}" srcOrd="2" destOrd="0" presId="urn:microsoft.com/office/officeart/2005/8/layout/process5"/>
    <dgm:cxn modelId="{5DF0236D-D207-4B3F-9965-6B46C002F68A}" type="presParOf" srcId="{E5D4EED1-91E2-4BD3-B86B-96B322980630}" destId="{8992A159-C0B4-45C6-BF85-BDDF0C762AE0}" srcOrd="3" destOrd="0" presId="urn:microsoft.com/office/officeart/2005/8/layout/process5"/>
    <dgm:cxn modelId="{41AEDF42-CE56-4C94-86EA-44F0C56BACC5}" type="presParOf" srcId="{8992A159-C0B4-45C6-BF85-BDDF0C762AE0}" destId="{EC60885C-E8E6-48DE-AD9F-F2DE638D6D02}" srcOrd="0" destOrd="0" presId="urn:microsoft.com/office/officeart/2005/8/layout/process5"/>
    <dgm:cxn modelId="{B32935EE-D027-4875-9879-AD10EDA58F9F}" type="presParOf" srcId="{E5D4EED1-91E2-4BD3-B86B-96B322980630}" destId="{35FC8A6C-9F0B-42D5-99EA-1824F0574D0D}" srcOrd="4" destOrd="0" presId="urn:microsoft.com/office/officeart/2005/8/layout/process5"/>
    <dgm:cxn modelId="{28AAA1AC-488A-4E30-ADE0-0CF5ABCA9BCF}" type="presParOf" srcId="{E5D4EED1-91E2-4BD3-B86B-96B322980630}" destId="{7BBF6ACE-5E36-43E1-B671-F7A85A447D97}" srcOrd="5" destOrd="0" presId="urn:microsoft.com/office/officeart/2005/8/layout/process5"/>
    <dgm:cxn modelId="{FD2B4DD2-BAED-465E-8BE9-50EFD0BFF27C}" type="presParOf" srcId="{7BBF6ACE-5E36-43E1-B671-F7A85A447D97}" destId="{61DD069B-0F03-4C33-85E9-FC318199EB3B}" srcOrd="0" destOrd="0" presId="urn:microsoft.com/office/officeart/2005/8/layout/process5"/>
    <dgm:cxn modelId="{F43AC8EF-3B55-4A46-A94C-CE8B5FBE9BCF}" type="presParOf" srcId="{E5D4EED1-91E2-4BD3-B86B-96B322980630}" destId="{0D892270-E2A7-4F1A-A764-F4E19AC040FC}" srcOrd="6" destOrd="0" presId="urn:microsoft.com/office/officeart/2005/8/layout/process5"/>
    <dgm:cxn modelId="{9CECFECB-4E0F-4297-B355-C3FB0149A395}" type="presParOf" srcId="{E5D4EED1-91E2-4BD3-B86B-96B322980630}" destId="{CC753921-7267-4B74-AEE5-657D600A403C}" srcOrd="7" destOrd="0" presId="urn:microsoft.com/office/officeart/2005/8/layout/process5"/>
    <dgm:cxn modelId="{26054501-5503-4272-88B1-80C138F26356}" type="presParOf" srcId="{CC753921-7267-4B74-AEE5-657D600A403C}" destId="{1D9F1C70-7EEF-4E57-B78A-EF2021390F9B}" srcOrd="0" destOrd="0" presId="urn:microsoft.com/office/officeart/2005/8/layout/process5"/>
    <dgm:cxn modelId="{D07CD759-D9D7-4B2A-B6D1-928A3187E432}" type="presParOf" srcId="{E5D4EED1-91E2-4BD3-B86B-96B322980630}" destId="{258B9AA7-5F3A-4455-9C88-ECBBB125D0C5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BA1E34-D9BE-4B33-8635-38C12AEA96B4}">
      <dsp:nvSpPr>
        <dsp:cNvPr id="0" name=""/>
        <dsp:cNvSpPr/>
      </dsp:nvSpPr>
      <dsp:spPr>
        <a:xfrm>
          <a:off x="0" y="0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2B888-F6A6-48A3-8AD4-8E6217284A59}">
      <dsp:nvSpPr>
        <dsp:cNvPr id="0" name=""/>
        <dsp:cNvSpPr/>
      </dsp:nvSpPr>
      <dsp:spPr>
        <a:xfrm>
          <a:off x="0" y="0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Main idea: Children are naturally born with a need to form a close, secure bond with a main caregiver, this is essential for their emotional wellbeing and development</a:t>
          </a:r>
        </a:p>
      </dsp:txBody>
      <dsp:txXfrm>
        <a:off x="0" y="0"/>
        <a:ext cx="5906181" cy="1307679"/>
      </dsp:txXfrm>
    </dsp:sp>
    <dsp:sp modelId="{55C2E14A-1BCE-425D-9D72-4AF8E1EC2178}">
      <dsp:nvSpPr>
        <dsp:cNvPr id="0" name=""/>
        <dsp:cNvSpPr/>
      </dsp:nvSpPr>
      <dsp:spPr>
        <a:xfrm>
          <a:off x="0" y="1307679"/>
          <a:ext cx="5906181" cy="0"/>
        </a:xfrm>
        <a:prstGeom prst="line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2700" cap="flat" cmpd="sng" algn="ctr">
          <a:solidFill>
            <a:schemeClr val="accent2">
              <a:hueOff val="-441124"/>
              <a:satOff val="49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E552D0-4E7A-4461-BFDB-5B432DAAF4C4}">
      <dsp:nvSpPr>
        <dsp:cNvPr id="0" name=""/>
        <dsp:cNvSpPr/>
      </dsp:nvSpPr>
      <dsp:spPr>
        <a:xfrm>
          <a:off x="0" y="1307679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kern="1200" dirty="0"/>
            <a:t>Internal working model (mental rulebook built from early experiences) : The relationship a child has early in life shape how they see themselves, other people, and the world around them, this stays with them as they grow</a:t>
          </a:r>
          <a:r>
            <a:rPr lang="en-US" kern="1200" dirty="0">
              <a:latin typeface="Century Gothic" panose="020B0502020202020204"/>
            </a:rPr>
            <a:t> as said by </a:t>
          </a:r>
          <a:r>
            <a:rPr lang="en-US" sz="1800" b="0" kern="1200" dirty="0">
              <a:latin typeface="Century Gothic" panose="020B0502020202020204"/>
            </a:rPr>
            <a:t>Bowlby </a:t>
          </a:r>
          <a:r>
            <a:rPr lang="en-US" kern="1200" dirty="0">
              <a:latin typeface="Century Gothic" panose="020B0502020202020204"/>
            </a:rPr>
            <a:t>(1988)</a:t>
          </a:r>
          <a:endParaRPr lang="en-US" kern="1200" dirty="0"/>
        </a:p>
      </dsp:txBody>
      <dsp:txXfrm>
        <a:off x="0" y="1307679"/>
        <a:ext cx="5906181" cy="1307679"/>
      </dsp:txXfrm>
    </dsp:sp>
    <dsp:sp modelId="{13E2A939-B6FC-4D1F-B4A2-169CCC5555E3}">
      <dsp:nvSpPr>
        <dsp:cNvPr id="0" name=""/>
        <dsp:cNvSpPr/>
      </dsp:nvSpPr>
      <dsp:spPr>
        <a:xfrm>
          <a:off x="0" y="2615358"/>
          <a:ext cx="5906181" cy="0"/>
        </a:xfrm>
        <a:prstGeom prst="line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2700" cap="flat" cmpd="sng" algn="ctr">
          <a:solidFill>
            <a:schemeClr val="accent2">
              <a:hueOff val="-882249"/>
              <a:satOff val="995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1794C-CC51-43EA-9D70-EF8E0D76BFF9}">
      <dsp:nvSpPr>
        <dsp:cNvPr id="0" name=""/>
        <dsp:cNvSpPr/>
      </dsp:nvSpPr>
      <dsp:spPr>
        <a:xfrm>
          <a:off x="0" y="2615359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Key stage: The first 5 years of life are the most important period for forming these attachments</a:t>
          </a:r>
        </a:p>
      </dsp:txBody>
      <dsp:txXfrm>
        <a:off x="0" y="2615359"/>
        <a:ext cx="5906181" cy="1307679"/>
      </dsp:txXfrm>
    </dsp:sp>
    <dsp:sp modelId="{F4ECE882-9367-4F9A-AE62-7838D1CACA2B}">
      <dsp:nvSpPr>
        <dsp:cNvPr id="0" name=""/>
        <dsp:cNvSpPr/>
      </dsp:nvSpPr>
      <dsp:spPr>
        <a:xfrm>
          <a:off x="0" y="3923038"/>
          <a:ext cx="5906181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95AC16-8169-4A02-85EF-95732EFB3437}">
      <dsp:nvSpPr>
        <dsp:cNvPr id="0" name=""/>
        <dsp:cNvSpPr/>
      </dsp:nvSpPr>
      <dsp:spPr>
        <a:xfrm>
          <a:off x="0" y="3923038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What children need: Consistent, warm, responsive care so they feel safe enough to </a:t>
          </a:r>
          <a:r>
            <a:rPr lang="en-US" sz="2100" kern="1200" dirty="0" err="1"/>
            <a:t>explore,learn</a:t>
          </a:r>
          <a:r>
            <a:rPr lang="en-US" sz="2100" kern="1200" dirty="0"/>
            <a:t> and build confidence</a:t>
          </a:r>
        </a:p>
      </dsp:txBody>
      <dsp:txXfrm>
        <a:off x="0" y="3923038"/>
        <a:ext cx="5906181" cy="13076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F9B3D-8E7D-4F55-8950-7ACB6FBC6925}">
      <dsp:nvSpPr>
        <dsp:cNvPr id="0" name=""/>
        <dsp:cNvSpPr/>
      </dsp:nvSpPr>
      <dsp:spPr>
        <a:xfrm>
          <a:off x="0" y="651"/>
          <a:ext cx="77724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0063295-5F67-4354-AAE0-A4C51ADFF651}">
      <dsp:nvSpPr>
        <dsp:cNvPr id="0" name=""/>
        <dsp:cNvSpPr/>
      </dsp:nvSpPr>
      <dsp:spPr>
        <a:xfrm>
          <a:off x="0" y="651"/>
          <a:ext cx="7772400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focuses on how early experiences and relationships affect behavior and development</a:t>
          </a:r>
        </a:p>
      </dsp:txBody>
      <dsp:txXfrm>
        <a:off x="0" y="651"/>
        <a:ext cx="7772400" cy="1066539"/>
      </dsp:txXfrm>
    </dsp:sp>
    <dsp:sp modelId="{AF0636C3-09B8-44DF-A74C-3FD016DBABEF}">
      <dsp:nvSpPr>
        <dsp:cNvPr id="0" name=""/>
        <dsp:cNvSpPr/>
      </dsp:nvSpPr>
      <dsp:spPr>
        <a:xfrm>
          <a:off x="0" y="1067190"/>
          <a:ext cx="77724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E63E433-D3AC-4A66-8F92-AACF850FD594}">
      <dsp:nvSpPr>
        <dsp:cNvPr id="0" name=""/>
        <dsp:cNvSpPr/>
      </dsp:nvSpPr>
      <dsp:spPr>
        <a:xfrm>
          <a:off x="0" y="1067190"/>
          <a:ext cx="7772400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It helps us staff to understand that Isaac's actions are a response to what he has been through, not "bad </a:t>
          </a:r>
          <a:r>
            <a:rPr lang="en-US" sz="2200" kern="1200" dirty="0" err="1"/>
            <a:t>behaviour</a:t>
          </a:r>
          <a:r>
            <a:rPr lang="en-US" sz="2200" kern="1200" dirty="0"/>
            <a:t>"</a:t>
          </a:r>
        </a:p>
      </dsp:txBody>
      <dsp:txXfrm>
        <a:off x="0" y="1067190"/>
        <a:ext cx="7772400" cy="1066539"/>
      </dsp:txXfrm>
    </dsp:sp>
    <dsp:sp modelId="{68BE2098-B1E0-439E-A247-38DFFFA8791B}">
      <dsp:nvSpPr>
        <dsp:cNvPr id="0" name=""/>
        <dsp:cNvSpPr/>
      </dsp:nvSpPr>
      <dsp:spPr>
        <a:xfrm>
          <a:off x="0" y="2133730"/>
          <a:ext cx="77724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84857FD-0B23-4C02-A918-166001F7B9CE}">
      <dsp:nvSpPr>
        <dsp:cNvPr id="0" name=""/>
        <dsp:cNvSpPr/>
      </dsp:nvSpPr>
      <dsp:spPr>
        <a:xfrm>
          <a:off x="0" y="2133730"/>
          <a:ext cx="7772400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It looks at the whole family and not just Isaac which shows that supporting </a:t>
          </a:r>
          <a:r>
            <a:rPr lang="en-US" sz="2200" kern="1200" dirty="0" err="1"/>
            <a:t>hs</a:t>
          </a:r>
          <a:r>
            <a:rPr lang="en-US" sz="2200" kern="1200" dirty="0"/>
            <a:t> mother will also helping him</a:t>
          </a:r>
        </a:p>
      </dsp:txBody>
      <dsp:txXfrm>
        <a:off x="0" y="2133730"/>
        <a:ext cx="7772400" cy="1066539"/>
      </dsp:txXfrm>
    </dsp:sp>
    <dsp:sp modelId="{30F708BE-AA8B-4BFF-BC50-E345AA54F268}">
      <dsp:nvSpPr>
        <dsp:cNvPr id="0" name=""/>
        <dsp:cNvSpPr/>
      </dsp:nvSpPr>
      <dsp:spPr>
        <a:xfrm>
          <a:off x="0" y="3200269"/>
          <a:ext cx="77724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D404C81-D503-438C-8FB9-13D2A31902D6}">
      <dsp:nvSpPr>
        <dsp:cNvPr id="0" name=""/>
        <dsp:cNvSpPr/>
      </dsp:nvSpPr>
      <dsp:spPr>
        <a:xfrm>
          <a:off x="0" y="3200269"/>
          <a:ext cx="7772400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It fits perfectly with creating a support plan that is stable, consistent and nurturing</a:t>
          </a:r>
          <a:r>
            <a:rPr lang="en-US" sz="2200" kern="1200" dirty="0">
              <a:latin typeface="Century Gothic" panose="020B0502020202020204"/>
            </a:rPr>
            <a:t> </a:t>
          </a:r>
          <a:endParaRPr lang="en-US" sz="2200" kern="1200" dirty="0"/>
        </a:p>
      </dsp:txBody>
      <dsp:txXfrm>
        <a:off x="0" y="3200269"/>
        <a:ext cx="7772400" cy="1066539"/>
      </dsp:txXfrm>
    </dsp:sp>
    <dsp:sp modelId="{2F6937D9-064F-4D0D-8934-83022C2AA055}">
      <dsp:nvSpPr>
        <dsp:cNvPr id="0" name=""/>
        <dsp:cNvSpPr/>
      </dsp:nvSpPr>
      <dsp:spPr>
        <a:xfrm>
          <a:off x="0" y="4266809"/>
          <a:ext cx="77724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FFDE829-ECC5-4E24-9285-DBA95BA0ED6F}">
      <dsp:nvSpPr>
        <dsp:cNvPr id="0" name=""/>
        <dsp:cNvSpPr/>
      </dsp:nvSpPr>
      <dsp:spPr>
        <a:xfrm>
          <a:off x="0" y="4266809"/>
          <a:ext cx="7772400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Century Gothic" panose="020B0502020202020204"/>
            </a:rPr>
            <a:t>"This approach matches with official early years guidance of (Department of Education, 2024)."</a:t>
          </a:r>
        </a:p>
      </dsp:txBody>
      <dsp:txXfrm>
        <a:off x="0" y="4266809"/>
        <a:ext cx="7772400" cy="10665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53EEA1-B03E-400B-B34A-B53246ABEC53}">
      <dsp:nvSpPr>
        <dsp:cNvPr id="0" name=""/>
        <dsp:cNvSpPr/>
      </dsp:nvSpPr>
      <dsp:spPr>
        <a:xfrm>
          <a:off x="0" y="620306"/>
          <a:ext cx="5906181" cy="76576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rgbClr val="FFFFFF"/>
              </a:solidFill>
              <a:ea typeface="+mn-ea"/>
              <a:cs typeface="+mn-cs"/>
            </a:rPr>
            <a:t>His mothers low mood and limited support mean he may not have always had consistent responsive care</a:t>
          </a:r>
        </a:p>
      </dsp:txBody>
      <dsp:txXfrm>
        <a:off x="37382" y="657688"/>
        <a:ext cx="5831417" cy="691000"/>
      </dsp:txXfrm>
    </dsp:sp>
    <dsp:sp modelId="{3AE0E089-3071-406A-BBE3-F4C17BF15CA9}">
      <dsp:nvSpPr>
        <dsp:cNvPr id="0" name=""/>
        <dsp:cNvSpPr/>
      </dsp:nvSpPr>
      <dsp:spPr>
        <a:xfrm>
          <a:off x="0" y="1426391"/>
          <a:ext cx="5906181" cy="765764"/>
        </a:xfrm>
        <a:prstGeom prst="roundRect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rgbClr val="FFFFFF"/>
              </a:solidFill>
              <a:ea typeface="+mn-ea"/>
              <a:cs typeface="+mn-cs"/>
            </a:rPr>
            <a:t>Disrupted childcare and moving house meant there was no steady and trusted person to form a strong bond with</a:t>
          </a:r>
        </a:p>
      </dsp:txBody>
      <dsp:txXfrm>
        <a:off x="37382" y="1463773"/>
        <a:ext cx="5831417" cy="691000"/>
      </dsp:txXfrm>
    </dsp:sp>
    <dsp:sp modelId="{ED1D3989-A5C1-4342-A59D-3A0F46911FDB}">
      <dsp:nvSpPr>
        <dsp:cNvPr id="0" name=""/>
        <dsp:cNvSpPr/>
      </dsp:nvSpPr>
      <dsp:spPr>
        <a:xfrm>
          <a:off x="0" y="2232476"/>
          <a:ext cx="5906181" cy="765764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FF"/>
              </a:solidFill>
              <a:ea typeface="+mn-ea"/>
              <a:cs typeface="+mn-cs"/>
            </a:rPr>
            <a:t>This can lead to insecure attachment style, where the child feels the world is unsafe or unpredictable</a:t>
          </a:r>
          <a:r>
            <a:rPr lang="en-US" sz="1400" kern="1200" dirty="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. Ainsworth (1978) explains that when care is inconsistent, children may development </a:t>
          </a:r>
          <a:endParaRPr lang="en-US" sz="14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37382" y="2269858"/>
        <a:ext cx="5831417" cy="691000"/>
      </dsp:txXfrm>
    </dsp:sp>
    <dsp:sp modelId="{CEB9A22F-6104-4063-A21C-DEB57250F018}">
      <dsp:nvSpPr>
        <dsp:cNvPr id="0" name=""/>
        <dsp:cNvSpPr/>
      </dsp:nvSpPr>
      <dsp:spPr>
        <a:xfrm>
          <a:off x="0" y="3038561"/>
          <a:ext cx="5906181" cy="765764"/>
        </a:xfrm>
        <a:prstGeom prst="roundRect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rgbClr val="FFFFFF"/>
              </a:solidFill>
              <a:ea typeface="+mn-ea"/>
              <a:cs typeface="+mn-cs"/>
            </a:rPr>
            <a:t>This explains why Isaac is clingy, anxious about seperation, struggles to sleep and is quiet around others</a:t>
          </a:r>
        </a:p>
      </dsp:txBody>
      <dsp:txXfrm>
        <a:off x="37382" y="3075943"/>
        <a:ext cx="5831417" cy="691000"/>
      </dsp:txXfrm>
    </dsp:sp>
    <dsp:sp modelId="{DA06587F-5F5D-44D9-978E-A084079AED4F}">
      <dsp:nvSpPr>
        <dsp:cNvPr id="0" name=""/>
        <dsp:cNvSpPr/>
      </dsp:nvSpPr>
      <dsp:spPr>
        <a:xfrm>
          <a:off x="0" y="3844646"/>
          <a:ext cx="5906181" cy="765764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FF"/>
              </a:solidFill>
              <a:ea typeface="+mn-ea"/>
              <a:cs typeface="+mn-cs"/>
            </a:rPr>
            <a:t>When children feel worried or unsafe, they focus on feeling protected rather than learning which can cause delays in speech, play</a:t>
          </a:r>
          <a:r>
            <a:rPr lang="en-US" sz="1400" kern="1200">
              <a:solidFill>
                <a:srgbClr val="FFFFFF"/>
              </a:solidFill>
              <a:ea typeface="+mn-ea"/>
              <a:cs typeface="+mn-cs"/>
            </a:rPr>
            <a:t> and social </a:t>
          </a:r>
          <a:r>
            <a:rPr lang="en-US" sz="1400" kern="120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skills </a:t>
          </a:r>
          <a:endParaRPr lang="en-US" sz="14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37382" y="3882028"/>
        <a:ext cx="5831417" cy="691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22B80-CFD4-422B-8C00-70B9508CFB18}">
      <dsp:nvSpPr>
        <dsp:cNvPr id="0" name=""/>
        <dsp:cNvSpPr/>
      </dsp:nvSpPr>
      <dsp:spPr>
        <a:xfrm>
          <a:off x="9457" y="72535"/>
          <a:ext cx="2826605" cy="169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Named key worker- </a:t>
          </a:r>
          <a:r>
            <a:rPr lang="en-US" sz="1300" kern="1200" dirty="0"/>
            <a:t>Assign one consistent member to be </a:t>
          </a:r>
          <a:r>
            <a:rPr lang="en-US" sz="1300" kern="1200" dirty="0" err="1"/>
            <a:t>isaac's</a:t>
          </a:r>
          <a:r>
            <a:rPr lang="en-US" sz="1300" kern="1200" dirty="0"/>
            <a:t> main person. This gives him security, helps build trust and reduces his anxiety over time.</a:t>
          </a:r>
        </a:p>
      </dsp:txBody>
      <dsp:txXfrm>
        <a:off x="59130" y="122208"/>
        <a:ext cx="2727259" cy="1596617"/>
      </dsp:txXfrm>
    </dsp:sp>
    <dsp:sp modelId="{107306F7-6730-448E-BBD3-3FBA650F1C23}">
      <dsp:nvSpPr>
        <dsp:cNvPr id="0" name=""/>
        <dsp:cNvSpPr/>
      </dsp:nvSpPr>
      <dsp:spPr>
        <a:xfrm>
          <a:off x="3084803" y="570017"/>
          <a:ext cx="599240" cy="7009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084803" y="710217"/>
        <a:ext cx="419468" cy="420598"/>
      </dsp:txXfrm>
    </dsp:sp>
    <dsp:sp modelId="{BE413B67-6581-461A-9000-F34F9312EA14}">
      <dsp:nvSpPr>
        <dsp:cNvPr id="0" name=""/>
        <dsp:cNvSpPr/>
      </dsp:nvSpPr>
      <dsp:spPr>
        <a:xfrm>
          <a:off x="3966704" y="72535"/>
          <a:ext cx="2826605" cy="169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Support for Isaac's mother- </a:t>
          </a:r>
          <a:r>
            <a:rPr lang="en-US" sz="1300" kern="1200" dirty="0"/>
            <a:t>Link her to mental health support, parenting groups and practical</a:t>
          </a:r>
          <a:r>
            <a:rPr lang="en-US" sz="1300" b="1" kern="1200" dirty="0"/>
            <a:t> </a:t>
          </a:r>
          <a:r>
            <a:rPr lang="en-US" sz="1300" kern="1200" dirty="0"/>
            <a:t>help. When she feels more confident and supported, she can give Isaac the calm, reliable care he needs</a:t>
          </a:r>
          <a:r>
            <a:rPr lang="en-US" sz="1300" kern="1200" dirty="0">
              <a:latin typeface="Century Gothic" panose="020B0502020202020204"/>
            </a:rPr>
            <a:t>. As advised by (Beaver et al., 2021) </a:t>
          </a:r>
          <a:endParaRPr lang="en-US" sz="1300" kern="1200" dirty="0"/>
        </a:p>
      </dsp:txBody>
      <dsp:txXfrm>
        <a:off x="4016377" y="122208"/>
        <a:ext cx="2727259" cy="1596617"/>
      </dsp:txXfrm>
    </dsp:sp>
    <dsp:sp modelId="{8992A159-C0B4-45C6-BF85-BDDF0C762AE0}">
      <dsp:nvSpPr>
        <dsp:cNvPr id="0" name=""/>
        <dsp:cNvSpPr/>
      </dsp:nvSpPr>
      <dsp:spPr>
        <a:xfrm>
          <a:off x="7042051" y="570017"/>
          <a:ext cx="599240" cy="7009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7042051" y="710217"/>
        <a:ext cx="419468" cy="420598"/>
      </dsp:txXfrm>
    </dsp:sp>
    <dsp:sp modelId="{35FC8A6C-9F0B-42D5-99EA-1824F0574D0D}">
      <dsp:nvSpPr>
        <dsp:cNvPr id="0" name=""/>
        <dsp:cNvSpPr/>
      </dsp:nvSpPr>
      <dsp:spPr>
        <a:xfrm>
          <a:off x="7923952" y="72535"/>
          <a:ext cx="2826605" cy="169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Clear routines and gradual separation- </a:t>
          </a:r>
          <a:r>
            <a:rPr lang="en-US" sz="1300" kern="1200"/>
            <a:t>Use simple, consistent daily patterns and short times apart. This helps Isaac learn that his mother or carer will always return, slowly building his confidence.</a:t>
          </a:r>
        </a:p>
      </dsp:txBody>
      <dsp:txXfrm>
        <a:off x="7973625" y="122208"/>
        <a:ext cx="2727259" cy="1596617"/>
      </dsp:txXfrm>
    </dsp:sp>
    <dsp:sp modelId="{7BBF6ACE-5E36-43E1-B671-F7A85A447D97}">
      <dsp:nvSpPr>
        <dsp:cNvPr id="0" name=""/>
        <dsp:cNvSpPr/>
      </dsp:nvSpPr>
      <dsp:spPr>
        <a:xfrm rot="5400000">
          <a:off x="9037635" y="1966360"/>
          <a:ext cx="599240" cy="7009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9126956" y="2017239"/>
        <a:ext cx="420598" cy="419468"/>
      </dsp:txXfrm>
    </dsp:sp>
    <dsp:sp modelId="{0D892270-E2A7-4F1A-A764-F4E19AC040FC}">
      <dsp:nvSpPr>
        <dsp:cNvPr id="0" name=""/>
        <dsp:cNvSpPr/>
      </dsp:nvSpPr>
      <dsp:spPr>
        <a:xfrm>
          <a:off x="7923952" y="2899140"/>
          <a:ext cx="2826605" cy="169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Speech and language support- </a:t>
          </a:r>
          <a:r>
            <a:rPr lang="en-US" sz="1300" kern="1200" dirty="0"/>
            <a:t>Refer to a Speech and Language Therapist. Once Isaac feels emotionally secure, he will feel more comfortable to communicate and </a:t>
          </a:r>
          <a:r>
            <a:rPr lang="en-US" sz="1300" kern="1200" dirty="0" err="1"/>
            <a:t>practise</a:t>
          </a:r>
          <a:r>
            <a:rPr lang="en-US" sz="1300" kern="1200" dirty="0"/>
            <a:t> his language skills.</a:t>
          </a:r>
        </a:p>
      </dsp:txBody>
      <dsp:txXfrm>
        <a:off x="7973625" y="2948813"/>
        <a:ext cx="2727259" cy="1596617"/>
      </dsp:txXfrm>
    </dsp:sp>
    <dsp:sp modelId="{CC753921-7267-4B74-AEE5-657D600A403C}">
      <dsp:nvSpPr>
        <dsp:cNvPr id="0" name=""/>
        <dsp:cNvSpPr/>
      </dsp:nvSpPr>
      <dsp:spPr>
        <a:xfrm rot="10800000">
          <a:off x="7075970" y="3396623"/>
          <a:ext cx="599240" cy="7009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7255742" y="3536823"/>
        <a:ext cx="419468" cy="420598"/>
      </dsp:txXfrm>
    </dsp:sp>
    <dsp:sp modelId="{258B9AA7-5F3A-4455-9C88-ECBBB125D0C5}">
      <dsp:nvSpPr>
        <dsp:cNvPr id="0" name=""/>
        <dsp:cNvSpPr/>
      </dsp:nvSpPr>
      <dsp:spPr>
        <a:xfrm>
          <a:off x="3966704" y="2899140"/>
          <a:ext cx="2826605" cy="169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Working together with other services- </a:t>
          </a:r>
          <a:r>
            <a:rPr lang="en-US" sz="1300" kern="1200" dirty="0"/>
            <a:t>Work closely with health visitors, GPs, family support workers and the children's </a:t>
          </a:r>
          <a:r>
            <a:rPr lang="en-US" sz="1300" kern="1200" dirty="0" err="1"/>
            <a:t>centre</a:t>
          </a:r>
          <a:r>
            <a:rPr lang="en-US" sz="1300" kern="1200" dirty="0"/>
            <a:t>. Keeping support consistent across everyone helps Isaac feel settled and safe.</a:t>
          </a:r>
        </a:p>
      </dsp:txBody>
      <dsp:txXfrm>
        <a:off x="4016377" y="2948813"/>
        <a:ext cx="2727259" cy="15966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098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727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857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94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095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300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522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43368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19080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989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603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567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8" r:id="rId1"/>
    <p:sldLayoutId id="2147483989" r:id="rId2"/>
    <p:sldLayoutId id="2147483990" r:id="rId3"/>
    <p:sldLayoutId id="2147483991" r:id="rId4"/>
    <p:sldLayoutId id="2147483992" r:id="rId5"/>
    <p:sldLayoutId id="2147483993" r:id="rId6"/>
    <p:sldLayoutId id="2147483994" r:id="rId7"/>
    <p:sldLayoutId id="2147483995" r:id="rId8"/>
    <p:sldLayoutId id="2147483996" r:id="rId9"/>
    <p:sldLayoutId id="2147483997" r:id="rId10"/>
    <p:sldLayoutId id="214748399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12E8C-C043-D347-1026-729673906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b="1"/>
              <a:t>Zureka Hemmings </a:t>
            </a:r>
            <a:br>
              <a:rPr lang="en-US" sz="4400" b="1" dirty="0"/>
            </a:br>
            <a:r>
              <a:rPr lang="en-US" sz="4400" b="1"/>
              <a:t>2318949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82C64-BA4A-1986-7F2A-E20F6A3A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/>
              <a:t>PSYCHOLOGY IN HEALTH AND SOCIAL CARE</a:t>
            </a:r>
          </a:p>
          <a:p>
            <a:pPr>
              <a:buClr>
                <a:srgbClr val="262626"/>
              </a:buClr>
            </a:pPr>
            <a:r>
              <a:rPr lang="en-US" sz="2000" b="1"/>
              <a:t>LCHS4010</a:t>
            </a:r>
          </a:p>
          <a:p>
            <a:pPr>
              <a:buClr>
                <a:srgbClr val="262626"/>
              </a:buClr>
            </a:pPr>
            <a:r>
              <a:rPr lang="en-US" sz="2000" b="1"/>
              <a:t>PRESENTATION </a:t>
            </a:r>
          </a:p>
          <a:p>
            <a:pPr>
              <a:buClr>
                <a:srgbClr val="262626"/>
              </a:buClr>
            </a:pPr>
            <a:endParaRPr lang="en-US" dirty="0"/>
          </a:p>
          <a:p>
            <a:pPr>
              <a:buClr>
                <a:srgbClr val="26262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555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US" sz="3200" dirty="0"/>
            </a:br>
            <a:br>
              <a:rPr lang="en-US" dirty="0"/>
            </a:br>
            <a:r>
              <a:rPr lang="en-US"/>
              <a:t>Early Help &amp; Support Plan for </a:t>
            </a:r>
            <a:r>
              <a:rPr lang="en-US" dirty="0"/>
              <a:t>Isaac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An analysis of development using Bowlby's </a:t>
            </a:r>
            <a:r>
              <a:rPr lang="en-US" b="1"/>
              <a:t>Attachment</a:t>
            </a:r>
            <a:r>
              <a:rPr lang="en-US" b="1" dirty="0"/>
              <a:t> Theory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D8CEA-B5DD-908D-71F5-3E1F999EA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8CBAB-F583-1540-E55F-6F0AB37BAB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My name is Zureka Hemmings and I am a trainee early years support worker </a:t>
            </a:r>
          </a:p>
          <a:p>
            <a:pPr>
              <a:buClr>
                <a:srgbClr val="262626"/>
              </a:buClr>
            </a:pPr>
            <a:r>
              <a:rPr lang="en-US" dirty="0"/>
              <a:t>AIM: My aim is to explore child development then apply Bowlby' Attachment Theory to </a:t>
            </a:r>
            <a:r>
              <a:rPr lang="en-US"/>
              <a:t>Isaacs case, and create a support plan</a:t>
            </a:r>
          </a:p>
          <a:p>
            <a:pPr>
              <a:buClr>
                <a:srgbClr val="262626"/>
              </a:buClr>
            </a:pPr>
            <a:r>
              <a:rPr lang="en-US" dirty="0"/>
              <a:t>CHOSEN THEORY: </a:t>
            </a:r>
            <a:r>
              <a:rPr lang="en-US"/>
              <a:t>chosen</a:t>
            </a:r>
            <a:r>
              <a:rPr lang="en-US" dirty="0"/>
              <a:t> theory </a:t>
            </a:r>
            <a:r>
              <a:rPr lang="en-US"/>
              <a:t>is John Bowlby's Attachment theory </a:t>
            </a:r>
          </a:p>
          <a:p>
            <a:pPr>
              <a:buClr>
                <a:srgbClr val="262626"/>
              </a:buClr>
            </a:pPr>
            <a:r>
              <a:rPr lang="en-US" dirty="0"/>
              <a:t>CASE OVERVIEW: Isaac is 4 years old, lives with his mother who has experienced postnatal depression. He has had unstable childcare and recent moves, </a:t>
            </a:r>
            <a:r>
              <a:rPr lang="en-US"/>
              <a:t>showing anxiety , separation distress, and delayed language.</a:t>
            </a:r>
          </a:p>
        </p:txBody>
      </p:sp>
    </p:spTree>
    <p:extLst>
      <p:ext uri="{BB962C8B-B14F-4D97-AF65-F5344CB8AC3E}">
        <p14:creationId xmlns:p14="http://schemas.microsoft.com/office/powerpoint/2010/main" val="3689508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99B1821C-2E7E-4A0F-9DEE-DA1242BD4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8" name="Picture 17" descr="A hand of two adults and a kid on top of each other">
            <a:extLst>
              <a:ext uri="{FF2B5EF4-FFF2-40B4-BE49-F238E27FC236}">
                <a16:creationId xmlns:a16="http://schemas.microsoft.com/office/drawing/2014/main" id="{FA160862-78CF-3D87-F87B-543A5AF7637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l="9091" t="233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52BB9502-B4F7-4349-B66A-B68DEAAA8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9943" y="237744"/>
            <a:ext cx="7652977" cy="6382512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243C9-777C-D623-E55F-CAAEDFB0F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0751" y="642594"/>
            <a:ext cx="6718433" cy="1746504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Background: Isaac's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24275-BBBB-2862-423A-7202F6527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0752" y="2389098"/>
            <a:ext cx="6718434" cy="364594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 - Isaac is 4 years old 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 - Lives with his mother, who is a single parent experiencing postnatal depression, low confidence and limited support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 - Has recently moved to the area and has had disrupted/unstable childcare over the past 2 years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 - Observed behaviour: Quiet and withdrawn, becomes distressed when separating from his mother, has delayed language development, and finds it hard to join group activities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 - At Home: Difficulty sleeping, very clingy, and rarely plays independently</a:t>
            </a:r>
          </a:p>
        </p:txBody>
      </p:sp>
    </p:spTree>
    <p:extLst>
      <p:ext uri="{BB962C8B-B14F-4D97-AF65-F5344CB8AC3E}">
        <p14:creationId xmlns:p14="http://schemas.microsoft.com/office/powerpoint/2010/main" val="1267727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65CF4-00D4-E43C-E6AB-FAECEFFBC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US" sz="4400"/>
              <a:t> Bowlby's Attachment Theory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542F73A-864F-3391-2D17-6558F98AB6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11716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29660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DF58A-1D43-CFCC-5A63-24B4761D3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/>
              <a:t>Why Attachment Theory is Suitable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1E39A7-3B21-0663-77EE-A7B936792B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242957"/>
              </p:ext>
            </p:extLst>
          </p:nvPr>
        </p:nvGraphicFramePr>
        <p:xfrm>
          <a:off x="685800" y="609600"/>
          <a:ext cx="77724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F7E85CBF-5F04-D157-688D-54E1DE4776B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7F39B581-AB42-4AA7-7CCC-0B448CD4A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35EAB90A-1B1D-434E-B039-739DC3C38E88}" type="datetime1">
              <a:rPr lang="en-US" smtClean="0"/>
              <a:pPr>
                <a:spcAft>
                  <a:spcPts val="600"/>
                </a:spcAft>
              </a:pPr>
              <a:t>6/12/2026</a:t>
            </a:fld>
            <a:endParaRPr lang="en-US"/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F5AC2B55-655B-F105-8C6A-A18CF7368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280A0CE1-AC16-356C-4A01-954E41D27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08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4FBCA-7D4E-6A11-4011-BE3CA6565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Nature versus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AFF2F-B321-7A50-B248-96811036A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/>
              <a:t>Nature</a:t>
            </a:r>
            <a:r>
              <a:rPr lang="en-US" sz="2000" b="1" dirty="0"/>
              <a:t>: Biological/genetic factors as a child is born with – e.g. temperament, natural </a:t>
            </a:r>
            <a:r>
              <a:rPr lang="en-US" sz="2000" b="1" dirty="0" err="1"/>
              <a:t>personaility</a:t>
            </a:r>
            <a:r>
              <a:rPr lang="en-US" sz="2000" b="1" dirty="0"/>
              <a:t>, brain development. Isaac may be more affected by change.</a:t>
            </a:r>
          </a:p>
          <a:p>
            <a:pPr>
              <a:buClr>
                <a:srgbClr val="262626"/>
              </a:buClr>
            </a:pPr>
            <a:endParaRPr lang="en-US" sz="2000" b="1" dirty="0"/>
          </a:p>
          <a:p>
            <a:pPr>
              <a:buClr>
                <a:srgbClr val="262626"/>
              </a:buClr>
            </a:pPr>
            <a:r>
              <a:rPr lang="en-US" sz="2400" b="1" dirty="0"/>
              <a:t>Nurture: </a:t>
            </a:r>
            <a:r>
              <a:rPr lang="en-US" sz="2000" b="1" dirty="0"/>
              <a:t>Care, environment, experiences and support </a:t>
            </a:r>
          </a:p>
          <a:p>
            <a:pPr>
              <a:buClr>
                <a:srgbClr val="262626"/>
              </a:buClr>
            </a:pPr>
            <a:endParaRPr lang="en-US" sz="2000" b="1" dirty="0"/>
          </a:p>
          <a:p>
            <a:pPr>
              <a:buClr>
                <a:srgbClr val="262626"/>
              </a:buClr>
            </a:pPr>
            <a:r>
              <a:rPr lang="en-US" sz="2000" b="1"/>
              <a:t>"Doherty and Hughes (2022) explain that while both matter, </a:t>
            </a:r>
            <a:r>
              <a:rPr lang="en-US" sz="2000" b="1" dirty="0"/>
              <a:t>nurture has the biggest influence in early childhood. Bowlby </a:t>
            </a:r>
            <a:r>
              <a:rPr lang="en-US" sz="2000" b="1"/>
              <a:t>(1988) also argued that the quality of relationships is key to long-term wellbeing."</a:t>
            </a:r>
            <a:endParaRPr lang="en-US" sz="2000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C8504-2298-19EE-1502-208615BD7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185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73023-C9DE-F03C-1D2A-D0C40D36E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US"/>
              <a:t>Applying the theory to Isaac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3BE0A65-10B9-E589-22F1-C4CBADEEC6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4287488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1186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F74BD-7262-7D44-E6DA-A3DD89F22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Multi-Agency Support Plan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C10B7E-36DC-FD3B-AD1B-7066E208CD2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760015" cy="4667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4829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52773-681B-CE6D-EF67-847FE8B3C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4958A-16FB-0FE7-74C2-5D9292CA1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 sz="2400" b="1"/>
              <a:t>STRENGTHS</a:t>
            </a:r>
          </a:p>
          <a:p>
            <a:pPr>
              <a:buClr>
                <a:srgbClr val="262626"/>
              </a:buClr>
            </a:pPr>
            <a:r>
              <a:rPr lang="en-US" sz="2000" b="1" dirty="0"/>
              <a:t>Helps us respond with empathy </a:t>
            </a:r>
            <a:r>
              <a:rPr lang="en-US" sz="2000" b="1"/>
              <a:t>instead and</a:t>
            </a:r>
            <a:r>
              <a:rPr lang="en-US" sz="2000" b="1" dirty="0"/>
              <a:t> of blame</a:t>
            </a:r>
          </a:p>
          <a:p>
            <a:pPr marL="0" indent="0">
              <a:buNone/>
            </a:pPr>
            <a:r>
              <a:rPr lang="en-US" sz="2000" dirty="0"/>
              <a:t>It encourages us to look at the reasons behind </a:t>
            </a:r>
            <a:r>
              <a:rPr lang="en-US" sz="2000" err="1"/>
              <a:t>behaviour</a:t>
            </a:r>
            <a:r>
              <a:rPr lang="en-US" sz="2000" dirty="0"/>
              <a:t> rather than seeing it as </a:t>
            </a:r>
            <a:r>
              <a:rPr lang="en-US" sz="2000" err="1"/>
              <a:t>misbehaviour</a:t>
            </a:r>
            <a:r>
              <a:rPr lang="en-US" sz="2000" dirty="0"/>
              <a:t> which creates more positive and supportive environment </a:t>
            </a:r>
            <a:r>
              <a:rPr lang="en-US" sz="2000"/>
              <a:t>for Isaac.</a:t>
            </a:r>
          </a:p>
          <a:p>
            <a:pPr marL="0" indent="0">
              <a:buNone/>
            </a:pPr>
            <a:r>
              <a:rPr lang="en-US" b="1"/>
              <a:t>According to Doherty and Hughes (2022)</a:t>
            </a:r>
          </a:p>
          <a:p>
            <a:pPr marL="0" indent="0">
              <a:buNone/>
            </a:pPr>
            <a:r>
              <a:rPr lang="en-US" sz="2000" b="1"/>
              <a:t> Supports the use of key workers and consistent routines</a:t>
            </a:r>
          </a:p>
          <a:p>
            <a:pPr marL="0" indent="0">
              <a:buNone/>
            </a:pPr>
            <a:r>
              <a:rPr lang="en-US" sz="2000" dirty="0"/>
              <a:t>This gives children a sense of safety and predictability, helping them build trust and feel secure to explore, play and </a:t>
            </a:r>
            <a:r>
              <a:rPr lang="en-US" sz="2000"/>
              <a:t>learn.</a:t>
            </a:r>
          </a:p>
          <a:p>
            <a:pPr marL="0" indent="0">
              <a:buNone/>
            </a:pPr>
            <a:r>
              <a:rPr lang="en-US" sz="2000" b="1" dirty="0"/>
              <a:t>Outlined by Beaver et al. (2021) and Department for </a:t>
            </a:r>
            <a:r>
              <a:rPr lang="en-US" sz="2000" b="1"/>
              <a:t>education (2024)</a:t>
            </a:r>
            <a:endParaRPr lang="en-US" sz="2000" b="1" dirty="0"/>
          </a:p>
          <a:p>
            <a:pPr marL="0" indent="0">
              <a:buNone/>
            </a:pPr>
            <a:r>
              <a:rPr lang="en-US" sz="2000" dirty="0" err="1"/>
              <a:t>Recognises</a:t>
            </a:r>
            <a:r>
              <a:rPr lang="en-US" sz="2000" dirty="0"/>
              <a:t> importance of supporting the whole family </a:t>
            </a:r>
          </a:p>
          <a:p>
            <a:pPr marL="0" indent="0">
              <a:buNone/>
            </a:pPr>
            <a:r>
              <a:rPr lang="en-US" b="1"/>
              <a:t>Bowlby (1988)</a:t>
            </a:r>
          </a:p>
          <a:p>
            <a:pPr marL="0" indent="0">
              <a:buNone/>
            </a:pPr>
            <a:r>
              <a:rPr lang="en-US" sz="2400" b="1"/>
              <a:t>Limitations</a:t>
            </a:r>
          </a:p>
          <a:p>
            <a:pPr marL="0" indent="0">
              <a:buNone/>
            </a:pPr>
            <a:r>
              <a:rPr lang="en-US" sz="2000" b="1" dirty="0"/>
              <a:t>Focuses mainly on</a:t>
            </a:r>
            <a:r>
              <a:rPr lang="en-US" sz="2000" b="1"/>
              <a:t> one caregiver </a:t>
            </a:r>
            <a:endParaRPr lang="en-US" sz="2000" b="1" dirty="0"/>
          </a:p>
          <a:p>
            <a:pPr marL="0" indent="0">
              <a:buNone/>
            </a:pPr>
            <a:r>
              <a:rPr lang="en-US" sz="2000" dirty="0"/>
              <a:t>The original theory placed most emphasis on the mother figure, which can overlook the important roles of fathers, grandparents and other family members or early years staff in a </a:t>
            </a:r>
            <a:r>
              <a:rPr lang="en-US" sz="2000" dirty="0" err="1"/>
              <a:t>childs</a:t>
            </a:r>
            <a:r>
              <a:rPr lang="en-US" sz="2000" dirty="0"/>
              <a:t> life. </a:t>
            </a:r>
          </a:p>
          <a:p>
            <a:pPr marL="0" indent="0">
              <a:buNone/>
            </a:pPr>
            <a:r>
              <a:rPr lang="en-US" sz="2000" b="1" dirty="0"/>
              <a:t>As noted</a:t>
            </a:r>
            <a:r>
              <a:rPr lang="en-US" sz="2000" b="1"/>
              <a:t> by Doherty and Hughes (2022)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We once thought to be </a:t>
            </a:r>
            <a:r>
              <a:rPr lang="en-US" sz="2000" b="1"/>
              <a:t>permanent  </a:t>
            </a:r>
            <a:endParaRPr lang="en-US" sz="2000" b="1" dirty="0"/>
          </a:p>
          <a:p>
            <a:pPr marL="0" indent="0">
              <a:buNone/>
            </a:pPr>
            <a:r>
              <a:rPr lang="en-US" sz="2000" dirty="0"/>
              <a:t>Early views suggested that </a:t>
            </a:r>
            <a:r>
              <a:rPr lang="en-US" sz="2000" dirty="0" err="1"/>
              <a:t>attatchment</a:t>
            </a:r>
            <a:r>
              <a:rPr lang="en-US" sz="2000" dirty="0"/>
              <a:t> style was fixed in the first few, but we now understand that children can form new, secure consistent and </a:t>
            </a:r>
            <a:r>
              <a:rPr lang="en-US" sz="2000" dirty="0" err="1"/>
              <a:t>lovin</a:t>
            </a:r>
            <a:r>
              <a:rPr lang="en-US" sz="2000" dirty="0"/>
              <a:t> support </a:t>
            </a:r>
          </a:p>
          <a:p>
            <a:pPr marL="0" indent="0">
              <a:buNone/>
            </a:pPr>
            <a:r>
              <a:rPr lang="en-US" sz="2000" b="1"/>
              <a:t>Guidance from DEPARTMENT OF EDUCATION (2024)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ED9B02-F0F3-9BA2-0F06-60036BB98F0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426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837A04-E759-2567-F0BB-E883BB2C0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FBE39-ABDC-9B36-31A4-F0A4A5E0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Bowlby's theory (1969,1988) helps us see Isaac's </a:t>
            </a:r>
            <a:r>
              <a:rPr lang="en-US" err="1">
                <a:solidFill>
                  <a:schemeClr val="tx1">
                    <a:lumMod val="75000"/>
                    <a:lumOff val="25000"/>
                  </a:schemeClr>
                </a:solidFill>
              </a:rPr>
              <a:t>behaviour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as a reaction to changes and uncertainty in his early life</a:t>
            </a:r>
          </a:p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The main goal is to create stability and security for both Isaac and his mother</a:t>
            </a:r>
          </a:p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With consistent care and support, Isaac will gradually gain confidence, develop his speech, and feel able to join in and play with other children.</a:t>
            </a:r>
          </a:p>
        </p:txBody>
      </p:sp>
    </p:spTree>
    <p:extLst>
      <p:ext uri="{BB962C8B-B14F-4D97-AF65-F5344CB8AC3E}">
        <p14:creationId xmlns:p14="http://schemas.microsoft.com/office/powerpoint/2010/main" val="387831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1B2DB-3E91-06D0-D1F8-B8372BAB0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A5C3E-6A82-6B9D-76B5-9D5F0D5BD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lr>
                <a:srgbClr val="262626"/>
              </a:buClr>
              <a:buAutoNum type="arabicPeriod"/>
            </a:pPr>
            <a:r>
              <a:rPr lang="en-US" b="1" dirty="0"/>
              <a:t>Bowlby, J (1969) Attachment and loss: Volume 1 – Attachment. London: Hogarth Press.</a:t>
            </a:r>
          </a:p>
          <a:p>
            <a:pPr marL="342900" indent="-342900">
              <a:buClr>
                <a:srgbClr val="262626"/>
              </a:buClr>
              <a:buAutoNum type="arabicPeriod"/>
            </a:pPr>
            <a:r>
              <a:rPr lang="en-US" b="1" dirty="0"/>
              <a:t>Bowlby, J (1988) A Secure Base: Parent- Child Attachment and Healthy Human Development. London: </a:t>
            </a:r>
            <a:r>
              <a:rPr lang="en-US" b="1"/>
              <a:t>Routledge </a:t>
            </a:r>
            <a:endParaRPr lang="en-US" b="1" dirty="0"/>
          </a:p>
          <a:p>
            <a:pPr marL="342900" indent="-342900">
              <a:buClr>
                <a:srgbClr val="262626"/>
              </a:buClr>
              <a:buAutoNum type="arabicPeriod"/>
            </a:pPr>
            <a:r>
              <a:rPr lang="en-US" b="1" dirty="0"/>
              <a:t>Ainsworth, M.D.S (1978) </a:t>
            </a:r>
            <a:r>
              <a:rPr lang="en-US" b="1"/>
              <a:t>Patterns of Attachment: A psychological Study of the Strange Situation. Hillsdale: Erlbaum Associates.</a:t>
            </a:r>
          </a:p>
          <a:p>
            <a:pPr marL="342900" indent="-342900">
              <a:buClr>
                <a:srgbClr val="262626"/>
              </a:buClr>
              <a:buAutoNum type="arabicPeriod"/>
            </a:pPr>
            <a:r>
              <a:rPr lang="en-US" b="1" dirty="0"/>
              <a:t>Doherty, J and Hughes, M. (2022) Child Development: Theory and Practice 0-11. 5th </a:t>
            </a:r>
            <a:r>
              <a:rPr lang="en-US" b="1" dirty="0" err="1"/>
              <a:t>edn</a:t>
            </a:r>
            <a:r>
              <a:rPr lang="en-US" b="1" dirty="0"/>
              <a:t>. London: Routledge. </a:t>
            </a:r>
          </a:p>
          <a:p>
            <a:pPr marL="342900" indent="-342900">
              <a:buClr>
                <a:srgbClr val="262626"/>
              </a:buClr>
              <a:buAutoNum type="arabicPeriod"/>
            </a:pPr>
            <a:r>
              <a:rPr lang="en-US" b="1" dirty="0"/>
              <a:t>Beaver, M. Brewster, J. and Jones, P. (2021) Early Childhood Studies. 4th </a:t>
            </a:r>
            <a:r>
              <a:rPr lang="en-US" b="1" dirty="0" err="1"/>
              <a:t>edn</a:t>
            </a:r>
            <a:r>
              <a:rPr lang="en-US" b="1" dirty="0"/>
              <a:t>. Harlow: </a:t>
            </a:r>
            <a:r>
              <a:rPr lang="en-US" b="1"/>
              <a:t>Pearson Education.</a:t>
            </a:r>
          </a:p>
          <a:p>
            <a:pPr marL="342900" indent="-342900">
              <a:buClr>
                <a:srgbClr val="262626"/>
              </a:buClr>
              <a:buAutoNum type="arabicPeriod"/>
            </a:pPr>
            <a:r>
              <a:rPr lang="en-US" b="1" dirty="0"/>
              <a:t>Department for Education (2024) Statutory Framework for the Early Years Foundation Stage. London: </a:t>
            </a:r>
            <a:r>
              <a:rPr lang="en-US" b="1"/>
              <a:t>DfE.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5911274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Savon</vt:lpstr>
      <vt:lpstr>Zureka Hemmings  2318949</vt:lpstr>
      <vt:lpstr>  Early Help &amp; Support Plan for Isaac</vt:lpstr>
      <vt:lpstr>Introduction </vt:lpstr>
      <vt:lpstr>Background: Isaac's Situation</vt:lpstr>
      <vt:lpstr> Bowlby's Attachment Theory</vt:lpstr>
      <vt:lpstr>Why Attachment Theory is Suitable</vt:lpstr>
      <vt:lpstr>Nature versus nurture</vt:lpstr>
      <vt:lpstr>Applying the theory to Isaac</vt:lpstr>
      <vt:lpstr>Multi-Agency Support Plan </vt:lpstr>
      <vt:lpstr>EVALUATION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1075</cp:revision>
  <dcterms:created xsi:type="dcterms:W3CDTF">2026-06-08T11:54:48Z</dcterms:created>
  <dcterms:modified xsi:type="dcterms:W3CDTF">2026-06-12T20:20:40Z</dcterms:modified>
</cp:coreProperties>
</file>