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9"/>
  </p:normalViewPr>
  <p:slideViewPr>
    <p:cSldViewPr snapToGrid="0" snapToObjects="1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77A351-B962-4EFA-A9B7-DB4F7161B8A8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F877D0A-2A9E-4958-BCE9-1660534F367A}">
      <dgm:prSet/>
      <dgm:spPr/>
      <dgm:t>
        <a:bodyPr/>
        <a:lstStyle/>
        <a:p>
          <a:r>
            <a:rPr lang="en-GB"/>
            <a:t>Week 1  - Defining Terrorism</a:t>
          </a:r>
          <a:endParaRPr lang="en-US"/>
        </a:p>
      </dgm:t>
    </dgm:pt>
    <dgm:pt modelId="{5983F280-C444-4D1B-873E-877E5DC707BE}" type="parTrans" cxnId="{A192A4D5-3270-4FF9-8424-57F454F545DE}">
      <dgm:prSet/>
      <dgm:spPr/>
      <dgm:t>
        <a:bodyPr/>
        <a:lstStyle/>
        <a:p>
          <a:endParaRPr lang="en-US"/>
        </a:p>
      </dgm:t>
    </dgm:pt>
    <dgm:pt modelId="{A21E69D6-4D62-43C0-9A19-82D0BF6C4122}" type="sibTrans" cxnId="{A192A4D5-3270-4FF9-8424-57F454F545DE}">
      <dgm:prSet/>
      <dgm:spPr/>
      <dgm:t>
        <a:bodyPr/>
        <a:lstStyle/>
        <a:p>
          <a:endParaRPr lang="en-US"/>
        </a:p>
      </dgm:t>
    </dgm:pt>
    <dgm:pt modelId="{550F24F8-66F8-4424-954D-08E513CF2E3C}">
      <dgm:prSet/>
      <dgm:spPr/>
      <dgm:t>
        <a:bodyPr/>
        <a:lstStyle/>
        <a:p>
          <a:r>
            <a:rPr lang="en-GB" dirty="0"/>
            <a:t>Week 2 – </a:t>
          </a:r>
          <a:br>
            <a:rPr lang="en-GB" dirty="0"/>
          </a:br>
          <a:r>
            <a:rPr lang="en-GB" dirty="0"/>
            <a:t>Al Qaeda </a:t>
          </a:r>
          <a:endParaRPr lang="en-US" dirty="0"/>
        </a:p>
      </dgm:t>
    </dgm:pt>
    <dgm:pt modelId="{CD423593-E020-4803-8F2B-4B5ADBBAF4D2}" type="parTrans" cxnId="{77D2762F-2185-49D2-9535-036F9589711F}">
      <dgm:prSet/>
      <dgm:spPr/>
      <dgm:t>
        <a:bodyPr/>
        <a:lstStyle/>
        <a:p>
          <a:endParaRPr lang="en-US"/>
        </a:p>
      </dgm:t>
    </dgm:pt>
    <dgm:pt modelId="{51A31975-08AF-495F-AAFC-A50DADAD0382}" type="sibTrans" cxnId="{77D2762F-2185-49D2-9535-036F9589711F}">
      <dgm:prSet/>
      <dgm:spPr/>
      <dgm:t>
        <a:bodyPr/>
        <a:lstStyle/>
        <a:p>
          <a:endParaRPr lang="en-US"/>
        </a:p>
      </dgm:t>
    </dgm:pt>
    <dgm:pt modelId="{6248DD31-FC5C-42F8-8AE0-0CC6AD37689B}">
      <dgm:prSet/>
      <dgm:spPr/>
      <dgm:t>
        <a:bodyPr/>
        <a:lstStyle/>
        <a:p>
          <a:r>
            <a:rPr lang="en-GB" dirty="0"/>
            <a:t>Week 3 –</a:t>
          </a:r>
          <a:br>
            <a:rPr lang="en-GB" dirty="0"/>
          </a:br>
          <a:r>
            <a:rPr lang="en-GB" dirty="0"/>
            <a:t> Islamic State </a:t>
          </a:r>
          <a:endParaRPr lang="en-US" dirty="0"/>
        </a:p>
      </dgm:t>
    </dgm:pt>
    <dgm:pt modelId="{FDE62265-5D6A-4CBC-93E5-05BE32B7F76E}" type="parTrans" cxnId="{C41196FB-13FB-445D-B546-F3EFE4E637C4}">
      <dgm:prSet/>
      <dgm:spPr/>
      <dgm:t>
        <a:bodyPr/>
        <a:lstStyle/>
        <a:p>
          <a:endParaRPr lang="en-US"/>
        </a:p>
      </dgm:t>
    </dgm:pt>
    <dgm:pt modelId="{43F8DB06-F40E-4506-B021-49EC74B2A80E}" type="sibTrans" cxnId="{C41196FB-13FB-445D-B546-F3EFE4E637C4}">
      <dgm:prSet/>
      <dgm:spPr/>
      <dgm:t>
        <a:bodyPr/>
        <a:lstStyle/>
        <a:p>
          <a:endParaRPr lang="en-US"/>
        </a:p>
      </dgm:t>
    </dgm:pt>
    <dgm:pt modelId="{B792CEF7-1E64-4589-AB68-29CCA87E0F84}">
      <dgm:prSet/>
      <dgm:spPr/>
      <dgm:t>
        <a:bodyPr/>
        <a:lstStyle/>
        <a:p>
          <a:r>
            <a:rPr lang="en-GB" dirty="0"/>
            <a:t>Week 4 </a:t>
          </a:r>
          <a:br>
            <a:rPr lang="en-GB" dirty="0"/>
          </a:br>
          <a:r>
            <a:rPr lang="en-GB" dirty="0"/>
            <a:t>– The Provisional Irish Republican Army</a:t>
          </a:r>
          <a:endParaRPr lang="en-US" dirty="0"/>
        </a:p>
      </dgm:t>
    </dgm:pt>
    <dgm:pt modelId="{AC83B854-02AA-474F-ACB0-DF24BFB8DFF8}" type="parTrans" cxnId="{C2E41714-F9FE-400D-9EA7-E79215B13403}">
      <dgm:prSet/>
      <dgm:spPr/>
      <dgm:t>
        <a:bodyPr/>
        <a:lstStyle/>
        <a:p>
          <a:endParaRPr lang="en-US"/>
        </a:p>
      </dgm:t>
    </dgm:pt>
    <dgm:pt modelId="{284121A1-D9CE-4137-BED7-C6FFF497CC9F}" type="sibTrans" cxnId="{C2E41714-F9FE-400D-9EA7-E79215B13403}">
      <dgm:prSet/>
      <dgm:spPr/>
      <dgm:t>
        <a:bodyPr/>
        <a:lstStyle/>
        <a:p>
          <a:endParaRPr lang="en-US"/>
        </a:p>
      </dgm:t>
    </dgm:pt>
    <dgm:pt modelId="{C2A447B8-0616-4F28-AB0E-04EDC90DEE99}">
      <dgm:prSet/>
      <dgm:spPr/>
      <dgm:t>
        <a:bodyPr/>
        <a:lstStyle/>
        <a:p>
          <a:r>
            <a:rPr lang="en-GB" dirty="0"/>
            <a:t>Week 5 </a:t>
          </a:r>
          <a:br>
            <a:rPr lang="en-GB" dirty="0"/>
          </a:br>
          <a:r>
            <a:rPr lang="en-GB" dirty="0"/>
            <a:t>– Right Wing Terror </a:t>
          </a:r>
          <a:endParaRPr lang="en-US" dirty="0"/>
        </a:p>
      </dgm:t>
    </dgm:pt>
    <dgm:pt modelId="{F633BE4F-8AA3-4B73-9AB1-93178398ABFE}" type="parTrans" cxnId="{79B429BA-841F-4441-917E-C4C533551FB8}">
      <dgm:prSet/>
      <dgm:spPr/>
      <dgm:t>
        <a:bodyPr/>
        <a:lstStyle/>
        <a:p>
          <a:endParaRPr lang="en-US"/>
        </a:p>
      </dgm:t>
    </dgm:pt>
    <dgm:pt modelId="{BF1B9374-1D78-4347-A4C5-0038C927F6DE}" type="sibTrans" cxnId="{79B429BA-841F-4441-917E-C4C533551FB8}">
      <dgm:prSet/>
      <dgm:spPr/>
      <dgm:t>
        <a:bodyPr/>
        <a:lstStyle/>
        <a:p>
          <a:endParaRPr lang="en-US"/>
        </a:p>
      </dgm:t>
    </dgm:pt>
    <dgm:pt modelId="{EB2752E8-15DC-344A-AAF6-CD302C163BA3}" type="pres">
      <dgm:prSet presAssocID="{6E77A351-B962-4EFA-A9B7-DB4F7161B8A8}" presName="diagram" presStyleCnt="0">
        <dgm:presLayoutVars>
          <dgm:dir/>
          <dgm:resizeHandles val="exact"/>
        </dgm:presLayoutVars>
      </dgm:prSet>
      <dgm:spPr/>
    </dgm:pt>
    <dgm:pt modelId="{F208D7E4-8D14-7346-AC4B-5900BD30D867}" type="pres">
      <dgm:prSet presAssocID="{3F877D0A-2A9E-4958-BCE9-1660534F367A}" presName="node" presStyleLbl="node1" presStyleIdx="0" presStyleCnt="5">
        <dgm:presLayoutVars>
          <dgm:bulletEnabled val="1"/>
        </dgm:presLayoutVars>
      </dgm:prSet>
      <dgm:spPr/>
    </dgm:pt>
    <dgm:pt modelId="{79360929-E9BD-884B-A384-C93FF5F99718}" type="pres">
      <dgm:prSet presAssocID="{A21E69D6-4D62-43C0-9A19-82D0BF6C4122}" presName="sibTrans" presStyleCnt="0"/>
      <dgm:spPr/>
    </dgm:pt>
    <dgm:pt modelId="{61159ECD-CD0C-7A44-B8CA-12032D404012}" type="pres">
      <dgm:prSet presAssocID="{550F24F8-66F8-4424-954D-08E513CF2E3C}" presName="node" presStyleLbl="node1" presStyleIdx="1" presStyleCnt="5">
        <dgm:presLayoutVars>
          <dgm:bulletEnabled val="1"/>
        </dgm:presLayoutVars>
      </dgm:prSet>
      <dgm:spPr/>
    </dgm:pt>
    <dgm:pt modelId="{C969CA32-3EC9-B243-BA17-EF2C0BC58F74}" type="pres">
      <dgm:prSet presAssocID="{51A31975-08AF-495F-AAFC-A50DADAD0382}" presName="sibTrans" presStyleCnt="0"/>
      <dgm:spPr/>
    </dgm:pt>
    <dgm:pt modelId="{915ACCD8-AD5D-A84F-9F83-D430EEEE4E42}" type="pres">
      <dgm:prSet presAssocID="{6248DD31-FC5C-42F8-8AE0-0CC6AD37689B}" presName="node" presStyleLbl="node1" presStyleIdx="2" presStyleCnt="5">
        <dgm:presLayoutVars>
          <dgm:bulletEnabled val="1"/>
        </dgm:presLayoutVars>
      </dgm:prSet>
      <dgm:spPr/>
    </dgm:pt>
    <dgm:pt modelId="{15D493C8-A7BD-A74A-BB18-DF58FB1689EE}" type="pres">
      <dgm:prSet presAssocID="{43F8DB06-F40E-4506-B021-49EC74B2A80E}" presName="sibTrans" presStyleCnt="0"/>
      <dgm:spPr/>
    </dgm:pt>
    <dgm:pt modelId="{0204E85A-27E8-224D-920E-437C1B474E8E}" type="pres">
      <dgm:prSet presAssocID="{B792CEF7-1E64-4589-AB68-29CCA87E0F84}" presName="node" presStyleLbl="node1" presStyleIdx="3" presStyleCnt="5">
        <dgm:presLayoutVars>
          <dgm:bulletEnabled val="1"/>
        </dgm:presLayoutVars>
      </dgm:prSet>
      <dgm:spPr/>
    </dgm:pt>
    <dgm:pt modelId="{54903291-73A4-F94E-BF06-5AFAE639A71C}" type="pres">
      <dgm:prSet presAssocID="{284121A1-D9CE-4137-BED7-C6FFF497CC9F}" presName="sibTrans" presStyleCnt="0"/>
      <dgm:spPr/>
    </dgm:pt>
    <dgm:pt modelId="{1BA3FE2C-C7FE-CE48-92E4-E1E714D78331}" type="pres">
      <dgm:prSet presAssocID="{C2A447B8-0616-4F28-AB0E-04EDC90DEE99}" presName="node" presStyleLbl="node1" presStyleIdx="4" presStyleCnt="5">
        <dgm:presLayoutVars>
          <dgm:bulletEnabled val="1"/>
        </dgm:presLayoutVars>
      </dgm:prSet>
      <dgm:spPr/>
    </dgm:pt>
  </dgm:ptLst>
  <dgm:cxnLst>
    <dgm:cxn modelId="{C2E41714-F9FE-400D-9EA7-E79215B13403}" srcId="{6E77A351-B962-4EFA-A9B7-DB4F7161B8A8}" destId="{B792CEF7-1E64-4589-AB68-29CCA87E0F84}" srcOrd="3" destOrd="0" parTransId="{AC83B854-02AA-474F-ACB0-DF24BFB8DFF8}" sibTransId="{284121A1-D9CE-4137-BED7-C6FFF497CC9F}"/>
    <dgm:cxn modelId="{5276C71F-C68B-9B41-8819-B9CC8494872A}" type="presOf" srcId="{6E77A351-B962-4EFA-A9B7-DB4F7161B8A8}" destId="{EB2752E8-15DC-344A-AAF6-CD302C163BA3}" srcOrd="0" destOrd="0" presId="urn:microsoft.com/office/officeart/2005/8/layout/default"/>
    <dgm:cxn modelId="{77D2762F-2185-49D2-9535-036F9589711F}" srcId="{6E77A351-B962-4EFA-A9B7-DB4F7161B8A8}" destId="{550F24F8-66F8-4424-954D-08E513CF2E3C}" srcOrd="1" destOrd="0" parTransId="{CD423593-E020-4803-8F2B-4B5ADBBAF4D2}" sibTransId="{51A31975-08AF-495F-AAFC-A50DADAD0382}"/>
    <dgm:cxn modelId="{8B7CA949-1153-EA4D-9BB9-85C02F12C9BE}" type="presOf" srcId="{3F877D0A-2A9E-4958-BCE9-1660534F367A}" destId="{F208D7E4-8D14-7346-AC4B-5900BD30D867}" srcOrd="0" destOrd="0" presId="urn:microsoft.com/office/officeart/2005/8/layout/default"/>
    <dgm:cxn modelId="{681E9893-5FAE-5142-B3C3-868E21204681}" type="presOf" srcId="{550F24F8-66F8-4424-954D-08E513CF2E3C}" destId="{61159ECD-CD0C-7A44-B8CA-12032D404012}" srcOrd="0" destOrd="0" presId="urn:microsoft.com/office/officeart/2005/8/layout/default"/>
    <dgm:cxn modelId="{FD115DAC-EDA7-D24F-A7F5-0EC3C98184B9}" type="presOf" srcId="{B792CEF7-1E64-4589-AB68-29CCA87E0F84}" destId="{0204E85A-27E8-224D-920E-437C1B474E8E}" srcOrd="0" destOrd="0" presId="urn:microsoft.com/office/officeart/2005/8/layout/default"/>
    <dgm:cxn modelId="{D8A01EB7-941E-5A4E-898F-2ED5638055DF}" type="presOf" srcId="{6248DD31-FC5C-42F8-8AE0-0CC6AD37689B}" destId="{915ACCD8-AD5D-A84F-9F83-D430EEEE4E42}" srcOrd="0" destOrd="0" presId="urn:microsoft.com/office/officeart/2005/8/layout/default"/>
    <dgm:cxn modelId="{79B429BA-841F-4441-917E-C4C533551FB8}" srcId="{6E77A351-B962-4EFA-A9B7-DB4F7161B8A8}" destId="{C2A447B8-0616-4F28-AB0E-04EDC90DEE99}" srcOrd="4" destOrd="0" parTransId="{F633BE4F-8AA3-4B73-9AB1-93178398ABFE}" sibTransId="{BF1B9374-1D78-4347-A4C5-0038C927F6DE}"/>
    <dgm:cxn modelId="{A192A4D5-3270-4FF9-8424-57F454F545DE}" srcId="{6E77A351-B962-4EFA-A9B7-DB4F7161B8A8}" destId="{3F877D0A-2A9E-4958-BCE9-1660534F367A}" srcOrd="0" destOrd="0" parTransId="{5983F280-C444-4D1B-873E-877E5DC707BE}" sibTransId="{A21E69D6-4D62-43C0-9A19-82D0BF6C4122}"/>
    <dgm:cxn modelId="{C41196FB-13FB-445D-B546-F3EFE4E637C4}" srcId="{6E77A351-B962-4EFA-A9B7-DB4F7161B8A8}" destId="{6248DD31-FC5C-42F8-8AE0-0CC6AD37689B}" srcOrd="2" destOrd="0" parTransId="{FDE62265-5D6A-4CBC-93E5-05BE32B7F76E}" sibTransId="{43F8DB06-F40E-4506-B021-49EC74B2A80E}"/>
    <dgm:cxn modelId="{ED4DD0FD-0D1A-1346-A48A-DC124BE77029}" type="presOf" srcId="{C2A447B8-0616-4F28-AB0E-04EDC90DEE99}" destId="{1BA3FE2C-C7FE-CE48-92E4-E1E714D78331}" srcOrd="0" destOrd="0" presId="urn:microsoft.com/office/officeart/2005/8/layout/default"/>
    <dgm:cxn modelId="{D92725D2-4E57-5C49-9338-8C94C1DE9F3A}" type="presParOf" srcId="{EB2752E8-15DC-344A-AAF6-CD302C163BA3}" destId="{F208D7E4-8D14-7346-AC4B-5900BD30D867}" srcOrd="0" destOrd="0" presId="urn:microsoft.com/office/officeart/2005/8/layout/default"/>
    <dgm:cxn modelId="{5B9620DE-E400-7249-AF99-7C7E184BA444}" type="presParOf" srcId="{EB2752E8-15DC-344A-AAF6-CD302C163BA3}" destId="{79360929-E9BD-884B-A384-C93FF5F99718}" srcOrd="1" destOrd="0" presId="urn:microsoft.com/office/officeart/2005/8/layout/default"/>
    <dgm:cxn modelId="{DC96FCFD-52EF-4D49-BF7C-DD9F7D81BD98}" type="presParOf" srcId="{EB2752E8-15DC-344A-AAF6-CD302C163BA3}" destId="{61159ECD-CD0C-7A44-B8CA-12032D404012}" srcOrd="2" destOrd="0" presId="urn:microsoft.com/office/officeart/2005/8/layout/default"/>
    <dgm:cxn modelId="{9A5E9BAC-BDE5-1941-97E3-41B45E95CDC2}" type="presParOf" srcId="{EB2752E8-15DC-344A-AAF6-CD302C163BA3}" destId="{C969CA32-3EC9-B243-BA17-EF2C0BC58F74}" srcOrd="3" destOrd="0" presId="urn:microsoft.com/office/officeart/2005/8/layout/default"/>
    <dgm:cxn modelId="{BC41F53E-E22A-0E46-BEFC-5B06E74E3303}" type="presParOf" srcId="{EB2752E8-15DC-344A-AAF6-CD302C163BA3}" destId="{915ACCD8-AD5D-A84F-9F83-D430EEEE4E42}" srcOrd="4" destOrd="0" presId="urn:microsoft.com/office/officeart/2005/8/layout/default"/>
    <dgm:cxn modelId="{5ECC1AE4-74C6-DE42-9F2C-9FE3F5C66D75}" type="presParOf" srcId="{EB2752E8-15DC-344A-AAF6-CD302C163BA3}" destId="{15D493C8-A7BD-A74A-BB18-DF58FB1689EE}" srcOrd="5" destOrd="0" presId="urn:microsoft.com/office/officeart/2005/8/layout/default"/>
    <dgm:cxn modelId="{69CFC86D-667D-3145-877F-2273A47ED176}" type="presParOf" srcId="{EB2752E8-15DC-344A-AAF6-CD302C163BA3}" destId="{0204E85A-27E8-224D-920E-437C1B474E8E}" srcOrd="6" destOrd="0" presId="urn:microsoft.com/office/officeart/2005/8/layout/default"/>
    <dgm:cxn modelId="{BBB15C63-5673-2445-A512-B6DC35E6DAF8}" type="presParOf" srcId="{EB2752E8-15DC-344A-AAF6-CD302C163BA3}" destId="{54903291-73A4-F94E-BF06-5AFAE639A71C}" srcOrd="7" destOrd="0" presId="urn:microsoft.com/office/officeart/2005/8/layout/default"/>
    <dgm:cxn modelId="{8C32BF84-1466-3543-864A-0A10D46043FC}" type="presParOf" srcId="{EB2752E8-15DC-344A-AAF6-CD302C163BA3}" destId="{1BA3FE2C-C7FE-CE48-92E4-E1E714D7833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8D7E4-8D14-7346-AC4B-5900BD30D867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Week 1  - Defining Terrorism</a:t>
          </a:r>
          <a:endParaRPr lang="en-US" sz="2300" kern="1200"/>
        </a:p>
      </dsp:txBody>
      <dsp:txXfrm>
        <a:off x="572690" y="1065"/>
        <a:ext cx="2737693" cy="1642616"/>
      </dsp:txXfrm>
    </dsp:sp>
    <dsp:sp modelId="{61159ECD-CD0C-7A44-B8CA-12032D404012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2 – </a:t>
          </a:r>
          <a:br>
            <a:rPr lang="en-GB" sz="2300" kern="1200" dirty="0"/>
          </a:br>
          <a:r>
            <a:rPr lang="en-GB" sz="2300" kern="1200" dirty="0"/>
            <a:t>Al Qaeda </a:t>
          </a:r>
          <a:endParaRPr lang="en-US" sz="2300" kern="1200" dirty="0"/>
        </a:p>
      </dsp:txBody>
      <dsp:txXfrm>
        <a:off x="3584153" y="1065"/>
        <a:ext cx="2737693" cy="1642616"/>
      </dsp:txXfrm>
    </dsp:sp>
    <dsp:sp modelId="{915ACCD8-AD5D-A84F-9F83-D430EEEE4E42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3 –</a:t>
          </a:r>
          <a:br>
            <a:rPr lang="en-GB" sz="2300" kern="1200" dirty="0"/>
          </a:br>
          <a:r>
            <a:rPr lang="en-GB" sz="2300" kern="1200" dirty="0"/>
            <a:t> Islamic State </a:t>
          </a:r>
          <a:endParaRPr lang="en-US" sz="2300" kern="1200" dirty="0"/>
        </a:p>
      </dsp:txBody>
      <dsp:txXfrm>
        <a:off x="6595616" y="1065"/>
        <a:ext cx="2737693" cy="1642616"/>
      </dsp:txXfrm>
    </dsp:sp>
    <dsp:sp modelId="{0204E85A-27E8-224D-920E-437C1B474E8E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4 </a:t>
          </a:r>
          <a:br>
            <a:rPr lang="en-GB" sz="2300" kern="1200" dirty="0"/>
          </a:br>
          <a:r>
            <a:rPr lang="en-GB" sz="2300" kern="1200" dirty="0"/>
            <a:t>– The Provisional Irish Republican Army</a:t>
          </a:r>
          <a:endParaRPr lang="en-US" sz="2300" kern="1200" dirty="0"/>
        </a:p>
      </dsp:txBody>
      <dsp:txXfrm>
        <a:off x="2078421" y="1917451"/>
        <a:ext cx="2737693" cy="1642616"/>
      </dsp:txXfrm>
    </dsp:sp>
    <dsp:sp modelId="{1BA3FE2C-C7FE-CE48-92E4-E1E714D78331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5 </a:t>
          </a:r>
          <a:br>
            <a:rPr lang="en-GB" sz="2300" kern="1200" dirty="0"/>
          </a:br>
          <a:r>
            <a:rPr lang="en-GB" sz="2300" kern="1200" dirty="0"/>
            <a:t>– Right Wing Terror </a:t>
          </a:r>
          <a:endParaRPr lang="en-US" sz="2300" kern="1200" dirty="0"/>
        </a:p>
      </dsp:txBody>
      <dsp:txXfrm>
        <a:off x="5089884" y="1917451"/>
        <a:ext cx="2737693" cy="1642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1135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696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534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138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440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234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785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798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75662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8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901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11/4/21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3441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0D5ECB1-AC85-4830-AF8E-3E8C2A1A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9113106" cy="6858000"/>
          </a:xfrm>
          <a:custGeom>
            <a:avLst/>
            <a:gdLst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6885325 w 9113106"/>
              <a:gd name="connsiteY5" fmla="*/ 1543809 h 6858000"/>
              <a:gd name="connsiteX6" fmla="*/ 8238373 w 9113106"/>
              <a:gd name="connsiteY6" fmla="*/ 0 h 6858000"/>
              <a:gd name="connsiteX7" fmla="*/ 9113106 w 9113106"/>
              <a:gd name="connsiteY7" fmla="*/ 0 h 6858000"/>
              <a:gd name="connsiteX8" fmla="*/ 9113106 w 9113106"/>
              <a:gd name="connsiteY8" fmla="*/ 6857999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8238373 w 9113106"/>
              <a:gd name="connsiteY5" fmla="*/ 0 h 6858000"/>
              <a:gd name="connsiteX6" fmla="*/ 9113106 w 9113106"/>
              <a:gd name="connsiteY6" fmla="*/ 0 h 6858000"/>
              <a:gd name="connsiteX7" fmla="*/ 9113106 w 9113106"/>
              <a:gd name="connsiteY7" fmla="*/ 6857999 h 6858000"/>
              <a:gd name="connsiteX8" fmla="*/ 2227781 w 9113106"/>
              <a:gd name="connsiteY8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8238373 w 9113106"/>
              <a:gd name="connsiteY4" fmla="*/ 0 h 6858000"/>
              <a:gd name="connsiteX5" fmla="*/ 9113106 w 9113106"/>
              <a:gd name="connsiteY5" fmla="*/ 0 h 6858000"/>
              <a:gd name="connsiteX6" fmla="*/ 9113106 w 9113106"/>
              <a:gd name="connsiteY6" fmla="*/ 6857999 h 6858000"/>
              <a:gd name="connsiteX7" fmla="*/ 2227781 w 9113106"/>
              <a:gd name="connsiteY7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6" fmla="*/ 2227781 w 9113106"/>
              <a:gd name="connsiteY6" fmla="*/ 6858000 h 6858000"/>
              <a:gd name="connsiteX0" fmla="*/ 9113106 w 9113106"/>
              <a:gd name="connsiteY0" fmla="*/ 6857999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0" fmla="*/ 9113106 w 9113106"/>
              <a:gd name="connsiteY0" fmla="*/ 6857999 h 6858000"/>
              <a:gd name="connsiteX1" fmla="*/ 0 w 9113106"/>
              <a:gd name="connsiteY1" fmla="*/ 6858000 h 6858000"/>
              <a:gd name="connsiteX2" fmla="*/ 6010592 w 9113106"/>
              <a:gd name="connsiteY2" fmla="*/ 0 h 6858000"/>
              <a:gd name="connsiteX3" fmla="*/ 9113106 w 9113106"/>
              <a:gd name="connsiteY3" fmla="*/ 0 h 6858000"/>
              <a:gd name="connsiteX4" fmla="*/ 9113106 w 9113106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106" h="6858000">
                <a:moveTo>
                  <a:pt x="9113106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9113106" y="0"/>
                </a:lnTo>
                <a:lnTo>
                  <a:pt x="9113106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24166E-23A3-8345-A004-5FA711715C37}"/>
              </a:ext>
            </a:extLst>
          </p:cNvPr>
          <p:cNvSpPr txBox="1"/>
          <p:nvPr/>
        </p:nvSpPr>
        <p:spPr>
          <a:xfrm>
            <a:off x="1143000" y="1181101"/>
            <a:ext cx="5202381" cy="19985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u="sng" cap="all" spc="3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BMPL5002: Policing Terrorism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D67559-03F9-4B88-AAD6-3E2DFAE51D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84" r="1" b="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D1C9DFA-A617-4257-95D3-CE862A14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6675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782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FD0423-49B0-A644-A9E5-A1E736ECD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have we looked at?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0ED5E1-4CD9-478A-B988-40628ADAE1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2751198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03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1A8BB-0720-E546-8C47-1A9AC2AB2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D0B7A-0E96-FB4E-9AFE-8F19261077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Students will compile a 2500 word essay analysing the use of the term ‘Terrorism’.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 order to do so students will carry out a case study of a studied terrorist group discussing their ideology, structure and methods and consider why they should (or should not) be termed as ‘Terrorist’.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559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D20E3-3C98-204A-A940-9F6BF19B6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What’s next?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7ABA-1296-E841-BD35-6AB49F9A7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Civil Contingencies Act  - Guest Speaker </a:t>
            </a:r>
          </a:p>
          <a:p>
            <a:r>
              <a:rPr lang="en-GB" dirty="0"/>
              <a:t>The London Bombings </a:t>
            </a:r>
          </a:p>
          <a:p>
            <a:r>
              <a:rPr lang="en-GB" dirty="0"/>
              <a:t>The Manchester Attack </a:t>
            </a:r>
          </a:p>
          <a:p>
            <a:r>
              <a:rPr lang="en-GB" dirty="0"/>
              <a:t>Responding to terrorism </a:t>
            </a:r>
          </a:p>
          <a:p>
            <a:r>
              <a:rPr lang="en-GB" dirty="0"/>
              <a:t>CONTEST Strategy (The 4 P’s) </a:t>
            </a:r>
          </a:p>
          <a:p>
            <a:r>
              <a:rPr lang="en-GB" dirty="0"/>
              <a:t>JESIP / METHANE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772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C2A5C-0F8E-6B49-BB69-084795CF4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828E7-AA32-F146-AE2A-7396BC7BB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will produce a 2500 word </a:t>
            </a:r>
            <a:r>
              <a:rPr lang="en-GB" b="1" u="sng" dirty="0"/>
              <a:t>report</a:t>
            </a:r>
            <a:r>
              <a:rPr lang="en-GB" dirty="0"/>
              <a:t> designed to evaluate the effectiveness of the response of the emergency services and partner agencies to a selected terrorist attack within the United Kingdom.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Your title should be :  “The……..</a:t>
            </a:r>
            <a:r>
              <a:rPr lang="en-GB" i="1" dirty="0"/>
              <a:t> (name of selected attack)</a:t>
            </a:r>
            <a:r>
              <a:rPr lang="en-GB" dirty="0"/>
              <a:t>……….terrorist attack - an evaluation of the effectiveness of emergency service and partner agencies response”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635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DD081-9B0A-EA4B-A51A-44B132901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Week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B00C2-796B-3842-8D46-4ACE02504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what The Civil </a:t>
            </a:r>
            <a:r>
              <a:rPr lang="en-GB"/>
              <a:t>Contingencies Act 2004 </a:t>
            </a:r>
            <a:r>
              <a:rPr lang="en-GB" dirty="0"/>
              <a:t>is?</a:t>
            </a:r>
          </a:p>
          <a:p>
            <a:r>
              <a:rPr lang="en-GB" dirty="0"/>
              <a:t>Come to the workshop on the first week back after reading week with at least 5 facts about the TCCA. </a:t>
            </a:r>
          </a:p>
          <a:p>
            <a:endParaRPr lang="en-GB" dirty="0"/>
          </a:p>
          <a:p>
            <a:r>
              <a:rPr lang="en-GB" dirty="0"/>
              <a:t>....and have a good week!</a:t>
            </a:r>
          </a:p>
        </p:txBody>
      </p:sp>
    </p:spTree>
    <p:extLst>
      <p:ext uri="{BB962C8B-B14F-4D97-AF65-F5344CB8AC3E}">
        <p14:creationId xmlns:p14="http://schemas.microsoft.com/office/powerpoint/2010/main" val="3761240672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LeftStep">
      <a:dk1>
        <a:srgbClr val="000000"/>
      </a:dk1>
      <a:lt1>
        <a:srgbClr val="FFFFFF"/>
      </a:lt1>
      <a:dk2>
        <a:srgbClr val="1D3326"/>
      </a:dk2>
      <a:lt2>
        <a:srgbClr val="E8E3E2"/>
      </a:lt2>
      <a:accent1>
        <a:srgbClr val="42AFCE"/>
      </a:accent1>
      <a:accent2>
        <a:srgbClr val="2EB49B"/>
      </a:accent2>
      <a:accent3>
        <a:srgbClr val="3AB66A"/>
      </a:accent3>
      <a:accent4>
        <a:srgbClr val="33BA2F"/>
      </a:accent4>
      <a:accent5>
        <a:srgbClr val="6EB239"/>
      </a:accent5>
      <a:accent6>
        <a:srgbClr val="99AB2B"/>
      </a:accent6>
      <a:hlink>
        <a:srgbClr val="BF5C3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235</Words>
  <Application>Microsoft Macintosh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Walbaum Display</vt:lpstr>
      <vt:lpstr>RegattaVTI</vt:lpstr>
      <vt:lpstr>PowerPoint Presentation</vt:lpstr>
      <vt:lpstr>What have we looked at? </vt:lpstr>
      <vt:lpstr>Assessment 1</vt:lpstr>
      <vt:lpstr>What’s next? </vt:lpstr>
      <vt:lpstr>Assessment 2 </vt:lpstr>
      <vt:lpstr>Reading Week 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Rhiannon Lloyd</dc:creator>
  <cp:lastModifiedBy>Rhiannon Lloyd</cp:lastModifiedBy>
  <cp:revision>3</cp:revision>
  <dcterms:created xsi:type="dcterms:W3CDTF">2021-10-31T20:34:41Z</dcterms:created>
  <dcterms:modified xsi:type="dcterms:W3CDTF">2021-11-04T08:13:54Z</dcterms:modified>
</cp:coreProperties>
</file>