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7" r:id="rId1"/>
  </p:sldMasterIdLst>
  <p:notesMasterIdLst>
    <p:notesMasterId r:id="rId26"/>
  </p:notesMasterIdLst>
  <p:sldIdLst>
    <p:sldId id="294" r:id="rId2"/>
    <p:sldId id="257" r:id="rId3"/>
    <p:sldId id="265" r:id="rId4"/>
    <p:sldId id="291" r:id="rId5"/>
    <p:sldId id="290" r:id="rId6"/>
    <p:sldId id="258" r:id="rId7"/>
    <p:sldId id="259" r:id="rId8"/>
    <p:sldId id="300" r:id="rId9"/>
    <p:sldId id="301" r:id="rId10"/>
    <p:sldId id="302" r:id="rId11"/>
    <p:sldId id="303" r:id="rId12"/>
    <p:sldId id="295" r:id="rId13"/>
    <p:sldId id="296" r:id="rId14"/>
    <p:sldId id="297" r:id="rId15"/>
    <p:sldId id="256" r:id="rId16"/>
    <p:sldId id="299" r:id="rId17"/>
    <p:sldId id="261" r:id="rId18"/>
    <p:sldId id="262" r:id="rId19"/>
    <p:sldId id="263" r:id="rId20"/>
    <p:sldId id="305" r:id="rId21"/>
    <p:sldId id="304" r:id="rId22"/>
    <p:sldId id="307" r:id="rId23"/>
    <p:sldId id="308" r:id="rId24"/>
    <p:sldId id="309" r:id="rId2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5002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41" autoAdjust="0"/>
    <p:restoredTop sz="88716" autoAdjust="0"/>
  </p:normalViewPr>
  <p:slideViewPr>
    <p:cSldViewPr>
      <p:cViewPr>
        <p:scale>
          <a:sx n="76" d="100"/>
          <a:sy n="76" d="100"/>
        </p:scale>
        <p:origin x="555"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notesMaster" Target="notesMasters/notesMaster1.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presProps" Target="presProps.xml" /><Relationship Id="rId30" Type="http://schemas.openxmlformats.org/officeDocument/2006/relationships/tableStyles" Target="tableStyles.xml" /></Relationships>
</file>

<file path=ppt/diagrams/_rels/data3.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image" Target="../media/image12.svg" /><Relationship Id="rId1" Type="http://schemas.openxmlformats.org/officeDocument/2006/relationships/image" Target="../media/image11.png" /><Relationship Id="rId6" Type="http://schemas.openxmlformats.org/officeDocument/2006/relationships/image" Target="../media/image16.svg" /><Relationship Id="rId5" Type="http://schemas.openxmlformats.org/officeDocument/2006/relationships/image" Target="../media/image15.png" /><Relationship Id="rId4" Type="http://schemas.openxmlformats.org/officeDocument/2006/relationships/image" Target="../media/image14.svg" /></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image" Target="../media/image12.svg" /><Relationship Id="rId1" Type="http://schemas.openxmlformats.org/officeDocument/2006/relationships/image" Target="../media/image11.png" /><Relationship Id="rId6" Type="http://schemas.openxmlformats.org/officeDocument/2006/relationships/image" Target="../media/image16.svg" /><Relationship Id="rId5" Type="http://schemas.openxmlformats.org/officeDocument/2006/relationships/image" Target="../media/image15.png" /><Relationship Id="rId4" Type="http://schemas.openxmlformats.org/officeDocument/2006/relationships/image" Target="../media/image14.sv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D2E4E5-1454-4E04-B936-4C7610D65F9F}"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77677B6-94E7-4B8D-9C8B-C6AF576C7362}">
      <dgm:prSet/>
      <dgm:spPr/>
      <dgm:t>
        <a:bodyPr/>
        <a:lstStyle/>
        <a:p>
          <a:r>
            <a:rPr lang="en-GB"/>
            <a:t>UK Approaches to Controlling Polio</a:t>
          </a:r>
          <a:br>
            <a:rPr lang="en-GB"/>
          </a:br>
          <a:r>
            <a:rPr lang="en-GB"/>
            <a:t>Vaccination programmes are the main strategy against polio in the UK.</a:t>
          </a:r>
          <a:endParaRPr lang="en-US"/>
        </a:p>
      </dgm:t>
    </dgm:pt>
    <dgm:pt modelId="{38B7C345-BEA0-452E-B3EB-EDD76B37A8F8}" type="parTrans" cxnId="{F246F026-5EF5-4E7A-B919-419F011C8576}">
      <dgm:prSet/>
      <dgm:spPr/>
      <dgm:t>
        <a:bodyPr/>
        <a:lstStyle/>
        <a:p>
          <a:endParaRPr lang="en-US"/>
        </a:p>
      </dgm:t>
    </dgm:pt>
    <dgm:pt modelId="{E5FFD89C-BA1D-47BA-8A8E-8062A85B9F44}" type="sibTrans" cxnId="{F246F026-5EF5-4E7A-B919-419F011C8576}">
      <dgm:prSet/>
      <dgm:spPr/>
      <dgm:t>
        <a:bodyPr/>
        <a:lstStyle/>
        <a:p>
          <a:endParaRPr lang="en-US"/>
        </a:p>
      </dgm:t>
    </dgm:pt>
    <dgm:pt modelId="{D6E061B0-F601-41B1-8B9D-EB69C3A3F20C}">
      <dgm:prSet/>
      <dgm:spPr/>
      <dgm:t>
        <a:bodyPr/>
        <a:lstStyle/>
        <a:p>
          <a:r>
            <a:rPr lang="en-GB"/>
            <a:t>Infants and children receive inactivated polio vaccine through routine immunisation.</a:t>
          </a:r>
          <a:endParaRPr lang="en-US"/>
        </a:p>
      </dgm:t>
    </dgm:pt>
    <dgm:pt modelId="{EBB2C660-4FED-4169-B0C1-B87878609D7E}" type="parTrans" cxnId="{B4B3B88F-A606-4C58-8438-D7E2F3F269F0}">
      <dgm:prSet/>
      <dgm:spPr/>
      <dgm:t>
        <a:bodyPr/>
        <a:lstStyle/>
        <a:p>
          <a:endParaRPr lang="en-US"/>
        </a:p>
      </dgm:t>
    </dgm:pt>
    <dgm:pt modelId="{6F91B786-84BC-4069-8BE8-D51A094DCE85}" type="sibTrans" cxnId="{B4B3B88F-A606-4C58-8438-D7E2F3F269F0}">
      <dgm:prSet/>
      <dgm:spPr/>
      <dgm:t>
        <a:bodyPr/>
        <a:lstStyle/>
        <a:p>
          <a:endParaRPr lang="en-US"/>
        </a:p>
      </dgm:t>
    </dgm:pt>
    <dgm:pt modelId="{A1B46CCD-C3A0-4986-A900-F96EEF148572}">
      <dgm:prSet/>
      <dgm:spPr/>
      <dgm:t>
        <a:bodyPr/>
        <a:lstStyle/>
        <a:p>
          <a:r>
            <a:rPr lang="en-GB"/>
            <a:t>Catch-up campaigns target unvaccinated adults in outbreak areas (Sherry et al., 2025).</a:t>
          </a:r>
          <a:endParaRPr lang="en-US"/>
        </a:p>
      </dgm:t>
    </dgm:pt>
    <dgm:pt modelId="{8E2EC62F-2967-4E02-A1C6-684839966BA2}" type="parTrans" cxnId="{DBEE2984-C62C-4C70-9E15-DE8FEDBE7BCC}">
      <dgm:prSet/>
      <dgm:spPr/>
      <dgm:t>
        <a:bodyPr/>
        <a:lstStyle/>
        <a:p>
          <a:endParaRPr lang="en-US"/>
        </a:p>
      </dgm:t>
    </dgm:pt>
    <dgm:pt modelId="{180B5823-F723-4330-8646-B713E3C35644}" type="sibTrans" cxnId="{DBEE2984-C62C-4C70-9E15-DE8FEDBE7BCC}">
      <dgm:prSet/>
      <dgm:spPr/>
      <dgm:t>
        <a:bodyPr/>
        <a:lstStyle/>
        <a:p>
          <a:endParaRPr lang="en-US"/>
        </a:p>
      </dgm:t>
    </dgm:pt>
    <dgm:pt modelId="{9670A54B-77CB-46AA-82D5-C7CCEE7A492B}">
      <dgm:prSet/>
      <dgm:spPr/>
      <dgm:t>
        <a:bodyPr/>
        <a:lstStyle/>
        <a:p>
          <a:r>
            <a:rPr lang="en-GB"/>
            <a:t>Surveillance includes sewage testing to detect poliovirus traces.</a:t>
          </a:r>
          <a:endParaRPr lang="en-US"/>
        </a:p>
      </dgm:t>
    </dgm:pt>
    <dgm:pt modelId="{1E9A7E13-A577-4830-BFA4-C9B21B3749A1}" type="parTrans" cxnId="{020F65AD-2149-416F-B85D-F3093579E653}">
      <dgm:prSet/>
      <dgm:spPr/>
      <dgm:t>
        <a:bodyPr/>
        <a:lstStyle/>
        <a:p>
          <a:endParaRPr lang="en-US"/>
        </a:p>
      </dgm:t>
    </dgm:pt>
    <dgm:pt modelId="{68D8E0F6-9B04-430E-A99D-1E35A380ABC2}" type="sibTrans" cxnId="{020F65AD-2149-416F-B85D-F3093579E653}">
      <dgm:prSet/>
      <dgm:spPr/>
      <dgm:t>
        <a:bodyPr/>
        <a:lstStyle/>
        <a:p>
          <a:endParaRPr lang="en-US"/>
        </a:p>
      </dgm:t>
    </dgm:pt>
    <dgm:pt modelId="{6FD813AB-A283-49B5-A797-F7F01A145A89}">
      <dgm:prSet/>
      <dgm:spPr/>
      <dgm:t>
        <a:bodyPr/>
        <a:lstStyle/>
        <a:p>
          <a:r>
            <a:rPr lang="en-GB"/>
            <a:t>Hospitals report acute flaccid paralysis to identify early infections.</a:t>
          </a:r>
          <a:endParaRPr lang="en-US"/>
        </a:p>
      </dgm:t>
    </dgm:pt>
    <dgm:pt modelId="{BBAF6C50-F2F6-4571-8CB1-0AB9DD4AAF65}" type="parTrans" cxnId="{CEB21DCB-9968-44C7-A4BB-A2E5E1FDCBF9}">
      <dgm:prSet/>
      <dgm:spPr/>
      <dgm:t>
        <a:bodyPr/>
        <a:lstStyle/>
        <a:p>
          <a:endParaRPr lang="en-US"/>
        </a:p>
      </dgm:t>
    </dgm:pt>
    <dgm:pt modelId="{5F86E035-6384-4CF5-B299-5B895A04D816}" type="sibTrans" cxnId="{CEB21DCB-9968-44C7-A4BB-A2E5E1FDCBF9}">
      <dgm:prSet/>
      <dgm:spPr/>
      <dgm:t>
        <a:bodyPr/>
        <a:lstStyle/>
        <a:p>
          <a:endParaRPr lang="en-US"/>
        </a:p>
      </dgm:t>
    </dgm:pt>
    <dgm:pt modelId="{C375A210-07C6-42BA-A99D-87E50976C4AE}">
      <dgm:prSet/>
      <dgm:spPr/>
      <dgm:t>
        <a:bodyPr/>
        <a:lstStyle/>
        <a:p>
          <a:r>
            <a:rPr lang="en-GB"/>
            <a:t>Rapid reporting and follow-up enable isolation and reduce transmission.</a:t>
          </a:r>
          <a:endParaRPr lang="en-US"/>
        </a:p>
      </dgm:t>
    </dgm:pt>
    <dgm:pt modelId="{1230457C-759D-4651-95A4-780CCFB8E858}" type="parTrans" cxnId="{F4618308-693C-4352-A7EB-2780ECCF8730}">
      <dgm:prSet/>
      <dgm:spPr/>
      <dgm:t>
        <a:bodyPr/>
        <a:lstStyle/>
        <a:p>
          <a:endParaRPr lang="en-US"/>
        </a:p>
      </dgm:t>
    </dgm:pt>
    <dgm:pt modelId="{041471CF-47B1-40FA-A2F7-7A34F78239A6}" type="sibTrans" cxnId="{F4618308-693C-4352-A7EB-2780ECCF8730}">
      <dgm:prSet/>
      <dgm:spPr/>
      <dgm:t>
        <a:bodyPr/>
        <a:lstStyle/>
        <a:p>
          <a:endParaRPr lang="en-US"/>
        </a:p>
      </dgm:t>
    </dgm:pt>
    <dgm:pt modelId="{FC6901E5-F028-43FB-A1BD-686AA10874E3}">
      <dgm:prSet/>
      <dgm:spPr/>
      <dgm:t>
        <a:bodyPr/>
        <a:lstStyle/>
        <a:p>
          <a:r>
            <a:rPr lang="en-GB"/>
            <a:t>Public health programmes promote hygiene, handwashing, and food safety.</a:t>
          </a:r>
          <a:endParaRPr lang="en-US"/>
        </a:p>
      </dgm:t>
    </dgm:pt>
    <dgm:pt modelId="{EE6C0CE9-0202-4203-9FCA-C1F1BC8D3896}" type="parTrans" cxnId="{35B46C13-6D12-4D81-A6ED-F33C330D9742}">
      <dgm:prSet/>
      <dgm:spPr/>
      <dgm:t>
        <a:bodyPr/>
        <a:lstStyle/>
        <a:p>
          <a:endParaRPr lang="en-US"/>
        </a:p>
      </dgm:t>
    </dgm:pt>
    <dgm:pt modelId="{C11A367F-0179-4AEE-856F-F8CCC26A5825}" type="sibTrans" cxnId="{35B46C13-6D12-4D81-A6ED-F33C330D9742}">
      <dgm:prSet/>
      <dgm:spPr/>
      <dgm:t>
        <a:bodyPr/>
        <a:lstStyle/>
        <a:p>
          <a:endParaRPr lang="en-US"/>
        </a:p>
      </dgm:t>
    </dgm:pt>
    <dgm:pt modelId="{EDB44A05-2360-4732-AEDD-087B8B4846AC}">
      <dgm:prSet/>
      <dgm:spPr/>
      <dgm:t>
        <a:bodyPr/>
        <a:lstStyle/>
        <a:p>
          <a:r>
            <a:rPr lang="en-GB"/>
            <a:t>The NHS and local authorities coordinate outbreak responses.</a:t>
          </a:r>
          <a:endParaRPr lang="en-US"/>
        </a:p>
      </dgm:t>
    </dgm:pt>
    <dgm:pt modelId="{892D0D6E-521C-45EE-A8F1-0D01CF8B013D}" type="parTrans" cxnId="{87CA4504-4216-4CE9-93B5-4C6490B889D9}">
      <dgm:prSet/>
      <dgm:spPr/>
      <dgm:t>
        <a:bodyPr/>
        <a:lstStyle/>
        <a:p>
          <a:endParaRPr lang="en-US"/>
        </a:p>
      </dgm:t>
    </dgm:pt>
    <dgm:pt modelId="{62BBC9BA-A42F-4E0D-82A4-2CB225EF6987}" type="sibTrans" cxnId="{87CA4504-4216-4CE9-93B5-4C6490B889D9}">
      <dgm:prSet/>
      <dgm:spPr/>
      <dgm:t>
        <a:bodyPr/>
        <a:lstStyle/>
        <a:p>
          <a:endParaRPr lang="en-US"/>
        </a:p>
      </dgm:t>
    </dgm:pt>
    <dgm:pt modelId="{24DA1BBB-03A8-4C14-8E4B-27CA9C5BA020}" type="pres">
      <dgm:prSet presAssocID="{76D2E4E5-1454-4E04-B936-4C7610D65F9F}" presName="diagram" presStyleCnt="0">
        <dgm:presLayoutVars>
          <dgm:dir/>
          <dgm:resizeHandles val="exact"/>
        </dgm:presLayoutVars>
      </dgm:prSet>
      <dgm:spPr/>
    </dgm:pt>
    <dgm:pt modelId="{05A1E1D9-313E-4577-BC2F-04F10D3A49C5}" type="pres">
      <dgm:prSet presAssocID="{D77677B6-94E7-4B8D-9C8B-C6AF576C7362}" presName="node" presStyleLbl="node1" presStyleIdx="0" presStyleCnt="8">
        <dgm:presLayoutVars>
          <dgm:bulletEnabled val="1"/>
        </dgm:presLayoutVars>
      </dgm:prSet>
      <dgm:spPr/>
    </dgm:pt>
    <dgm:pt modelId="{24664869-69E0-4F17-B977-848F39D5B0C2}" type="pres">
      <dgm:prSet presAssocID="{E5FFD89C-BA1D-47BA-8A8E-8062A85B9F44}" presName="sibTrans" presStyleCnt="0"/>
      <dgm:spPr/>
    </dgm:pt>
    <dgm:pt modelId="{6CA3B8B5-CEA1-414E-80C2-B1A16428DD6A}" type="pres">
      <dgm:prSet presAssocID="{D6E061B0-F601-41B1-8B9D-EB69C3A3F20C}" presName="node" presStyleLbl="node1" presStyleIdx="1" presStyleCnt="8">
        <dgm:presLayoutVars>
          <dgm:bulletEnabled val="1"/>
        </dgm:presLayoutVars>
      </dgm:prSet>
      <dgm:spPr/>
    </dgm:pt>
    <dgm:pt modelId="{BD93EBB2-1204-4F57-8A88-5339854FD4F9}" type="pres">
      <dgm:prSet presAssocID="{6F91B786-84BC-4069-8BE8-D51A094DCE85}" presName="sibTrans" presStyleCnt="0"/>
      <dgm:spPr/>
    </dgm:pt>
    <dgm:pt modelId="{BCE4B252-F484-41F3-82B3-653BF68C392A}" type="pres">
      <dgm:prSet presAssocID="{A1B46CCD-C3A0-4986-A900-F96EEF148572}" presName="node" presStyleLbl="node1" presStyleIdx="2" presStyleCnt="8">
        <dgm:presLayoutVars>
          <dgm:bulletEnabled val="1"/>
        </dgm:presLayoutVars>
      </dgm:prSet>
      <dgm:spPr/>
    </dgm:pt>
    <dgm:pt modelId="{08BE816F-BAC6-453E-9217-E4C04E11A490}" type="pres">
      <dgm:prSet presAssocID="{180B5823-F723-4330-8646-B713E3C35644}" presName="sibTrans" presStyleCnt="0"/>
      <dgm:spPr/>
    </dgm:pt>
    <dgm:pt modelId="{FF3C20F2-B400-475F-934E-08151E22BA61}" type="pres">
      <dgm:prSet presAssocID="{9670A54B-77CB-46AA-82D5-C7CCEE7A492B}" presName="node" presStyleLbl="node1" presStyleIdx="3" presStyleCnt="8">
        <dgm:presLayoutVars>
          <dgm:bulletEnabled val="1"/>
        </dgm:presLayoutVars>
      </dgm:prSet>
      <dgm:spPr/>
    </dgm:pt>
    <dgm:pt modelId="{B2259AAB-F568-4F7F-AB92-5D167C8C76A2}" type="pres">
      <dgm:prSet presAssocID="{68D8E0F6-9B04-430E-A99D-1E35A380ABC2}" presName="sibTrans" presStyleCnt="0"/>
      <dgm:spPr/>
    </dgm:pt>
    <dgm:pt modelId="{30D180A0-DDDE-491F-8559-C4E60D5554B1}" type="pres">
      <dgm:prSet presAssocID="{6FD813AB-A283-49B5-A797-F7F01A145A89}" presName="node" presStyleLbl="node1" presStyleIdx="4" presStyleCnt="8">
        <dgm:presLayoutVars>
          <dgm:bulletEnabled val="1"/>
        </dgm:presLayoutVars>
      </dgm:prSet>
      <dgm:spPr/>
    </dgm:pt>
    <dgm:pt modelId="{CCB57D60-3541-47F6-A081-E507C163AC17}" type="pres">
      <dgm:prSet presAssocID="{5F86E035-6384-4CF5-B299-5B895A04D816}" presName="sibTrans" presStyleCnt="0"/>
      <dgm:spPr/>
    </dgm:pt>
    <dgm:pt modelId="{7B1F4AF7-BFC3-40DE-BEDD-D75F1B92787F}" type="pres">
      <dgm:prSet presAssocID="{C375A210-07C6-42BA-A99D-87E50976C4AE}" presName="node" presStyleLbl="node1" presStyleIdx="5" presStyleCnt="8">
        <dgm:presLayoutVars>
          <dgm:bulletEnabled val="1"/>
        </dgm:presLayoutVars>
      </dgm:prSet>
      <dgm:spPr/>
    </dgm:pt>
    <dgm:pt modelId="{69457CCF-EA07-4D76-947A-3F9EF53C1D6D}" type="pres">
      <dgm:prSet presAssocID="{041471CF-47B1-40FA-A2F7-7A34F78239A6}" presName="sibTrans" presStyleCnt="0"/>
      <dgm:spPr/>
    </dgm:pt>
    <dgm:pt modelId="{BD3CF807-51EA-4078-8316-7CDA8FE6C394}" type="pres">
      <dgm:prSet presAssocID="{FC6901E5-F028-43FB-A1BD-686AA10874E3}" presName="node" presStyleLbl="node1" presStyleIdx="6" presStyleCnt="8">
        <dgm:presLayoutVars>
          <dgm:bulletEnabled val="1"/>
        </dgm:presLayoutVars>
      </dgm:prSet>
      <dgm:spPr/>
    </dgm:pt>
    <dgm:pt modelId="{F1FAE952-F7E1-4F2A-ABCA-4AE820AA992C}" type="pres">
      <dgm:prSet presAssocID="{C11A367F-0179-4AEE-856F-F8CCC26A5825}" presName="sibTrans" presStyleCnt="0"/>
      <dgm:spPr/>
    </dgm:pt>
    <dgm:pt modelId="{B4F037F4-C0C6-4FB9-9B64-E27782D749CF}" type="pres">
      <dgm:prSet presAssocID="{EDB44A05-2360-4732-AEDD-087B8B4846AC}" presName="node" presStyleLbl="node1" presStyleIdx="7" presStyleCnt="8">
        <dgm:presLayoutVars>
          <dgm:bulletEnabled val="1"/>
        </dgm:presLayoutVars>
      </dgm:prSet>
      <dgm:spPr/>
    </dgm:pt>
  </dgm:ptLst>
  <dgm:cxnLst>
    <dgm:cxn modelId="{74F4C903-D961-479E-A9B6-039B15793975}" type="presOf" srcId="{EDB44A05-2360-4732-AEDD-087B8B4846AC}" destId="{B4F037F4-C0C6-4FB9-9B64-E27782D749CF}" srcOrd="0" destOrd="0" presId="urn:microsoft.com/office/officeart/2005/8/layout/default"/>
    <dgm:cxn modelId="{87CA4504-4216-4CE9-93B5-4C6490B889D9}" srcId="{76D2E4E5-1454-4E04-B936-4C7610D65F9F}" destId="{EDB44A05-2360-4732-AEDD-087B8B4846AC}" srcOrd="7" destOrd="0" parTransId="{892D0D6E-521C-45EE-A8F1-0D01CF8B013D}" sibTransId="{62BBC9BA-A42F-4E0D-82A4-2CB225EF6987}"/>
    <dgm:cxn modelId="{F4618308-693C-4352-A7EB-2780ECCF8730}" srcId="{76D2E4E5-1454-4E04-B936-4C7610D65F9F}" destId="{C375A210-07C6-42BA-A99D-87E50976C4AE}" srcOrd="5" destOrd="0" parTransId="{1230457C-759D-4651-95A4-780CCFB8E858}" sibTransId="{041471CF-47B1-40FA-A2F7-7A34F78239A6}"/>
    <dgm:cxn modelId="{35B46C13-6D12-4D81-A6ED-F33C330D9742}" srcId="{76D2E4E5-1454-4E04-B936-4C7610D65F9F}" destId="{FC6901E5-F028-43FB-A1BD-686AA10874E3}" srcOrd="6" destOrd="0" parTransId="{EE6C0CE9-0202-4203-9FCA-C1F1BC8D3896}" sibTransId="{C11A367F-0179-4AEE-856F-F8CCC26A5825}"/>
    <dgm:cxn modelId="{F246F026-5EF5-4E7A-B919-419F011C8576}" srcId="{76D2E4E5-1454-4E04-B936-4C7610D65F9F}" destId="{D77677B6-94E7-4B8D-9C8B-C6AF576C7362}" srcOrd="0" destOrd="0" parTransId="{38B7C345-BEA0-452E-B3EB-EDD76B37A8F8}" sibTransId="{E5FFD89C-BA1D-47BA-8A8E-8062A85B9F44}"/>
    <dgm:cxn modelId="{A685052D-4FAD-4DB9-B370-FA8EBD375977}" type="presOf" srcId="{76D2E4E5-1454-4E04-B936-4C7610D65F9F}" destId="{24DA1BBB-03A8-4C14-8E4B-27CA9C5BA020}" srcOrd="0" destOrd="0" presId="urn:microsoft.com/office/officeart/2005/8/layout/default"/>
    <dgm:cxn modelId="{E8EDAE3C-5CCD-4B12-8090-1EC4341BF98D}" type="presOf" srcId="{9670A54B-77CB-46AA-82D5-C7CCEE7A492B}" destId="{FF3C20F2-B400-475F-934E-08151E22BA61}" srcOrd="0" destOrd="0" presId="urn:microsoft.com/office/officeart/2005/8/layout/default"/>
    <dgm:cxn modelId="{9470F15E-592B-43D1-A776-51B7D66650C5}" type="presOf" srcId="{A1B46CCD-C3A0-4986-A900-F96EEF148572}" destId="{BCE4B252-F484-41F3-82B3-653BF68C392A}" srcOrd="0" destOrd="0" presId="urn:microsoft.com/office/officeart/2005/8/layout/default"/>
    <dgm:cxn modelId="{A0EC0C4C-F8E2-4E6F-BA2D-F6A461348CC1}" type="presOf" srcId="{C375A210-07C6-42BA-A99D-87E50976C4AE}" destId="{7B1F4AF7-BFC3-40DE-BEDD-D75F1B92787F}" srcOrd="0" destOrd="0" presId="urn:microsoft.com/office/officeart/2005/8/layout/default"/>
    <dgm:cxn modelId="{06FF0F7A-D771-49D8-8E42-9C99051B991A}" type="presOf" srcId="{6FD813AB-A283-49B5-A797-F7F01A145A89}" destId="{30D180A0-DDDE-491F-8559-C4E60D5554B1}" srcOrd="0" destOrd="0" presId="urn:microsoft.com/office/officeart/2005/8/layout/default"/>
    <dgm:cxn modelId="{DBEE2984-C62C-4C70-9E15-DE8FEDBE7BCC}" srcId="{76D2E4E5-1454-4E04-B936-4C7610D65F9F}" destId="{A1B46CCD-C3A0-4986-A900-F96EEF148572}" srcOrd="2" destOrd="0" parTransId="{8E2EC62F-2967-4E02-A1C6-684839966BA2}" sibTransId="{180B5823-F723-4330-8646-B713E3C35644}"/>
    <dgm:cxn modelId="{B4B3B88F-A606-4C58-8438-D7E2F3F269F0}" srcId="{76D2E4E5-1454-4E04-B936-4C7610D65F9F}" destId="{D6E061B0-F601-41B1-8B9D-EB69C3A3F20C}" srcOrd="1" destOrd="0" parTransId="{EBB2C660-4FED-4169-B0C1-B87878609D7E}" sibTransId="{6F91B786-84BC-4069-8BE8-D51A094DCE85}"/>
    <dgm:cxn modelId="{020F65AD-2149-416F-B85D-F3093579E653}" srcId="{76D2E4E5-1454-4E04-B936-4C7610D65F9F}" destId="{9670A54B-77CB-46AA-82D5-C7CCEE7A492B}" srcOrd="3" destOrd="0" parTransId="{1E9A7E13-A577-4830-BFA4-C9B21B3749A1}" sibTransId="{68D8E0F6-9B04-430E-A99D-1E35A380ABC2}"/>
    <dgm:cxn modelId="{A6BE2BC1-6730-4AE0-BC58-8E193A47EEC1}" type="presOf" srcId="{FC6901E5-F028-43FB-A1BD-686AA10874E3}" destId="{BD3CF807-51EA-4078-8316-7CDA8FE6C394}" srcOrd="0" destOrd="0" presId="urn:microsoft.com/office/officeart/2005/8/layout/default"/>
    <dgm:cxn modelId="{87ED03CB-EEB1-4563-B373-D28A9D6D56D3}" type="presOf" srcId="{D6E061B0-F601-41B1-8B9D-EB69C3A3F20C}" destId="{6CA3B8B5-CEA1-414E-80C2-B1A16428DD6A}" srcOrd="0" destOrd="0" presId="urn:microsoft.com/office/officeart/2005/8/layout/default"/>
    <dgm:cxn modelId="{CEB21DCB-9968-44C7-A4BB-A2E5E1FDCBF9}" srcId="{76D2E4E5-1454-4E04-B936-4C7610D65F9F}" destId="{6FD813AB-A283-49B5-A797-F7F01A145A89}" srcOrd="4" destOrd="0" parTransId="{BBAF6C50-F2F6-4571-8CB1-0AB9DD4AAF65}" sibTransId="{5F86E035-6384-4CF5-B299-5B895A04D816}"/>
    <dgm:cxn modelId="{59088BF9-594A-4C24-90D2-E6195AAAF3DD}" type="presOf" srcId="{D77677B6-94E7-4B8D-9C8B-C6AF576C7362}" destId="{05A1E1D9-313E-4577-BC2F-04F10D3A49C5}" srcOrd="0" destOrd="0" presId="urn:microsoft.com/office/officeart/2005/8/layout/default"/>
    <dgm:cxn modelId="{9A1DB303-BBEF-4DAD-B8EB-BBB8B3039647}" type="presParOf" srcId="{24DA1BBB-03A8-4C14-8E4B-27CA9C5BA020}" destId="{05A1E1D9-313E-4577-BC2F-04F10D3A49C5}" srcOrd="0" destOrd="0" presId="urn:microsoft.com/office/officeart/2005/8/layout/default"/>
    <dgm:cxn modelId="{4E43764A-E242-4852-AE8D-5DBE4C1ED6B4}" type="presParOf" srcId="{24DA1BBB-03A8-4C14-8E4B-27CA9C5BA020}" destId="{24664869-69E0-4F17-B977-848F39D5B0C2}" srcOrd="1" destOrd="0" presId="urn:microsoft.com/office/officeart/2005/8/layout/default"/>
    <dgm:cxn modelId="{0F1EBF99-BEC4-4E60-95F7-972F416B1C7E}" type="presParOf" srcId="{24DA1BBB-03A8-4C14-8E4B-27CA9C5BA020}" destId="{6CA3B8B5-CEA1-414E-80C2-B1A16428DD6A}" srcOrd="2" destOrd="0" presId="urn:microsoft.com/office/officeart/2005/8/layout/default"/>
    <dgm:cxn modelId="{F9485BF1-0777-42B3-AD0F-D1D1050D1E81}" type="presParOf" srcId="{24DA1BBB-03A8-4C14-8E4B-27CA9C5BA020}" destId="{BD93EBB2-1204-4F57-8A88-5339854FD4F9}" srcOrd="3" destOrd="0" presId="urn:microsoft.com/office/officeart/2005/8/layout/default"/>
    <dgm:cxn modelId="{4ECB8C01-5D61-4D6A-9190-B47F279449CC}" type="presParOf" srcId="{24DA1BBB-03A8-4C14-8E4B-27CA9C5BA020}" destId="{BCE4B252-F484-41F3-82B3-653BF68C392A}" srcOrd="4" destOrd="0" presId="urn:microsoft.com/office/officeart/2005/8/layout/default"/>
    <dgm:cxn modelId="{5619DEC7-6821-4C4D-A729-B73200B4A9CE}" type="presParOf" srcId="{24DA1BBB-03A8-4C14-8E4B-27CA9C5BA020}" destId="{08BE816F-BAC6-453E-9217-E4C04E11A490}" srcOrd="5" destOrd="0" presId="urn:microsoft.com/office/officeart/2005/8/layout/default"/>
    <dgm:cxn modelId="{4F7F72E3-1F34-4C13-B94F-57903A56AF6E}" type="presParOf" srcId="{24DA1BBB-03A8-4C14-8E4B-27CA9C5BA020}" destId="{FF3C20F2-B400-475F-934E-08151E22BA61}" srcOrd="6" destOrd="0" presId="urn:microsoft.com/office/officeart/2005/8/layout/default"/>
    <dgm:cxn modelId="{5FECF28C-E80D-429E-9965-0D3753B92406}" type="presParOf" srcId="{24DA1BBB-03A8-4C14-8E4B-27CA9C5BA020}" destId="{B2259AAB-F568-4F7F-AB92-5D167C8C76A2}" srcOrd="7" destOrd="0" presId="urn:microsoft.com/office/officeart/2005/8/layout/default"/>
    <dgm:cxn modelId="{3886F3B6-861B-4C3D-A644-DAAB7D26D84A}" type="presParOf" srcId="{24DA1BBB-03A8-4C14-8E4B-27CA9C5BA020}" destId="{30D180A0-DDDE-491F-8559-C4E60D5554B1}" srcOrd="8" destOrd="0" presId="urn:microsoft.com/office/officeart/2005/8/layout/default"/>
    <dgm:cxn modelId="{9B9A9E0B-2066-4214-BBA0-B4053EF3D1BD}" type="presParOf" srcId="{24DA1BBB-03A8-4C14-8E4B-27CA9C5BA020}" destId="{CCB57D60-3541-47F6-A081-E507C163AC17}" srcOrd="9" destOrd="0" presId="urn:microsoft.com/office/officeart/2005/8/layout/default"/>
    <dgm:cxn modelId="{899A804A-5B82-4E56-B871-E86852815B0C}" type="presParOf" srcId="{24DA1BBB-03A8-4C14-8E4B-27CA9C5BA020}" destId="{7B1F4AF7-BFC3-40DE-BEDD-D75F1B92787F}" srcOrd="10" destOrd="0" presId="urn:microsoft.com/office/officeart/2005/8/layout/default"/>
    <dgm:cxn modelId="{CC376DEE-1432-457A-80ED-22606FF74806}" type="presParOf" srcId="{24DA1BBB-03A8-4C14-8E4B-27CA9C5BA020}" destId="{69457CCF-EA07-4D76-947A-3F9EF53C1D6D}" srcOrd="11" destOrd="0" presId="urn:microsoft.com/office/officeart/2005/8/layout/default"/>
    <dgm:cxn modelId="{5AA8F388-E0BA-43B1-A919-C2B4089278D4}" type="presParOf" srcId="{24DA1BBB-03A8-4C14-8E4B-27CA9C5BA020}" destId="{BD3CF807-51EA-4078-8316-7CDA8FE6C394}" srcOrd="12" destOrd="0" presId="urn:microsoft.com/office/officeart/2005/8/layout/default"/>
    <dgm:cxn modelId="{BE4A7669-B4F6-49D2-9F96-76CD1DFE2DDD}" type="presParOf" srcId="{24DA1BBB-03A8-4C14-8E4B-27CA9C5BA020}" destId="{F1FAE952-F7E1-4F2A-ABCA-4AE820AA992C}" srcOrd="13" destOrd="0" presId="urn:microsoft.com/office/officeart/2005/8/layout/default"/>
    <dgm:cxn modelId="{95585C6F-A124-4D5F-B521-5C5C6CF37AB8}" type="presParOf" srcId="{24DA1BBB-03A8-4C14-8E4B-27CA9C5BA020}" destId="{B4F037F4-C0C6-4FB9-9B64-E27782D749CF}"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B7F087-1810-4B33-9712-70AE52D9D927}"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54DB1C43-0F83-43E9-9F54-5AF855B683D9}">
      <dgm:prSet/>
      <dgm:spPr/>
      <dgm:t>
        <a:bodyPr/>
        <a:lstStyle/>
        <a:p>
          <a:r>
            <a:rPr lang="en-GB" dirty="0"/>
            <a:t>Vaccination is the most effective method to prevent polio outbreaks.</a:t>
          </a:r>
          <a:endParaRPr lang="en-US" dirty="0"/>
        </a:p>
      </dgm:t>
    </dgm:pt>
    <dgm:pt modelId="{C3F209A3-5ACC-4396-B3C9-A4815E89AF13}" type="parTrans" cxnId="{BC01810A-0660-4E63-8558-92CED3FE51F7}">
      <dgm:prSet/>
      <dgm:spPr/>
      <dgm:t>
        <a:bodyPr/>
        <a:lstStyle/>
        <a:p>
          <a:endParaRPr lang="en-US"/>
        </a:p>
      </dgm:t>
    </dgm:pt>
    <dgm:pt modelId="{6C8283F9-3993-4E7E-A7BF-C731563493B3}" type="sibTrans" cxnId="{BC01810A-0660-4E63-8558-92CED3FE51F7}">
      <dgm:prSet/>
      <dgm:spPr/>
      <dgm:t>
        <a:bodyPr/>
        <a:lstStyle/>
        <a:p>
          <a:endParaRPr lang="en-US"/>
        </a:p>
      </dgm:t>
    </dgm:pt>
    <dgm:pt modelId="{3B5F3682-075D-4354-969F-2D663BB44476}">
      <dgm:prSet/>
      <dgm:spPr/>
      <dgm:t>
        <a:bodyPr/>
        <a:lstStyle/>
        <a:p>
          <a:r>
            <a:rPr lang="en-GB"/>
            <a:t>Environmental and clinical monitoring enable early detection and intervention.</a:t>
          </a:r>
          <a:endParaRPr lang="en-US"/>
        </a:p>
      </dgm:t>
    </dgm:pt>
    <dgm:pt modelId="{15F81763-2AD7-48B7-B09E-134C261E99C9}" type="parTrans" cxnId="{AD6C3FD0-403C-4FCB-97E8-832B5BE6EA1C}">
      <dgm:prSet/>
      <dgm:spPr/>
      <dgm:t>
        <a:bodyPr/>
        <a:lstStyle/>
        <a:p>
          <a:endParaRPr lang="en-US"/>
        </a:p>
      </dgm:t>
    </dgm:pt>
    <dgm:pt modelId="{80802155-AA1E-43F5-A296-38F90866C204}" type="sibTrans" cxnId="{AD6C3FD0-403C-4FCB-97E8-832B5BE6EA1C}">
      <dgm:prSet/>
      <dgm:spPr/>
      <dgm:t>
        <a:bodyPr/>
        <a:lstStyle/>
        <a:p>
          <a:endParaRPr lang="en-US"/>
        </a:p>
      </dgm:t>
    </dgm:pt>
    <dgm:pt modelId="{B8406322-FD58-49B2-9664-818816D3D9B6}">
      <dgm:prSet/>
      <dgm:spPr/>
      <dgm:t>
        <a:bodyPr/>
        <a:lstStyle/>
        <a:p>
          <a:r>
            <a:rPr lang="en-GB"/>
            <a:t>Public education on hygiene and safe food handling reduces transmission.</a:t>
          </a:r>
          <a:endParaRPr lang="en-US"/>
        </a:p>
      </dgm:t>
    </dgm:pt>
    <dgm:pt modelId="{A950BB3A-0F6E-4648-A1B8-3C77644FD3E8}" type="parTrans" cxnId="{11575751-0C5A-43F7-A87D-04F3007037F8}">
      <dgm:prSet/>
      <dgm:spPr/>
      <dgm:t>
        <a:bodyPr/>
        <a:lstStyle/>
        <a:p>
          <a:endParaRPr lang="en-US"/>
        </a:p>
      </dgm:t>
    </dgm:pt>
    <dgm:pt modelId="{0372D8D7-EFBA-4627-98B7-638B7DCF7DF0}" type="sibTrans" cxnId="{11575751-0C5A-43F7-A87D-04F3007037F8}">
      <dgm:prSet/>
      <dgm:spPr/>
      <dgm:t>
        <a:bodyPr/>
        <a:lstStyle/>
        <a:p>
          <a:endParaRPr lang="en-US"/>
        </a:p>
      </dgm:t>
    </dgm:pt>
    <dgm:pt modelId="{D73E3789-1893-479A-B17C-59F048381012}">
      <dgm:prSet/>
      <dgm:spPr/>
      <dgm:t>
        <a:bodyPr/>
        <a:lstStyle/>
        <a:p>
          <a:r>
            <a:rPr lang="en-GB"/>
            <a:t>Rapid vaccination campaigns control outbreaks in affected communities.</a:t>
          </a:r>
          <a:endParaRPr lang="en-US"/>
        </a:p>
      </dgm:t>
    </dgm:pt>
    <dgm:pt modelId="{035F0E23-25F9-4699-83B6-567AE89C79AA}" type="parTrans" cxnId="{23275BDE-4119-4A6D-83E2-C60AFA35219B}">
      <dgm:prSet/>
      <dgm:spPr/>
      <dgm:t>
        <a:bodyPr/>
        <a:lstStyle/>
        <a:p>
          <a:endParaRPr lang="en-US"/>
        </a:p>
      </dgm:t>
    </dgm:pt>
    <dgm:pt modelId="{15E3D6AC-6F04-400C-8D5C-F4CED96C552F}" type="sibTrans" cxnId="{23275BDE-4119-4A6D-83E2-C60AFA35219B}">
      <dgm:prSet/>
      <dgm:spPr/>
      <dgm:t>
        <a:bodyPr/>
        <a:lstStyle/>
        <a:p>
          <a:endParaRPr lang="en-US"/>
        </a:p>
      </dgm:t>
    </dgm:pt>
    <dgm:pt modelId="{9DD04684-765D-4F8D-9E10-8D36840F2B9C}">
      <dgm:prSet/>
      <dgm:spPr/>
      <dgm:t>
        <a:bodyPr/>
        <a:lstStyle/>
        <a:p>
          <a:r>
            <a:rPr lang="en-GB"/>
            <a:t>Global collaboration between WHO, UNICEF, and GPEI strengthens eradication efforts.</a:t>
          </a:r>
          <a:endParaRPr lang="en-US"/>
        </a:p>
      </dgm:t>
    </dgm:pt>
    <dgm:pt modelId="{B90A7FC3-5DC1-43F0-AD5E-C58FD62D3289}" type="parTrans" cxnId="{BA04CAE2-DF97-4E3E-B915-5BE3100AAB53}">
      <dgm:prSet/>
      <dgm:spPr/>
      <dgm:t>
        <a:bodyPr/>
        <a:lstStyle/>
        <a:p>
          <a:endParaRPr lang="en-US"/>
        </a:p>
      </dgm:t>
    </dgm:pt>
    <dgm:pt modelId="{35398150-00E1-4124-A4A7-E4DE64E28D9D}" type="sibTrans" cxnId="{BA04CAE2-DF97-4E3E-B915-5BE3100AAB53}">
      <dgm:prSet/>
      <dgm:spPr/>
      <dgm:t>
        <a:bodyPr/>
        <a:lstStyle/>
        <a:p>
          <a:endParaRPr lang="en-US"/>
        </a:p>
      </dgm:t>
    </dgm:pt>
    <dgm:pt modelId="{A2C01372-3C44-4A63-BE9B-D6E168580C07}">
      <dgm:prSet/>
      <dgm:spPr/>
      <dgm:t>
        <a:bodyPr/>
        <a:lstStyle/>
        <a:p>
          <a:r>
            <a:rPr lang="en-GB"/>
            <a:t>The UK must maintain vigilance despite low incidence (Eze et al., 2025).</a:t>
          </a:r>
          <a:endParaRPr lang="en-US"/>
        </a:p>
      </dgm:t>
    </dgm:pt>
    <dgm:pt modelId="{24CC51D0-5355-463D-AF78-924833188F1E}" type="parTrans" cxnId="{F7E2CFC1-C05E-490C-9905-75F6D8A251D4}">
      <dgm:prSet/>
      <dgm:spPr/>
      <dgm:t>
        <a:bodyPr/>
        <a:lstStyle/>
        <a:p>
          <a:endParaRPr lang="en-US"/>
        </a:p>
      </dgm:t>
    </dgm:pt>
    <dgm:pt modelId="{180CDF5E-231F-4A64-8C2F-C17C95064C48}" type="sibTrans" cxnId="{F7E2CFC1-C05E-490C-9905-75F6D8A251D4}">
      <dgm:prSet/>
      <dgm:spPr/>
      <dgm:t>
        <a:bodyPr/>
        <a:lstStyle/>
        <a:p>
          <a:endParaRPr lang="en-US"/>
        </a:p>
      </dgm:t>
    </dgm:pt>
    <dgm:pt modelId="{FEB00320-70BC-48E4-9D74-EF6247809A7A}">
      <dgm:prSet/>
      <dgm:spPr/>
      <dgm:t>
        <a:bodyPr/>
        <a:lstStyle/>
        <a:p>
          <a:r>
            <a:rPr lang="en-GB"/>
            <a:t>Strong coordination between the NHS and local authorities improves outbreak control.</a:t>
          </a:r>
          <a:endParaRPr lang="en-US"/>
        </a:p>
      </dgm:t>
    </dgm:pt>
    <dgm:pt modelId="{D0846241-F3AE-4301-A1F8-8835F742FF13}" type="parTrans" cxnId="{137F80B5-DB69-487B-B91B-6559D94371B7}">
      <dgm:prSet/>
      <dgm:spPr/>
      <dgm:t>
        <a:bodyPr/>
        <a:lstStyle/>
        <a:p>
          <a:endParaRPr lang="en-US"/>
        </a:p>
      </dgm:t>
    </dgm:pt>
    <dgm:pt modelId="{1366FC83-1FDD-4D45-965F-14F98D7E4BCA}" type="sibTrans" cxnId="{137F80B5-DB69-487B-B91B-6559D94371B7}">
      <dgm:prSet/>
      <dgm:spPr/>
      <dgm:t>
        <a:bodyPr/>
        <a:lstStyle/>
        <a:p>
          <a:endParaRPr lang="en-US"/>
        </a:p>
      </dgm:t>
    </dgm:pt>
    <dgm:pt modelId="{AE57C155-7821-4222-A254-59E7A3B4227D}">
      <dgm:prSet/>
      <dgm:spPr/>
      <dgm:t>
        <a:bodyPr/>
        <a:lstStyle/>
        <a:p>
          <a:r>
            <a:rPr lang="en-GB"/>
            <a:t>High vaccination coverage ensures long-term community protection.</a:t>
          </a:r>
          <a:endParaRPr lang="en-US"/>
        </a:p>
      </dgm:t>
    </dgm:pt>
    <dgm:pt modelId="{AB732A9B-9987-4964-8CE6-F8C7C197BAAD}" type="parTrans" cxnId="{3841EE0A-90E1-4C3A-A857-D38D7268E134}">
      <dgm:prSet/>
      <dgm:spPr/>
      <dgm:t>
        <a:bodyPr/>
        <a:lstStyle/>
        <a:p>
          <a:endParaRPr lang="en-US"/>
        </a:p>
      </dgm:t>
    </dgm:pt>
    <dgm:pt modelId="{80EDFD50-9319-4E2A-A6DE-501584FE608E}" type="sibTrans" cxnId="{3841EE0A-90E1-4C3A-A857-D38D7268E134}">
      <dgm:prSet/>
      <dgm:spPr/>
      <dgm:t>
        <a:bodyPr/>
        <a:lstStyle/>
        <a:p>
          <a:endParaRPr lang="en-US"/>
        </a:p>
      </dgm:t>
    </dgm:pt>
    <dgm:pt modelId="{F15900E1-B9FE-49FC-A1E4-CDBFF4C6E332}" type="pres">
      <dgm:prSet presAssocID="{B6B7F087-1810-4B33-9712-70AE52D9D927}" presName="Name0" presStyleCnt="0">
        <dgm:presLayoutVars>
          <dgm:dir/>
          <dgm:resizeHandles val="exact"/>
        </dgm:presLayoutVars>
      </dgm:prSet>
      <dgm:spPr/>
    </dgm:pt>
    <dgm:pt modelId="{68C74DA5-556E-4DC3-842B-9CF300430713}" type="pres">
      <dgm:prSet presAssocID="{54DB1C43-0F83-43E9-9F54-5AF855B683D9}" presName="node" presStyleLbl="node1" presStyleIdx="0" presStyleCnt="8">
        <dgm:presLayoutVars>
          <dgm:bulletEnabled val="1"/>
        </dgm:presLayoutVars>
      </dgm:prSet>
      <dgm:spPr/>
    </dgm:pt>
    <dgm:pt modelId="{06CCE76C-B004-46F2-8CD2-5C39240FF1BB}" type="pres">
      <dgm:prSet presAssocID="{6C8283F9-3993-4E7E-A7BF-C731563493B3}" presName="sibTrans" presStyleLbl="sibTrans1D1" presStyleIdx="0" presStyleCnt="7"/>
      <dgm:spPr/>
    </dgm:pt>
    <dgm:pt modelId="{9169CC6B-CF9E-44C6-831C-51B7D0FFE872}" type="pres">
      <dgm:prSet presAssocID="{6C8283F9-3993-4E7E-A7BF-C731563493B3}" presName="connectorText" presStyleLbl="sibTrans1D1" presStyleIdx="0" presStyleCnt="7"/>
      <dgm:spPr/>
    </dgm:pt>
    <dgm:pt modelId="{E7F3F639-FE62-43FB-8525-BDB9BC1603CE}" type="pres">
      <dgm:prSet presAssocID="{3B5F3682-075D-4354-969F-2D663BB44476}" presName="node" presStyleLbl="node1" presStyleIdx="1" presStyleCnt="8">
        <dgm:presLayoutVars>
          <dgm:bulletEnabled val="1"/>
        </dgm:presLayoutVars>
      </dgm:prSet>
      <dgm:spPr/>
    </dgm:pt>
    <dgm:pt modelId="{C47D9ED7-BE36-44EF-B189-ED98A1DF7123}" type="pres">
      <dgm:prSet presAssocID="{80802155-AA1E-43F5-A296-38F90866C204}" presName="sibTrans" presStyleLbl="sibTrans1D1" presStyleIdx="1" presStyleCnt="7"/>
      <dgm:spPr/>
    </dgm:pt>
    <dgm:pt modelId="{0AA307DB-DDDE-4C7E-895F-B89FB1887D0E}" type="pres">
      <dgm:prSet presAssocID="{80802155-AA1E-43F5-A296-38F90866C204}" presName="connectorText" presStyleLbl="sibTrans1D1" presStyleIdx="1" presStyleCnt="7"/>
      <dgm:spPr/>
    </dgm:pt>
    <dgm:pt modelId="{D62545CC-05D3-4891-B8F0-1FBEDE50378F}" type="pres">
      <dgm:prSet presAssocID="{B8406322-FD58-49B2-9664-818816D3D9B6}" presName="node" presStyleLbl="node1" presStyleIdx="2" presStyleCnt="8">
        <dgm:presLayoutVars>
          <dgm:bulletEnabled val="1"/>
        </dgm:presLayoutVars>
      </dgm:prSet>
      <dgm:spPr/>
    </dgm:pt>
    <dgm:pt modelId="{63FFF1DC-EE67-4471-9893-096266431592}" type="pres">
      <dgm:prSet presAssocID="{0372D8D7-EFBA-4627-98B7-638B7DCF7DF0}" presName="sibTrans" presStyleLbl="sibTrans1D1" presStyleIdx="2" presStyleCnt="7"/>
      <dgm:spPr/>
    </dgm:pt>
    <dgm:pt modelId="{495339CC-F781-43D6-8EBB-F24229E77A67}" type="pres">
      <dgm:prSet presAssocID="{0372D8D7-EFBA-4627-98B7-638B7DCF7DF0}" presName="connectorText" presStyleLbl="sibTrans1D1" presStyleIdx="2" presStyleCnt="7"/>
      <dgm:spPr/>
    </dgm:pt>
    <dgm:pt modelId="{A9945301-AF4E-4193-A4BD-11BC47C912BC}" type="pres">
      <dgm:prSet presAssocID="{D73E3789-1893-479A-B17C-59F048381012}" presName="node" presStyleLbl="node1" presStyleIdx="3" presStyleCnt="8">
        <dgm:presLayoutVars>
          <dgm:bulletEnabled val="1"/>
        </dgm:presLayoutVars>
      </dgm:prSet>
      <dgm:spPr/>
    </dgm:pt>
    <dgm:pt modelId="{2878F666-90A9-4AD6-BC92-9F38D4891C02}" type="pres">
      <dgm:prSet presAssocID="{15E3D6AC-6F04-400C-8D5C-F4CED96C552F}" presName="sibTrans" presStyleLbl="sibTrans1D1" presStyleIdx="3" presStyleCnt="7"/>
      <dgm:spPr/>
    </dgm:pt>
    <dgm:pt modelId="{AE4D74EB-80B0-48F1-AC1A-90ABCFF1CC80}" type="pres">
      <dgm:prSet presAssocID="{15E3D6AC-6F04-400C-8D5C-F4CED96C552F}" presName="connectorText" presStyleLbl="sibTrans1D1" presStyleIdx="3" presStyleCnt="7"/>
      <dgm:spPr/>
    </dgm:pt>
    <dgm:pt modelId="{BD376DEB-AE22-4B55-9248-962353CF1FFC}" type="pres">
      <dgm:prSet presAssocID="{9DD04684-765D-4F8D-9E10-8D36840F2B9C}" presName="node" presStyleLbl="node1" presStyleIdx="4" presStyleCnt="8">
        <dgm:presLayoutVars>
          <dgm:bulletEnabled val="1"/>
        </dgm:presLayoutVars>
      </dgm:prSet>
      <dgm:spPr/>
    </dgm:pt>
    <dgm:pt modelId="{54252198-59B9-49E8-9992-F245E3DC1A83}" type="pres">
      <dgm:prSet presAssocID="{35398150-00E1-4124-A4A7-E4DE64E28D9D}" presName="sibTrans" presStyleLbl="sibTrans1D1" presStyleIdx="4" presStyleCnt="7"/>
      <dgm:spPr/>
    </dgm:pt>
    <dgm:pt modelId="{8ACE64E1-5741-46F6-B5C8-A1CEE1B172C0}" type="pres">
      <dgm:prSet presAssocID="{35398150-00E1-4124-A4A7-E4DE64E28D9D}" presName="connectorText" presStyleLbl="sibTrans1D1" presStyleIdx="4" presStyleCnt="7"/>
      <dgm:spPr/>
    </dgm:pt>
    <dgm:pt modelId="{7D827F30-FB23-4406-8D33-589114B20459}" type="pres">
      <dgm:prSet presAssocID="{A2C01372-3C44-4A63-BE9B-D6E168580C07}" presName="node" presStyleLbl="node1" presStyleIdx="5" presStyleCnt="8">
        <dgm:presLayoutVars>
          <dgm:bulletEnabled val="1"/>
        </dgm:presLayoutVars>
      </dgm:prSet>
      <dgm:spPr/>
    </dgm:pt>
    <dgm:pt modelId="{51859DF7-35B8-425B-AA19-D98EA2D7F8EB}" type="pres">
      <dgm:prSet presAssocID="{180CDF5E-231F-4A64-8C2F-C17C95064C48}" presName="sibTrans" presStyleLbl="sibTrans1D1" presStyleIdx="5" presStyleCnt="7"/>
      <dgm:spPr/>
    </dgm:pt>
    <dgm:pt modelId="{7C1BDAA3-B0FF-4567-A395-426A90827215}" type="pres">
      <dgm:prSet presAssocID="{180CDF5E-231F-4A64-8C2F-C17C95064C48}" presName="connectorText" presStyleLbl="sibTrans1D1" presStyleIdx="5" presStyleCnt="7"/>
      <dgm:spPr/>
    </dgm:pt>
    <dgm:pt modelId="{72953F99-E0B9-49D8-8A22-94902E248020}" type="pres">
      <dgm:prSet presAssocID="{FEB00320-70BC-48E4-9D74-EF6247809A7A}" presName="node" presStyleLbl="node1" presStyleIdx="6" presStyleCnt="8">
        <dgm:presLayoutVars>
          <dgm:bulletEnabled val="1"/>
        </dgm:presLayoutVars>
      </dgm:prSet>
      <dgm:spPr/>
    </dgm:pt>
    <dgm:pt modelId="{7381D404-0BFD-49A9-9397-3F0F2A2F577D}" type="pres">
      <dgm:prSet presAssocID="{1366FC83-1FDD-4D45-965F-14F98D7E4BCA}" presName="sibTrans" presStyleLbl="sibTrans1D1" presStyleIdx="6" presStyleCnt="7"/>
      <dgm:spPr/>
    </dgm:pt>
    <dgm:pt modelId="{7EE16893-126C-4C8C-8154-E4C65541A479}" type="pres">
      <dgm:prSet presAssocID="{1366FC83-1FDD-4D45-965F-14F98D7E4BCA}" presName="connectorText" presStyleLbl="sibTrans1D1" presStyleIdx="6" presStyleCnt="7"/>
      <dgm:spPr/>
    </dgm:pt>
    <dgm:pt modelId="{59E96D98-4C24-45E7-AA85-98C1C90FB9D3}" type="pres">
      <dgm:prSet presAssocID="{AE57C155-7821-4222-A254-59E7A3B4227D}" presName="node" presStyleLbl="node1" presStyleIdx="7" presStyleCnt="8">
        <dgm:presLayoutVars>
          <dgm:bulletEnabled val="1"/>
        </dgm:presLayoutVars>
      </dgm:prSet>
      <dgm:spPr/>
    </dgm:pt>
  </dgm:ptLst>
  <dgm:cxnLst>
    <dgm:cxn modelId="{BC01810A-0660-4E63-8558-92CED3FE51F7}" srcId="{B6B7F087-1810-4B33-9712-70AE52D9D927}" destId="{54DB1C43-0F83-43E9-9F54-5AF855B683D9}" srcOrd="0" destOrd="0" parTransId="{C3F209A3-5ACC-4396-B3C9-A4815E89AF13}" sibTransId="{6C8283F9-3993-4E7E-A7BF-C731563493B3}"/>
    <dgm:cxn modelId="{3841EE0A-90E1-4C3A-A857-D38D7268E134}" srcId="{B6B7F087-1810-4B33-9712-70AE52D9D927}" destId="{AE57C155-7821-4222-A254-59E7A3B4227D}" srcOrd="7" destOrd="0" parTransId="{AB732A9B-9987-4964-8CE6-F8C7C197BAAD}" sibTransId="{80EDFD50-9319-4E2A-A6DE-501584FE608E}"/>
    <dgm:cxn modelId="{2ED01E0E-B483-4F5E-8A85-D0C5E53E527B}" type="presOf" srcId="{54DB1C43-0F83-43E9-9F54-5AF855B683D9}" destId="{68C74DA5-556E-4DC3-842B-9CF300430713}" srcOrd="0" destOrd="0" presId="urn:microsoft.com/office/officeart/2016/7/layout/RepeatingBendingProcessNew"/>
    <dgm:cxn modelId="{6C703D0F-73A2-4D99-A3A9-AB83D746E653}" type="presOf" srcId="{D73E3789-1893-479A-B17C-59F048381012}" destId="{A9945301-AF4E-4193-A4BD-11BC47C912BC}" srcOrd="0" destOrd="0" presId="urn:microsoft.com/office/officeart/2016/7/layout/RepeatingBendingProcessNew"/>
    <dgm:cxn modelId="{E062D61D-01DE-450D-B4C2-98896DB241BD}" type="presOf" srcId="{180CDF5E-231F-4A64-8C2F-C17C95064C48}" destId="{51859DF7-35B8-425B-AA19-D98EA2D7F8EB}" srcOrd="0" destOrd="0" presId="urn:microsoft.com/office/officeart/2016/7/layout/RepeatingBendingProcessNew"/>
    <dgm:cxn modelId="{E1272229-C555-4066-9E8C-29C3C214894F}" type="presOf" srcId="{80802155-AA1E-43F5-A296-38F90866C204}" destId="{0AA307DB-DDDE-4C7E-895F-B89FB1887D0E}" srcOrd="1" destOrd="0" presId="urn:microsoft.com/office/officeart/2016/7/layout/RepeatingBendingProcessNew"/>
    <dgm:cxn modelId="{33C9213E-154A-40EE-AF46-D7218B6E0F50}" type="presOf" srcId="{15E3D6AC-6F04-400C-8D5C-F4CED96C552F}" destId="{AE4D74EB-80B0-48F1-AC1A-90ABCFF1CC80}" srcOrd="1" destOrd="0" presId="urn:microsoft.com/office/officeart/2016/7/layout/RepeatingBendingProcessNew"/>
    <dgm:cxn modelId="{3C5D093F-5D3B-42AE-A302-3A1434FF1CE1}" type="presOf" srcId="{6C8283F9-3993-4E7E-A7BF-C731563493B3}" destId="{9169CC6B-CF9E-44C6-831C-51B7D0FFE872}" srcOrd="1" destOrd="0" presId="urn:microsoft.com/office/officeart/2016/7/layout/RepeatingBendingProcessNew"/>
    <dgm:cxn modelId="{6986A65E-3A1F-42A0-8F74-3D66BFD22B31}" type="presOf" srcId="{180CDF5E-231F-4A64-8C2F-C17C95064C48}" destId="{7C1BDAA3-B0FF-4567-A395-426A90827215}" srcOrd="1" destOrd="0" presId="urn:microsoft.com/office/officeart/2016/7/layout/RepeatingBendingProcessNew"/>
    <dgm:cxn modelId="{9CAEA843-E4DA-4CAE-B09E-2DDAC23E2C76}" type="presOf" srcId="{15E3D6AC-6F04-400C-8D5C-F4CED96C552F}" destId="{2878F666-90A9-4AD6-BC92-9F38D4891C02}" srcOrd="0" destOrd="0" presId="urn:microsoft.com/office/officeart/2016/7/layout/RepeatingBendingProcessNew"/>
    <dgm:cxn modelId="{D0172D46-B7F5-490E-A9EE-C2F7F81F9293}" type="presOf" srcId="{9DD04684-765D-4F8D-9E10-8D36840F2B9C}" destId="{BD376DEB-AE22-4B55-9248-962353CF1FFC}" srcOrd="0" destOrd="0" presId="urn:microsoft.com/office/officeart/2016/7/layout/RepeatingBendingProcessNew"/>
    <dgm:cxn modelId="{7BBA7A50-B402-4A12-961F-B208F3D55988}" type="presOf" srcId="{35398150-00E1-4124-A4A7-E4DE64E28D9D}" destId="{54252198-59B9-49E8-9992-F245E3DC1A83}" srcOrd="0" destOrd="0" presId="urn:microsoft.com/office/officeart/2016/7/layout/RepeatingBendingProcessNew"/>
    <dgm:cxn modelId="{08B79370-BD06-4723-89DD-ED00CADE6417}" type="presOf" srcId="{0372D8D7-EFBA-4627-98B7-638B7DCF7DF0}" destId="{63FFF1DC-EE67-4471-9893-096266431592}" srcOrd="0" destOrd="0" presId="urn:microsoft.com/office/officeart/2016/7/layout/RepeatingBendingProcessNew"/>
    <dgm:cxn modelId="{11575751-0C5A-43F7-A87D-04F3007037F8}" srcId="{B6B7F087-1810-4B33-9712-70AE52D9D927}" destId="{B8406322-FD58-49B2-9664-818816D3D9B6}" srcOrd="2" destOrd="0" parTransId="{A950BB3A-0F6E-4648-A1B8-3C77644FD3E8}" sibTransId="{0372D8D7-EFBA-4627-98B7-638B7DCF7DF0}"/>
    <dgm:cxn modelId="{C6D12974-9E89-4021-AE7D-D9CFDE9AAFDA}" type="presOf" srcId="{6C8283F9-3993-4E7E-A7BF-C731563493B3}" destId="{06CCE76C-B004-46F2-8CD2-5C39240FF1BB}" srcOrd="0" destOrd="0" presId="urn:microsoft.com/office/officeart/2016/7/layout/RepeatingBendingProcessNew"/>
    <dgm:cxn modelId="{78E56585-143E-4346-B2A2-CFF12350F107}" type="presOf" srcId="{80802155-AA1E-43F5-A296-38F90866C204}" destId="{C47D9ED7-BE36-44EF-B189-ED98A1DF7123}" srcOrd="0" destOrd="0" presId="urn:microsoft.com/office/officeart/2016/7/layout/RepeatingBendingProcessNew"/>
    <dgm:cxn modelId="{49AD1C91-C260-42C3-9827-3F067D39A2B8}" type="presOf" srcId="{0372D8D7-EFBA-4627-98B7-638B7DCF7DF0}" destId="{495339CC-F781-43D6-8EBB-F24229E77A67}" srcOrd="1" destOrd="0" presId="urn:microsoft.com/office/officeart/2016/7/layout/RepeatingBendingProcessNew"/>
    <dgm:cxn modelId="{58A6B199-B0A0-48B1-8DFA-B62185A8D66D}" type="presOf" srcId="{3B5F3682-075D-4354-969F-2D663BB44476}" destId="{E7F3F639-FE62-43FB-8525-BDB9BC1603CE}" srcOrd="0" destOrd="0" presId="urn:microsoft.com/office/officeart/2016/7/layout/RepeatingBendingProcessNew"/>
    <dgm:cxn modelId="{6795F09A-F0FB-418A-9CA0-CA63E0BE1642}" type="presOf" srcId="{FEB00320-70BC-48E4-9D74-EF6247809A7A}" destId="{72953F99-E0B9-49D8-8A22-94902E248020}" srcOrd="0" destOrd="0" presId="urn:microsoft.com/office/officeart/2016/7/layout/RepeatingBendingProcessNew"/>
    <dgm:cxn modelId="{6FA819A9-6DF9-49AA-837A-6AE474E363EA}" type="presOf" srcId="{1366FC83-1FDD-4D45-965F-14F98D7E4BCA}" destId="{7381D404-0BFD-49A9-9397-3F0F2A2F577D}" srcOrd="0" destOrd="0" presId="urn:microsoft.com/office/officeart/2016/7/layout/RepeatingBendingProcessNew"/>
    <dgm:cxn modelId="{0B0A3AB4-9C3A-46D5-BEF3-2688F92AF586}" type="presOf" srcId="{AE57C155-7821-4222-A254-59E7A3B4227D}" destId="{59E96D98-4C24-45E7-AA85-98C1C90FB9D3}" srcOrd="0" destOrd="0" presId="urn:microsoft.com/office/officeart/2016/7/layout/RepeatingBendingProcessNew"/>
    <dgm:cxn modelId="{137F80B5-DB69-487B-B91B-6559D94371B7}" srcId="{B6B7F087-1810-4B33-9712-70AE52D9D927}" destId="{FEB00320-70BC-48E4-9D74-EF6247809A7A}" srcOrd="6" destOrd="0" parTransId="{D0846241-F3AE-4301-A1F8-8835F742FF13}" sibTransId="{1366FC83-1FDD-4D45-965F-14F98D7E4BCA}"/>
    <dgm:cxn modelId="{BEBEACB7-30E4-4AD7-A21F-07335A4653D9}" type="presOf" srcId="{B8406322-FD58-49B2-9664-818816D3D9B6}" destId="{D62545CC-05D3-4891-B8F0-1FBEDE50378F}" srcOrd="0" destOrd="0" presId="urn:microsoft.com/office/officeart/2016/7/layout/RepeatingBendingProcessNew"/>
    <dgm:cxn modelId="{F7E2CFC1-C05E-490C-9905-75F6D8A251D4}" srcId="{B6B7F087-1810-4B33-9712-70AE52D9D927}" destId="{A2C01372-3C44-4A63-BE9B-D6E168580C07}" srcOrd="5" destOrd="0" parTransId="{24CC51D0-5355-463D-AF78-924833188F1E}" sibTransId="{180CDF5E-231F-4A64-8C2F-C17C95064C48}"/>
    <dgm:cxn modelId="{01B55AC9-5771-49BD-81CA-72220DE5C4E7}" type="presOf" srcId="{35398150-00E1-4124-A4A7-E4DE64E28D9D}" destId="{8ACE64E1-5741-46F6-B5C8-A1CEE1B172C0}" srcOrd="1" destOrd="0" presId="urn:microsoft.com/office/officeart/2016/7/layout/RepeatingBendingProcessNew"/>
    <dgm:cxn modelId="{AD6C3FD0-403C-4FCB-97E8-832B5BE6EA1C}" srcId="{B6B7F087-1810-4B33-9712-70AE52D9D927}" destId="{3B5F3682-075D-4354-969F-2D663BB44476}" srcOrd="1" destOrd="0" parTransId="{15F81763-2AD7-48B7-B09E-134C261E99C9}" sibTransId="{80802155-AA1E-43F5-A296-38F90866C204}"/>
    <dgm:cxn modelId="{4D7671D1-F162-45A2-A72E-7C9378F4C3CC}" type="presOf" srcId="{1366FC83-1FDD-4D45-965F-14F98D7E4BCA}" destId="{7EE16893-126C-4C8C-8154-E4C65541A479}" srcOrd="1" destOrd="0" presId="urn:microsoft.com/office/officeart/2016/7/layout/RepeatingBendingProcessNew"/>
    <dgm:cxn modelId="{D0F42CD8-0689-485D-8746-8A6431A36E46}" type="presOf" srcId="{A2C01372-3C44-4A63-BE9B-D6E168580C07}" destId="{7D827F30-FB23-4406-8D33-589114B20459}" srcOrd="0" destOrd="0" presId="urn:microsoft.com/office/officeart/2016/7/layout/RepeatingBendingProcessNew"/>
    <dgm:cxn modelId="{23275BDE-4119-4A6D-83E2-C60AFA35219B}" srcId="{B6B7F087-1810-4B33-9712-70AE52D9D927}" destId="{D73E3789-1893-479A-B17C-59F048381012}" srcOrd="3" destOrd="0" parTransId="{035F0E23-25F9-4699-83B6-567AE89C79AA}" sibTransId="{15E3D6AC-6F04-400C-8D5C-F4CED96C552F}"/>
    <dgm:cxn modelId="{BA04CAE2-DF97-4E3E-B915-5BE3100AAB53}" srcId="{B6B7F087-1810-4B33-9712-70AE52D9D927}" destId="{9DD04684-765D-4F8D-9E10-8D36840F2B9C}" srcOrd="4" destOrd="0" parTransId="{B90A7FC3-5DC1-43F0-AD5E-C58FD62D3289}" sibTransId="{35398150-00E1-4124-A4A7-E4DE64E28D9D}"/>
    <dgm:cxn modelId="{3594DFE3-2287-4921-8FB6-5F49BFB6D02C}" type="presOf" srcId="{B6B7F087-1810-4B33-9712-70AE52D9D927}" destId="{F15900E1-B9FE-49FC-A1E4-CDBFF4C6E332}" srcOrd="0" destOrd="0" presId="urn:microsoft.com/office/officeart/2016/7/layout/RepeatingBendingProcessNew"/>
    <dgm:cxn modelId="{9AA887BE-8AC5-4A84-BFA4-6CE33F966A43}" type="presParOf" srcId="{F15900E1-B9FE-49FC-A1E4-CDBFF4C6E332}" destId="{68C74DA5-556E-4DC3-842B-9CF300430713}" srcOrd="0" destOrd="0" presId="urn:microsoft.com/office/officeart/2016/7/layout/RepeatingBendingProcessNew"/>
    <dgm:cxn modelId="{2DCBE590-F8B8-462C-A5E9-F6B954BC2D1A}" type="presParOf" srcId="{F15900E1-B9FE-49FC-A1E4-CDBFF4C6E332}" destId="{06CCE76C-B004-46F2-8CD2-5C39240FF1BB}" srcOrd="1" destOrd="0" presId="urn:microsoft.com/office/officeart/2016/7/layout/RepeatingBendingProcessNew"/>
    <dgm:cxn modelId="{F85B094F-DA77-4B36-A7B6-6B9357619FB2}" type="presParOf" srcId="{06CCE76C-B004-46F2-8CD2-5C39240FF1BB}" destId="{9169CC6B-CF9E-44C6-831C-51B7D0FFE872}" srcOrd="0" destOrd="0" presId="urn:microsoft.com/office/officeart/2016/7/layout/RepeatingBendingProcessNew"/>
    <dgm:cxn modelId="{666ECC90-E99A-4A53-BBDF-5C5178E09493}" type="presParOf" srcId="{F15900E1-B9FE-49FC-A1E4-CDBFF4C6E332}" destId="{E7F3F639-FE62-43FB-8525-BDB9BC1603CE}" srcOrd="2" destOrd="0" presId="urn:microsoft.com/office/officeart/2016/7/layout/RepeatingBendingProcessNew"/>
    <dgm:cxn modelId="{694ABB09-2716-4549-AFCD-5135C80D4FE1}" type="presParOf" srcId="{F15900E1-B9FE-49FC-A1E4-CDBFF4C6E332}" destId="{C47D9ED7-BE36-44EF-B189-ED98A1DF7123}" srcOrd="3" destOrd="0" presId="urn:microsoft.com/office/officeart/2016/7/layout/RepeatingBendingProcessNew"/>
    <dgm:cxn modelId="{DA832145-68AB-4502-AAEF-A223DC63122B}" type="presParOf" srcId="{C47D9ED7-BE36-44EF-B189-ED98A1DF7123}" destId="{0AA307DB-DDDE-4C7E-895F-B89FB1887D0E}" srcOrd="0" destOrd="0" presId="urn:microsoft.com/office/officeart/2016/7/layout/RepeatingBendingProcessNew"/>
    <dgm:cxn modelId="{A92AEBAD-9450-4CDF-B474-2F32E644151A}" type="presParOf" srcId="{F15900E1-B9FE-49FC-A1E4-CDBFF4C6E332}" destId="{D62545CC-05D3-4891-B8F0-1FBEDE50378F}" srcOrd="4" destOrd="0" presId="urn:microsoft.com/office/officeart/2016/7/layout/RepeatingBendingProcessNew"/>
    <dgm:cxn modelId="{745984C8-1273-4D9B-A6EC-EDACAB48EA69}" type="presParOf" srcId="{F15900E1-B9FE-49FC-A1E4-CDBFF4C6E332}" destId="{63FFF1DC-EE67-4471-9893-096266431592}" srcOrd="5" destOrd="0" presId="urn:microsoft.com/office/officeart/2016/7/layout/RepeatingBendingProcessNew"/>
    <dgm:cxn modelId="{943B622B-779C-4199-9B76-47E6E1CC6765}" type="presParOf" srcId="{63FFF1DC-EE67-4471-9893-096266431592}" destId="{495339CC-F781-43D6-8EBB-F24229E77A67}" srcOrd="0" destOrd="0" presId="urn:microsoft.com/office/officeart/2016/7/layout/RepeatingBendingProcessNew"/>
    <dgm:cxn modelId="{00F26C93-C532-4CF8-A571-C222A9A40351}" type="presParOf" srcId="{F15900E1-B9FE-49FC-A1E4-CDBFF4C6E332}" destId="{A9945301-AF4E-4193-A4BD-11BC47C912BC}" srcOrd="6" destOrd="0" presId="urn:microsoft.com/office/officeart/2016/7/layout/RepeatingBendingProcessNew"/>
    <dgm:cxn modelId="{FAB4BBD6-9FE8-4706-BDF0-5A5B02411154}" type="presParOf" srcId="{F15900E1-B9FE-49FC-A1E4-CDBFF4C6E332}" destId="{2878F666-90A9-4AD6-BC92-9F38D4891C02}" srcOrd="7" destOrd="0" presId="urn:microsoft.com/office/officeart/2016/7/layout/RepeatingBendingProcessNew"/>
    <dgm:cxn modelId="{9F94E4CE-86EC-494A-914E-A65DD1811BD3}" type="presParOf" srcId="{2878F666-90A9-4AD6-BC92-9F38D4891C02}" destId="{AE4D74EB-80B0-48F1-AC1A-90ABCFF1CC80}" srcOrd="0" destOrd="0" presId="urn:microsoft.com/office/officeart/2016/7/layout/RepeatingBendingProcessNew"/>
    <dgm:cxn modelId="{16CCEEA7-8E23-4483-A17E-437AFD2AFECA}" type="presParOf" srcId="{F15900E1-B9FE-49FC-A1E4-CDBFF4C6E332}" destId="{BD376DEB-AE22-4B55-9248-962353CF1FFC}" srcOrd="8" destOrd="0" presId="urn:microsoft.com/office/officeart/2016/7/layout/RepeatingBendingProcessNew"/>
    <dgm:cxn modelId="{A03CA235-9435-48B7-B101-A639466B4CF4}" type="presParOf" srcId="{F15900E1-B9FE-49FC-A1E4-CDBFF4C6E332}" destId="{54252198-59B9-49E8-9992-F245E3DC1A83}" srcOrd="9" destOrd="0" presId="urn:microsoft.com/office/officeart/2016/7/layout/RepeatingBendingProcessNew"/>
    <dgm:cxn modelId="{5B2D3ECE-CA17-499B-855C-8B8362AC2AAC}" type="presParOf" srcId="{54252198-59B9-49E8-9992-F245E3DC1A83}" destId="{8ACE64E1-5741-46F6-B5C8-A1CEE1B172C0}" srcOrd="0" destOrd="0" presId="urn:microsoft.com/office/officeart/2016/7/layout/RepeatingBendingProcessNew"/>
    <dgm:cxn modelId="{C2F4E96A-7802-4B6E-8E5A-141C01EE6066}" type="presParOf" srcId="{F15900E1-B9FE-49FC-A1E4-CDBFF4C6E332}" destId="{7D827F30-FB23-4406-8D33-589114B20459}" srcOrd="10" destOrd="0" presId="urn:microsoft.com/office/officeart/2016/7/layout/RepeatingBendingProcessNew"/>
    <dgm:cxn modelId="{5F53B34C-4250-4969-AB02-5A672D2AE18A}" type="presParOf" srcId="{F15900E1-B9FE-49FC-A1E4-CDBFF4C6E332}" destId="{51859DF7-35B8-425B-AA19-D98EA2D7F8EB}" srcOrd="11" destOrd="0" presId="urn:microsoft.com/office/officeart/2016/7/layout/RepeatingBendingProcessNew"/>
    <dgm:cxn modelId="{F9F74FD5-A71F-4D26-A007-10D8D5858FBE}" type="presParOf" srcId="{51859DF7-35B8-425B-AA19-D98EA2D7F8EB}" destId="{7C1BDAA3-B0FF-4567-A395-426A90827215}" srcOrd="0" destOrd="0" presId="urn:microsoft.com/office/officeart/2016/7/layout/RepeatingBendingProcessNew"/>
    <dgm:cxn modelId="{D48352A3-396D-4EFE-8782-405B88A73747}" type="presParOf" srcId="{F15900E1-B9FE-49FC-A1E4-CDBFF4C6E332}" destId="{72953F99-E0B9-49D8-8A22-94902E248020}" srcOrd="12" destOrd="0" presId="urn:microsoft.com/office/officeart/2016/7/layout/RepeatingBendingProcessNew"/>
    <dgm:cxn modelId="{40675F67-E07A-414E-B81C-8754E2B300F5}" type="presParOf" srcId="{F15900E1-B9FE-49FC-A1E4-CDBFF4C6E332}" destId="{7381D404-0BFD-49A9-9397-3F0F2A2F577D}" srcOrd="13" destOrd="0" presId="urn:microsoft.com/office/officeart/2016/7/layout/RepeatingBendingProcessNew"/>
    <dgm:cxn modelId="{FCC18448-6B2A-44D3-81E1-54C54730AEDB}" type="presParOf" srcId="{7381D404-0BFD-49A9-9397-3F0F2A2F577D}" destId="{7EE16893-126C-4C8C-8154-E4C65541A479}" srcOrd="0" destOrd="0" presId="urn:microsoft.com/office/officeart/2016/7/layout/RepeatingBendingProcessNew"/>
    <dgm:cxn modelId="{C217F4C3-083B-4A71-8C97-E1386BC416DC}" type="presParOf" srcId="{F15900E1-B9FE-49FC-A1E4-CDBFF4C6E332}" destId="{59E96D98-4C24-45E7-AA85-98C1C90FB9D3}" srcOrd="14"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DE9072-8E2A-4432-B06F-D73A4704B1E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96E427D-475F-46A4-8E11-27BC67A216F8}">
      <dgm:prSet/>
      <dgm:spPr/>
      <dgm:t>
        <a:bodyPr/>
        <a:lstStyle/>
        <a:p>
          <a:pPr>
            <a:lnSpc>
              <a:spcPct val="100000"/>
            </a:lnSpc>
          </a:pPr>
          <a:r>
            <a:rPr lang="en-GB"/>
            <a:t>The UK Health Security Agency (UKHSA) and National Health Service (NHS) must implement the:</a:t>
          </a:r>
          <a:endParaRPr lang="en-US"/>
        </a:p>
      </dgm:t>
    </dgm:pt>
    <dgm:pt modelId="{DE5D7EB4-ADCE-4928-AAB4-BDA14269E702}" type="parTrans" cxnId="{8C609408-46C5-431A-B326-5627FD67A73E}">
      <dgm:prSet/>
      <dgm:spPr/>
      <dgm:t>
        <a:bodyPr/>
        <a:lstStyle/>
        <a:p>
          <a:endParaRPr lang="en-US"/>
        </a:p>
      </dgm:t>
    </dgm:pt>
    <dgm:pt modelId="{45883CE4-D1A3-4320-A35C-3D24C8A3B6EE}" type="sibTrans" cxnId="{8C609408-46C5-431A-B326-5627FD67A73E}">
      <dgm:prSet/>
      <dgm:spPr/>
      <dgm:t>
        <a:bodyPr/>
        <a:lstStyle/>
        <a:p>
          <a:endParaRPr lang="en-US"/>
        </a:p>
      </dgm:t>
    </dgm:pt>
    <dgm:pt modelId="{B7FDAE88-BB7B-4252-83D0-EA9E04B1E7BE}">
      <dgm:prSet/>
      <dgm:spPr/>
      <dgm:t>
        <a:bodyPr/>
        <a:lstStyle/>
        <a:p>
          <a:pPr>
            <a:lnSpc>
              <a:spcPct val="100000"/>
            </a:lnSpc>
          </a:pPr>
          <a:r>
            <a:rPr lang="en-GB"/>
            <a:t>T</a:t>
          </a:r>
          <a:r>
            <a:rPr lang="en-GH"/>
            <a:t>he national inactivated polio vaccine (IPV) booster campaign</a:t>
          </a:r>
          <a:r>
            <a:rPr lang="en-US"/>
            <a:t>;</a:t>
          </a:r>
        </a:p>
      </dgm:t>
    </dgm:pt>
    <dgm:pt modelId="{B8EF8EB9-9C8A-4ECD-91B3-1A649FC05EF0}" type="parTrans" cxnId="{648B35C4-BF10-47C3-832E-E98288DB77BC}">
      <dgm:prSet/>
      <dgm:spPr/>
      <dgm:t>
        <a:bodyPr/>
        <a:lstStyle/>
        <a:p>
          <a:endParaRPr lang="en-US"/>
        </a:p>
      </dgm:t>
    </dgm:pt>
    <dgm:pt modelId="{A02D0D4D-3507-4133-8EF2-46A47E5D717D}" type="sibTrans" cxnId="{648B35C4-BF10-47C3-832E-E98288DB77BC}">
      <dgm:prSet/>
      <dgm:spPr/>
      <dgm:t>
        <a:bodyPr/>
        <a:lstStyle/>
        <a:p>
          <a:endParaRPr lang="en-US"/>
        </a:p>
      </dgm:t>
    </dgm:pt>
    <dgm:pt modelId="{E49416BA-9864-4146-A9D6-57F1596288B3}">
      <dgm:prSet/>
      <dgm:spPr/>
      <dgm:t>
        <a:bodyPr/>
        <a:lstStyle/>
        <a:p>
          <a:pPr>
            <a:lnSpc>
              <a:spcPct val="100000"/>
            </a:lnSpc>
          </a:pPr>
          <a:r>
            <a:rPr lang="en-GH" dirty="0"/>
            <a:t>Oral polio vaccine (OPV) catch-up campaign </a:t>
          </a:r>
          <a:r>
            <a:rPr lang="en-US" dirty="0"/>
            <a:t>(Rowland , et al., 2025)</a:t>
          </a:r>
          <a:r>
            <a:rPr lang="en-GH" dirty="0"/>
            <a:t>.</a:t>
          </a:r>
          <a:endParaRPr lang="en-US" dirty="0"/>
        </a:p>
      </dgm:t>
    </dgm:pt>
    <dgm:pt modelId="{C62A241B-4C91-4600-9D32-6D951C70F260}" type="parTrans" cxnId="{8DBC6B8E-E757-47C2-8F2C-9221DA139E13}">
      <dgm:prSet/>
      <dgm:spPr/>
      <dgm:t>
        <a:bodyPr/>
        <a:lstStyle/>
        <a:p>
          <a:endParaRPr lang="en-US"/>
        </a:p>
      </dgm:t>
    </dgm:pt>
    <dgm:pt modelId="{3DF97AE6-360C-4852-B6E6-283F423B9802}" type="sibTrans" cxnId="{8DBC6B8E-E757-47C2-8F2C-9221DA139E13}">
      <dgm:prSet/>
      <dgm:spPr/>
      <dgm:t>
        <a:bodyPr/>
        <a:lstStyle/>
        <a:p>
          <a:endParaRPr lang="en-US"/>
        </a:p>
      </dgm:t>
    </dgm:pt>
    <dgm:pt modelId="{E604012D-75F2-40B1-8596-2FDA0BD209D2}" type="pres">
      <dgm:prSet presAssocID="{2DDE9072-8E2A-4432-B06F-D73A4704B1E9}" presName="root" presStyleCnt="0">
        <dgm:presLayoutVars>
          <dgm:dir/>
          <dgm:resizeHandles val="exact"/>
        </dgm:presLayoutVars>
      </dgm:prSet>
      <dgm:spPr/>
    </dgm:pt>
    <dgm:pt modelId="{38C109CB-B7E1-4456-80F4-0A45F0CF623D}" type="pres">
      <dgm:prSet presAssocID="{696E427D-475F-46A4-8E11-27BC67A216F8}" presName="compNode" presStyleCnt="0"/>
      <dgm:spPr/>
    </dgm:pt>
    <dgm:pt modelId="{EC497B58-9908-4EED-9FBA-422FCB18F85A}" type="pres">
      <dgm:prSet presAssocID="{696E427D-475F-46A4-8E11-27BC67A216F8}" presName="bgRect" presStyleLbl="bgShp" presStyleIdx="0" presStyleCnt="3"/>
      <dgm:spPr/>
    </dgm:pt>
    <dgm:pt modelId="{76D46183-43EB-419C-8B7C-E2B6B18D9CC4}" type="pres">
      <dgm:prSet presAssocID="{696E427D-475F-46A4-8E11-27BC67A216F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spital"/>
        </a:ext>
      </dgm:extLst>
    </dgm:pt>
    <dgm:pt modelId="{CE46E33D-BDB7-4CD7-A615-758262F34B38}" type="pres">
      <dgm:prSet presAssocID="{696E427D-475F-46A4-8E11-27BC67A216F8}" presName="spaceRect" presStyleCnt="0"/>
      <dgm:spPr/>
    </dgm:pt>
    <dgm:pt modelId="{5ABE1DEA-0E13-4F3A-9793-6122443213AC}" type="pres">
      <dgm:prSet presAssocID="{696E427D-475F-46A4-8E11-27BC67A216F8}" presName="parTx" presStyleLbl="revTx" presStyleIdx="0" presStyleCnt="3">
        <dgm:presLayoutVars>
          <dgm:chMax val="0"/>
          <dgm:chPref val="0"/>
        </dgm:presLayoutVars>
      </dgm:prSet>
      <dgm:spPr/>
    </dgm:pt>
    <dgm:pt modelId="{22405DAB-12E7-41E1-8C01-51A7FB321DC1}" type="pres">
      <dgm:prSet presAssocID="{45883CE4-D1A3-4320-A35C-3D24C8A3B6EE}" presName="sibTrans" presStyleCnt="0"/>
      <dgm:spPr/>
    </dgm:pt>
    <dgm:pt modelId="{6503F672-C511-4930-ABF9-A948440A7B98}" type="pres">
      <dgm:prSet presAssocID="{B7FDAE88-BB7B-4252-83D0-EA9E04B1E7BE}" presName="compNode" presStyleCnt="0"/>
      <dgm:spPr/>
    </dgm:pt>
    <dgm:pt modelId="{8369067A-DC0B-4250-A55A-3A5B434DBF2C}" type="pres">
      <dgm:prSet presAssocID="{B7FDAE88-BB7B-4252-83D0-EA9E04B1E7BE}" presName="bgRect" presStyleLbl="bgShp" presStyleIdx="1" presStyleCnt="3"/>
      <dgm:spPr/>
    </dgm:pt>
    <dgm:pt modelId="{A41B12DD-5F2C-4ED0-A351-95E348A6C5B4}" type="pres">
      <dgm:prSet presAssocID="{B7FDAE88-BB7B-4252-83D0-EA9E04B1E7B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ye dropper"/>
        </a:ext>
      </dgm:extLst>
    </dgm:pt>
    <dgm:pt modelId="{2EC941DA-2BA3-4917-9120-7894B7736ED7}" type="pres">
      <dgm:prSet presAssocID="{B7FDAE88-BB7B-4252-83D0-EA9E04B1E7BE}" presName="spaceRect" presStyleCnt="0"/>
      <dgm:spPr/>
    </dgm:pt>
    <dgm:pt modelId="{B239FB1E-BF20-40AD-BEFC-41DD821BD435}" type="pres">
      <dgm:prSet presAssocID="{B7FDAE88-BB7B-4252-83D0-EA9E04B1E7BE}" presName="parTx" presStyleLbl="revTx" presStyleIdx="1" presStyleCnt="3">
        <dgm:presLayoutVars>
          <dgm:chMax val="0"/>
          <dgm:chPref val="0"/>
        </dgm:presLayoutVars>
      </dgm:prSet>
      <dgm:spPr/>
    </dgm:pt>
    <dgm:pt modelId="{C974DC44-557D-49D9-BC94-1461ABBFB614}" type="pres">
      <dgm:prSet presAssocID="{A02D0D4D-3507-4133-8EF2-46A47E5D717D}" presName="sibTrans" presStyleCnt="0"/>
      <dgm:spPr/>
    </dgm:pt>
    <dgm:pt modelId="{E6CA3BAD-15CB-4BE7-8CF9-DF744EB443E1}" type="pres">
      <dgm:prSet presAssocID="{E49416BA-9864-4146-A9D6-57F1596288B3}" presName="compNode" presStyleCnt="0"/>
      <dgm:spPr/>
    </dgm:pt>
    <dgm:pt modelId="{BBA8071A-C7B2-4F52-81F0-4500F3DBC841}" type="pres">
      <dgm:prSet presAssocID="{E49416BA-9864-4146-A9D6-57F1596288B3}" presName="bgRect" presStyleLbl="bgShp" presStyleIdx="2" presStyleCnt="3"/>
      <dgm:spPr/>
    </dgm:pt>
    <dgm:pt modelId="{08ECC7E5-D0E1-451B-876A-B7F25901F839}" type="pres">
      <dgm:prSet presAssocID="{E49416BA-9864-4146-A9D6-57F1596288B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Needle"/>
        </a:ext>
      </dgm:extLst>
    </dgm:pt>
    <dgm:pt modelId="{51541128-1B6A-4E18-BC53-9E8C4700EC79}" type="pres">
      <dgm:prSet presAssocID="{E49416BA-9864-4146-A9D6-57F1596288B3}" presName="spaceRect" presStyleCnt="0"/>
      <dgm:spPr/>
    </dgm:pt>
    <dgm:pt modelId="{D99035BF-6B82-42EA-B819-81E1910BBC9F}" type="pres">
      <dgm:prSet presAssocID="{E49416BA-9864-4146-A9D6-57F1596288B3}" presName="parTx" presStyleLbl="revTx" presStyleIdx="2" presStyleCnt="3">
        <dgm:presLayoutVars>
          <dgm:chMax val="0"/>
          <dgm:chPref val="0"/>
        </dgm:presLayoutVars>
      </dgm:prSet>
      <dgm:spPr/>
    </dgm:pt>
  </dgm:ptLst>
  <dgm:cxnLst>
    <dgm:cxn modelId="{8C609408-46C5-431A-B326-5627FD67A73E}" srcId="{2DDE9072-8E2A-4432-B06F-D73A4704B1E9}" destId="{696E427D-475F-46A4-8E11-27BC67A216F8}" srcOrd="0" destOrd="0" parTransId="{DE5D7EB4-ADCE-4928-AAB4-BDA14269E702}" sibTransId="{45883CE4-D1A3-4320-A35C-3D24C8A3B6EE}"/>
    <dgm:cxn modelId="{CDA8C42D-8AC4-445C-B0FA-DBD175F8832B}" type="presOf" srcId="{2DDE9072-8E2A-4432-B06F-D73A4704B1E9}" destId="{E604012D-75F2-40B1-8596-2FDA0BD209D2}" srcOrd="0" destOrd="0" presId="urn:microsoft.com/office/officeart/2018/2/layout/IconVerticalSolidList"/>
    <dgm:cxn modelId="{46A1CF60-3D4C-45B5-AA87-3A8ECC2631E4}" type="presOf" srcId="{696E427D-475F-46A4-8E11-27BC67A216F8}" destId="{5ABE1DEA-0E13-4F3A-9793-6122443213AC}" srcOrd="0" destOrd="0" presId="urn:microsoft.com/office/officeart/2018/2/layout/IconVerticalSolidList"/>
    <dgm:cxn modelId="{835F6D68-B8CE-4353-8415-8703D8B0AF1D}" type="presOf" srcId="{E49416BA-9864-4146-A9D6-57F1596288B3}" destId="{D99035BF-6B82-42EA-B819-81E1910BBC9F}" srcOrd="0" destOrd="0" presId="urn:microsoft.com/office/officeart/2018/2/layout/IconVerticalSolidList"/>
    <dgm:cxn modelId="{3B087B72-3176-4623-89A3-D1E344AB13EE}" type="presOf" srcId="{B7FDAE88-BB7B-4252-83D0-EA9E04B1E7BE}" destId="{B239FB1E-BF20-40AD-BEFC-41DD821BD435}" srcOrd="0" destOrd="0" presId="urn:microsoft.com/office/officeart/2018/2/layout/IconVerticalSolidList"/>
    <dgm:cxn modelId="{8DBC6B8E-E757-47C2-8F2C-9221DA139E13}" srcId="{2DDE9072-8E2A-4432-B06F-D73A4704B1E9}" destId="{E49416BA-9864-4146-A9D6-57F1596288B3}" srcOrd="2" destOrd="0" parTransId="{C62A241B-4C91-4600-9D32-6D951C70F260}" sibTransId="{3DF97AE6-360C-4852-B6E6-283F423B9802}"/>
    <dgm:cxn modelId="{648B35C4-BF10-47C3-832E-E98288DB77BC}" srcId="{2DDE9072-8E2A-4432-B06F-D73A4704B1E9}" destId="{B7FDAE88-BB7B-4252-83D0-EA9E04B1E7BE}" srcOrd="1" destOrd="0" parTransId="{B8EF8EB9-9C8A-4ECD-91B3-1A649FC05EF0}" sibTransId="{A02D0D4D-3507-4133-8EF2-46A47E5D717D}"/>
    <dgm:cxn modelId="{B2D5E520-07BC-4CBD-8B8E-1D1327AFF425}" type="presParOf" srcId="{E604012D-75F2-40B1-8596-2FDA0BD209D2}" destId="{38C109CB-B7E1-4456-80F4-0A45F0CF623D}" srcOrd="0" destOrd="0" presId="urn:microsoft.com/office/officeart/2018/2/layout/IconVerticalSolidList"/>
    <dgm:cxn modelId="{7F3CB05A-C0AC-45AE-B250-BCC363F86608}" type="presParOf" srcId="{38C109CB-B7E1-4456-80F4-0A45F0CF623D}" destId="{EC497B58-9908-4EED-9FBA-422FCB18F85A}" srcOrd="0" destOrd="0" presId="urn:microsoft.com/office/officeart/2018/2/layout/IconVerticalSolidList"/>
    <dgm:cxn modelId="{8F1A3C96-0DEA-4404-9217-4221ED367757}" type="presParOf" srcId="{38C109CB-B7E1-4456-80F4-0A45F0CF623D}" destId="{76D46183-43EB-419C-8B7C-E2B6B18D9CC4}" srcOrd="1" destOrd="0" presId="urn:microsoft.com/office/officeart/2018/2/layout/IconVerticalSolidList"/>
    <dgm:cxn modelId="{1FF3939B-6B9A-45FF-AF72-53C796977EB4}" type="presParOf" srcId="{38C109CB-B7E1-4456-80F4-0A45F0CF623D}" destId="{CE46E33D-BDB7-4CD7-A615-758262F34B38}" srcOrd="2" destOrd="0" presId="urn:microsoft.com/office/officeart/2018/2/layout/IconVerticalSolidList"/>
    <dgm:cxn modelId="{D97401E0-37B2-461F-B2BB-CBD367B3C57C}" type="presParOf" srcId="{38C109CB-B7E1-4456-80F4-0A45F0CF623D}" destId="{5ABE1DEA-0E13-4F3A-9793-6122443213AC}" srcOrd="3" destOrd="0" presId="urn:microsoft.com/office/officeart/2018/2/layout/IconVerticalSolidList"/>
    <dgm:cxn modelId="{FCEB7C39-F4D6-41EC-B28E-5139379AEAB1}" type="presParOf" srcId="{E604012D-75F2-40B1-8596-2FDA0BD209D2}" destId="{22405DAB-12E7-41E1-8C01-51A7FB321DC1}" srcOrd="1" destOrd="0" presId="urn:microsoft.com/office/officeart/2018/2/layout/IconVerticalSolidList"/>
    <dgm:cxn modelId="{30356F0C-6239-41A8-9E4A-3308597522AC}" type="presParOf" srcId="{E604012D-75F2-40B1-8596-2FDA0BD209D2}" destId="{6503F672-C511-4930-ABF9-A948440A7B98}" srcOrd="2" destOrd="0" presId="urn:microsoft.com/office/officeart/2018/2/layout/IconVerticalSolidList"/>
    <dgm:cxn modelId="{8E4A3183-A241-4BA1-973D-A59F57D73B66}" type="presParOf" srcId="{6503F672-C511-4930-ABF9-A948440A7B98}" destId="{8369067A-DC0B-4250-A55A-3A5B434DBF2C}" srcOrd="0" destOrd="0" presId="urn:microsoft.com/office/officeart/2018/2/layout/IconVerticalSolidList"/>
    <dgm:cxn modelId="{7A1FECC8-6B8B-47D9-B917-D46A30AF47BF}" type="presParOf" srcId="{6503F672-C511-4930-ABF9-A948440A7B98}" destId="{A41B12DD-5F2C-4ED0-A351-95E348A6C5B4}" srcOrd="1" destOrd="0" presId="urn:microsoft.com/office/officeart/2018/2/layout/IconVerticalSolidList"/>
    <dgm:cxn modelId="{EF0A9EFB-FEF0-4B85-8061-AAF12E228F6F}" type="presParOf" srcId="{6503F672-C511-4930-ABF9-A948440A7B98}" destId="{2EC941DA-2BA3-4917-9120-7894B7736ED7}" srcOrd="2" destOrd="0" presId="urn:microsoft.com/office/officeart/2018/2/layout/IconVerticalSolidList"/>
    <dgm:cxn modelId="{F1953BEB-56BE-4C6F-A1B6-4B2DFF893D8B}" type="presParOf" srcId="{6503F672-C511-4930-ABF9-A948440A7B98}" destId="{B239FB1E-BF20-40AD-BEFC-41DD821BD435}" srcOrd="3" destOrd="0" presId="urn:microsoft.com/office/officeart/2018/2/layout/IconVerticalSolidList"/>
    <dgm:cxn modelId="{60B08DC0-1EC4-436F-9937-E1F7DEB43ED5}" type="presParOf" srcId="{E604012D-75F2-40B1-8596-2FDA0BD209D2}" destId="{C974DC44-557D-49D9-BC94-1461ABBFB614}" srcOrd="3" destOrd="0" presId="urn:microsoft.com/office/officeart/2018/2/layout/IconVerticalSolidList"/>
    <dgm:cxn modelId="{AFB2A810-8BD4-46BA-9B90-E74DD2A3484E}" type="presParOf" srcId="{E604012D-75F2-40B1-8596-2FDA0BD209D2}" destId="{E6CA3BAD-15CB-4BE7-8CF9-DF744EB443E1}" srcOrd="4" destOrd="0" presId="urn:microsoft.com/office/officeart/2018/2/layout/IconVerticalSolidList"/>
    <dgm:cxn modelId="{DF945BE4-67BE-47C3-A2CB-5DB2D0AF7C2A}" type="presParOf" srcId="{E6CA3BAD-15CB-4BE7-8CF9-DF744EB443E1}" destId="{BBA8071A-C7B2-4F52-81F0-4500F3DBC841}" srcOrd="0" destOrd="0" presId="urn:microsoft.com/office/officeart/2018/2/layout/IconVerticalSolidList"/>
    <dgm:cxn modelId="{26A4E7A8-6689-448A-A677-65784B3920D7}" type="presParOf" srcId="{E6CA3BAD-15CB-4BE7-8CF9-DF744EB443E1}" destId="{08ECC7E5-D0E1-451B-876A-B7F25901F839}" srcOrd="1" destOrd="0" presId="urn:microsoft.com/office/officeart/2018/2/layout/IconVerticalSolidList"/>
    <dgm:cxn modelId="{9501F6ED-100A-4FE4-9FFC-E7EEF2635040}" type="presParOf" srcId="{E6CA3BAD-15CB-4BE7-8CF9-DF744EB443E1}" destId="{51541128-1B6A-4E18-BC53-9E8C4700EC79}" srcOrd="2" destOrd="0" presId="urn:microsoft.com/office/officeart/2018/2/layout/IconVerticalSolidList"/>
    <dgm:cxn modelId="{C1156300-31B7-4F2A-8C1E-384BEA1FDEA6}" type="presParOf" srcId="{E6CA3BAD-15CB-4BE7-8CF9-DF744EB443E1}" destId="{D99035BF-6B82-42EA-B819-81E1910BBC9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89A4ABC-6C9E-4D0B-A59A-6AA4AC0894FE}"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39AE1980-9C93-4C80-B4DF-D81AE8DD5B64}">
      <dgm:prSet/>
      <dgm:spPr/>
      <dgm:t>
        <a:bodyPr/>
        <a:lstStyle/>
        <a:p>
          <a:r>
            <a:rPr lang="en-GH" b="1" dirty="0"/>
            <a:t>Vaccination</a:t>
          </a:r>
          <a:endParaRPr lang="en-US" dirty="0"/>
        </a:p>
      </dgm:t>
    </dgm:pt>
    <dgm:pt modelId="{D73387C2-9435-432D-8A38-B49FC270B102}" type="parTrans" cxnId="{9923F296-A778-46DD-A4ED-7F426326BD54}">
      <dgm:prSet/>
      <dgm:spPr/>
      <dgm:t>
        <a:bodyPr/>
        <a:lstStyle/>
        <a:p>
          <a:endParaRPr lang="en-US"/>
        </a:p>
      </dgm:t>
    </dgm:pt>
    <dgm:pt modelId="{959FE826-94B4-4162-B3A4-43E531B64161}" type="sibTrans" cxnId="{9923F296-A778-46DD-A4ED-7F426326BD54}">
      <dgm:prSet/>
      <dgm:spPr/>
      <dgm:t>
        <a:bodyPr/>
        <a:lstStyle/>
        <a:p>
          <a:endParaRPr lang="en-US"/>
        </a:p>
      </dgm:t>
    </dgm:pt>
    <dgm:pt modelId="{926EBD3C-0D36-4EAB-B3A7-CE7B266F06A6}">
      <dgm:prSet/>
      <dgm:spPr/>
      <dgm:t>
        <a:bodyPr/>
        <a:lstStyle/>
        <a:p>
          <a:r>
            <a:rPr lang="en-GH" dirty="0"/>
            <a:t>Ensure routine immunisation programmes in London and across the UK.</a:t>
          </a:r>
          <a:endParaRPr lang="en-US" dirty="0"/>
        </a:p>
      </dgm:t>
    </dgm:pt>
    <dgm:pt modelId="{CB7E2AF9-8DA0-48AC-B1FB-F4EB4BEDB425}" type="parTrans" cxnId="{4AAE108A-0A5E-4F3B-A5CA-6B24C0C2F702}">
      <dgm:prSet/>
      <dgm:spPr/>
      <dgm:t>
        <a:bodyPr/>
        <a:lstStyle/>
        <a:p>
          <a:endParaRPr lang="en-US"/>
        </a:p>
      </dgm:t>
    </dgm:pt>
    <dgm:pt modelId="{DD74213F-02BC-4640-9034-7B7B1C3B0511}" type="sibTrans" cxnId="{4AAE108A-0A5E-4F3B-A5CA-6B24C0C2F702}">
      <dgm:prSet/>
      <dgm:spPr/>
      <dgm:t>
        <a:bodyPr/>
        <a:lstStyle/>
        <a:p>
          <a:endParaRPr lang="en-US"/>
        </a:p>
      </dgm:t>
    </dgm:pt>
    <dgm:pt modelId="{056060A9-89F1-4C36-B38E-291AAB769822}">
      <dgm:prSet/>
      <dgm:spPr/>
      <dgm:t>
        <a:bodyPr/>
        <a:lstStyle/>
        <a:p>
          <a:r>
            <a:rPr lang="en-GH" dirty="0"/>
            <a:t>Increase IPV and OPV booster campaigns. </a:t>
          </a:r>
          <a:endParaRPr lang="en-US" dirty="0"/>
        </a:p>
      </dgm:t>
    </dgm:pt>
    <dgm:pt modelId="{B5FD0C1C-3523-4CD3-9375-522D4240F9C8}" type="parTrans" cxnId="{AB57E4F9-88C7-430C-8BBE-0E923F776EAE}">
      <dgm:prSet/>
      <dgm:spPr/>
      <dgm:t>
        <a:bodyPr/>
        <a:lstStyle/>
        <a:p>
          <a:endParaRPr lang="en-US"/>
        </a:p>
      </dgm:t>
    </dgm:pt>
    <dgm:pt modelId="{D1A28522-9F72-412E-AA2A-C287ED717C1C}" type="sibTrans" cxnId="{AB57E4F9-88C7-430C-8BBE-0E923F776EAE}">
      <dgm:prSet/>
      <dgm:spPr/>
      <dgm:t>
        <a:bodyPr/>
        <a:lstStyle/>
        <a:p>
          <a:endParaRPr lang="en-US"/>
        </a:p>
      </dgm:t>
    </dgm:pt>
    <dgm:pt modelId="{DFE61CC7-0F33-45A3-AE1A-D3305AF5035E}">
      <dgm:prSet/>
      <dgm:spPr/>
      <dgm:t>
        <a:bodyPr/>
        <a:lstStyle/>
        <a:p>
          <a:r>
            <a:rPr lang="en-GH"/>
            <a:t>Targeting under-vaccinated communities</a:t>
          </a:r>
          <a:r>
            <a:rPr lang="en-US"/>
            <a:t> </a:t>
          </a:r>
          <a:r>
            <a:rPr lang="en-US">
              <a:effectLst/>
              <a:latin typeface="+mn-lt"/>
              <a:ea typeface="+mn-ea"/>
              <a:cs typeface="+mn-cs"/>
            </a:rPr>
            <a:t>(UK Health Security Agency, 2022)</a:t>
          </a:r>
          <a:r>
            <a:rPr lang="en-GH"/>
            <a:t>. </a:t>
          </a:r>
          <a:endParaRPr lang="en-US"/>
        </a:p>
      </dgm:t>
    </dgm:pt>
    <dgm:pt modelId="{359F9601-8816-41D0-87CE-46968AB2643B}" type="parTrans" cxnId="{E665E3DE-173D-460E-9EB0-F84067023F7E}">
      <dgm:prSet/>
      <dgm:spPr/>
      <dgm:t>
        <a:bodyPr/>
        <a:lstStyle/>
        <a:p>
          <a:endParaRPr lang="en-US"/>
        </a:p>
      </dgm:t>
    </dgm:pt>
    <dgm:pt modelId="{B2706280-133E-4C15-957A-D523382CC62E}" type="sibTrans" cxnId="{E665E3DE-173D-460E-9EB0-F84067023F7E}">
      <dgm:prSet/>
      <dgm:spPr/>
      <dgm:t>
        <a:bodyPr/>
        <a:lstStyle/>
        <a:p>
          <a:endParaRPr lang="en-US"/>
        </a:p>
      </dgm:t>
    </dgm:pt>
    <dgm:pt modelId="{222EAF27-23DD-440D-86D6-46E2B37D4D32}" type="pres">
      <dgm:prSet presAssocID="{689A4ABC-6C9E-4D0B-A59A-6AA4AC0894FE}" presName="linear" presStyleCnt="0">
        <dgm:presLayoutVars>
          <dgm:animLvl val="lvl"/>
          <dgm:resizeHandles val="exact"/>
        </dgm:presLayoutVars>
      </dgm:prSet>
      <dgm:spPr/>
    </dgm:pt>
    <dgm:pt modelId="{25770AFF-97F9-4579-B49C-B07A116C6896}" type="pres">
      <dgm:prSet presAssocID="{39AE1980-9C93-4C80-B4DF-D81AE8DD5B64}" presName="parentText" presStyleLbl="node1" presStyleIdx="0" presStyleCnt="1">
        <dgm:presLayoutVars>
          <dgm:chMax val="0"/>
          <dgm:bulletEnabled val="1"/>
        </dgm:presLayoutVars>
      </dgm:prSet>
      <dgm:spPr/>
    </dgm:pt>
    <dgm:pt modelId="{482B0FB6-70E6-4ED1-98F5-1A10C10DC287}" type="pres">
      <dgm:prSet presAssocID="{39AE1980-9C93-4C80-B4DF-D81AE8DD5B64}" presName="childText" presStyleLbl="revTx" presStyleIdx="0" presStyleCnt="1">
        <dgm:presLayoutVars>
          <dgm:bulletEnabled val="1"/>
        </dgm:presLayoutVars>
      </dgm:prSet>
      <dgm:spPr/>
    </dgm:pt>
  </dgm:ptLst>
  <dgm:cxnLst>
    <dgm:cxn modelId="{D8A99920-4A4C-4EC3-8D53-DD30D0145778}" type="presOf" srcId="{056060A9-89F1-4C36-B38E-291AAB769822}" destId="{482B0FB6-70E6-4ED1-98F5-1A10C10DC287}" srcOrd="0" destOrd="1" presId="urn:microsoft.com/office/officeart/2005/8/layout/vList2"/>
    <dgm:cxn modelId="{1427D323-B428-4F51-ADC1-5D784553752B}" type="presOf" srcId="{689A4ABC-6C9E-4D0B-A59A-6AA4AC0894FE}" destId="{222EAF27-23DD-440D-86D6-46E2B37D4D32}" srcOrd="0" destOrd="0" presId="urn:microsoft.com/office/officeart/2005/8/layout/vList2"/>
    <dgm:cxn modelId="{5AF11741-17A7-41DA-819F-F4EBD3CB7AC2}" type="presOf" srcId="{DFE61CC7-0F33-45A3-AE1A-D3305AF5035E}" destId="{482B0FB6-70E6-4ED1-98F5-1A10C10DC287}" srcOrd="0" destOrd="2" presId="urn:microsoft.com/office/officeart/2005/8/layout/vList2"/>
    <dgm:cxn modelId="{0E798F41-E626-4257-9B20-E3CB2CBA7AA2}" type="presOf" srcId="{926EBD3C-0D36-4EAB-B3A7-CE7B266F06A6}" destId="{482B0FB6-70E6-4ED1-98F5-1A10C10DC287}" srcOrd="0" destOrd="0" presId="urn:microsoft.com/office/officeart/2005/8/layout/vList2"/>
    <dgm:cxn modelId="{4AAE108A-0A5E-4F3B-A5CA-6B24C0C2F702}" srcId="{39AE1980-9C93-4C80-B4DF-D81AE8DD5B64}" destId="{926EBD3C-0D36-4EAB-B3A7-CE7B266F06A6}" srcOrd="0" destOrd="0" parTransId="{CB7E2AF9-8DA0-48AC-B1FB-F4EB4BEDB425}" sibTransId="{DD74213F-02BC-4640-9034-7B7B1C3B0511}"/>
    <dgm:cxn modelId="{9923F296-A778-46DD-A4ED-7F426326BD54}" srcId="{689A4ABC-6C9E-4D0B-A59A-6AA4AC0894FE}" destId="{39AE1980-9C93-4C80-B4DF-D81AE8DD5B64}" srcOrd="0" destOrd="0" parTransId="{D73387C2-9435-432D-8A38-B49FC270B102}" sibTransId="{959FE826-94B4-4162-B3A4-43E531B64161}"/>
    <dgm:cxn modelId="{6D0F8AA9-75CA-4605-926B-CC00805D4791}" type="presOf" srcId="{39AE1980-9C93-4C80-B4DF-D81AE8DD5B64}" destId="{25770AFF-97F9-4579-B49C-B07A116C6896}" srcOrd="0" destOrd="0" presId="urn:microsoft.com/office/officeart/2005/8/layout/vList2"/>
    <dgm:cxn modelId="{E665E3DE-173D-460E-9EB0-F84067023F7E}" srcId="{39AE1980-9C93-4C80-B4DF-D81AE8DD5B64}" destId="{DFE61CC7-0F33-45A3-AE1A-D3305AF5035E}" srcOrd="2" destOrd="0" parTransId="{359F9601-8816-41D0-87CE-46968AB2643B}" sibTransId="{B2706280-133E-4C15-957A-D523382CC62E}"/>
    <dgm:cxn modelId="{AB57E4F9-88C7-430C-8BBE-0E923F776EAE}" srcId="{39AE1980-9C93-4C80-B4DF-D81AE8DD5B64}" destId="{056060A9-89F1-4C36-B38E-291AAB769822}" srcOrd="1" destOrd="0" parTransId="{B5FD0C1C-3523-4CD3-9375-522D4240F9C8}" sibTransId="{D1A28522-9F72-412E-AA2A-C287ED717C1C}"/>
    <dgm:cxn modelId="{CBE9DC70-2DF6-4D15-A685-4575459EF700}" type="presParOf" srcId="{222EAF27-23DD-440D-86D6-46E2B37D4D32}" destId="{25770AFF-97F9-4579-B49C-B07A116C6896}" srcOrd="0" destOrd="0" presId="urn:microsoft.com/office/officeart/2005/8/layout/vList2"/>
    <dgm:cxn modelId="{30C80DEA-1C74-4275-9E10-F6B7DB939735}" type="presParOf" srcId="{222EAF27-23DD-440D-86D6-46E2B37D4D32}" destId="{482B0FB6-70E6-4ED1-98F5-1A10C10DC287}" srcOrd="1"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89A4ABC-6C9E-4D0B-A59A-6AA4AC0894FE}"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US"/>
        </a:p>
      </dgm:t>
    </dgm:pt>
    <dgm:pt modelId="{39AE1980-9C93-4C80-B4DF-D81AE8DD5B64}">
      <dgm:prSet/>
      <dgm:spPr/>
      <dgm:t>
        <a:bodyPr/>
        <a:lstStyle/>
        <a:p>
          <a:r>
            <a:rPr lang="en-US" b="1" dirty="0"/>
            <a:t>R</a:t>
          </a:r>
          <a:r>
            <a:rPr lang="en-GH" b="1" dirty="0" err="1"/>
            <a:t>isk</a:t>
          </a:r>
          <a:r>
            <a:rPr lang="en-GH" b="1" dirty="0"/>
            <a:t> assessment and environmental surveillance</a:t>
          </a:r>
          <a:endParaRPr lang="en-US" dirty="0"/>
        </a:p>
      </dgm:t>
    </dgm:pt>
    <dgm:pt modelId="{D73387C2-9435-432D-8A38-B49FC270B102}" type="parTrans" cxnId="{9923F296-A778-46DD-A4ED-7F426326BD54}">
      <dgm:prSet/>
      <dgm:spPr/>
      <dgm:t>
        <a:bodyPr/>
        <a:lstStyle/>
        <a:p>
          <a:endParaRPr lang="en-US"/>
        </a:p>
      </dgm:t>
    </dgm:pt>
    <dgm:pt modelId="{959FE826-94B4-4162-B3A4-43E531B64161}" type="sibTrans" cxnId="{9923F296-A778-46DD-A4ED-7F426326BD54}">
      <dgm:prSet/>
      <dgm:spPr/>
      <dgm:t>
        <a:bodyPr/>
        <a:lstStyle/>
        <a:p>
          <a:endParaRPr lang="en-US"/>
        </a:p>
      </dgm:t>
    </dgm:pt>
    <dgm:pt modelId="{926EBD3C-0D36-4EAB-B3A7-CE7B266F06A6}">
      <dgm:prSet/>
      <dgm:spPr/>
      <dgm:t>
        <a:bodyPr/>
        <a:lstStyle/>
        <a:p>
          <a:r>
            <a:rPr lang="fr-FR" dirty="0"/>
            <a:t>Routine sewage surveillance (Rowland , et al., 2025).</a:t>
          </a:r>
          <a:endParaRPr lang="en-US" dirty="0"/>
        </a:p>
      </dgm:t>
    </dgm:pt>
    <dgm:pt modelId="{CB7E2AF9-8DA0-48AC-B1FB-F4EB4BEDB425}" type="parTrans" cxnId="{4AAE108A-0A5E-4F3B-A5CA-6B24C0C2F702}">
      <dgm:prSet/>
      <dgm:spPr/>
      <dgm:t>
        <a:bodyPr/>
        <a:lstStyle/>
        <a:p>
          <a:endParaRPr lang="en-US"/>
        </a:p>
      </dgm:t>
    </dgm:pt>
    <dgm:pt modelId="{DD74213F-02BC-4640-9034-7B7B1C3B0511}" type="sibTrans" cxnId="{4AAE108A-0A5E-4F3B-A5CA-6B24C0C2F702}">
      <dgm:prSet/>
      <dgm:spPr/>
      <dgm:t>
        <a:bodyPr/>
        <a:lstStyle/>
        <a:p>
          <a:endParaRPr lang="en-US"/>
        </a:p>
      </dgm:t>
    </dgm:pt>
    <dgm:pt modelId="{056060A9-89F1-4C36-B38E-291AAB769822}">
      <dgm:prSet/>
      <dgm:spPr/>
      <dgm:t>
        <a:bodyPr/>
        <a:lstStyle/>
        <a:p>
          <a:r>
            <a:rPr lang="en-GH" dirty="0"/>
            <a:t>Regular monitoring and analysis of faecal samples.</a:t>
          </a:r>
          <a:endParaRPr lang="en-US" dirty="0"/>
        </a:p>
      </dgm:t>
    </dgm:pt>
    <dgm:pt modelId="{B5FD0C1C-3523-4CD3-9375-522D4240F9C8}" type="parTrans" cxnId="{AB57E4F9-88C7-430C-8BBE-0E923F776EAE}">
      <dgm:prSet/>
      <dgm:spPr/>
      <dgm:t>
        <a:bodyPr/>
        <a:lstStyle/>
        <a:p>
          <a:endParaRPr lang="en-US"/>
        </a:p>
      </dgm:t>
    </dgm:pt>
    <dgm:pt modelId="{D1A28522-9F72-412E-AA2A-C287ED717C1C}" type="sibTrans" cxnId="{AB57E4F9-88C7-430C-8BBE-0E923F776EAE}">
      <dgm:prSet/>
      <dgm:spPr/>
      <dgm:t>
        <a:bodyPr/>
        <a:lstStyle/>
        <a:p>
          <a:endParaRPr lang="en-US"/>
        </a:p>
      </dgm:t>
    </dgm:pt>
    <dgm:pt modelId="{DFE61CC7-0F33-45A3-AE1A-D3305AF5035E}">
      <dgm:prSet/>
      <dgm:spPr/>
      <dgm:t>
        <a:bodyPr/>
        <a:lstStyle/>
        <a:p>
          <a:r>
            <a:rPr lang="en-GH" dirty="0"/>
            <a:t>Vigilance and testing at international airports. </a:t>
          </a:r>
          <a:endParaRPr lang="en-US" dirty="0"/>
        </a:p>
      </dgm:t>
    </dgm:pt>
    <dgm:pt modelId="{359F9601-8816-41D0-87CE-46968AB2643B}" type="parTrans" cxnId="{E665E3DE-173D-460E-9EB0-F84067023F7E}">
      <dgm:prSet/>
      <dgm:spPr/>
      <dgm:t>
        <a:bodyPr/>
        <a:lstStyle/>
        <a:p>
          <a:endParaRPr lang="en-US"/>
        </a:p>
      </dgm:t>
    </dgm:pt>
    <dgm:pt modelId="{B2706280-133E-4C15-957A-D523382CC62E}" type="sibTrans" cxnId="{E665E3DE-173D-460E-9EB0-F84067023F7E}">
      <dgm:prSet/>
      <dgm:spPr/>
      <dgm:t>
        <a:bodyPr/>
        <a:lstStyle/>
        <a:p>
          <a:endParaRPr lang="en-US"/>
        </a:p>
      </dgm:t>
    </dgm:pt>
    <dgm:pt modelId="{DEE22655-C895-4D0C-9873-A4D91941FCFD}" type="pres">
      <dgm:prSet presAssocID="{689A4ABC-6C9E-4D0B-A59A-6AA4AC0894FE}" presName="linear" presStyleCnt="0">
        <dgm:presLayoutVars>
          <dgm:animLvl val="lvl"/>
          <dgm:resizeHandles val="exact"/>
        </dgm:presLayoutVars>
      </dgm:prSet>
      <dgm:spPr/>
    </dgm:pt>
    <dgm:pt modelId="{E3D93F03-73CB-41E6-A779-E28D29781F5B}" type="pres">
      <dgm:prSet presAssocID="{39AE1980-9C93-4C80-B4DF-D81AE8DD5B64}" presName="parentText" presStyleLbl="node1" presStyleIdx="0" presStyleCnt="1">
        <dgm:presLayoutVars>
          <dgm:chMax val="0"/>
          <dgm:bulletEnabled val="1"/>
        </dgm:presLayoutVars>
      </dgm:prSet>
      <dgm:spPr/>
    </dgm:pt>
    <dgm:pt modelId="{FAC5DF90-980B-41DD-B2CA-74AC585243C3}" type="pres">
      <dgm:prSet presAssocID="{39AE1980-9C93-4C80-B4DF-D81AE8DD5B64}" presName="childText" presStyleLbl="revTx" presStyleIdx="0" presStyleCnt="1">
        <dgm:presLayoutVars>
          <dgm:bulletEnabled val="1"/>
        </dgm:presLayoutVars>
      </dgm:prSet>
      <dgm:spPr/>
    </dgm:pt>
  </dgm:ptLst>
  <dgm:cxnLst>
    <dgm:cxn modelId="{676A927A-1292-40BD-8C09-58CDA3022924}" type="presOf" srcId="{DFE61CC7-0F33-45A3-AE1A-D3305AF5035E}" destId="{FAC5DF90-980B-41DD-B2CA-74AC585243C3}" srcOrd="0" destOrd="2" presId="urn:microsoft.com/office/officeart/2005/8/layout/vList2"/>
    <dgm:cxn modelId="{1305E186-82A2-4076-BC4B-9F5E432B40DB}" type="presOf" srcId="{056060A9-89F1-4C36-B38E-291AAB769822}" destId="{FAC5DF90-980B-41DD-B2CA-74AC585243C3}" srcOrd="0" destOrd="1" presId="urn:microsoft.com/office/officeart/2005/8/layout/vList2"/>
    <dgm:cxn modelId="{4AAE108A-0A5E-4F3B-A5CA-6B24C0C2F702}" srcId="{39AE1980-9C93-4C80-B4DF-D81AE8DD5B64}" destId="{926EBD3C-0D36-4EAB-B3A7-CE7B266F06A6}" srcOrd="0" destOrd="0" parTransId="{CB7E2AF9-8DA0-48AC-B1FB-F4EB4BEDB425}" sibTransId="{DD74213F-02BC-4640-9034-7B7B1C3B0511}"/>
    <dgm:cxn modelId="{DB74CB92-B9F1-4569-93E1-6F0E84EAFDB0}" type="presOf" srcId="{926EBD3C-0D36-4EAB-B3A7-CE7B266F06A6}" destId="{FAC5DF90-980B-41DD-B2CA-74AC585243C3}" srcOrd="0" destOrd="0" presId="urn:microsoft.com/office/officeart/2005/8/layout/vList2"/>
    <dgm:cxn modelId="{9923F296-A778-46DD-A4ED-7F426326BD54}" srcId="{689A4ABC-6C9E-4D0B-A59A-6AA4AC0894FE}" destId="{39AE1980-9C93-4C80-B4DF-D81AE8DD5B64}" srcOrd="0" destOrd="0" parTransId="{D73387C2-9435-432D-8A38-B49FC270B102}" sibTransId="{959FE826-94B4-4162-B3A4-43E531B64161}"/>
    <dgm:cxn modelId="{2B613FA9-8303-4966-828E-60A19DB96F56}" type="presOf" srcId="{39AE1980-9C93-4C80-B4DF-D81AE8DD5B64}" destId="{E3D93F03-73CB-41E6-A779-E28D29781F5B}" srcOrd="0" destOrd="0" presId="urn:microsoft.com/office/officeart/2005/8/layout/vList2"/>
    <dgm:cxn modelId="{E665E3DE-173D-460E-9EB0-F84067023F7E}" srcId="{39AE1980-9C93-4C80-B4DF-D81AE8DD5B64}" destId="{DFE61CC7-0F33-45A3-AE1A-D3305AF5035E}" srcOrd="2" destOrd="0" parTransId="{359F9601-8816-41D0-87CE-46968AB2643B}" sibTransId="{B2706280-133E-4C15-957A-D523382CC62E}"/>
    <dgm:cxn modelId="{EE1B2BF9-BC32-4624-941F-0C46AF0CD253}" type="presOf" srcId="{689A4ABC-6C9E-4D0B-A59A-6AA4AC0894FE}" destId="{DEE22655-C895-4D0C-9873-A4D91941FCFD}" srcOrd="0" destOrd="0" presId="urn:microsoft.com/office/officeart/2005/8/layout/vList2"/>
    <dgm:cxn modelId="{AB57E4F9-88C7-430C-8BBE-0E923F776EAE}" srcId="{39AE1980-9C93-4C80-B4DF-D81AE8DD5B64}" destId="{056060A9-89F1-4C36-B38E-291AAB769822}" srcOrd="1" destOrd="0" parTransId="{B5FD0C1C-3523-4CD3-9375-522D4240F9C8}" sibTransId="{D1A28522-9F72-412E-AA2A-C287ED717C1C}"/>
    <dgm:cxn modelId="{3BE7744D-0ACE-48D4-A223-150209B6E6B4}" type="presParOf" srcId="{DEE22655-C895-4D0C-9873-A4D91941FCFD}" destId="{E3D93F03-73CB-41E6-A779-E28D29781F5B}" srcOrd="0" destOrd="0" presId="urn:microsoft.com/office/officeart/2005/8/layout/vList2"/>
    <dgm:cxn modelId="{5E4DD1F6-30C1-4FA4-B186-5F6F83C1818E}" type="presParOf" srcId="{DEE22655-C895-4D0C-9873-A4D91941FCFD}" destId="{FAC5DF90-980B-41DD-B2CA-74AC585243C3}" srcOrd="1"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89A4ABC-6C9E-4D0B-A59A-6AA4AC0894FE}"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US"/>
        </a:p>
      </dgm:t>
    </dgm:pt>
    <dgm:pt modelId="{39AE1980-9C93-4C80-B4DF-D81AE8DD5B64}">
      <dgm:prSet/>
      <dgm:spPr/>
      <dgm:t>
        <a:bodyPr/>
        <a:lstStyle/>
        <a:p>
          <a:r>
            <a:rPr lang="en-GH" b="1" dirty="0"/>
            <a:t>Public health</a:t>
          </a:r>
          <a:r>
            <a:rPr lang="en-US" b="1" dirty="0"/>
            <a:t> </a:t>
          </a:r>
          <a:r>
            <a:rPr lang="en-GH" b="1" dirty="0"/>
            <a:t>sensitisation </a:t>
          </a:r>
          <a:endParaRPr lang="en-US" dirty="0"/>
        </a:p>
      </dgm:t>
    </dgm:pt>
    <dgm:pt modelId="{D73387C2-9435-432D-8A38-B49FC270B102}" type="parTrans" cxnId="{9923F296-A778-46DD-A4ED-7F426326BD54}">
      <dgm:prSet/>
      <dgm:spPr/>
      <dgm:t>
        <a:bodyPr/>
        <a:lstStyle/>
        <a:p>
          <a:endParaRPr lang="en-US"/>
        </a:p>
      </dgm:t>
    </dgm:pt>
    <dgm:pt modelId="{959FE826-94B4-4162-B3A4-43E531B64161}" type="sibTrans" cxnId="{9923F296-A778-46DD-A4ED-7F426326BD54}">
      <dgm:prSet/>
      <dgm:spPr/>
      <dgm:t>
        <a:bodyPr/>
        <a:lstStyle/>
        <a:p>
          <a:endParaRPr lang="en-US"/>
        </a:p>
      </dgm:t>
    </dgm:pt>
    <dgm:pt modelId="{926EBD3C-0D36-4EAB-B3A7-CE7B266F06A6}">
      <dgm:prSet/>
      <dgm:spPr/>
      <dgm:t>
        <a:bodyPr/>
        <a:lstStyle/>
        <a:p>
          <a:r>
            <a:rPr lang="en-GH" dirty="0"/>
            <a:t>Strengthening community engagement and public education.</a:t>
          </a:r>
          <a:r>
            <a:rPr lang="en-US" dirty="0"/>
            <a:t> </a:t>
          </a:r>
        </a:p>
      </dgm:t>
    </dgm:pt>
    <dgm:pt modelId="{CB7E2AF9-8DA0-48AC-B1FB-F4EB4BEDB425}" type="parTrans" cxnId="{4AAE108A-0A5E-4F3B-A5CA-6B24C0C2F702}">
      <dgm:prSet/>
      <dgm:spPr/>
      <dgm:t>
        <a:bodyPr/>
        <a:lstStyle/>
        <a:p>
          <a:endParaRPr lang="en-US"/>
        </a:p>
      </dgm:t>
    </dgm:pt>
    <dgm:pt modelId="{DD74213F-02BC-4640-9034-7B7B1C3B0511}" type="sibTrans" cxnId="{4AAE108A-0A5E-4F3B-A5CA-6B24C0C2F702}">
      <dgm:prSet/>
      <dgm:spPr/>
      <dgm:t>
        <a:bodyPr/>
        <a:lstStyle/>
        <a:p>
          <a:endParaRPr lang="en-US"/>
        </a:p>
      </dgm:t>
    </dgm:pt>
    <dgm:pt modelId="{056060A9-89F1-4C36-B38E-291AAB769822}">
      <dgm:prSet/>
      <dgm:spPr/>
      <dgm:t>
        <a:bodyPr/>
        <a:lstStyle/>
        <a:p>
          <a:r>
            <a:rPr lang="en-GH" dirty="0"/>
            <a:t>Targeted outreach to lower coverage communities. </a:t>
          </a:r>
          <a:endParaRPr lang="en-US" dirty="0"/>
        </a:p>
      </dgm:t>
    </dgm:pt>
    <dgm:pt modelId="{B5FD0C1C-3523-4CD3-9375-522D4240F9C8}" type="parTrans" cxnId="{AB57E4F9-88C7-430C-8BBE-0E923F776EAE}">
      <dgm:prSet/>
      <dgm:spPr/>
      <dgm:t>
        <a:bodyPr/>
        <a:lstStyle/>
        <a:p>
          <a:endParaRPr lang="en-US"/>
        </a:p>
      </dgm:t>
    </dgm:pt>
    <dgm:pt modelId="{D1A28522-9F72-412E-AA2A-C287ED717C1C}" type="sibTrans" cxnId="{AB57E4F9-88C7-430C-8BBE-0E923F776EAE}">
      <dgm:prSet/>
      <dgm:spPr/>
      <dgm:t>
        <a:bodyPr/>
        <a:lstStyle/>
        <a:p>
          <a:endParaRPr lang="en-US"/>
        </a:p>
      </dgm:t>
    </dgm:pt>
    <dgm:pt modelId="{DFE61CC7-0F33-45A3-AE1A-D3305AF5035E}">
      <dgm:prSet/>
      <dgm:spPr/>
      <dgm:t>
        <a:bodyPr/>
        <a:lstStyle/>
        <a:p>
          <a:r>
            <a:rPr lang="en-US" dirty="0"/>
            <a:t>Strengthening community engagement and public education polio in the Uk</a:t>
          </a:r>
        </a:p>
      </dgm:t>
    </dgm:pt>
    <dgm:pt modelId="{359F9601-8816-41D0-87CE-46968AB2643B}" type="parTrans" cxnId="{E665E3DE-173D-460E-9EB0-F84067023F7E}">
      <dgm:prSet/>
      <dgm:spPr/>
      <dgm:t>
        <a:bodyPr/>
        <a:lstStyle/>
        <a:p>
          <a:endParaRPr lang="en-US"/>
        </a:p>
      </dgm:t>
    </dgm:pt>
    <dgm:pt modelId="{B2706280-133E-4C15-957A-D523382CC62E}" type="sibTrans" cxnId="{E665E3DE-173D-460E-9EB0-F84067023F7E}">
      <dgm:prSet/>
      <dgm:spPr/>
      <dgm:t>
        <a:bodyPr/>
        <a:lstStyle/>
        <a:p>
          <a:endParaRPr lang="en-US"/>
        </a:p>
      </dgm:t>
    </dgm:pt>
    <dgm:pt modelId="{B8411E0B-FC49-4972-84A0-FD984009DE9E}" type="pres">
      <dgm:prSet presAssocID="{689A4ABC-6C9E-4D0B-A59A-6AA4AC0894FE}" presName="linear" presStyleCnt="0">
        <dgm:presLayoutVars>
          <dgm:animLvl val="lvl"/>
          <dgm:resizeHandles val="exact"/>
        </dgm:presLayoutVars>
      </dgm:prSet>
      <dgm:spPr/>
    </dgm:pt>
    <dgm:pt modelId="{74A8BF67-044D-4026-98CE-7B8A6194D322}" type="pres">
      <dgm:prSet presAssocID="{39AE1980-9C93-4C80-B4DF-D81AE8DD5B64}" presName="parentText" presStyleLbl="node1" presStyleIdx="0" presStyleCnt="1">
        <dgm:presLayoutVars>
          <dgm:chMax val="0"/>
          <dgm:bulletEnabled val="1"/>
        </dgm:presLayoutVars>
      </dgm:prSet>
      <dgm:spPr/>
    </dgm:pt>
    <dgm:pt modelId="{39799684-D672-4903-9C26-67C558645177}" type="pres">
      <dgm:prSet presAssocID="{39AE1980-9C93-4C80-B4DF-D81AE8DD5B64}" presName="childText" presStyleLbl="revTx" presStyleIdx="0" presStyleCnt="1">
        <dgm:presLayoutVars>
          <dgm:bulletEnabled val="1"/>
        </dgm:presLayoutVars>
      </dgm:prSet>
      <dgm:spPr/>
    </dgm:pt>
  </dgm:ptLst>
  <dgm:cxnLst>
    <dgm:cxn modelId="{43079E30-8A0F-4C7C-94ED-92DD4997A68E}" type="presOf" srcId="{689A4ABC-6C9E-4D0B-A59A-6AA4AC0894FE}" destId="{B8411E0B-FC49-4972-84A0-FD984009DE9E}" srcOrd="0" destOrd="0" presId="urn:microsoft.com/office/officeart/2005/8/layout/vList2"/>
    <dgm:cxn modelId="{2396B345-94DF-4DC4-92D7-1442BFF91B98}" type="presOf" srcId="{056060A9-89F1-4C36-B38E-291AAB769822}" destId="{39799684-D672-4903-9C26-67C558645177}" srcOrd="0" destOrd="1" presId="urn:microsoft.com/office/officeart/2005/8/layout/vList2"/>
    <dgm:cxn modelId="{89AF6F6D-A1A3-4086-86CF-2118AFD7B371}" type="presOf" srcId="{926EBD3C-0D36-4EAB-B3A7-CE7B266F06A6}" destId="{39799684-D672-4903-9C26-67C558645177}" srcOrd="0" destOrd="0" presId="urn:microsoft.com/office/officeart/2005/8/layout/vList2"/>
    <dgm:cxn modelId="{FB74A67C-3DE1-4B6D-BA38-4A4209BE0822}" type="presOf" srcId="{39AE1980-9C93-4C80-B4DF-D81AE8DD5B64}" destId="{74A8BF67-044D-4026-98CE-7B8A6194D322}" srcOrd="0" destOrd="0" presId="urn:microsoft.com/office/officeart/2005/8/layout/vList2"/>
    <dgm:cxn modelId="{4AAE108A-0A5E-4F3B-A5CA-6B24C0C2F702}" srcId="{39AE1980-9C93-4C80-B4DF-D81AE8DD5B64}" destId="{926EBD3C-0D36-4EAB-B3A7-CE7B266F06A6}" srcOrd="0" destOrd="0" parTransId="{CB7E2AF9-8DA0-48AC-B1FB-F4EB4BEDB425}" sibTransId="{DD74213F-02BC-4640-9034-7B7B1C3B0511}"/>
    <dgm:cxn modelId="{9923F296-A778-46DD-A4ED-7F426326BD54}" srcId="{689A4ABC-6C9E-4D0B-A59A-6AA4AC0894FE}" destId="{39AE1980-9C93-4C80-B4DF-D81AE8DD5B64}" srcOrd="0" destOrd="0" parTransId="{D73387C2-9435-432D-8A38-B49FC270B102}" sibTransId="{959FE826-94B4-4162-B3A4-43E531B64161}"/>
    <dgm:cxn modelId="{1BB0C2BC-473F-49A7-B1A8-B68EF3FDA474}" type="presOf" srcId="{DFE61CC7-0F33-45A3-AE1A-D3305AF5035E}" destId="{39799684-D672-4903-9C26-67C558645177}" srcOrd="0" destOrd="2" presId="urn:microsoft.com/office/officeart/2005/8/layout/vList2"/>
    <dgm:cxn modelId="{E665E3DE-173D-460E-9EB0-F84067023F7E}" srcId="{39AE1980-9C93-4C80-B4DF-D81AE8DD5B64}" destId="{DFE61CC7-0F33-45A3-AE1A-D3305AF5035E}" srcOrd="2" destOrd="0" parTransId="{359F9601-8816-41D0-87CE-46968AB2643B}" sibTransId="{B2706280-133E-4C15-957A-D523382CC62E}"/>
    <dgm:cxn modelId="{AB57E4F9-88C7-430C-8BBE-0E923F776EAE}" srcId="{39AE1980-9C93-4C80-B4DF-D81AE8DD5B64}" destId="{056060A9-89F1-4C36-B38E-291AAB769822}" srcOrd="1" destOrd="0" parTransId="{B5FD0C1C-3523-4CD3-9375-522D4240F9C8}" sibTransId="{D1A28522-9F72-412E-AA2A-C287ED717C1C}"/>
    <dgm:cxn modelId="{AF328650-5F09-4AC0-AE0E-56415257FF10}" type="presParOf" srcId="{B8411E0B-FC49-4972-84A0-FD984009DE9E}" destId="{74A8BF67-044D-4026-98CE-7B8A6194D322}" srcOrd="0" destOrd="0" presId="urn:microsoft.com/office/officeart/2005/8/layout/vList2"/>
    <dgm:cxn modelId="{A4315A15-D3F7-4B2F-9734-D11E26F02FCA}" type="presParOf" srcId="{B8411E0B-FC49-4972-84A0-FD984009DE9E}" destId="{39799684-D672-4903-9C26-67C558645177}" srcOrd="1"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A1E1D9-313E-4577-BC2F-04F10D3A49C5}">
      <dsp:nvSpPr>
        <dsp:cNvPr id="0" name=""/>
        <dsp:cNvSpPr/>
      </dsp:nvSpPr>
      <dsp:spPr>
        <a:xfrm>
          <a:off x="778780" y="2532"/>
          <a:ext cx="1435447" cy="861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UK Approaches to Controlling Polio</a:t>
          </a:r>
          <a:br>
            <a:rPr lang="en-GB" sz="900" kern="1200"/>
          </a:br>
          <a:r>
            <a:rPr lang="en-GB" sz="900" kern="1200"/>
            <a:t>Vaccination programmes are the main strategy against polio in the UK.</a:t>
          </a:r>
          <a:endParaRPr lang="en-US" sz="900" kern="1200"/>
        </a:p>
      </dsp:txBody>
      <dsp:txXfrm>
        <a:off x="778780" y="2532"/>
        <a:ext cx="1435447" cy="861268"/>
      </dsp:txXfrm>
    </dsp:sp>
    <dsp:sp modelId="{6CA3B8B5-CEA1-414E-80C2-B1A16428DD6A}">
      <dsp:nvSpPr>
        <dsp:cNvPr id="0" name=""/>
        <dsp:cNvSpPr/>
      </dsp:nvSpPr>
      <dsp:spPr>
        <a:xfrm>
          <a:off x="2357772" y="2532"/>
          <a:ext cx="1435447" cy="861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Infants and children receive inactivated polio vaccine through routine immunisation.</a:t>
          </a:r>
          <a:endParaRPr lang="en-US" sz="900" kern="1200"/>
        </a:p>
      </dsp:txBody>
      <dsp:txXfrm>
        <a:off x="2357772" y="2532"/>
        <a:ext cx="1435447" cy="861268"/>
      </dsp:txXfrm>
    </dsp:sp>
    <dsp:sp modelId="{BCE4B252-F484-41F3-82B3-653BF68C392A}">
      <dsp:nvSpPr>
        <dsp:cNvPr id="0" name=""/>
        <dsp:cNvSpPr/>
      </dsp:nvSpPr>
      <dsp:spPr>
        <a:xfrm>
          <a:off x="778780" y="1007345"/>
          <a:ext cx="1435447" cy="861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Catch-up campaigns target unvaccinated adults in outbreak areas (Sherry et al., 2025).</a:t>
          </a:r>
          <a:endParaRPr lang="en-US" sz="900" kern="1200"/>
        </a:p>
      </dsp:txBody>
      <dsp:txXfrm>
        <a:off x="778780" y="1007345"/>
        <a:ext cx="1435447" cy="861268"/>
      </dsp:txXfrm>
    </dsp:sp>
    <dsp:sp modelId="{FF3C20F2-B400-475F-934E-08151E22BA61}">
      <dsp:nvSpPr>
        <dsp:cNvPr id="0" name=""/>
        <dsp:cNvSpPr/>
      </dsp:nvSpPr>
      <dsp:spPr>
        <a:xfrm>
          <a:off x="2357772" y="1007345"/>
          <a:ext cx="1435447" cy="861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Surveillance includes sewage testing to detect poliovirus traces.</a:t>
          </a:r>
          <a:endParaRPr lang="en-US" sz="900" kern="1200"/>
        </a:p>
      </dsp:txBody>
      <dsp:txXfrm>
        <a:off x="2357772" y="1007345"/>
        <a:ext cx="1435447" cy="861268"/>
      </dsp:txXfrm>
    </dsp:sp>
    <dsp:sp modelId="{30D180A0-DDDE-491F-8559-C4E60D5554B1}">
      <dsp:nvSpPr>
        <dsp:cNvPr id="0" name=""/>
        <dsp:cNvSpPr/>
      </dsp:nvSpPr>
      <dsp:spPr>
        <a:xfrm>
          <a:off x="778780" y="2012158"/>
          <a:ext cx="1435447" cy="861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Hospitals report acute flaccid paralysis to identify early infections.</a:t>
          </a:r>
          <a:endParaRPr lang="en-US" sz="900" kern="1200"/>
        </a:p>
      </dsp:txBody>
      <dsp:txXfrm>
        <a:off x="778780" y="2012158"/>
        <a:ext cx="1435447" cy="861268"/>
      </dsp:txXfrm>
    </dsp:sp>
    <dsp:sp modelId="{7B1F4AF7-BFC3-40DE-BEDD-D75F1B92787F}">
      <dsp:nvSpPr>
        <dsp:cNvPr id="0" name=""/>
        <dsp:cNvSpPr/>
      </dsp:nvSpPr>
      <dsp:spPr>
        <a:xfrm>
          <a:off x="2357772" y="2012158"/>
          <a:ext cx="1435447" cy="861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Rapid reporting and follow-up enable isolation and reduce transmission.</a:t>
          </a:r>
          <a:endParaRPr lang="en-US" sz="900" kern="1200"/>
        </a:p>
      </dsp:txBody>
      <dsp:txXfrm>
        <a:off x="2357772" y="2012158"/>
        <a:ext cx="1435447" cy="861268"/>
      </dsp:txXfrm>
    </dsp:sp>
    <dsp:sp modelId="{BD3CF807-51EA-4078-8316-7CDA8FE6C394}">
      <dsp:nvSpPr>
        <dsp:cNvPr id="0" name=""/>
        <dsp:cNvSpPr/>
      </dsp:nvSpPr>
      <dsp:spPr>
        <a:xfrm>
          <a:off x="778780" y="3016971"/>
          <a:ext cx="1435447" cy="861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Public health programmes promote hygiene, handwashing, and food safety.</a:t>
          </a:r>
          <a:endParaRPr lang="en-US" sz="900" kern="1200"/>
        </a:p>
      </dsp:txBody>
      <dsp:txXfrm>
        <a:off x="778780" y="3016971"/>
        <a:ext cx="1435447" cy="861268"/>
      </dsp:txXfrm>
    </dsp:sp>
    <dsp:sp modelId="{B4F037F4-C0C6-4FB9-9B64-E27782D749CF}">
      <dsp:nvSpPr>
        <dsp:cNvPr id="0" name=""/>
        <dsp:cNvSpPr/>
      </dsp:nvSpPr>
      <dsp:spPr>
        <a:xfrm>
          <a:off x="2357772" y="3016971"/>
          <a:ext cx="1435447" cy="861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The NHS and local authorities coordinate outbreak responses.</a:t>
          </a:r>
          <a:endParaRPr lang="en-US" sz="900" kern="1200"/>
        </a:p>
      </dsp:txBody>
      <dsp:txXfrm>
        <a:off x="2357772" y="3016971"/>
        <a:ext cx="1435447" cy="8612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CCE76C-B004-46F2-8CD2-5C39240FF1BB}">
      <dsp:nvSpPr>
        <dsp:cNvPr id="0" name=""/>
        <dsp:cNvSpPr/>
      </dsp:nvSpPr>
      <dsp:spPr>
        <a:xfrm>
          <a:off x="1887384" y="495462"/>
          <a:ext cx="383236" cy="91440"/>
        </a:xfrm>
        <a:custGeom>
          <a:avLst/>
          <a:gdLst/>
          <a:ahLst/>
          <a:cxnLst/>
          <a:rect l="0" t="0" r="0" b="0"/>
          <a:pathLst>
            <a:path>
              <a:moveTo>
                <a:pt x="0" y="45720"/>
              </a:moveTo>
              <a:lnTo>
                <a:pt x="383236"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68656" y="539112"/>
        <a:ext cx="20691" cy="4138"/>
      </dsp:txXfrm>
    </dsp:sp>
    <dsp:sp modelId="{68C74DA5-556E-4DC3-842B-9CF300430713}">
      <dsp:nvSpPr>
        <dsp:cNvPr id="0" name=""/>
        <dsp:cNvSpPr/>
      </dsp:nvSpPr>
      <dsp:spPr>
        <a:xfrm>
          <a:off x="89892" y="1394"/>
          <a:ext cx="1799291" cy="107957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167" tIns="92547" rIns="88167" bIns="92547" numCol="1" spcCol="1270" anchor="ctr" anchorCtr="0">
          <a:noAutofit/>
        </a:bodyPr>
        <a:lstStyle/>
        <a:p>
          <a:pPr marL="0" lvl="0" indent="0" algn="ctr" defTabSz="577850">
            <a:lnSpc>
              <a:spcPct val="90000"/>
            </a:lnSpc>
            <a:spcBef>
              <a:spcPct val="0"/>
            </a:spcBef>
            <a:spcAft>
              <a:spcPct val="35000"/>
            </a:spcAft>
            <a:buNone/>
          </a:pPr>
          <a:r>
            <a:rPr lang="en-GB" sz="1300" kern="1200" dirty="0"/>
            <a:t>Vaccination is the most effective method to prevent polio outbreaks.</a:t>
          </a:r>
          <a:endParaRPr lang="en-US" sz="1300" kern="1200" dirty="0"/>
        </a:p>
      </dsp:txBody>
      <dsp:txXfrm>
        <a:off x="89892" y="1394"/>
        <a:ext cx="1799291" cy="1079574"/>
      </dsp:txXfrm>
    </dsp:sp>
    <dsp:sp modelId="{C47D9ED7-BE36-44EF-B189-ED98A1DF7123}">
      <dsp:nvSpPr>
        <dsp:cNvPr id="0" name=""/>
        <dsp:cNvSpPr/>
      </dsp:nvSpPr>
      <dsp:spPr>
        <a:xfrm>
          <a:off x="989538" y="1079169"/>
          <a:ext cx="2213128" cy="383236"/>
        </a:xfrm>
        <a:custGeom>
          <a:avLst/>
          <a:gdLst/>
          <a:ahLst/>
          <a:cxnLst/>
          <a:rect l="0" t="0" r="0" b="0"/>
          <a:pathLst>
            <a:path>
              <a:moveTo>
                <a:pt x="2213128" y="0"/>
              </a:moveTo>
              <a:lnTo>
                <a:pt x="2213128" y="208718"/>
              </a:lnTo>
              <a:lnTo>
                <a:pt x="0" y="208718"/>
              </a:lnTo>
              <a:lnTo>
                <a:pt x="0" y="383236"/>
              </a:lnTo>
            </a:path>
          </a:pathLst>
        </a:custGeom>
        <a:noFill/>
        <a:ln w="12700" cap="rnd" cmpd="sng" algn="ctr">
          <a:solidFill>
            <a:schemeClr val="accent2">
              <a:hueOff val="-494048"/>
              <a:satOff val="2367"/>
              <a:lumOff val="219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39815" y="1268718"/>
        <a:ext cx="112574" cy="4138"/>
      </dsp:txXfrm>
    </dsp:sp>
    <dsp:sp modelId="{E7F3F639-FE62-43FB-8525-BDB9BC1603CE}">
      <dsp:nvSpPr>
        <dsp:cNvPr id="0" name=""/>
        <dsp:cNvSpPr/>
      </dsp:nvSpPr>
      <dsp:spPr>
        <a:xfrm>
          <a:off x="2303020" y="1394"/>
          <a:ext cx="1799291" cy="1079574"/>
        </a:xfrm>
        <a:prstGeom prst="rect">
          <a:avLst/>
        </a:prstGeom>
        <a:solidFill>
          <a:schemeClr val="accent2">
            <a:hueOff val="-423469"/>
            <a:satOff val="2029"/>
            <a:lumOff val="187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167" tIns="92547" rIns="88167" bIns="92547" numCol="1" spcCol="1270" anchor="ctr" anchorCtr="0">
          <a:noAutofit/>
        </a:bodyPr>
        <a:lstStyle/>
        <a:p>
          <a:pPr marL="0" lvl="0" indent="0" algn="ctr" defTabSz="577850">
            <a:lnSpc>
              <a:spcPct val="90000"/>
            </a:lnSpc>
            <a:spcBef>
              <a:spcPct val="0"/>
            </a:spcBef>
            <a:spcAft>
              <a:spcPct val="35000"/>
            </a:spcAft>
            <a:buNone/>
          </a:pPr>
          <a:r>
            <a:rPr lang="en-GB" sz="1300" kern="1200"/>
            <a:t>Environmental and clinical monitoring enable early detection and intervention.</a:t>
          </a:r>
          <a:endParaRPr lang="en-US" sz="1300" kern="1200"/>
        </a:p>
      </dsp:txBody>
      <dsp:txXfrm>
        <a:off x="2303020" y="1394"/>
        <a:ext cx="1799291" cy="1079574"/>
      </dsp:txXfrm>
    </dsp:sp>
    <dsp:sp modelId="{63FFF1DC-EE67-4471-9893-096266431592}">
      <dsp:nvSpPr>
        <dsp:cNvPr id="0" name=""/>
        <dsp:cNvSpPr/>
      </dsp:nvSpPr>
      <dsp:spPr>
        <a:xfrm>
          <a:off x="1887384" y="1988873"/>
          <a:ext cx="383236" cy="91440"/>
        </a:xfrm>
        <a:custGeom>
          <a:avLst/>
          <a:gdLst/>
          <a:ahLst/>
          <a:cxnLst/>
          <a:rect l="0" t="0" r="0" b="0"/>
          <a:pathLst>
            <a:path>
              <a:moveTo>
                <a:pt x="0" y="45720"/>
              </a:moveTo>
              <a:lnTo>
                <a:pt x="383236" y="45720"/>
              </a:lnTo>
            </a:path>
          </a:pathLst>
        </a:custGeom>
        <a:noFill/>
        <a:ln w="12700" cap="rnd" cmpd="sng" algn="ctr">
          <a:solidFill>
            <a:schemeClr val="accent2">
              <a:hueOff val="-988095"/>
              <a:satOff val="4733"/>
              <a:lumOff val="437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68656" y="2032524"/>
        <a:ext cx="20691" cy="4138"/>
      </dsp:txXfrm>
    </dsp:sp>
    <dsp:sp modelId="{D62545CC-05D3-4891-B8F0-1FBEDE50378F}">
      <dsp:nvSpPr>
        <dsp:cNvPr id="0" name=""/>
        <dsp:cNvSpPr/>
      </dsp:nvSpPr>
      <dsp:spPr>
        <a:xfrm>
          <a:off x="89892" y="1494806"/>
          <a:ext cx="1799291" cy="1079574"/>
        </a:xfrm>
        <a:prstGeom prst="rect">
          <a:avLst/>
        </a:prstGeom>
        <a:solidFill>
          <a:schemeClr val="accent2">
            <a:hueOff val="-846939"/>
            <a:satOff val="4057"/>
            <a:lumOff val="37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167" tIns="92547" rIns="88167" bIns="92547" numCol="1" spcCol="1270" anchor="ctr" anchorCtr="0">
          <a:noAutofit/>
        </a:bodyPr>
        <a:lstStyle/>
        <a:p>
          <a:pPr marL="0" lvl="0" indent="0" algn="ctr" defTabSz="577850">
            <a:lnSpc>
              <a:spcPct val="90000"/>
            </a:lnSpc>
            <a:spcBef>
              <a:spcPct val="0"/>
            </a:spcBef>
            <a:spcAft>
              <a:spcPct val="35000"/>
            </a:spcAft>
            <a:buNone/>
          </a:pPr>
          <a:r>
            <a:rPr lang="en-GB" sz="1300" kern="1200"/>
            <a:t>Public education on hygiene and safe food handling reduces transmission.</a:t>
          </a:r>
          <a:endParaRPr lang="en-US" sz="1300" kern="1200"/>
        </a:p>
      </dsp:txBody>
      <dsp:txXfrm>
        <a:off x="89892" y="1494806"/>
        <a:ext cx="1799291" cy="1079574"/>
      </dsp:txXfrm>
    </dsp:sp>
    <dsp:sp modelId="{2878F666-90A9-4AD6-BC92-9F38D4891C02}">
      <dsp:nvSpPr>
        <dsp:cNvPr id="0" name=""/>
        <dsp:cNvSpPr/>
      </dsp:nvSpPr>
      <dsp:spPr>
        <a:xfrm>
          <a:off x="989538" y="2572581"/>
          <a:ext cx="2213128" cy="383236"/>
        </a:xfrm>
        <a:custGeom>
          <a:avLst/>
          <a:gdLst/>
          <a:ahLst/>
          <a:cxnLst/>
          <a:rect l="0" t="0" r="0" b="0"/>
          <a:pathLst>
            <a:path>
              <a:moveTo>
                <a:pt x="2213128" y="0"/>
              </a:moveTo>
              <a:lnTo>
                <a:pt x="2213128" y="208718"/>
              </a:lnTo>
              <a:lnTo>
                <a:pt x="0" y="208718"/>
              </a:lnTo>
              <a:lnTo>
                <a:pt x="0" y="383236"/>
              </a:lnTo>
            </a:path>
          </a:pathLst>
        </a:custGeom>
        <a:noFill/>
        <a:ln w="12700" cap="rnd" cmpd="sng" algn="ctr">
          <a:solidFill>
            <a:schemeClr val="accent2">
              <a:hueOff val="-1482143"/>
              <a:satOff val="7100"/>
              <a:lumOff val="656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39815" y="2762130"/>
        <a:ext cx="112574" cy="4138"/>
      </dsp:txXfrm>
    </dsp:sp>
    <dsp:sp modelId="{A9945301-AF4E-4193-A4BD-11BC47C912BC}">
      <dsp:nvSpPr>
        <dsp:cNvPr id="0" name=""/>
        <dsp:cNvSpPr/>
      </dsp:nvSpPr>
      <dsp:spPr>
        <a:xfrm>
          <a:off x="2303020" y="1494806"/>
          <a:ext cx="1799291" cy="1079574"/>
        </a:xfrm>
        <a:prstGeom prst="rect">
          <a:avLst/>
        </a:prstGeom>
        <a:solidFill>
          <a:schemeClr val="accent2">
            <a:hueOff val="-1270408"/>
            <a:satOff val="6086"/>
            <a:lumOff val="563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167" tIns="92547" rIns="88167" bIns="92547" numCol="1" spcCol="1270" anchor="ctr" anchorCtr="0">
          <a:noAutofit/>
        </a:bodyPr>
        <a:lstStyle/>
        <a:p>
          <a:pPr marL="0" lvl="0" indent="0" algn="ctr" defTabSz="577850">
            <a:lnSpc>
              <a:spcPct val="90000"/>
            </a:lnSpc>
            <a:spcBef>
              <a:spcPct val="0"/>
            </a:spcBef>
            <a:spcAft>
              <a:spcPct val="35000"/>
            </a:spcAft>
            <a:buNone/>
          </a:pPr>
          <a:r>
            <a:rPr lang="en-GB" sz="1300" kern="1200"/>
            <a:t>Rapid vaccination campaigns control outbreaks in affected communities.</a:t>
          </a:r>
          <a:endParaRPr lang="en-US" sz="1300" kern="1200"/>
        </a:p>
      </dsp:txBody>
      <dsp:txXfrm>
        <a:off x="2303020" y="1494806"/>
        <a:ext cx="1799291" cy="1079574"/>
      </dsp:txXfrm>
    </dsp:sp>
    <dsp:sp modelId="{54252198-59B9-49E8-9992-F245E3DC1A83}">
      <dsp:nvSpPr>
        <dsp:cNvPr id="0" name=""/>
        <dsp:cNvSpPr/>
      </dsp:nvSpPr>
      <dsp:spPr>
        <a:xfrm>
          <a:off x="1887384" y="3482285"/>
          <a:ext cx="383236" cy="91440"/>
        </a:xfrm>
        <a:custGeom>
          <a:avLst/>
          <a:gdLst/>
          <a:ahLst/>
          <a:cxnLst/>
          <a:rect l="0" t="0" r="0" b="0"/>
          <a:pathLst>
            <a:path>
              <a:moveTo>
                <a:pt x="0" y="45720"/>
              </a:moveTo>
              <a:lnTo>
                <a:pt x="383236" y="45720"/>
              </a:lnTo>
            </a:path>
          </a:pathLst>
        </a:custGeom>
        <a:noFill/>
        <a:ln w="12700" cap="rnd" cmpd="sng" algn="ctr">
          <a:solidFill>
            <a:schemeClr val="accent2">
              <a:hueOff val="-1976191"/>
              <a:satOff val="9467"/>
              <a:lumOff val="875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68656" y="3525936"/>
        <a:ext cx="20691" cy="4138"/>
      </dsp:txXfrm>
    </dsp:sp>
    <dsp:sp modelId="{BD376DEB-AE22-4B55-9248-962353CF1FFC}">
      <dsp:nvSpPr>
        <dsp:cNvPr id="0" name=""/>
        <dsp:cNvSpPr/>
      </dsp:nvSpPr>
      <dsp:spPr>
        <a:xfrm>
          <a:off x="89892" y="2988217"/>
          <a:ext cx="1799291" cy="1079574"/>
        </a:xfrm>
        <a:prstGeom prst="rect">
          <a:avLst/>
        </a:prstGeom>
        <a:solidFill>
          <a:schemeClr val="accent2">
            <a:hueOff val="-1693878"/>
            <a:satOff val="8114"/>
            <a:lumOff val="750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167" tIns="92547" rIns="88167" bIns="92547" numCol="1" spcCol="1270" anchor="ctr" anchorCtr="0">
          <a:noAutofit/>
        </a:bodyPr>
        <a:lstStyle/>
        <a:p>
          <a:pPr marL="0" lvl="0" indent="0" algn="ctr" defTabSz="577850">
            <a:lnSpc>
              <a:spcPct val="90000"/>
            </a:lnSpc>
            <a:spcBef>
              <a:spcPct val="0"/>
            </a:spcBef>
            <a:spcAft>
              <a:spcPct val="35000"/>
            </a:spcAft>
            <a:buNone/>
          </a:pPr>
          <a:r>
            <a:rPr lang="en-GB" sz="1300" kern="1200"/>
            <a:t>Global collaboration between WHO, UNICEF, and GPEI strengthens eradication efforts.</a:t>
          </a:r>
          <a:endParaRPr lang="en-US" sz="1300" kern="1200"/>
        </a:p>
      </dsp:txBody>
      <dsp:txXfrm>
        <a:off x="89892" y="2988217"/>
        <a:ext cx="1799291" cy="1079574"/>
      </dsp:txXfrm>
    </dsp:sp>
    <dsp:sp modelId="{51859DF7-35B8-425B-AA19-D98EA2D7F8EB}">
      <dsp:nvSpPr>
        <dsp:cNvPr id="0" name=""/>
        <dsp:cNvSpPr/>
      </dsp:nvSpPr>
      <dsp:spPr>
        <a:xfrm>
          <a:off x="989538" y="4065992"/>
          <a:ext cx="2213128" cy="383236"/>
        </a:xfrm>
        <a:custGeom>
          <a:avLst/>
          <a:gdLst/>
          <a:ahLst/>
          <a:cxnLst/>
          <a:rect l="0" t="0" r="0" b="0"/>
          <a:pathLst>
            <a:path>
              <a:moveTo>
                <a:pt x="2213128" y="0"/>
              </a:moveTo>
              <a:lnTo>
                <a:pt x="2213128" y="208718"/>
              </a:lnTo>
              <a:lnTo>
                <a:pt x="0" y="208718"/>
              </a:lnTo>
              <a:lnTo>
                <a:pt x="0" y="383236"/>
              </a:lnTo>
            </a:path>
          </a:pathLst>
        </a:custGeom>
        <a:noFill/>
        <a:ln w="12700" cap="rnd" cmpd="sng" algn="ctr">
          <a:solidFill>
            <a:schemeClr val="accent2">
              <a:hueOff val="-2470238"/>
              <a:satOff val="11833"/>
              <a:lumOff val="1094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39815" y="4255541"/>
        <a:ext cx="112574" cy="4138"/>
      </dsp:txXfrm>
    </dsp:sp>
    <dsp:sp modelId="{7D827F30-FB23-4406-8D33-589114B20459}">
      <dsp:nvSpPr>
        <dsp:cNvPr id="0" name=""/>
        <dsp:cNvSpPr/>
      </dsp:nvSpPr>
      <dsp:spPr>
        <a:xfrm>
          <a:off x="2303020" y="2988217"/>
          <a:ext cx="1799291" cy="1079574"/>
        </a:xfrm>
        <a:prstGeom prst="rect">
          <a:avLst/>
        </a:prstGeom>
        <a:solidFill>
          <a:schemeClr val="accent2">
            <a:hueOff val="-2117347"/>
            <a:satOff val="10143"/>
            <a:lumOff val="938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167" tIns="92547" rIns="88167" bIns="92547" numCol="1" spcCol="1270" anchor="ctr" anchorCtr="0">
          <a:noAutofit/>
        </a:bodyPr>
        <a:lstStyle/>
        <a:p>
          <a:pPr marL="0" lvl="0" indent="0" algn="ctr" defTabSz="577850">
            <a:lnSpc>
              <a:spcPct val="90000"/>
            </a:lnSpc>
            <a:spcBef>
              <a:spcPct val="0"/>
            </a:spcBef>
            <a:spcAft>
              <a:spcPct val="35000"/>
            </a:spcAft>
            <a:buNone/>
          </a:pPr>
          <a:r>
            <a:rPr lang="en-GB" sz="1300" kern="1200"/>
            <a:t>The UK must maintain vigilance despite low incidence (Eze et al., 2025).</a:t>
          </a:r>
          <a:endParaRPr lang="en-US" sz="1300" kern="1200"/>
        </a:p>
      </dsp:txBody>
      <dsp:txXfrm>
        <a:off x="2303020" y="2988217"/>
        <a:ext cx="1799291" cy="1079574"/>
      </dsp:txXfrm>
    </dsp:sp>
    <dsp:sp modelId="{7381D404-0BFD-49A9-9397-3F0F2A2F577D}">
      <dsp:nvSpPr>
        <dsp:cNvPr id="0" name=""/>
        <dsp:cNvSpPr/>
      </dsp:nvSpPr>
      <dsp:spPr>
        <a:xfrm>
          <a:off x="1887384" y="4975696"/>
          <a:ext cx="383236" cy="91440"/>
        </a:xfrm>
        <a:custGeom>
          <a:avLst/>
          <a:gdLst/>
          <a:ahLst/>
          <a:cxnLst/>
          <a:rect l="0" t="0" r="0" b="0"/>
          <a:pathLst>
            <a:path>
              <a:moveTo>
                <a:pt x="0" y="45720"/>
              </a:moveTo>
              <a:lnTo>
                <a:pt x="383236" y="45720"/>
              </a:lnTo>
            </a:path>
          </a:pathLst>
        </a:custGeom>
        <a:noFill/>
        <a:ln w="12700" cap="rnd" cmpd="sng" algn="ctr">
          <a:solidFill>
            <a:schemeClr val="accent2">
              <a:hueOff val="-2964286"/>
              <a:satOff val="14200"/>
              <a:lumOff val="1313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68656" y="5019347"/>
        <a:ext cx="20691" cy="4138"/>
      </dsp:txXfrm>
    </dsp:sp>
    <dsp:sp modelId="{72953F99-E0B9-49D8-8A22-94902E248020}">
      <dsp:nvSpPr>
        <dsp:cNvPr id="0" name=""/>
        <dsp:cNvSpPr/>
      </dsp:nvSpPr>
      <dsp:spPr>
        <a:xfrm>
          <a:off x="89892" y="4481629"/>
          <a:ext cx="1799291" cy="1079574"/>
        </a:xfrm>
        <a:prstGeom prst="rect">
          <a:avLst/>
        </a:prstGeom>
        <a:solidFill>
          <a:schemeClr val="accent2">
            <a:hueOff val="-2540817"/>
            <a:satOff val="12171"/>
            <a:lumOff val="1126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167" tIns="92547" rIns="88167" bIns="92547" numCol="1" spcCol="1270" anchor="ctr" anchorCtr="0">
          <a:noAutofit/>
        </a:bodyPr>
        <a:lstStyle/>
        <a:p>
          <a:pPr marL="0" lvl="0" indent="0" algn="ctr" defTabSz="577850">
            <a:lnSpc>
              <a:spcPct val="90000"/>
            </a:lnSpc>
            <a:spcBef>
              <a:spcPct val="0"/>
            </a:spcBef>
            <a:spcAft>
              <a:spcPct val="35000"/>
            </a:spcAft>
            <a:buNone/>
          </a:pPr>
          <a:r>
            <a:rPr lang="en-GB" sz="1300" kern="1200"/>
            <a:t>Strong coordination between the NHS and local authorities improves outbreak control.</a:t>
          </a:r>
          <a:endParaRPr lang="en-US" sz="1300" kern="1200"/>
        </a:p>
      </dsp:txBody>
      <dsp:txXfrm>
        <a:off x="89892" y="4481629"/>
        <a:ext cx="1799291" cy="1079574"/>
      </dsp:txXfrm>
    </dsp:sp>
    <dsp:sp modelId="{59E96D98-4C24-45E7-AA85-98C1C90FB9D3}">
      <dsp:nvSpPr>
        <dsp:cNvPr id="0" name=""/>
        <dsp:cNvSpPr/>
      </dsp:nvSpPr>
      <dsp:spPr>
        <a:xfrm>
          <a:off x="2303020" y="4481629"/>
          <a:ext cx="1799291" cy="1079574"/>
        </a:xfrm>
        <a:prstGeom prst="rect">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167" tIns="92547" rIns="88167" bIns="92547" numCol="1" spcCol="1270" anchor="ctr" anchorCtr="0">
          <a:noAutofit/>
        </a:bodyPr>
        <a:lstStyle/>
        <a:p>
          <a:pPr marL="0" lvl="0" indent="0" algn="ctr" defTabSz="577850">
            <a:lnSpc>
              <a:spcPct val="90000"/>
            </a:lnSpc>
            <a:spcBef>
              <a:spcPct val="0"/>
            </a:spcBef>
            <a:spcAft>
              <a:spcPct val="35000"/>
            </a:spcAft>
            <a:buNone/>
          </a:pPr>
          <a:r>
            <a:rPr lang="en-GB" sz="1300" kern="1200"/>
            <a:t>High vaccination coverage ensures long-term community protection.</a:t>
          </a:r>
          <a:endParaRPr lang="en-US" sz="1300" kern="1200"/>
        </a:p>
      </dsp:txBody>
      <dsp:txXfrm>
        <a:off x="2303020" y="4481629"/>
        <a:ext cx="1799291" cy="10795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497B58-9908-4EED-9FBA-422FCB18F85A}">
      <dsp:nvSpPr>
        <dsp:cNvPr id="0" name=""/>
        <dsp:cNvSpPr/>
      </dsp:nvSpPr>
      <dsp:spPr>
        <a:xfrm>
          <a:off x="0" y="344"/>
          <a:ext cx="8366760" cy="8070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D46183-43EB-419C-8B7C-E2B6B18D9CC4}">
      <dsp:nvSpPr>
        <dsp:cNvPr id="0" name=""/>
        <dsp:cNvSpPr/>
      </dsp:nvSpPr>
      <dsp:spPr>
        <a:xfrm>
          <a:off x="244143" y="181939"/>
          <a:ext cx="443898" cy="4438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BE1DEA-0E13-4F3A-9793-6122443213AC}">
      <dsp:nvSpPr>
        <dsp:cNvPr id="0" name=""/>
        <dsp:cNvSpPr/>
      </dsp:nvSpPr>
      <dsp:spPr>
        <a:xfrm>
          <a:off x="932186" y="344"/>
          <a:ext cx="7434573" cy="807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417" tIns="85417" rIns="85417" bIns="85417" numCol="1" spcCol="1270" anchor="ctr" anchorCtr="0">
          <a:noAutofit/>
        </a:bodyPr>
        <a:lstStyle/>
        <a:p>
          <a:pPr marL="0" lvl="0" indent="0" algn="l" defTabSz="933450">
            <a:lnSpc>
              <a:spcPct val="100000"/>
            </a:lnSpc>
            <a:spcBef>
              <a:spcPct val="0"/>
            </a:spcBef>
            <a:spcAft>
              <a:spcPct val="35000"/>
            </a:spcAft>
            <a:buNone/>
          </a:pPr>
          <a:r>
            <a:rPr lang="en-GB" sz="2100" kern="1200"/>
            <a:t>The UK Health Security Agency (UKHSA) and National Health Service (NHS) must implement the:</a:t>
          </a:r>
          <a:endParaRPr lang="en-US" sz="2100" kern="1200"/>
        </a:p>
      </dsp:txBody>
      <dsp:txXfrm>
        <a:off x="932186" y="344"/>
        <a:ext cx="7434573" cy="807087"/>
      </dsp:txXfrm>
    </dsp:sp>
    <dsp:sp modelId="{8369067A-DC0B-4250-A55A-3A5B434DBF2C}">
      <dsp:nvSpPr>
        <dsp:cNvPr id="0" name=""/>
        <dsp:cNvSpPr/>
      </dsp:nvSpPr>
      <dsp:spPr>
        <a:xfrm>
          <a:off x="0" y="1009204"/>
          <a:ext cx="8366760" cy="8070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1B12DD-5F2C-4ED0-A351-95E348A6C5B4}">
      <dsp:nvSpPr>
        <dsp:cNvPr id="0" name=""/>
        <dsp:cNvSpPr/>
      </dsp:nvSpPr>
      <dsp:spPr>
        <a:xfrm>
          <a:off x="244143" y="1190798"/>
          <a:ext cx="443898" cy="4438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39FB1E-BF20-40AD-BEFC-41DD821BD435}">
      <dsp:nvSpPr>
        <dsp:cNvPr id="0" name=""/>
        <dsp:cNvSpPr/>
      </dsp:nvSpPr>
      <dsp:spPr>
        <a:xfrm>
          <a:off x="932186" y="1009204"/>
          <a:ext cx="7434573" cy="807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417" tIns="85417" rIns="85417" bIns="85417" numCol="1" spcCol="1270" anchor="ctr" anchorCtr="0">
          <a:noAutofit/>
        </a:bodyPr>
        <a:lstStyle/>
        <a:p>
          <a:pPr marL="0" lvl="0" indent="0" algn="l" defTabSz="933450">
            <a:lnSpc>
              <a:spcPct val="100000"/>
            </a:lnSpc>
            <a:spcBef>
              <a:spcPct val="0"/>
            </a:spcBef>
            <a:spcAft>
              <a:spcPct val="35000"/>
            </a:spcAft>
            <a:buNone/>
          </a:pPr>
          <a:r>
            <a:rPr lang="en-GB" sz="2100" kern="1200"/>
            <a:t>T</a:t>
          </a:r>
          <a:r>
            <a:rPr lang="en-GH" sz="2100" kern="1200"/>
            <a:t>he national inactivated polio vaccine (IPV) booster campaign</a:t>
          </a:r>
          <a:r>
            <a:rPr lang="en-US" sz="2100" kern="1200"/>
            <a:t>;</a:t>
          </a:r>
        </a:p>
      </dsp:txBody>
      <dsp:txXfrm>
        <a:off x="932186" y="1009204"/>
        <a:ext cx="7434573" cy="807087"/>
      </dsp:txXfrm>
    </dsp:sp>
    <dsp:sp modelId="{BBA8071A-C7B2-4F52-81F0-4500F3DBC841}">
      <dsp:nvSpPr>
        <dsp:cNvPr id="0" name=""/>
        <dsp:cNvSpPr/>
      </dsp:nvSpPr>
      <dsp:spPr>
        <a:xfrm>
          <a:off x="0" y="2018063"/>
          <a:ext cx="8366760" cy="8070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ECC7E5-D0E1-451B-876A-B7F25901F839}">
      <dsp:nvSpPr>
        <dsp:cNvPr id="0" name=""/>
        <dsp:cNvSpPr/>
      </dsp:nvSpPr>
      <dsp:spPr>
        <a:xfrm>
          <a:off x="244143" y="2199658"/>
          <a:ext cx="443898" cy="4438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9035BF-6B82-42EA-B819-81E1910BBC9F}">
      <dsp:nvSpPr>
        <dsp:cNvPr id="0" name=""/>
        <dsp:cNvSpPr/>
      </dsp:nvSpPr>
      <dsp:spPr>
        <a:xfrm>
          <a:off x="932186" y="2018063"/>
          <a:ext cx="7434573" cy="807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417" tIns="85417" rIns="85417" bIns="85417" numCol="1" spcCol="1270" anchor="ctr" anchorCtr="0">
          <a:noAutofit/>
        </a:bodyPr>
        <a:lstStyle/>
        <a:p>
          <a:pPr marL="0" lvl="0" indent="0" algn="l" defTabSz="933450">
            <a:lnSpc>
              <a:spcPct val="100000"/>
            </a:lnSpc>
            <a:spcBef>
              <a:spcPct val="0"/>
            </a:spcBef>
            <a:spcAft>
              <a:spcPct val="35000"/>
            </a:spcAft>
            <a:buNone/>
          </a:pPr>
          <a:r>
            <a:rPr lang="en-GH" sz="2100" kern="1200" dirty="0"/>
            <a:t>Oral polio vaccine (OPV) catch-up campaign </a:t>
          </a:r>
          <a:r>
            <a:rPr lang="en-US" sz="2100" kern="1200" dirty="0"/>
            <a:t>(Rowland , et al., 2025)</a:t>
          </a:r>
          <a:r>
            <a:rPr lang="en-GH" sz="2100" kern="1200" dirty="0"/>
            <a:t>.</a:t>
          </a:r>
          <a:endParaRPr lang="en-US" sz="2100" kern="1200" dirty="0"/>
        </a:p>
      </dsp:txBody>
      <dsp:txXfrm>
        <a:off x="932186" y="2018063"/>
        <a:ext cx="7434573" cy="8070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770AFF-97F9-4579-B49C-B07A116C6896}">
      <dsp:nvSpPr>
        <dsp:cNvPr id="0" name=""/>
        <dsp:cNvSpPr/>
      </dsp:nvSpPr>
      <dsp:spPr>
        <a:xfrm>
          <a:off x="0" y="14148"/>
          <a:ext cx="3922776" cy="561599"/>
        </a:xfrm>
        <a:prstGeom prst="round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H" sz="2400" b="1" kern="1200" dirty="0"/>
            <a:t>Vaccination</a:t>
          </a:r>
          <a:endParaRPr lang="en-US" sz="2400" kern="1200" dirty="0"/>
        </a:p>
      </dsp:txBody>
      <dsp:txXfrm>
        <a:off x="27415" y="41563"/>
        <a:ext cx="3867946" cy="506769"/>
      </dsp:txXfrm>
    </dsp:sp>
    <dsp:sp modelId="{482B0FB6-70E6-4ED1-98F5-1A10C10DC287}">
      <dsp:nvSpPr>
        <dsp:cNvPr id="0" name=""/>
        <dsp:cNvSpPr/>
      </dsp:nvSpPr>
      <dsp:spPr>
        <a:xfrm>
          <a:off x="0" y="575747"/>
          <a:ext cx="3922776" cy="2235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548"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H" sz="1900" kern="1200" dirty="0"/>
            <a:t>Ensure routine immunisation programmes in London and across the UK.</a:t>
          </a:r>
          <a:endParaRPr lang="en-US" sz="1900" kern="1200" dirty="0"/>
        </a:p>
        <a:p>
          <a:pPr marL="171450" lvl="1" indent="-171450" algn="l" defTabSz="844550">
            <a:lnSpc>
              <a:spcPct val="90000"/>
            </a:lnSpc>
            <a:spcBef>
              <a:spcPct val="0"/>
            </a:spcBef>
            <a:spcAft>
              <a:spcPct val="20000"/>
            </a:spcAft>
            <a:buChar char="•"/>
          </a:pPr>
          <a:r>
            <a:rPr lang="en-GH" sz="1900" kern="1200" dirty="0"/>
            <a:t>Increase IPV and OPV booster campaigns. </a:t>
          </a:r>
          <a:endParaRPr lang="en-US" sz="1900" kern="1200" dirty="0"/>
        </a:p>
        <a:p>
          <a:pPr marL="171450" lvl="1" indent="-171450" algn="l" defTabSz="844550">
            <a:lnSpc>
              <a:spcPct val="90000"/>
            </a:lnSpc>
            <a:spcBef>
              <a:spcPct val="0"/>
            </a:spcBef>
            <a:spcAft>
              <a:spcPct val="20000"/>
            </a:spcAft>
            <a:buChar char="•"/>
          </a:pPr>
          <a:r>
            <a:rPr lang="en-GH" sz="1900" kern="1200"/>
            <a:t>Targeting under-vaccinated communities</a:t>
          </a:r>
          <a:r>
            <a:rPr lang="en-US" sz="1900" kern="1200"/>
            <a:t> </a:t>
          </a:r>
          <a:r>
            <a:rPr lang="en-US" sz="1900" kern="1200">
              <a:effectLst/>
              <a:latin typeface="+mn-lt"/>
              <a:ea typeface="+mn-ea"/>
              <a:cs typeface="+mn-cs"/>
            </a:rPr>
            <a:t>(UK Health Security Agency, 2022)</a:t>
          </a:r>
          <a:r>
            <a:rPr lang="en-GH" sz="1900" kern="1200"/>
            <a:t>. </a:t>
          </a:r>
          <a:endParaRPr lang="en-US" sz="1900" kern="1200"/>
        </a:p>
      </dsp:txBody>
      <dsp:txXfrm>
        <a:off x="0" y="575747"/>
        <a:ext cx="3922776" cy="22356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D93F03-73CB-41E6-A779-E28D29781F5B}">
      <dsp:nvSpPr>
        <dsp:cNvPr id="0" name=""/>
        <dsp:cNvSpPr/>
      </dsp:nvSpPr>
      <dsp:spPr>
        <a:xfrm>
          <a:off x="0" y="213857"/>
          <a:ext cx="3922776" cy="84942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dirty="0"/>
            <a:t>R</a:t>
          </a:r>
          <a:r>
            <a:rPr lang="en-GH" sz="2200" b="1" kern="1200" dirty="0" err="1"/>
            <a:t>isk</a:t>
          </a:r>
          <a:r>
            <a:rPr lang="en-GH" sz="2200" b="1" kern="1200" dirty="0"/>
            <a:t> assessment and environmental surveillance</a:t>
          </a:r>
          <a:endParaRPr lang="en-US" sz="2200" kern="1200" dirty="0"/>
        </a:p>
      </dsp:txBody>
      <dsp:txXfrm>
        <a:off x="41465" y="255322"/>
        <a:ext cx="3839846" cy="766490"/>
      </dsp:txXfrm>
    </dsp:sp>
    <dsp:sp modelId="{FAC5DF90-980B-41DD-B2CA-74AC585243C3}">
      <dsp:nvSpPr>
        <dsp:cNvPr id="0" name=""/>
        <dsp:cNvSpPr/>
      </dsp:nvSpPr>
      <dsp:spPr>
        <a:xfrm>
          <a:off x="0" y="1063278"/>
          <a:ext cx="3922776" cy="1548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548"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fr-FR" sz="1700" kern="1200" dirty="0"/>
            <a:t>Routine sewage surveillance (Rowland , et al., 2025).</a:t>
          </a:r>
          <a:endParaRPr lang="en-US" sz="1700" kern="1200" dirty="0"/>
        </a:p>
        <a:p>
          <a:pPr marL="171450" lvl="1" indent="-171450" algn="l" defTabSz="755650">
            <a:lnSpc>
              <a:spcPct val="90000"/>
            </a:lnSpc>
            <a:spcBef>
              <a:spcPct val="0"/>
            </a:spcBef>
            <a:spcAft>
              <a:spcPct val="20000"/>
            </a:spcAft>
            <a:buChar char="•"/>
          </a:pPr>
          <a:r>
            <a:rPr lang="en-GH" sz="1700" kern="1200" dirty="0"/>
            <a:t>Regular monitoring and analysis of faecal samples.</a:t>
          </a:r>
          <a:endParaRPr lang="en-US" sz="1700" kern="1200" dirty="0"/>
        </a:p>
        <a:p>
          <a:pPr marL="171450" lvl="1" indent="-171450" algn="l" defTabSz="755650">
            <a:lnSpc>
              <a:spcPct val="90000"/>
            </a:lnSpc>
            <a:spcBef>
              <a:spcPct val="0"/>
            </a:spcBef>
            <a:spcAft>
              <a:spcPct val="20000"/>
            </a:spcAft>
            <a:buChar char="•"/>
          </a:pPr>
          <a:r>
            <a:rPr lang="en-GH" sz="1700" kern="1200" dirty="0"/>
            <a:t>Vigilance and testing at international airports. </a:t>
          </a:r>
          <a:endParaRPr lang="en-US" sz="1700" kern="1200" dirty="0"/>
        </a:p>
      </dsp:txBody>
      <dsp:txXfrm>
        <a:off x="0" y="1063278"/>
        <a:ext cx="3922776" cy="15483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8BF67-044D-4026-98CE-7B8A6194D322}">
      <dsp:nvSpPr>
        <dsp:cNvPr id="0" name=""/>
        <dsp:cNvSpPr/>
      </dsp:nvSpPr>
      <dsp:spPr>
        <a:xfrm>
          <a:off x="0" y="146718"/>
          <a:ext cx="5349240" cy="63180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H" sz="2700" b="1" kern="1200" dirty="0"/>
            <a:t>Public health</a:t>
          </a:r>
          <a:r>
            <a:rPr lang="en-US" sz="2700" b="1" kern="1200" dirty="0"/>
            <a:t> </a:t>
          </a:r>
          <a:r>
            <a:rPr lang="en-GH" sz="2700" b="1" kern="1200" dirty="0"/>
            <a:t>sensitisation </a:t>
          </a:r>
          <a:endParaRPr lang="en-US" sz="2700" kern="1200" dirty="0"/>
        </a:p>
      </dsp:txBody>
      <dsp:txXfrm>
        <a:off x="30842" y="177560"/>
        <a:ext cx="5287556" cy="570116"/>
      </dsp:txXfrm>
    </dsp:sp>
    <dsp:sp modelId="{39799684-D672-4903-9C26-67C558645177}">
      <dsp:nvSpPr>
        <dsp:cNvPr id="0" name=""/>
        <dsp:cNvSpPr/>
      </dsp:nvSpPr>
      <dsp:spPr>
        <a:xfrm>
          <a:off x="0" y="778518"/>
          <a:ext cx="5349240" cy="1900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838"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H" sz="2100" kern="1200" dirty="0"/>
            <a:t>Strengthening community engagement and public education.</a:t>
          </a:r>
          <a:r>
            <a:rPr lang="en-US" sz="2100" kern="1200" dirty="0"/>
            <a:t> </a:t>
          </a:r>
        </a:p>
        <a:p>
          <a:pPr marL="228600" lvl="1" indent="-228600" algn="l" defTabSz="933450">
            <a:lnSpc>
              <a:spcPct val="90000"/>
            </a:lnSpc>
            <a:spcBef>
              <a:spcPct val="0"/>
            </a:spcBef>
            <a:spcAft>
              <a:spcPct val="20000"/>
            </a:spcAft>
            <a:buChar char="•"/>
          </a:pPr>
          <a:r>
            <a:rPr lang="en-GH" sz="2100" kern="1200" dirty="0"/>
            <a:t>Targeted outreach to lower coverage communities. </a:t>
          </a:r>
          <a:endParaRPr lang="en-US" sz="2100" kern="1200" dirty="0"/>
        </a:p>
        <a:p>
          <a:pPr marL="228600" lvl="1" indent="-228600" algn="l" defTabSz="933450">
            <a:lnSpc>
              <a:spcPct val="90000"/>
            </a:lnSpc>
            <a:spcBef>
              <a:spcPct val="0"/>
            </a:spcBef>
            <a:spcAft>
              <a:spcPct val="20000"/>
            </a:spcAft>
            <a:buChar char="•"/>
          </a:pPr>
          <a:r>
            <a:rPr lang="en-US" sz="2100" kern="1200" dirty="0"/>
            <a:t>Strengthening community engagement and public education polio in the Uk</a:t>
          </a:r>
        </a:p>
      </dsp:txBody>
      <dsp:txXfrm>
        <a:off x="0" y="778518"/>
        <a:ext cx="5349240" cy="190026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85FD8A7-A6E3-4DFF-91F8-F9B19324E338}" type="datetimeFigureOut">
              <a:rPr lang="en-US" smtClean="0"/>
              <a:t>3/16/2026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66B3E04-495C-4E41-AC14-1C1AA95D60EE}" type="slidenum">
              <a:rPr lang="en-US" smtClean="0"/>
              <a:t>‹#›</a:t>
            </a:fld>
            <a:endParaRPr lang="en-US"/>
          </a:p>
        </p:txBody>
      </p:sp>
    </p:spTree>
    <p:extLst>
      <p:ext uri="{BB962C8B-B14F-4D97-AF65-F5344CB8AC3E}">
        <p14:creationId xmlns:p14="http://schemas.microsoft.com/office/powerpoint/2010/main" val="3456259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are three primary ways that the UK uses to track polio and they are all interdependent to give a comprehensive picture.</a:t>
            </a:r>
          </a:p>
          <a:p>
            <a:r>
              <a:rPr lang="en-US" sz="1200" kern="1200" dirty="0">
                <a:solidFill>
                  <a:schemeClr val="tx1"/>
                </a:solidFill>
                <a:effectLst/>
                <a:latin typeface="+mn-lt"/>
                <a:ea typeface="+mn-ea"/>
                <a:cs typeface="+mn-cs"/>
              </a:rPr>
              <a:t>To begin with, there is Environmental Surveillance which is continuous sewage testing. Second, Clinical Surveillance- monitoring of any paralysis case in the population. And third, Laboratory Surveillance -testing samples and the genetics of the virus.</a:t>
            </a:r>
          </a:p>
          <a:p>
            <a:r>
              <a:rPr lang="en-US" sz="1200" kern="1200" dirty="0">
                <a:solidFill>
                  <a:schemeClr val="tx1"/>
                </a:solidFill>
                <a:effectLst/>
                <a:latin typeface="+mn-lt"/>
                <a:ea typeface="+mn-ea"/>
                <a:cs typeface="+mn-cs"/>
              </a:rPr>
              <a:t>I would like to mention all of them.</a:t>
            </a:r>
          </a:p>
          <a:p>
            <a:endParaRPr lang="en-US" dirty="0"/>
          </a:p>
        </p:txBody>
      </p:sp>
      <p:sp>
        <p:nvSpPr>
          <p:cNvPr id="4" name="Slide Number Placeholder 3"/>
          <p:cNvSpPr>
            <a:spLocks noGrp="1"/>
          </p:cNvSpPr>
          <p:nvPr>
            <p:ph type="sldNum" sz="quarter" idx="5"/>
          </p:nvPr>
        </p:nvSpPr>
        <p:spPr/>
        <p:txBody>
          <a:bodyPr/>
          <a:lstStyle/>
          <a:p>
            <a:fld id="{A06678FB-6F8D-4AE4-8E81-4B07A2ACB5E6}" type="slidenum">
              <a:rPr lang="en-US" smtClean="0"/>
              <a:t>6</a:t>
            </a:fld>
            <a:endParaRPr lang="en-US"/>
          </a:p>
        </p:txBody>
      </p:sp>
    </p:spTree>
    <p:extLst>
      <p:ext uri="{BB962C8B-B14F-4D97-AF65-F5344CB8AC3E}">
        <p14:creationId xmlns:p14="http://schemas.microsoft.com/office/powerpoint/2010/main" val="34461716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initial surveillance tool is the Environmental Surveillance also referred to as sewage surveillance.</a:t>
            </a:r>
          </a:p>
          <a:p>
            <a:r>
              <a:rPr lang="en-US" sz="1200" kern="1200" dirty="0">
                <a:solidFill>
                  <a:schemeClr val="tx1"/>
                </a:solidFill>
                <a:effectLst/>
                <a:latin typeface="+mn-lt"/>
                <a:ea typeface="+mn-ea"/>
                <a:cs typeface="+mn-cs"/>
              </a:rPr>
              <a:t>This requires constant, regular testing of wastewater at the treatment plant. In the outbreak in 2022, samples were taken at various locations in London weekly.</a:t>
            </a:r>
          </a:p>
          <a:p>
            <a:r>
              <a:rPr lang="en-US" sz="1200" kern="1200" dirty="0">
                <a:solidFill>
                  <a:schemeClr val="tx1"/>
                </a:solidFill>
                <a:effectLst/>
                <a:latin typeface="+mn-lt"/>
                <a:ea typeface="+mn-ea"/>
                <a:cs typeface="+mn-cs"/>
              </a:rPr>
              <a:t>The UK Health Security Agency indicates that there are more than 40 national sewage surveillance sites in the UK.</a:t>
            </a:r>
          </a:p>
          <a:p>
            <a:r>
              <a:rPr lang="en-US" sz="1200" kern="1200" dirty="0">
                <a:solidFill>
                  <a:schemeClr val="tx1"/>
                </a:solidFill>
                <a:effectLst/>
                <a:latin typeface="+mn-lt"/>
                <a:ea typeface="+mn-ea"/>
                <a:cs typeface="+mn-cs"/>
              </a:rPr>
              <a:t>What does this tell us? It informs us that the virus still exists in the community or not, whether it is growing or declining, and whether or not it is spreading to new territories.</a:t>
            </a:r>
          </a:p>
          <a:p>
            <a:r>
              <a:rPr lang="en-US" sz="1200" kern="1200" dirty="0">
                <a:solidFill>
                  <a:schemeClr val="tx1"/>
                </a:solidFill>
                <a:effectLst/>
                <a:latin typeface="+mn-lt"/>
                <a:ea typeface="+mn-ea"/>
                <a:cs typeface="+mn-cs"/>
              </a:rPr>
              <a:t>According to Hill, Bandyopadhyay and Pollard, some people had tested positive numerous times in 2022, which demonstrates that this was not a single person that transmits the disease through contact with other individuals.</a:t>
            </a:r>
          </a:p>
          <a:p>
            <a:endParaRPr lang="en-US" dirty="0"/>
          </a:p>
        </p:txBody>
      </p:sp>
      <p:sp>
        <p:nvSpPr>
          <p:cNvPr id="4" name="Slide Number Placeholder 3"/>
          <p:cNvSpPr>
            <a:spLocks noGrp="1"/>
          </p:cNvSpPr>
          <p:nvPr>
            <p:ph type="sldNum" sz="quarter" idx="5"/>
          </p:nvPr>
        </p:nvSpPr>
        <p:spPr/>
        <p:txBody>
          <a:bodyPr/>
          <a:lstStyle/>
          <a:p>
            <a:fld id="{A06678FB-6F8D-4AE4-8E81-4B07A2ACB5E6}" type="slidenum">
              <a:rPr lang="en-US" smtClean="0"/>
              <a:t>7</a:t>
            </a:fld>
            <a:endParaRPr lang="en-US"/>
          </a:p>
        </p:txBody>
      </p:sp>
    </p:spTree>
    <p:extLst>
      <p:ext uri="{BB962C8B-B14F-4D97-AF65-F5344CB8AC3E}">
        <p14:creationId xmlns:p14="http://schemas.microsoft.com/office/powerpoint/2010/main" val="5293985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second type of monitoring is the Clinical Surveillance which is tracking Acute Flaccid Paralysis or AFP.</a:t>
            </a:r>
          </a:p>
          <a:p>
            <a:r>
              <a:rPr lang="en-US" sz="1200" kern="1200" dirty="0">
                <a:solidFill>
                  <a:schemeClr val="tx1"/>
                </a:solidFill>
                <a:effectLst/>
                <a:latin typeface="+mn-lt"/>
                <a:ea typeface="+mn-ea"/>
                <a:cs typeface="+mn-cs"/>
              </a:rPr>
              <a:t>AFP is the acute weakness or paralysis and it normally occurs among children. All the suspected cases of AFP in the UK should be reported to UKHSA in 24 hours. This is a legal requirement.</a:t>
            </a:r>
          </a:p>
          <a:p>
            <a:r>
              <a:rPr lang="en-US" sz="1200" kern="1200" dirty="0">
                <a:solidFill>
                  <a:schemeClr val="tx1"/>
                </a:solidFill>
                <a:effectLst/>
                <a:latin typeface="+mn-lt"/>
                <a:ea typeface="+mn-ea"/>
                <a:cs typeface="+mn-cs"/>
              </a:rPr>
              <a:t>Why is this so important? According to Mohanty and colleagues, AFP is only the tip of the iceberg. Each one case of paralysis could be more than 200 silent cases in the society. Therefore the presence of AFP sounds an alert that the virus is in circulation.</a:t>
            </a:r>
          </a:p>
          <a:p>
            <a:r>
              <a:rPr lang="en-US" sz="1200" kern="1200" dirty="0">
                <a:solidFill>
                  <a:schemeClr val="tx1"/>
                </a:solidFill>
                <a:effectLst/>
                <a:latin typeface="+mn-lt"/>
                <a:ea typeface="+mn-ea"/>
                <a:cs typeface="+mn-cs"/>
              </a:rPr>
              <a:t>The UK has been able to achieve the WHO-figure of 1 in 100 thousand children per year. This means that our surveillance system is functioning well.</a:t>
            </a:r>
          </a:p>
          <a:p>
            <a:endParaRPr lang="en-US" dirty="0"/>
          </a:p>
        </p:txBody>
      </p:sp>
      <p:sp>
        <p:nvSpPr>
          <p:cNvPr id="4" name="Slide Number Placeholder 3"/>
          <p:cNvSpPr>
            <a:spLocks noGrp="1"/>
          </p:cNvSpPr>
          <p:nvPr>
            <p:ph type="sldNum" sz="quarter" idx="5"/>
          </p:nvPr>
        </p:nvSpPr>
        <p:spPr/>
        <p:txBody>
          <a:bodyPr/>
          <a:lstStyle/>
          <a:p>
            <a:fld id="{A06678FB-6F8D-4AE4-8E81-4B07A2ACB5E6}" type="slidenum">
              <a:rPr lang="en-US" smtClean="0"/>
              <a:t>8</a:t>
            </a:fld>
            <a:endParaRPr lang="en-US"/>
          </a:p>
        </p:txBody>
      </p:sp>
    </p:spTree>
    <p:extLst>
      <p:ext uri="{BB962C8B-B14F-4D97-AF65-F5344CB8AC3E}">
        <p14:creationId xmlns:p14="http://schemas.microsoft.com/office/powerpoint/2010/main" val="19134950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third type of surveillance is Laboratory Surveillance particularly genomic sequencing.</a:t>
            </a:r>
          </a:p>
          <a:p>
            <a:r>
              <a:rPr lang="en-US" sz="1200" kern="1200" dirty="0">
                <a:solidFill>
                  <a:schemeClr val="tx1"/>
                </a:solidFill>
                <a:effectLst/>
                <a:latin typeface="+mn-lt"/>
                <a:ea typeface="+mn-ea"/>
                <a:cs typeface="+mn-cs"/>
              </a:rPr>
              <a:t>This involves testing viruses in order to know their genetic code. It is similar to a fingerprint of the virus.</a:t>
            </a:r>
          </a:p>
          <a:p>
            <a:r>
              <a:rPr lang="en-US" sz="1200" kern="1200" dirty="0">
                <a:solidFill>
                  <a:schemeClr val="tx1"/>
                </a:solidFill>
                <a:effectLst/>
                <a:latin typeface="+mn-lt"/>
                <a:ea typeface="+mn-ea"/>
                <a:cs typeface="+mn-cs"/>
              </a:rPr>
              <a:t>Genomic sequencing informs us of a number of things. First, could it be that it is the same virus being circulated or is there an introduction of new ones into the country? Second, has the virus changed further and become even more dangerous? And third, what was the origin of it?</a:t>
            </a:r>
          </a:p>
          <a:p>
            <a:r>
              <a:rPr lang="en-US" sz="1200" kern="1200" dirty="0">
                <a:solidFill>
                  <a:schemeClr val="tx1"/>
                </a:solidFill>
                <a:effectLst/>
                <a:latin typeface="+mn-lt"/>
                <a:ea typeface="+mn-ea"/>
                <a:cs typeface="+mn-cs"/>
              </a:rPr>
              <a:t>According to Kamran and others, in 2022, it was established through genomic sequencing that all the samples in London sewage were genetically related. This confirmed that it was the city of London being transmitted by person to person rather than by importation.</a:t>
            </a:r>
          </a:p>
          <a:p>
            <a:endParaRPr lang="en-US" dirty="0"/>
          </a:p>
        </p:txBody>
      </p:sp>
      <p:sp>
        <p:nvSpPr>
          <p:cNvPr id="4" name="Slide Number Placeholder 3"/>
          <p:cNvSpPr>
            <a:spLocks noGrp="1"/>
          </p:cNvSpPr>
          <p:nvPr>
            <p:ph type="sldNum" sz="quarter" idx="5"/>
          </p:nvPr>
        </p:nvSpPr>
        <p:spPr/>
        <p:txBody>
          <a:bodyPr/>
          <a:lstStyle/>
          <a:p>
            <a:fld id="{A06678FB-6F8D-4AE4-8E81-4B07A2ACB5E6}" type="slidenum">
              <a:rPr lang="en-US" smtClean="0"/>
              <a:t>9</a:t>
            </a:fld>
            <a:endParaRPr lang="en-US"/>
          </a:p>
        </p:txBody>
      </p:sp>
    </p:spTree>
    <p:extLst>
      <p:ext uri="{BB962C8B-B14F-4D97-AF65-F5344CB8AC3E}">
        <p14:creationId xmlns:p14="http://schemas.microsoft.com/office/powerpoint/2010/main" val="23911697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Now, here is the most essential part, what role does monitoring play in preventing the spread?</a:t>
            </a:r>
          </a:p>
          <a:p>
            <a:r>
              <a:rPr lang="en-US" sz="1200" kern="1200" dirty="0">
                <a:solidFill>
                  <a:schemeClr val="tx1"/>
                </a:solidFill>
                <a:effectLst/>
                <a:latin typeface="+mn-lt"/>
                <a:ea typeface="+mn-ea"/>
                <a:cs typeface="+mn-cs"/>
              </a:rPr>
              <a:t>Action is directly precipitated by the data that we gather through monitoring.</a:t>
            </a:r>
          </a:p>
          <a:p>
            <a:r>
              <a:rPr lang="en-US" sz="1200" kern="1200" dirty="0">
                <a:solidFill>
                  <a:schemeClr val="tx1"/>
                </a:solidFill>
                <a:effectLst/>
                <a:latin typeface="+mn-lt"/>
                <a:ea typeface="+mn-ea"/>
                <a:cs typeface="+mn-cs"/>
              </a:rPr>
              <a:t>John and </a:t>
            </a:r>
            <a:r>
              <a:rPr lang="en-US" sz="1200" kern="1200" dirty="0" err="1">
                <a:solidFill>
                  <a:schemeClr val="tx1"/>
                </a:solidFill>
                <a:effectLst/>
                <a:latin typeface="+mn-lt"/>
                <a:ea typeface="+mn-ea"/>
                <a:cs typeface="+mn-cs"/>
              </a:rPr>
              <a:t>Dharmapalan</a:t>
            </a:r>
            <a:r>
              <a:rPr lang="en-US" sz="1200" kern="1200" dirty="0">
                <a:solidFill>
                  <a:schemeClr val="tx1"/>
                </a:solidFill>
                <a:effectLst/>
                <a:latin typeface="+mn-lt"/>
                <a:ea typeface="+mn-ea"/>
                <a:cs typeface="+mn-cs"/>
              </a:rPr>
              <a:t> note a prominent example of 2022: sewage testing indicated the presence of the virus, and UKHSA initiated a specific immunization campaign to use polio boosters to all children between 1 and 9 years of age in London. It is action monitoring- data to action.</a:t>
            </a:r>
          </a:p>
          <a:p>
            <a:endParaRPr lang="en-US" dirty="0"/>
          </a:p>
        </p:txBody>
      </p:sp>
      <p:sp>
        <p:nvSpPr>
          <p:cNvPr id="4" name="Slide Number Placeholder 3"/>
          <p:cNvSpPr>
            <a:spLocks noGrp="1"/>
          </p:cNvSpPr>
          <p:nvPr>
            <p:ph type="sldNum" sz="quarter" idx="5"/>
          </p:nvPr>
        </p:nvSpPr>
        <p:spPr/>
        <p:txBody>
          <a:bodyPr/>
          <a:lstStyle/>
          <a:p>
            <a:fld id="{A06678FB-6F8D-4AE4-8E81-4B07A2ACB5E6}" type="slidenum">
              <a:rPr lang="en-US" smtClean="0"/>
              <a:t>10</a:t>
            </a:fld>
            <a:endParaRPr lang="en-US"/>
          </a:p>
        </p:txBody>
      </p:sp>
    </p:spTree>
    <p:extLst>
      <p:ext uri="{BB962C8B-B14F-4D97-AF65-F5344CB8AC3E}">
        <p14:creationId xmlns:p14="http://schemas.microsoft.com/office/powerpoint/2010/main" val="17168984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summary, there are three forms of surveillance that are used in the UK to monitor polio.</a:t>
            </a:r>
          </a:p>
          <a:p>
            <a:r>
              <a:rPr lang="en-US" sz="1200" kern="1200" dirty="0">
                <a:solidFill>
                  <a:schemeClr val="tx1"/>
                </a:solidFill>
                <a:effectLst/>
                <a:latin typeface="+mn-lt"/>
                <a:ea typeface="+mn-ea"/>
                <a:cs typeface="+mn-cs"/>
              </a:rPr>
              <a:t>All three are essential. In case we had done one, we would have lacked vital information. Combined, they present us with a full picture of what is going on.</a:t>
            </a:r>
          </a:p>
          <a:p>
            <a:endParaRPr lang="en-US" dirty="0"/>
          </a:p>
        </p:txBody>
      </p:sp>
      <p:sp>
        <p:nvSpPr>
          <p:cNvPr id="4" name="Slide Number Placeholder 3"/>
          <p:cNvSpPr>
            <a:spLocks noGrp="1"/>
          </p:cNvSpPr>
          <p:nvPr>
            <p:ph type="sldNum" sz="quarter" idx="5"/>
          </p:nvPr>
        </p:nvSpPr>
        <p:spPr/>
        <p:txBody>
          <a:bodyPr/>
          <a:lstStyle/>
          <a:p>
            <a:fld id="{A06678FB-6F8D-4AE4-8E81-4B07A2ACB5E6}" type="slidenum">
              <a:rPr lang="en-US" smtClean="0"/>
              <a:t>11</a:t>
            </a:fld>
            <a:endParaRPr lang="en-US"/>
          </a:p>
        </p:txBody>
      </p:sp>
    </p:spTree>
    <p:extLst>
      <p:ext uri="{BB962C8B-B14F-4D97-AF65-F5344CB8AC3E}">
        <p14:creationId xmlns:p14="http://schemas.microsoft.com/office/powerpoint/2010/main" val="2971042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H" sz="1200" kern="1200" dirty="0">
                <a:solidFill>
                  <a:schemeClr val="tx1"/>
                </a:solidFill>
                <a:effectLst/>
                <a:latin typeface="+mn-lt"/>
                <a:ea typeface="+mn-ea"/>
                <a:cs typeface="+mn-cs"/>
              </a:rPr>
              <a:t>To maintain public health, the UK government should ensure that there is early environmental detection, rapid control, prevention mechanisms and protection of vulnerable populations. The UK Health Security Agency (UKHSA) is mandated to implement the national inactivated polio vaccine (IPV) booster campaign and Oral polio vaccine (OPV) catch-up campaign </a:t>
            </a:r>
            <a:r>
              <a:rPr lang="en-US" sz="1200" kern="1200" dirty="0">
                <a:solidFill>
                  <a:schemeClr val="tx1"/>
                </a:solidFill>
                <a:effectLst/>
                <a:latin typeface="+mn-lt"/>
                <a:ea typeface="+mn-ea"/>
                <a:cs typeface="+mn-cs"/>
              </a:rPr>
              <a:t>(Rowland , et al., 2025)</a:t>
            </a:r>
            <a:r>
              <a:rPr lang="en-GH" sz="1200" kern="1200" dirty="0">
                <a:solidFill>
                  <a:schemeClr val="tx1"/>
                </a:solidFill>
                <a:effectLst/>
                <a:latin typeface="+mn-lt"/>
                <a:ea typeface="+mn-ea"/>
                <a:cs typeface="+mn-cs"/>
              </a:rPr>
              <a:t>.</a:t>
            </a:r>
            <a:endParaRPr lang="en-GH" dirty="0"/>
          </a:p>
        </p:txBody>
      </p:sp>
      <p:sp>
        <p:nvSpPr>
          <p:cNvPr id="4" name="Slide Number Placeholder 3"/>
          <p:cNvSpPr>
            <a:spLocks noGrp="1"/>
          </p:cNvSpPr>
          <p:nvPr>
            <p:ph type="sldNum" sz="quarter" idx="5"/>
          </p:nvPr>
        </p:nvSpPr>
        <p:spPr/>
        <p:txBody>
          <a:bodyPr/>
          <a:lstStyle/>
          <a:p>
            <a:fld id="{03EC5B3C-1F66-443F-BF25-1E8A8F3D0030}" type="slidenum">
              <a:rPr lang="en-GH" smtClean="0"/>
              <a:t>16</a:t>
            </a:fld>
            <a:endParaRPr lang="en-GH"/>
          </a:p>
        </p:txBody>
      </p:sp>
    </p:spTree>
    <p:extLst>
      <p:ext uri="{BB962C8B-B14F-4D97-AF65-F5344CB8AC3E}">
        <p14:creationId xmlns:p14="http://schemas.microsoft.com/office/powerpoint/2010/main" val="14528507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171450" lvl="0" indent="-171450">
              <a:buFontTx/>
              <a:buChar char="-"/>
            </a:pPr>
            <a:r>
              <a:rPr lang="en-GH" sz="1200" kern="1200" dirty="0">
                <a:solidFill>
                  <a:schemeClr val="tx1"/>
                </a:solidFill>
                <a:effectLst/>
                <a:latin typeface="+mn-lt"/>
                <a:ea typeface="+mn-ea"/>
                <a:cs typeface="+mn-cs"/>
              </a:rPr>
              <a:t>Targeting under-vaccinated communities. The NHS and local authorities can make mobile clinics available and encourage school-based vaccination programmes </a:t>
            </a:r>
            <a:r>
              <a:rPr lang="en-US" sz="1200" kern="1200" dirty="0">
                <a:solidFill>
                  <a:schemeClr val="tx1"/>
                </a:solidFill>
                <a:effectLst/>
                <a:latin typeface="+mn-lt"/>
                <a:ea typeface="+mn-ea"/>
                <a:cs typeface="+mn-cs"/>
              </a:rPr>
              <a:t>(UK Health Security Agency, 2022)</a:t>
            </a:r>
            <a:r>
              <a:rPr lang="en-GH" sz="1200" kern="1200" dirty="0">
                <a:solidFill>
                  <a:schemeClr val="tx1"/>
                </a:solidFill>
                <a:effectLst/>
                <a:latin typeface="+mn-lt"/>
                <a:ea typeface="+mn-ea"/>
                <a:cs typeface="+mn-cs"/>
              </a:rPr>
              <a:t>. The poliovirus spreads quickly where immunity is weak. For this reason, leaders of faith-based organisations and community leaders can be engaged to promote vaccination campaigns in these under-vaccinated communities.</a:t>
            </a:r>
            <a:endParaRPr lang="en-US" sz="1200" kern="1200" dirty="0">
              <a:solidFill>
                <a:schemeClr val="tx1"/>
              </a:solidFill>
              <a:effectLst/>
              <a:latin typeface="+mn-lt"/>
              <a:ea typeface="+mn-ea"/>
              <a:cs typeface="+mn-cs"/>
            </a:endParaRPr>
          </a:p>
          <a:p>
            <a:pPr marL="171450" lvl="0" indent="-171450">
              <a:buFontTx/>
              <a:buChar char="-"/>
            </a:pPr>
            <a:endParaRPr lang="en-GH" sz="1200" kern="1200" dirty="0">
              <a:solidFill>
                <a:schemeClr val="tx1"/>
              </a:solidFill>
              <a:effectLst/>
              <a:latin typeface="+mn-lt"/>
              <a:ea typeface="+mn-ea"/>
              <a:cs typeface="+mn-cs"/>
            </a:endParaRPr>
          </a:p>
          <a:p>
            <a:pPr marL="171450" lvl="0" indent="-171450">
              <a:buFontTx/>
              <a:buChar char="-"/>
            </a:pPr>
            <a:r>
              <a:rPr lang="en-GH" sz="1200" kern="1200" dirty="0">
                <a:solidFill>
                  <a:schemeClr val="tx1"/>
                </a:solidFill>
                <a:effectLst/>
                <a:latin typeface="+mn-lt"/>
                <a:ea typeface="+mn-ea"/>
                <a:cs typeface="+mn-cs"/>
              </a:rPr>
              <a:t>Increase IPV and OPV booster campaigns. The inactivated polio vaccine booster campaign was introduced in 2022 to educate children. This should be continued.</a:t>
            </a:r>
            <a:endParaRPr lang="en-US" sz="1200" kern="1200" dirty="0">
              <a:solidFill>
                <a:schemeClr val="tx1"/>
              </a:solidFill>
              <a:effectLst/>
              <a:latin typeface="+mn-lt"/>
              <a:ea typeface="+mn-ea"/>
              <a:cs typeface="+mn-cs"/>
            </a:endParaRPr>
          </a:p>
          <a:p>
            <a:pPr marL="171450" lvl="0" indent="-171450">
              <a:buFontTx/>
              <a:buChar char="-"/>
            </a:pPr>
            <a:endParaRPr lang="en-GH"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r>
              <a:rPr lang="en-GH" sz="1200" kern="1200" dirty="0">
                <a:solidFill>
                  <a:schemeClr val="tx1"/>
                </a:solidFill>
                <a:effectLst/>
                <a:latin typeface="+mn-lt"/>
                <a:ea typeface="+mn-ea"/>
                <a:cs typeface="+mn-cs"/>
              </a:rPr>
              <a:t>Ensure routine immunisation programmes in London and across the UK. Improving the uptake of polio vaccination programmes will ensure that more people are covered, especially in boroughs.</a:t>
            </a:r>
            <a:endParaRPr lang="en-GH" dirty="0"/>
          </a:p>
        </p:txBody>
      </p:sp>
      <p:sp>
        <p:nvSpPr>
          <p:cNvPr id="4" name="Slide Number Placeholder 3"/>
          <p:cNvSpPr>
            <a:spLocks noGrp="1"/>
          </p:cNvSpPr>
          <p:nvPr>
            <p:ph type="sldNum" sz="quarter" idx="5"/>
          </p:nvPr>
        </p:nvSpPr>
        <p:spPr/>
        <p:txBody>
          <a:bodyPr/>
          <a:lstStyle/>
          <a:p>
            <a:fld id="{03EC5B3C-1F66-443F-BF25-1E8A8F3D0030}" type="slidenum">
              <a:rPr lang="en-GH" smtClean="0"/>
              <a:t>17</a:t>
            </a:fld>
            <a:endParaRPr lang="en-GH"/>
          </a:p>
        </p:txBody>
      </p:sp>
    </p:spTree>
    <p:extLst>
      <p:ext uri="{BB962C8B-B14F-4D97-AF65-F5344CB8AC3E}">
        <p14:creationId xmlns:p14="http://schemas.microsoft.com/office/powerpoint/2010/main" val="11970317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CA37EC-FE9E-E917-59AB-C9FBB65F6B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F8B61E-DD31-EA14-CCB3-221179EF32E0}"/>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EA679DE8-1AA4-8393-BBA5-FB59093E6B20}"/>
              </a:ext>
            </a:extLst>
          </p:cNvPr>
          <p:cNvSpPr>
            <a:spLocks noGrp="1"/>
          </p:cNvSpPr>
          <p:nvPr>
            <p:ph type="body" idx="1"/>
          </p:nvPr>
        </p:nvSpPr>
        <p:spPr/>
        <p:txBody>
          <a:bodyPr/>
          <a:lstStyle/>
          <a:p>
            <a:pPr marL="171450" lvl="0" indent="-171450">
              <a:buFontTx/>
              <a:buChar char="-"/>
            </a:pPr>
            <a:r>
              <a:rPr lang="en-GH" sz="1200" kern="1200" dirty="0">
                <a:solidFill>
                  <a:schemeClr val="tx1"/>
                </a:solidFill>
                <a:effectLst/>
                <a:latin typeface="+mn-lt"/>
                <a:ea typeface="+mn-ea"/>
                <a:cs typeface="+mn-cs"/>
              </a:rPr>
              <a:t>Routine sewage surveillance </a:t>
            </a:r>
            <a:r>
              <a:rPr lang="en-US" sz="1200" kern="1200" dirty="0">
                <a:solidFill>
                  <a:schemeClr val="tx1"/>
                </a:solidFill>
                <a:effectLst/>
                <a:latin typeface="+mn-lt"/>
                <a:ea typeface="+mn-ea"/>
                <a:cs typeface="+mn-cs"/>
              </a:rPr>
              <a:t>(Rowland , et al., 2025)</a:t>
            </a:r>
            <a:r>
              <a:rPr lang="en-GH" sz="1200" kern="1200" dirty="0">
                <a:solidFill>
                  <a:schemeClr val="tx1"/>
                </a:solidFill>
                <a:effectLst/>
                <a:latin typeface="+mn-lt"/>
                <a:ea typeface="+mn-ea"/>
                <a:cs typeface="+mn-cs"/>
              </a:rPr>
              <a:t>. There should be routine surveillance of wastewater systems and sewage laboratory testing in London and other regions of the UK to aid early detection. This should be intensified across London and expanded nationally. </a:t>
            </a:r>
            <a:endParaRPr lang="en-US" sz="1200" kern="1200" dirty="0">
              <a:solidFill>
                <a:schemeClr val="tx1"/>
              </a:solidFill>
              <a:effectLst/>
              <a:latin typeface="+mn-lt"/>
              <a:ea typeface="+mn-ea"/>
              <a:cs typeface="+mn-cs"/>
            </a:endParaRPr>
          </a:p>
          <a:p>
            <a:pPr marL="171450" lvl="0" indent="-171450">
              <a:buFontTx/>
              <a:buChar char="-"/>
            </a:pPr>
            <a:endParaRPr lang="en-GH" sz="1200" kern="1200" dirty="0">
              <a:solidFill>
                <a:schemeClr val="tx1"/>
              </a:solidFill>
              <a:effectLst/>
              <a:latin typeface="+mn-lt"/>
              <a:ea typeface="+mn-ea"/>
              <a:cs typeface="+mn-cs"/>
            </a:endParaRPr>
          </a:p>
          <a:p>
            <a:pPr marL="171450" lvl="0" indent="-171450">
              <a:buFontTx/>
              <a:buChar char="-"/>
            </a:pPr>
            <a:r>
              <a:rPr lang="en-GH" sz="1200" kern="1200" dirty="0">
                <a:solidFill>
                  <a:schemeClr val="tx1"/>
                </a:solidFill>
                <a:effectLst/>
                <a:latin typeface="+mn-lt"/>
                <a:ea typeface="+mn-ea"/>
                <a:cs typeface="+mn-cs"/>
              </a:rPr>
              <a:t>Regular monitoring and analysis of faecal samples. The NHS and UKHSA should also conduct periodic (bi-weekly or monthly) monitoring and analysis of faecal samples from </a:t>
            </a:r>
            <a:r>
              <a:rPr lang="en-US" sz="1200" kern="1200" dirty="0">
                <a:solidFill>
                  <a:schemeClr val="tx1"/>
                </a:solidFill>
                <a:effectLst/>
                <a:latin typeface="+mn-lt"/>
                <a:ea typeface="+mn-ea"/>
                <a:cs typeface="+mn-cs"/>
              </a:rPr>
              <a:t>sewages in London and across the country</a:t>
            </a:r>
            <a:r>
              <a:rPr lang="en-GH"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marL="171450" lvl="0" indent="-171450">
              <a:buFontTx/>
              <a:buChar char="-"/>
            </a:pPr>
            <a:endParaRPr lang="en-GH"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 </a:t>
            </a:r>
            <a:r>
              <a:rPr lang="en-GH" sz="1200" kern="1200" dirty="0">
                <a:solidFill>
                  <a:schemeClr val="tx1"/>
                </a:solidFill>
                <a:effectLst/>
                <a:latin typeface="+mn-lt"/>
                <a:ea typeface="+mn-ea"/>
                <a:cs typeface="+mn-cs"/>
              </a:rPr>
              <a:t>Vigilance and testing at international airports. Poliovirus can be transported into the UK from foreign countries. As a result, there is a need for the UK Health Security Agency to collaborate with other international organisations like the World Health Organization (WHO) to assess travel risks and be alert with systems to prevent imported infections </a:t>
            </a:r>
            <a:r>
              <a:rPr lang="en-US" sz="1200" kern="1200" dirty="0">
                <a:solidFill>
                  <a:schemeClr val="tx1"/>
                </a:solidFill>
                <a:effectLst/>
                <a:latin typeface="+mn-lt"/>
                <a:ea typeface="+mn-ea"/>
                <a:cs typeface="+mn-cs"/>
              </a:rPr>
              <a:t>(UK Health Security Agency, 2022)</a:t>
            </a:r>
            <a:r>
              <a:rPr lang="en-GH" sz="1200" kern="1200" dirty="0">
                <a:solidFill>
                  <a:schemeClr val="tx1"/>
                </a:solidFill>
                <a:effectLst/>
                <a:latin typeface="+mn-lt"/>
                <a:ea typeface="+mn-ea"/>
                <a:cs typeface="+mn-cs"/>
              </a:rPr>
              <a:t>.</a:t>
            </a:r>
          </a:p>
        </p:txBody>
      </p:sp>
      <p:sp>
        <p:nvSpPr>
          <p:cNvPr id="4" name="Slide Number Placeholder 3">
            <a:extLst>
              <a:ext uri="{FF2B5EF4-FFF2-40B4-BE49-F238E27FC236}">
                <a16:creationId xmlns:a16="http://schemas.microsoft.com/office/drawing/2014/main" id="{DE06CAC3-4E7F-8F28-5812-76DF4693052B}"/>
              </a:ext>
            </a:extLst>
          </p:cNvPr>
          <p:cNvSpPr>
            <a:spLocks noGrp="1"/>
          </p:cNvSpPr>
          <p:nvPr>
            <p:ph type="sldNum" sz="quarter" idx="5"/>
          </p:nvPr>
        </p:nvSpPr>
        <p:spPr/>
        <p:txBody>
          <a:bodyPr/>
          <a:lstStyle/>
          <a:p>
            <a:fld id="{03EC5B3C-1F66-443F-BF25-1E8A8F3D0030}" type="slidenum">
              <a:rPr lang="en-GH" smtClean="0"/>
              <a:t>18</a:t>
            </a:fld>
            <a:endParaRPr lang="en-GH"/>
          </a:p>
        </p:txBody>
      </p:sp>
    </p:spTree>
    <p:extLst>
      <p:ext uri="{BB962C8B-B14F-4D97-AF65-F5344CB8AC3E}">
        <p14:creationId xmlns:p14="http://schemas.microsoft.com/office/powerpoint/2010/main" val="11535811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7FCABF-6025-4A3A-9F71-E2E5D124A7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5EBFB7-8E01-CE54-3654-64EA0B399267}"/>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039370FA-12F5-11FA-27DF-2736CA8567A1}"/>
              </a:ext>
            </a:extLst>
          </p:cNvPr>
          <p:cNvSpPr>
            <a:spLocks noGrp="1"/>
          </p:cNvSpPr>
          <p:nvPr>
            <p:ph type="body" idx="1"/>
          </p:nvPr>
        </p:nvSpPr>
        <p:spPr/>
        <p:txBody>
          <a:bodyPr/>
          <a:lstStyle/>
          <a:p>
            <a:pPr marL="171450" lvl="0" indent="-171450">
              <a:buFontTx/>
              <a:buChar char="-"/>
            </a:pPr>
            <a:r>
              <a:rPr lang="en-GH" sz="1200" kern="1200" dirty="0">
                <a:solidFill>
                  <a:schemeClr val="tx1"/>
                </a:solidFill>
                <a:effectLst/>
                <a:latin typeface="+mn-lt"/>
                <a:ea typeface="+mn-ea"/>
                <a:cs typeface="+mn-cs"/>
              </a:rPr>
              <a:t>Strengthening community engagement and public education. There should be public communication to indicate that polio mainly spreads through the faecal-oral route, and therefore the need for washing hands with soap and running water regularly, as well as the use of sanitisers to avoid catching or spreading the virus </a:t>
            </a:r>
            <a:r>
              <a:rPr lang="en-US" sz="1200" kern="1200" dirty="0">
                <a:solidFill>
                  <a:schemeClr val="tx1"/>
                </a:solidFill>
                <a:effectLst/>
                <a:latin typeface="+mn-lt"/>
                <a:ea typeface="+mn-ea"/>
                <a:cs typeface="+mn-cs"/>
              </a:rPr>
              <a:t>(NHS, 2026)</a:t>
            </a:r>
            <a:r>
              <a:rPr lang="en-GH"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marL="171450" lvl="0" indent="-171450">
              <a:buFontTx/>
              <a:buChar char="-"/>
            </a:pPr>
            <a:endParaRPr lang="en-GH" sz="1200" kern="1200" dirty="0">
              <a:solidFill>
                <a:schemeClr val="tx1"/>
              </a:solidFill>
              <a:effectLst/>
              <a:latin typeface="+mn-lt"/>
              <a:ea typeface="+mn-ea"/>
              <a:cs typeface="+mn-cs"/>
            </a:endParaRPr>
          </a:p>
          <a:p>
            <a:pPr marL="171450" lvl="0" indent="-171450">
              <a:buFontTx/>
              <a:buChar char="-"/>
            </a:pPr>
            <a:r>
              <a:rPr lang="en-GH" sz="1200" kern="1200" dirty="0">
                <a:solidFill>
                  <a:schemeClr val="tx1"/>
                </a:solidFill>
                <a:effectLst/>
                <a:latin typeface="+mn-lt"/>
                <a:ea typeface="+mn-ea"/>
                <a:cs typeface="+mn-cs"/>
              </a:rPr>
              <a:t>Targeted outreach to lower coverage communities. The NHS could increase public awareness campaigns to specific communities with lower coverage. Also, there should be public information so individuals can check whether they are up to date with polio vaccines.</a:t>
            </a:r>
            <a:endParaRPr lang="en-US" sz="1200" kern="1200" dirty="0">
              <a:solidFill>
                <a:schemeClr val="tx1"/>
              </a:solidFill>
              <a:effectLst/>
              <a:latin typeface="+mn-lt"/>
              <a:ea typeface="+mn-ea"/>
              <a:cs typeface="+mn-cs"/>
            </a:endParaRPr>
          </a:p>
          <a:p>
            <a:pPr marL="171450" lvl="0" indent="-171450">
              <a:buFontTx/>
              <a:buChar char="-"/>
            </a:pPr>
            <a:endParaRPr lang="en-GH"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r>
              <a:rPr lang="en-GH" sz="1200" kern="1200" dirty="0">
                <a:solidFill>
                  <a:schemeClr val="tx1"/>
                </a:solidFill>
                <a:effectLst/>
                <a:latin typeface="+mn-lt"/>
                <a:ea typeface="+mn-ea"/>
                <a:cs typeface="+mn-cs"/>
              </a:rPr>
              <a:t>Combating misinformation on poliovirus. The UKHSA can liaise with the relevant authorities to address the spread of misinformation on the polio virus on social media through public education to quell false conspiracies. </a:t>
            </a:r>
            <a:endParaRPr lang="en-GH" dirty="0"/>
          </a:p>
        </p:txBody>
      </p:sp>
      <p:sp>
        <p:nvSpPr>
          <p:cNvPr id="4" name="Slide Number Placeholder 3">
            <a:extLst>
              <a:ext uri="{FF2B5EF4-FFF2-40B4-BE49-F238E27FC236}">
                <a16:creationId xmlns:a16="http://schemas.microsoft.com/office/drawing/2014/main" id="{B5073F25-41C7-E11D-6A27-410AA338203C}"/>
              </a:ext>
            </a:extLst>
          </p:cNvPr>
          <p:cNvSpPr>
            <a:spLocks noGrp="1"/>
          </p:cNvSpPr>
          <p:nvPr>
            <p:ph type="sldNum" sz="quarter" idx="5"/>
          </p:nvPr>
        </p:nvSpPr>
        <p:spPr/>
        <p:txBody>
          <a:bodyPr/>
          <a:lstStyle/>
          <a:p>
            <a:fld id="{03EC5B3C-1F66-443F-BF25-1E8A8F3D0030}" type="slidenum">
              <a:rPr lang="en-GH" smtClean="0"/>
              <a:t>19</a:t>
            </a:fld>
            <a:endParaRPr lang="en-GH"/>
          </a:p>
        </p:txBody>
      </p:sp>
    </p:spTree>
    <p:extLst>
      <p:ext uri="{BB962C8B-B14F-4D97-AF65-F5344CB8AC3E}">
        <p14:creationId xmlns:p14="http://schemas.microsoft.com/office/powerpoint/2010/main" val="34342500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1982A1E-38B3-484D-91A1-C6B56701A254}"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57F6E4-295B-4E59-8862-95383FFF2461}" type="slidenum">
              <a:rPr lang="en-US" smtClean="0"/>
              <a:pPr/>
              <a:t>‹#›</a:t>
            </a:fld>
            <a:endParaRPr lang="en-US"/>
          </a:p>
        </p:txBody>
      </p:sp>
    </p:spTree>
    <p:extLst>
      <p:ext uri="{BB962C8B-B14F-4D97-AF65-F5344CB8AC3E}">
        <p14:creationId xmlns:p14="http://schemas.microsoft.com/office/powerpoint/2010/main" val="307129033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982A1E-38B3-484D-91A1-C6B56701A254}"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57F6E4-295B-4E59-8862-95383FFF2461}" type="slidenum">
              <a:rPr lang="en-US" smtClean="0"/>
              <a:pPr/>
              <a:t>‹#›</a:t>
            </a:fld>
            <a:endParaRPr lang="en-US"/>
          </a:p>
        </p:txBody>
      </p:sp>
    </p:spTree>
    <p:extLst>
      <p:ext uri="{BB962C8B-B14F-4D97-AF65-F5344CB8AC3E}">
        <p14:creationId xmlns:p14="http://schemas.microsoft.com/office/powerpoint/2010/main" val="380881752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82A1E-38B3-484D-91A1-C6B56701A254}"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57F6E4-295B-4E59-8862-95383FFF2461}" type="slidenum">
              <a:rPr lang="en-US" smtClean="0"/>
              <a:pPr/>
              <a:t>‹#›</a:t>
            </a:fld>
            <a:endParaRPr lang="en-US"/>
          </a:p>
        </p:txBody>
      </p:sp>
    </p:spTree>
    <p:extLst>
      <p:ext uri="{BB962C8B-B14F-4D97-AF65-F5344CB8AC3E}">
        <p14:creationId xmlns:p14="http://schemas.microsoft.com/office/powerpoint/2010/main" val="325407642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982A1E-38B3-484D-91A1-C6B56701A254}" type="datetimeFigureOut">
              <a:rPr lang="en-US" smtClean="0"/>
              <a:pPr/>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C57F6E4-295B-4E59-8862-95383FFF2461}" type="slidenum">
              <a:rPr lang="en-US" smtClean="0"/>
              <a:pPr/>
              <a:t>‹#›</a:t>
            </a:fld>
            <a:endParaRPr lang="en-US"/>
          </a:p>
        </p:txBody>
      </p:sp>
    </p:spTree>
    <p:extLst>
      <p:ext uri="{BB962C8B-B14F-4D97-AF65-F5344CB8AC3E}">
        <p14:creationId xmlns:p14="http://schemas.microsoft.com/office/powerpoint/2010/main" val="221919081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982A1E-38B3-484D-91A1-C6B56701A254}" type="datetimeFigureOut">
              <a:rPr lang="en-US" smtClean="0"/>
              <a:pPr/>
              <a:t>3/16/2026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C57F6E4-295B-4E59-8862-95383FFF2461}" type="slidenum">
              <a:rPr lang="en-US" smtClean="0"/>
              <a:pPr/>
              <a:t>‹#›</a:t>
            </a:fld>
            <a:endParaRPr lang="en-US"/>
          </a:p>
        </p:txBody>
      </p:sp>
    </p:spTree>
    <p:extLst>
      <p:ext uri="{BB962C8B-B14F-4D97-AF65-F5344CB8AC3E}">
        <p14:creationId xmlns:p14="http://schemas.microsoft.com/office/powerpoint/2010/main" val="103339289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1982A1E-38B3-484D-91A1-C6B56701A254}" type="datetimeFigureOut">
              <a:rPr lang="en-US" smtClean="0"/>
              <a:pPr/>
              <a:t>3/16/2026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C57F6E4-295B-4E59-8862-95383FFF2461}" type="slidenum">
              <a:rPr lang="en-US" smtClean="0"/>
              <a:pPr/>
              <a:t>‹#›</a:t>
            </a:fld>
            <a:endParaRPr lang="en-US"/>
          </a:p>
        </p:txBody>
      </p:sp>
    </p:spTree>
    <p:extLst>
      <p:ext uri="{BB962C8B-B14F-4D97-AF65-F5344CB8AC3E}">
        <p14:creationId xmlns:p14="http://schemas.microsoft.com/office/powerpoint/2010/main" val="35236665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982A1E-38B3-484D-91A1-C6B56701A254}" type="datetimeFigureOut">
              <a:rPr lang="en-US" smtClean="0"/>
              <a:pPr/>
              <a:t>3/16/2026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C57F6E4-295B-4E59-8862-95383FFF2461}" type="slidenum">
              <a:rPr lang="en-US" smtClean="0"/>
              <a:pPr/>
              <a:t>‹#›</a:t>
            </a:fld>
            <a:endParaRPr lang="en-US"/>
          </a:p>
        </p:txBody>
      </p:sp>
    </p:spTree>
    <p:extLst>
      <p:ext uri="{BB962C8B-B14F-4D97-AF65-F5344CB8AC3E}">
        <p14:creationId xmlns:p14="http://schemas.microsoft.com/office/powerpoint/2010/main" val="176622753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01982A1E-38B3-484D-91A1-C6B56701A254}" type="datetimeFigureOut">
              <a:rPr lang="en-US" smtClean="0"/>
              <a:pPr/>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C57F6E4-295B-4E59-8862-95383FFF2461}" type="slidenum">
              <a:rPr lang="en-US" smtClean="0"/>
              <a:pPr/>
              <a:t>‹#›</a:t>
            </a:fld>
            <a:endParaRPr lang="en-US"/>
          </a:p>
        </p:txBody>
      </p:sp>
    </p:spTree>
    <p:extLst>
      <p:ext uri="{BB962C8B-B14F-4D97-AF65-F5344CB8AC3E}">
        <p14:creationId xmlns:p14="http://schemas.microsoft.com/office/powerpoint/2010/main" val="102520753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982A1E-38B3-484D-91A1-C6B56701A254}" type="datetimeFigureOut">
              <a:rPr lang="en-US" smtClean="0"/>
              <a:pPr/>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C57F6E4-295B-4E59-8862-95383FFF2461}" type="slidenum">
              <a:rPr lang="en-US" smtClean="0"/>
              <a:pPr/>
              <a:t>‹#›</a:t>
            </a:fld>
            <a:endParaRPr lang="en-US"/>
          </a:p>
        </p:txBody>
      </p:sp>
    </p:spTree>
    <p:extLst>
      <p:ext uri="{BB962C8B-B14F-4D97-AF65-F5344CB8AC3E}">
        <p14:creationId xmlns:p14="http://schemas.microsoft.com/office/powerpoint/2010/main" val="394328205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82A1E-38B3-484D-91A1-C6B56701A254}"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57F6E4-295B-4E59-8862-95383FFF2461}" type="slidenum">
              <a:rPr lang="en-US" smtClean="0"/>
              <a:pPr/>
              <a:t>‹#›</a:t>
            </a:fld>
            <a:endParaRPr lang="en-US"/>
          </a:p>
        </p:txBody>
      </p:sp>
    </p:spTree>
    <p:extLst>
      <p:ext uri="{BB962C8B-B14F-4D97-AF65-F5344CB8AC3E}">
        <p14:creationId xmlns:p14="http://schemas.microsoft.com/office/powerpoint/2010/main" val="250798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82A1E-38B3-484D-91A1-C6B56701A254}"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57F6E4-295B-4E59-8862-95383FFF2461}"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184130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82A1E-38B3-484D-91A1-C6B56701A254}"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57F6E4-295B-4E59-8862-95383FFF2461}" type="slidenum">
              <a:rPr lang="en-US" smtClean="0"/>
              <a:pPr/>
              <a:t>‹#›</a:t>
            </a:fld>
            <a:endParaRPr lang="en-US"/>
          </a:p>
        </p:txBody>
      </p:sp>
    </p:spTree>
    <p:extLst>
      <p:ext uri="{BB962C8B-B14F-4D97-AF65-F5344CB8AC3E}">
        <p14:creationId xmlns:p14="http://schemas.microsoft.com/office/powerpoint/2010/main" val="21744001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82A1E-38B3-484D-91A1-C6B56701A254}"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57F6E4-295B-4E59-8862-95383FFF2461}"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841073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82A1E-38B3-484D-91A1-C6B56701A254}"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57F6E4-295B-4E59-8862-95383FFF2461}" type="slidenum">
              <a:rPr lang="en-US" smtClean="0"/>
              <a:pPr/>
              <a:t>‹#›</a:t>
            </a:fld>
            <a:endParaRPr lang="en-US"/>
          </a:p>
        </p:txBody>
      </p:sp>
    </p:spTree>
    <p:extLst>
      <p:ext uri="{BB962C8B-B14F-4D97-AF65-F5344CB8AC3E}">
        <p14:creationId xmlns:p14="http://schemas.microsoft.com/office/powerpoint/2010/main" val="30884813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982A1E-38B3-484D-91A1-C6B56701A254}"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57F6E4-295B-4E59-8862-95383FFF2461}" type="slidenum">
              <a:rPr lang="en-US" smtClean="0"/>
              <a:pPr/>
              <a:t>‹#›</a:t>
            </a:fld>
            <a:endParaRPr lang="en-US"/>
          </a:p>
        </p:txBody>
      </p:sp>
    </p:spTree>
    <p:extLst>
      <p:ext uri="{BB962C8B-B14F-4D97-AF65-F5344CB8AC3E}">
        <p14:creationId xmlns:p14="http://schemas.microsoft.com/office/powerpoint/2010/main" val="38369957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982A1E-38B3-484D-91A1-C6B56701A254}"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57F6E4-295B-4E59-8862-95383FFF2461}" type="slidenum">
              <a:rPr lang="en-US" smtClean="0"/>
              <a:pPr/>
              <a:t>‹#›</a:t>
            </a:fld>
            <a:endParaRPr lang="en-US"/>
          </a:p>
        </p:txBody>
      </p:sp>
    </p:spTree>
    <p:extLst>
      <p:ext uri="{BB962C8B-B14F-4D97-AF65-F5344CB8AC3E}">
        <p14:creationId xmlns:p14="http://schemas.microsoft.com/office/powerpoint/2010/main" val="47164230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1982A1E-38B3-484D-91A1-C6B56701A254}" type="datetimeFigureOut">
              <a:rPr lang="en-US" smtClean="0"/>
              <a:pPr/>
              <a:t>3/16/2026</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6C57F6E4-295B-4E59-8862-95383FFF2461}" type="slidenum">
              <a:rPr lang="en-US" smtClean="0"/>
              <a:pPr/>
              <a:t>‹#›</a:t>
            </a:fld>
            <a:endParaRPr lang="en-US"/>
          </a:p>
        </p:txBody>
      </p:sp>
    </p:spTree>
    <p:extLst>
      <p:ext uri="{BB962C8B-B14F-4D97-AF65-F5344CB8AC3E}">
        <p14:creationId xmlns:p14="http://schemas.microsoft.com/office/powerpoint/2010/main" val="1010138854"/>
      </p:ext>
    </p:extLst>
  </p:cSld>
  <p:clrMap bg1="lt1" tx1="dk1" bg2="lt2" tx2="dk2" accent1="accent1" accent2="accent2" accent3="accent3" accent4="accent4" accent5="accent5" accent6="accent6" hlink="hlink" folHlink="folHlink"/>
  <p:sldLayoutIdLst>
    <p:sldLayoutId id="2147483888" r:id="rId1"/>
    <p:sldLayoutId id="2147483889" r:id="rId2"/>
    <p:sldLayoutId id="2147483890" r:id="rId3"/>
    <p:sldLayoutId id="2147483891" r:id="rId4"/>
    <p:sldLayoutId id="2147483892" r:id="rId5"/>
    <p:sldLayoutId id="2147483893" r:id="rId6"/>
    <p:sldLayoutId id="2147483894" r:id="rId7"/>
    <p:sldLayoutId id="2147483895" r:id="rId8"/>
    <p:sldLayoutId id="2147483896" r:id="rId9"/>
    <p:sldLayoutId id="2147483897" r:id="rId10"/>
    <p:sldLayoutId id="2147483898" r:id="rId11"/>
    <p:sldLayoutId id="2147483899" r:id="rId12"/>
    <p:sldLayoutId id="2147483900" r:id="rId13"/>
    <p:sldLayoutId id="2147483901" r:id="rId14"/>
    <p:sldLayoutId id="2147483902" r:id="rId15"/>
    <p:sldLayoutId id="2147483903" r:id="rId16"/>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6.png"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13.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8" Type="http://schemas.microsoft.com/office/2007/relationships/diagramDrawing" Target="../diagrams/drawing2.xml" /><Relationship Id="rId3" Type="http://schemas.openxmlformats.org/officeDocument/2006/relationships/image" Target="../media/image9.jpeg" /><Relationship Id="rId7" Type="http://schemas.openxmlformats.org/officeDocument/2006/relationships/diagramColors" Target="../diagrams/colors2.xml" /><Relationship Id="rId2" Type="http://schemas.openxmlformats.org/officeDocument/2006/relationships/image" Target="../media/image8.jpeg" /><Relationship Id="rId1" Type="http://schemas.openxmlformats.org/officeDocument/2006/relationships/slideLayout" Target="../slideLayouts/slideLayout2.xml" /><Relationship Id="rId6" Type="http://schemas.openxmlformats.org/officeDocument/2006/relationships/diagramQuickStyle" Target="../diagrams/quickStyle2.xml" /><Relationship Id="rId5" Type="http://schemas.openxmlformats.org/officeDocument/2006/relationships/diagramLayout" Target="../diagrams/layout2.xml" /><Relationship Id="rId4" Type="http://schemas.openxmlformats.org/officeDocument/2006/relationships/diagramData" Target="../diagrams/data2.xml" /></Relationships>
</file>

<file path=ppt/slides/_rels/slide15.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4.xml" /><Relationship Id="rId3" Type="http://schemas.openxmlformats.org/officeDocument/2006/relationships/image" Target="../media/image17.jpg" /><Relationship Id="rId7" Type="http://schemas.openxmlformats.org/officeDocument/2006/relationships/diagramQuickStyle" Target="../diagrams/quickStyle4.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Layout" Target="../diagrams/layout4.xml" /><Relationship Id="rId5" Type="http://schemas.openxmlformats.org/officeDocument/2006/relationships/diagramData" Target="../diagrams/data4.xml" /><Relationship Id="rId4" Type="http://schemas.openxmlformats.org/officeDocument/2006/relationships/image" Target="../media/image18.jpg" /><Relationship Id="rId9" Type="http://schemas.microsoft.com/office/2007/relationships/diagramDrawing" Target="../diagrams/drawing4.xml" /></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5.xml" /><Relationship Id="rId3" Type="http://schemas.openxmlformats.org/officeDocument/2006/relationships/image" Target="../media/image19.jfif" /><Relationship Id="rId7" Type="http://schemas.openxmlformats.org/officeDocument/2006/relationships/diagramQuickStyle" Target="../diagrams/quickStyle5.xml"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diagramLayout" Target="../diagrams/layout5.xml" /><Relationship Id="rId5" Type="http://schemas.openxmlformats.org/officeDocument/2006/relationships/diagramData" Target="../diagrams/data5.xml" /><Relationship Id="rId4" Type="http://schemas.openxmlformats.org/officeDocument/2006/relationships/image" Target="../media/image20.jfif" /><Relationship Id="rId9" Type="http://schemas.microsoft.com/office/2007/relationships/diagramDrawing" Target="../diagrams/drawing5.xml" /></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6.xml" /><Relationship Id="rId3" Type="http://schemas.openxmlformats.org/officeDocument/2006/relationships/image" Target="../media/image21.jpg" /><Relationship Id="rId7" Type="http://schemas.openxmlformats.org/officeDocument/2006/relationships/diagramQuickStyle" Target="../diagrams/quickStyle6.xml"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diagramLayout" Target="../diagrams/layout6.xml" /><Relationship Id="rId5" Type="http://schemas.openxmlformats.org/officeDocument/2006/relationships/diagramData" Target="../diagrams/data6.xml" /><Relationship Id="rId4" Type="http://schemas.openxmlformats.org/officeDocument/2006/relationships/image" Target="../media/image22.jfif" /><Relationship Id="rId9" Type="http://schemas.microsoft.com/office/2007/relationships/diagramDrawing" Target="../diagrams/drawing6.xml" /></Relationships>
</file>

<file path=ppt/slides/_rels/slide20.xml.rels><?xml version="1.0" encoding="UTF-8" standalone="yes"?>
<Relationships xmlns="http://schemas.openxmlformats.org/package/2006/relationships"><Relationship Id="rId2" Type="http://schemas.openxmlformats.org/officeDocument/2006/relationships/image" Target="../media/image23.jpeg" /><Relationship Id="rId1" Type="http://schemas.openxmlformats.org/officeDocument/2006/relationships/slideLayout" Target="../slideLayouts/slideLayout4.xml" /></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2.xml.rels><?xml version="1.0" encoding="UTF-8" standalone="yes"?>
<Relationships xmlns="http://schemas.openxmlformats.org/package/2006/relationships"><Relationship Id="rId3" Type="http://schemas.openxmlformats.org/officeDocument/2006/relationships/hyperlink" Target="https://journals.asm.org/doi/10.1128/aem.00702-20" TargetMode="External" /><Relationship Id="rId2" Type="http://schemas.openxmlformats.org/officeDocument/2006/relationships/hyperlink" Target="https://www.cdc.gov" TargetMode="External" /><Relationship Id="rId1" Type="http://schemas.openxmlformats.org/officeDocument/2006/relationships/slideLayout" Target="../slideLayouts/slideLayout2.xml" /><Relationship Id="rId6" Type="http://schemas.openxmlformats.org/officeDocument/2006/relationships/hyperlink" Target="https://www.thelancet.com/journals/lancet/article/PIIS0140-6736(22)01582-3/abstract" TargetMode="External" /><Relationship Id="rId5" Type="http://schemas.openxmlformats.org/officeDocument/2006/relationships/hyperlink" Target="https://polioeradication.org/polio-today/the-communities/" TargetMode="External" /><Relationship Id="rId4" Type="http://schemas.openxmlformats.org/officeDocument/2006/relationships/hyperlink" Target="https://www.mdpi.com/2076-393X/13/3/232" TargetMode="External" /></Relationships>
</file>

<file path=ppt/slides/_rels/slide23.xml.rels><?xml version="1.0" encoding="UTF-8" standalone="yes"?>
<Relationships xmlns="http://schemas.openxmlformats.org/package/2006/relationships"><Relationship Id="rId3" Type="http://schemas.openxmlformats.org/officeDocument/2006/relationships/hyperlink" Target="https://www.sciencedirect.com/science/article/pii/S2049080122015333" TargetMode="External" /><Relationship Id="rId2" Type="http://schemas.openxmlformats.org/officeDocument/2006/relationships/hyperlink" Target="https://www.mdpi.com/2076-393X/10/11/1969" TargetMode="External" /><Relationship Id="rId1" Type="http://schemas.openxmlformats.org/officeDocument/2006/relationships/slideLayout" Target="../slideLayouts/slideLayout7.xml" /><Relationship Id="rId6" Type="http://schemas.openxmlformats.org/officeDocument/2006/relationships/hyperlink" Target="https://www.nhs.uk" TargetMode="External" /><Relationship Id="rId5" Type="http://schemas.openxmlformats.org/officeDocument/2006/relationships/hyperlink" Target="https://www.nhs.uk/conditions/polio/" TargetMode="External" /><Relationship Id="rId4" Type="http://schemas.openxmlformats.org/officeDocument/2006/relationships/hyperlink" Target="https://pmc.ncbi.nlm.nih.gov/articles/PMC10241397/" TargetMode="External" /></Relationships>
</file>

<file path=ppt/slides/_rels/slide24.xml.rels><?xml version="1.0" encoding="UTF-8" standalone="yes"?>
<Relationships xmlns="http://schemas.openxmlformats.org/package/2006/relationships"><Relationship Id="rId3" Type="http://schemas.openxmlformats.org/officeDocument/2006/relationships/hyperlink" Target="https://www.gov.uk/government/news/poliovirus-detected-in-sewage-from-north-and-east-london" TargetMode="External" /><Relationship Id="rId2" Type="http://schemas.openxmlformats.org/officeDocument/2006/relationships/hyperlink" Target="https://www.nature.com/articles/s41467-025-56118-z" TargetMode="External" /><Relationship Id="rId1" Type="http://schemas.openxmlformats.org/officeDocument/2006/relationships/slideLayout" Target="../slideLayouts/slideLayout7.xml" /><Relationship Id="rId5" Type="http://schemas.openxmlformats.org/officeDocument/2006/relationships/hyperlink" Target="https://www.who.int" TargetMode="External" /><Relationship Id="rId4" Type="http://schemas.openxmlformats.org/officeDocument/2006/relationships/hyperlink" Target="https://www.unicef.org"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9C9CBBA-55FA-C248-D785-CB024361AAB7}"/>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CA28A4C6-B95D-FC2C-6DF2-B1C4DA86444D}"/>
              </a:ext>
            </a:extLst>
          </p:cNvPr>
          <p:cNvPicPr>
            <a:picLocks noChangeAspect="1"/>
          </p:cNvPicPr>
          <p:nvPr/>
        </p:nvPicPr>
        <p:blipFill>
          <a:blip r:embed="rId2">
            <a:extLst>
              <a:ext uri="{28A0092B-C50C-407E-A947-70E740481C1C}">
                <a14:useLocalDpi xmlns:a14="http://schemas.microsoft.com/office/drawing/2010/main" val="0"/>
              </a:ext>
            </a:extLst>
          </a:blip>
          <a:srcRect l="11000" r="-1" b="-1"/>
          <a:stretch>
            <a:fillRect/>
          </a:stretch>
        </p:blipFill>
        <p:spPr>
          <a:xfrm>
            <a:off x="20" y="10"/>
            <a:ext cx="9143980" cy="6857990"/>
          </a:xfrm>
          <a:prstGeom prst="rect">
            <a:avLst/>
          </a:prstGeom>
        </p:spPr>
      </p:pic>
      <p:sp>
        <p:nvSpPr>
          <p:cNvPr id="13" name="Rectangle: Rounded Corners 12">
            <a:extLst>
              <a:ext uri="{FF2B5EF4-FFF2-40B4-BE49-F238E27FC236}">
                <a16:creationId xmlns:a16="http://schemas.microsoft.com/office/drawing/2014/main" id="{3405CCEE-E11A-4FA1-4A75-B7D9521FEF9C}"/>
              </a:ext>
            </a:extLst>
          </p:cNvPr>
          <p:cNvSpPr/>
          <p:nvPr/>
        </p:nvSpPr>
        <p:spPr>
          <a:xfrm>
            <a:off x="1868897" y="4442875"/>
            <a:ext cx="4340936" cy="1708681"/>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14313" indent="-214313" algn="ctr">
              <a:buFont typeface="Arial" panose="020B0604020202020204" pitchFamily="34" charset="0"/>
              <a:buChar char="•"/>
            </a:pPr>
            <a:r>
              <a:rPr lang="en-IN" sz="1800"/>
              <a:t>Suzan Wakayamba Namitala 2515844</a:t>
            </a:r>
          </a:p>
          <a:p>
            <a:pPr marL="214313" indent="-214313" algn="ctr">
              <a:buFont typeface="Arial" panose="020B0604020202020204" pitchFamily="34" charset="0"/>
              <a:buChar char="•"/>
            </a:pPr>
            <a:r>
              <a:rPr lang="en-IN" sz="1800"/>
              <a:t>Emily Amoo-Gotfried 2518106</a:t>
            </a:r>
          </a:p>
          <a:p>
            <a:pPr marL="214313" indent="-214313" algn="ctr">
              <a:buFont typeface="Arial" panose="020B0604020202020204" pitchFamily="34" charset="0"/>
              <a:buChar char="•"/>
            </a:pPr>
            <a:r>
              <a:rPr lang="en-IN" sz="1800"/>
              <a:t>Fatoumata Silla Sillah 2509136</a:t>
            </a:r>
          </a:p>
          <a:p>
            <a:pPr marL="214313" indent="-214313" algn="ctr">
              <a:buFont typeface="Arial" panose="020B0604020202020204" pitchFamily="34" charset="0"/>
              <a:buChar char="•"/>
            </a:pPr>
            <a:r>
              <a:rPr lang="en-IN" sz="1800"/>
              <a:t>Maria Gabriela Ion – 2509672</a:t>
            </a:r>
          </a:p>
          <a:p>
            <a:pPr marL="214313" indent="-214313" algn="ctr">
              <a:buFont typeface="Arial" panose="020B0604020202020204" pitchFamily="34" charset="0"/>
              <a:buChar char="•"/>
            </a:pPr>
            <a:r>
              <a:rPr lang="en-IN" sz="1800"/>
              <a:t>Farzanah Kakar 2516584</a:t>
            </a:r>
            <a:endParaRPr lang="en-IN" sz="1800" dirty="0"/>
          </a:p>
        </p:txBody>
      </p:sp>
    </p:spTree>
    <p:extLst>
      <p:ext uri="{BB962C8B-B14F-4D97-AF65-F5344CB8AC3E}">
        <p14:creationId xmlns:p14="http://schemas.microsoft.com/office/powerpoint/2010/main" val="185867439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Picture1axa.png"/>
          <p:cNvPicPr>
            <a:picLocks noGrp="1" noChangeAspect="1"/>
          </p:cNvPicPr>
          <p:nvPr>
            <p:ph idx="1"/>
          </p:nvPr>
        </p:nvPicPr>
        <p:blipFill>
          <a:blip r:embed="rId2" cstate="print"/>
          <a:stretch>
            <a:fillRect/>
          </a:stretch>
        </p:blipFill>
        <p:spPr>
          <a:xfrm>
            <a:off x="1137201" y="2160588"/>
            <a:ext cx="5293210" cy="3881437"/>
          </a:xfrm>
        </p:spPr>
      </p:pic>
      <p:sp>
        <p:nvSpPr>
          <p:cNvPr id="10" name="Title 1"/>
          <p:cNvSpPr txBox="1">
            <a:spLocks/>
          </p:cNvSpPr>
          <p:nvPr/>
        </p:nvSpPr>
        <p:spPr>
          <a:xfrm>
            <a:off x="533400" y="381000"/>
            <a:ext cx="7924800" cy="6858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lang="ba-RU" sz="3600" b="1" dirty="0">
              <a:effectLst>
                <a:outerShdw blurRad="38100" dist="38100" dir="2700000" algn="tl">
                  <a:srgbClr val="000000">
                    <a:alpha val="43137"/>
                  </a:srgbClr>
                </a:outerShdw>
              </a:effectLst>
              <a:latin typeface="Times New Roman" pitchFamily="18" charset="0"/>
              <a:ea typeface="+mj-ea"/>
              <a:cs typeface="2  Titr" pitchFamily="2" charset="-78"/>
            </a:endParaRPr>
          </a:p>
        </p:txBody>
      </p:sp>
      <p:sp>
        <p:nvSpPr>
          <p:cNvPr id="11" name="Text Placeholder 2"/>
          <p:cNvSpPr txBox="1">
            <a:spLocks/>
          </p:cNvSpPr>
          <p:nvPr/>
        </p:nvSpPr>
        <p:spPr>
          <a:xfrm>
            <a:off x="457200" y="1143000"/>
            <a:ext cx="8305800" cy="4876800"/>
          </a:xfrm>
          <a:prstGeom prst="rect">
            <a:avLst/>
          </a:prstGeom>
        </p:spPr>
        <p:txBody>
          <a:bodyPr vert="horz" lIns="91440" tIns="45720" rIns="91440" bIns="45720" rtlCol="0">
            <a:noAutofit/>
          </a:bodyPr>
          <a:lstStyle/>
          <a:p>
            <a:pPr algn="just"/>
            <a:r>
              <a:rPr lang="fa-IR" sz="2400" dirty="0">
                <a:cs typeface="2  Mitra_4 (MRT)" pitchFamily="2" charset="-78"/>
              </a:rPr>
              <a:t> </a:t>
            </a:r>
            <a:endParaRPr lang="en-US" sz="2400" dirty="0">
              <a:cs typeface="2  Mitra_4 (MRT)" pitchFamily="2" charset="-78"/>
            </a:endParaRPr>
          </a:p>
        </p:txBody>
      </p:sp>
      <p:sp>
        <p:nvSpPr>
          <p:cNvPr id="7" name="TextBox 6">
            <a:extLst>
              <a:ext uri="{FF2B5EF4-FFF2-40B4-BE49-F238E27FC236}">
                <a16:creationId xmlns:a16="http://schemas.microsoft.com/office/drawing/2014/main" id="{1AB5BAEE-F905-40D5-A0D0-47700210FC8A}"/>
              </a:ext>
            </a:extLst>
          </p:cNvPr>
          <p:cNvSpPr txBox="1"/>
          <p:nvPr/>
        </p:nvSpPr>
        <p:spPr>
          <a:xfrm>
            <a:off x="0" y="109820"/>
            <a:ext cx="8991600" cy="18150097"/>
          </a:xfrm>
          <a:prstGeom prst="rect">
            <a:avLst/>
          </a:prstGeom>
          <a:noFill/>
          <a:ln>
            <a:solidFill>
              <a:schemeClr val="bg1"/>
            </a:solidFill>
          </a:ln>
        </p:spPr>
        <p:txBody>
          <a:bodyPr wrap="square">
            <a:spAutoFit/>
          </a:bodyPr>
          <a:lstStyle/>
          <a:p>
            <a:pPr algn="ctr"/>
            <a:r>
              <a:rPr lang="en-GB" sz="3200" b="1" dirty="0"/>
              <a:t>Introduction</a:t>
            </a:r>
          </a:p>
          <a:p>
            <a:pPr algn="ctr"/>
            <a:r>
              <a:rPr lang="en-GB" sz="3200" b="1" dirty="0"/>
              <a:t>What is Polio (Poliomyelitis)?</a:t>
            </a:r>
          </a:p>
          <a:p>
            <a:pPr algn="ctr"/>
            <a:endParaRPr lang="en-GB" sz="3200" b="1" dirty="0"/>
          </a:p>
          <a:p>
            <a:pPr marL="457200" indent="-457200">
              <a:buFont typeface="Arial" panose="020B0604020202020204" pitchFamily="34" charset="0"/>
              <a:buChar char="•"/>
            </a:pPr>
            <a:r>
              <a:rPr lang="en-GB" sz="2400" b="1" u="sng" dirty="0"/>
              <a:t>Polio (poliomyelitis) </a:t>
            </a:r>
            <a:r>
              <a:rPr lang="en-GB" sz="2400" dirty="0"/>
              <a:t>is a highly infectious disease caused by the poliovirus </a:t>
            </a:r>
            <a:r>
              <a:rPr lang="en-GB" sz="2400" b="1" i="1" dirty="0"/>
              <a:t>.</a:t>
            </a:r>
            <a:endParaRPr lang="en-GB" sz="2400" b="1" dirty="0"/>
          </a:p>
          <a:p>
            <a:pPr marL="457200" indent="-457200">
              <a:buFont typeface="Arial" panose="020B0604020202020204" pitchFamily="34" charset="0"/>
              <a:buChar char="•"/>
            </a:pPr>
            <a:r>
              <a:rPr lang="en-GB" sz="2400" dirty="0"/>
              <a:t>It mainly affects children under 5 years old .</a:t>
            </a:r>
          </a:p>
          <a:p>
            <a:pPr marL="457200" indent="-457200">
              <a:buFont typeface="Arial" panose="020B0604020202020204" pitchFamily="34" charset="0"/>
              <a:buChar char="•"/>
            </a:pPr>
            <a:r>
              <a:rPr lang="en-GB" sz="2400" dirty="0"/>
              <a:t>The virus spreads through contaminated food, water, or contact with infected people .</a:t>
            </a:r>
          </a:p>
          <a:p>
            <a:pPr marL="457200" indent="-457200">
              <a:buFont typeface="Arial" panose="020B0604020202020204" pitchFamily="34" charset="0"/>
              <a:buChar char="•"/>
            </a:pPr>
            <a:r>
              <a:rPr lang="en-GB" sz="2400" dirty="0"/>
              <a:t>It attacks the nervous system and can cause paralysis within hours </a:t>
            </a:r>
            <a:r>
              <a:rPr lang="en-GB" sz="2400" b="1" i="1" u="sng" dirty="0"/>
              <a:t>(World Health Organization, 2024)</a:t>
            </a:r>
            <a:r>
              <a:rPr lang="en-GB" sz="2400" b="1" u="sng" dirty="0"/>
              <a:t>.</a:t>
            </a:r>
          </a:p>
          <a:p>
            <a:pPr marL="457200" indent="-457200">
              <a:buFont typeface="Arial" panose="020B0604020202020204" pitchFamily="34" charset="0"/>
              <a:buChar char="•"/>
            </a:pPr>
            <a:r>
              <a:rPr lang="en-GB" sz="2400" dirty="0"/>
              <a:t>Some infected people have no symptoms but can still spread the virus.</a:t>
            </a:r>
          </a:p>
          <a:p>
            <a:pPr marL="457200" indent="-457200">
              <a:buFont typeface="Arial" panose="020B0604020202020204" pitchFamily="34" charset="0"/>
              <a:buChar char="•"/>
            </a:pPr>
            <a:r>
              <a:rPr lang="en-GB" sz="2400" dirty="0"/>
              <a:t>Vaccination is the most effective way to prevent polio Organisations fighting polio worldwide include the World Health Organization and UNICEF</a:t>
            </a:r>
            <a:r>
              <a:rPr lang="en-GB" sz="3200" dirty="0"/>
              <a:t>.</a:t>
            </a:r>
          </a:p>
          <a:p>
            <a:pPr marL="457200" indent="-457200">
              <a:buFont typeface="Arial" panose="020B0604020202020204" pitchFamily="34" charset="0"/>
              <a:buChar char="•"/>
            </a:pPr>
            <a:endParaRPr lang="en-GB" sz="2000"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9599" y="286771"/>
            <a:ext cx="7162800" cy="2280881"/>
          </a:xfrm>
          <a:prstGeom prst="rect">
            <a:avLst/>
          </a:prstGeom>
          <a:noFill/>
        </p:spPr>
        <p:txBody>
          <a:bodyPr wrap="square" rtlCol="0">
            <a:spAutoFit/>
          </a:bodyPr>
          <a:lstStyle/>
          <a:p>
            <a:pPr algn="ctr" rtl="1"/>
            <a:r>
              <a:rPr lang="en-GB" sz="4000" b="1" u="sng" dirty="0">
                <a:cs typeface="2  Titr" pitchFamily="2" charset="-78"/>
              </a:rPr>
              <a:t>Measure /</a:t>
            </a:r>
            <a:r>
              <a:rPr lang="en-GB" sz="4000" b="1" u="sng" dirty="0" err="1">
                <a:cs typeface="2  Titr" pitchFamily="2" charset="-78"/>
              </a:rPr>
              <a:t>Statiscs</a:t>
            </a:r>
            <a:r>
              <a:rPr lang="en-GB" sz="4000" b="1" u="sng" dirty="0">
                <a:cs typeface="2  Titr" pitchFamily="2" charset="-78"/>
              </a:rPr>
              <a:t>/Data</a:t>
            </a:r>
            <a:endParaRPr lang="en-US" sz="4000" b="1" u="sng" dirty="0">
              <a:cs typeface="2  Titr" pitchFamily="2" charset="-78"/>
            </a:endParaRPr>
          </a:p>
        </p:txBody>
      </p:sp>
      <p:sp>
        <p:nvSpPr>
          <p:cNvPr id="6" name="TextBox 5">
            <a:extLst>
              <a:ext uri="{FF2B5EF4-FFF2-40B4-BE49-F238E27FC236}">
                <a16:creationId xmlns:a16="http://schemas.microsoft.com/office/drawing/2014/main" id="{EE5200B1-C251-3867-1A89-A4D7C2A5ABD2}"/>
              </a:ext>
            </a:extLst>
          </p:cNvPr>
          <p:cNvSpPr txBox="1"/>
          <p:nvPr/>
        </p:nvSpPr>
        <p:spPr>
          <a:xfrm>
            <a:off x="609599" y="920004"/>
            <a:ext cx="8180301" cy="13224774"/>
          </a:xfrm>
          <a:prstGeom prst="rect">
            <a:avLst/>
          </a:prstGeom>
          <a:noFill/>
        </p:spPr>
        <p:txBody>
          <a:bodyPr wrap="square">
            <a:spAutoFit/>
          </a:bodyPr>
          <a:lstStyle/>
          <a:p>
            <a:pPr marL="457200" indent="-457200">
              <a:buFont typeface="Arial" panose="020B0604020202020204" pitchFamily="34" charset="0"/>
              <a:buChar char="•"/>
            </a:pPr>
            <a:endParaRPr lang="en-GB" sz="3200" b="1" dirty="0"/>
          </a:p>
          <a:p>
            <a:pPr marL="457200" indent="-457200">
              <a:buFont typeface="Arial" panose="020B0604020202020204" pitchFamily="34" charset="0"/>
              <a:buChar char="•"/>
            </a:pPr>
            <a:r>
              <a:rPr lang="en-GB" sz="3200" dirty="0"/>
              <a:t>Large polio outbreaks occurred in the 1940s–1950s</a:t>
            </a:r>
          </a:p>
          <a:p>
            <a:pPr marL="457200" indent="-457200">
              <a:buFont typeface="Arial" panose="020B0604020202020204" pitchFamily="34" charset="0"/>
              <a:buChar char="•"/>
            </a:pPr>
            <a:r>
              <a:rPr lang="en-GB" sz="3200" dirty="0"/>
              <a:t>Around 8,000 cases per year were reported in the </a:t>
            </a:r>
            <a:r>
              <a:rPr lang="en-GB" sz="3200" b="1" dirty="0"/>
              <a:t>early 1950s</a:t>
            </a:r>
            <a:r>
              <a:rPr lang="en-GB" sz="3200" dirty="0"/>
              <a:t> </a:t>
            </a:r>
            <a:r>
              <a:rPr lang="en-GB" sz="3200" b="1" i="1" dirty="0"/>
              <a:t>(UK Health Security Agency, 2023)</a:t>
            </a:r>
            <a:r>
              <a:rPr lang="en-GB" sz="3200" b="1" dirty="0"/>
              <a:t>.</a:t>
            </a:r>
            <a:endParaRPr lang="en-GB" sz="3200" dirty="0"/>
          </a:p>
          <a:p>
            <a:pPr marL="457200" indent="-457200">
              <a:buFont typeface="Arial" panose="020B0604020202020204" pitchFamily="34" charset="0"/>
              <a:buChar char="•"/>
            </a:pPr>
            <a:r>
              <a:rPr lang="en-GB" sz="3200" dirty="0"/>
              <a:t>The national vaccination programme began in 1956, significantly reducing cases .</a:t>
            </a:r>
            <a:endParaRPr lang="en-GB" sz="2800"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91A358-646A-C73B-4860-751FC843CCC3}"/>
              </a:ext>
            </a:extLst>
          </p:cNvPr>
          <p:cNvSpPr>
            <a:spLocks noGrp="1"/>
          </p:cNvSpPr>
          <p:nvPr>
            <p:ph idx="1"/>
          </p:nvPr>
        </p:nvSpPr>
        <p:spPr>
          <a:xfrm>
            <a:off x="228600" y="0"/>
            <a:ext cx="8686800" cy="6781800"/>
          </a:xfrm>
        </p:spPr>
        <p:txBody>
          <a:bodyPr>
            <a:normAutofit lnSpcReduction="10000"/>
          </a:bodyPr>
          <a:lstStyle/>
          <a:p>
            <a:endParaRPr lang="en-GB" sz="2400" dirty="0"/>
          </a:p>
          <a:p>
            <a:r>
              <a:rPr lang="en-GB" sz="3200" dirty="0"/>
              <a:t>The last natural polio case in the UK was recorded in 1984.</a:t>
            </a:r>
          </a:p>
          <a:p>
            <a:r>
              <a:rPr lang="en-GB" sz="3200" dirty="0"/>
              <a:t>The UK was declared polio-free in 2003 .</a:t>
            </a:r>
          </a:p>
          <a:p>
            <a:r>
              <a:rPr lang="en-GB" sz="3200" dirty="0"/>
              <a:t>Measures Taken</a:t>
            </a:r>
          </a:p>
          <a:p>
            <a:r>
              <a:rPr lang="en-GB" sz="3200" dirty="0"/>
              <a:t>Routine childhood polio vaccination (IPV) through the NHS immunisation programme.</a:t>
            </a:r>
          </a:p>
          <a:p>
            <a:r>
              <a:rPr lang="en-GB" sz="3200" dirty="0"/>
              <a:t>Environmental surveillance, including monitoring viruses through sewage testing </a:t>
            </a:r>
            <a:r>
              <a:rPr lang="en-GB" sz="3200" b="1" i="1" dirty="0"/>
              <a:t>(UK Health Security Agency, 2023)</a:t>
            </a:r>
            <a:r>
              <a:rPr lang="en-GB" sz="3200" b="1" dirty="0"/>
              <a:t>.</a:t>
            </a:r>
          </a:p>
          <a:p>
            <a:r>
              <a:rPr lang="en-GB" sz="3200" dirty="0"/>
              <a:t>Rapid public health response and vaccination campaigns if poliovirus is detected.</a:t>
            </a:r>
          </a:p>
          <a:p>
            <a:endParaRPr lang="en-GB" sz="2400" dirty="0"/>
          </a:p>
        </p:txBody>
      </p:sp>
    </p:spTree>
    <p:extLst>
      <p:ext uri="{BB962C8B-B14F-4D97-AF65-F5344CB8AC3E}">
        <p14:creationId xmlns:p14="http://schemas.microsoft.com/office/powerpoint/2010/main" val="269129156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AA6B146-68BA-3887-844E-792F1A807844}"/>
              </a:ext>
            </a:extLst>
          </p:cNvPr>
          <p:cNvSpPr txBox="1"/>
          <p:nvPr/>
        </p:nvSpPr>
        <p:spPr>
          <a:xfrm>
            <a:off x="-15766" y="366623"/>
            <a:ext cx="9115097" cy="20118906"/>
          </a:xfrm>
          <a:prstGeom prst="rect">
            <a:avLst/>
          </a:prstGeom>
          <a:noFill/>
        </p:spPr>
        <p:txBody>
          <a:bodyPr wrap="square">
            <a:spAutoFit/>
          </a:bodyPr>
          <a:lstStyle/>
          <a:p>
            <a:pPr algn="ctr"/>
            <a:r>
              <a:rPr lang="en-GB" sz="3200" b="1" dirty="0"/>
              <a:t>Current Situation</a:t>
            </a:r>
          </a:p>
          <a:p>
            <a:pPr marL="457200" indent="-457200">
              <a:buFont typeface="Arial" panose="020B0604020202020204" pitchFamily="34" charset="0"/>
              <a:buChar char="•"/>
            </a:pPr>
            <a:r>
              <a:rPr lang="en-GB" sz="2800" dirty="0"/>
              <a:t>Pakistan is one of the few countries where wild poliovirus transmission still occurs.</a:t>
            </a:r>
          </a:p>
          <a:p>
            <a:pPr marL="457200" indent="-457200">
              <a:buFont typeface="Arial" panose="020B0604020202020204" pitchFamily="34" charset="0"/>
              <a:buChar char="•"/>
            </a:pPr>
            <a:r>
              <a:rPr lang="en-GB" sz="2800" dirty="0"/>
              <a:t>Together with Afghanistan, it remains polio-endemic, meaning the virus continues to circulate. </a:t>
            </a:r>
          </a:p>
          <a:p>
            <a:pPr marL="457200" indent="-457200">
              <a:buFont typeface="Arial" panose="020B0604020202020204" pitchFamily="34" charset="0"/>
              <a:buChar char="•"/>
            </a:pPr>
            <a:r>
              <a:rPr lang="en-GB" sz="2800" dirty="0"/>
              <a:t>Challenges include limited healthcare access, vaccine hesitancy,</a:t>
            </a:r>
          </a:p>
          <a:p>
            <a:pPr marL="457200" indent="-457200">
              <a:buFont typeface="Arial" panose="020B0604020202020204" pitchFamily="34" charset="0"/>
              <a:buChar char="•"/>
            </a:pPr>
            <a:r>
              <a:rPr lang="en-GB" sz="2800" dirty="0"/>
              <a:t> and security issues affecting vaccination campaigns </a:t>
            </a:r>
            <a:r>
              <a:rPr lang="en-GB" sz="2800" b="1" i="1" dirty="0"/>
              <a:t>(Global Polio Eradication Initiative, 2024)</a:t>
            </a:r>
            <a:r>
              <a:rPr lang="en-GB" sz="2800" dirty="0"/>
              <a:t>.</a:t>
            </a:r>
          </a:p>
          <a:p>
            <a:pPr marL="457200" indent="-457200">
              <a:buFont typeface="Arial" panose="020B0604020202020204" pitchFamily="34" charset="0"/>
              <a:buChar char="•"/>
            </a:pPr>
            <a:r>
              <a:rPr lang="en-GB" sz="2800" dirty="0"/>
              <a:t>Global polio cases have decreased by more than 99% since 1988 due to worldwide vaccination efforts.</a:t>
            </a:r>
          </a:p>
          <a:p>
            <a:pPr marL="457200" indent="-457200">
              <a:buFont typeface="Arial" panose="020B0604020202020204" pitchFamily="34" charset="0"/>
              <a:buChar char="•"/>
            </a:pPr>
            <a:r>
              <a:rPr lang="en-GB" sz="2800" dirty="0"/>
              <a:t>However, small numbers of cases still appear each year in Pakistan, highlighting the need for continued immunisation campaigns .</a:t>
            </a:r>
          </a:p>
        </p:txBody>
      </p:sp>
    </p:spTree>
    <p:extLst>
      <p:ext uri="{BB962C8B-B14F-4D97-AF65-F5344CB8AC3E}">
        <p14:creationId xmlns:p14="http://schemas.microsoft.com/office/powerpoint/2010/main" val="248481687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6D2E5-54C4-7065-8D3F-827F652C631F}"/>
              </a:ext>
            </a:extLst>
          </p:cNvPr>
          <p:cNvSpPr>
            <a:spLocks noGrp="1"/>
          </p:cNvSpPr>
          <p:nvPr>
            <p:ph type="title"/>
          </p:nvPr>
        </p:nvSpPr>
        <p:spPr/>
        <p:txBody>
          <a:bodyPr/>
          <a:lstStyle/>
          <a:p>
            <a:r>
              <a:rPr lang="en-US" b="1" dirty="0"/>
              <a:t>How We Monitor Polio in the UK – Three Methods</a:t>
            </a:r>
            <a:endParaRPr lang="en-US" dirty="0"/>
          </a:p>
        </p:txBody>
      </p:sp>
      <p:graphicFrame>
        <p:nvGraphicFramePr>
          <p:cNvPr id="4" name="Content Placeholder 3">
            <a:extLst>
              <a:ext uri="{FF2B5EF4-FFF2-40B4-BE49-F238E27FC236}">
                <a16:creationId xmlns:a16="http://schemas.microsoft.com/office/drawing/2014/main" id="{6887254F-5481-B7A2-156D-43A3D2DB24FA}"/>
              </a:ext>
            </a:extLst>
          </p:cNvPr>
          <p:cNvGraphicFramePr>
            <a:graphicFrameLocks noGrp="1"/>
          </p:cNvGraphicFramePr>
          <p:nvPr>
            <p:ph idx="1"/>
          </p:nvPr>
        </p:nvGraphicFramePr>
        <p:xfrm>
          <a:off x="5027567" y="2678002"/>
          <a:ext cx="3484596" cy="2790992"/>
        </p:xfrm>
        <a:graphic>
          <a:graphicData uri="http://schemas.openxmlformats.org/drawingml/2006/table">
            <a:tbl>
              <a:tblPr firstRow="1" firstCol="1" bandRow="1">
                <a:tableStyleId>{5C22544A-7EE6-4342-B048-85BDC9FD1C3A}</a:tableStyleId>
              </a:tblPr>
              <a:tblGrid>
                <a:gridCol w="1742298">
                  <a:extLst>
                    <a:ext uri="{9D8B030D-6E8A-4147-A177-3AD203B41FA5}">
                      <a16:colId xmlns:a16="http://schemas.microsoft.com/office/drawing/2014/main" val="3063441693"/>
                    </a:ext>
                  </a:extLst>
                </a:gridCol>
                <a:gridCol w="1742298">
                  <a:extLst>
                    <a:ext uri="{9D8B030D-6E8A-4147-A177-3AD203B41FA5}">
                      <a16:colId xmlns:a16="http://schemas.microsoft.com/office/drawing/2014/main" val="2557817690"/>
                    </a:ext>
                  </a:extLst>
                </a:gridCol>
              </a:tblGrid>
              <a:tr h="697748">
                <a:tc>
                  <a:txBody>
                    <a:bodyPr/>
                    <a:lstStyle/>
                    <a:p>
                      <a:pPr marL="0" marR="0">
                        <a:lnSpc>
                          <a:spcPct val="115000"/>
                        </a:lnSpc>
                        <a:spcAft>
                          <a:spcPts val="800"/>
                        </a:spcAft>
                        <a:buNone/>
                      </a:pPr>
                      <a:r>
                        <a:rPr lang="en-US" sz="1100" kern="100" dirty="0">
                          <a:effectLst/>
                        </a:rPr>
                        <a:t>Method</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114300" marT="71438" marB="71438" anchor="ctr"/>
                </a:tc>
                <a:tc>
                  <a:txBody>
                    <a:bodyPr/>
                    <a:lstStyle/>
                    <a:p>
                      <a:pPr marL="0" marR="0">
                        <a:lnSpc>
                          <a:spcPct val="115000"/>
                        </a:lnSpc>
                        <a:spcAft>
                          <a:spcPts val="800"/>
                        </a:spcAft>
                        <a:buNone/>
                      </a:pPr>
                      <a:r>
                        <a:rPr lang="en-US" sz="1100" kern="100">
                          <a:effectLst/>
                        </a:rPr>
                        <a:t>What It Does</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71438" marB="71438" anchor="ctr"/>
                </a:tc>
                <a:extLst>
                  <a:ext uri="{0D108BD9-81ED-4DB2-BD59-A6C34878D82A}">
                    <a16:rowId xmlns:a16="http://schemas.microsoft.com/office/drawing/2014/main" val="2635500582"/>
                  </a:ext>
                </a:extLst>
              </a:tr>
              <a:tr h="697748">
                <a:tc>
                  <a:txBody>
                    <a:bodyPr/>
                    <a:lstStyle/>
                    <a:p>
                      <a:pPr marL="0" marR="0">
                        <a:lnSpc>
                          <a:spcPct val="115000"/>
                        </a:lnSpc>
                        <a:spcAft>
                          <a:spcPts val="800"/>
                        </a:spcAft>
                        <a:buNone/>
                      </a:pPr>
                      <a:r>
                        <a:rPr lang="en-US" sz="1100" kern="100" dirty="0">
                          <a:effectLst/>
                        </a:rPr>
                        <a:t>1. Environmental Surveillance</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114300" marT="71438" marB="71438" anchor="ctr"/>
                </a:tc>
                <a:tc>
                  <a:txBody>
                    <a:bodyPr/>
                    <a:lstStyle/>
                    <a:p>
                      <a:pPr marL="0" marR="0">
                        <a:lnSpc>
                          <a:spcPct val="115000"/>
                        </a:lnSpc>
                        <a:spcAft>
                          <a:spcPts val="800"/>
                        </a:spcAft>
                        <a:buNone/>
                      </a:pPr>
                      <a:r>
                        <a:rPr lang="en-US" sz="1100" kern="100">
                          <a:effectLst/>
                        </a:rPr>
                        <a:t>Ongoing sewage testing</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0" marT="71438" marB="71438" anchor="ctr"/>
                </a:tc>
                <a:extLst>
                  <a:ext uri="{0D108BD9-81ED-4DB2-BD59-A6C34878D82A}">
                    <a16:rowId xmlns:a16="http://schemas.microsoft.com/office/drawing/2014/main" val="2307390713"/>
                  </a:ext>
                </a:extLst>
              </a:tr>
              <a:tr h="697748">
                <a:tc>
                  <a:txBody>
                    <a:bodyPr/>
                    <a:lstStyle/>
                    <a:p>
                      <a:pPr marL="0" marR="0">
                        <a:lnSpc>
                          <a:spcPct val="115000"/>
                        </a:lnSpc>
                        <a:spcAft>
                          <a:spcPts val="800"/>
                        </a:spcAft>
                        <a:buNone/>
                      </a:pPr>
                      <a:r>
                        <a:rPr lang="en-US" sz="1100" kern="100">
                          <a:effectLst/>
                        </a:rPr>
                        <a:t>2. Clinical Surveillance</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114300" marT="71438" marB="71438" anchor="ctr"/>
                </a:tc>
                <a:tc>
                  <a:txBody>
                    <a:bodyPr/>
                    <a:lstStyle/>
                    <a:p>
                      <a:pPr marL="0" marR="0">
                        <a:lnSpc>
                          <a:spcPct val="115000"/>
                        </a:lnSpc>
                        <a:spcAft>
                          <a:spcPts val="800"/>
                        </a:spcAft>
                        <a:buNone/>
                      </a:pPr>
                      <a:r>
                        <a:rPr lang="en-US" sz="1100" kern="100" dirty="0">
                          <a:effectLst/>
                        </a:rPr>
                        <a:t>Tracking paralysis cases</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14300" marR="0" marT="71438" marB="71438" anchor="ctr"/>
                </a:tc>
                <a:extLst>
                  <a:ext uri="{0D108BD9-81ED-4DB2-BD59-A6C34878D82A}">
                    <a16:rowId xmlns:a16="http://schemas.microsoft.com/office/drawing/2014/main" val="1430695661"/>
                  </a:ext>
                </a:extLst>
              </a:tr>
              <a:tr h="697748">
                <a:tc>
                  <a:txBody>
                    <a:bodyPr/>
                    <a:lstStyle/>
                    <a:p>
                      <a:pPr marL="0" marR="0">
                        <a:lnSpc>
                          <a:spcPct val="115000"/>
                        </a:lnSpc>
                        <a:spcAft>
                          <a:spcPts val="800"/>
                        </a:spcAft>
                        <a:buNone/>
                      </a:pPr>
                      <a:r>
                        <a:rPr lang="en-US" sz="1100" kern="100" dirty="0">
                          <a:effectLst/>
                        </a:rPr>
                        <a:t>3. Laboratory Surveillance</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114300" marT="71438" marB="71438" anchor="ctr"/>
                </a:tc>
                <a:tc>
                  <a:txBody>
                    <a:bodyPr/>
                    <a:lstStyle/>
                    <a:p>
                      <a:pPr marL="0" marR="0">
                        <a:lnSpc>
                          <a:spcPct val="115000"/>
                        </a:lnSpc>
                        <a:spcAft>
                          <a:spcPts val="800"/>
                        </a:spcAft>
                        <a:buNone/>
                      </a:pPr>
                      <a:r>
                        <a:rPr lang="en-US" sz="1100" kern="100" dirty="0">
                          <a:effectLst/>
                        </a:rPr>
                        <a:t>Testing and genetic analysis</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14300" marR="0" marT="71438" marB="71438" anchor="ctr"/>
                </a:tc>
                <a:extLst>
                  <a:ext uri="{0D108BD9-81ED-4DB2-BD59-A6C34878D82A}">
                    <a16:rowId xmlns:a16="http://schemas.microsoft.com/office/drawing/2014/main" val="1775709200"/>
                  </a:ext>
                </a:extLst>
              </a:tr>
            </a:tbl>
          </a:graphicData>
        </a:graphic>
      </p:graphicFrame>
      <p:sp>
        <p:nvSpPr>
          <p:cNvPr id="6" name="TextBox 5">
            <a:extLst>
              <a:ext uri="{FF2B5EF4-FFF2-40B4-BE49-F238E27FC236}">
                <a16:creationId xmlns:a16="http://schemas.microsoft.com/office/drawing/2014/main" id="{5D5F50E2-83A5-69D3-AF8C-45D7B0CCB9DF}"/>
              </a:ext>
            </a:extLst>
          </p:cNvPr>
          <p:cNvSpPr txBox="1"/>
          <p:nvPr/>
        </p:nvSpPr>
        <p:spPr>
          <a:xfrm>
            <a:off x="337922" y="2501098"/>
            <a:ext cx="4572000" cy="3144803"/>
          </a:xfrm>
          <a:prstGeom prst="rect">
            <a:avLst/>
          </a:prstGeom>
          <a:noFill/>
        </p:spPr>
        <p:txBody>
          <a:bodyPr wrap="square">
            <a:spAutoFit/>
          </a:bodyPr>
          <a:lstStyle/>
          <a:p>
            <a:pPr marL="214313" indent="-214313" algn="just">
              <a:lnSpc>
                <a:spcPct val="150000"/>
              </a:lnSpc>
              <a:buFont typeface="Wingdings" panose="05000000000000000000" pitchFamily="2" charset="2"/>
              <a:buChar char="§"/>
            </a:pPr>
            <a:r>
              <a:rPr lang="en-US" sz="1500" dirty="0"/>
              <a:t>The UK Polio Monitoring in Three Ways.</a:t>
            </a:r>
          </a:p>
          <a:p>
            <a:pPr marL="214313" indent="-214313" algn="just">
              <a:lnSpc>
                <a:spcPct val="150000"/>
              </a:lnSpc>
              <a:buFont typeface="Wingdings" panose="05000000000000000000" pitchFamily="2" charset="2"/>
              <a:buChar char="§"/>
            </a:pPr>
            <a:r>
              <a:rPr lang="en-US" sz="1500" b="1" dirty="0"/>
              <a:t>Environmental Surveillance: </a:t>
            </a:r>
            <a:r>
              <a:rPr lang="en-US" sz="1500" dirty="0"/>
              <a:t>Continuous sewage analysis to test the presence of the virus in the societies.</a:t>
            </a:r>
          </a:p>
          <a:p>
            <a:pPr marL="214313" indent="-214313" algn="just">
              <a:lnSpc>
                <a:spcPct val="150000"/>
              </a:lnSpc>
              <a:buFont typeface="Wingdings" panose="05000000000000000000" pitchFamily="2" charset="2"/>
              <a:buChar char="§"/>
            </a:pPr>
            <a:r>
              <a:rPr lang="en-US" sz="1500" b="1" dirty="0"/>
              <a:t>Clinical Surveillance: </a:t>
            </a:r>
            <a:r>
              <a:rPr lang="en-US" sz="1500" dirty="0"/>
              <a:t>Monitoring paralysis (Acute Flaccid Paralysis) in the UK.</a:t>
            </a:r>
          </a:p>
          <a:p>
            <a:pPr marL="214313" indent="-214313" algn="just">
              <a:lnSpc>
                <a:spcPct val="150000"/>
              </a:lnSpc>
              <a:buFont typeface="Wingdings" panose="05000000000000000000" pitchFamily="2" charset="2"/>
              <a:buChar char="§"/>
            </a:pPr>
            <a:r>
              <a:rPr lang="en-US" sz="1500" b="1" dirty="0"/>
              <a:t>Laboratory Surveillance: </a:t>
            </a:r>
            <a:r>
              <a:rPr lang="en-US" sz="1500" dirty="0"/>
              <a:t>Sample testing and genetic analysis in order to monitor the mutation of the virus.</a:t>
            </a:r>
          </a:p>
        </p:txBody>
      </p:sp>
    </p:spTree>
    <p:extLst>
      <p:ext uri="{BB962C8B-B14F-4D97-AF65-F5344CB8AC3E}">
        <p14:creationId xmlns:p14="http://schemas.microsoft.com/office/powerpoint/2010/main" val="22909268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CB43B-C3FF-7CAD-AC9D-C981DCF7C768}"/>
              </a:ext>
            </a:extLst>
          </p:cNvPr>
          <p:cNvSpPr>
            <a:spLocks noGrp="1"/>
          </p:cNvSpPr>
          <p:nvPr>
            <p:ph type="title"/>
          </p:nvPr>
        </p:nvSpPr>
        <p:spPr/>
        <p:txBody>
          <a:bodyPr/>
          <a:lstStyle/>
          <a:p>
            <a:r>
              <a:rPr lang="en-US" b="1" dirty="0"/>
              <a:t>Method 1 – Environmental Surveillance (Sewage)</a:t>
            </a:r>
            <a:endParaRPr lang="en-US" dirty="0"/>
          </a:p>
        </p:txBody>
      </p:sp>
      <p:sp>
        <p:nvSpPr>
          <p:cNvPr id="3" name="Content Placeholder 2">
            <a:extLst>
              <a:ext uri="{FF2B5EF4-FFF2-40B4-BE49-F238E27FC236}">
                <a16:creationId xmlns:a16="http://schemas.microsoft.com/office/drawing/2014/main" id="{5F4BF013-03DD-CEA5-B343-CD4E97914D60}"/>
              </a:ext>
            </a:extLst>
          </p:cNvPr>
          <p:cNvSpPr>
            <a:spLocks noGrp="1"/>
          </p:cNvSpPr>
          <p:nvPr>
            <p:ph idx="1"/>
          </p:nvPr>
        </p:nvSpPr>
        <p:spPr>
          <a:xfrm>
            <a:off x="309032" y="2481737"/>
            <a:ext cx="4890486" cy="3336678"/>
          </a:xfrm>
        </p:spPr>
        <p:txBody>
          <a:bodyPr>
            <a:noAutofit/>
          </a:bodyPr>
          <a:lstStyle/>
          <a:p>
            <a:pPr algn="just"/>
            <a:r>
              <a:rPr lang="en-US" sz="1500" dirty="0"/>
              <a:t>What it is Periodic, constant testing of wastewater in treatment facilities.</a:t>
            </a:r>
          </a:p>
          <a:p>
            <a:pPr algn="just"/>
            <a:r>
              <a:rPr lang="en-US" sz="1500" dirty="0"/>
              <a:t>How it works It works with samples that are taken every week at various locations in London.</a:t>
            </a:r>
          </a:p>
          <a:p>
            <a:pPr algn="just"/>
            <a:r>
              <a:rPr lang="en-US" sz="1500" dirty="0"/>
              <a:t>What it informs us, increase or decrease of virus, its presence or absence.</a:t>
            </a:r>
          </a:p>
          <a:p>
            <a:pPr algn="just"/>
            <a:r>
              <a:rPr lang="en-US" sz="1500" b="1" dirty="0"/>
              <a:t>UK-Based: </a:t>
            </a:r>
            <a:r>
              <a:rPr lang="en-US" sz="1500" dirty="0"/>
              <a:t>The monitoring of sewage is conducted on 40 or more locations throughout the country.</a:t>
            </a:r>
          </a:p>
          <a:p>
            <a:pPr algn="just"/>
            <a:r>
              <a:rPr lang="en-US" sz="1500" b="1" dirty="0"/>
              <a:t>Major discovery in 2022: </a:t>
            </a:r>
            <a:r>
              <a:rPr lang="en-US" sz="1500" dirty="0"/>
              <a:t>Positive samples that were repeated showed transmission, rather than a single importation (Hill, Bandyopadhyay and Pollard, 2022) had occurred.</a:t>
            </a:r>
          </a:p>
          <a:p>
            <a:pPr algn="just"/>
            <a:endParaRPr lang="en-US" sz="1500" dirty="0"/>
          </a:p>
        </p:txBody>
      </p:sp>
      <p:pic>
        <p:nvPicPr>
          <p:cNvPr id="6146" name="Picture 2" descr="How sewers are helping us to monitor disease outbreaks">
            <a:extLst>
              <a:ext uri="{FF2B5EF4-FFF2-40B4-BE49-F238E27FC236}">
                <a16:creationId xmlns:a16="http://schemas.microsoft.com/office/drawing/2014/main" id="{71690578-D0BD-53DE-9880-E6B0AECF02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 r="-11994"/>
          <a:stretch>
            <a:fillRect/>
          </a:stretch>
        </p:blipFill>
        <p:spPr bwMode="auto">
          <a:xfrm>
            <a:off x="5199519" y="2786537"/>
            <a:ext cx="4251118" cy="23912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2184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3F402-E0DE-00AA-776E-6AB94CFE8F6A}"/>
              </a:ext>
            </a:extLst>
          </p:cNvPr>
          <p:cNvSpPr>
            <a:spLocks noGrp="1"/>
          </p:cNvSpPr>
          <p:nvPr>
            <p:ph type="title"/>
          </p:nvPr>
        </p:nvSpPr>
        <p:spPr/>
        <p:txBody>
          <a:bodyPr/>
          <a:lstStyle/>
          <a:p>
            <a:r>
              <a:rPr lang="en-US" b="1" dirty="0"/>
              <a:t>Method 2 – Clinical Surveillance (AFP)</a:t>
            </a:r>
            <a:endParaRPr lang="en-US" dirty="0"/>
          </a:p>
        </p:txBody>
      </p:sp>
      <p:sp>
        <p:nvSpPr>
          <p:cNvPr id="3" name="Content Placeholder 2">
            <a:extLst>
              <a:ext uri="{FF2B5EF4-FFF2-40B4-BE49-F238E27FC236}">
                <a16:creationId xmlns:a16="http://schemas.microsoft.com/office/drawing/2014/main" id="{01376603-4346-EC27-B65F-0E83D82665EA}"/>
              </a:ext>
            </a:extLst>
          </p:cNvPr>
          <p:cNvSpPr>
            <a:spLocks noGrp="1"/>
          </p:cNvSpPr>
          <p:nvPr>
            <p:ph idx="1"/>
          </p:nvPr>
        </p:nvSpPr>
        <p:spPr>
          <a:xfrm>
            <a:off x="187234" y="2492622"/>
            <a:ext cx="5754563" cy="3382398"/>
          </a:xfrm>
        </p:spPr>
        <p:txBody>
          <a:bodyPr>
            <a:normAutofit/>
          </a:bodyPr>
          <a:lstStyle/>
          <a:p>
            <a:pPr algn="just"/>
            <a:r>
              <a:rPr lang="en-US" sz="1500" dirty="0"/>
              <a:t>Surveillance of all incidences of acute paralysis in children below 15 years.</a:t>
            </a:r>
          </a:p>
          <a:p>
            <a:pPr algn="just"/>
            <a:r>
              <a:rPr lang="en-US" sz="1500" b="1" dirty="0"/>
              <a:t>How it works: </a:t>
            </a:r>
            <a:r>
              <a:rPr lang="en-US" sz="1500" dirty="0"/>
              <a:t>All suspected cases of AFP have to be reported to UKHSA within 24 hours. </a:t>
            </a:r>
          </a:p>
          <a:p>
            <a:pPr algn="just"/>
            <a:r>
              <a:rPr lang="en-US" sz="1500" b="1" dirty="0"/>
              <a:t>Why it is important: </a:t>
            </a:r>
            <a:r>
              <a:rPr lang="en-US" sz="1500" dirty="0"/>
              <a:t>AFP is the tip of the iceberg in fact 1 case equals 200 more unseen infections (Mohanty et al., 2023)</a:t>
            </a:r>
          </a:p>
          <a:p>
            <a:pPr algn="just"/>
            <a:r>
              <a:rPr lang="en-US" sz="1500" b="1" dirty="0"/>
              <a:t>UK Performance: </a:t>
            </a:r>
            <a:r>
              <a:rPr lang="en-US" sz="1500" dirty="0"/>
              <a:t>Met WHO targets of 1 case found on 100,000 children each year in the UK - indicates that the system is performing.</a:t>
            </a:r>
          </a:p>
          <a:p>
            <a:pPr algn="just"/>
            <a:endParaRPr lang="en-US" sz="1500" dirty="0"/>
          </a:p>
        </p:txBody>
      </p:sp>
      <p:pic>
        <p:nvPicPr>
          <p:cNvPr id="5122" name="Picture 2">
            <a:extLst>
              <a:ext uri="{FF2B5EF4-FFF2-40B4-BE49-F238E27FC236}">
                <a16:creationId xmlns:a16="http://schemas.microsoft.com/office/drawing/2014/main" id="{D0D718A4-6417-DCEE-91E0-287E29EBD7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9255" y="2492622"/>
            <a:ext cx="3559255" cy="3133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98377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F627F-45EF-6F25-3C7B-AA8556AFC3F6}"/>
              </a:ext>
            </a:extLst>
          </p:cNvPr>
          <p:cNvSpPr>
            <a:spLocks noGrp="1"/>
          </p:cNvSpPr>
          <p:nvPr>
            <p:ph type="title"/>
          </p:nvPr>
        </p:nvSpPr>
        <p:spPr/>
        <p:txBody>
          <a:bodyPr/>
          <a:lstStyle/>
          <a:p>
            <a:r>
              <a:rPr lang="en-US" b="1" dirty="0"/>
              <a:t>Method 3 – Laboratory Surveillance &amp; Genomic Sequencing</a:t>
            </a:r>
            <a:endParaRPr lang="en-US" dirty="0"/>
          </a:p>
        </p:txBody>
      </p:sp>
      <p:sp>
        <p:nvSpPr>
          <p:cNvPr id="3" name="Content Placeholder 2">
            <a:extLst>
              <a:ext uri="{FF2B5EF4-FFF2-40B4-BE49-F238E27FC236}">
                <a16:creationId xmlns:a16="http://schemas.microsoft.com/office/drawing/2014/main" id="{EE21FF1B-44F2-EBF0-F82D-6E8738EFB1E7}"/>
              </a:ext>
            </a:extLst>
          </p:cNvPr>
          <p:cNvSpPr>
            <a:spLocks noGrp="1"/>
          </p:cNvSpPr>
          <p:nvPr>
            <p:ph idx="1"/>
          </p:nvPr>
        </p:nvSpPr>
        <p:spPr>
          <a:xfrm>
            <a:off x="305267" y="2514394"/>
            <a:ext cx="4799046" cy="3359538"/>
          </a:xfrm>
        </p:spPr>
        <p:txBody>
          <a:bodyPr>
            <a:noAutofit/>
          </a:bodyPr>
          <a:lstStyle/>
          <a:p>
            <a:pPr algn="just"/>
            <a:r>
              <a:rPr lang="en-US" sz="1500" dirty="0"/>
              <a:t>This is an experiment in which virus samples are tested to gain an insight into their genetic code.</a:t>
            </a:r>
          </a:p>
          <a:p>
            <a:pPr algn="just"/>
            <a:r>
              <a:rPr lang="en-US" sz="1500" dirty="0"/>
              <a:t>How it works Genomic sequencing demonstrates a relationship between viruses.</a:t>
            </a:r>
          </a:p>
          <a:p>
            <a:pPr marL="0" indent="0" algn="just">
              <a:buNone/>
            </a:pPr>
            <a:r>
              <a:rPr lang="en-US" sz="1500" b="1" dirty="0"/>
              <a:t>What it tells us:</a:t>
            </a:r>
          </a:p>
          <a:p>
            <a:pPr algn="just"/>
            <a:r>
              <a:rPr lang="en-US" sz="1500" dirty="0"/>
              <a:t>	Is it the identical virus spreading, or the new introductions?</a:t>
            </a:r>
          </a:p>
          <a:p>
            <a:pPr algn="just"/>
            <a:r>
              <a:rPr lang="en-US" sz="1500" dirty="0"/>
              <a:t>	Is there a further mutation of the virus?</a:t>
            </a:r>
          </a:p>
          <a:p>
            <a:pPr marL="0" indent="0" algn="just">
              <a:buNone/>
            </a:pPr>
            <a:r>
              <a:rPr lang="en-US" sz="1500" b="1" dirty="0"/>
              <a:t>Where did it come from?</a:t>
            </a:r>
          </a:p>
          <a:p>
            <a:pPr algn="just"/>
            <a:r>
              <a:rPr lang="en-US" sz="1500" b="1" dirty="0"/>
              <a:t>Findings in 2022: </a:t>
            </a:r>
            <a:r>
              <a:rPr lang="en-US" sz="1500" dirty="0"/>
              <a:t>All samples were genetically related, which proved to be community transmission through genomic sequencing (Kamran et al., 2022)</a:t>
            </a:r>
          </a:p>
          <a:p>
            <a:pPr algn="just"/>
            <a:endParaRPr lang="en-US" sz="1500" dirty="0"/>
          </a:p>
        </p:txBody>
      </p:sp>
      <p:pic>
        <p:nvPicPr>
          <p:cNvPr id="4098" name="Picture 2" descr="Where coronavirus variants emerge, surges follow – new research suggests  how genomic surveillance can be an early warning system">
            <a:extLst>
              <a:ext uri="{FF2B5EF4-FFF2-40B4-BE49-F238E27FC236}">
                <a16:creationId xmlns:a16="http://schemas.microsoft.com/office/drawing/2014/main" id="{873D484F-9605-0A8D-4F8E-91C879751D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4313" y="2729593"/>
            <a:ext cx="3873215" cy="21806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81715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BFA2D-D962-7E41-2F81-843042D9A144}"/>
              </a:ext>
            </a:extLst>
          </p:cNvPr>
          <p:cNvSpPr>
            <a:spLocks noGrp="1"/>
          </p:cNvSpPr>
          <p:nvPr>
            <p:ph type="title"/>
          </p:nvPr>
        </p:nvSpPr>
        <p:spPr/>
        <p:txBody>
          <a:bodyPr/>
          <a:lstStyle/>
          <a:p>
            <a:r>
              <a:rPr lang="en-US" b="1" dirty="0"/>
              <a:t>How Monitoring Helps STOP the Spread</a:t>
            </a:r>
            <a:endParaRPr lang="en-US" dirty="0"/>
          </a:p>
        </p:txBody>
      </p:sp>
      <p:graphicFrame>
        <p:nvGraphicFramePr>
          <p:cNvPr id="4" name="Content Placeholder 3">
            <a:extLst>
              <a:ext uri="{FF2B5EF4-FFF2-40B4-BE49-F238E27FC236}">
                <a16:creationId xmlns:a16="http://schemas.microsoft.com/office/drawing/2014/main" id="{512A496B-4FCA-8941-0B9D-AA093F1B4F4C}"/>
              </a:ext>
            </a:extLst>
          </p:cNvPr>
          <p:cNvGraphicFramePr>
            <a:graphicFrameLocks noGrp="1"/>
          </p:cNvGraphicFramePr>
          <p:nvPr>
            <p:ph idx="1"/>
          </p:nvPr>
        </p:nvGraphicFramePr>
        <p:xfrm>
          <a:off x="5168899" y="2595442"/>
          <a:ext cx="3390902" cy="2262310"/>
        </p:xfrm>
        <a:graphic>
          <a:graphicData uri="http://schemas.openxmlformats.org/drawingml/2006/table">
            <a:tbl>
              <a:tblPr firstRow="1" firstCol="1" bandRow="1">
                <a:tableStyleId>{5C22544A-7EE6-4342-B048-85BDC9FD1C3A}</a:tableStyleId>
              </a:tblPr>
              <a:tblGrid>
                <a:gridCol w="1695451">
                  <a:extLst>
                    <a:ext uri="{9D8B030D-6E8A-4147-A177-3AD203B41FA5}">
                      <a16:colId xmlns:a16="http://schemas.microsoft.com/office/drawing/2014/main" val="3677544463"/>
                    </a:ext>
                  </a:extLst>
                </a:gridCol>
                <a:gridCol w="1695451">
                  <a:extLst>
                    <a:ext uri="{9D8B030D-6E8A-4147-A177-3AD203B41FA5}">
                      <a16:colId xmlns:a16="http://schemas.microsoft.com/office/drawing/2014/main" val="2666085088"/>
                    </a:ext>
                  </a:extLst>
                </a:gridCol>
              </a:tblGrid>
              <a:tr h="452462">
                <a:tc>
                  <a:txBody>
                    <a:bodyPr/>
                    <a:lstStyle/>
                    <a:p>
                      <a:pPr marL="0" marR="0">
                        <a:lnSpc>
                          <a:spcPct val="115000"/>
                        </a:lnSpc>
                        <a:spcAft>
                          <a:spcPts val="800"/>
                        </a:spcAft>
                        <a:buNone/>
                      </a:pPr>
                      <a:r>
                        <a:rPr lang="en-US" sz="900" kern="100">
                          <a:effectLst/>
                        </a:rPr>
                        <a:t>What Monitoring Detects</a:t>
                      </a:r>
                      <a:endParaRPr lang="en-US"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114300" marT="71438" marB="71438" anchor="ctr"/>
                </a:tc>
                <a:tc>
                  <a:txBody>
                    <a:bodyPr/>
                    <a:lstStyle/>
                    <a:p>
                      <a:pPr marL="0" marR="0">
                        <a:lnSpc>
                          <a:spcPct val="115000"/>
                        </a:lnSpc>
                        <a:spcAft>
                          <a:spcPts val="800"/>
                        </a:spcAft>
                        <a:buNone/>
                      </a:pPr>
                      <a:r>
                        <a:rPr lang="en-US" sz="900" kern="100">
                          <a:effectLst/>
                        </a:rPr>
                        <a:t>Action Taken</a:t>
                      </a:r>
                      <a:endParaRPr lang="en-US"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71438" marB="71438" anchor="ctr"/>
                </a:tc>
                <a:extLst>
                  <a:ext uri="{0D108BD9-81ED-4DB2-BD59-A6C34878D82A}">
                    <a16:rowId xmlns:a16="http://schemas.microsoft.com/office/drawing/2014/main" val="2915032509"/>
                  </a:ext>
                </a:extLst>
              </a:tr>
              <a:tr h="452462">
                <a:tc>
                  <a:txBody>
                    <a:bodyPr/>
                    <a:lstStyle/>
                    <a:p>
                      <a:pPr marL="0" marR="0">
                        <a:lnSpc>
                          <a:spcPct val="115000"/>
                        </a:lnSpc>
                        <a:spcAft>
                          <a:spcPts val="800"/>
                        </a:spcAft>
                        <a:buNone/>
                      </a:pPr>
                      <a:r>
                        <a:rPr lang="en-US" sz="900" kern="100">
                          <a:effectLst/>
                        </a:rPr>
                        <a:t>Virus in specific boroughs</a:t>
                      </a:r>
                      <a:endParaRPr lang="en-US"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114300" marT="71438" marB="71438" anchor="ctr"/>
                </a:tc>
                <a:tc>
                  <a:txBody>
                    <a:bodyPr/>
                    <a:lstStyle/>
                    <a:p>
                      <a:pPr marL="0" marR="0">
                        <a:lnSpc>
                          <a:spcPct val="115000"/>
                        </a:lnSpc>
                        <a:spcAft>
                          <a:spcPts val="800"/>
                        </a:spcAft>
                        <a:buNone/>
                      </a:pPr>
                      <a:r>
                        <a:rPr lang="en-US" sz="900" kern="100">
                          <a:effectLst/>
                        </a:rPr>
                        <a:t>Targeted vaccination in those areas</a:t>
                      </a:r>
                      <a:endParaRPr lang="en-US"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0" marT="71438" marB="71438" anchor="ctr"/>
                </a:tc>
                <a:extLst>
                  <a:ext uri="{0D108BD9-81ED-4DB2-BD59-A6C34878D82A}">
                    <a16:rowId xmlns:a16="http://schemas.microsoft.com/office/drawing/2014/main" val="2493342832"/>
                  </a:ext>
                </a:extLst>
              </a:tr>
              <a:tr h="452462">
                <a:tc>
                  <a:txBody>
                    <a:bodyPr/>
                    <a:lstStyle/>
                    <a:p>
                      <a:pPr marL="0" marR="0">
                        <a:lnSpc>
                          <a:spcPct val="115000"/>
                        </a:lnSpc>
                        <a:spcAft>
                          <a:spcPts val="800"/>
                        </a:spcAft>
                        <a:buNone/>
                      </a:pPr>
                      <a:r>
                        <a:rPr lang="en-US" sz="900" kern="100">
                          <a:effectLst/>
                        </a:rPr>
                        <a:t>Low vaccination coverage</a:t>
                      </a:r>
                      <a:endParaRPr lang="en-US"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114300" marT="71438" marB="71438" anchor="ctr"/>
                </a:tc>
                <a:tc>
                  <a:txBody>
                    <a:bodyPr/>
                    <a:lstStyle/>
                    <a:p>
                      <a:pPr marL="0" marR="0">
                        <a:lnSpc>
                          <a:spcPct val="115000"/>
                        </a:lnSpc>
                        <a:spcAft>
                          <a:spcPts val="800"/>
                        </a:spcAft>
                        <a:buNone/>
                      </a:pPr>
                      <a:r>
                        <a:rPr lang="en-US" sz="900" kern="100">
                          <a:effectLst/>
                        </a:rPr>
                        <a:t>Catch-up campaigns for children</a:t>
                      </a:r>
                      <a:endParaRPr lang="en-US"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0" marT="71438" marB="71438" anchor="ctr"/>
                </a:tc>
                <a:extLst>
                  <a:ext uri="{0D108BD9-81ED-4DB2-BD59-A6C34878D82A}">
                    <a16:rowId xmlns:a16="http://schemas.microsoft.com/office/drawing/2014/main" val="4276604971"/>
                  </a:ext>
                </a:extLst>
              </a:tr>
              <a:tr h="452462">
                <a:tc>
                  <a:txBody>
                    <a:bodyPr/>
                    <a:lstStyle/>
                    <a:p>
                      <a:pPr marL="0" marR="0">
                        <a:lnSpc>
                          <a:spcPct val="115000"/>
                        </a:lnSpc>
                        <a:spcAft>
                          <a:spcPts val="800"/>
                        </a:spcAft>
                        <a:buNone/>
                      </a:pPr>
                      <a:r>
                        <a:rPr lang="en-US" sz="900" kern="100">
                          <a:effectLst/>
                        </a:rPr>
                        <a:t>Virus increasing in sewage</a:t>
                      </a:r>
                      <a:endParaRPr lang="en-US"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114300" marT="71438" marB="71438" anchor="ctr"/>
                </a:tc>
                <a:tc>
                  <a:txBody>
                    <a:bodyPr/>
                    <a:lstStyle/>
                    <a:p>
                      <a:pPr marL="0" marR="0">
                        <a:lnSpc>
                          <a:spcPct val="115000"/>
                        </a:lnSpc>
                        <a:spcAft>
                          <a:spcPts val="800"/>
                        </a:spcAft>
                        <a:buNone/>
                      </a:pPr>
                      <a:r>
                        <a:rPr lang="en-US" sz="900" kern="100">
                          <a:effectLst/>
                        </a:rPr>
                        <a:t>Enhanced public health messaging</a:t>
                      </a:r>
                      <a:endParaRPr lang="en-US"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0" marT="71438" marB="71438" anchor="ctr"/>
                </a:tc>
                <a:extLst>
                  <a:ext uri="{0D108BD9-81ED-4DB2-BD59-A6C34878D82A}">
                    <a16:rowId xmlns:a16="http://schemas.microsoft.com/office/drawing/2014/main" val="147890329"/>
                  </a:ext>
                </a:extLst>
              </a:tr>
              <a:tr h="452462">
                <a:tc>
                  <a:txBody>
                    <a:bodyPr/>
                    <a:lstStyle/>
                    <a:p>
                      <a:pPr marL="0" marR="0">
                        <a:lnSpc>
                          <a:spcPct val="115000"/>
                        </a:lnSpc>
                        <a:spcAft>
                          <a:spcPts val="800"/>
                        </a:spcAft>
                        <a:buNone/>
                      </a:pPr>
                      <a:r>
                        <a:rPr lang="en-US" sz="900" kern="100">
                          <a:effectLst/>
                        </a:rPr>
                        <a:t>Virus mutating</a:t>
                      </a:r>
                      <a:endParaRPr lang="en-US"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114300" marT="71438" marB="71438" anchor="ctr"/>
                </a:tc>
                <a:tc>
                  <a:txBody>
                    <a:bodyPr/>
                    <a:lstStyle/>
                    <a:p>
                      <a:pPr marL="0" marR="0">
                        <a:lnSpc>
                          <a:spcPct val="115000"/>
                        </a:lnSpc>
                        <a:spcAft>
                          <a:spcPts val="800"/>
                        </a:spcAft>
                        <a:buNone/>
                      </a:pPr>
                      <a:r>
                        <a:rPr lang="en-US" sz="900" kern="100" dirty="0">
                          <a:effectLst/>
                        </a:rPr>
                        <a:t>Review vaccine effectiveness</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14300" marR="0" marT="71438" marB="71438" anchor="ctr"/>
                </a:tc>
                <a:extLst>
                  <a:ext uri="{0D108BD9-81ED-4DB2-BD59-A6C34878D82A}">
                    <a16:rowId xmlns:a16="http://schemas.microsoft.com/office/drawing/2014/main" val="1120821146"/>
                  </a:ext>
                </a:extLst>
              </a:tr>
            </a:tbl>
          </a:graphicData>
        </a:graphic>
      </p:graphicFrame>
      <p:sp>
        <p:nvSpPr>
          <p:cNvPr id="6" name="TextBox 5">
            <a:extLst>
              <a:ext uri="{FF2B5EF4-FFF2-40B4-BE49-F238E27FC236}">
                <a16:creationId xmlns:a16="http://schemas.microsoft.com/office/drawing/2014/main" id="{8C01F1B0-A623-EFB2-4F90-8CCEFF38E943}"/>
              </a:ext>
            </a:extLst>
          </p:cNvPr>
          <p:cNvSpPr txBox="1"/>
          <p:nvPr/>
        </p:nvSpPr>
        <p:spPr>
          <a:xfrm>
            <a:off x="331119" y="5207618"/>
            <a:ext cx="7571774" cy="607667"/>
          </a:xfrm>
          <a:prstGeom prst="rect">
            <a:avLst/>
          </a:prstGeom>
          <a:noFill/>
        </p:spPr>
        <p:txBody>
          <a:bodyPr wrap="square">
            <a:spAutoFit/>
          </a:bodyPr>
          <a:lstStyle/>
          <a:p>
            <a:pPr marL="0" marR="0">
              <a:lnSpc>
                <a:spcPct val="115000"/>
              </a:lnSpc>
              <a:spcAft>
                <a:spcPts val="600"/>
              </a:spcAft>
              <a:buNone/>
            </a:pPr>
            <a:r>
              <a:rPr lang="en-US" sz="1500" i="1" kern="100" dirty="0">
                <a:effectLst/>
                <a:latin typeface="Calibri" panose="020F0502020204030204" pitchFamily="34" charset="0"/>
                <a:ea typeface="Calibri" panose="020F0502020204030204" pitchFamily="34" charset="0"/>
                <a:cs typeface="Times New Roman" panose="02020603050405020304" pitchFamily="18" charset="0"/>
              </a:rPr>
              <a:t>Example 2022: 1-9 year olds targeted vaccination campaign in London by sewage monitoring (John and </a:t>
            </a:r>
            <a:r>
              <a:rPr lang="en-US" sz="1500" i="1" kern="100" dirty="0" err="1">
                <a:effectLst/>
                <a:latin typeface="Calibri" panose="020F0502020204030204" pitchFamily="34" charset="0"/>
                <a:ea typeface="Calibri" panose="020F0502020204030204" pitchFamily="34" charset="0"/>
                <a:cs typeface="Times New Roman" panose="02020603050405020304" pitchFamily="18" charset="0"/>
              </a:rPr>
              <a:t>Dharmapalan</a:t>
            </a:r>
            <a:r>
              <a:rPr lang="en-US" sz="1500" i="1" kern="100" dirty="0">
                <a:effectLst/>
                <a:latin typeface="Calibri" panose="020F0502020204030204" pitchFamily="34" charset="0"/>
                <a:ea typeface="Calibri" panose="020F0502020204030204" pitchFamily="34" charset="0"/>
                <a:cs typeface="Times New Roman" panose="02020603050405020304" pitchFamily="18" charset="0"/>
              </a:rPr>
              <a:t>, 2022).</a:t>
            </a:r>
          </a:p>
        </p:txBody>
      </p:sp>
      <p:sp>
        <p:nvSpPr>
          <p:cNvPr id="8" name="TextBox 7">
            <a:extLst>
              <a:ext uri="{FF2B5EF4-FFF2-40B4-BE49-F238E27FC236}">
                <a16:creationId xmlns:a16="http://schemas.microsoft.com/office/drawing/2014/main" id="{6527C9A8-9BE1-4AE7-FA15-A67B1ECCD31A}"/>
              </a:ext>
            </a:extLst>
          </p:cNvPr>
          <p:cNvSpPr txBox="1"/>
          <p:nvPr/>
        </p:nvSpPr>
        <p:spPr>
          <a:xfrm>
            <a:off x="229519" y="2370351"/>
            <a:ext cx="4572000" cy="2608406"/>
          </a:xfrm>
          <a:prstGeom prst="rect">
            <a:avLst/>
          </a:prstGeom>
          <a:noFill/>
        </p:spPr>
        <p:txBody>
          <a:bodyPr wrap="square">
            <a:spAutoFit/>
          </a:bodyPr>
          <a:lstStyle/>
          <a:p>
            <a:pPr marL="214313" indent="-214313" algn="just">
              <a:buFont typeface="Wingdings" panose="05000000000000000000" pitchFamily="2" charset="2"/>
              <a:buChar char="§"/>
            </a:pPr>
            <a:r>
              <a:rPr lang="en-US" sz="1500" kern="1200" dirty="0">
                <a:solidFill>
                  <a:schemeClr val="tx1"/>
                </a:solidFill>
                <a:effectLst/>
                <a:latin typeface="+mn-lt"/>
                <a:ea typeface="+mn-ea"/>
                <a:cs typeface="+mn-cs"/>
              </a:rPr>
              <a:t>In case the monitoring of the virus in certain boroughs indicates its presence, we carry out selective vaccination in these regions. </a:t>
            </a:r>
          </a:p>
          <a:p>
            <a:pPr marL="214313" indent="-214313" algn="just">
              <a:buFont typeface="Wingdings" panose="05000000000000000000" pitchFamily="2" charset="2"/>
              <a:buChar char="§"/>
            </a:pPr>
            <a:endParaRPr lang="en-US" sz="1500" kern="1200" dirty="0">
              <a:solidFill>
                <a:schemeClr val="tx1"/>
              </a:solidFill>
              <a:effectLst/>
              <a:latin typeface="+mn-lt"/>
              <a:ea typeface="+mn-ea"/>
              <a:cs typeface="+mn-cs"/>
            </a:endParaRPr>
          </a:p>
          <a:p>
            <a:pPr marL="214313" indent="-214313" algn="just">
              <a:buFont typeface="Wingdings" panose="05000000000000000000" pitchFamily="2" charset="2"/>
              <a:buChar char="§"/>
            </a:pPr>
            <a:r>
              <a:rPr lang="en-US" sz="1500" kern="1200" dirty="0">
                <a:solidFill>
                  <a:schemeClr val="tx1"/>
                </a:solidFill>
                <a:effectLst/>
                <a:latin typeface="+mn-lt"/>
                <a:ea typeface="+mn-ea"/>
                <a:cs typeface="+mn-cs"/>
              </a:rPr>
              <a:t>In case of low vaccination coverage, we initiate catch-up campaigns of children. In case the virus rises in the sewage, we send more public health messages on hand washing and vaccination.</a:t>
            </a:r>
          </a:p>
          <a:p>
            <a:pPr marL="214313" indent="-214313" algn="just">
              <a:buFont typeface="Wingdings" panose="05000000000000000000" pitchFamily="2" charset="2"/>
              <a:buChar char="§"/>
            </a:pPr>
            <a:endParaRPr lang="en-US" sz="1500" kern="1200" dirty="0">
              <a:solidFill>
                <a:schemeClr val="tx1"/>
              </a:solidFill>
              <a:effectLst/>
              <a:latin typeface="+mn-lt"/>
              <a:ea typeface="+mn-ea"/>
              <a:cs typeface="+mn-cs"/>
            </a:endParaRPr>
          </a:p>
          <a:p>
            <a:pPr marL="214313" indent="-214313" algn="just">
              <a:buFont typeface="Wingdings" panose="05000000000000000000" pitchFamily="2" charset="2"/>
              <a:buChar char="§"/>
            </a:pPr>
            <a:r>
              <a:rPr lang="en-US" sz="1500" kern="1200" dirty="0">
                <a:solidFill>
                  <a:schemeClr val="tx1"/>
                </a:solidFill>
                <a:effectLst/>
                <a:latin typeface="+mn-lt"/>
                <a:ea typeface="+mn-ea"/>
                <a:cs typeface="+mn-cs"/>
              </a:rPr>
              <a:t>In case of the gene mutation in the virus, we reexamine the effectiveness of our vaccine.</a:t>
            </a:r>
          </a:p>
        </p:txBody>
      </p:sp>
    </p:spTree>
    <p:extLst>
      <p:ext uri="{BB962C8B-B14F-4D97-AF65-F5344CB8AC3E}">
        <p14:creationId xmlns:p14="http://schemas.microsoft.com/office/powerpoint/2010/main" val="2464689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94E28-9DD7-D5D6-6F1F-F6145E77CFB2}"/>
              </a:ext>
            </a:extLst>
          </p:cNvPr>
          <p:cNvSpPr>
            <a:spLocks noGrp="1"/>
          </p:cNvSpPr>
          <p:nvPr>
            <p:ph type="title"/>
          </p:nvPr>
        </p:nvSpPr>
        <p:spPr/>
        <p:txBody>
          <a:bodyPr/>
          <a:lstStyle/>
          <a:p>
            <a:r>
              <a:rPr lang="en-US" b="1" dirty="0"/>
              <a:t>Types of Surveillance Summary</a:t>
            </a:r>
            <a:endParaRPr lang="en-US" dirty="0"/>
          </a:p>
        </p:txBody>
      </p:sp>
      <p:graphicFrame>
        <p:nvGraphicFramePr>
          <p:cNvPr id="4" name="Content Placeholder 3">
            <a:extLst>
              <a:ext uri="{FF2B5EF4-FFF2-40B4-BE49-F238E27FC236}">
                <a16:creationId xmlns:a16="http://schemas.microsoft.com/office/drawing/2014/main" id="{862E832B-5A51-DC49-66EA-3BA35FF295B2}"/>
              </a:ext>
            </a:extLst>
          </p:cNvPr>
          <p:cNvGraphicFramePr>
            <a:graphicFrameLocks noGrp="1"/>
          </p:cNvGraphicFramePr>
          <p:nvPr>
            <p:ph idx="1"/>
          </p:nvPr>
        </p:nvGraphicFramePr>
        <p:xfrm>
          <a:off x="4902201" y="2847497"/>
          <a:ext cx="4012215" cy="2378529"/>
        </p:xfrm>
        <a:graphic>
          <a:graphicData uri="http://schemas.openxmlformats.org/drawingml/2006/table">
            <a:tbl>
              <a:tblPr firstRow="1" firstCol="1" bandRow="1">
                <a:tableStyleId>{5C22544A-7EE6-4342-B048-85BDC9FD1C3A}</a:tableStyleId>
              </a:tblPr>
              <a:tblGrid>
                <a:gridCol w="1337405">
                  <a:extLst>
                    <a:ext uri="{9D8B030D-6E8A-4147-A177-3AD203B41FA5}">
                      <a16:colId xmlns:a16="http://schemas.microsoft.com/office/drawing/2014/main" val="1522082530"/>
                    </a:ext>
                  </a:extLst>
                </a:gridCol>
                <a:gridCol w="1337405">
                  <a:extLst>
                    <a:ext uri="{9D8B030D-6E8A-4147-A177-3AD203B41FA5}">
                      <a16:colId xmlns:a16="http://schemas.microsoft.com/office/drawing/2014/main" val="3827503474"/>
                    </a:ext>
                  </a:extLst>
                </a:gridCol>
                <a:gridCol w="1337405">
                  <a:extLst>
                    <a:ext uri="{9D8B030D-6E8A-4147-A177-3AD203B41FA5}">
                      <a16:colId xmlns:a16="http://schemas.microsoft.com/office/drawing/2014/main" val="3575438337"/>
                    </a:ext>
                  </a:extLst>
                </a:gridCol>
              </a:tblGrid>
              <a:tr h="556538">
                <a:tc>
                  <a:txBody>
                    <a:bodyPr/>
                    <a:lstStyle/>
                    <a:p>
                      <a:pPr marL="0" marR="0">
                        <a:lnSpc>
                          <a:spcPct val="115000"/>
                        </a:lnSpc>
                        <a:spcAft>
                          <a:spcPts val="800"/>
                        </a:spcAft>
                        <a:buNone/>
                      </a:pPr>
                      <a:r>
                        <a:rPr lang="en-US" sz="1100" kern="100" dirty="0">
                          <a:effectLst/>
                        </a:rPr>
                        <a:t>Type</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114300" marT="71438" marB="71438" anchor="ctr"/>
                </a:tc>
                <a:tc>
                  <a:txBody>
                    <a:bodyPr/>
                    <a:lstStyle/>
                    <a:p>
                      <a:pPr marL="0" marR="0">
                        <a:lnSpc>
                          <a:spcPct val="115000"/>
                        </a:lnSpc>
                        <a:spcAft>
                          <a:spcPts val="800"/>
                        </a:spcAft>
                        <a:buNone/>
                      </a:pPr>
                      <a:r>
                        <a:rPr lang="en-US" sz="1100" kern="100" dirty="0">
                          <a:effectLst/>
                        </a:rPr>
                        <a:t>What It Monitors</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71438" marB="71438" anchor="ctr"/>
                </a:tc>
                <a:tc>
                  <a:txBody>
                    <a:bodyPr/>
                    <a:lstStyle/>
                    <a:p>
                      <a:pPr marL="0" marR="0">
                        <a:lnSpc>
                          <a:spcPct val="115000"/>
                        </a:lnSpc>
                        <a:spcAft>
                          <a:spcPts val="800"/>
                        </a:spcAft>
                        <a:buNone/>
                      </a:pPr>
                      <a:r>
                        <a:rPr lang="en-US" sz="1100" kern="100">
                          <a:effectLst/>
                        </a:rPr>
                        <a:t>UK Example</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71438" marB="71438" anchor="ctr"/>
                </a:tc>
                <a:extLst>
                  <a:ext uri="{0D108BD9-81ED-4DB2-BD59-A6C34878D82A}">
                    <a16:rowId xmlns:a16="http://schemas.microsoft.com/office/drawing/2014/main" val="1857214887"/>
                  </a:ext>
                </a:extLst>
              </a:tr>
              <a:tr h="556538">
                <a:tc>
                  <a:txBody>
                    <a:bodyPr/>
                    <a:lstStyle/>
                    <a:p>
                      <a:pPr marL="0" marR="0">
                        <a:lnSpc>
                          <a:spcPct val="115000"/>
                        </a:lnSpc>
                        <a:spcAft>
                          <a:spcPts val="800"/>
                        </a:spcAft>
                        <a:buNone/>
                      </a:pPr>
                      <a:r>
                        <a:rPr lang="en-US" sz="1100" kern="100">
                          <a:effectLst/>
                        </a:rPr>
                        <a:t>Environmental</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114300" marT="71438" marB="71438" anchor="ctr"/>
                </a:tc>
                <a:tc>
                  <a:txBody>
                    <a:bodyPr/>
                    <a:lstStyle/>
                    <a:p>
                      <a:pPr marL="0" marR="0">
                        <a:lnSpc>
                          <a:spcPct val="115000"/>
                        </a:lnSpc>
                        <a:spcAft>
                          <a:spcPts val="800"/>
                        </a:spcAft>
                        <a:buNone/>
                      </a:pPr>
                      <a:r>
                        <a:rPr lang="en-US" sz="1100" kern="100">
                          <a:effectLst/>
                        </a:rPr>
                        <a:t>Virus in sewage</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71438" marB="71438" anchor="ctr"/>
                </a:tc>
                <a:tc>
                  <a:txBody>
                    <a:bodyPr/>
                    <a:lstStyle/>
                    <a:p>
                      <a:pPr marL="0" marR="0">
                        <a:lnSpc>
                          <a:spcPct val="115000"/>
                        </a:lnSpc>
                        <a:spcAft>
                          <a:spcPts val="800"/>
                        </a:spcAft>
                        <a:buNone/>
                      </a:pPr>
                      <a:r>
                        <a:rPr lang="en-US" sz="1100" kern="100" dirty="0">
                          <a:effectLst/>
                        </a:rPr>
                        <a:t>Weekly testing at Beckton</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14300" marR="0" marT="71438" marB="71438" anchor="ctr"/>
                </a:tc>
                <a:extLst>
                  <a:ext uri="{0D108BD9-81ED-4DB2-BD59-A6C34878D82A}">
                    <a16:rowId xmlns:a16="http://schemas.microsoft.com/office/drawing/2014/main" val="2863750463"/>
                  </a:ext>
                </a:extLst>
              </a:tr>
              <a:tr h="556538">
                <a:tc>
                  <a:txBody>
                    <a:bodyPr/>
                    <a:lstStyle/>
                    <a:p>
                      <a:pPr marL="0" marR="0">
                        <a:lnSpc>
                          <a:spcPct val="115000"/>
                        </a:lnSpc>
                        <a:spcAft>
                          <a:spcPts val="800"/>
                        </a:spcAft>
                        <a:buNone/>
                      </a:pPr>
                      <a:r>
                        <a:rPr lang="en-US" sz="1100" kern="100">
                          <a:effectLst/>
                        </a:rPr>
                        <a:t>Clinical (AFP)</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114300" marT="71438" marB="71438" anchor="ctr"/>
                </a:tc>
                <a:tc>
                  <a:txBody>
                    <a:bodyPr/>
                    <a:lstStyle/>
                    <a:p>
                      <a:pPr marL="0" marR="0">
                        <a:lnSpc>
                          <a:spcPct val="115000"/>
                        </a:lnSpc>
                        <a:spcAft>
                          <a:spcPts val="800"/>
                        </a:spcAft>
                        <a:buNone/>
                      </a:pPr>
                      <a:r>
                        <a:rPr lang="en-US" sz="1100" kern="100">
                          <a:effectLst/>
                        </a:rPr>
                        <a:t>Paralysis cases</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71438" marB="71438" anchor="ctr"/>
                </a:tc>
                <a:tc>
                  <a:txBody>
                    <a:bodyPr/>
                    <a:lstStyle/>
                    <a:p>
                      <a:pPr marL="0" marR="0">
                        <a:lnSpc>
                          <a:spcPct val="115000"/>
                        </a:lnSpc>
                        <a:spcAft>
                          <a:spcPts val="800"/>
                        </a:spcAft>
                        <a:buNone/>
                      </a:pPr>
                      <a:r>
                        <a:rPr lang="en-US" sz="1100" kern="100" dirty="0">
                          <a:effectLst/>
                        </a:rPr>
                        <a:t>Mandatory reporting to UKHSA</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14300" marR="0" marT="71438" marB="71438" anchor="ctr"/>
                </a:tc>
                <a:extLst>
                  <a:ext uri="{0D108BD9-81ED-4DB2-BD59-A6C34878D82A}">
                    <a16:rowId xmlns:a16="http://schemas.microsoft.com/office/drawing/2014/main" val="2757899908"/>
                  </a:ext>
                </a:extLst>
              </a:tr>
              <a:tr h="556538">
                <a:tc>
                  <a:txBody>
                    <a:bodyPr/>
                    <a:lstStyle/>
                    <a:p>
                      <a:pPr marL="0" marR="0">
                        <a:lnSpc>
                          <a:spcPct val="115000"/>
                        </a:lnSpc>
                        <a:spcAft>
                          <a:spcPts val="800"/>
                        </a:spcAft>
                        <a:buNone/>
                      </a:pPr>
                      <a:r>
                        <a:rPr lang="en-US" sz="1100" kern="100">
                          <a:effectLst/>
                        </a:rPr>
                        <a:t>Laboratory</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114300" marT="71438" marB="71438" anchor="ctr"/>
                </a:tc>
                <a:tc>
                  <a:txBody>
                    <a:bodyPr/>
                    <a:lstStyle/>
                    <a:p>
                      <a:pPr marL="0" marR="0">
                        <a:lnSpc>
                          <a:spcPct val="115000"/>
                        </a:lnSpc>
                        <a:spcAft>
                          <a:spcPts val="800"/>
                        </a:spcAft>
                        <a:buNone/>
                      </a:pPr>
                      <a:r>
                        <a:rPr lang="en-US" sz="1100" kern="100" dirty="0">
                          <a:effectLst/>
                        </a:rPr>
                        <a:t>Virus genetics</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71438" marB="71438" anchor="ctr"/>
                </a:tc>
                <a:tc>
                  <a:txBody>
                    <a:bodyPr/>
                    <a:lstStyle/>
                    <a:p>
                      <a:pPr marL="0" marR="0">
                        <a:lnSpc>
                          <a:spcPct val="115000"/>
                        </a:lnSpc>
                        <a:spcAft>
                          <a:spcPts val="800"/>
                        </a:spcAft>
                        <a:buNone/>
                      </a:pPr>
                      <a:r>
                        <a:rPr lang="en-US" sz="1100" kern="100" dirty="0">
                          <a:effectLst/>
                        </a:rPr>
                        <a:t>Genomic sequencing of samples</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114300" marR="0" marT="71438" marB="71438" anchor="ctr"/>
                </a:tc>
                <a:extLst>
                  <a:ext uri="{0D108BD9-81ED-4DB2-BD59-A6C34878D82A}">
                    <a16:rowId xmlns:a16="http://schemas.microsoft.com/office/drawing/2014/main" val="4020766593"/>
                  </a:ext>
                </a:extLst>
              </a:tr>
            </a:tbl>
          </a:graphicData>
        </a:graphic>
      </p:graphicFrame>
      <p:sp>
        <p:nvSpPr>
          <p:cNvPr id="6" name="TextBox 5">
            <a:extLst>
              <a:ext uri="{FF2B5EF4-FFF2-40B4-BE49-F238E27FC236}">
                <a16:creationId xmlns:a16="http://schemas.microsoft.com/office/drawing/2014/main" id="{B927042F-6DEE-951A-7759-CBB93472C935}"/>
              </a:ext>
            </a:extLst>
          </p:cNvPr>
          <p:cNvSpPr txBox="1"/>
          <p:nvPr/>
        </p:nvSpPr>
        <p:spPr>
          <a:xfrm>
            <a:off x="229585" y="2410204"/>
            <a:ext cx="4672616" cy="3783023"/>
          </a:xfrm>
          <a:prstGeom prst="rect">
            <a:avLst/>
          </a:prstGeom>
          <a:noFill/>
        </p:spPr>
        <p:txBody>
          <a:bodyPr wrap="square">
            <a:spAutoFit/>
          </a:bodyPr>
          <a:lstStyle/>
          <a:p>
            <a:pPr marL="214313" indent="-214313">
              <a:lnSpc>
                <a:spcPct val="150000"/>
              </a:lnSpc>
              <a:buFont typeface="Wingdings" panose="05000000000000000000" pitchFamily="2" charset="2"/>
              <a:buChar char="§"/>
            </a:pPr>
            <a:r>
              <a:rPr lang="en-US" sz="1800" kern="1200" dirty="0">
                <a:solidFill>
                  <a:schemeClr val="tx1"/>
                </a:solidFill>
                <a:effectLst/>
                <a:latin typeface="+mn-lt"/>
                <a:ea typeface="+mn-ea"/>
                <a:cs typeface="+mn-cs"/>
              </a:rPr>
              <a:t>Sewage virus is also checked by environmental surveillance this provides early alerts. </a:t>
            </a:r>
          </a:p>
          <a:p>
            <a:pPr marL="214313" indent="-214313">
              <a:lnSpc>
                <a:spcPct val="150000"/>
              </a:lnSpc>
              <a:buFont typeface="Wingdings" panose="05000000000000000000" pitchFamily="2" charset="2"/>
              <a:buChar char="§"/>
            </a:pPr>
            <a:r>
              <a:rPr lang="en-US" sz="1800" kern="1200" dirty="0">
                <a:solidFill>
                  <a:schemeClr val="tx1"/>
                </a:solidFill>
                <a:effectLst/>
                <a:latin typeface="+mn-lt"/>
                <a:ea typeface="+mn-ea"/>
                <a:cs typeface="+mn-cs"/>
              </a:rPr>
              <a:t>Clinical surveillance is used to track paralysis cases- this informs us whether the virus is severe disease causing or not. </a:t>
            </a:r>
          </a:p>
          <a:p>
            <a:pPr marL="214313" indent="-214313">
              <a:lnSpc>
                <a:spcPct val="150000"/>
              </a:lnSpc>
              <a:buFont typeface="Wingdings" panose="05000000000000000000" pitchFamily="2" charset="2"/>
              <a:buChar char="§"/>
            </a:pPr>
            <a:r>
              <a:rPr lang="en-US" sz="1800" kern="1200" dirty="0">
                <a:solidFill>
                  <a:schemeClr val="tx1"/>
                </a:solidFill>
                <a:effectLst/>
                <a:latin typeface="+mn-lt"/>
                <a:ea typeface="+mn-ea"/>
                <a:cs typeface="+mn-cs"/>
              </a:rPr>
              <a:t>The virus genetics is monitored in the laboratory- this answers whether the virus is evolving.</a:t>
            </a:r>
          </a:p>
        </p:txBody>
      </p:sp>
    </p:spTree>
    <p:extLst>
      <p:ext uri="{BB962C8B-B14F-4D97-AF65-F5344CB8AC3E}">
        <p14:creationId xmlns:p14="http://schemas.microsoft.com/office/powerpoint/2010/main" val="10670638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B18A6-3B86-D333-E328-1108EA10E968}"/>
              </a:ext>
            </a:extLst>
          </p:cNvPr>
          <p:cNvSpPr>
            <a:spLocks noGrp="1"/>
          </p:cNvSpPr>
          <p:nvPr>
            <p:ph type="title"/>
          </p:nvPr>
        </p:nvSpPr>
        <p:spPr>
          <a:xfrm>
            <a:off x="508000" y="609600"/>
            <a:ext cx="6447501" cy="1320800"/>
          </a:xfrm>
        </p:spPr>
        <p:txBody>
          <a:bodyPr anchor="t">
            <a:normAutofit/>
          </a:bodyPr>
          <a:lstStyle/>
          <a:p>
            <a:pPr>
              <a:lnSpc>
                <a:spcPct val="90000"/>
              </a:lnSpc>
            </a:pPr>
            <a:r>
              <a:rPr lang="en-GB" sz="1700" dirty="0"/>
              <a:t> </a:t>
            </a:r>
            <a:br>
              <a:rPr lang="en-GB" sz="1700" dirty="0"/>
            </a:br>
            <a:r>
              <a:rPr lang="en-GB" sz="1800" dirty="0">
                <a:solidFill>
                  <a:schemeClr val="tx1"/>
                </a:solidFill>
              </a:rPr>
              <a:t>UK Approaches to Controlling Polio</a:t>
            </a:r>
            <a:br>
              <a:rPr lang="en-GB" sz="1800" dirty="0">
                <a:solidFill>
                  <a:schemeClr val="tx1"/>
                </a:solidFill>
              </a:rPr>
            </a:br>
            <a:endParaRPr lang="en-GB" sz="1700" dirty="0">
              <a:solidFill>
                <a:schemeClr val="tx1"/>
              </a:solidFill>
            </a:endParaRPr>
          </a:p>
        </p:txBody>
      </p:sp>
      <p:pic>
        <p:nvPicPr>
          <p:cNvPr id="6" name="Content Placeholder 5">
            <a:extLst>
              <a:ext uri="{FF2B5EF4-FFF2-40B4-BE49-F238E27FC236}">
                <a16:creationId xmlns:a16="http://schemas.microsoft.com/office/drawing/2014/main" id="{2636E8EC-0720-877C-DE98-92605AFA2DF8}"/>
              </a:ext>
            </a:extLst>
          </p:cNvPr>
          <p:cNvPicPr>
            <a:picLocks noChangeAspect="1"/>
          </p:cNvPicPr>
          <p:nvPr/>
        </p:nvPicPr>
        <p:blipFill>
          <a:blip r:embed="rId2"/>
          <a:stretch>
            <a:fillRect/>
          </a:stretch>
        </p:blipFill>
        <p:spPr>
          <a:xfrm>
            <a:off x="381000" y="1981200"/>
            <a:ext cx="2971800" cy="3555669"/>
          </a:xfrm>
          <a:prstGeom prst="rect">
            <a:avLst/>
          </a:prstGeom>
        </p:spPr>
      </p:pic>
      <p:graphicFrame>
        <p:nvGraphicFramePr>
          <p:cNvPr id="12" name="Content Placeholder 9">
            <a:extLst>
              <a:ext uri="{FF2B5EF4-FFF2-40B4-BE49-F238E27FC236}">
                <a16:creationId xmlns:a16="http://schemas.microsoft.com/office/drawing/2014/main" id="{C3465428-3522-096B-6E7C-27B43EE79656}"/>
              </a:ext>
            </a:extLst>
          </p:cNvPr>
          <p:cNvGraphicFramePr>
            <a:graphicFrameLocks noGrp="1"/>
          </p:cNvGraphicFramePr>
          <p:nvPr>
            <p:ph idx="1"/>
          </p:nvPr>
        </p:nvGraphicFramePr>
        <p:xfrm>
          <a:off x="3429000" y="1981200"/>
          <a:ext cx="4572000"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370592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F2F0691-355A-7742-C139-C7C768E006E9}"/>
              </a:ext>
            </a:extLst>
          </p:cNvPr>
          <p:cNvPicPr>
            <a:picLocks noChangeAspect="1"/>
          </p:cNvPicPr>
          <p:nvPr/>
        </p:nvPicPr>
        <p:blipFill>
          <a:blip r:embed="rId2">
            <a:extLst>
              <a:ext uri="{28A0092B-C50C-407E-A947-70E740481C1C}">
                <a14:useLocalDpi xmlns:a14="http://schemas.microsoft.com/office/drawing/2010/main" val="0"/>
              </a:ext>
            </a:extLst>
          </a:blip>
          <a:srcRect l="1902" r="11460"/>
          <a:stretch>
            <a:fillRect/>
          </a:stretch>
        </p:blipFill>
        <p:spPr>
          <a:xfrm>
            <a:off x="3202390" y="-1"/>
            <a:ext cx="594161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977350D-44E6-DC0D-0463-EE995927FC0C}"/>
              </a:ext>
            </a:extLst>
          </p:cNvPr>
          <p:cNvSpPr>
            <a:spLocks noGrp="1"/>
          </p:cNvSpPr>
          <p:nvPr>
            <p:ph type="title"/>
          </p:nvPr>
        </p:nvSpPr>
        <p:spPr>
          <a:xfrm>
            <a:off x="507999" y="609600"/>
            <a:ext cx="2888343" cy="1320800"/>
          </a:xfrm>
        </p:spPr>
        <p:txBody>
          <a:bodyPr>
            <a:normAutofit/>
          </a:bodyPr>
          <a:lstStyle/>
          <a:p>
            <a:pPr>
              <a:lnSpc>
                <a:spcPct val="90000"/>
              </a:lnSpc>
            </a:pPr>
            <a:r>
              <a:rPr lang="en-GB" sz="2800"/>
              <a:t> Global Strategies to Control Polio</a:t>
            </a:r>
          </a:p>
        </p:txBody>
      </p:sp>
      <p:sp>
        <p:nvSpPr>
          <p:cNvPr id="3" name="Content Placeholder 2">
            <a:extLst>
              <a:ext uri="{FF2B5EF4-FFF2-40B4-BE49-F238E27FC236}">
                <a16:creationId xmlns:a16="http://schemas.microsoft.com/office/drawing/2014/main" id="{17622DE5-92E8-CE62-4E28-44BA07DF7970}"/>
              </a:ext>
            </a:extLst>
          </p:cNvPr>
          <p:cNvSpPr>
            <a:spLocks noGrp="1"/>
          </p:cNvSpPr>
          <p:nvPr>
            <p:ph idx="1"/>
          </p:nvPr>
        </p:nvSpPr>
        <p:spPr>
          <a:xfrm>
            <a:off x="508000" y="2160589"/>
            <a:ext cx="2888342" cy="3880773"/>
          </a:xfrm>
        </p:spPr>
        <p:txBody>
          <a:bodyPr>
            <a:normAutofit/>
          </a:bodyPr>
          <a:lstStyle/>
          <a:p>
            <a:pPr lvl="0">
              <a:lnSpc>
                <a:spcPct val="90000"/>
              </a:lnSpc>
            </a:pPr>
            <a:r>
              <a:rPr lang="en-GB" sz="1100"/>
              <a:t> Vaccination remains the primary global strategy to control polio.</a:t>
            </a:r>
            <a:endParaRPr lang="en-US" sz="1100"/>
          </a:p>
          <a:p>
            <a:pPr lvl="0">
              <a:lnSpc>
                <a:spcPct val="90000"/>
              </a:lnSpc>
            </a:pPr>
            <a:r>
              <a:rPr lang="en-GB" sz="1100"/>
              <a:t>Mass immunisation builds herd immunity in high-risk regions.</a:t>
            </a:r>
            <a:endParaRPr lang="en-US" sz="1100"/>
          </a:p>
          <a:p>
            <a:pPr lvl="0">
              <a:lnSpc>
                <a:spcPct val="90000"/>
              </a:lnSpc>
            </a:pPr>
            <a:r>
              <a:rPr lang="en-GB" sz="1100"/>
              <a:t>Health authorities use oral and inactivated polio vaccines based on context.</a:t>
            </a:r>
            <a:endParaRPr lang="en-US" sz="1100"/>
          </a:p>
          <a:p>
            <a:pPr lvl="0">
              <a:lnSpc>
                <a:spcPct val="90000"/>
              </a:lnSpc>
            </a:pPr>
            <a:r>
              <a:rPr lang="en-GB" sz="1100"/>
              <a:t>The Global Polio Laboratory Network conducts worldwide disease surveillance.</a:t>
            </a:r>
            <a:endParaRPr lang="en-US" sz="1100"/>
          </a:p>
          <a:p>
            <a:pPr lvl="0">
              <a:lnSpc>
                <a:spcPct val="90000"/>
              </a:lnSpc>
            </a:pPr>
            <a:r>
              <a:rPr lang="en-GB" sz="1100"/>
              <a:t>Acute flaccid paralysis and environmental monitoring detect outbreaks early (Chen et al., 2020).</a:t>
            </a:r>
            <a:endParaRPr lang="en-US" sz="1100"/>
          </a:p>
          <a:p>
            <a:pPr>
              <a:lnSpc>
                <a:spcPct val="90000"/>
              </a:lnSpc>
            </a:pPr>
            <a:r>
              <a:rPr lang="en-GB" sz="1100"/>
              <a:t>Mop-up vaccination campaigns protect unvaccinated populations in affected areas. Vaccination remains the primary global strategy to control polio.</a:t>
            </a:r>
            <a:endParaRPr lang="en-US" sz="1100"/>
          </a:p>
          <a:p>
            <a:pPr marL="0" indent="0">
              <a:lnSpc>
                <a:spcPct val="90000"/>
              </a:lnSpc>
              <a:buNone/>
            </a:pPr>
            <a:endParaRPr lang="en-GB" sz="1100"/>
          </a:p>
        </p:txBody>
      </p:sp>
      <p:cxnSp>
        <p:nvCxnSpPr>
          <p:cNvPr id="17" name="Straight Connector 16">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28259" y="0"/>
            <a:ext cx="9144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81413"/>
            <a:ext cx="357266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262452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44A91-FF85-8913-B440-995814225ADC}"/>
              </a:ext>
            </a:extLst>
          </p:cNvPr>
          <p:cNvSpPr>
            <a:spLocks noGrp="1"/>
          </p:cNvSpPr>
          <p:nvPr>
            <p:ph type="title"/>
          </p:nvPr>
        </p:nvSpPr>
        <p:spPr>
          <a:xfrm>
            <a:off x="3042347" y="0"/>
            <a:ext cx="3913153" cy="914400"/>
          </a:xfrm>
        </p:spPr>
        <p:txBody>
          <a:bodyPr>
            <a:normAutofit/>
          </a:bodyPr>
          <a:lstStyle/>
          <a:p>
            <a:r>
              <a:rPr lang="en-GB" dirty="0"/>
              <a:t>Key Takeaways</a:t>
            </a:r>
          </a:p>
        </p:txBody>
      </p:sp>
      <p:pic>
        <p:nvPicPr>
          <p:cNvPr id="5" name="Picture 4">
            <a:extLst>
              <a:ext uri="{FF2B5EF4-FFF2-40B4-BE49-F238E27FC236}">
                <a16:creationId xmlns:a16="http://schemas.microsoft.com/office/drawing/2014/main" id="{A966ACF7-1738-27D0-A5E7-4551B57370C2}"/>
              </a:ext>
            </a:extLst>
          </p:cNvPr>
          <p:cNvPicPr>
            <a:picLocks noChangeAspect="1"/>
          </p:cNvPicPr>
          <p:nvPr/>
        </p:nvPicPr>
        <p:blipFill>
          <a:blip r:embed="rId2"/>
          <a:srcRect l="19746" r="19743" b="-4"/>
          <a:stretch>
            <a:fillRect/>
          </a:stretch>
        </p:blipFill>
        <p:spPr>
          <a:xfrm>
            <a:off x="508000" y="609600"/>
            <a:ext cx="2358448" cy="2601747"/>
          </a:xfrm>
          <a:prstGeom prst="rect">
            <a:avLst/>
          </a:prstGeom>
        </p:spPr>
      </p:pic>
      <p:sp>
        <p:nvSpPr>
          <p:cNvPr id="16" name="Isosceles Triangle 8">
            <a:extLst>
              <a:ext uri="{FF2B5EF4-FFF2-40B4-BE49-F238E27FC236}">
                <a16:creationId xmlns:a16="http://schemas.microsoft.com/office/drawing/2014/main" id="{B5B9F7B6-0E4A-4A5F-BBBA-73496FAE5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357491"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B51D13AF-6D7E-42A4-BF57-BFDF66E1FE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42414" y="5646604"/>
            <a:ext cx="618066" cy="171450"/>
          </a:xfrm>
          <a:prstGeom prst="rect">
            <a:avLst/>
          </a:prstGeom>
          <a:solidFill>
            <a:srgbClr val="EA2D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082532F-1082-52DA-E10F-5BB046D5C1E4}"/>
              </a:ext>
            </a:extLst>
          </p:cNvPr>
          <p:cNvPicPr>
            <a:picLocks noChangeAspect="1"/>
          </p:cNvPicPr>
          <p:nvPr/>
        </p:nvPicPr>
        <p:blipFill>
          <a:blip r:embed="rId3" cstate="print">
            <a:extLst>
              <a:ext uri="{28A0092B-C50C-407E-A947-70E740481C1C}">
                <a14:useLocalDpi xmlns:a14="http://schemas.microsoft.com/office/drawing/2010/main" val="0"/>
              </a:ext>
            </a:extLst>
          </a:blip>
          <a:srcRect l="17417" r="13919" b="4"/>
          <a:stretch>
            <a:fillRect/>
          </a:stretch>
        </p:blipFill>
        <p:spPr>
          <a:xfrm>
            <a:off x="508000" y="3439947"/>
            <a:ext cx="2358448" cy="2601746"/>
          </a:xfrm>
          <a:prstGeom prst="rect">
            <a:avLst/>
          </a:prstGeom>
        </p:spPr>
      </p:pic>
      <p:graphicFrame>
        <p:nvGraphicFramePr>
          <p:cNvPr id="7" name="Content Placeholder 2">
            <a:extLst>
              <a:ext uri="{FF2B5EF4-FFF2-40B4-BE49-F238E27FC236}">
                <a16:creationId xmlns:a16="http://schemas.microsoft.com/office/drawing/2014/main" id="{574F07C0-3369-2031-CC23-231F766DF74D}"/>
              </a:ext>
            </a:extLst>
          </p:cNvPr>
          <p:cNvGraphicFramePr>
            <a:graphicFrameLocks noGrp="1"/>
          </p:cNvGraphicFramePr>
          <p:nvPr>
            <p:ph idx="1"/>
            <p:extLst>
              <p:ext uri="{D42A27DB-BD31-4B8C-83A1-F6EECF244321}">
                <p14:modId xmlns:p14="http://schemas.microsoft.com/office/powerpoint/2010/main" val="2718408506"/>
              </p:ext>
            </p:extLst>
          </p:nvPr>
        </p:nvGraphicFramePr>
        <p:xfrm>
          <a:off x="3046795" y="1066800"/>
          <a:ext cx="4192205" cy="55625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2088755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8343D7F-41BF-8705-9FED-6EAB8B2D25CE}"/>
              </a:ext>
            </a:extLst>
          </p:cNvPr>
          <p:cNvPicPr>
            <a:picLocks noChangeAspect="1"/>
          </p:cNvPicPr>
          <p:nvPr/>
        </p:nvPicPr>
        <p:blipFill>
          <a:blip r:embed="rId2">
            <a:alphaModFix amt="40000"/>
          </a:blip>
          <a:srcRect t="18773"/>
          <a:stretch>
            <a:fillRect/>
          </a:stretch>
        </p:blipFill>
        <p:spPr>
          <a:xfrm>
            <a:off x="-1" y="857249"/>
            <a:ext cx="9144001" cy="5143501"/>
          </a:xfrm>
          <a:prstGeom prst="rect">
            <a:avLst/>
          </a:prstGeom>
        </p:spPr>
      </p:pic>
      <p:sp>
        <p:nvSpPr>
          <p:cNvPr id="2" name="Title 1">
            <a:extLst>
              <a:ext uri="{FF2B5EF4-FFF2-40B4-BE49-F238E27FC236}">
                <a16:creationId xmlns:a16="http://schemas.microsoft.com/office/drawing/2014/main" id="{8D3C22A7-B6E2-B86B-B824-169E8109C3FF}"/>
              </a:ext>
            </a:extLst>
          </p:cNvPr>
          <p:cNvSpPr>
            <a:spLocks noGrp="1"/>
          </p:cNvSpPr>
          <p:nvPr>
            <p:ph type="ctrTitle" idx="4294967295"/>
          </p:nvPr>
        </p:nvSpPr>
        <p:spPr>
          <a:xfrm>
            <a:off x="488950" y="1590675"/>
            <a:ext cx="8655050" cy="2468563"/>
          </a:xfrm>
        </p:spPr>
        <p:txBody>
          <a:bodyPr anchor="t">
            <a:normAutofit/>
          </a:bodyPr>
          <a:lstStyle/>
          <a:p>
            <a:pPr algn="ctr"/>
            <a:r>
              <a:rPr lang="en-US" sz="3750" dirty="0">
                <a:solidFill>
                  <a:srgbClr val="FFFFFF"/>
                </a:solidFill>
              </a:rPr>
              <a:t>Policy and strategies available to the UK government to maintain public health on polio</a:t>
            </a:r>
            <a:endParaRPr lang="en-GH" sz="3750" dirty="0">
              <a:solidFill>
                <a:srgbClr val="FFFFFF"/>
              </a:solidFill>
            </a:endParaRPr>
          </a:p>
        </p:txBody>
      </p:sp>
    </p:spTree>
    <p:extLst>
      <p:ext uri="{BB962C8B-B14F-4D97-AF65-F5344CB8AC3E}">
        <p14:creationId xmlns:p14="http://schemas.microsoft.com/office/powerpoint/2010/main" val="162142870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ED34A-CFB5-42A8-A61E-771FD90FE64F}"/>
              </a:ext>
            </a:extLst>
          </p:cNvPr>
          <p:cNvSpPr>
            <a:spLocks noGrp="1"/>
          </p:cNvSpPr>
          <p:nvPr>
            <p:ph type="title"/>
          </p:nvPr>
        </p:nvSpPr>
        <p:spPr/>
        <p:txBody>
          <a:bodyPr/>
          <a:lstStyle/>
          <a:p>
            <a:r>
              <a:rPr lang="en-US" dirty="0"/>
              <a:t>UK Government Policy</a:t>
            </a:r>
            <a:endParaRPr lang="en-GH" dirty="0"/>
          </a:p>
        </p:txBody>
      </p:sp>
      <p:graphicFrame>
        <p:nvGraphicFramePr>
          <p:cNvPr id="5" name="Content Placeholder 2">
            <a:extLst>
              <a:ext uri="{FF2B5EF4-FFF2-40B4-BE49-F238E27FC236}">
                <a16:creationId xmlns:a16="http://schemas.microsoft.com/office/drawing/2014/main" id="{0D1C1BA4-C840-3B72-F46D-45F3DAFF004E}"/>
              </a:ext>
            </a:extLst>
          </p:cNvPr>
          <p:cNvGraphicFramePr>
            <a:graphicFrameLocks noGrp="1"/>
          </p:cNvGraphicFramePr>
          <p:nvPr>
            <p:ph idx="1"/>
          </p:nvPr>
        </p:nvGraphicFramePr>
        <p:xfrm>
          <a:off x="390906" y="2791206"/>
          <a:ext cx="8366760" cy="28254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41860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2564D-05D7-47AF-5B05-D67F942C191D}"/>
              </a:ext>
            </a:extLst>
          </p:cNvPr>
          <p:cNvSpPr>
            <a:spLocks noGrp="1"/>
          </p:cNvSpPr>
          <p:nvPr>
            <p:ph type="title"/>
          </p:nvPr>
        </p:nvSpPr>
        <p:spPr>
          <a:xfrm>
            <a:off x="4828032" y="1591056"/>
            <a:ext cx="3922776" cy="1097280"/>
          </a:xfrm>
        </p:spPr>
        <p:txBody>
          <a:bodyPr>
            <a:normAutofit/>
          </a:bodyPr>
          <a:lstStyle/>
          <a:p>
            <a:r>
              <a:rPr lang="en-US" dirty="0"/>
              <a:t>UK Government Polio Strategies</a:t>
            </a:r>
            <a:endParaRPr lang="en-GH" dirty="0"/>
          </a:p>
        </p:txBody>
      </p:sp>
      <p:pic>
        <p:nvPicPr>
          <p:cNvPr id="7" name="Picture 6">
            <a:extLst>
              <a:ext uri="{FF2B5EF4-FFF2-40B4-BE49-F238E27FC236}">
                <a16:creationId xmlns:a16="http://schemas.microsoft.com/office/drawing/2014/main" id="{FBD8D13C-7A9E-3317-545F-28A79E1E8CAA}"/>
              </a:ext>
            </a:extLst>
          </p:cNvPr>
          <p:cNvPicPr>
            <a:picLocks noChangeAspect="1"/>
          </p:cNvPicPr>
          <p:nvPr/>
        </p:nvPicPr>
        <p:blipFill>
          <a:blip r:embed="rId3">
            <a:extLst>
              <a:ext uri="{28A0092B-C50C-407E-A947-70E740481C1C}">
                <a14:useLocalDpi xmlns:a14="http://schemas.microsoft.com/office/drawing/2010/main" val="0"/>
              </a:ext>
            </a:extLst>
          </a:blip>
          <a:srcRect r="2" b="17553"/>
          <a:stretch>
            <a:fillRect/>
          </a:stretch>
        </p:blipFill>
        <p:spPr>
          <a:xfrm>
            <a:off x="388403" y="1238318"/>
            <a:ext cx="3792980" cy="2084832"/>
          </a:xfrm>
          <a:prstGeom prst="rect">
            <a:avLst/>
          </a:prstGeom>
        </p:spPr>
      </p:pic>
      <p:pic>
        <p:nvPicPr>
          <p:cNvPr id="4" name="Picture 3">
            <a:extLst>
              <a:ext uri="{FF2B5EF4-FFF2-40B4-BE49-F238E27FC236}">
                <a16:creationId xmlns:a16="http://schemas.microsoft.com/office/drawing/2014/main" id="{7ECBBF95-4C48-0D1E-4841-EA5F788F1902}"/>
              </a:ext>
            </a:extLst>
          </p:cNvPr>
          <p:cNvPicPr>
            <a:picLocks noChangeAspect="1"/>
          </p:cNvPicPr>
          <p:nvPr/>
        </p:nvPicPr>
        <p:blipFill>
          <a:blip r:embed="rId4">
            <a:extLst>
              <a:ext uri="{28A0092B-C50C-407E-A947-70E740481C1C}">
                <a14:useLocalDpi xmlns:a14="http://schemas.microsoft.com/office/drawing/2010/main" val="0"/>
              </a:ext>
            </a:extLst>
          </a:blip>
          <a:srcRect r="-1" b="2524"/>
          <a:stretch>
            <a:fillRect/>
          </a:stretch>
        </p:blipFill>
        <p:spPr>
          <a:xfrm>
            <a:off x="388403" y="3531870"/>
            <a:ext cx="3792980" cy="2084832"/>
          </a:xfrm>
          <a:prstGeom prst="rect">
            <a:avLst/>
          </a:prstGeom>
        </p:spPr>
      </p:pic>
      <p:graphicFrame>
        <p:nvGraphicFramePr>
          <p:cNvPr id="5" name="Content Placeholder 2">
            <a:extLst>
              <a:ext uri="{FF2B5EF4-FFF2-40B4-BE49-F238E27FC236}">
                <a16:creationId xmlns:a16="http://schemas.microsoft.com/office/drawing/2014/main" id="{7BAB8ED1-FFB0-E214-B468-AC59678F2FF8}"/>
              </a:ext>
            </a:extLst>
          </p:cNvPr>
          <p:cNvGraphicFramePr>
            <a:graphicFrameLocks noGrp="1"/>
          </p:cNvGraphicFramePr>
          <p:nvPr>
            <p:ph idx="1"/>
          </p:nvPr>
        </p:nvGraphicFramePr>
        <p:xfrm>
          <a:off x="4828032" y="2791206"/>
          <a:ext cx="3922776" cy="282549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333039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B2028F3-34C5-A2D4-7E46-825AFDA127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99486D-C014-D015-BC86-374BAD2C16C1}"/>
              </a:ext>
            </a:extLst>
          </p:cNvPr>
          <p:cNvSpPr>
            <a:spLocks noGrp="1"/>
          </p:cNvSpPr>
          <p:nvPr>
            <p:ph type="title"/>
          </p:nvPr>
        </p:nvSpPr>
        <p:spPr>
          <a:xfrm>
            <a:off x="4828032" y="1591056"/>
            <a:ext cx="3922776" cy="1097280"/>
          </a:xfrm>
        </p:spPr>
        <p:txBody>
          <a:bodyPr>
            <a:normAutofit/>
          </a:bodyPr>
          <a:lstStyle/>
          <a:p>
            <a:r>
              <a:rPr lang="en-US" dirty="0"/>
              <a:t>UK Government Polio Strategies</a:t>
            </a:r>
            <a:endParaRPr lang="en-GH" dirty="0"/>
          </a:p>
        </p:txBody>
      </p:sp>
      <p:pic>
        <p:nvPicPr>
          <p:cNvPr id="7" name="Picture 6">
            <a:extLst>
              <a:ext uri="{FF2B5EF4-FFF2-40B4-BE49-F238E27FC236}">
                <a16:creationId xmlns:a16="http://schemas.microsoft.com/office/drawing/2014/main" id="{E42D1B11-7AD1-A27F-BA01-C8454DF0338A}"/>
              </a:ext>
            </a:extLst>
          </p:cNvPr>
          <p:cNvPicPr>
            <a:picLocks noChangeAspect="1"/>
          </p:cNvPicPr>
          <p:nvPr/>
        </p:nvPicPr>
        <p:blipFill>
          <a:blip r:embed="rId3">
            <a:extLst>
              <a:ext uri="{28A0092B-C50C-407E-A947-70E740481C1C}">
                <a14:useLocalDpi xmlns:a14="http://schemas.microsoft.com/office/drawing/2010/main" val="0"/>
              </a:ext>
            </a:extLst>
          </a:blip>
          <a:srcRect t="1239" r="2" b="610"/>
          <a:stretch>
            <a:fillRect/>
          </a:stretch>
        </p:blipFill>
        <p:spPr>
          <a:xfrm>
            <a:off x="388403" y="1238318"/>
            <a:ext cx="3792980" cy="2084832"/>
          </a:xfrm>
          <a:prstGeom prst="rect">
            <a:avLst/>
          </a:prstGeom>
        </p:spPr>
      </p:pic>
      <p:pic>
        <p:nvPicPr>
          <p:cNvPr id="10" name="Picture 9">
            <a:extLst>
              <a:ext uri="{FF2B5EF4-FFF2-40B4-BE49-F238E27FC236}">
                <a16:creationId xmlns:a16="http://schemas.microsoft.com/office/drawing/2014/main" id="{49943CF2-0843-6C7F-5F28-55C55D227EB8}"/>
              </a:ext>
            </a:extLst>
          </p:cNvPr>
          <p:cNvPicPr>
            <a:picLocks noChangeAspect="1"/>
          </p:cNvPicPr>
          <p:nvPr/>
        </p:nvPicPr>
        <p:blipFill>
          <a:blip r:embed="rId4">
            <a:extLst>
              <a:ext uri="{28A0092B-C50C-407E-A947-70E740481C1C}">
                <a14:useLocalDpi xmlns:a14="http://schemas.microsoft.com/office/drawing/2010/main" val="0"/>
              </a:ext>
            </a:extLst>
          </a:blip>
          <a:srcRect l="752" r="26475" b="1"/>
          <a:stretch>
            <a:fillRect/>
          </a:stretch>
        </p:blipFill>
        <p:spPr>
          <a:xfrm>
            <a:off x="388403" y="3531870"/>
            <a:ext cx="3792980" cy="2084832"/>
          </a:xfrm>
          <a:prstGeom prst="rect">
            <a:avLst/>
          </a:prstGeom>
        </p:spPr>
      </p:pic>
      <p:sp>
        <p:nvSpPr>
          <p:cNvPr id="3" name="Title 1">
            <a:extLst>
              <a:ext uri="{FF2B5EF4-FFF2-40B4-BE49-F238E27FC236}">
                <a16:creationId xmlns:a16="http://schemas.microsoft.com/office/drawing/2014/main" id="{1BE43129-F6AC-EC5D-74E7-022946B111F1}"/>
              </a:ext>
            </a:extLst>
          </p:cNvPr>
          <p:cNvSpPr txBox="1">
            <a:spLocks/>
          </p:cNvSpPr>
          <p:nvPr/>
        </p:nvSpPr>
        <p:spPr>
          <a:xfrm>
            <a:off x="379476" y="3049801"/>
            <a:ext cx="1437894" cy="1647929"/>
          </a:xfrm>
          <a:prstGeom prst="rect">
            <a:avLst/>
          </a:prstGeom>
        </p:spPr>
        <p:txBody>
          <a:bodyPr vert="horz" lIns="68580" tIns="34290" rIns="68580" bIns="34290" rtlCol="0" anchor="t">
            <a:normAutofit fontScale="97500"/>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endParaRPr lang="en-GH" sz="3300" dirty="0"/>
          </a:p>
        </p:txBody>
      </p:sp>
      <p:graphicFrame>
        <p:nvGraphicFramePr>
          <p:cNvPr id="5" name="Content Placeholder 2">
            <a:extLst>
              <a:ext uri="{FF2B5EF4-FFF2-40B4-BE49-F238E27FC236}">
                <a16:creationId xmlns:a16="http://schemas.microsoft.com/office/drawing/2014/main" id="{24107BED-10F3-DE91-EB0F-E3E7981F0B01}"/>
              </a:ext>
            </a:extLst>
          </p:cNvPr>
          <p:cNvGraphicFramePr>
            <a:graphicFrameLocks noGrp="1"/>
          </p:cNvGraphicFramePr>
          <p:nvPr>
            <p:ph idx="1"/>
            <p:extLst>
              <p:ext uri="{D42A27DB-BD31-4B8C-83A1-F6EECF244321}">
                <p14:modId xmlns:p14="http://schemas.microsoft.com/office/powerpoint/2010/main" val="1459465304"/>
              </p:ext>
            </p:extLst>
          </p:nvPr>
        </p:nvGraphicFramePr>
        <p:xfrm>
          <a:off x="4828032" y="2791206"/>
          <a:ext cx="3922776" cy="282549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8560284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9D745B9-9596-8F0A-5148-17187E5A22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8A64F0-F2A9-30C4-E555-83526FFCB6C9}"/>
              </a:ext>
            </a:extLst>
          </p:cNvPr>
          <p:cNvSpPr>
            <a:spLocks noGrp="1"/>
          </p:cNvSpPr>
          <p:nvPr>
            <p:ph type="title"/>
          </p:nvPr>
        </p:nvSpPr>
        <p:spPr>
          <a:xfrm>
            <a:off x="3401568" y="1591056"/>
            <a:ext cx="5349240" cy="1097280"/>
          </a:xfrm>
        </p:spPr>
        <p:txBody>
          <a:bodyPr>
            <a:normAutofit/>
          </a:bodyPr>
          <a:lstStyle/>
          <a:p>
            <a:r>
              <a:rPr lang="en-US" dirty="0"/>
              <a:t>UK Government Polio Strategies</a:t>
            </a:r>
            <a:endParaRPr lang="en-GH" dirty="0"/>
          </a:p>
        </p:txBody>
      </p:sp>
      <p:pic>
        <p:nvPicPr>
          <p:cNvPr id="14" name="Picture 13">
            <a:extLst>
              <a:ext uri="{FF2B5EF4-FFF2-40B4-BE49-F238E27FC236}">
                <a16:creationId xmlns:a16="http://schemas.microsoft.com/office/drawing/2014/main" id="{58607871-942B-0247-6138-009D432DB857}"/>
              </a:ext>
            </a:extLst>
          </p:cNvPr>
          <p:cNvPicPr>
            <a:picLocks noChangeAspect="1"/>
          </p:cNvPicPr>
          <p:nvPr/>
        </p:nvPicPr>
        <p:blipFill>
          <a:blip r:embed="rId3">
            <a:extLst>
              <a:ext uri="{28A0092B-C50C-407E-A947-70E740481C1C}">
                <a14:useLocalDpi xmlns:a14="http://schemas.microsoft.com/office/drawing/2010/main" val="0"/>
              </a:ext>
            </a:extLst>
          </a:blip>
          <a:srcRect t="11190" r="4" b="21050"/>
          <a:stretch>
            <a:fillRect/>
          </a:stretch>
        </p:blipFill>
        <p:spPr>
          <a:xfrm>
            <a:off x="388403" y="1238317"/>
            <a:ext cx="2461330" cy="2190683"/>
          </a:xfrm>
          <a:prstGeom prst="rect">
            <a:avLst/>
          </a:prstGeom>
        </p:spPr>
      </p:pic>
      <p:pic>
        <p:nvPicPr>
          <p:cNvPr id="10" name="Picture 9">
            <a:extLst>
              <a:ext uri="{FF2B5EF4-FFF2-40B4-BE49-F238E27FC236}">
                <a16:creationId xmlns:a16="http://schemas.microsoft.com/office/drawing/2014/main" id="{F3D2AAE7-6B27-E20D-2781-F0C71BF7984B}"/>
              </a:ext>
            </a:extLst>
          </p:cNvPr>
          <p:cNvPicPr>
            <a:picLocks noChangeAspect="1"/>
          </p:cNvPicPr>
          <p:nvPr/>
        </p:nvPicPr>
        <p:blipFill>
          <a:blip r:embed="rId4">
            <a:extLst>
              <a:ext uri="{28A0092B-C50C-407E-A947-70E740481C1C}">
                <a14:useLocalDpi xmlns:a14="http://schemas.microsoft.com/office/drawing/2010/main" val="0"/>
              </a:ext>
            </a:extLst>
          </a:blip>
          <a:srcRect l="8467" r="5796" b="1"/>
          <a:stretch>
            <a:fillRect/>
          </a:stretch>
        </p:blipFill>
        <p:spPr>
          <a:xfrm>
            <a:off x="388403" y="3531870"/>
            <a:ext cx="2461330" cy="2084832"/>
          </a:xfrm>
          <a:prstGeom prst="rect">
            <a:avLst/>
          </a:prstGeom>
        </p:spPr>
      </p:pic>
      <p:graphicFrame>
        <p:nvGraphicFramePr>
          <p:cNvPr id="5" name="Content Placeholder 2">
            <a:extLst>
              <a:ext uri="{FF2B5EF4-FFF2-40B4-BE49-F238E27FC236}">
                <a16:creationId xmlns:a16="http://schemas.microsoft.com/office/drawing/2014/main" id="{CCE7E2EE-E739-C159-B4CE-BA0D5A9F2C7D}"/>
              </a:ext>
            </a:extLst>
          </p:cNvPr>
          <p:cNvGraphicFramePr>
            <a:graphicFrameLocks noGrp="1"/>
          </p:cNvGraphicFramePr>
          <p:nvPr>
            <p:ph idx="1"/>
          </p:nvPr>
        </p:nvGraphicFramePr>
        <p:xfrm>
          <a:off x="3401568" y="2791206"/>
          <a:ext cx="5349240" cy="282549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4252718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5" name="Group 64">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12" name="Straight Connector 11">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6"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7"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8" name="Isosceles Triangle 67">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9"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0"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1"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2" name="Isosceles Triangle 71">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3" name="Isosceles Triangle 72">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a:extLst>
              <a:ext uri="{FF2B5EF4-FFF2-40B4-BE49-F238E27FC236}">
                <a16:creationId xmlns:a16="http://schemas.microsoft.com/office/drawing/2014/main" id="{7AF2F93A-B5B7-F0FF-1EE1-387FFEECD390}"/>
              </a:ext>
            </a:extLst>
          </p:cNvPr>
          <p:cNvSpPr>
            <a:spLocks noGrp="1"/>
          </p:cNvSpPr>
          <p:nvPr>
            <p:ph type="title"/>
          </p:nvPr>
        </p:nvSpPr>
        <p:spPr>
          <a:xfrm>
            <a:off x="507559" y="609600"/>
            <a:ext cx="2796807" cy="1320800"/>
          </a:xfrm>
        </p:spPr>
        <p:txBody>
          <a:bodyPr vert="horz" lIns="91440" tIns="45720" rIns="91440" bIns="45720" rtlCol="0" anchor="ctr">
            <a:normAutofit/>
          </a:bodyPr>
          <a:lstStyle/>
          <a:p>
            <a:pPr>
              <a:lnSpc>
                <a:spcPct val="90000"/>
              </a:lnSpc>
            </a:pPr>
            <a:r>
              <a:rPr lang="en-US" sz="2500"/>
              <a:t>Health Education to Prevent a Polio outbreak</a:t>
            </a:r>
          </a:p>
        </p:txBody>
      </p:sp>
      <p:sp>
        <p:nvSpPr>
          <p:cNvPr id="3" name="Content Placeholder 2">
            <a:extLst>
              <a:ext uri="{FF2B5EF4-FFF2-40B4-BE49-F238E27FC236}">
                <a16:creationId xmlns:a16="http://schemas.microsoft.com/office/drawing/2014/main" id="{000D63CB-298D-30A4-1499-8D0C74B82B95}"/>
              </a:ext>
            </a:extLst>
          </p:cNvPr>
          <p:cNvSpPr>
            <a:spLocks noGrp="1"/>
          </p:cNvSpPr>
          <p:nvPr>
            <p:ph sz="half" idx="1"/>
          </p:nvPr>
        </p:nvSpPr>
        <p:spPr>
          <a:xfrm>
            <a:off x="321399" y="1941757"/>
            <a:ext cx="3110837" cy="4081185"/>
          </a:xfrm>
        </p:spPr>
        <p:txBody>
          <a:bodyPr vert="horz" lIns="91440" tIns="45720" rIns="91440" bIns="45720" rtlCol="0">
            <a:normAutofit fontScale="25000" lnSpcReduction="20000"/>
          </a:bodyPr>
          <a:lstStyle/>
          <a:p>
            <a:r>
              <a:rPr lang="en-GB" sz="5600" b="1" dirty="0"/>
              <a:t>Educate the community about polio and how it spreads</a:t>
            </a:r>
          </a:p>
          <a:p>
            <a:r>
              <a:rPr lang="en-GB" sz="5600" b="1" dirty="0"/>
              <a:t>Encourage parents to vaccinate their children</a:t>
            </a:r>
          </a:p>
          <a:p>
            <a:r>
              <a:rPr lang="en-GB" sz="5600" b="1" dirty="0"/>
              <a:t>Build trust between healthcare workers and families</a:t>
            </a:r>
          </a:p>
          <a:p>
            <a:r>
              <a:rPr lang="en-GB" sz="5600" b="1" dirty="0"/>
              <a:t>Raise awareness through community engagement</a:t>
            </a:r>
          </a:p>
          <a:p>
            <a:r>
              <a:rPr lang="en-GB" sz="5600" b="1" dirty="0"/>
              <a:t>Provide health information in different languages</a:t>
            </a:r>
          </a:p>
          <a:p>
            <a:r>
              <a:rPr lang="en-GB" sz="5600" b="1" dirty="0"/>
              <a:t>Support families to protect children and prevent the spread of polio</a:t>
            </a:r>
          </a:p>
          <a:p>
            <a:r>
              <a:rPr lang="en-GB" sz="5600" b="1" i="1" dirty="0"/>
              <a:t>(Global Polio Eradication Initiative, </a:t>
            </a:r>
            <a:r>
              <a:rPr lang="en-GB" sz="5600" b="1" i="1" dirty="0" err="1"/>
              <a:t>n.d.</a:t>
            </a:r>
            <a:r>
              <a:rPr lang="en-GB" sz="5600" b="1" i="1" dirty="0"/>
              <a:t>; World Health Organization, </a:t>
            </a:r>
            <a:r>
              <a:rPr lang="en-GB" sz="5600" b="1" i="1" dirty="0" err="1"/>
              <a:t>n.d.</a:t>
            </a:r>
            <a:r>
              <a:rPr lang="en-GB" sz="5600" b="1" i="1" dirty="0"/>
              <a:t>)</a:t>
            </a:r>
            <a:endParaRPr lang="en-GB" sz="5600" b="1" dirty="0"/>
          </a:p>
          <a:p>
            <a:pPr>
              <a:lnSpc>
                <a:spcPct val="90000"/>
              </a:lnSpc>
            </a:pPr>
            <a:endParaRPr lang="en-US" sz="1300" dirty="0"/>
          </a:p>
        </p:txBody>
      </p:sp>
      <p:pic>
        <p:nvPicPr>
          <p:cNvPr id="6" name="Content Placeholder 4">
            <a:extLst>
              <a:ext uri="{FF2B5EF4-FFF2-40B4-BE49-F238E27FC236}">
                <a16:creationId xmlns:a16="http://schemas.microsoft.com/office/drawing/2014/main" id="{2980F8B5-1C13-17DD-A330-A1815AE9F90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490526" y="1084576"/>
            <a:ext cx="3452060" cy="4184315"/>
          </a:xfrm>
          <a:prstGeom prst="rect">
            <a:avLst/>
          </a:prstGeom>
        </p:spPr>
      </p:pic>
    </p:spTree>
    <p:extLst>
      <p:ext uri="{BB962C8B-B14F-4D97-AF65-F5344CB8AC3E}">
        <p14:creationId xmlns:p14="http://schemas.microsoft.com/office/powerpoint/2010/main" val="119602373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F83AC-00EF-67E7-3020-7D072106CEF4}"/>
              </a:ext>
            </a:extLst>
          </p:cNvPr>
          <p:cNvSpPr>
            <a:spLocks noGrp="1"/>
          </p:cNvSpPr>
          <p:nvPr>
            <p:ph type="title"/>
          </p:nvPr>
        </p:nvSpPr>
        <p:spPr>
          <a:xfrm>
            <a:off x="609599" y="609600"/>
            <a:ext cx="6347713" cy="783577"/>
          </a:xfrm>
        </p:spPr>
        <p:txBody>
          <a:bodyPr/>
          <a:lstStyle/>
          <a:p>
            <a:pPr algn="ctr"/>
            <a:r>
              <a:rPr lang="en-IN" dirty="0"/>
              <a:t>Conclusion </a:t>
            </a:r>
            <a:endParaRPr lang="en-US" dirty="0"/>
          </a:p>
        </p:txBody>
      </p:sp>
      <p:sp>
        <p:nvSpPr>
          <p:cNvPr id="3" name="Content Placeholder 2">
            <a:extLst>
              <a:ext uri="{FF2B5EF4-FFF2-40B4-BE49-F238E27FC236}">
                <a16:creationId xmlns:a16="http://schemas.microsoft.com/office/drawing/2014/main" id="{7C811FC9-9441-1DCD-85C3-134618684390}"/>
              </a:ext>
            </a:extLst>
          </p:cNvPr>
          <p:cNvSpPr>
            <a:spLocks noGrp="1"/>
          </p:cNvSpPr>
          <p:nvPr>
            <p:ph idx="1"/>
          </p:nvPr>
        </p:nvSpPr>
        <p:spPr>
          <a:xfrm>
            <a:off x="609599" y="1302596"/>
            <a:ext cx="6347714" cy="5060146"/>
          </a:xfrm>
        </p:spPr>
        <p:txBody>
          <a:bodyPr>
            <a:normAutofit/>
          </a:bodyPr>
          <a:lstStyle/>
          <a:p>
            <a:r>
              <a:rPr lang="en-IN" sz="2000" dirty="0"/>
              <a:t>P</a:t>
            </a:r>
            <a:r>
              <a:rPr lang="en-GB" sz="2000" dirty="0"/>
              <a:t>olio is a serious disease but it can be prevented through vaccination. Over the years, vaccination programmes have helped reduce cases around the world. In the UK, routine childhood vaccinations and strong monitoring systems have helped keep the country polio-free. However, the recent detection of the virus in sewage shows that we still need to stay alert. Continuing vaccination and monitoring is important to prevent future outbreaks and work towards fully eliminating polio worldwide (World Health Organization, 2024; UK Health Security Agency, 2023). </a:t>
            </a:r>
            <a:endParaRPr lang="en-US" sz="2000" dirty="0"/>
          </a:p>
        </p:txBody>
      </p:sp>
    </p:spTree>
    <p:extLst>
      <p:ext uri="{BB962C8B-B14F-4D97-AF65-F5344CB8AC3E}">
        <p14:creationId xmlns:p14="http://schemas.microsoft.com/office/powerpoint/2010/main" val="31778371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F1B8A-DA6E-6CF7-D17E-7EF8552FB8F4}"/>
              </a:ext>
            </a:extLst>
          </p:cNvPr>
          <p:cNvSpPr>
            <a:spLocks noGrp="1"/>
          </p:cNvSpPr>
          <p:nvPr>
            <p:ph type="title"/>
          </p:nvPr>
        </p:nvSpPr>
        <p:spPr/>
        <p:txBody>
          <a:bodyPr/>
          <a:lstStyle/>
          <a:p>
            <a:pPr algn="ctr"/>
            <a:r>
              <a:rPr lang="en-IN" b="1" dirty="0">
                <a:solidFill>
                  <a:schemeClr val="tx1"/>
                </a:solidFill>
              </a:rPr>
              <a:t>References</a:t>
            </a:r>
            <a:endParaRPr lang="en-US" b="1" dirty="0">
              <a:solidFill>
                <a:schemeClr val="tx1"/>
              </a:solidFill>
            </a:endParaRPr>
          </a:p>
        </p:txBody>
      </p:sp>
      <p:sp>
        <p:nvSpPr>
          <p:cNvPr id="3" name="Content Placeholder 2">
            <a:extLst>
              <a:ext uri="{FF2B5EF4-FFF2-40B4-BE49-F238E27FC236}">
                <a16:creationId xmlns:a16="http://schemas.microsoft.com/office/drawing/2014/main" id="{2D72CD2B-7A33-F573-000E-EDEF1D233B94}"/>
              </a:ext>
            </a:extLst>
          </p:cNvPr>
          <p:cNvSpPr>
            <a:spLocks noGrp="1"/>
          </p:cNvSpPr>
          <p:nvPr>
            <p:ph idx="1"/>
          </p:nvPr>
        </p:nvSpPr>
        <p:spPr>
          <a:xfrm>
            <a:off x="203880" y="1240268"/>
            <a:ext cx="7653980" cy="5377324"/>
          </a:xfrm>
        </p:spPr>
        <p:txBody>
          <a:bodyPr>
            <a:normAutofit fontScale="92500"/>
          </a:bodyPr>
          <a:lstStyle/>
          <a:p>
            <a:r>
              <a:rPr lang="en-GB" dirty="0" err="1"/>
              <a:t>Centers</a:t>
            </a:r>
            <a:r>
              <a:rPr lang="en-GB" dirty="0"/>
              <a:t> for Disease Control and Prevention (2023) </a:t>
            </a:r>
            <a:r>
              <a:rPr lang="en-GB" i="1" dirty="0"/>
              <a:t>Polio prevention</a:t>
            </a:r>
            <a:r>
              <a:rPr lang="en-GB" dirty="0"/>
              <a:t>. Available at: </a:t>
            </a:r>
            <a:r>
              <a:rPr lang="en-GB" dirty="0">
                <a:hlinkClick r:id="rId2"/>
              </a:rPr>
              <a:t>https://www.cdc.gov</a:t>
            </a:r>
            <a:endParaRPr lang="en-GB" dirty="0"/>
          </a:p>
          <a:p>
            <a:r>
              <a:rPr lang="en-GB" dirty="0"/>
              <a:t>Chen, P., Liu, Y., Wang, H., Liu, G., Lin, X., Zhang, W., Ji, F., Xu, Q., Tao, Z. and Xu, A. (2020) ‘Environmental surveillance complements case-based surveillance of acute flaccid paralysis in polio endgame strategy 2019–2023’, </a:t>
            </a:r>
            <a:r>
              <a:rPr lang="en-GB" i="1" dirty="0"/>
              <a:t>Applied and Environmental Microbiology</a:t>
            </a:r>
            <a:r>
              <a:rPr lang="en-GB" dirty="0"/>
              <a:t>, 86(15), e00702-20. Available at: </a:t>
            </a:r>
            <a:r>
              <a:rPr lang="en-GB" dirty="0">
                <a:hlinkClick r:id="rId3"/>
              </a:rPr>
              <a:t>https://journals.asm.org/doi/10.1128/aem.00702-20</a:t>
            </a:r>
            <a:endParaRPr lang="en-GB" dirty="0"/>
          </a:p>
          <a:p>
            <a:r>
              <a:rPr lang="en-GB" dirty="0" err="1"/>
              <a:t>Eze</a:t>
            </a:r>
            <a:r>
              <a:rPr lang="en-GB" dirty="0"/>
              <a:t>, O.V., Meyer, J.C. and Campbell, S.M. (2025) ‘Poliomyelitis in Nigeria: Impact of vaccination services and polio intervention and eradication efforts’, </a:t>
            </a:r>
            <a:r>
              <a:rPr lang="en-GB" i="1" dirty="0"/>
              <a:t>Vaccines</a:t>
            </a:r>
            <a:r>
              <a:rPr lang="en-GB" dirty="0"/>
              <a:t>, 13(3), p.232. Available at: </a:t>
            </a:r>
            <a:r>
              <a:rPr lang="en-GB" dirty="0">
                <a:hlinkClick r:id="rId4"/>
              </a:rPr>
              <a:t>https://www.mdpi.com/2076-393X/13/3/232</a:t>
            </a:r>
            <a:endParaRPr lang="en-GB" dirty="0"/>
          </a:p>
          <a:p>
            <a:r>
              <a:rPr lang="en-GB" dirty="0"/>
              <a:t>Global Polio Eradication Initiative (</a:t>
            </a:r>
            <a:r>
              <a:rPr lang="en-GB" dirty="0" err="1"/>
              <a:t>n.d.</a:t>
            </a:r>
            <a:r>
              <a:rPr lang="en-GB" dirty="0"/>
              <a:t>) </a:t>
            </a:r>
            <a:r>
              <a:rPr lang="en-GB" i="1" dirty="0"/>
              <a:t>The communities</a:t>
            </a:r>
            <a:r>
              <a:rPr lang="en-GB" dirty="0"/>
              <a:t>. Available at: </a:t>
            </a:r>
            <a:r>
              <a:rPr lang="en-GB" dirty="0">
                <a:hlinkClick r:id="rId5"/>
              </a:rPr>
              <a:t>https://polioeradication.org/polio-today/the-communities/</a:t>
            </a:r>
            <a:endParaRPr lang="en-GB" dirty="0"/>
          </a:p>
          <a:p>
            <a:r>
              <a:rPr lang="en-GB" dirty="0"/>
              <a:t>Hill, M., </a:t>
            </a:r>
            <a:r>
              <a:rPr lang="en-GB" dirty="0" err="1"/>
              <a:t>Bandyopadhyay</a:t>
            </a:r>
            <a:r>
              <a:rPr lang="en-GB" dirty="0"/>
              <a:t>, A.S. and Pollard, A.J. (2022) ‘Emergence of vaccine-derived poliovirus in high-income settings in the absence of oral polio vaccine use’, </a:t>
            </a:r>
            <a:r>
              <a:rPr lang="en-GB" i="1" dirty="0"/>
              <a:t>The Lancet</a:t>
            </a:r>
            <a:r>
              <a:rPr lang="en-GB" dirty="0"/>
              <a:t>, 400(10354), pp.713–715. Available at: </a:t>
            </a:r>
            <a:r>
              <a:rPr lang="en-GB" dirty="0">
                <a:hlinkClick r:id="rId6"/>
              </a:rPr>
              <a:t>https://www.thelancet.com/journals/lancet/article/PIIS0140-6736(22)01582-3/abstract</a:t>
            </a:r>
            <a:endParaRPr lang="en-GB" dirty="0"/>
          </a:p>
          <a:p>
            <a:endParaRPr lang="en-US" dirty="0"/>
          </a:p>
        </p:txBody>
      </p:sp>
    </p:spTree>
    <p:extLst>
      <p:ext uri="{BB962C8B-B14F-4D97-AF65-F5344CB8AC3E}">
        <p14:creationId xmlns:p14="http://schemas.microsoft.com/office/powerpoint/2010/main" val="299584069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2D5BE8A-66CF-E8D8-0DD2-5296669730E9}"/>
              </a:ext>
            </a:extLst>
          </p:cNvPr>
          <p:cNvSpPr txBox="1"/>
          <p:nvPr/>
        </p:nvSpPr>
        <p:spPr>
          <a:xfrm>
            <a:off x="186890" y="0"/>
            <a:ext cx="7467090" cy="6247864"/>
          </a:xfrm>
          <a:prstGeom prst="rect">
            <a:avLst/>
          </a:prstGeom>
          <a:noFill/>
        </p:spPr>
        <p:txBody>
          <a:bodyPr wrap="square">
            <a:spAutoFit/>
          </a:bodyPr>
          <a:lstStyle/>
          <a:p>
            <a:pPr>
              <a:buNone/>
            </a:pPr>
            <a:endParaRPr lang="en-IN" sz="1600" dirty="0"/>
          </a:p>
          <a:p>
            <a:pPr>
              <a:buNone/>
            </a:pPr>
            <a:r>
              <a:rPr lang="en-GB" sz="1600" dirty="0"/>
              <a:t>John, T.J. and </a:t>
            </a:r>
            <a:r>
              <a:rPr lang="en-GB" sz="1600" dirty="0" err="1"/>
              <a:t>Dharmapalan</a:t>
            </a:r>
            <a:r>
              <a:rPr lang="en-GB" sz="1600" dirty="0"/>
              <a:t>, D. (2022) ‘Lessons from vaccine-related poliovirus in Israel, UK and USA’, </a:t>
            </a:r>
            <a:r>
              <a:rPr lang="en-GB" sz="1600" i="1" dirty="0"/>
              <a:t>Vaccines</a:t>
            </a:r>
            <a:r>
              <a:rPr lang="en-GB" sz="1600" dirty="0"/>
              <a:t>, 10(11), p.1969. Available at: </a:t>
            </a:r>
            <a:r>
              <a:rPr lang="en-GB" sz="1600" dirty="0">
                <a:hlinkClick r:id="rId2"/>
              </a:rPr>
              <a:t>https://www.mdpi.com/2076-393X/10/11/1969</a:t>
            </a:r>
            <a:endParaRPr lang="en-IN" sz="1600" dirty="0"/>
          </a:p>
          <a:p>
            <a:pPr>
              <a:buNone/>
            </a:pPr>
            <a:endParaRPr lang="en-GB" sz="1600" dirty="0"/>
          </a:p>
          <a:p>
            <a:pPr>
              <a:buNone/>
            </a:pPr>
            <a:r>
              <a:rPr lang="en-GB" sz="1600" dirty="0"/>
              <a:t>Kamran, A., Salman, M., Siddiqui, R., </a:t>
            </a:r>
            <a:r>
              <a:rPr lang="en-GB" sz="1600" dirty="0" err="1"/>
              <a:t>Shabbir</a:t>
            </a:r>
            <a:r>
              <a:rPr lang="en-GB" sz="1600" dirty="0"/>
              <a:t>, N.Z., </a:t>
            </a:r>
            <a:r>
              <a:rPr lang="en-GB" sz="1600" dirty="0" err="1"/>
              <a:t>Rohail</a:t>
            </a:r>
            <a:r>
              <a:rPr lang="en-GB" sz="1600" dirty="0"/>
              <a:t>, S. and </a:t>
            </a:r>
            <a:r>
              <a:rPr lang="en-GB" sz="1600" dirty="0" err="1"/>
              <a:t>Sukaina</a:t>
            </a:r>
            <a:r>
              <a:rPr lang="en-GB" sz="1600" dirty="0"/>
              <a:t>, M. (2022) ‘Detection of vaccine-derived poliovirus type 2 amid the burden of infectious diseases in the UK: A cause for alarm’, </a:t>
            </a:r>
            <a:r>
              <a:rPr lang="en-GB" sz="1600" i="1" dirty="0"/>
              <a:t>Annals of Medicine and Surgery</a:t>
            </a:r>
            <a:r>
              <a:rPr lang="en-GB" sz="1600" dirty="0"/>
              <a:t>, 82, p.104773. Available at: </a:t>
            </a:r>
            <a:r>
              <a:rPr lang="en-GB" sz="1600" dirty="0">
                <a:hlinkClick r:id="rId3"/>
              </a:rPr>
              <a:t>https://www.sciencedirect.com/science/article/pii/S2049080122015333</a:t>
            </a:r>
            <a:endParaRPr lang="en-IN" sz="1600" dirty="0"/>
          </a:p>
          <a:p>
            <a:pPr>
              <a:buNone/>
            </a:pPr>
            <a:endParaRPr lang="en-GB" sz="1600" dirty="0"/>
          </a:p>
          <a:p>
            <a:pPr>
              <a:buNone/>
            </a:pPr>
            <a:r>
              <a:rPr lang="en-GB" sz="1600" dirty="0" err="1"/>
              <a:t>Mohanty</a:t>
            </a:r>
            <a:r>
              <a:rPr lang="en-GB" sz="1600" dirty="0"/>
              <a:t>, A., </a:t>
            </a:r>
            <a:r>
              <a:rPr lang="en-GB" sz="1600" dirty="0" err="1"/>
              <a:t>Rohilla</a:t>
            </a:r>
            <a:r>
              <a:rPr lang="en-GB" sz="1600" dirty="0"/>
              <a:t>, R., Zaman, K., </a:t>
            </a:r>
            <a:r>
              <a:rPr lang="en-GB" sz="1600" dirty="0" err="1"/>
              <a:t>Hada</a:t>
            </a:r>
            <a:r>
              <a:rPr lang="en-GB" sz="1600" dirty="0"/>
              <a:t>, V., </a:t>
            </a:r>
            <a:r>
              <a:rPr lang="en-GB" sz="1600" dirty="0" err="1"/>
              <a:t>Dhakal</a:t>
            </a:r>
            <a:r>
              <a:rPr lang="en-GB" sz="1600" dirty="0"/>
              <a:t>, S., Shah, A., </a:t>
            </a:r>
            <a:r>
              <a:rPr lang="en-GB" sz="1600" dirty="0" err="1"/>
              <a:t>Padhi</a:t>
            </a:r>
            <a:r>
              <a:rPr lang="en-GB" sz="1600" dirty="0"/>
              <a:t>, B.K., Al-</a:t>
            </a:r>
            <a:r>
              <a:rPr lang="en-GB" sz="1600" dirty="0" err="1"/>
              <a:t>Qaim</a:t>
            </a:r>
            <a:r>
              <a:rPr lang="en-GB" sz="1600" dirty="0"/>
              <a:t>, Z.H., </a:t>
            </a:r>
            <a:r>
              <a:rPr lang="en-GB" sz="1600" dirty="0" err="1"/>
              <a:t>Altawfiq</a:t>
            </a:r>
            <a:r>
              <a:rPr lang="en-GB" sz="1600" dirty="0"/>
              <a:t>, K.J.A., </a:t>
            </a:r>
            <a:r>
              <a:rPr lang="en-GB" sz="1600" dirty="0" err="1"/>
              <a:t>Tirupathi</a:t>
            </a:r>
            <a:r>
              <a:rPr lang="en-GB" sz="1600" dirty="0"/>
              <a:t>, R. and </a:t>
            </a:r>
            <a:r>
              <a:rPr lang="en-GB" sz="1600" dirty="0" err="1"/>
              <a:t>Sah</a:t>
            </a:r>
            <a:r>
              <a:rPr lang="en-GB" sz="1600" dirty="0"/>
              <a:t>, R. (2023) ‘Vaccine derived poliovirus (VDPV)’, </a:t>
            </a:r>
            <a:r>
              <a:rPr lang="en-GB" sz="1600" i="1" dirty="0"/>
              <a:t>Le </a:t>
            </a:r>
            <a:r>
              <a:rPr lang="en-GB" sz="1600" i="1" dirty="0" err="1"/>
              <a:t>Infezioni</a:t>
            </a:r>
            <a:r>
              <a:rPr lang="en-GB" sz="1600" i="1" dirty="0"/>
              <a:t> in </a:t>
            </a:r>
            <a:r>
              <a:rPr lang="en-GB" sz="1600" i="1" dirty="0" err="1"/>
              <a:t>Medicina</a:t>
            </a:r>
            <a:r>
              <a:rPr lang="en-GB" sz="1600" dirty="0"/>
              <a:t>, 31(2), p.174. Available at: </a:t>
            </a:r>
            <a:r>
              <a:rPr lang="en-GB" sz="1600" dirty="0">
                <a:hlinkClick r:id="rId4"/>
              </a:rPr>
              <a:t>https://pmc.ncbi.nlm.nih.gov/articles/PMC10241397/</a:t>
            </a:r>
            <a:endParaRPr lang="en-IN" sz="1600" dirty="0"/>
          </a:p>
          <a:p>
            <a:pPr>
              <a:buNone/>
            </a:pPr>
            <a:endParaRPr lang="en-GB" sz="1600" dirty="0"/>
          </a:p>
          <a:p>
            <a:pPr>
              <a:buNone/>
            </a:pPr>
            <a:r>
              <a:rPr lang="en-GB" sz="1600" dirty="0"/>
              <a:t>NHS (2026) </a:t>
            </a:r>
            <a:r>
              <a:rPr lang="en-GB" sz="1600" i="1" dirty="0"/>
              <a:t>Polio</a:t>
            </a:r>
            <a:r>
              <a:rPr lang="en-GB" sz="1600" dirty="0"/>
              <a:t>. Available at: </a:t>
            </a:r>
            <a:r>
              <a:rPr lang="en-GB" sz="1600" dirty="0">
                <a:hlinkClick r:id="rId5"/>
              </a:rPr>
              <a:t>https://www.nhs.uk/conditions/polio/</a:t>
            </a:r>
            <a:r>
              <a:rPr lang="en-GB" sz="1600" dirty="0"/>
              <a:t> (Accessed: 1 March 2026).</a:t>
            </a:r>
            <a:endParaRPr lang="en-IN" sz="1600" dirty="0"/>
          </a:p>
          <a:p>
            <a:pPr>
              <a:buNone/>
            </a:pPr>
            <a:endParaRPr lang="en-GB" sz="1600" dirty="0"/>
          </a:p>
          <a:p>
            <a:pPr>
              <a:buNone/>
            </a:pPr>
            <a:r>
              <a:rPr lang="en-GB" sz="1600" dirty="0"/>
              <a:t>National Health Service (</a:t>
            </a:r>
            <a:r>
              <a:rPr lang="en-GB" sz="1600" dirty="0" err="1"/>
              <a:t>n.d.</a:t>
            </a:r>
            <a:r>
              <a:rPr lang="en-GB" sz="1600" dirty="0"/>
              <a:t>) </a:t>
            </a:r>
            <a:r>
              <a:rPr lang="en-GB" sz="1600" i="1" dirty="0"/>
              <a:t>Polio vaccination</a:t>
            </a:r>
            <a:r>
              <a:rPr lang="en-GB" sz="1600" dirty="0"/>
              <a:t>. Available at: </a:t>
            </a:r>
            <a:r>
              <a:rPr lang="en-GB" sz="1600" dirty="0">
                <a:hlinkClick r:id="rId6"/>
              </a:rPr>
              <a:t>https://www.nhs.uk</a:t>
            </a:r>
            <a:endParaRPr lang="en-IN" sz="1600" dirty="0"/>
          </a:p>
          <a:p>
            <a:pPr>
              <a:buNone/>
            </a:pPr>
            <a:endParaRPr lang="en-GB" sz="1600" dirty="0"/>
          </a:p>
          <a:p>
            <a:pPr>
              <a:buNone/>
            </a:pPr>
            <a:r>
              <a:rPr lang="en-GB" sz="1600" dirty="0"/>
              <a:t>Rowland, T. et al. (2025) ‘Community surveillance after detection of poliovirus in the environment in London, United Kingdom, October 2022 to April 2023’, </a:t>
            </a:r>
            <a:r>
              <a:rPr lang="en-GB" sz="1600" i="1" dirty="0" err="1"/>
              <a:t>Eurosurveillance</a:t>
            </a:r>
            <a:r>
              <a:rPr lang="en-GB" sz="1600" dirty="0"/>
              <a:t>, 30(16), pp.1–8.</a:t>
            </a:r>
          </a:p>
        </p:txBody>
      </p:sp>
    </p:spTree>
    <p:extLst>
      <p:ext uri="{BB962C8B-B14F-4D97-AF65-F5344CB8AC3E}">
        <p14:creationId xmlns:p14="http://schemas.microsoft.com/office/powerpoint/2010/main" val="459619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32C1DF0-AEA5-674D-8B04-1E5C00366C2C}"/>
              </a:ext>
            </a:extLst>
          </p:cNvPr>
          <p:cNvSpPr txBox="1"/>
          <p:nvPr/>
        </p:nvSpPr>
        <p:spPr>
          <a:xfrm>
            <a:off x="76455" y="581132"/>
            <a:ext cx="7586020" cy="6186309"/>
          </a:xfrm>
          <a:prstGeom prst="rect">
            <a:avLst/>
          </a:prstGeom>
          <a:noFill/>
        </p:spPr>
        <p:txBody>
          <a:bodyPr wrap="square">
            <a:spAutoFit/>
          </a:bodyPr>
          <a:lstStyle/>
          <a:p>
            <a:pPr>
              <a:buNone/>
            </a:pPr>
            <a:r>
              <a:rPr lang="en-GB" dirty="0"/>
              <a:t>Sherry, L., </a:t>
            </a:r>
            <a:r>
              <a:rPr lang="en-GB" dirty="0" err="1"/>
              <a:t>Bahar</a:t>
            </a:r>
            <a:r>
              <a:rPr lang="en-GB" dirty="0"/>
              <a:t>, M.W., Porta, C., Fox, H., Grehan, K., </a:t>
            </a:r>
            <a:r>
              <a:rPr lang="en-GB" dirty="0" err="1"/>
              <a:t>Nasta</a:t>
            </a:r>
            <a:r>
              <a:rPr lang="en-GB" dirty="0"/>
              <a:t>, V., </a:t>
            </a:r>
            <a:r>
              <a:rPr lang="en-GB" dirty="0" err="1"/>
              <a:t>Duyvesteyn</a:t>
            </a:r>
            <a:r>
              <a:rPr lang="en-GB" dirty="0"/>
              <a:t>, H.M.E., De </a:t>
            </a:r>
            <a:r>
              <a:rPr lang="en-GB" dirty="0" err="1"/>
              <a:t>Colibus</a:t>
            </a:r>
            <a:r>
              <a:rPr lang="en-GB" dirty="0"/>
              <a:t>, L., </a:t>
            </a:r>
            <a:r>
              <a:rPr lang="en-GB" dirty="0" err="1"/>
              <a:t>Marsian</a:t>
            </a:r>
            <a:r>
              <a:rPr lang="en-GB" dirty="0"/>
              <a:t>, J., Murdoch, I., </a:t>
            </a:r>
            <a:r>
              <a:rPr lang="en-GB" dirty="0" err="1"/>
              <a:t>Ponndorf</a:t>
            </a:r>
            <a:r>
              <a:rPr lang="en-GB" dirty="0"/>
              <a:t>, D., Kim, S.R., Shah, S., Carlyle, S., Swanson, J.J., Matthews, S., Nicol, C., </a:t>
            </a:r>
            <a:r>
              <a:rPr lang="en-GB" dirty="0" err="1"/>
              <a:t>Lomonossoff</a:t>
            </a:r>
            <a:r>
              <a:rPr lang="en-GB" dirty="0"/>
              <a:t>, G.P., Macadam, A.J., Fry, E.E., Stuart, D.I., </a:t>
            </a:r>
            <a:r>
              <a:rPr lang="en-GB" dirty="0" err="1"/>
              <a:t>Stonehouse</a:t>
            </a:r>
            <a:r>
              <a:rPr lang="en-GB" dirty="0"/>
              <a:t>, N.J. and Rowlands, D.J. (2025) ‘Recombinant expression systems for production of stabilised virus-like particles as next-generation polio vaccines’, </a:t>
            </a:r>
            <a:r>
              <a:rPr lang="en-GB" i="1" dirty="0"/>
              <a:t>Nature Communications</a:t>
            </a:r>
            <a:r>
              <a:rPr lang="en-GB" dirty="0"/>
              <a:t>, 16(1), p.831. Available at: </a:t>
            </a:r>
            <a:r>
              <a:rPr lang="en-GB" dirty="0">
                <a:hlinkClick r:id="rId2"/>
              </a:rPr>
              <a:t>https://www.nature.com/articles/s41467-025-56118-z</a:t>
            </a:r>
            <a:endParaRPr lang="en-IN" dirty="0"/>
          </a:p>
          <a:p>
            <a:pPr>
              <a:buNone/>
            </a:pPr>
            <a:endParaRPr lang="en-GB" dirty="0"/>
          </a:p>
          <a:p>
            <a:pPr>
              <a:buNone/>
            </a:pPr>
            <a:r>
              <a:rPr lang="en-GB" dirty="0"/>
              <a:t>UK Health Security Agency (2022) </a:t>
            </a:r>
            <a:r>
              <a:rPr lang="en-GB" i="1" dirty="0"/>
              <a:t>Poliovirus detected in sewage from North and East London</a:t>
            </a:r>
            <a:r>
              <a:rPr lang="en-GB" dirty="0"/>
              <a:t>. Available at: </a:t>
            </a:r>
            <a:r>
              <a:rPr lang="en-GB" dirty="0">
                <a:hlinkClick r:id="rId3"/>
              </a:rPr>
              <a:t>https://www.gov.uk/government/news/poliovirus-detected-in-sewage-from-north-and-east-london</a:t>
            </a:r>
            <a:r>
              <a:rPr lang="en-GB" dirty="0"/>
              <a:t> (Accessed: 1 March 2026).</a:t>
            </a:r>
            <a:endParaRPr lang="en-IN" dirty="0"/>
          </a:p>
          <a:p>
            <a:pPr>
              <a:buNone/>
            </a:pPr>
            <a:endParaRPr lang="en-GB" dirty="0"/>
          </a:p>
          <a:p>
            <a:pPr>
              <a:buNone/>
            </a:pPr>
            <a:r>
              <a:rPr lang="en-GB" dirty="0"/>
              <a:t>UNICEF (2023) </a:t>
            </a:r>
            <a:r>
              <a:rPr lang="en-GB" i="1" dirty="0"/>
              <a:t>Polio and immunisation</a:t>
            </a:r>
            <a:r>
              <a:rPr lang="en-GB" dirty="0"/>
              <a:t>. Available at: </a:t>
            </a:r>
            <a:r>
              <a:rPr lang="en-GB" dirty="0">
                <a:hlinkClick r:id="rId4"/>
              </a:rPr>
              <a:t>https://www.unicef.org</a:t>
            </a:r>
            <a:endParaRPr lang="en-IN" dirty="0"/>
          </a:p>
          <a:p>
            <a:pPr>
              <a:buNone/>
            </a:pPr>
            <a:endParaRPr lang="en-GB" dirty="0"/>
          </a:p>
          <a:p>
            <a:pPr>
              <a:buNone/>
            </a:pPr>
            <a:r>
              <a:rPr lang="en-GB" dirty="0"/>
              <a:t>World Health Organization (2024) </a:t>
            </a:r>
            <a:r>
              <a:rPr lang="en-GB" i="1" dirty="0"/>
              <a:t>Poliomyelitis (polio) fact sheet</a:t>
            </a:r>
            <a:r>
              <a:rPr lang="en-GB" dirty="0"/>
              <a:t>. Available at: </a:t>
            </a:r>
            <a:r>
              <a:rPr lang="en-GB" dirty="0">
                <a:hlinkClick r:id="rId5"/>
              </a:rPr>
              <a:t>https://www.who.int</a:t>
            </a:r>
            <a:endParaRPr lang="en-IN" dirty="0"/>
          </a:p>
          <a:p>
            <a:pPr>
              <a:buNone/>
            </a:pPr>
            <a:endParaRPr lang="en-GB" dirty="0"/>
          </a:p>
          <a:p>
            <a:pPr>
              <a:buNone/>
            </a:pPr>
            <a:r>
              <a:rPr lang="en-GB" dirty="0"/>
              <a:t>World Health Organization (</a:t>
            </a:r>
            <a:r>
              <a:rPr lang="en-GB" dirty="0" err="1"/>
              <a:t>n.d.</a:t>
            </a:r>
            <a:r>
              <a:rPr lang="en-GB" dirty="0"/>
              <a:t>) </a:t>
            </a:r>
            <a:r>
              <a:rPr lang="en-GB" i="1" dirty="0"/>
              <a:t>Poliomyelitis (polio)</a:t>
            </a:r>
            <a:r>
              <a:rPr lang="en-GB" dirty="0"/>
              <a:t>. Available at: </a:t>
            </a:r>
            <a:r>
              <a:rPr lang="en-GB" dirty="0">
                <a:hlinkClick r:id="rId5"/>
              </a:rPr>
              <a:t>https://www.who.int</a:t>
            </a:r>
            <a:endParaRPr lang="en-GB" dirty="0"/>
          </a:p>
        </p:txBody>
      </p:sp>
    </p:spTree>
    <p:extLst>
      <p:ext uri="{BB962C8B-B14F-4D97-AF65-F5344CB8AC3E}">
        <p14:creationId xmlns:p14="http://schemas.microsoft.com/office/powerpoint/2010/main" val="138848273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1697</TotalTime>
  <Words>1014</Words>
  <Application>Microsoft Office PowerPoint</Application>
  <PresentationFormat>On-screen Show (4:3)</PresentationFormat>
  <Paragraphs>76</Paragraphs>
  <Slides>24</Slides>
  <Notes>10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Facet</vt:lpstr>
      <vt:lpstr>PowerPoint Presentation</vt:lpstr>
      <vt:lpstr>PowerPoint Presentation</vt:lpstr>
      <vt:lpstr>PowerPoint Presentation</vt:lpstr>
      <vt:lpstr>PowerPoint Presentation</vt:lpstr>
      <vt:lpstr>PowerPoint Presentation</vt:lpstr>
      <vt:lpstr>How We Monitor Polio in the UK – Three Methods</vt:lpstr>
      <vt:lpstr>Method 1 – Environmental Surveillance (Sewage)</vt:lpstr>
      <vt:lpstr>Method 2 – Clinical Surveillance (AFP)</vt:lpstr>
      <vt:lpstr>Method 3 – Laboratory Surveillance &amp; Genomic Sequencing</vt:lpstr>
      <vt:lpstr>How Monitoring Helps STOP the Spread</vt:lpstr>
      <vt:lpstr>Types of Surveillance Summary</vt:lpstr>
      <vt:lpstr>  UK Approaches to Controlling Polio </vt:lpstr>
      <vt:lpstr> Global Strategies to Control Polio</vt:lpstr>
      <vt:lpstr>Key Takeaways</vt:lpstr>
      <vt:lpstr>Policy and strategies available to the UK government to maintain public health on polio</vt:lpstr>
      <vt:lpstr>UK Government Policy</vt:lpstr>
      <vt:lpstr>UK Government Polio Strategies</vt:lpstr>
      <vt:lpstr>UK Government Polio Strategies</vt:lpstr>
      <vt:lpstr>UK Government Polio Strategies</vt:lpstr>
      <vt:lpstr>Health Education to Prevent a Polio outbreak</vt:lpstr>
      <vt:lpstr>Conclusion </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Fatoumata Sillah</cp:lastModifiedBy>
  <cp:revision>176</cp:revision>
  <dcterms:created xsi:type="dcterms:W3CDTF">2012-05-03T11:45:19Z</dcterms:created>
  <dcterms:modified xsi:type="dcterms:W3CDTF">2026-03-16T09:19:38Z</dcterms:modified>
</cp:coreProperties>
</file>