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43"/>
  </p:notesMasterIdLst>
  <p:sldIdLst>
    <p:sldId id="259" r:id="rId2"/>
    <p:sldId id="316" r:id="rId3"/>
    <p:sldId id="317" r:id="rId4"/>
    <p:sldId id="262" r:id="rId5"/>
    <p:sldId id="263" r:id="rId6"/>
    <p:sldId id="264" r:id="rId7"/>
    <p:sldId id="273" r:id="rId8"/>
    <p:sldId id="277" r:id="rId9"/>
    <p:sldId id="395" r:id="rId10"/>
    <p:sldId id="268" r:id="rId11"/>
    <p:sldId id="373" r:id="rId12"/>
    <p:sldId id="372" r:id="rId13"/>
    <p:sldId id="386" r:id="rId14"/>
    <p:sldId id="383" r:id="rId15"/>
    <p:sldId id="387" r:id="rId16"/>
    <p:sldId id="384" r:id="rId17"/>
    <p:sldId id="388" r:id="rId18"/>
    <p:sldId id="385" r:id="rId19"/>
    <p:sldId id="379" r:id="rId20"/>
    <p:sldId id="381" r:id="rId21"/>
    <p:sldId id="405" r:id="rId22"/>
    <p:sldId id="389" r:id="rId23"/>
    <p:sldId id="365" r:id="rId24"/>
    <p:sldId id="391" r:id="rId25"/>
    <p:sldId id="397" r:id="rId26"/>
    <p:sldId id="302" r:id="rId27"/>
    <p:sldId id="370" r:id="rId28"/>
    <p:sldId id="368" r:id="rId29"/>
    <p:sldId id="369" r:id="rId30"/>
    <p:sldId id="371" r:id="rId31"/>
    <p:sldId id="313" r:id="rId32"/>
    <p:sldId id="318" r:id="rId33"/>
    <p:sldId id="303" r:id="rId34"/>
    <p:sldId id="376" r:id="rId35"/>
    <p:sldId id="305" r:id="rId36"/>
    <p:sldId id="392" r:id="rId37"/>
    <p:sldId id="390" r:id="rId38"/>
    <p:sldId id="311" r:id="rId39"/>
    <p:sldId id="409" r:id="rId40"/>
    <p:sldId id="276" r:id="rId41"/>
    <p:sldId id="489" r:id="rId4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59962" autoAdjust="0"/>
  </p:normalViewPr>
  <p:slideViewPr>
    <p:cSldViewPr snapToGrid="0">
      <p:cViewPr varScale="1">
        <p:scale>
          <a:sx n="42" d="100"/>
          <a:sy n="42" d="100"/>
        </p:scale>
        <p:origin x="1794" y="4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BDC15DE-5C95-49BA-9D28-9F1B64BC2E36}" type="datetimeFigureOut">
              <a:rPr lang="en-GB" smtClean="0"/>
              <a:t>25/10/2024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219E802-ED00-4A52-97C8-1C0C840DA644}" type="slidenum">
              <a:rPr lang="en-GB" smtClean="0"/>
              <a:t>‹#›</a:t>
            </a:fld>
            <a:endParaRPr lang="en-GB"/>
          </a:p>
        </p:txBody>
      </p:sp>
    </p:spTree>
    <p:extLst>
      <p:ext uri="{BB962C8B-B14F-4D97-AF65-F5344CB8AC3E}">
        <p14:creationId xmlns:p14="http://schemas.microsoft.com/office/powerpoint/2010/main" val="285977090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Slide Image Placeholder 1">
            <a:extLst>
              <a:ext uri="{FF2B5EF4-FFF2-40B4-BE49-F238E27FC236}">
                <a16:creationId xmlns:a16="http://schemas.microsoft.com/office/drawing/2014/main" id="{AF1F00B5-0F88-477E-BD10-8C120D7A4F77}"/>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9219" name="Notes Placeholder 2">
            <a:extLst>
              <a:ext uri="{FF2B5EF4-FFF2-40B4-BE49-F238E27FC236}">
                <a16:creationId xmlns:a16="http://schemas.microsoft.com/office/drawing/2014/main" id="{8807F007-5317-48AF-A6F9-239D6EE1A638}"/>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9220" name="Slide Number Placeholder 3">
            <a:extLst>
              <a:ext uri="{FF2B5EF4-FFF2-40B4-BE49-F238E27FC236}">
                <a16:creationId xmlns:a16="http://schemas.microsoft.com/office/drawing/2014/main" id="{AB9901F3-5F41-44D4-AC92-75EAC1FE1B99}"/>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E8BE9FF6-558A-4FE3-8952-B5B77695DD12}" type="slidenum">
              <a:rPr kumimoji="0" lang="en-GB" altLang="en-US" sz="1200" b="0" i="0" u="none" strike="noStrike" kern="1200" cap="none" spc="0" normalizeH="0" baseline="0" noProof="0" smtClean="0">
                <a:ln>
                  <a:noFill/>
                </a:ln>
                <a:solidFill>
                  <a:prstClr val="black"/>
                </a:solidFill>
                <a:effectLst/>
                <a:uLnTx/>
                <a:uFillTx/>
                <a:latin typeface="Arial" panose="020B060402020202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1</a:t>
            </a:fld>
            <a:endParaRPr kumimoji="0" lang="en-GB"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219E802-ED00-4A52-97C8-1C0C840DA644}" type="slidenum">
              <a:rPr lang="en-GB" smtClean="0"/>
              <a:t>3</a:t>
            </a:fld>
            <a:endParaRPr lang="en-GB"/>
          </a:p>
        </p:txBody>
      </p:sp>
    </p:spTree>
    <p:extLst>
      <p:ext uri="{BB962C8B-B14F-4D97-AF65-F5344CB8AC3E}">
        <p14:creationId xmlns:p14="http://schemas.microsoft.com/office/powerpoint/2010/main" val="124813776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219E802-ED00-4A52-97C8-1C0C840DA644}" type="slidenum">
              <a:rPr lang="en-GB" smtClean="0"/>
              <a:t>7</a:t>
            </a:fld>
            <a:endParaRPr lang="en-GB"/>
          </a:p>
        </p:txBody>
      </p:sp>
    </p:spTree>
    <p:extLst>
      <p:ext uri="{BB962C8B-B14F-4D97-AF65-F5344CB8AC3E}">
        <p14:creationId xmlns:p14="http://schemas.microsoft.com/office/powerpoint/2010/main" val="291751963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Slide Image Placeholder 1">
            <a:extLst>
              <a:ext uri="{FF2B5EF4-FFF2-40B4-BE49-F238E27FC236}">
                <a16:creationId xmlns:a16="http://schemas.microsoft.com/office/drawing/2014/main" id="{04698C4C-52D2-6CA1-29B3-4CCB06C567C1}"/>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6083" name="Notes Placeholder 2">
            <a:extLst>
              <a:ext uri="{FF2B5EF4-FFF2-40B4-BE49-F238E27FC236}">
                <a16:creationId xmlns:a16="http://schemas.microsoft.com/office/drawing/2014/main" id="{0D150975-A709-C4C2-1C96-F0394550460F}"/>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a:p>
            <a:endParaRPr lang="en-GB" altLang="en-US"/>
          </a:p>
        </p:txBody>
      </p:sp>
      <p:sp>
        <p:nvSpPr>
          <p:cNvPr id="46084" name="Slide Number Placeholder 3">
            <a:extLst>
              <a:ext uri="{FF2B5EF4-FFF2-40B4-BE49-F238E27FC236}">
                <a16:creationId xmlns:a16="http://schemas.microsoft.com/office/drawing/2014/main" id="{DEAAF7CF-63B3-6B23-A373-AE100D74EBEE}"/>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318DD368-F174-49C9-8F31-8836F9FF59AF}" type="slidenum">
              <a:rPr lang="en-GB" altLang="en-US"/>
              <a:pPr/>
              <a:t>8</a:t>
            </a:fld>
            <a:endParaRPr lang="en-GB"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Slide Image Placeholder 1">
            <a:extLst>
              <a:ext uri="{FF2B5EF4-FFF2-40B4-BE49-F238E27FC236}">
                <a16:creationId xmlns:a16="http://schemas.microsoft.com/office/drawing/2014/main" id="{CC1FCE46-1A0D-A163-F903-6FE80F4FA4F7}"/>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0179" name="Notes Placeholder 2">
            <a:extLst>
              <a:ext uri="{FF2B5EF4-FFF2-40B4-BE49-F238E27FC236}">
                <a16:creationId xmlns:a16="http://schemas.microsoft.com/office/drawing/2014/main" id="{16E74CE1-6C8A-525E-3941-DD1E356E23D5}"/>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50180" name="Slide Number Placeholder 3">
            <a:extLst>
              <a:ext uri="{FF2B5EF4-FFF2-40B4-BE49-F238E27FC236}">
                <a16:creationId xmlns:a16="http://schemas.microsoft.com/office/drawing/2014/main" id="{6FBBEF3E-5973-FC84-1CE0-6CD7275CE798}"/>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CFE56DC3-86FC-4340-AD3D-702AC664895A}" type="slidenum">
              <a:rPr lang="en-GB" altLang="en-US"/>
              <a:pPr/>
              <a:t>10</a:t>
            </a:fld>
            <a:endParaRPr lang="en-GB"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endParaRPr lang="en-GB" b="1" i="1" dirty="0"/>
          </a:p>
        </p:txBody>
      </p:sp>
      <p:sp>
        <p:nvSpPr>
          <p:cNvPr id="4" name="Slide Number Placeholder 3"/>
          <p:cNvSpPr>
            <a:spLocks noGrp="1"/>
          </p:cNvSpPr>
          <p:nvPr>
            <p:ph type="sldNum" sz="quarter" idx="5"/>
          </p:nvPr>
        </p:nvSpPr>
        <p:spPr/>
        <p:txBody>
          <a:bodyPr/>
          <a:lstStyle/>
          <a:p>
            <a:fld id="{2219E802-ED00-4A52-97C8-1C0C840DA644}" type="slidenum">
              <a:rPr lang="en-GB" smtClean="0"/>
              <a:t>12</a:t>
            </a:fld>
            <a:endParaRPr lang="en-GB"/>
          </a:p>
        </p:txBody>
      </p:sp>
    </p:spTree>
    <p:extLst>
      <p:ext uri="{BB962C8B-B14F-4D97-AF65-F5344CB8AC3E}">
        <p14:creationId xmlns:p14="http://schemas.microsoft.com/office/powerpoint/2010/main" val="374785445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219E802-ED00-4A52-97C8-1C0C840DA644}" type="slidenum">
              <a:rPr lang="en-GB" smtClean="0"/>
              <a:t>14</a:t>
            </a:fld>
            <a:endParaRPr lang="en-GB"/>
          </a:p>
        </p:txBody>
      </p:sp>
    </p:spTree>
    <p:extLst>
      <p:ext uri="{BB962C8B-B14F-4D97-AF65-F5344CB8AC3E}">
        <p14:creationId xmlns:p14="http://schemas.microsoft.com/office/powerpoint/2010/main" val="155171063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219E802-ED00-4A52-97C8-1C0C840DA644}" type="slidenum">
              <a:rPr lang="en-GB" smtClean="0"/>
              <a:t>15</a:t>
            </a:fld>
            <a:endParaRPr lang="en-GB"/>
          </a:p>
        </p:txBody>
      </p:sp>
    </p:spTree>
    <p:extLst>
      <p:ext uri="{BB962C8B-B14F-4D97-AF65-F5344CB8AC3E}">
        <p14:creationId xmlns:p14="http://schemas.microsoft.com/office/powerpoint/2010/main" val="153354431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219E802-ED00-4A52-97C8-1C0C840DA644}" type="slidenum">
              <a:rPr lang="en-GB" smtClean="0"/>
              <a:t>16</a:t>
            </a:fld>
            <a:endParaRPr lang="en-GB"/>
          </a:p>
        </p:txBody>
      </p:sp>
    </p:spTree>
    <p:extLst>
      <p:ext uri="{BB962C8B-B14F-4D97-AF65-F5344CB8AC3E}">
        <p14:creationId xmlns:p14="http://schemas.microsoft.com/office/powerpoint/2010/main" val="186702432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219E802-ED00-4A52-97C8-1C0C840DA644}" type="slidenum">
              <a:rPr lang="en-GB" smtClean="0"/>
              <a:t>17</a:t>
            </a:fld>
            <a:endParaRPr lang="en-GB"/>
          </a:p>
        </p:txBody>
      </p:sp>
    </p:spTree>
    <p:extLst>
      <p:ext uri="{BB962C8B-B14F-4D97-AF65-F5344CB8AC3E}">
        <p14:creationId xmlns:p14="http://schemas.microsoft.com/office/powerpoint/2010/main" val="244377424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219E802-ED00-4A52-97C8-1C0C840DA644}" type="slidenum">
              <a:rPr lang="en-GB" smtClean="0"/>
              <a:t>18</a:t>
            </a:fld>
            <a:endParaRPr lang="en-GB"/>
          </a:p>
        </p:txBody>
      </p:sp>
    </p:spTree>
    <p:extLst>
      <p:ext uri="{BB962C8B-B14F-4D97-AF65-F5344CB8AC3E}">
        <p14:creationId xmlns:p14="http://schemas.microsoft.com/office/powerpoint/2010/main" val="219006283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219E802-ED00-4A52-97C8-1C0C840DA644}" type="slidenum">
              <a:rPr lang="en-GB" smtClean="0"/>
              <a:t>19</a:t>
            </a:fld>
            <a:endParaRPr lang="en-GB"/>
          </a:p>
        </p:txBody>
      </p:sp>
    </p:spTree>
    <p:extLst>
      <p:ext uri="{BB962C8B-B14F-4D97-AF65-F5344CB8AC3E}">
        <p14:creationId xmlns:p14="http://schemas.microsoft.com/office/powerpoint/2010/main" val="390571552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219E802-ED00-4A52-97C8-1C0C840DA644}" type="slidenum">
              <a:rPr lang="en-GB" smtClean="0"/>
              <a:t>20</a:t>
            </a:fld>
            <a:endParaRPr lang="en-GB"/>
          </a:p>
        </p:txBody>
      </p:sp>
    </p:spTree>
    <p:extLst>
      <p:ext uri="{BB962C8B-B14F-4D97-AF65-F5344CB8AC3E}">
        <p14:creationId xmlns:p14="http://schemas.microsoft.com/office/powerpoint/2010/main" val="96514539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endParaRPr lang="en-GB" dirty="0"/>
          </a:p>
        </p:txBody>
      </p:sp>
      <p:sp>
        <p:nvSpPr>
          <p:cNvPr id="4" name="Slide Number Placeholder 3"/>
          <p:cNvSpPr>
            <a:spLocks noGrp="1"/>
          </p:cNvSpPr>
          <p:nvPr>
            <p:ph type="sldNum" sz="quarter" idx="5"/>
          </p:nvPr>
        </p:nvSpPr>
        <p:spPr/>
        <p:txBody>
          <a:bodyPr/>
          <a:lstStyle/>
          <a:p>
            <a:fld id="{2219E802-ED00-4A52-97C8-1C0C840DA644}" type="slidenum">
              <a:rPr lang="en-GB" smtClean="0"/>
              <a:t>21</a:t>
            </a:fld>
            <a:endParaRPr lang="en-GB"/>
          </a:p>
        </p:txBody>
      </p:sp>
    </p:spTree>
    <p:extLst>
      <p:ext uri="{BB962C8B-B14F-4D97-AF65-F5344CB8AC3E}">
        <p14:creationId xmlns:p14="http://schemas.microsoft.com/office/powerpoint/2010/main" val="420068252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219E802-ED00-4A52-97C8-1C0C840DA644}" type="slidenum">
              <a:rPr lang="en-GB" smtClean="0"/>
              <a:t>22</a:t>
            </a:fld>
            <a:endParaRPr lang="en-GB"/>
          </a:p>
        </p:txBody>
      </p:sp>
    </p:spTree>
    <p:extLst>
      <p:ext uri="{BB962C8B-B14F-4D97-AF65-F5344CB8AC3E}">
        <p14:creationId xmlns:p14="http://schemas.microsoft.com/office/powerpoint/2010/main" val="118011300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219E802-ED00-4A52-97C8-1C0C840DA644}" type="slidenum">
              <a:rPr lang="en-GB" smtClean="0"/>
              <a:t>23</a:t>
            </a:fld>
            <a:endParaRPr lang="en-GB"/>
          </a:p>
        </p:txBody>
      </p:sp>
    </p:spTree>
    <p:extLst>
      <p:ext uri="{BB962C8B-B14F-4D97-AF65-F5344CB8AC3E}">
        <p14:creationId xmlns:p14="http://schemas.microsoft.com/office/powerpoint/2010/main" val="113242776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219E802-ED00-4A52-97C8-1C0C840DA644}" type="slidenum">
              <a:rPr lang="en-GB" smtClean="0"/>
              <a:t>24</a:t>
            </a:fld>
            <a:endParaRPr lang="en-GB"/>
          </a:p>
        </p:txBody>
      </p:sp>
    </p:spTree>
    <p:extLst>
      <p:ext uri="{BB962C8B-B14F-4D97-AF65-F5344CB8AC3E}">
        <p14:creationId xmlns:p14="http://schemas.microsoft.com/office/powerpoint/2010/main" val="280062176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219E802-ED00-4A52-97C8-1C0C840DA644}" type="slidenum">
              <a:rPr lang="en-GB" smtClean="0"/>
              <a:t>25</a:t>
            </a:fld>
            <a:endParaRPr lang="en-GB"/>
          </a:p>
        </p:txBody>
      </p:sp>
    </p:spTree>
    <p:extLst>
      <p:ext uri="{BB962C8B-B14F-4D97-AF65-F5344CB8AC3E}">
        <p14:creationId xmlns:p14="http://schemas.microsoft.com/office/powerpoint/2010/main" val="36462815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Slide Image Placeholder 1">
            <a:extLst>
              <a:ext uri="{FF2B5EF4-FFF2-40B4-BE49-F238E27FC236}">
                <a16:creationId xmlns:a16="http://schemas.microsoft.com/office/drawing/2014/main" id="{B163035F-2725-4066-81AD-73787E0C7CC4}"/>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2531" name="Notes Placeholder 2">
            <a:extLst>
              <a:ext uri="{FF2B5EF4-FFF2-40B4-BE49-F238E27FC236}">
                <a16:creationId xmlns:a16="http://schemas.microsoft.com/office/drawing/2014/main" id="{F0129B3E-B2C2-471E-8D8F-A76DB0CAC452}"/>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22532" name="Slide Number Placeholder 3">
            <a:extLst>
              <a:ext uri="{FF2B5EF4-FFF2-40B4-BE49-F238E27FC236}">
                <a16:creationId xmlns:a16="http://schemas.microsoft.com/office/drawing/2014/main" id="{ECDF44CE-6657-4625-8BE1-DD27E392A481}"/>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61E0F1F2-A231-4FF5-8F50-E593E7B2F555}" type="slidenum">
              <a:rPr lang="en-US" altLang="en-US"/>
              <a:pPr/>
              <a:t>26</a:t>
            </a:fld>
            <a:endParaRPr lang="en-US" altLang="en-US"/>
          </a:p>
        </p:txBody>
      </p:sp>
    </p:spTree>
    <p:extLst>
      <p:ext uri="{BB962C8B-B14F-4D97-AF65-F5344CB8AC3E}">
        <p14:creationId xmlns:p14="http://schemas.microsoft.com/office/powerpoint/2010/main" val="195943708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219E802-ED00-4A52-97C8-1C0C840DA644}" type="slidenum">
              <a:rPr lang="en-GB" smtClean="0"/>
              <a:t>30</a:t>
            </a:fld>
            <a:endParaRPr lang="en-GB"/>
          </a:p>
        </p:txBody>
      </p:sp>
    </p:spTree>
    <p:extLst>
      <p:ext uri="{BB962C8B-B14F-4D97-AF65-F5344CB8AC3E}">
        <p14:creationId xmlns:p14="http://schemas.microsoft.com/office/powerpoint/2010/main" val="217446462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Slide Image Placeholder 1">
            <a:extLst>
              <a:ext uri="{FF2B5EF4-FFF2-40B4-BE49-F238E27FC236}">
                <a16:creationId xmlns:a16="http://schemas.microsoft.com/office/drawing/2014/main" id="{157DDFBD-8CEF-42D7-8FC8-67AF61596426}"/>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2291" name="Notes Placeholder 2">
            <a:extLst>
              <a:ext uri="{FF2B5EF4-FFF2-40B4-BE49-F238E27FC236}">
                <a16:creationId xmlns:a16="http://schemas.microsoft.com/office/drawing/2014/main" id="{0568BED2-0390-4E30-BDA0-B3ECBD2D78BB}"/>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12292" name="Slide Number Placeholder 3">
            <a:extLst>
              <a:ext uri="{FF2B5EF4-FFF2-40B4-BE49-F238E27FC236}">
                <a16:creationId xmlns:a16="http://schemas.microsoft.com/office/drawing/2014/main" id="{078A401F-E58C-4F1D-B9BB-ABC1D059FE4D}"/>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F12BE352-5453-4E4E-AE3F-DF5BE76B844A}" type="slidenum">
              <a:rPr lang="en-GB" altLang="en-US"/>
              <a:pPr/>
              <a:t>31</a:t>
            </a:fld>
            <a:endParaRPr lang="en-GB" altLang="en-US"/>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Slide Image Placeholder 1">
            <a:extLst>
              <a:ext uri="{FF2B5EF4-FFF2-40B4-BE49-F238E27FC236}">
                <a16:creationId xmlns:a16="http://schemas.microsoft.com/office/drawing/2014/main" id="{C91E32CE-74E4-495E-BECA-E90C14790866}"/>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4339" name="Notes Placeholder 2">
            <a:extLst>
              <a:ext uri="{FF2B5EF4-FFF2-40B4-BE49-F238E27FC236}">
                <a16:creationId xmlns:a16="http://schemas.microsoft.com/office/drawing/2014/main" id="{7B370420-01E4-4F85-80FF-AF4524C872EC}"/>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14340" name="Slide Number Placeholder 3">
            <a:extLst>
              <a:ext uri="{FF2B5EF4-FFF2-40B4-BE49-F238E27FC236}">
                <a16:creationId xmlns:a16="http://schemas.microsoft.com/office/drawing/2014/main" id="{EB4902AB-487D-4EB5-96C6-246C8445F727}"/>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3470791F-A898-43C9-B696-FE45FAABDBE5}" type="slidenum">
              <a:rPr lang="en-US" altLang="en-US"/>
              <a:pPr/>
              <a:t>33</a:t>
            </a:fld>
            <a:endParaRPr lang="en-US" altLang="en-US"/>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219E802-ED00-4A52-97C8-1C0C840DA644}" type="slidenum">
              <a:rPr lang="en-GB" smtClean="0"/>
              <a:t>34</a:t>
            </a:fld>
            <a:endParaRPr lang="en-GB"/>
          </a:p>
        </p:txBody>
      </p:sp>
    </p:spTree>
    <p:extLst>
      <p:ext uri="{BB962C8B-B14F-4D97-AF65-F5344CB8AC3E}">
        <p14:creationId xmlns:p14="http://schemas.microsoft.com/office/powerpoint/2010/main" val="2747820519"/>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Slide Image Placeholder 1">
            <a:extLst>
              <a:ext uri="{FF2B5EF4-FFF2-40B4-BE49-F238E27FC236}">
                <a16:creationId xmlns:a16="http://schemas.microsoft.com/office/drawing/2014/main" id="{9758C0FD-838E-4A71-B49E-BB669B83A434}"/>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8435" name="Notes Placeholder 2">
            <a:extLst>
              <a:ext uri="{FF2B5EF4-FFF2-40B4-BE49-F238E27FC236}">
                <a16:creationId xmlns:a16="http://schemas.microsoft.com/office/drawing/2014/main" id="{940ED3FA-5805-42C6-AF5C-295A421C283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18436" name="Slide Number Placeholder 3">
            <a:extLst>
              <a:ext uri="{FF2B5EF4-FFF2-40B4-BE49-F238E27FC236}">
                <a16:creationId xmlns:a16="http://schemas.microsoft.com/office/drawing/2014/main" id="{CC22E76E-3523-4AA8-9755-AD7CB9C6BB5E}"/>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38188" indent="-284163">
              <a:defRPr>
                <a:solidFill>
                  <a:schemeClr val="tx1"/>
                </a:solidFill>
                <a:latin typeface="Arial" panose="020B0604020202020204" pitchFamily="34" charset="0"/>
              </a:defRPr>
            </a:lvl2pPr>
            <a:lvl3pPr marL="1136650" indent="-227013">
              <a:defRPr>
                <a:solidFill>
                  <a:schemeClr val="tx1"/>
                </a:solidFill>
                <a:latin typeface="Arial" panose="020B0604020202020204" pitchFamily="34" charset="0"/>
              </a:defRPr>
            </a:lvl3pPr>
            <a:lvl4pPr marL="1592263" indent="-227013">
              <a:defRPr>
                <a:solidFill>
                  <a:schemeClr val="tx1"/>
                </a:solidFill>
                <a:latin typeface="Arial" panose="020B0604020202020204" pitchFamily="34" charset="0"/>
              </a:defRPr>
            </a:lvl4pPr>
            <a:lvl5pPr marL="2046288" indent="-227013">
              <a:defRPr>
                <a:solidFill>
                  <a:schemeClr val="tx1"/>
                </a:solidFill>
                <a:latin typeface="Arial" panose="020B0604020202020204" pitchFamily="34" charset="0"/>
              </a:defRPr>
            </a:lvl5pPr>
            <a:lvl6pPr marL="2503488" indent="-227013" eaLnBrk="0" fontAlgn="base" hangingPunct="0">
              <a:spcBef>
                <a:spcPct val="0"/>
              </a:spcBef>
              <a:spcAft>
                <a:spcPct val="0"/>
              </a:spcAft>
              <a:defRPr>
                <a:solidFill>
                  <a:schemeClr val="tx1"/>
                </a:solidFill>
                <a:latin typeface="Arial" panose="020B0604020202020204" pitchFamily="34" charset="0"/>
              </a:defRPr>
            </a:lvl6pPr>
            <a:lvl7pPr marL="2960688" indent="-227013" eaLnBrk="0" fontAlgn="base" hangingPunct="0">
              <a:spcBef>
                <a:spcPct val="0"/>
              </a:spcBef>
              <a:spcAft>
                <a:spcPct val="0"/>
              </a:spcAft>
              <a:defRPr>
                <a:solidFill>
                  <a:schemeClr val="tx1"/>
                </a:solidFill>
                <a:latin typeface="Arial" panose="020B0604020202020204" pitchFamily="34" charset="0"/>
              </a:defRPr>
            </a:lvl7pPr>
            <a:lvl8pPr marL="3417888" indent="-227013" eaLnBrk="0" fontAlgn="base" hangingPunct="0">
              <a:spcBef>
                <a:spcPct val="0"/>
              </a:spcBef>
              <a:spcAft>
                <a:spcPct val="0"/>
              </a:spcAft>
              <a:defRPr>
                <a:solidFill>
                  <a:schemeClr val="tx1"/>
                </a:solidFill>
                <a:latin typeface="Arial" panose="020B0604020202020204" pitchFamily="34" charset="0"/>
              </a:defRPr>
            </a:lvl8pPr>
            <a:lvl9pPr marL="3875088" indent="-227013" eaLnBrk="0" fontAlgn="base" hangingPunct="0">
              <a:spcBef>
                <a:spcPct val="0"/>
              </a:spcBef>
              <a:spcAft>
                <a:spcPct val="0"/>
              </a:spcAft>
              <a:defRPr>
                <a:solidFill>
                  <a:schemeClr val="tx1"/>
                </a:solidFill>
                <a:latin typeface="Arial" panose="020B0604020202020204" pitchFamily="34" charset="0"/>
              </a:defRPr>
            </a:lvl9pPr>
          </a:lstStyle>
          <a:p>
            <a:fld id="{3A9CB985-5BCA-45BF-B4A1-B0C1C40833EA}" type="slidenum">
              <a:rPr lang="en-GB" altLang="en-US">
                <a:ea typeface="MS PGothic" panose="020B0600070205080204" pitchFamily="34" charset="-128"/>
              </a:rPr>
              <a:pPr/>
              <a:t>35</a:t>
            </a:fld>
            <a:endParaRPr lang="en-GB" altLang="en-US">
              <a:ea typeface="MS PGothic" panose="020B0600070205080204" pitchFamily="34" charset="-128"/>
            </a:endParaRPr>
          </a:p>
        </p:txBody>
      </p:sp>
    </p:spTree>
    <p:extLst>
      <p:ext uri="{BB962C8B-B14F-4D97-AF65-F5344CB8AC3E}">
        <p14:creationId xmlns:p14="http://schemas.microsoft.com/office/powerpoint/2010/main" val="3251954706"/>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Slide Image Placeholder 1">
            <a:extLst>
              <a:ext uri="{FF2B5EF4-FFF2-40B4-BE49-F238E27FC236}">
                <a16:creationId xmlns:a16="http://schemas.microsoft.com/office/drawing/2014/main" id="{265E0E64-E80F-4B68-9EEC-3DFBBB6A6551}"/>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4579" name="Notes Placeholder 2">
            <a:extLst>
              <a:ext uri="{FF2B5EF4-FFF2-40B4-BE49-F238E27FC236}">
                <a16:creationId xmlns:a16="http://schemas.microsoft.com/office/drawing/2014/main" id="{C78F497C-7FDB-4C62-854B-F1D9C15A23D6}"/>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24580" name="Slide Number Placeholder 3">
            <a:extLst>
              <a:ext uri="{FF2B5EF4-FFF2-40B4-BE49-F238E27FC236}">
                <a16:creationId xmlns:a16="http://schemas.microsoft.com/office/drawing/2014/main" id="{412EE001-BAC9-4C2D-9655-2E2BBA144410}"/>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ED079E7C-8F44-4B23-BA89-8246E81E69A4}" type="slidenum">
              <a:rPr lang="en-GB" altLang="en-US"/>
              <a:pPr/>
              <a:t>38</a:t>
            </a:fld>
            <a:endParaRPr lang="en-GB" altLang="en-US"/>
          </a:p>
        </p:txBody>
      </p:sp>
    </p:spTree>
    <p:extLst>
      <p:ext uri="{BB962C8B-B14F-4D97-AF65-F5344CB8AC3E}">
        <p14:creationId xmlns:p14="http://schemas.microsoft.com/office/powerpoint/2010/main" val="3868506373"/>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219E802-ED00-4A52-97C8-1C0C840DA644}" type="slidenum">
              <a:rPr lang="en-GB" smtClean="0"/>
              <a:t>39</a:t>
            </a:fld>
            <a:endParaRPr lang="en-GB"/>
          </a:p>
        </p:txBody>
      </p:sp>
    </p:spTree>
    <p:extLst>
      <p:ext uri="{BB962C8B-B14F-4D97-AF65-F5344CB8AC3E}">
        <p14:creationId xmlns:p14="http://schemas.microsoft.com/office/powerpoint/2010/main" val="3327682789"/>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Slide Image Placeholder 1">
            <a:extLst>
              <a:ext uri="{FF2B5EF4-FFF2-40B4-BE49-F238E27FC236}">
                <a16:creationId xmlns:a16="http://schemas.microsoft.com/office/drawing/2014/main" id="{D63FAD87-8881-1793-5ABF-C7A11C9A384B}"/>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8915" name="Notes Placeholder 2">
            <a:extLst>
              <a:ext uri="{FF2B5EF4-FFF2-40B4-BE49-F238E27FC236}">
                <a16:creationId xmlns:a16="http://schemas.microsoft.com/office/drawing/2014/main" id="{78900CAE-03CF-D2FB-600C-96CF4D109855}"/>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38916" name="Slide Number Placeholder 3">
            <a:extLst>
              <a:ext uri="{FF2B5EF4-FFF2-40B4-BE49-F238E27FC236}">
                <a16:creationId xmlns:a16="http://schemas.microsoft.com/office/drawing/2014/main" id="{2EF39593-2B3F-45CF-A0F6-8C49C8B2A293}"/>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9C093E62-F4AC-452B-B574-4CE96A64ECAF}" type="slidenum">
              <a:rPr lang="en-GB" altLang="en-US" smtClean="0"/>
              <a:pPr/>
              <a:t>40</a:t>
            </a:fld>
            <a:endParaRPr lang="en-GB" altLang="en-US"/>
          </a:p>
        </p:txBody>
      </p:sp>
    </p:spTree>
    <p:extLst>
      <p:ext uri="{BB962C8B-B14F-4D97-AF65-F5344CB8AC3E}">
        <p14:creationId xmlns:p14="http://schemas.microsoft.com/office/powerpoint/2010/main" val="2230913024"/>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219E802-ED00-4A52-97C8-1C0C840DA644}" type="slidenum">
              <a:rPr lang="en-GB" smtClean="0"/>
              <a:t>41</a:t>
            </a:fld>
            <a:endParaRPr lang="en-GB"/>
          </a:p>
        </p:txBody>
      </p:sp>
    </p:spTree>
    <p:extLst>
      <p:ext uri="{BB962C8B-B14F-4D97-AF65-F5344CB8AC3E}">
        <p14:creationId xmlns:p14="http://schemas.microsoft.com/office/powerpoint/2010/main" val="116673648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877B6ADD-8057-4795-9EA0-C2BFC59DEBDB}"/>
              </a:ext>
            </a:extLst>
          </p:cNvPr>
          <p:cNvSpPr/>
          <p:nvPr/>
        </p:nvSpPr>
        <p:spPr>
          <a:xfrm>
            <a:off x="0" y="0"/>
            <a:ext cx="12192000" cy="6858000"/>
          </a:xfrm>
          <a:prstGeom prst="rect">
            <a:avLst/>
          </a:prstGeom>
          <a:solidFill>
            <a:srgbClr val="FFFFFF"/>
          </a:solidFill>
          <a:ln w="12700" cap="flat" cmpd="sng" algn="ctr">
            <a:noFill/>
            <a:prstDash val="solid"/>
          </a:ln>
        </p:spPr>
        <p:style>
          <a:lnRef idx="2">
            <a:schemeClr val="accent1"/>
          </a:lnRef>
          <a:fillRef idx="1">
            <a:schemeClr val="accent1"/>
          </a:fillRef>
          <a:effectRef idx="0">
            <a:schemeClr val="accent1"/>
          </a:effectRef>
          <a:fontRef idx="minor">
            <a:schemeClr val="lt1"/>
          </a:fontRef>
        </p:style>
        <p:txBody>
          <a:bodyPr anchor="ctr"/>
          <a:lstStyle/>
          <a:p>
            <a:pPr algn="ctr" eaLnBrk="1" hangingPunct="1">
              <a:defRPr/>
            </a:pPr>
            <a:endParaRPr lang="en-US" sz="1800"/>
          </a:p>
        </p:txBody>
      </p:sp>
      <p:sp useBgFill="1">
        <p:nvSpPr>
          <p:cNvPr id="5" name="Rounded Rectangle 10">
            <a:extLst>
              <a:ext uri="{FF2B5EF4-FFF2-40B4-BE49-F238E27FC236}">
                <a16:creationId xmlns:a16="http://schemas.microsoft.com/office/drawing/2014/main" id="{EDC7FF87-5B08-408D-A31E-7885936FD89B}"/>
              </a:ext>
            </a:extLst>
          </p:cNvPr>
          <p:cNvSpPr/>
          <p:nvPr/>
        </p:nvSpPr>
        <p:spPr>
          <a:xfrm>
            <a:off x="86785" y="69851"/>
            <a:ext cx="12018433" cy="6691313"/>
          </a:xfrm>
          <a:prstGeom prst="roundRect">
            <a:avLst>
              <a:gd name="adj" fmla="val 4929"/>
            </a:avLst>
          </a:prstGeom>
          <a:ln w="6350" cap="sq" cmpd="sng" algn="ctr">
            <a:solidFill>
              <a:schemeClr val="tx1">
                <a:alpha val="100000"/>
              </a:schemeClr>
            </a:solidFill>
            <a:prstDash val="solid"/>
          </a:ln>
          <a:effectLst/>
        </p:spPr>
        <p:style>
          <a:lnRef idx="3">
            <a:schemeClr val="lt1"/>
          </a:lnRef>
          <a:fillRef idx="1001">
            <a:schemeClr val="lt1"/>
          </a:fillRef>
          <a:effectRef idx="1">
            <a:schemeClr val="accent1"/>
          </a:effectRef>
          <a:fontRef idx="minor">
            <a:schemeClr val="lt1"/>
          </a:fontRef>
        </p:style>
        <p:txBody>
          <a:bodyPr anchor="ctr"/>
          <a:lstStyle/>
          <a:p>
            <a:pPr algn="ctr" eaLnBrk="1" hangingPunct="1">
              <a:defRPr/>
            </a:pPr>
            <a:endParaRPr lang="en-US" sz="1800"/>
          </a:p>
        </p:txBody>
      </p:sp>
      <p:sp>
        <p:nvSpPr>
          <p:cNvPr id="6" name="Rectangle 5">
            <a:extLst>
              <a:ext uri="{FF2B5EF4-FFF2-40B4-BE49-F238E27FC236}">
                <a16:creationId xmlns:a16="http://schemas.microsoft.com/office/drawing/2014/main" id="{4AD481E7-0F4B-4721-A1D2-3065C90C41E6}"/>
              </a:ext>
            </a:extLst>
          </p:cNvPr>
          <p:cNvSpPr/>
          <p:nvPr/>
        </p:nvSpPr>
        <p:spPr>
          <a:xfrm>
            <a:off x="84667" y="1449389"/>
            <a:ext cx="12026900" cy="1527175"/>
          </a:xfrm>
          <a:prstGeom prst="rect">
            <a:avLst/>
          </a:prstGeom>
          <a:solidFill>
            <a:schemeClr val="accent1">
              <a:alpha val="10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sz="1800"/>
          </a:p>
        </p:txBody>
      </p:sp>
      <p:sp>
        <p:nvSpPr>
          <p:cNvPr id="7" name="Rectangle 6">
            <a:extLst>
              <a:ext uri="{FF2B5EF4-FFF2-40B4-BE49-F238E27FC236}">
                <a16:creationId xmlns:a16="http://schemas.microsoft.com/office/drawing/2014/main" id="{C06EBA89-5CFB-4207-B527-C80230605BF9}"/>
              </a:ext>
            </a:extLst>
          </p:cNvPr>
          <p:cNvSpPr/>
          <p:nvPr/>
        </p:nvSpPr>
        <p:spPr>
          <a:xfrm>
            <a:off x="84667" y="1397000"/>
            <a:ext cx="12026900" cy="120650"/>
          </a:xfrm>
          <a:prstGeom prst="rect">
            <a:avLst/>
          </a:prstGeom>
          <a:solidFill>
            <a:schemeClr val="accent1">
              <a:tint val="6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sz="1800"/>
          </a:p>
        </p:txBody>
      </p:sp>
      <p:sp>
        <p:nvSpPr>
          <p:cNvPr id="10" name="Rectangle 9">
            <a:extLst>
              <a:ext uri="{FF2B5EF4-FFF2-40B4-BE49-F238E27FC236}">
                <a16:creationId xmlns:a16="http://schemas.microsoft.com/office/drawing/2014/main" id="{6E1E5535-D1BB-4EE5-8228-10215B91DB89}"/>
              </a:ext>
            </a:extLst>
          </p:cNvPr>
          <p:cNvSpPr/>
          <p:nvPr/>
        </p:nvSpPr>
        <p:spPr>
          <a:xfrm>
            <a:off x="84667" y="2976564"/>
            <a:ext cx="12026900" cy="111125"/>
          </a:xfrm>
          <a:prstGeom prst="rect">
            <a:avLst/>
          </a:prstGeom>
          <a:solidFill>
            <a:schemeClr val="accent5"/>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sz="1800"/>
          </a:p>
        </p:txBody>
      </p:sp>
      <p:sp>
        <p:nvSpPr>
          <p:cNvPr id="9" name="Subtitle 8"/>
          <p:cNvSpPr>
            <a:spLocks noGrp="1"/>
          </p:cNvSpPr>
          <p:nvPr>
            <p:ph type="subTitle" idx="1"/>
          </p:nvPr>
        </p:nvSpPr>
        <p:spPr>
          <a:xfrm>
            <a:off x="1727200" y="3200400"/>
            <a:ext cx="8534400" cy="1600200"/>
          </a:xfrm>
        </p:spPr>
        <p:txBody>
          <a:bodyPr/>
          <a:lstStyle>
            <a:lvl1pPr marL="0" indent="0" algn="ctr">
              <a:buNone/>
              <a:defRPr sz="2600">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lang="en-US"/>
              <a:t>Click to edit Master subtitle style</a:t>
            </a:r>
          </a:p>
        </p:txBody>
      </p:sp>
      <p:sp>
        <p:nvSpPr>
          <p:cNvPr id="8" name="Title 7"/>
          <p:cNvSpPr>
            <a:spLocks noGrp="1"/>
          </p:cNvSpPr>
          <p:nvPr>
            <p:ph type="ctrTitle"/>
          </p:nvPr>
        </p:nvSpPr>
        <p:spPr>
          <a:xfrm>
            <a:off x="609600" y="1505931"/>
            <a:ext cx="10972800" cy="1470025"/>
          </a:xfrm>
        </p:spPr>
        <p:txBody>
          <a:bodyPr anchor="ctr"/>
          <a:lstStyle>
            <a:lvl1pPr algn="ctr">
              <a:defRPr lang="en-US" dirty="0">
                <a:solidFill>
                  <a:srgbClr val="FFFFFF"/>
                </a:solidFill>
              </a:defRPr>
            </a:lvl1pPr>
          </a:lstStyle>
          <a:p>
            <a:r>
              <a:rPr lang="en-US"/>
              <a:t>Click to edit Master title style</a:t>
            </a:r>
          </a:p>
        </p:txBody>
      </p:sp>
      <p:sp>
        <p:nvSpPr>
          <p:cNvPr id="11" name="Date Placeholder 27">
            <a:extLst>
              <a:ext uri="{FF2B5EF4-FFF2-40B4-BE49-F238E27FC236}">
                <a16:creationId xmlns:a16="http://schemas.microsoft.com/office/drawing/2014/main" id="{0A4F621C-EBF3-47A0-A29B-AD0D449D45D7}"/>
              </a:ext>
            </a:extLst>
          </p:cNvPr>
          <p:cNvSpPr>
            <a:spLocks noGrp="1"/>
          </p:cNvSpPr>
          <p:nvPr>
            <p:ph type="dt" sz="half" idx="10"/>
          </p:nvPr>
        </p:nvSpPr>
        <p:spPr/>
        <p:txBody>
          <a:bodyPr/>
          <a:lstStyle>
            <a:lvl1pPr>
              <a:defRPr/>
            </a:lvl1pPr>
          </a:lstStyle>
          <a:p>
            <a:pPr>
              <a:defRPr/>
            </a:pPr>
            <a:fld id="{D7543343-854E-474A-A869-640ACAE2EC8A}" type="datetimeFigureOut">
              <a:rPr lang="en-GB"/>
              <a:pPr>
                <a:defRPr/>
              </a:pPr>
              <a:t>25/10/2024</a:t>
            </a:fld>
            <a:endParaRPr lang="en-GB"/>
          </a:p>
        </p:txBody>
      </p:sp>
      <p:sp>
        <p:nvSpPr>
          <p:cNvPr id="12" name="Footer Placeholder 16">
            <a:extLst>
              <a:ext uri="{FF2B5EF4-FFF2-40B4-BE49-F238E27FC236}">
                <a16:creationId xmlns:a16="http://schemas.microsoft.com/office/drawing/2014/main" id="{505490B3-EE04-4AE0-9210-AD01600BCBA7}"/>
              </a:ext>
            </a:extLst>
          </p:cNvPr>
          <p:cNvSpPr>
            <a:spLocks noGrp="1"/>
          </p:cNvSpPr>
          <p:nvPr>
            <p:ph type="ftr" sz="quarter" idx="11"/>
          </p:nvPr>
        </p:nvSpPr>
        <p:spPr/>
        <p:txBody>
          <a:bodyPr/>
          <a:lstStyle>
            <a:lvl1pPr>
              <a:defRPr/>
            </a:lvl1pPr>
          </a:lstStyle>
          <a:p>
            <a:pPr>
              <a:defRPr/>
            </a:pPr>
            <a:endParaRPr lang="en-GB"/>
          </a:p>
        </p:txBody>
      </p:sp>
      <p:sp>
        <p:nvSpPr>
          <p:cNvPr id="13" name="Slide Number Placeholder 28">
            <a:extLst>
              <a:ext uri="{FF2B5EF4-FFF2-40B4-BE49-F238E27FC236}">
                <a16:creationId xmlns:a16="http://schemas.microsoft.com/office/drawing/2014/main" id="{554F9221-7252-4F99-804E-499037787551}"/>
              </a:ext>
            </a:extLst>
          </p:cNvPr>
          <p:cNvSpPr>
            <a:spLocks noGrp="1"/>
          </p:cNvSpPr>
          <p:nvPr>
            <p:ph type="sldNum" sz="quarter" idx="12"/>
          </p:nvPr>
        </p:nvSpPr>
        <p:spPr/>
        <p:txBody>
          <a:bodyPr/>
          <a:lstStyle>
            <a:lvl1pPr>
              <a:defRPr/>
            </a:lvl1pPr>
          </a:lstStyle>
          <a:p>
            <a:pPr>
              <a:defRPr/>
            </a:pPr>
            <a:fld id="{31052216-B4D7-43EF-A270-A498B849C771}" type="slidenum">
              <a:rPr lang="en-GB" altLang="en-US"/>
              <a:pPr>
                <a:defRPr/>
              </a:pPr>
              <a:t>‹#›</a:t>
            </a:fld>
            <a:endParaRPr lang="en-GB" altLang="en-US"/>
          </a:p>
        </p:txBody>
      </p:sp>
    </p:spTree>
    <p:extLst>
      <p:ext uri="{BB962C8B-B14F-4D97-AF65-F5344CB8AC3E}">
        <p14:creationId xmlns:p14="http://schemas.microsoft.com/office/powerpoint/2010/main" val="1456390283"/>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8" name="Content Placeholder 7"/>
          <p:cNvSpPr>
            <a:spLocks noGrp="1"/>
          </p:cNvSpPr>
          <p:nvPr>
            <p:ph sz="quarter" idx="1"/>
          </p:nvPr>
        </p:nvSpPr>
        <p:spPr>
          <a:xfrm>
            <a:off x="1219200" y="1447800"/>
            <a:ext cx="10363200" cy="4572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13">
            <a:extLst>
              <a:ext uri="{FF2B5EF4-FFF2-40B4-BE49-F238E27FC236}">
                <a16:creationId xmlns:a16="http://schemas.microsoft.com/office/drawing/2014/main" id="{B2DBB134-87AD-4381-9270-C41D9EA98C9C}"/>
              </a:ext>
            </a:extLst>
          </p:cNvPr>
          <p:cNvSpPr>
            <a:spLocks noGrp="1"/>
          </p:cNvSpPr>
          <p:nvPr>
            <p:ph type="dt" sz="half" idx="10"/>
          </p:nvPr>
        </p:nvSpPr>
        <p:spPr/>
        <p:txBody>
          <a:bodyPr/>
          <a:lstStyle>
            <a:lvl1pPr>
              <a:defRPr/>
            </a:lvl1pPr>
          </a:lstStyle>
          <a:p>
            <a:pPr>
              <a:defRPr/>
            </a:pPr>
            <a:fld id="{51AB5472-C98E-4103-8C8E-3FD1A7B451A4}" type="datetimeFigureOut">
              <a:rPr lang="en-GB"/>
              <a:pPr>
                <a:defRPr/>
              </a:pPr>
              <a:t>25/10/2024</a:t>
            </a:fld>
            <a:endParaRPr lang="en-GB"/>
          </a:p>
        </p:txBody>
      </p:sp>
      <p:sp>
        <p:nvSpPr>
          <p:cNvPr id="5" name="Footer Placeholder 2">
            <a:extLst>
              <a:ext uri="{FF2B5EF4-FFF2-40B4-BE49-F238E27FC236}">
                <a16:creationId xmlns:a16="http://schemas.microsoft.com/office/drawing/2014/main" id="{F63D3C24-CA0E-4010-84E9-20D92C0447FF}"/>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22">
            <a:extLst>
              <a:ext uri="{FF2B5EF4-FFF2-40B4-BE49-F238E27FC236}">
                <a16:creationId xmlns:a16="http://schemas.microsoft.com/office/drawing/2014/main" id="{86A1F5CD-AEA8-4482-933D-6E2383E2E42C}"/>
              </a:ext>
            </a:extLst>
          </p:cNvPr>
          <p:cNvSpPr>
            <a:spLocks noGrp="1"/>
          </p:cNvSpPr>
          <p:nvPr>
            <p:ph type="sldNum" sz="quarter" idx="12"/>
          </p:nvPr>
        </p:nvSpPr>
        <p:spPr/>
        <p:txBody>
          <a:bodyPr/>
          <a:lstStyle>
            <a:lvl1pPr>
              <a:defRPr/>
            </a:lvl1pPr>
          </a:lstStyle>
          <a:p>
            <a:pPr>
              <a:defRPr/>
            </a:pPr>
            <a:fld id="{C599D851-F4CC-45B0-AAE6-AC45A41F8F65}" type="slidenum">
              <a:rPr lang="en-GB" altLang="en-US"/>
              <a:pPr>
                <a:defRPr/>
              </a:pPr>
              <a:t>‹#›</a:t>
            </a:fld>
            <a:endParaRPr lang="en-GB" altLang="en-US"/>
          </a:p>
        </p:txBody>
      </p:sp>
    </p:spTree>
    <p:extLst>
      <p:ext uri="{BB962C8B-B14F-4D97-AF65-F5344CB8AC3E}">
        <p14:creationId xmlns:p14="http://schemas.microsoft.com/office/powerpoint/2010/main" val="332697360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883D4BD1-3FC3-4D86-9B77-C9799866C870}"/>
              </a:ext>
            </a:extLst>
          </p:cNvPr>
          <p:cNvSpPr/>
          <p:nvPr/>
        </p:nvSpPr>
        <p:spPr>
          <a:xfrm>
            <a:off x="0" y="0"/>
            <a:ext cx="12192000" cy="6858000"/>
          </a:xfrm>
          <a:prstGeom prst="rect">
            <a:avLst/>
          </a:prstGeom>
          <a:solidFill>
            <a:srgbClr val="FFFFFF"/>
          </a:solidFill>
          <a:ln w="12700" cap="flat" cmpd="sng" algn="ctr">
            <a:noFill/>
            <a:prstDash val="solid"/>
          </a:ln>
        </p:spPr>
        <p:style>
          <a:lnRef idx="2">
            <a:schemeClr val="accent1"/>
          </a:lnRef>
          <a:fillRef idx="1">
            <a:schemeClr val="accent1"/>
          </a:fillRef>
          <a:effectRef idx="0">
            <a:schemeClr val="accent1"/>
          </a:effectRef>
          <a:fontRef idx="minor">
            <a:schemeClr val="lt1"/>
          </a:fontRef>
        </p:style>
        <p:txBody>
          <a:bodyPr anchor="ctr"/>
          <a:lstStyle/>
          <a:p>
            <a:pPr algn="ctr" eaLnBrk="1" hangingPunct="1">
              <a:defRPr/>
            </a:pPr>
            <a:endParaRPr lang="en-US" sz="1800"/>
          </a:p>
        </p:txBody>
      </p:sp>
      <p:sp useBgFill="1">
        <p:nvSpPr>
          <p:cNvPr id="5" name="Rounded Rectangle 10">
            <a:extLst>
              <a:ext uri="{FF2B5EF4-FFF2-40B4-BE49-F238E27FC236}">
                <a16:creationId xmlns:a16="http://schemas.microsoft.com/office/drawing/2014/main" id="{A341E5B1-9235-4197-A8B8-64667B6AFA85}"/>
              </a:ext>
            </a:extLst>
          </p:cNvPr>
          <p:cNvSpPr/>
          <p:nvPr/>
        </p:nvSpPr>
        <p:spPr>
          <a:xfrm>
            <a:off x="87084" y="69756"/>
            <a:ext cx="12017829" cy="6692201"/>
          </a:xfrm>
          <a:prstGeom prst="roundRect">
            <a:avLst>
              <a:gd name="adj" fmla="val 4929"/>
            </a:avLst>
          </a:prstGeom>
          <a:ln w="6350" cap="sq" cmpd="sng" algn="ctr">
            <a:solidFill>
              <a:schemeClr val="tx1">
                <a:alpha val="100000"/>
              </a:schemeClr>
            </a:solidFill>
            <a:prstDash val="solid"/>
          </a:ln>
          <a:effectLst/>
        </p:spPr>
        <p:style>
          <a:lnRef idx="3">
            <a:schemeClr val="lt1"/>
          </a:lnRef>
          <a:fillRef idx="1003">
            <a:schemeClr val="lt1"/>
          </a:fillRef>
          <a:effectRef idx="1">
            <a:schemeClr val="accent1"/>
          </a:effectRef>
          <a:fontRef idx="minor">
            <a:schemeClr val="lt1"/>
          </a:fontRef>
        </p:style>
        <p:txBody>
          <a:bodyPr anchor="ctr"/>
          <a:lstStyle/>
          <a:p>
            <a:pPr algn="ctr" eaLnBrk="1" hangingPunct="1">
              <a:defRPr/>
            </a:pPr>
            <a:endParaRPr lang="en-US" sz="1800"/>
          </a:p>
        </p:txBody>
      </p:sp>
      <p:sp>
        <p:nvSpPr>
          <p:cNvPr id="6" name="Rectangle 5">
            <a:extLst>
              <a:ext uri="{FF2B5EF4-FFF2-40B4-BE49-F238E27FC236}">
                <a16:creationId xmlns:a16="http://schemas.microsoft.com/office/drawing/2014/main" id="{6325A6E8-E52E-4080-A33B-200A72715E0A}"/>
              </a:ext>
            </a:extLst>
          </p:cNvPr>
          <p:cNvSpPr/>
          <p:nvPr/>
        </p:nvSpPr>
        <p:spPr>
          <a:xfrm flipV="1">
            <a:off x="93134" y="2376489"/>
            <a:ext cx="12018433" cy="92075"/>
          </a:xfrm>
          <a:prstGeom prst="rect">
            <a:avLst/>
          </a:prstGeom>
          <a:solidFill>
            <a:schemeClr val="accent1">
              <a:alpha val="10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sz="1800"/>
          </a:p>
        </p:txBody>
      </p:sp>
      <p:sp>
        <p:nvSpPr>
          <p:cNvPr id="7" name="Rectangle 6">
            <a:extLst>
              <a:ext uri="{FF2B5EF4-FFF2-40B4-BE49-F238E27FC236}">
                <a16:creationId xmlns:a16="http://schemas.microsoft.com/office/drawing/2014/main" id="{309CA2D3-7FA9-488F-BB3C-A7D065777CE2}"/>
              </a:ext>
            </a:extLst>
          </p:cNvPr>
          <p:cNvSpPr/>
          <p:nvPr/>
        </p:nvSpPr>
        <p:spPr>
          <a:xfrm>
            <a:off x="93134" y="2341564"/>
            <a:ext cx="12018433" cy="46037"/>
          </a:xfrm>
          <a:prstGeom prst="rect">
            <a:avLst/>
          </a:prstGeom>
          <a:solidFill>
            <a:schemeClr val="accent1">
              <a:tint val="6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sz="1800"/>
          </a:p>
        </p:txBody>
      </p:sp>
      <p:sp>
        <p:nvSpPr>
          <p:cNvPr id="8" name="Rectangle 7">
            <a:extLst>
              <a:ext uri="{FF2B5EF4-FFF2-40B4-BE49-F238E27FC236}">
                <a16:creationId xmlns:a16="http://schemas.microsoft.com/office/drawing/2014/main" id="{E02F2BE1-B8B3-4088-8F4E-33B8284FF988}"/>
              </a:ext>
            </a:extLst>
          </p:cNvPr>
          <p:cNvSpPr/>
          <p:nvPr/>
        </p:nvSpPr>
        <p:spPr>
          <a:xfrm>
            <a:off x="91018" y="2468564"/>
            <a:ext cx="12020549" cy="46037"/>
          </a:xfrm>
          <a:prstGeom prst="rect">
            <a:avLst/>
          </a:prstGeom>
          <a:solidFill>
            <a:schemeClr val="accent5"/>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sz="1800"/>
          </a:p>
        </p:txBody>
      </p:sp>
      <p:sp>
        <p:nvSpPr>
          <p:cNvPr id="2" name="Title 1"/>
          <p:cNvSpPr>
            <a:spLocks noGrp="1"/>
          </p:cNvSpPr>
          <p:nvPr>
            <p:ph type="title"/>
          </p:nvPr>
        </p:nvSpPr>
        <p:spPr>
          <a:xfrm>
            <a:off x="963084" y="952501"/>
            <a:ext cx="10363200" cy="1362075"/>
          </a:xfrm>
        </p:spPr>
        <p:txBody>
          <a:bodyPr/>
          <a:lstStyle>
            <a:lvl1pPr algn="l">
              <a:buNone/>
              <a:defRPr sz="4000" b="0" cap="none"/>
            </a:lvl1pPr>
          </a:lstStyle>
          <a:p>
            <a:r>
              <a:rPr lang="en-US"/>
              <a:t>Click to edit Master title style</a:t>
            </a:r>
          </a:p>
        </p:txBody>
      </p:sp>
      <p:sp>
        <p:nvSpPr>
          <p:cNvPr id="3" name="Text Placeholder 2"/>
          <p:cNvSpPr>
            <a:spLocks noGrp="1"/>
          </p:cNvSpPr>
          <p:nvPr>
            <p:ph type="body" idx="1"/>
          </p:nvPr>
        </p:nvSpPr>
        <p:spPr>
          <a:xfrm>
            <a:off x="963084" y="2547938"/>
            <a:ext cx="10363200" cy="1338262"/>
          </a:xfrm>
        </p:spPr>
        <p:txBody>
          <a:bodyPr/>
          <a:lstStyle>
            <a:lvl1pPr marL="0" indent="0">
              <a:buNone/>
              <a:defRPr sz="2400">
                <a:solidFill>
                  <a:schemeClr val="tx1">
                    <a:tint val="75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a:r>
              <a:rPr lang="en-US"/>
              <a:t>Click to edit Master text styles</a:t>
            </a:r>
          </a:p>
        </p:txBody>
      </p:sp>
      <p:sp>
        <p:nvSpPr>
          <p:cNvPr id="9" name="Date Placeholder 3">
            <a:extLst>
              <a:ext uri="{FF2B5EF4-FFF2-40B4-BE49-F238E27FC236}">
                <a16:creationId xmlns:a16="http://schemas.microsoft.com/office/drawing/2014/main" id="{75B2DC4C-BD3A-42B1-BFE1-675372B65BEC}"/>
              </a:ext>
            </a:extLst>
          </p:cNvPr>
          <p:cNvSpPr>
            <a:spLocks noGrp="1"/>
          </p:cNvSpPr>
          <p:nvPr>
            <p:ph type="dt" sz="half" idx="10"/>
          </p:nvPr>
        </p:nvSpPr>
        <p:spPr/>
        <p:txBody>
          <a:bodyPr/>
          <a:lstStyle>
            <a:lvl1pPr>
              <a:defRPr/>
            </a:lvl1pPr>
          </a:lstStyle>
          <a:p>
            <a:pPr>
              <a:defRPr/>
            </a:pPr>
            <a:fld id="{0CA84A1C-CAF8-459A-BFCD-B3FFF50B9B01}" type="datetimeFigureOut">
              <a:rPr lang="en-GB"/>
              <a:pPr>
                <a:defRPr/>
              </a:pPr>
              <a:t>25/10/2024</a:t>
            </a:fld>
            <a:endParaRPr lang="en-GB"/>
          </a:p>
        </p:txBody>
      </p:sp>
      <p:sp>
        <p:nvSpPr>
          <p:cNvPr id="10" name="Footer Placeholder 4">
            <a:extLst>
              <a:ext uri="{FF2B5EF4-FFF2-40B4-BE49-F238E27FC236}">
                <a16:creationId xmlns:a16="http://schemas.microsoft.com/office/drawing/2014/main" id="{8577B201-5ED4-4E6E-94E8-25BECD1FAF03}"/>
              </a:ext>
            </a:extLst>
          </p:cNvPr>
          <p:cNvSpPr>
            <a:spLocks noGrp="1"/>
          </p:cNvSpPr>
          <p:nvPr>
            <p:ph type="ftr" sz="quarter" idx="11"/>
          </p:nvPr>
        </p:nvSpPr>
        <p:spPr>
          <a:xfrm>
            <a:off x="1066800" y="6172200"/>
            <a:ext cx="5334000" cy="457200"/>
          </a:xfrm>
        </p:spPr>
        <p:txBody>
          <a:bodyPr/>
          <a:lstStyle>
            <a:lvl1pPr>
              <a:defRPr/>
            </a:lvl1pPr>
          </a:lstStyle>
          <a:p>
            <a:pPr>
              <a:defRPr/>
            </a:pPr>
            <a:endParaRPr lang="en-GB"/>
          </a:p>
        </p:txBody>
      </p:sp>
      <p:sp>
        <p:nvSpPr>
          <p:cNvPr id="11" name="Slide Number Placeholder 5">
            <a:extLst>
              <a:ext uri="{FF2B5EF4-FFF2-40B4-BE49-F238E27FC236}">
                <a16:creationId xmlns:a16="http://schemas.microsoft.com/office/drawing/2014/main" id="{0DC4F7AA-D0F6-412E-9FD9-1E710FB504EE}"/>
              </a:ext>
            </a:extLst>
          </p:cNvPr>
          <p:cNvSpPr>
            <a:spLocks noGrp="1"/>
          </p:cNvSpPr>
          <p:nvPr>
            <p:ph type="sldNum" sz="quarter" idx="12"/>
          </p:nvPr>
        </p:nvSpPr>
        <p:spPr>
          <a:xfrm>
            <a:off x="194733" y="6208713"/>
            <a:ext cx="609600" cy="457200"/>
          </a:xfrm>
        </p:spPr>
        <p:txBody>
          <a:bodyPr/>
          <a:lstStyle>
            <a:lvl1pPr>
              <a:defRPr/>
            </a:lvl1pPr>
          </a:lstStyle>
          <a:p>
            <a:pPr>
              <a:defRPr/>
            </a:pPr>
            <a:fld id="{CDD1CC8C-5E06-43F0-8FA4-14F6589010AF}" type="slidenum">
              <a:rPr lang="en-GB" altLang="en-US"/>
              <a:pPr>
                <a:defRPr/>
              </a:pPr>
              <a:t>‹#›</a:t>
            </a:fld>
            <a:endParaRPr lang="en-GB" altLang="en-US"/>
          </a:p>
        </p:txBody>
      </p:sp>
    </p:spTree>
    <p:extLst>
      <p:ext uri="{BB962C8B-B14F-4D97-AF65-F5344CB8AC3E}">
        <p14:creationId xmlns:p14="http://schemas.microsoft.com/office/powerpoint/2010/main" val="3828989309"/>
      </p:ext>
    </p:extLst>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9" name="Content Placeholder 8"/>
          <p:cNvSpPr>
            <a:spLocks noGrp="1"/>
          </p:cNvSpPr>
          <p:nvPr>
            <p:ph sz="quarter" idx="1"/>
          </p:nvPr>
        </p:nvSpPr>
        <p:spPr>
          <a:xfrm>
            <a:off x="1219200" y="1447800"/>
            <a:ext cx="4998720" cy="4572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Content Placeholder 10"/>
          <p:cNvSpPr>
            <a:spLocks noGrp="1"/>
          </p:cNvSpPr>
          <p:nvPr>
            <p:ph sz="quarter" idx="2"/>
          </p:nvPr>
        </p:nvSpPr>
        <p:spPr>
          <a:xfrm>
            <a:off x="6578600" y="1447800"/>
            <a:ext cx="4998720" cy="4572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13">
            <a:extLst>
              <a:ext uri="{FF2B5EF4-FFF2-40B4-BE49-F238E27FC236}">
                <a16:creationId xmlns:a16="http://schemas.microsoft.com/office/drawing/2014/main" id="{A69BD6D5-A972-41B7-A6DD-8A8E813ADD1F}"/>
              </a:ext>
            </a:extLst>
          </p:cNvPr>
          <p:cNvSpPr>
            <a:spLocks noGrp="1"/>
          </p:cNvSpPr>
          <p:nvPr>
            <p:ph type="dt" sz="half" idx="10"/>
          </p:nvPr>
        </p:nvSpPr>
        <p:spPr/>
        <p:txBody>
          <a:bodyPr/>
          <a:lstStyle>
            <a:lvl1pPr>
              <a:defRPr/>
            </a:lvl1pPr>
          </a:lstStyle>
          <a:p>
            <a:pPr>
              <a:defRPr/>
            </a:pPr>
            <a:fld id="{84BD79D7-0182-4A73-80F2-A89A20809D28}" type="datetimeFigureOut">
              <a:rPr lang="en-GB"/>
              <a:pPr>
                <a:defRPr/>
              </a:pPr>
              <a:t>25/10/2024</a:t>
            </a:fld>
            <a:endParaRPr lang="en-GB"/>
          </a:p>
        </p:txBody>
      </p:sp>
      <p:sp>
        <p:nvSpPr>
          <p:cNvPr id="6" name="Footer Placeholder 2">
            <a:extLst>
              <a:ext uri="{FF2B5EF4-FFF2-40B4-BE49-F238E27FC236}">
                <a16:creationId xmlns:a16="http://schemas.microsoft.com/office/drawing/2014/main" id="{9B52DDBB-C25C-4547-854B-6E001CC8E0E7}"/>
              </a:ext>
            </a:extLst>
          </p:cNvPr>
          <p:cNvSpPr>
            <a:spLocks noGrp="1"/>
          </p:cNvSpPr>
          <p:nvPr>
            <p:ph type="ftr" sz="quarter" idx="11"/>
          </p:nvPr>
        </p:nvSpPr>
        <p:spPr/>
        <p:txBody>
          <a:bodyPr/>
          <a:lstStyle>
            <a:lvl1pPr>
              <a:defRPr/>
            </a:lvl1pPr>
          </a:lstStyle>
          <a:p>
            <a:pPr>
              <a:defRPr/>
            </a:pPr>
            <a:endParaRPr lang="en-GB"/>
          </a:p>
        </p:txBody>
      </p:sp>
      <p:sp>
        <p:nvSpPr>
          <p:cNvPr id="7" name="Slide Number Placeholder 22">
            <a:extLst>
              <a:ext uri="{FF2B5EF4-FFF2-40B4-BE49-F238E27FC236}">
                <a16:creationId xmlns:a16="http://schemas.microsoft.com/office/drawing/2014/main" id="{6D3D8428-383D-4738-B6DF-A5AFC21D49A3}"/>
              </a:ext>
            </a:extLst>
          </p:cNvPr>
          <p:cNvSpPr>
            <a:spLocks noGrp="1"/>
          </p:cNvSpPr>
          <p:nvPr>
            <p:ph type="sldNum" sz="quarter" idx="12"/>
          </p:nvPr>
        </p:nvSpPr>
        <p:spPr/>
        <p:txBody>
          <a:bodyPr/>
          <a:lstStyle>
            <a:lvl1pPr>
              <a:defRPr/>
            </a:lvl1pPr>
          </a:lstStyle>
          <a:p>
            <a:pPr>
              <a:defRPr/>
            </a:pPr>
            <a:fld id="{01A722B4-2912-4606-B066-50CCBE0516ED}" type="slidenum">
              <a:rPr lang="en-GB" altLang="en-US"/>
              <a:pPr>
                <a:defRPr/>
              </a:pPr>
              <a:t>‹#›</a:t>
            </a:fld>
            <a:endParaRPr lang="en-GB" altLang="en-US"/>
          </a:p>
        </p:txBody>
      </p:sp>
    </p:spTree>
    <p:extLst>
      <p:ext uri="{BB962C8B-B14F-4D97-AF65-F5344CB8AC3E}">
        <p14:creationId xmlns:p14="http://schemas.microsoft.com/office/powerpoint/2010/main" val="334601335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219200" y="273050"/>
            <a:ext cx="103632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219200" y="1447800"/>
            <a:ext cx="4978400" cy="762000"/>
          </a:xfrm>
          <a:noFill/>
          <a:ln w="12700" cap="sq" cmpd="sng" algn="ctr">
            <a:noFill/>
            <a:prstDash val="solid"/>
          </a:ln>
        </p:spPr>
        <p:txBody>
          <a:bodyPr anchor="b">
            <a:noAutofit/>
          </a:bodyPr>
          <a:lstStyle>
            <a:lvl1pPr marL="0" indent="0">
              <a:buNone/>
              <a:defRPr sz="2400" b="1">
                <a:solidFill>
                  <a:schemeClr val="accent1"/>
                </a:solidFill>
                <a:latin typeface="+mj-lt"/>
                <a:ea typeface="+mj-ea"/>
                <a:cs typeface="+mj-cs"/>
              </a:defRPr>
            </a:lvl1pPr>
            <a:lvl2pPr>
              <a:buNone/>
              <a:defRPr sz="2000" b="1"/>
            </a:lvl2pPr>
            <a:lvl3pPr>
              <a:buNone/>
              <a:defRPr sz="1800" b="1"/>
            </a:lvl3pPr>
            <a:lvl4pPr>
              <a:buNone/>
              <a:defRPr sz="1600" b="1"/>
            </a:lvl4pPr>
            <a:lvl5pPr>
              <a:buNone/>
              <a:defRPr sz="1600" b="1"/>
            </a:lvl5pPr>
          </a:lstStyle>
          <a:p>
            <a:pPr lvl="0"/>
            <a:r>
              <a:rPr lang="en-US"/>
              <a:t>Click to edit Master text styles</a:t>
            </a:r>
          </a:p>
        </p:txBody>
      </p:sp>
      <p:sp>
        <p:nvSpPr>
          <p:cNvPr id="4" name="Text Placeholder 3"/>
          <p:cNvSpPr>
            <a:spLocks noGrp="1"/>
          </p:cNvSpPr>
          <p:nvPr>
            <p:ph type="body" sz="half" idx="3"/>
          </p:nvPr>
        </p:nvSpPr>
        <p:spPr>
          <a:xfrm>
            <a:off x="6604000" y="1447800"/>
            <a:ext cx="4978400" cy="762000"/>
          </a:xfrm>
          <a:noFill/>
          <a:ln w="12700" cap="sq" cmpd="sng" algn="ctr">
            <a:noFill/>
            <a:prstDash val="solid"/>
          </a:ln>
        </p:spPr>
        <p:txBody>
          <a:bodyPr anchor="b">
            <a:noAutofit/>
          </a:bodyPr>
          <a:lstStyle>
            <a:lvl1pPr marL="0" indent="0">
              <a:buNone/>
              <a:defRPr sz="2400" b="1">
                <a:solidFill>
                  <a:schemeClr val="accent1"/>
                </a:solidFill>
                <a:latin typeface="+mj-lt"/>
                <a:ea typeface="+mj-ea"/>
                <a:cs typeface="+mj-cs"/>
              </a:defRPr>
            </a:lvl1pPr>
            <a:lvl2pPr>
              <a:buNone/>
              <a:defRPr sz="2000" b="1"/>
            </a:lvl2pPr>
            <a:lvl3pPr>
              <a:buNone/>
              <a:defRPr sz="1800" b="1"/>
            </a:lvl3pPr>
            <a:lvl4pPr>
              <a:buNone/>
              <a:defRPr sz="1600" b="1"/>
            </a:lvl4pPr>
            <a:lvl5pPr>
              <a:buNone/>
              <a:defRPr sz="1600" b="1"/>
            </a:lvl5pPr>
          </a:lstStyle>
          <a:p>
            <a:pPr lvl="0"/>
            <a:r>
              <a:rPr lang="en-US"/>
              <a:t>Click to edit Master text styles</a:t>
            </a:r>
          </a:p>
        </p:txBody>
      </p:sp>
      <p:sp>
        <p:nvSpPr>
          <p:cNvPr id="11" name="Content Placeholder 10"/>
          <p:cNvSpPr>
            <a:spLocks noGrp="1"/>
          </p:cNvSpPr>
          <p:nvPr>
            <p:ph sz="half" idx="2"/>
          </p:nvPr>
        </p:nvSpPr>
        <p:spPr>
          <a:xfrm>
            <a:off x="1219200" y="2247900"/>
            <a:ext cx="4978400" cy="3886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3" name="Content Placeholder 12"/>
          <p:cNvSpPr>
            <a:spLocks noGrp="1"/>
          </p:cNvSpPr>
          <p:nvPr>
            <p:ph sz="half" idx="4"/>
          </p:nvPr>
        </p:nvSpPr>
        <p:spPr>
          <a:xfrm>
            <a:off x="6604000" y="2247900"/>
            <a:ext cx="4978400" cy="3886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13">
            <a:extLst>
              <a:ext uri="{FF2B5EF4-FFF2-40B4-BE49-F238E27FC236}">
                <a16:creationId xmlns:a16="http://schemas.microsoft.com/office/drawing/2014/main" id="{BB46309C-4E65-4420-AECE-D8C790176A1A}"/>
              </a:ext>
            </a:extLst>
          </p:cNvPr>
          <p:cNvSpPr>
            <a:spLocks noGrp="1"/>
          </p:cNvSpPr>
          <p:nvPr>
            <p:ph type="dt" sz="half" idx="10"/>
          </p:nvPr>
        </p:nvSpPr>
        <p:spPr/>
        <p:txBody>
          <a:bodyPr/>
          <a:lstStyle>
            <a:lvl1pPr>
              <a:defRPr/>
            </a:lvl1pPr>
          </a:lstStyle>
          <a:p>
            <a:pPr>
              <a:defRPr/>
            </a:pPr>
            <a:fld id="{119142A8-D795-4215-863A-E5F8C6456069}" type="datetimeFigureOut">
              <a:rPr lang="en-GB"/>
              <a:pPr>
                <a:defRPr/>
              </a:pPr>
              <a:t>25/10/2024</a:t>
            </a:fld>
            <a:endParaRPr lang="en-GB"/>
          </a:p>
        </p:txBody>
      </p:sp>
      <p:sp>
        <p:nvSpPr>
          <p:cNvPr id="8" name="Footer Placeholder 2">
            <a:extLst>
              <a:ext uri="{FF2B5EF4-FFF2-40B4-BE49-F238E27FC236}">
                <a16:creationId xmlns:a16="http://schemas.microsoft.com/office/drawing/2014/main" id="{D6A008DC-07C6-4A3A-AD6A-22A9AF4A0E15}"/>
              </a:ext>
            </a:extLst>
          </p:cNvPr>
          <p:cNvSpPr>
            <a:spLocks noGrp="1"/>
          </p:cNvSpPr>
          <p:nvPr>
            <p:ph type="ftr" sz="quarter" idx="11"/>
          </p:nvPr>
        </p:nvSpPr>
        <p:spPr/>
        <p:txBody>
          <a:bodyPr/>
          <a:lstStyle>
            <a:lvl1pPr>
              <a:defRPr/>
            </a:lvl1pPr>
          </a:lstStyle>
          <a:p>
            <a:pPr>
              <a:defRPr/>
            </a:pPr>
            <a:endParaRPr lang="en-GB"/>
          </a:p>
        </p:txBody>
      </p:sp>
      <p:sp>
        <p:nvSpPr>
          <p:cNvPr id="9" name="Slide Number Placeholder 22">
            <a:extLst>
              <a:ext uri="{FF2B5EF4-FFF2-40B4-BE49-F238E27FC236}">
                <a16:creationId xmlns:a16="http://schemas.microsoft.com/office/drawing/2014/main" id="{B5E67C66-DA9D-4553-91A1-321EAF08AF4A}"/>
              </a:ext>
            </a:extLst>
          </p:cNvPr>
          <p:cNvSpPr>
            <a:spLocks noGrp="1"/>
          </p:cNvSpPr>
          <p:nvPr>
            <p:ph type="sldNum" sz="quarter" idx="12"/>
          </p:nvPr>
        </p:nvSpPr>
        <p:spPr/>
        <p:txBody>
          <a:bodyPr/>
          <a:lstStyle>
            <a:lvl1pPr>
              <a:defRPr/>
            </a:lvl1pPr>
          </a:lstStyle>
          <a:p>
            <a:pPr>
              <a:defRPr/>
            </a:pPr>
            <a:fld id="{14260701-8C9B-4B6F-8E93-FCD1B3160EE0}" type="slidenum">
              <a:rPr lang="en-GB" altLang="en-US"/>
              <a:pPr>
                <a:defRPr/>
              </a:pPr>
              <a:t>‹#›</a:t>
            </a:fld>
            <a:endParaRPr lang="en-GB" altLang="en-US"/>
          </a:p>
        </p:txBody>
      </p:sp>
    </p:spTree>
    <p:extLst>
      <p:ext uri="{BB962C8B-B14F-4D97-AF65-F5344CB8AC3E}">
        <p14:creationId xmlns:p14="http://schemas.microsoft.com/office/powerpoint/2010/main" val="197744658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13">
            <a:extLst>
              <a:ext uri="{FF2B5EF4-FFF2-40B4-BE49-F238E27FC236}">
                <a16:creationId xmlns:a16="http://schemas.microsoft.com/office/drawing/2014/main" id="{E7694F1E-A08A-4ED3-8AC7-E0FA927FD985}"/>
              </a:ext>
            </a:extLst>
          </p:cNvPr>
          <p:cNvSpPr>
            <a:spLocks noGrp="1"/>
          </p:cNvSpPr>
          <p:nvPr>
            <p:ph type="dt" sz="half" idx="10"/>
          </p:nvPr>
        </p:nvSpPr>
        <p:spPr/>
        <p:txBody>
          <a:bodyPr/>
          <a:lstStyle>
            <a:lvl1pPr>
              <a:defRPr/>
            </a:lvl1pPr>
          </a:lstStyle>
          <a:p>
            <a:pPr>
              <a:defRPr/>
            </a:pPr>
            <a:fld id="{BADD68CB-D932-4A48-A1EA-5254BD08A468}" type="datetimeFigureOut">
              <a:rPr lang="en-GB"/>
              <a:pPr>
                <a:defRPr/>
              </a:pPr>
              <a:t>25/10/2024</a:t>
            </a:fld>
            <a:endParaRPr lang="en-GB"/>
          </a:p>
        </p:txBody>
      </p:sp>
      <p:sp>
        <p:nvSpPr>
          <p:cNvPr id="4" name="Footer Placeholder 2">
            <a:extLst>
              <a:ext uri="{FF2B5EF4-FFF2-40B4-BE49-F238E27FC236}">
                <a16:creationId xmlns:a16="http://schemas.microsoft.com/office/drawing/2014/main" id="{79219B92-1FFD-4EC3-9802-A0117BB590B6}"/>
              </a:ext>
            </a:extLst>
          </p:cNvPr>
          <p:cNvSpPr>
            <a:spLocks noGrp="1"/>
          </p:cNvSpPr>
          <p:nvPr>
            <p:ph type="ftr" sz="quarter" idx="11"/>
          </p:nvPr>
        </p:nvSpPr>
        <p:spPr/>
        <p:txBody>
          <a:bodyPr/>
          <a:lstStyle>
            <a:lvl1pPr>
              <a:defRPr/>
            </a:lvl1pPr>
          </a:lstStyle>
          <a:p>
            <a:pPr>
              <a:defRPr/>
            </a:pPr>
            <a:endParaRPr lang="en-GB"/>
          </a:p>
        </p:txBody>
      </p:sp>
      <p:sp>
        <p:nvSpPr>
          <p:cNvPr id="5" name="Slide Number Placeholder 22">
            <a:extLst>
              <a:ext uri="{FF2B5EF4-FFF2-40B4-BE49-F238E27FC236}">
                <a16:creationId xmlns:a16="http://schemas.microsoft.com/office/drawing/2014/main" id="{EC17A70C-19C4-4E16-8097-B839A4AEC438}"/>
              </a:ext>
            </a:extLst>
          </p:cNvPr>
          <p:cNvSpPr>
            <a:spLocks noGrp="1"/>
          </p:cNvSpPr>
          <p:nvPr>
            <p:ph type="sldNum" sz="quarter" idx="12"/>
          </p:nvPr>
        </p:nvSpPr>
        <p:spPr/>
        <p:txBody>
          <a:bodyPr/>
          <a:lstStyle>
            <a:lvl1pPr>
              <a:defRPr/>
            </a:lvl1pPr>
          </a:lstStyle>
          <a:p>
            <a:pPr>
              <a:defRPr/>
            </a:pPr>
            <a:fld id="{FE64F2FA-EDE8-4F5E-AAA8-11D288DC86DB}" type="slidenum">
              <a:rPr lang="en-GB" altLang="en-US"/>
              <a:pPr>
                <a:defRPr/>
              </a:pPr>
              <a:t>‹#›</a:t>
            </a:fld>
            <a:endParaRPr lang="en-GB" altLang="en-US"/>
          </a:p>
        </p:txBody>
      </p:sp>
    </p:spTree>
    <p:extLst>
      <p:ext uri="{BB962C8B-B14F-4D97-AF65-F5344CB8AC3E}">
        <p14:creationId xmlns:p14="http://schemas.microsoft.com/office/powerpoint/2010/main" val="242363881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3">
            <a:extLst>
              <a:ext uri="{FF2B5EF4-FFF2-40B4-BE49-F238E27FC236}">
                <a16:creationId xmlns:a16="http://schemas.microsoft.com/office/drawing/2014/main" id="{AB35BAA1-A185-4C8C-9FC5-612DD8ADE64A}"/>
              </a:ext>
            </a:extLst>
          </p:cNvPr>
          <p:cNvSpPr>
            <a:spLocks noGrp="1"/>
          </p:cNvSpPr>
          <p:nvPr>
            <p:ph type="dt" sz="half" idx="10"/>
          </p:nvPr>
        </p:nvSpPr>
        <p:spPr/>
        <p:txBody>
          <a:bodyPr/>
          <a:lstStyle>
            <a:lvl1pPr>
              <a:defRPr/>
            </a:lvl1pPr>
          </a:lstStyle>
          <a:p>
            <a:pPr>
              <a:defRPr/>
            </a:pPr>
            <a:fld id="{C785CC08-B508-4E2B-9259-8640252357B1}" type="datetimeFigureOut">
              <a:rPr lang="en-GB"/>
              <a:pPr>
                <a:defRPr/>
              </a:pPr>
              <a:t>25/10/2024</a:t>
            </a:fld>
            <a:endParaRPr lang="en-GB"/>
          </a:p>
        </p:txBody>
      </p:sp>
      <p:sp>
        <p:nvSpPr>
          <p:cNvPr id="3" name="Footer Placeholder 2">
            <a:extLst>
              <a:ext uri="{FF2B5EF4-FFF2-40B4-BE49-F238E27FC236}">
                <a16:creationId xmlns:a16="http://schemas.microsoft.com/office/drawing/2014/main" id="{85C3E6E7-2F34-4290-9279-BED7C0F02474}"/>
              </a:ext>
            </a:extLst>
          </p:cNvPr>
          <p:cNvSpPr>
            <a:spLocks noGrp="1"/>
          </p:cNvSpPr>
          <p:nvPr>
            <p:ph type="ftr" sz="quarter" idx="11"/>
          </p:nvPr>
        </p:nvSpPr>
        <p:spPr/>
        <p:txBody>
          <a:bodyPr/>
          <a:lstStyle>
            <a:lvl1pPr>
              <a:defRPr/>
            </a:lvl1pPr>
          </a:lstStyle>
          <a:p>
            <a:pPr>
              <a:defRPr/>
            </a:pPr>
            <a:endParaRPr lang="en-GB"/>
          </a:p>
        </p:txBody>
      </p:sp>
      <p:sp>
        <p:nvSpPr>
          <p:cNvPr id="4" name="Slide Number Placeholder 22">
            <a:extLst>
              <a:ext uri="{FF2B5EF4-FFF2-40B4-BE49-F238E27FC236}">
                <a16:creationId xmlns:a16="http://schemas.microsoft.com/office/drawing/2014/main" id="{46A9A501-BAA6-4B3A-9EDA-53C282660ABF}"/>
              </a:ext>
            </a:extLst>
          </p:cNvPr>
          <p:cNvSpPr>
            <a:spLocks noGrp="1"/>
          </p:cNvSpPr>
          <p:nvPr>
            <p:ph type="sldNum" sz="quarter" idx="12"/>
          </p:nvPr>
        </p:nvSpPr>
        <p:spPr/>
        <p:txBody>
          <a:bodyPr/>
          <a:lstStyle>
            <a:lvl1pPr>
              <a:defRPr/>
            </a:lvl1pPr>
          </a:lstStyle>
          <a:p>
            <a:pPr>
              <a:defRPr/>
            </a:pPr>
            <a:fld id="{9E6F9793-D5AC-4C55-905C-AAE37285DA91}" type="slidenum">
              <a:rPr lang="en-GB" altLang="en-US"/>
              <a:pPr>
                <a:defRPr/>
              </a:pPr>
              <a:t>‹#›</a:t>
            </a:fld>
            <a:endParaRPr lang="en-GB" altLang="en-US"/>
          </a:p>
        </p:txBody>
      </p:sp>
    </p:spTree>
    <p:extLst>
      <p:ext uri="{BB962C8B-B14F-4D97-AF65-F5344CB8AC3E}">
        <p14:creationId xmlns:p14="http://schemas.microsoft.com/office/powerpoint/2010/main" val="229537329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1FA71A45-5BDC-4A1C-9AAC-B89E06C65F6B}"/>
              </a:ext>
            </a:extLst>
          </p:cNvPr>
          <p:cNvSpPr/>
          <p:nvPr/>
        </p:nvSpPr>
        <p:spPr>
          <a:xfrm>
            <a:off x="0" y="0"/>
            <a:ext cx="12192000" cy="6858000"/>
          </a:xfrm>
          <a:prstGeom prst="rect">
            <a:avLst/>
          </a:prstGeom>
          <a:solidFill>
            <a:srgbClr val="FFFFFF"/>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sz="1800"/>
          </a:p>
        </p:txBody>
      </p:sp>
      <p:sp useBgFill="1">
        <p:nvSpPr>
          <p:cNvPr id="6" name="Rounded Rectangle 10">
            <a:extLst>
              <a:ext uri="{FF2B5EF4-FFF2-40B4-BE49-F238E27FC236}">
                <a16:creationId xmlns:a16="http://schemas.microsoft.com/office/drawing/2014/main" id="{285F6502-5FAD-4281-9346-5CD706474D1D}"/>
              </a:ext>
            </a:extLst>
          </p:cNvPr>
          <p:cNvSpPr/>
          <p:nvPr/>
        </p:nvSpPr>
        <p:spPr>
          <a:xfrm>
            <a:off x="84668" y="69850"/>
            <a:ext cx="12018433" cy="6692900"/>
          </a:xfrm>
          <a:prstGeom prst="roundRect">
            <a:avLst>
              <a:gd name="adj" fmla="val 4929"/>
            </a:avLst>
          </a:prstGeom>
          <a:ln w="6350" cap="sq" cmpd="sng" algn="ctr">
            <a:solidFill>
              <a:schemeClr val="tx1">
                <a:alpha val="100000"/>
              </a:schemeClr>
            </a:solidFill>
            <a:prstDash val="solid"/>
          </a:ln>
          <a:effectLst/>
        </p:spPr>
        <p:style>
          <a:lnRef idx="3">
            <a:schemeClr val="lt1"/>
          </a:lnRef>
          <a:fillRef idx="1001">
            <a:schemeClr val="lt1"/>
          </a:fillRef>
          <a:effectRef idx="1">
            <a:schemeClr val="accent1"/>
          </a:effectRef>
          <a:fontRef idx="minor">
            <a:schemeClr val="lt1"/>
          </a:fontRef>
        </p:style>
        <p:txBody>
          <a:bodyPr anchor="ctr"/>
          <a:lstStyle/>
          <a:p>
            <a:pPr algn="ctr" eaLnBrk="1" hangingPunct="1">
              <a:defRPr/>
            </a:pPr>
            <a:endParaRPr lang="en-US" sz="1800"/>
          </a:p>
        </p:txBody>
      </p:sp>
      <p:sp>
        <p:nvSpPr>
          <p:cNvPr id="2" name="Title 1"/>
          <p:cNvSpPr>
            <a:spLocks noGrp="1"/>
          </p:cNvSpPr>
          <p:nvPr>
            <p:ph type="title"/>
          </p:nvPr>
        </p:nvSpPr>
        <p:spPr>
          <a:xfrm>
            <a:off x="1219200" y="273050"/>
            <a:ext cx="10363200" cy="1143000"/>
          </a:xfrm>
        </p:spPr>
        <p:txBody>
          <a:bodyPr/>
          <a:lstStyle>
            <a:lvl1pPr algn="l">
              <a:buNone/>
              <a:defRPr sz="4000" b="0"/>
            </a:lvl1pPr>
          </a:lstStyle>
          <a:p>
            <a:r>
              <a:rPr lang="en-US"/>
              <a:t>Click to edit Master title style</a:t>
            </a:r>
          </a:p>
        </p:txBody>
      </p:sp>
      <p:sp>
        <p:nvSpPr>
          <p:cNvPr id="3" name="Text Placeholder 2"/>
          <p:cNvSpPr>
            <a:spLocks noGrp="1"/>
          </p:cNvSpPr>
          <p:nvPr>
            <p:ph type="body" idx="2"/>
          </p:nvPr>
        </p:nvSpPr>
        <p:spPr>
          <a:xfrm>
            <a:off x="1219200" y="1600200"/>
            <a:ext cx="2540000" cy="4495800"/>
          </a:xfrm>
        </p:spPr>
        <p:txBody>
          <a:bodyPr/>
          <a:lstStyle>
            <a:lvl1pPr marL="0" indent="0">
              <a:buNone/>
              <a:defRPr sz="1800"/>
            </a:lvl1pPr>
            <a:lvl2pPr>
              <a:buNone/>
              <a:defRPr sz="1200"/>
            </a:lvl2pPr>
            <a:lvl3pPr>
              <a:buNone/>
              <a:defRPr sz="1000"/>
            </a:lvl3pPr>
            <a:lvl4pPr>
              <a:buNone/>
              <a:defRPr sz="900"/>
            </a:lvl4pPr>
            <a:lvl5pPr>
              <a:buNone/>
              <a:defRPr sz="900"/>
            </a:lvl5pPr>
          </a:lstStyle>
          <a:p>
            <a:pPr lvl="0"/>
            <a:r>
              <a:rPr lang="en-US"/>
              <a:t>Click to edit Master text styles</a:t>
            </a:r>
          </a:p>
        </p:txBody>
      </p:sp>
      <p:sp>
        <p:nvSpPr>
          <p:cNvPr id="11" name="Content Placeholder 10"/>
          <p:cNvSpPr>
            <a:spLocks noGrp="1"/>
          </p:cNvSpPr>
          <p:nvPr>
            <p:ph sz="quarter" idx="1"/>
          </p:nvPr>
        </p:nvSpPr>
        <p:spPr>
          <a:xfrm>
            <a:off x="3962400" y="1600200"/>
            <a:ext cx="7620000" cy="4495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4">
            <a:extLst>
              <a:ext uri="{FF2B5EF4-FFF2-40B4-BE49-F238E27FC236}">
                <a16:creationId xmlns:a16="http://schemas.microsoft.com/office/drawing/2014/main" id="{A0875F50-475C-44B0-AC7F-4E741E0FE6D0}"/>
              </a:ext>
            </a:extLst>
          </p:cNvPr>
          <p:cNvSpPr>
            <a:spLocks noGrp="1"/>
          </p:cNvSpPr>
          <p:nvPr>
            <p:ph type="dt" sz="half" idx="10"/>
          </p:nvPr>
        </p:nvSpPr>
        <p:spPr/>
        <p:txBody>
          <a:bodyPr/>
          <a:lstStyle>
            <a:lvl1pPr>
              <a:defRPr/>
            </a:lvl1pPr>
          </a:lstStyle>
          <a:p>
            <a:pPr>
              <a:defRPr/>
            </a:pPr>
            <a:fld id="{09992A14-F827-4BD5-B2CE-BFD14AE48BFE}" type="datetimeFigureOut">
              <a:rPr lang="en-GB"/>
              <a:pPr>
                <a:defRPr/>
              </a:pPr>
              <a:t>25/10/2024</a:t>
            </a:fld>
            <a:endParaRPr lang="en-GB"/>
          </a:p>
        </p:txBody>
      </p:sp>
      <p:sp>
        <p:nvSpPr>
          <p:cNvPr id="8" name="Footer Placeholder 5">
            <a:extLst>
              <a:ext uri="{FF2B5EF4-FFF2-40B4-BE49-F238E27FC236}">
                <a16:creationId xmlns:a16="http://schemas.microsoft.com/office/drawing/2014/main" id="{AA4DAC42-51B5-4298-9054-7941EC457FFE}"/>
              </a:ext>
            </a:extLst>
          </p:cNvPr>
          <p:cNvSpPr>
            <a:spLocks noGrp="1"/>
          </p:cNvSpPr>
          <p:nvPr>
            <p:ph type="ftr" sz="quarter" idx="11"/>
          </p:nvPr>
        </p:nvSpPr>
        <p:spPr/>
        <p:txBody>
          <a:bodyPr/>
          <a:lstStyle>
            <a:lvl1pPr>
              <a:defRPr/>
            </a:lvl1pPr>
          </a:lstStyle>
          <a:p>
            <a:pPr>
              <a:defRPr/>
            </a:pPr>
            <a:endParaRPr lang="en-GB"/>
          </a:p>
        </p:txBody>
      </p:sp>
      <p:sp>
        <p:nvSpPr>
          <p:cNvPr id="9" name="Slide Number Placeholder 6">
            <a:extLst>
              <a:ext uri="{FF2B5EF4-FFF2-40B4-BE49-F238E27FC236}">
                <a16:creationId xmlns:a16="http://schemas.microsoft.com/office/drawing/2014/main" id="{BA9BD4A7-38B0-4956-AADB-56F1D45EA17A}"/>
              </a:ext>
            </a:extLst>
          </p:cNvPr>
          <p:cNvSpPr>
            <a:spLocks noGrp="1"/>
          </p:cNvSpPr>
          <p:nvPr>
            <p:ph type="sldNum" sz="quarter" idx="12"/>
          </p:nvPr>
        </p:nvSpPr>
        <p:spPr/>
        <p:txBody>
          <a:bodyPr/>
          <a:lstStyle>
            <a:lvl1pPr>
              <a:defRPr/>
            </a:lvl1pPr>
          </a:lstStyle>
          <a:p>
            <a:pPr>
              <a:defRPr/>
            </a:pPr>
            <a:fld id="{329642FF-4962-42A3-9749-168FBF33130F}" type="slidenum">
              <a:rPr lang="en-GB" altLang="en-US"/>
              <a:pPr>
                <a:defRPr/>
              </a:pPr>
              <a:t>‹#›</a:t>
            </a:fld>
            <a:endParaRPr lang="en-GB" altLang="en-US"/>
          </a:p>
        </p:txBody>
      </p:sp>
    </p:spTree>
    <p:extLst>
      <p:ext uri="{BB962C8B-B14F-4D97-AF65-F5344CB8AC3E}">
        <p14:creationId xmlns:p14="http://schemas.microsoft.com/office/powerpoint/2010/main" val="124479704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9E9F9ADC-B56A-4706-9F28-CDF71E61A824}"/>
              </a:ext>
            </a:extLst>
          </p:cNvPr>
          <p:cNvSpPr/>
          <p:nvPr/>
        </p:nvSpPr>
        <p:spPr>
          <a:xfrm flipV="1">
            <a:off x="91018" y="4683126"/>
            <a:ext cx="12009967" cy="92075"/>
          </a:xfrm>
          <a:prstGeom prst="rect">
            <a:avLst/>
          </a:prstGeom>
          <a:solidFill>
            <a:schemeClr val="accent1">
              <a:alpha val="10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sz="1800"/>
          </a:p>
        </p:txBody>
      </p:sp>
      <p:sp>
        <p:nvSpPr>
          <p:cNvPr id="6" name="Rectangle 5">
            <a:extLst>
              <a:ext uri="{FF2B5EF4-FFF2-40B4-BE49-F238E27FC236}">
                <a16:creationId xmlns:a16="http://schemas.microsoft.com/office/drawing/2014/main" id="{AE1BB940-91C5-40BF-AA2D-C7FA7B7A755A}"/>
              </a:ext>
            </a:extLst>
          </p:cNvPr>
          <p:cNvSpPr/>
          <p:nvPr/>
        </p:nvSpPr>
        <p:spPr>
          <a:xfrm>
            <a:off x="91018" y="4649789"/>
            <a:ext cx="12009967" cy="46037"/>
          </a:xfrm>
          <a:prstGeom prst="rect">
            <a:avLst/>
          </a:prstGeom>
          <a:solidFill>
            <a:schemeClr val="accent1">
              <a:tint val="6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sz="1800"/>
          </a:p>
        </p:txBody>
      </p:sp>
      <p:sp>
        <p:nvSpPr>
          <p:cNvPr id="7" name="Rectangle 6">
            <a:extLst>
              <a:ext uri="{FF2B5EF4-FFF2-40B4-BE49-F238E27FC236}">
                <a16:creationId xmlns:a16="http://schemas.microsoft.com/office/drawing/2014/main" id="{F2BD82DB-A247-4915-8D30-F1B3774713F0}"/>
              </a:ext>
            </a:extLst>
          </p:cNvPr>
          <p:cNvSpPr/>
          <p:nvPr/>
        </p:nvSpPr>
        <p:spPr>
          <a:xfrm>
            <a:off x="91018" y="4773614"/>
            <a:ext cx="12009967" cy="47625"/>
          </a:xfrm>
          <a:prstGeom prst="rect">
            <a:avLst/>
          </a:prstGeom>
          <a:solidFill>
            <a:schemeClr val="accent5"/>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sz="1800"/>
          </a:p>
        </p:txBody>
      </p:sp>
      <p:sp>
        <p:nvSpPr>
          <p:cNvPr id="2" name="Title 1"/>
          <p:cNvSpPr>
            <a:spLocks noGrp="1"/>
          </p:cNvSpPr>
          <p:nvPr>
            <p:ph type="title"/>
          </p:nvPr>
        </p:nvSpPr>
        <p:spPr>
          <a:xfrm>
            <a:off x="1219200" y="4900550"/>
            <a:ext cx="9753600" cy="522288"/>
          </a:xfrm>
        </p:spPr>
        <p:txBody>
          <a:bodyPr anchor="ctr">
            <a:noAutofit/>
          </a:bodyPr>
          <a:lstStyle>
            <a:lvl1pPr algn="l">
              <a:buNone/>
              <a:defRPr sz="2800" b="0"/>
            </a:lvl1pPr>
          </a:lstStyle>
          <a:p>
            <a:r>
              <a:rPr lang="en-US"/>
              <a:t>Click to edit Master title style</a:t>
            </a:r>
          </a:p>
        </p:txBody>
      </p:sp>
      <p:sp>
        <p:nvSpPr>
          <p:cNvPr id="4" name="Text Placeholder 3"/>
          <p:cNvSpPr>
            <a:spLocks noGrp="1"/>
          </p:cNvSpPr>
          <p:nvPr>
            <p:ph type="body" sz="half" idx="2"/>
          </p:nvPr>
        </p:nvSpPr>
        <p:spPr>
          <a:xfrm>
            <a:off x="1219200" y="5445825"/>
            <a:ext cx="9753600" cy="685800"/>
          </a:xfrm>
        </p:spPr>
        <p:txBody>
          <a:bodyPr/>
          <a:lstStyle>
            <a:lvl1pPr marL="0" indent="0">
              <a:buFontTx/>
              <a:buNone/>
              <a:defRPr sz="1600"/>
            </a:lvl1pPr>
            <a:lvl2pPr>
              <a:defRPr sz="1200"/>
            </a:lvl2pPr>
            <a:lvl3pPr>
              <a:defRPr sz="1000"/>
            </a:lvl3pPr>
            <a:lvl4pPr>
              <a:defRPr sz="900"/>
            </a:lvl4pPr>
            <a:lvl5pPr>
              <a:defRPr sz="900"/>
            </a:lvl5pPr>
          </a:lstStyle>
          <a:p>
            <a:pPr lvl="0"/>
            <a:r>
              <a:rPr lang="en-US"/>
              <a:t>Click to edit Master text styles</a:t>
            </a:r>
          </a:p>
        </p:txBody>
      </p:sp>
      <p:sp>
        <p:nvSpPr>
          <p:cNvPr id="3" name="Picture Placeholder 2"/>
          <p:cNvSpPr>
            <a:spLocks noGrp="1"/>
          </p:cNvSpPr>
          <p:nvPr>
            <p:ph type="pic" idx="1"/>
          </p:nvPr>
        </p:nvSpPr>
        <p:spPr>
          <a:xfrm>
            <a:off x="91078" y="66676"/>
            <a:ext cx="12002497" cy="4581525"/>
          </a:xfrm>
          <a:prstGeom prst="round2SameRect">
            <a:avLst>
              <a:gd name="adj1" fmla="val 7101"/>
              <a:gd name="adj2" fmla="val 0"/>
            </a:avLst>
          </a:prstGeom>
          <a:solidFill>
            <a:schemeClr val="bg2"/>
          </a:solidFill>
          <a:ln w="6350">
            <a:solidFill>
              <a:schemeClr val="tx1"/>
            </a:solidFill>
          </a:ln>
        </p:spPr>
        <p:txBody>
          <a:bodyPr>
            <a:normAutofit/>
          </a:bodyPr>
          <a:lstStyle>
            <a:lvl1pPr marL="0" indent="0">
              <a:buNone/>
              <a:defRPr sz="3200"/>
            </a:lvl1pPr>
          </a:lstStyle>
          <a:p>
            <a:pPr lvl="0"/>
            <a:r>
              <a:rPr lang="en-US" noProof="0"/>
              <a:t>Click icon to add picture</a:t>
            </a:r>
            <a:endParaRPr lang="en-US" noProof="0" dirty="0"/>
          </a:p>
        </p:txBody>
      </p:sp>
      <p:sp>
        <p:nvSpPr>
          <p:cNvPr id="8" name="Date Placeholder 4">
            <a:extLst>
              <a:ext uri="{FF2B5EF4-FFF2-40B4-BE49-F238E27FC236}">
                <a16:creationId xmlns:a16="http://schemas.microsoft.com/office/drawing/2014/main" id="{26B8973D-7B71-4C2F-B911-CDA85E10FA28}"/>
              </a:ext>
            </a:extLst>
          </p:cNvPr>
          <p:cNvSpPr>
            <a:spLocks noGrp="1"/>
          </p:cNvSpPr>
          <p:nvPr>
            <p:ph type="dt" sz="half" idx="10"/>
          </p:nvPr>
        </p:nvSpPr>
        <p:spPr/>
        <p:txBody>
          <a:bodyPr/>
          <a:lstStyle>
            <a:lvl1pPr>
              <a:defRPr/>
            </a:lvl1pPr>
          </a:lstStyle>
          <a:p>
            <a:pPr>
              <a:defRPr/>
            </a:pPr>
            <a:fld id="{D5D10090-13D2-498D-A61F-52B476CF86AF}" type="datetimeFigureOut">
              <a:rPr lang="en-GB"/>
              <a:pPr>
                <a:defRPr/>
              </a:pPr>
              <a:t>25/10/2024</a:t>
            </a:fld>
            <a:endParaRPr lang="en-GB"/>
          </a:p>
        </p:txBody>
      </p:sp>
      <p:sp>
        <p:nvSpPr>
          <p:cNvPr id="9" name="Footer Placeholder 5">
            <a:extLst>
              <a:ext uri="{FF2B5EF4-FFF2-40B4-BE49-F238E27FC236}">
                <a16:creationId xmlns:a16="http://schemas.microsoft.com/office/drawing/2014/main" id="{E6DB6BDA-966E-4262-96A2-88F8896B363D}"/>
              </a:ext>
            </a:extLst>
          </p:cNvPr>
          <p:cNvSpPr>
            <a:spLocks noGrp="1"/>
          </p:cNvSpPr>
          <p:nvPr>
            <p:ph type="ftr" sz="quarter" idx="11"/>
          </p:nvPr>
        </p:nvSpPr>
        <p:spPr>
          <a:xfrm>
            <a:off x="1219200" y="6172200"/>
            <a:ext cx="5181600" cy="457200"/>
          </a:xfrm>
        </p:spPr>
        <p:txBody>
          <a:bodyPr/>
          <a:lstStyle>
            <a:lvl1pPr>
              <a:defRPr/>
            </a:lvl1pPr>
          </a:lstStyle>
          <a:p>
            <a:pPr>
              <a:defRPr/>
            </a:pPr>
            <a:endParaRPr lang="en-GB"/>
          </a:p>
        </p:txBody>
      </p:sp>
      <p:sp>
        <p:nvSpPr>
          <p:cNvPr id="10" name="Slide Number Placeholder 6">
            <a:extLst>
              <a:ext uri="{FF2B5EF4-FFF2-40B4-BE49-F238E27FC236}">
                <a16:creationId xmlns:a16="http://schemas.microsoft.com/office/drawing/2014/main" id="{8BCA7197-26AC-4177-90BD-0C6243C3F7A2}"/>
              </a:ext>
            </a:extLst>
          </p:cNvPr>
          <p:cNvSpPr>
            <a:spLocks noGrp="1"/>
          </p:cNvSpPr>
          <p:nvPr>
            <p:ph type="sldNum" sz="quarter" idx="12"/>
          </p:nvPr>
        </p:nvSpPr>
        <p:spPr>
          <a:xfrm>
            <a:off x="194733" y="6208713"/>
            <a:ext cx="609600" cy="457200"/>
          </a:xfrm>
        </p:spPr>
        <p:txBody>
          <a:bodyPr/>
          <a:lstStyle>
            <a:lvl1pPr>
              <a:defRPr/>
            </a:lvl1pPr>
          </a:lstStyle>
          <a:p>
            <a:pPr>
              <a:defRPr/>
            </a:pPr>
            <a:fld id="{C3F4F965-E8C3-469D-8621-8C9DAC2A989F}" type="slidenum">
              <a:rPr lang="en-GB" altLang="en-US"/>
              <a:pPr>
                <a:defRPr/>
              </a:pPr>
              <a:t>‹#›</a:t>
            </a:fld>
            <a:endParaRPr lang="en-GB" altLang="en-US"/>
          </a:p>
        </p:txBody>
      </p:sp>
    </p:spTree>
    <p:extLst>
      <p:ext uri="{BB962C8B-B14F-4D97-AF65-F5344CB8AC3E}">
        <p14:creationId xmlns:p14="http://schemas.microsoft.com/office/powerpoint/2010/main" val="360915098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13">
            <a:extLst>
              <a:ext uri="{FF2B5EF4-FFF2-40B4-BE49-F238E27FC236}">
                <a16:creationId xmlns:a16="http://schemas.microsoft.com/office/drawing/2014/main" id="{C4161AFB-0E8E-42B8-8765-2487B92FC9D0}"/>
              </a:ext>
            </a:extLst>
          </p:cNvPr>
          <p:cNvSpPr>
            <a:spLocks noGrp="1"/>
          </p:cNvSpPr>
          <p:nvPr>
            <p:ph type="dt" sz="half" idx="10"/>
          </p:nvPr>
        </p:nvSpPr>
        <p:spPr/>
        <p:txBody>
          <a:bodyPr/>
          <a:lstStyle>
            <a:lvl1pPr>
              <a:defRPr/>
            </a:lvl1pPr>
          </a:lstStyle>
          <a:p>
            <a:pPr>
              <a:defRPr/>
            </a:pPr>
            <a:fld id="{C4CF651C-B81B-4085-A57D-E025A64FC8C7}" type="datetimeFigureOut">
              <a:rPr lang="en-GB"/>
              <a:pPr>
                <a:defRPr/>
              </a:pPr>
              <a:t>25/10/2024</a:t>
            </a:fld>
            <a:endParaRPr lang="en-GB"/>
          </a:p>
        </p:txBody>
      </p:sp>
      <p:sp>
        <p:nvSpPr>
          <p:cNvPr id="5" name="Footer Placeholder 2">
            <a:extLst>
              <a:ext uri="{FF2B5EF4-FFF2-40B4-BE49-F238E27FC236}">
                <a16:creationId xmlns:a16="http://schemas.microsoft.com/office/drawing/2014/main" id="{6CC8A77F-3554-4692-9FAC-40BF1808B019}"/>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22">
            <a:extLst>
              <a:ext uri="{FF2B5EF4-FFF2-40B4-BE49-F238E27FC236}">
                <a16:creationId xmlns:a16="http://schemas.microsoft.com/office/drawing/2014/main" id="{2E888E6D-DE23-4CDD-8234-AE5D886BA90E}"/>
              </a:ext>
            </a:extLst>
          </p:cNvPr>
          <p:cNvSpPr>
            <a:spLocks noGrp="1"/>
          </p:cNvSpPr>
          <p:nvPr>
            <p:ph type="sldNum" sz="quarter" idx="12"/>
          </p:nvPr>
        </p:nvSpPr>
        <p:spPr/>
        <p:txBody>
          <a:bodyPr/>
          <a:lstStyle>
            <a:lvl1pPr>
              <a:defRPr/>
            </a:lvl1pPr>
          </a:lstStyle>
          <a:p>
            <a:pPr>
              <a:defRPr/>
            </a:pPr>
            <a:fld id="{88587214-A0FD-4B01-92C0-05E2EDB767CA}" type="slidenum">
              <a:rPr lang="en-GB" altLang="en-US"/>
              <a:pPr>
                <a:defRPr/>
              </a:pPr>
              <a:t>‹#›</a:t>
            </a:fld>
            <a:endParaRPr lang="en-GB" altLang="en-US"/>
          </a:p>
        </p:txBody>
      </p:sp>
    </p:spTree>
    <p:extLst>
      <p:ext uri="{BB962C8B-B14F-4D97-AF65-F5344CB8AC3E}">
        <p14:creationId xmlns:p14="http://schemas.microsoft.com/office/powerpoint/2010/main" val="65098292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42"/>
            <a:ext cx="268224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1219200" y="274641"/>
            <a:ext cx="7416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13">
            <a:extLst>
              <a:ext uri="{FF2B5EF4-FFF2-40B4-BE49-F238E27FC236}">
                <a16:creationId xmlns:a16="http://schemas.microsoft.com/office/drawing/2014/main" id="{AA8F327C-E1FB-42C8-8F0F-1AB403EB9007}"/>
              </a:ext>
            </a:extLst>
          </p:cNvPr>
          <p:cNvSpPr>
            <a:spLocks noGrp="1"/>
          </p:cNvSpPr>
          <p:nvPr>
            <p:ph type="dt" sz="half" idx="10"/>
          </p:nvPr>
        </p:nvSpPr>
        <p:spPr/>
        <p:txBody>
          <a:bodyPr/>
          <a:lstStyle>
            <a:lvl1pPr>
              <a:defRPr/>
            </a:lvl1pPr>
          </a:lstStyle>
          <a:p>
            <a:pPr>
              <a:defRPr/>
            </a:pPr>
            <a:fld id="{24F55ACF-A807-4E35-86E9-F6893230AB88}" type="datetimeFigureOut">
              <a:rPr lang="en-GB"/>
              <a:pPr>
                <a:defRPr/>
              </a:pPr>
              <a:t>25/10/2024</a:t>
            </a:fld>
            <a:endParaRPr lang="en-GB"/>
          </a:p>
        </p:txBody>
      </p:sp>
      <p:sp>
        <p:nvSpPr>
          <p:cNvPr id="5" name="Footer Placeholder 2">
            <a:extLst>
              <a:ext uri="{FF2B5EF4-FFF2-40B4-BE49-F238E27FC236}">
                <a16:creationId xmlns:a16="http://schemas.microsoft.com/office/drawing/2014/main" id="{F6BD842A-949C-4ED8-B778-FB17968F4A0E}"/>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22">
            <a:extLst>
              <a:ext uri="{FF2B5EF4-FFF2-40B4-BE49-F238E27FC236}">
                <a16:creationId xmlns:a16="http://schemas.microsoft.com/office/drawing/2014/main" id="{3665CFA4-0177-45A3-A04C-D80291913CC4}"/>
              </a:ext>
            </a:extLst>
          </p:cNvPr>
          <p:cNvSpPr>
            <a:spLocks noGrp="1"/>
          </p:cNvSpPr>
          <p:nvPr>
            <p:ph type="sldNum" sz="quarter" idx="12"/>
          </p:nvPr>
        </p:nvSpPr>
        <p:spPr/>
        <p:txBody>
          <a:bodyPr/>
          <a:lstStyle>
            <a:lvl1pPr>
              <a:defRPr/>
            </a:lvl1pPr>
          </a:lstStyle>
          <a:p>
            <a:pPr>
              <a:defRPr/>
            </a:pPr>
            <a:fld id="{252E43F0-4E7D-4F19-8977-1B0D4180FD4D}" type="slidenum">
              <a:rPr lang="en-GB" altLang="en-US"/>
              <a:pPr>
                <a:defRPr/>
              </a:pPr>
              <a:t>‹#›</a:t>
            </a:fld>
            <a:endParaRPr lang="en-GB" altLang="en-US"/>
          </a:p>
        </p:txBody>
      </p:sp>
    </p:spTree>
    <p:extLst>
      <p:ext uri="{BB962C8B-B14F-4D97-AF65-F5344CB8AC3E}">
        <p14:creationId xmlns:p14="http://schemas.microsoft.com/office/powerpoint/2010/main" val="113036218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5060E42-02FC-4DA6-A209-DE34C903B928}"/>
              </a:ext>
            </a:extLst>
          </p:cNvPr>
          <p:cNvSpPr/>
          <p:nvPr/>
        </p:nvSpPr>
        <p:spPr>
          <a:xfrm>
            <a:off x="0" y="0"/>
            <a:ext cx="12192000" cy="6858000"/>
          </a:xfrm>
          <a:prstGeom prst="rect">
            <a:avLst/>
          </a:prstGeom>
          <a:solidFill>
            <a:srgbClr val="FFFFFF"/>
          </a:solidFill>
          <a:ln w="12700" cap="flat" cmpd="sng" algn="ctr">
            <a:noFill/>
            <a:prstDash val="solid"/>
          </a:ln>
        </p:spPr>
        <p:style>
          <a:lnRef idx="2">
            <a:schemeClr val="accent1"/>
          </a:lnRef>
          <a:fillRef idx="1">
            <a:schemeClr val="accent1"/>
          </a:fillRef>
          <a:effectRef idx="0">
            <a:schemeClr val="accent1"/>
          </a:effectRef>
          <a:fontRef idx="minor">
            <a:schemeClr val="lt1"/>
          </a:fontRef>
        </p:style>
        <p:txBody>
          <a:bodyPr anchor="ctr"/>
          <a:lstStyle/>
          <a:p>
            <a:pPr algn="ctr" eaLnBrk="1" hangingPunct="1">
              <a:defRPr/>
            </a:pPr>
            <a:endParaRPr lang="en-US" sz="1800"/>
          </a:p>
        </p:txBody>
      </p:sp>
      <p:sp useBgFill="1">
        <p:nvSpPr>
          <p:cNvPr id="8" name="Rounded Rectangle 7">
            <a:extLst>
              <a:ext uri="{FF2B5EF4-FFF2-40B4-BE49-F238E27FC236}">
                <a16:creationId xmlns:a16="http://schemas.microsoft.com/office/drawing/2014/main" id="{B5BBD482-4650-4036-A118-665B5C4214F6}"/>
              </a:ext>
            </a:extLst>
          </p:cNvPr>
          <p:cNvSpPr/>
          <p:nvPr/>
        </p:nvSpPr>
        <p:spPr>
          <a:xfrm>
            <a:off x="84668" y="69850"/>
            <a:ext cx="12018433" cy="6692900"/>
          </a:xfrm>
          <a:prstGeom prst="roundRect">
            <a:avLst>
              <a:gd name="adj" fmla="val 4929"/>
            </a:avLst>
          </a:prstGeom>
          <a:ln w="6350" cap="sq" cmpd="sng" algn="ctr">
            <a:solidFill>
              <a:schemeClr val="tx1">
                <a:alpha val="100000"/>
              </a:schemeClr>
            </a:solidFill>
            <a:prstDash val="solid"/>
          </a:ln>
          <a:effectLst/>
        </p:spPr>
        <p:style>
          <a:lnRef idx="3">
            <a:schemeClr val="lt1"/>
          </a:lnRef>
          <a:fillRef idx="1001">
            <a:schemeClr val="lt1"/>
          </a:fillRef>
          <a:effectRef idx="1">
            <a:schemeClr val="accent1"/>
          </a:effectRef>
          <a:fontRef idx="minor">
            <a:schemeClr val="lt1"/>
          </a:fontRef>
        </p:style>
        <p:txBody>
          <a:bodyPr anchor="ctr"/>
          <a:lstStyle/>
          <a:p>
            <a:pPr algn="ctr" eaLnBrk="1" hangingPunct="1">
              <a:defRPr/>
            </a:pPr>
            <a:endParaRPr lang="en-US" sz="1800"/>
          </a:p>
        </p:txBody>
      </p:sp>
      <p:sp>
        <p:nvSpPr>
          <p:cNvPr id="1028" name="Title Placeholder 21">
            <a:extLst>
              <a:ext uri="{FF2B5EF4-FFF2-40B4-BE49-F238E27FC236}">
                <a16:creationId xmlns:a16="http://schemas.microsoft.com/office/drawing/2014/main" id="{855BCFF8-0882-4A45-B013-3094A39BC9C2}"/>
              </a:ext>
            </a:extLst>
          </p:cNvPr>
          <p:cNvSpPr>
            <a:spLocks noGrp="1"/>
          </p:cNvSpPr>
          <p:nvPr>
            <p:ph type="title"/>
          </p:nvPr>
        </p:nvSpPr>
        <p:spPr bwMode="auto">
          <a:xfrm>
            <a:off x="1219200" y="274638"/>
            <a:ext cx="103632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91440" numCol="1" anchor="b" anchorCtr="0" compatLnSpc="1">
            <a:prstTxWarp prst="textNoShape">
              <a:avLst/>
            </a:prstTxWarp>
          </a:bodyPr>
          <a:lstStyle/>
          <a:p>
            <a:pPr lvl="0"/>
            <a:r>
              <a:rPr lang="en-US" altLang="en-US"/>
              <a:t>Click to edit Master title style</a:t>
            </a:r>
          </a:p>
        </p:txBody>
      </p:sp>
      <p:sp>
        <p:nvSpPr>
          <p:cNvPr id="1029" name="Text Placeholder 12">
            <a:extLst>
              <a:ext uri="{FF2B5EF4-FFF2-40B4-BE49-F238E27FC236}">
                <a16:creationId xmlns:a16="http://schemas.microsoft.com/office/drawing/2014/main" id="{A925BEA5-10AE-451F-ADA1-BF8B0D091E88}"/>
              </a:ext>
            </a:extLst>
          </p:cNvPr>
          <p:cNvSpPr>
            <a:spLocks noGrp="1"/>
          </p:cNvSpPr>
          <p:nvPr>
            <p:ph type="body" idx="1"/>
          </p:nvPr>
        </p:nvSpPr>
        <p:spPr bwMode="auto">
          <a:xfrm>
            <a:off x="1219200" y="1447800"/>
            <a:ext cx="10363200" cy="4572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4" name="Date Placeholder 13">
            <a:extLst>
              <a:ext uri="{FF2B5EF4-FFF2-40B4-BE49-F238E27FC236}">
                <a16:creationId xmlns:a16="http://schemas.microsoft.com/office/drawing/2014/main" id="{7610B36C-7F60-48AB-8585-FFBDC9E6BEDF}"/>
              </a:ext>
            </a:extLst>
          </p:cNvPr>
          <p:cNvSpPr>
            <a:spLocks noGrp="1"/>
          </p:cNvSpPr>
          <p:nvPr>
            <p:ph type="dt" sz="half" idx="2"/>
          </p:nvPr>
        </p:nvSpPr>
        <p:spPr>
          <a:xfrm>
            <a:off x="8229600" y="6191250"/>
            <a:ext cx="3302000" cy="476250"/>
          </a:xfrm>
          <a:prstGeom prst="rect">
            <a:avLst/>
          </a:prstGeom>
        </p:spPr>
        <p:txBody>
          <a:bodyPr anchor="ctr" anchorCtr="0"/>
          <a:lstStyle>
            <a:lvl1pPr algn="r" eaLnBrk="1" latinLnBrk="0" hangingPunct="1">
              <a:defRPr kumimoji="0" sz="1400">
                <a:solidFill>
                  <a:schemeClr val="tx2"/>
                </a:solidFill>
                <a:latin typeface="Arial" charset="0"/>
              </a:defRPr>
            </a:lvl1pPr>
          </a:lstStyle>
          <a:p>
            <a:pPr>
              <a:defRPr/>
            </a:pPr>
            <a:fld id="{356A2368-CD4D-474B-AF6C-4D103C02E0EA}" type="datetimeFigureOut">
              <a:rPr lang="en-GB"/>
              <a:pPr>
                <a:defRPr/>
              </a:pPr>
              <a:t>25/10/2024</a:t>
            </a:fld>
            <a:endParaRPr lang="en-GB"/>
          </a:p>
        </p:txBody>
      </p:sp>
      <p:sp>
        <p:nvSpPr>
          <p:cNvPr id="3" name="Footer Placeholder 2">
            <a:extLst>
              <a:ext uri="{FF2B5EF4-FFF2-40B4-BE49-F238E27FC236}">
                <a16:creationId xmlns:a16="http://schemas.microsoft.com/office/drawing/2014/main" id="{FAD983B4-D774-4FA6-B452-DB70338BC536}"/>
              </a:ext>
            </a:extLst>
          </p:cNvPr>
          <p:cNvSpPr>
            <a:spLocks noGrp="1"/>
          </p:cNvSpPr>
          <p:nvPr>
            <p:ph type="ftr" sz="quarter" idx="3"/>
          </p:nvPr>
        </p:nvSpPr>
        <p:spPr>
          <a:xfrm>
            <a:off x="1219200" y="6172200"/>
            <a:ext cx="5283200" cy="457200"/>
          </a:xfrm>
          <a:prstGeom prst="rect">
            <a:avLst/>
          </a:prstGeom>
        </p:spPr>
        <p:txBody>
          <a:bodyPr anchor="ctr" anchorCtr="0"/>
          <a:lstStyle>
            <a:lvl1pPr eaLnBrk="1" latinLnBrk="0" hangingPunct="1">
              <a:defRPr kumimoji="0" sz="1400">
                <a:solidFill>
                  <a:schemeClr val="tx2"/>
                </a:solidFill>
                <a:latin typeface="Arial" charset="0"/>
              </a:defRPr>
            </a:lvl1pPr>
          </a:lstStyle>
          <a:p>
            <a:pPr>
              <a:defRPr/>
            </a:pPr>
            <a:endParaRPr lang="en-GB"/>
          </a:p>
        </p:txBody>
      </p:sp>
      <p:sp>
        <p:nvSpPr>
          <p:cNvPr id="23" name="Slide Number Placeholder 22">
            <a:extLst>
              <a:ext uri="{FF2B5EF4-FFF2-40B4-BE49-F238E27FC236}">
                <a16:creationId xmlns:a16="http://schemas.microsoft.com/office/drawing/2014/main" id="{59C810C0-53E0-46B6-8E46-A96B05616C4A}"/>
              </a:ext>
            </a:extLst>
          </p:cNvPr>
          <p:cNvSpPr>
            <a:spLocks noGrp="1"/>
          </p:cNvSpPr>
          <p:nvPr>
            <p:ph type="sldNum" sz="quarter" idx="4"/>
          </p:nvPr>
        </p:nvSpPr>
        <p:spPr>
          <a:xfrm>
            <a:off x="194733" y="6210300"/>
            <a:ext cx="609600" cy="457200"/>
          </a:xfrm>
          <a:prstGeom prst="ellipse">
            <a:avLst/>
          </a:prstGeom>
          <a:solidFill>
            <a:schemeClr val="accent1"/>
          </a:solidFill>
        </p:spPr>
        <p:txBody>
          <a:bodyPr vert="horz" wrap="none" lIns="0" tIns="0" rIns="0" bIns="0" numCol="1" anchor="ctr" anchorCtr="1" compatLnSpc="1">
            <a:prstTxWarp prst="textNoShape">
              <a:avLst/>
            </a:prstTxWarp>
            <a:noAutofit/>
          </a:bodyPr>
          <a:lstStyle>
            <a:lvl1pPr algn="ctr" eaLnBrk="1" hangingPunct="1">
              <a:defRPr sz="1400">
                <a:solidFill>
                  <a:srgbClr val="FFFFFF"/>
                </a:solidFill>
                <a:latin typeface="Franklin Gothic Book" panose="020B0503020102020204" pitchFamily="34" charset="0"/>
              </a:defRPr>
            </a:lvl1pPr>
          </a:lstStyle>
          <a:p>
            <a:pPr>
              <a:defRPr/>
            </a:pPr>
            <a:fld id="{1C923933-92D8-4845-B741-94F897A9749A}" type="slidenum">
              <a:rPr lang="en-GB" altLang="en-US"/>
              <a:pPr>
                <a:defRPr/>
              </a:pPr>
              <a:t>‹#›</a:t>
            </a:fld>
            <a:endParaRPr lang="en-GB" altLang="en-US"/>
          </a:p>
        </p:txBody>
      </p:sp>
    </p:spTree>
    <p:extLst>
      <p:ext uri="{BB962C8B-B14F-4D97-AF65-F5344CB8AC3E}">
        <p14:creationId xmlns:p14="http://schemas.microsoft.com/office/powerpoint/2010/main" val="355690869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0" fontAlgn="base" hangingPunct="0">
        <a:spcBef>
          <a:spcPct val="0"/>
        </a:spcBef>
        <a:spcAft>
          <a:spcPct val="0"/>
        </a:spcAft>
        <a:defRPr sz="4000" kern="1200">
          <a:solidFill>
            <a:schemeClr val="tx2"/>
          </a:solidFill>
          <a:latin typeface="+mj-lt"/>
          <a:ea typeface="+mj-ea"/>
          <a:cs typeface="+mj-cs"/>
        </a:defRPr>
      </a:lvl1pPr>
      <a:lvl2pPr algn="l" rtl="0" eaLnBrk="0" fontAlgn="base" hangingPunct="0">
        <a:spcBef>
          <a:spcPct val="0"/>
        </a:spcBef>
        <a:spcAft>
          <a:spcPct val="0"/>
        </a:spcAft>
        <a:defRPr sz="4000">
          <a:solidFill>
            <a:schemeClr val="tx2"/>
          </a:solidFill>
          <a:latin typeface="Franklin Gothic Book" pitchFamily="34" charset="0"/>
        </a:defRPr>
      </a:lvl2pPr>
      <a:lvl3pPr algn="l" rtl="0" eaLnBrk="0" fontAlgn="base" hangingPunct="0">
        <a:spcBef>
          <a:spcPct val="0"/>
        </a:spcBef>
        <a:spcAft>
          <a:spcPct val="0"/>
        </a:spcAft>
        <a:defRPr sz="4000">
          <a:solidFill>
            <a:schemeClr val="tx2"/>
          </a:solidFill>
          <a:latin typeface="Franklin Gothic Book" pitchFamily="34" charset="0"/>
        </a:defRPr>
      </a:lvl3pPr>
      <a:lvl4pPr algn="l" rtl="0" eaLnBrk="0" fontAlgn="base" hangingPunct="0">
        <a:spcBef>
          <a:spcPct val="0"/>
        </a:spcBef>
        <a:spcAft>
          <a:spcPct val="0"/>
        </a:spcAft>
        <a:defRPr sz="4000">
          <a:solidFill>
            <a:schemeClr val="tx2"/>
          </a:solidFill>
          <a:latin typeface="Franklin Gothic Book" pitchFamily="34" charset="0"/>
        </a:defRPr>
      </a:lvl4pPr>
      <a:lvl5pPr algn="l" rtl="0" eaLnBrk="0" fontAlgn="base" hangingPunct="0">
        <a:spcBef>
          <a:spcPct val="0"/>
        </a:spcBef>
        <a:spcAft>
          <a:spcPct val="0"/>
        </a:spcAft>
        <a:defRPr sz="4000">
          <a:solidFill>
            <a:schemeClr val="tx2"/>
          </a:solidFill>
          <a:latin typeface="Franklin Gothic Book" pitchFamily="34" charset="0"/>
        </a:defRPr>
      </a:lvl5pPr>
      <a:lvl6pPr marL="457200" algn="l" rtl="0" fontAlgn="base">
        <a:spcBef>
          <a:spcPct val="0"/>
        </a:spcBef>
        <a:spcAft>
          <a:spcPct val="0"/>
        </a:spcAft>
        <a:defRPr sz="4000">
          <a:solidFill>
            <a:schemeClr val="tx2"/>
          </a:solidFill>
          <a:latin typeface="Franklin Gothic Book" pitchFamily="34" charset="0"/>
        </a:defRPr>
      </a:lvl6pPr>
      <a:lvl7pPr marL="914400" algn="l" rtl="0" fontAlgn="base">
        <a:spcBef>
          <a:spcPct val="0"/>
        </a:spcBef>
        <a:spcAft>
          <a:spcPct val="0"/>
        </a:spcAft>
        <a:defRPr sz="4000">
          <a:solidFill>
            <a:schemeClr val="tx2"/>
          </a:solidFill>
          <a:latin typeface="Franklin Gothic Book" pitchFamily="34" charset="0"/>
        </a:defRPr>
      </a:lvl7pPr>
      <a:lvl8pPr marL="1371600" algn="l" rtl="0" fontAlgn="base">
        <a:spcBef>
          <a:spcPct val="0"/>
        </a:spcBef>
        <a:spcAft>
          <a:spcPct val="0"/>
        </a:spcAft>
        <a:defRPr sz="4000">
          <a:solidFill>
            <a:schemeClr val="tx2"/>
          </a:solidFill>
          <a:latin typeface="Franklin Gothic Book" pitchFamily="34" charset="0"/>
        </a:defRPr>
      </a:lvl8pPr>
      <a:lvl9pPr marL="1828800" algn="l" rtl="0" fontAlgn="base">
        <a:spcBef>
          <a:spcPct val="0"/>
        </a:spcBef>
        <a:spcAft>
          <a:spcPct val="0"/>
        </a:spcAft>
        <a:defRPr sz="4000">
          <a:solidFill>
            <a:schemeClr val="tx2"/>
          </a:solidFill>
          <a:latin typeface="Franklin Gothic Book" pitchFamily="34" charset="0"/>
        </a:defRPr>
      </a:lvl9pPr>
    </p:titleStyle>
    <p:bodyStyle>
      <a:lvl1pPr marL="273050" indent="-273050" algn="l" rtl="0" eaLnBrk="0" fontAlgn="base" hangingPunct="0">
        <a:spcBef>
          <a:spcPts val="575"/>
        </a:spcBef>
        <a:spcAft>
          <a:spcPct val="0"/>
        </a:spcAft>
        <a:buClr>
          <a:schemeClr val="accent1"/>
        </a:buClr>
        <a:buSzPct val="85000"/>
        <a:buFont typeface="Wingdings 2" panose="05020102010507070707" pitchFamily="18" charset="2"/>
        <a:buChar char=""/>
        <a:defRPr sz="2600" kern="1200">
          <a:solidFill>
            <a:schemeClr val="tx1"/>
          </a:solidFill>
          <a:latin typeface="+mn-lt"/>
          <a:ea typeface="+mn-ea"/>
          <a:cs typeface="+mn-cs"/>
        </a:defRPr>
      </a:lvl1pPr>
      <a:lvl2pPr marL="547688" indent="-228600" algn="l" rtl="0" eaLnBrk="0" fontAlgn="base" hangingPunct="0">
        <a:spcBef>
          <a:spcPts val="375"/>
        </a:spcBef>
        <a:spcAft>
          <a:spcPct val="0"/>
        </a:spcAft>
        <a:buClr>
          <a:schemeClr val="accent2"/>
        </a:buClr>
        <a:buSzPct val="85000"/>
        <a:buFont typeface="Wingdings 2" panose="05020102010507070707" pitchFamily="18" charset="2"/>
        <a:buChar char=""/>
        <a:defRPr sz="2400" kern="1200">
          <a:solidFill>
            <a:schemeClr val="tx1"/>
          </a:solidFill>
          <a:latin typeface="+mn-lt"/>
          <a:ea typeface="+mn-ea"/>
          <a:cs typeface="+mn-cs"/>
        </a:defRPr>
      </a:lvl2pPr>
      <a:lvl3pPr marL="822325" indent="-228600" algn="l" rtl="0" eaLnBrk="0" fontAlgn="base" hangingPunct="0">
        <a:spcBef>
          <a:spcPts val="375"/>
        </a:spcBef>
        <a:spcAft>
          <a:spcPct val="0"/>
        </a:spcAft>
        <a:buClr>
          <a:srgbClr val="E6B1AB"/>
        </a:buClr>
        <a:buSzPct val="85000"/>
        <a:buFont typeface="Wingdings 2" panose="05020102010507070707" pitchFamily="18" charset="2"/>
        <a:buChar char=""/>
        <a:defRPr sz="2000" kern="1200">
          <a:solidFill>
            <a:schemeClr val="tx1"/>
          </a:solidFill>
          <a:latin typeface="+mn-lt"/>
          <a:ea typeface="+mn-ea"/>
          <a:cs typeface="+mn-cs"/>
        </a:defRPr>
      </a:lvl3pPr>
      <a:lvl4pPr marL="1096963" indent="-228600" algn="l" rtl="0" eaLnBrk="0" fontAlgn="base" hangingPunct="0">
        <a:spcBef>
          <a:spcPts val="375"/>
        </a:spcBef>
        <a:spcAft>
          <a:spcPct val="0"/>
        </a:spcAft>
        <a:buClr>
          <a:srgbClr val="A28E6A"/>
        </a:buClr>
        <a:buSzPct val="80000"/>
        <a:buFont typeface="Wingdings 2" panose="05020102010507070707" pitchFamily="18" charset="2"/>
        <a:buChar char=""/>
        <a:defRPr sz="2000" kern="1200">
          <a:solidFill>
            <a:schemeClr val="tx1"/>
          </a:solidFill>
          <a:latin typeface="+mn-lt"/>
          <a:ea typeface="+mn-ea"/>
          <a:cs typeface="+mn-cs"/>
        </a:defRPr>
      </a:lvl4pPr>
      <a:lvl5pPr marL="1371600" indent="-228600" algn="l" rtl="0" eaLnBrk="0" fontAlgn="base" hangingPunct="0">
        <a:spcBef>
          <a:spcPts val="375"/>
        </a:spcBef>
        <a:spcAft>
          <a:spcPct val="0"/>
        </a:spcAft>
        <a:buClr>
          <a:srgbClr val="A28E6A"/>
        </a:buClr>
        <a:buChar char="o"/>
        <a:defRPr sz="2000" kern="1200">
          <a:solidFill>
            <a:schemeClr val="tx1"/>
          </a:solidFill>
          <a:latin typeface="+mn-lt"/>
          <a:ea typeface="+mn-ea"/>
          <a:cs typeface="+mn-cs"/>
        </a:defRPr>
      </a:lvl5pPr>
      <a:lvl6pPr marL="1645920" indent="-228600" algn="l" rtl="0" eaLnBrk="1" latinLnBrk="0" hangingPunct="1">
        <a:spcBef>
          <a:spcPts val="370"/>
        </a:spcBef>
        <a:buClr>
          <a:schemeClr val="accent3"/>
        </a:buClr>
        <a:buChar char="•"/>
        <a:defRPr kumimoji="0" sz="1800" kern="1200" baseline="0">
          <a:solidFill>
            <a:schemeClr val="tx1"/>
          </a:solidFill>
          <a:latin typeface="+mn-lt"/>
          <a:ea typeface="+mn-ea"/>
          <a:cs typeface="+mn-cs"/>
        </a:defRPr>
      </a:lvl6pPr>
      <a:lvl7pPr marL="1920240" indent="-228600" algn="l" rtl="0" eaLnBrk="1" latinLnBrk="0" hangingPunct="1">
        <a:spcBef>
          <a:spcPts val="370"/>
        </a:spcBef>
        <a:buClr>
          <a:schemeClr val="accent2"/>
        </a:buClr>
        <a:buChar char="•"/>
        <a:defRPr kumimoji="0" sz="1800" kern="1200">
          <a:solidFill>
            <a:schemeClr val="tx1"/>
          </a:solidFill>
          <a:latin typeface="+mn-lt"/>
          <a:ea typeface="+mn-ea"/>
          <a:cs typeface="+mn-cs"/>
        </a:defRPr>
      </a:lvl7pPr>
      <a:lvl8pPr marL="2194560" indent="-228600" algn="l" rtl="0" eaLnBrk="1" latinLnBrk="0" hangingPunct="1">
        <a:spcBef>
          <a:spcPts val="370"/>
        </a:spcBef>
        <a:buClr>
          <a:schemeClr val="accent1">
            <a:tint val="60000"/>
          </a:schemeClr>
        </a:buClr>
        <a:buChar char="•"/>
        <a:defRPr kumimoji="0" sz="1800" kern="1200">
          <a:solidFill>
            <a:schemeClr val="tx1"/>
          </a:solidFill>
          <a:latin typeface="+mn-lt"/>
          <a:ea typeface="+mn-ea"/>
          <a:cs typeface="+mn-cs"/>
        </a:defRPr>
      </a:lvl8pPr>
      <a:lvl9pPr marL="2468880" indent="-228600" algn="l" rtl="0" eaLnBrk="1" latinLnBrk="0" hangingPunct="1">
        <a:spcBef>
          <a:spcPts val="370"/>
        </a:spcBef>
        <a:buClr>
          <a:schemeClr val="accent2">
            <a:tint val="60000"/>
          </a:schemeClr>
        </a:buClr>
        <a:buChar char="•"/>
        <a:defRPr kumimoji="0" sz="1800" kern="120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mailto:ben.duxbury@uwtsd.ac.uk" TargetMode="External"/><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8.svg"/></Relationships>
</file>

<file path=ppt/slides/_rels/slide13.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notesSlide" Target="../notesSlides/notesSlide15.xml"/><Relationship Id="rId2" Type="http://schemas.openxmlformats.org/officeDocument/2006/relationships/slideLayout" Target="../slideLayouts/slideLayout2.xml"/><Relationship Id="rId1" Type="http://schemas.openxmlformats.org/officeDocument/2006/relationships/video" Target="https://www.youtube.com/embed/d5E77tOuTL4?feature=oembed" TargetMode="External"/><Relationship Id="rId4" Type="http://schemas.openxmlformats.org/officeDocument/2006/relationships/image" Target="../media/image17.jpeg"/></Relationships>
</file>

<file path=ppt/slides/_rels/slide23.xml.rels><?xml version="1.0" encoding="UTF-8" standalone="yes"?>
<Relationships xmlns="http://schemas.openxmlformats.org/package/2006/relationships"><Relationship Id="rId3" Type="http://schemas.openxmlformats.org/officeDocument/2006/relationships/hyperlink" Target="https://www.euronews.com/next/2022/12/10/where-in-europe-is-assisted-dying-legal-" TargetMode="External"/><Relationship Id="rId7" Type="http://schemas.openxmlformats.org/officeDocument/2006/relationships/image" Target="../media/image19.svg"/><Relationship Id="rId2" Type="http://schemas.openxmlformats.org/officeDocument/2006/relationships/notesSlide" Target="../notesSlides/notesSlide16.xml"/><Relationship Id="rId1" Type="http://schemas.openxmlformats.org/officeDocument/2006/relationships/slideLayout" Target="../slideLayouts/slideLayout2.xml"/><Relationship Id="rId6" Type="http://schemas.openxmlformats.org/officeDocument/2006/relationships/image" Target="../media/image18.png"/><Relationship Id="rId5" Type="http://schemas.openxmlformats.org/officeDocument/2006/relationships/image" Target="../media/image8.svg"/><Relationship Id="rId4" Type="http://schemas.openxmlformats.org/officeDocument/2006/relationships/image" Target="../media/image7.png"/></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20.xml"/><Relationship Id="rId1" Type="http://schemas.openxmlformats.org/officeDocument/2006/relationships/slideLayout" Target="../slideLayouts/slideLayout2.xml"/><Relationship Id="rId4" Type="http://schemas.openxmlformats.org/officeDocument/2006/relationships/image" Target="../media/image23.svg"/></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8" Type="http://schemas.openxmlformats.org/officeDocument/2006/relationships/hyperlink" Target="https://www.nice.org.uk/" TargetMode="External"/><Relationship Id="rId13" Type="http://schemas.openxmlformats.org/officeDocument/2006/relationships/hyperlink" Target="https://eurohealthobservatory.who.int/" TargetMode="External"/><Relationship Id="rId18" Type="http://schemas.openxmlformats.org/officeDocument/2006/relationships/hyperlink" Target="https://www.nhs.uk/" TargetMode="External"/><Relationship Id="rId3" Type="http://schemas.openxmlformats.org/officeDocument/2006/relationships/hyperlink" Target="https://www.nuffieldtrust.org.uk/" TargetMode="External"/><Relationship Id="rId21" Type="http://schemas.openxmlformats.org/officeDocument/2006/relationships/hyperlink" Target="https://digital.nhs.uk/" TargetMode="External"/><Relationship Id="rId7" Type="http://schemas.openxmlformats.org/officeDocument/2006/relationships/hyperlink" Target="https://www.kingsfund.org.uk/" TargetMode="External"/><Relationship Id="rId12" Type="http://schemas.openxmlformats.org/officeDocument/2006/relationships/hyperlink" Target="https://www.nhsconfed.org/" TargetMode="External"/><Relationship Id="rId17" Type="http://schemas.openxmlformats.org/officeDocument/2006/relationships/hyperlink" Target="https://careinspectorate.wales/?lang=en" TargetMode="External"/><Relationship Id="rId2" Type="http://schemas.openxmlformats.org/officeDocument/2006/relationships/notesSlide" Target="../notesSlides/notesSlide27.xml"/><Relationship Id="rId16" Type="http://schemas.openxmlformats.org/officeDocument/2006/relationships/hyperlink" Target="https://www.cqc.org.uk/" TargetMode="External"/><Relationship Id="rId20" Type="http://schemas.openxmlformats.org/officeDocument/2006/relationships/hyperlink" Target="https://www.ons.gov.uk/" TargetMode="External"/><Relationship Id="rId1" Type="http://schemas.openxmlformats.org/officeDocument/2006/relationships/slideLayout" Target="../slideLayouts/slideLayout2.xml"/><Relationship Id="rId6" Type="http://schemas.openxmlformats.org/officeDocument/2006/relationships/hyperlink" Target="https://picker.org/" TargetMode="External"/><Relationship Id="rId11" Type="http://schemas.openxmlformats.org/officeDocument/2006/relationships/hyperlink" Target="https://www.jrf.org.uk/" TargetMode="External"/><Relationship Id="rId5" Type="http://schemas.openxmlformats.org/officeDocument/2006/relationships/hyperlink" Target="https://www.rand.org/" TargetMode="External"/><Relationship Id="rId15" Type="http://schemas.openxmlformats.org/officeDocument/2006/relationships/hyperlink" Target="https://gov.wales/topics/health/?lang=en" TargetMode="External"/><Relationship Id="rId23" Type="http://schemas.openxmlformats.org/officeDocument/2006/relationships/hyperlink" Target="https://www.campbellcollaboration.org/" TargetMode="External"/><Relationship Id="rId10" Type="http://schemas.openxmlformats.org/officeDocument/2006/relationships/hyperlink" Target="https://www.health.org.uk/" TargetMode="External"/><Relationship Id="rId19" Type="http://schemas.openxmlformats.org/officeDocument/2006/relationships/hyperlink" Target="https://www.nhs.wales/" TargetMode="External"/><Relationship Id="rId4" Type="http://schemas.openxmlformats.org/officeDocument/2006/relationships/hyperlink" Target="https://www.gov.uk/government/organisations/department-of-health-and-social-care" TargetMode="External"/><Relationship Id="rId9" Type="http://schemas.openxmlformats.org/officeDocument/2006/relationships/hyperlink" Target="https://www.scie.org.uk/" TargetMode="External"/><Relationship Id="rId14" Type="http://schemas.openxmlformats.org/officeDocument/2006/relationships/hyperlink" Target="https://www.who.int/" TargetMode="External"/><Relationship Id="rId22" Type="http://schemas.openxmlformats.org/officeDocument/2006/relationships/hyperlink" Target="https://www.cochrane.org/" TargetMode="External"/></Relationships>
</file>

<file path=ppt/slides/_rels/slide41.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ubtitle 8">
            <a:extLst>
              <a:ext uri="{FF2B5EF4-FFF2-40B4-BE49-F238E27FC236}">
                <a16:creationId xmlns:a16="http://schemas.microsoft.com/office/drawing/2014/main" id="{B1B11732-65D6-443F-935B-D4DB03B97072}"/>
              </a:ext>
            </a:extLst>
          </p:cNvPr>
          <p:cNvSpPr>
            <a:spLocks noGrp="1"/>
          </p:cNvSpPr>
          <p:nvPr>
            <p:ph type="subTitle" idx="1"/>
          </p:nvPr>
        </p:nvSpPr>
        <p:spPr/>
        <p:txBody>
          <a:bodyPr/>
          <a:lstStyle/>
          <a:p>
            <a:pPr eaLnBrk="1" hangingPunct="1">
              <a:buFont typeface="Arial" panose="020B0604020202020204" pitchFamily="34" charset="0"/>
              <a:buNone/>
            </a:pPr>
            <a:r>
              <a:rPr lang="en-GB" altLang="en-US" dirty="0"/>
              <a:t>Ben Duxbury.  Room AS411, Swansea Business Campus  </a:t>
            </a:r>
          </a:p>
          <a:p>
            <a:pPr eaLnBrk="1" hangingPunct="1">
              <a:buFont typeface="Arial" panose="020B0604020202020204" pitchFamily="34" charset="0"/>
              <a:buNone/>
            </a:pPr>
            <a:r>
              <a:rPr lang="en-GB" altLang="en-US" dirty="0">
                <a:hlinkClick r:id="rId3"/>
              </a:rPr>
              <a:t>ben.duxbury@uwtsd.ac.uk</a:t>
            </a:r>
            <a:r>
              <a:rPr lang="en-GB" altLang="en-US" dirty="0"/>
              <a:t>  </a:t>
            </a:r>
          </a:p>
          <a:p>
            <a:pPr eaLnBrk="1" hangingPunct="1">
              <a:buFont typeface="Arial" panose="020B0604020202020204" pitchFamily="34" charset="0"/>
              <a:buNone/>
            </a:pPr>
            <a:endParaRPr lang="en-GB" altLang="en-US" dirty="0"/>
          </a:p>
        </p:txBody>
      </p:sp>
      <p:sp>
        <p:nvSpPr>
          <p:cNvPr id="8195" name="Title 1">
            <a:extLst>
              <a:ext uri="{FF2B5EF4-FFF2-40B4-BE49-F238E27FC236}">
                <a16:creationId xmlns:a16="http://schemas.microsoft.com/office/drawing/2014/main" id="{43325F14-8115-446B-A061-46D8543F6B05}"/>
              </a:ext>
            </a:extLst>
          </p:cNvPr>
          <p:cNvSpPr>
            <a:spLocks noGrp="1"/>
          </p:cNvSpPr>
          <p:nvPr>
            <p:ph type="ctrTitle"/>
          </p:nvPr>
        </p:nvSpPr>
        <p:spPr>
          <a:xfrm>
            <a:off x="2406316" y="1600200"/>
            <a:ext cx="10518376" cy="1828800"/>
          </a:xfrm>
        </p:spPr>
        <p:txBody>
          <a:bodyPr/>
          <a:lstStyle/>
          <a:p>
            <a:pPr algn="l" eaLnBrk="1" hangingPunct="1"/>
            <a:r>
              <a:rPr lang="en-GB" altLang="en-US" sz="2400" b="1" dirty="0"/>
              <a:t>BMHP5010.  Practising Healthcare in Wales: People and Policy.  </a:t>
            </a:r>
            <a:br>
              <a:rPr lang="en-GB" altLang="en-US" sz="2400" b="1" dirty="0"/>
            </a:br>
            <a:r>
              <a:rPr lang="en-GB" altLang="en-US" sz="2400" b="1" dirty="0"/>
              <a:t>Academic year 2024/25.</a:t>
            </a:r>
            <a:br>
              <a:rPr lang="en-GB" altLang="en-US" sz="2400" dirty="0"/>
            </a:br>
            <a:r>
              <a:rPr lang="en-GB" sz="2400" dirty="0"/>
              <a:t>Le</a:t>
            </a:r>
            <a:r>
              <a:rPr lang="en-GB" altLang="en-US" sz="2400" dirty="0"/>
              <a:t>cture three.  Healthcare: culture and context; writing the policy brief</a:t>
            </a:r>
            <a:br>
              <a:rPr lang="en-GB" altLang="en-US" sz="4000" dirty="0"/>
            </a:br>
            <a:endParaRPr lang="en-GB" altLang="en-US" dirty="0"/>
          </a:p>
        </p:txBody>
      </p:sp>
      <p:pic>
        <p:nvPicPr>
          <p:cNvPr id="2" name="Picture 1">
            <a:extLst>
              <a:ext uri="{FF2B5EF4-FFF2-40B4-BE49-F238E27FC236}">
                <a16:creationId xmlns:a16="http://schemas.microsoft.com/office/drawing/2014/main" id="{358FAF1F-E9AE-C270-928A-0A7037E61D5C}"/>
              </a:ext>
            </a:extLst>
          </p:cNvPr>
          <p:cNvPicPr>
            <a:picLocks noChangeAspect="1"/>
          </p:cNvPicPr>
          <p:nvPr/>
        </p:nvPicPr>
        <p:blipFill>
          <a:blip r:embed="rId4"/>
          <a:stretch>
            <a:fillRect/>
          </a:stretch>
        </p:blipFill>
        <p:spPr>
          <a:xfrm>
            <a:off x="285741" y="1828800"/>
            <a:ext cx="1932599" cy="676715"/>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444DE9-4B20-44E6-88A0-7371A041F32D}"/>
              </a:ext>
            </a:extLst>
          </p:cNvPr>
          <p:cNvSpPr>
            <a:spLocks noGrp="1"/>
          </p:cNvSpPr>
          <p:nvPr>
            <p:ph type="title"/>
          </p:nvPr>
        </p:nvSpPr>
        <p:spPr>
          <a:xfrm>
            <a:off x="243840" y="274638"/>
            <a:ext cx="11338560" cy="670242"/>
          </a:xfrm>
        </p:spPr>
        <p:txBody>
          <a:bodyPr/>
          <a:lstStyle/>
          <a:p>
            <a:r>
              <a:rPr lang="en-GB" dirty="0"/>
              <a:t>Today</a:t>
            </a:r>
          </a:p>
        </p:txBody>
      </p:sp>
      <p:sp>
        <p:nvSpPr>
          <p:cNvPr id="3" name="Content Placeholder 2">
            <a:extLst>
              <a:ext uri="{FF2B5EF4-FFF2-40B4-BE49-F238E27FC236}">
                <a16:creationId xmlns:a16="http://schemas.microsoft.com/office/drawing/2014/main" id="{DED1A1D4-2A1C-4C20-827E-248ADE59103E}"/>
              </a:ext>
            </a:extLst>
          </p:cNvPr>
          <p:cNvSpPr>
            <a:spLocks noGrp="1"/>
          </p:cNvSpPr>
          <p:nvPr>
            <p:ph sz="quarter" idx="1"/>
          </p:nvPr>
        </p:nvSpPr>
        <p:spPr>
          <a:xfrm>
            <a:off x="243840" y="944880"/>
            <a:ext cx="11338560" cy="5791200"/>
          </a:xfrm>
        </p:spPr>
        <p:txBody>
          <a:bodyPr/>
          <a:lstStyle/>
          <a:p>
            <a:r>
              <a:rPr lang="en-GB" sz="4000" dirty="0"/>
              <a:t>The role of care and welfare provision </a:t>
            </a:r>
          </a:p>
          <a:p>
            <a:r>
              <a:rPr lang="en-GB" sz="4000" dirty="0"/>
              <a:t>The meaning and importance of context in everyday life</a:t>
            </a:r>
          </a:p>
          <a:p>
            <a:r>
              <a:rPr lang="en-GB" sz="4000" dirty="0"/>
              <a:t>Context in health and social care</a:t>
            </a:r>
          </a:p>
          <a:p>
            <a:r>
              <a:rPr lang="en-GB" sz="4000" dirty="0"/>
              <a:t>Current contextual issues in health and social care</a:t>
            </a:r>
          </a:p>
          <a:p>
            <a:r>
              <a:rPr lang="en-GB" sz="4000" dirty="0"/>
              <a:t>Writing a policy brief</a:t>
            </a:r>
          </a:p>
          <a:p>
            <a:endParaRPr lang="en-GB" dirty="0"/>
          </a:p>
          <a:p>
            <a:endParaRPr lang="en-GB" dirty="0"/>
          </a:p>
          <a:p>
            <a:endParaRPr lang="en-GB" dirty="0"/>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67449520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9251DB-4E3D-3D13-0A0A-BDFEB4F0F51B}"/>
              </a:ext>
            </a:extLst>
          </p:cNvPr>
          <p:cNvSpPr>
            <a:spLocks noGrp="1"/>
          </p:cNvSpPr>
          <p:nvPr>
            <p:ph type="title"/>
          </p:nvPr>
        </p:nvSpPr>
        <p:spPr>
          <a:xfrm>
            <a:off x="551543" y="274638"/>
            <a:ext cx="9659257" cy="563562"/>
          </a:xfrm>
        </p:spPr>
        <p:txBody>
          <a:bodyPr/>
          <a:lstStyle/>
          <a:p>
            <a:r>
              <a:rPr lang="en-GB" dirty="0"/>
              <a:t>What is care? </a:t>
            </a:r>
          </a:p>
        </p:txBody>
      </p:sp>
      <p:sp>
        <p:nvSpPr>
          <p:cNvPr id="3" name="Content Placeholder 2">
            <a:extLst>
              <a:ext uri="{FF2B5EF4-FFF2-40B4-BE49-F238E27FC236}">
                <a16:creationId xmlns:a16="http://schemas.microsoft.com/office/drawing/2014/main" id="{ED095314-44BB-FAB3-54B6-D20B57B1A002}"/>
              </a:ext>
            </a:extLst>
          </p:cNvPr>
          <p:cNvSpPr>
            <a:spLocks noGrp="1"/>
          </p:cNvSpPr>
          <p:nvPr>
            <p:ph sz="quarter" idx="1"/>
          </p:nvPr>
        </p:nvSpPr>
        <p:spPr>
          <a:xfrm>
            <a:off x="217713" y="838200"/>
            <a:ext cx="11843658" cy="6019800"/>
          </a:xfrm>
        </p:spPr>
        <p:txBody>
          <a:bodyPr/>
          <a:lstStyle/>
          <a:p>
            <a:r>
              <a:rPr lang="en-GB" sz="3600" dirty="0"/>
              <a:t>According to Daly and León (2022, p. 20), care refers to:</a:t>
            </a:r>
          </a:p>
          <a:p>
            <a:pPr marL="0" indent="0">
              <a:buNone/>
            </a:pPr>
            <a:r>
              <a:rPr lang="en-GB" sz="3600" dirty="0"/>
              <a:t>	…the labour, resources, and relations involved in meeting the 	needs of those requiring assistance and help because of age, 	illness, or 	frailty of some kind.  This understanding 	encompasses care for 	both children and adults, and it covers 	both the persons receiving care and those providing it.</a:t>
            </a:r>
          </a:p>
        </p:txBody>
      </p:sp>
    </p:spTree>
    <p:extLst>
      <p:ext uri="{BB962C8B-B14F-4D97-AF65-F5344CB8AC3E}">
        <p14:creationId xmlns:p14="http://schemas.microsoft.com/office/powerpoint/2010/main" val="358780933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124EFF-E093-4469-9893-AA4FEC11FBBE}"/>
              </a:ext>
            </a:extLst>
          </p:cNvPr>
          <p:cNvSpPr>
            <a:spLocks noGrp="1"/>
          </p:cNvSpPr>
          <p:nvPr>
            <p:ph type="title"/>
          </p:nvPr>
        </p:nvSpPr>
        <p:spPr>
          <a:xfrm>
            <a:off x="144379" y="133643"/>
            <a:ext cx="11903242" cy="459916"/>
          </a:xfrm>
        </p:spPr>
        <p:txBody>
          <a:bodyPr/>
          <a:lstStyle/>
          <a:p>
            <a:r>
              <a:rPr lang="en-GB" sz="2400" dirty="0"/>
              <a:t>The role of care in my life. </a:t>
            </a:r>
            <a:endParaRPr lang="en-GB" sz="2400" i="1" dirty="0"/>
          </a:p>
        </p:txBody>
      </p:sp>
      <p:sp>
        <p:nvSpPr>
          <p:cNvPr id="3" name="Content Placeholder 2">
            <a:extLst>
              <a:ext uri="{FF2B5EF4-FFF2-40B4-BE49-F238E27FC236}">
                <a16:creationId xmlns:a16="http://schemas.microsoft.com/office/drawing/2014/main" id="{674C1802-632E-4E89-96DB-7B537ACD1E9E}"/>
              </a:ext>
            </a:extLst>
          </p:cNvPr>
          <p:cNvSpPr>
            <a:spLocks noGrp="1"/>
          </p:cNvSpPr>
          <p:nvPr>
            <p:ph sz="quarter" idx="1"/>
          </p:nvPr>
        </p:nvSpPr>
        <p:spPr>
          <a:xfrm>
            <a:off x="144378" y="465221"/>
            <a:ext cx="11903241" cy="6259136"/>
          </a:xfrm>
        </p:spPr>
        <p:txBody>
          <a:bodyPr/>
          <a:lstStyle/>
          <a:p>
            <a:pPr>
              <a:lnSpc>
                <a:spcPct val="107000"/>
              </a:lnSpc>
              <a:spcAft>
                <a:spcPts val="1000"/>
              </a:spcAft>
            </a:pPr>
            <a:r>
              <a:rPr lang="en-GB" sz="2000" b="1" dirty="0">
                <a:effectLst/>
                <a:ea typeface="Calibri" panose="020F0502020204030204" pitchFamily="34" charset="0"/>
                <a:cs typeface="Times New Roman" panose="02020603050405020304" pitchFamily="18" charset="0"/>
              </a:rPr>
              <a:t>Have you or a member of your family ever....</a:t>
            </a:r>
            <a:endParaRPr lang="en-GB" sz="2000" b="1" dirty="0">
              <a:ea typeface="Calibri" panose="020F0502020204030204" pitchFamily="34" charset="0"/>
              <a:cs typeface="Times New Roman" panose="02020603050405020304" pitchFamily="18" charset="0"/>
            </a:endParaRPr>
          </a:p>
          <a:p>
            <a:pPr lvl="1">
              <a:spcAft>
                <a:spcPts val="1000"/>
              </a:spcAft>
            </a:pPr>
            <a:r>
              <a:rPr lang="en-GB" dirty="0">
                <a:effectLst/>
                <a:ea typeface="Calibri" panose="020F0502020204030204" pitchFamily="34" charset="0"/>
                <a:cs typeface="Times New Roman" panose="02020603050405020304" pitchFamily="18" charset="0"/>
              </a:rPr>
              <a:t>...visited a GP for health treatment?</a:t>
            </a:r>
          </a:p>
          <a:p>
            <a:pPr lvl="1">
              <a:spcAft>
                <a:spcPts val="1000"/>
              </a:spcAft>
            </a:pPr>
            <a:r>
              <a:rPr lang="en-GB" dirty="0">
                <a:effectLst/>
                <a:ea typeface="Calibri" panose="020F0502020204030204" pitchFamily="34" charset="0"/>
                <a:cs typeface="Times New Roman" panose="02020603050405020304" pitchFamily="18" charset="0"/>
              </a:rPr>
              <a:t>...received Child Benefit?							</a:t>
            </a:r>
            <a:endParaRPr lang="en-GB" dirty="0">
              <a:ea typeface="Calibri" panose="020F0502020204030204" pitchFamily="34" charset="0"/>
              <a:cs typeface="Times New Roman" panose="02020603050405020304" pitchFamily="18" charset="0"/>
            </a:endParaRPr>
          </a:p>
          <a:p>
            <a:pPr lvl="1">
              <a:spcAft>
                <a:spcPts val="1000"/>
              </a:spcAft>
            </a:pPr>
            <a:r>
              <a:rPr lang="en-GB" dirty="0">
                <a:effectLst/>
                <a:ea typeface="Calibri" panose="020F0502020204030204" pitchFamily="34" charset="0"/>
                <a:cs typeface="Times New Roman" panose="02020603050405020304" pitchFamily="18" charset="0"/>
              </a:rPr>
              <a:t>...received Council Tax Reduction for being a student?			</a:t>
            </a:r>
            <a:endParaRPr lang="en-GB" dirty="0">
              <a:ea typeface="Calibri" panose="020F0502020204030204" pitchFamily="34" charset="0"/>
              <a:cs typeface="Times New Roman" panose="02020603050405020304" pitchFamily="18" charset="0"/>
            </a:endParaRPr>
          </a:p>
          <a:p>
            <a:pPr lvl="1">
              <a:spcAft>
                <a:spcPts val="1000"/>
              </a:spcAft>
            </a:pPr>
            <a:r>
              <a:rPr lang="en-GB" dirty="0">
                <a:effectLst/>
                <a:ea typeface="Calibri" panose="020F0502020204030204" pitchFamily="34" charset="0"/>
                <a:cs typeface="Times New Roman" panose="02020603050405020304" pitchFamily="18" charset="0"/>
              </a:rPr>
              <a:t>...had junior, primary, secondary local authority schooling?					</a:t>
            </a:r>
            <a:endParaRPr lang="en-GB" dirty="0">
              <a:ea typeface="Calibri" panose="020F0502020204030204" pitchFamily="34" charset="0"/>
              <a:cs typeface="Times New Roman" panose="02020603050405020304" pitchFamily="18" charset="0"/>
            </a:endParaRPr>
          </a:p>
          <a:p>
            <a:pPr lvl="1">
              <a:spcAft>
                <a:spcPts val="1000"/>
              </a:spcAft>
            </a:pPr>
            <a:r>
              <a:rPr lang="en-GB" dirty="0">
                <a:effectLst/>
                <a:ea typeface="Calibri" panose="020F0502020204030204" pitchFamily="34" charset="0"/>
                <a:cs typeface="Times New Roman" panose="02020603050405020304" pitchFamily="18" charset="0"/>
              </a:rPr>
              <a:t>...placed a child in a nursery?								</a:t>
            </a:r>
            <a:endParaRPr lang="en-GB" dirty="0">
              <a:ea typeface="Calibri" panose="020F0502020204030204" pitchFamily="34" charset="0"/>
              <a:cs typeface="Times New Roman" panose="02020603050405020304" pitchFamily="18" charset="0"/>
            </a:endParaRPr>
          </a:p>
          <a:p>
            <a:pPr lvl="1">
              <a:spcAft>
                <a:spcPts val="1000"/>
              </a:spcAft>
            </a:pPr>
            <a:r>
              <a:rPr lang="en-GB" dirty="0">
                <a:effectLst/>
                <a:ea typeface="Calibri" panose="020F0502020204030204" pitchFamily="34" charset="0"/>
                <a:cs typeface="Times New Roman" panose="02020603050405020304" pitchFamily="18" charset="0"/>
              </a:rPr>
              <a:t>...been to A&amp;E in a hospital?  						</a:t>
            </a:r>
            <a:endParaRPr lang="en-GB" dirty="0">
              <a:ea typeface="Calibri" panose="020F0502020204030204" pitchFamily="34" charset="0"/>
              <a:cs typeface="Times New Roman" panose="02020603050405020304" pitchFamily="18" charset="0"/>
            </a:endParaRPr>
          </a:p>
          <a:p>
            <a:pPr lvl="1">
              <a:spcAft>
                <a:spcPts val="1000"/>
              </a:spcAft>
            </a:pPr>
            <a:r>
              <a:rPr lang="en-GB" dirty="0">
                <a:effectLst/>
                <a:ea typeface="Calibri" panose="020F0502020204030204" pitchFamily="34" charset="0"/>
                <a:cs typeface="Times New Roman" panose="02020603050405020304" pitchFamily="18" charset="0"/>
              </a:rPr>
              <a:t>...received Free School meals?							</a:t>
            </a:r>
            <a:endParaRPr lang="en-GB" dirty="0">
              <a:ea typeface="Calibri" panose="020F0502020204030204" pitchFamily="34" charset="0"/>
              <a:cs typeface="Times New Roman" panose="02020603050405020304" pitchFamily="18" charset="0"/>
            </a:endParaRPr>
          </a:p>
          <a:p>
            <a:pPr lvl="1">
              <a:spcAft>
                <a:spcPts val="1000"/>
              </a:spcAft>
            </a:pPr>
            <a:r>
              <a:rPr lang="en-GB" dirty="0">
                <a:effectLst/>
                <a:ea typeface="Calibri" panose="020F0502020204030204" pitchFamily="34" charset="0"/>
                <a:cs typeface="Times New Roman" panose="02020603050405020304" pitchFamily="18" charset="0"/>
              </a:rPr>
              <a:t>...received free or paid for NHS prescriptions?  					</a:t>
            </a:r>
            <a:endParaRPr lang="en-GB" dirty="0">
              <a:ea typeface="Calibri" panose="020F0502020204030204" pitchFamily="34" charset="0"/>
              <a:cs typeface="Times New Roman" panose="02020603050405020304" pitchFamily="18" charset="0"/>
            </a:endParaRPr>
          </a:p>
          <a:p>
            <a:pPr lvl="1">
              <a:spcAft>
                <a:spcPts val="1000"/>
              </a:spcAft>
            </a:pPr>
            <a:r>
              <a:rPr lang="en-GB" dirty="0">
                <a:effectLst/>
                <a:ea typeface="Calibri" panose="020F0502020204030204" pitchFamily="34" charset="0"/>
                <a:cs typeface="Times New Roman" panose="02020603050405020304" pitchFamily="18" charset="0"/>
              </a:rPr>
              <a:t>...had a vaccination from your GP (or other health care professional)?		</a:t>
            </a:r>
            <a:endParaRPr lang="en-GB" dirty="0">
              <a:ea typeface="Calibri" panose="020F0502020204030204" pitchFamily="34" charset="0"/>
              <a:cs typeface="Times New Roman" panose="02020603050405020304" pitchFamily="18" charset="0"/>
            </a:endParaRPr>
          </a:p>
          <a:p>
            <a:pPr lvl="1">
              <a:spcAft>
                <a:spcPts val="1000"/>
              </a:spcAft>
            </a:pPr>
            <a:r>
              <a:rPr lang="en-GB" dirty="0">
                <a:effectLst/>
                <a:ea typeface="Calibri" panose="020F0502020204030204" pitchFamily="34" charset="0"/>
                <a:cs typeface="Times New Roman" panose="02020603050405020304" pitchFamily="18" charset="0"/>
              </a:rPr>
              <a:t>...had NHS dentistry?	</a:t>
            </a:r>
          </a:p>
          <a:p>
            <a:pPr lvl="1">
              <a:spcAft>
                <a:spcPts val="1000"/>
              </a:spcAft>
            </a:pPr>
            <a:r>
              <a:rPr lang="en-GB" sz="2400" dirty="0">
                <a:effectLst/>
                <a:ea typeface="Calibri" panose="020F0502020204030204" pitchFamily="34" charset="0"/>
                <a:cs typeface="Times New Roman" panose="02020603050405020304" pitchFamily="18" charset="0"/>
              </a:rPr>
              <a:t>…used a Sure Start centre?	</a:t>
            </a:r>
            <a:r>
              <a:rPr lang="en-GB" sz="2000" dirty="0">
                <a:effectLst/>
                <a:ea typeface="Calibri" panose="020F0502020204030204" pitchFamily="34" charset="0"/>
                <a:cs typeface="Times New Roman" panose="02020603050405020304" pitchFamily="18" charset="0"/>
              </a:rPr>
              <a:t>								</a:t>
            </a:r>
            <a:endParaRPr lang="en-GB" sz="2000" dirty="0">
              <a:ea typeface="Calibri" panose="020F0502020204030204" pitchFamily="34" charset="0"/>
              <a:cs typeface="Times New Roman" panose="02020603050405020304" pitchFamily="18" charset="0"/>
            </a:endParaRPr>
          </a:p>
          <a:p>
            <a:pPr marL="319088" lvl="1" indent="0">
              <a:spcAft>
                <a:spcPts val="1000"/>
              </a:spcAft>
              <a:buNone/>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GB" sz="1800" dirty="0">
              <a:latin typeface="Times New Roman" panose="02020603050405020304" pitchFamily="18"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61698704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66AB291-2441-4126-A75D-08FB54C4450E}"/>
              </a:ext>
            </a:extLst>
          </p:cNvPr>
          <p:cNvSpPr>
            <a:spLocks noGrp="1"/>
          </p:cNvSpPr>
          <p:nvPr>
            <p:ph sz="quarter" idx="1"/>
          </p:nvPr>
        </p:nvSpPr>
        <p:spPr>
          <a:xfrm>
            <a:off x="0" y="1"/>
            <a:ext cx="11903242" cy="6400800"/>
          </a:xfrm>
        </p:spPr>
        <p:txBody>
          <a:bodyPr/>
          <a:lstStyle/>
          <a:p>
            <a:pPr lvl="1">
              <a:lnSpc>
                <a:spcPct val="115000"/>
              </a:lnSpc>
              <a:spcAft>
                <a:spcPts val="800"/>
              </a:spcAft>
            </a:pPr>
            <a:r>
              <a:rPr lang="en-GB" dirty="0">
                <a:effectLst/>
                <a:ea typeface="Calibri" panose="020F0502020204030204" pitchFamily="34" charset="0"/>
                <a:cs typeface="Times New Roman" panose="02020603050405020304" pitchFamily="18" charset="0"/>
              </a:rPr>
              <a:t>...been referred by your GP to a private hospital for treatment?			</a:t>
            </a:r>
            <a:endParaRPr lang="en-GB" dirty="0">
              <a:ea typeface="Calibri" panose="020F0502020204030204" pitchFamily="34" charset="0"/>
              <a:cs typeface="Times New Roman" panose="02020603050405020304" pitchFamily="18" charset="0"/>
            </a:endParaRPr>
          </a:p>
          <a:p>
            <a:pPr lvl="1">
              <a:lnSpc>
                <a:spcPct val="115000"/>
              </a:lnSpc>
              <a:spcAft>
                <a:spcPts val="800"/>
              </a:spcAft>
            </a:pPr>
            <a:r>
              <a:rPr lang="en-GB" dirty="0">
                <a:effectLst/>
                <a:ea typeface="Calibri" panose="020F0502020204030204" pitchFamily="34" charset="0"/>
                <a:cs typeface="Times New Roman" panose="02020603050405020304" pitchFamily="18" charset="0"/>
              </a:rPr>
              <a:t>...seen a specialist or been an outpatient in an NHS hospital?		</a:t>
            </a:r>
            <a:endParaRPr lang="en-GB" dirty="0">
              <a:ea typeface="Calibri" panose="020F0502020204030204" pitchFamily="34" charset="0"/>
              <a:cs typeface="Times New Roman" panose="02020603050405020304" pitchFamily="18" charset="0"/>
            </a:endParaRPr>
          </a:p>
          <a:p>
            <a:pPr lvl="1">
              <a:lnSpc>
                <a:spcPct val="115000"/>
              </a:lnSpc>
              <a:spcAft>
                <a:spcPts val="800"/>
              </a:spcAft>
            </a:pPr>
            <a:r>
              <a:rPr lang="en-GB" dirty="0">
                <a:effectLst/>
                <a:ea typeface="Calibri" panose="020F0502020204030204" pitchFamily="34" charset="0"/>
                <a:cs typeface="Times New Roman" panose="02020603050405020304" pitchFamily="18" charset="0"/>
              </a:rPr>
              <a:t>...been to a Sixth Form or College?						</a:t>
            </a:r>
            <a:endParaRPr lang="en-GB" dirty="0">
              <a:ea typeface="Calibri" panose="020F0502020204030204" pitchFamily="34" charset="0"/>
              <a:cs typeface="Times New Roman" panose="02020603050405020304" pitchFamily="18" charset="0"/>
            </a:endParaRPr>
          </a:p>
          <a:p>
            <a:pPr lvl="1">
              <a:lnSpc>
                <a:spcPct val="115000"/>
              </a:lnSpc>
              <a:spcAft>
                <a:spcPts val="800"/>
              </a:spcAft>
            </a:pPr>
            <a:r>
              <a:rPr lang="en-GB" dirty="0">
                <a:effectLst/>
                <a:ea typeface="Calibri" panose="020F0502020204030204" pitchFamily="34" charset="0"/>
                <a:cs typeface="Times New Roman" panose="02020603050405020304" pitchFamily="18" charset="0"/>
              </a:rPr>
              <a:t>... received Education Maintenance Allowance?					</a:t>
            </a:r>
            <a:endParaRPr lang="en-GB" dirty="0">
              <a:ea typeface="Calibri" panose="020F0502020204030204" pitchFamily="34" charset="0"/>
              <a:cs typeface="Times New Roman" panose="02020603050405020304" pitchFamily="18" charset="0"/>
            </a:endParaRPr>
          </a:p>
          <a:p>
            <a:pPr lvl="1">
              <a:lnSpc>
                <a:spcPct val="115000"/>
              </a:lnSpc>
              <a:spcAft>
                <a:spcPts val="800"/>
              </a:spcAft>
            </a:pPr>
            <a:r>
              <a:rPr lang="en-GB" dirty="0">
                <a:effectLst/>
                <a:ea typeface="Calibri" panose="020F0502020204030204" pitchFamily="34" charset="0"/>
                <a:cs typeface="Times New Roman" panose="02020603050405020304" pitchFamily="18" charset="0"/>
              </a:rPr>
              <a:t>...been paid the National Minimum Wage?					</a:t>
            </a:r>
            <a:endParaRPr lang="en-GB" dirty="0">
              <a:ea typeface="Calibri" panose="020F0502020204030204" pitchFamily="34" charset="0"/>
              <a:cs typeface="Times New Roman" panose="02020603050405020304" pitchFamily="18" charset="0"/>
            </a:endParaRPr>
          </a:p>
          <a:p>
            <a:pPr lvl="1">
              <a:lnSpc>
                <a:spcPct val="115000"/>
              </a:lnSpc>
              <a:spcAft>
                <a:spcPts val="800"/>
              </a:spcAft>
            </a:pPr>
            <a:r>
              <a:rPr lang="en-GB" dirty="0">
                <a:effectLst/>
                <a:ea typeface="Calibri" panose="020F0502020204030204" pitchFamily="34" charset="0"/>
                <a:cs typeface="Times New Roman" panose="02020603050405020304" pitchFamily="18" charset="0"/>
              </a:rPr>
              <a:t>...paid tuition fees to study at university?						</a:t>
            </a:r>
            <a:endParaRPr lang="en-GB" dirty="0">
              <a:ea typeface="Calibri" panose="020F0502020204030204" pitchFamily="34" charset="0"/>
              <a:cs typeface="Times New Roman" panose="02020603050405020304" pitchFamily="18" charset="0"/>
            </a:endParaRPr>
          </a:p>
          <a:p>
            <a:pPr lvl="1">
              <a:lnSpc>
                <a:spcPct val="115000"/>
              </a:lnSpc>
              <a:spcAft>
                <a:spcPts val="800"/>
              </a:spcAft>
            </a:pPr>
            <a:r>
              <a:rPr lang="en-GB" dirty="0">
                <a:effectLst/>
                <a:ea typeface="Calibri" panose="020F0502020204030204" pitchFamily="34" charset="0"/>
                <a:cs typeface="Times New Roman" panose="02020603050405020304" pitchFamily="18" charset="0"/>
              </a:rPr>
              <a:t>...had Higher Education Student Grants?						</a:t>
            </a:r>
            <a:endParaRPr lang="en-GB" dirty="0">
              <a:ea typeface="Calibri" panose="020F0502020204030204" pitchFamily="34" charset="0"/>
              <a:cs typeface="Times New Roman" panose="02020603050405020304" pitchFamily="18" charset="0"/>
            </a:endParaRPr>
          </a:p>
          <a:p>
            <a:pPr lvl="1">
              <a:lnSpc>
                <a:spcPct val="115000"/>
              </a:lnSpc>
              <a:spcAft>
                <a:spcPts val="800"/>
              </a:spcAft>
            </a:pPr>
            <a:r>
              <a:rPr lang="en-GB" dirty="0">
                <a:effectLst/>
                <a:ea typeface="Calibri" panose="020F0502020204030204" pitchFamily="34" charset="0"/>
                <a:cs typeface="Times New Roman" panose="02020603050405020304" pitchFamily="18" charset="0"/>
              </a:rPr>
              <a:t>...taken out a student loan?								</a:t>
            </a:r>
            <a:endParaRPr lang="en-GB" dirty="0">
              <a:ea typeface="Calibri" panose="020F0502020204030204" pitchFamily="34" charset="0"/>
              <a:cs typeface="Times New Roman" panose="02020603050405020304" pitchFamily="18" charset="0"/>
            </a:endParaRPr>
          </a:p>
          <a:p>
            <a:pPr lvl="1">
              <a:lnSpc>
                <a:spcPct val="115000"/>
              </a:lnSpc>
              <a:spcAft>
                <a:spcPts val="800"/>
              </a:spcAft>
            </a:pPr>
            <a:r>
              <a:rPr lang="en-GB" dirty="0">
                <a:effectLst/>
                <a:ea typeface="Calibri" panose="020F0502020204030204" pitchFamily="34" charset="0"/>
                <a:cs typeface="Times New Roman" panose="02020603050405020304" pitchFamily="18" charset="0"/>
              </a:rPr>
              <a:t>...received Jobseeker’s Allowance (JSA)?					</a:t>
            </a:r>
            <a:endParaRPr lang="en-GB" dirty="0">
              <a:ea typeface="Calibri" panose="020F0502020204030204" pitchFamily="34" charset="0"/>
              <a:cs typeface="Times New Roman" panose="02020603050405020304" pitchFamily="18" charset="0"/>
            </a:endParaRPr>
          </a:p>
          <a:p>
            <a:pPr lvl="1">
              <a:lnSpc>
                <a:spcPct val="115000"/>
              </a:lnSpc>
              <a:spcAft>
                <a:spcPts val="800"/>
              </a:spcAft>
            </a:pPr>
            <a:r>
              <a:rPr lang="en-GB" dirty="0">
                <a:effectLst/>
                <a:ea typeface="Calibri" panose="020F0502020204030204" pitchFamily="34" charset="0"/>
                <a:cs typeface="Times New Roman" panose="02020603050405020304" pitchFamily="18" charset="0"/>
              </a:rPr>
              <a:t>....received Income Support (IS)?						</a:t>
            </a:r>
            <a:endParaRPr lang="en-GB" dirty="0">
              <a:ea typeface="Calibri" panose="020F0502020204030204" pitchFamily="34" charset="0"/>
              <a:cs typeface="Times New Roman" panose="02020603050405020304" pitchFamily="18" charset="0"/>
            </a:endParaRPr>
          </a:p>
          <a:p>
            <a:pPr lvl="1">
              <a:lnSpc>
                <a:spcPct val="115000"/>
              </a:lnSpc>
              <a:spcAft>
                <a:spcPts val="800"/>
              </a:spcAft>
            </a:pPr>
            <a:r>
              <a:rPr lang="en-GB" dirty="0">
                <a:effectLst/>
                <a:ea typeface="Calibri" panose="020F0502020204030204" pitchFamily="34" charset="0"/>
                <a:cs typeface="Times New Roman" panose="02020603050405020304" pitchFamily="18" charset="0"/>
              </a:rPr>
              <a:t>...received Statutory Maternity Pay?							</a:t>
            </a:r>
            <a:endParaRPr lang="en-GB" dirty="0">
              <a:ea typeface="Calibri" panose="020F0502020204030204" pitchFamily="34" charset="0"/>
              <a:cs typeface="Times New Roman" panose="02020603050405020304" pitchFamily="18" charset="0"/>
            </a:endParaRPr>
          </a:p>
          <a:p>
            <a:pPr lvl="1">
              <a:lnSpc>
                <a:spcPct val="115000"/>
              </a:lnSpc>
              <a:spcAft>
                <a:spcPts val="800"/>
              </a:spcAft>
            </a:pPr>
            <a:r>
              <a:rPr lang="en-GB" dirty="0">
                <a:effectLst/>
                <a:ea typeface="Calibri" panose="020F0502020204030204" pitchFamily="34" charset="0"/>
                <a:cs typeface="Times New Roman" panose="02020603050405020304" pitchFamily="18" charset="0"/>
              </a:rPr>
              <a:t>...been employed to care for someone who is old/has a disability? </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178746683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A56CE54-BCE8-45DB-9031-513717714689}"/>
              </a:ext>
            </a:extLst>
          </p:cNvPr>
          <p:cNvSpPr>
            <a:spLocks noGrp="1"/>
          </p:cNvSpPr>
          <p:nvPr>
            <p:ph sz="quarter" idx="1"/>
          </p:nvPr>
        </p:nvSpPr>
        <p:spPr>
          <a:xfrm>
            <a:off x="110359" y="126124"/>
            <a:ext cx="12081641" cy="6731876"/>
          </a:xfrm>
        </p:spPr>
        <p:txBody>
          <a:bodyPr/>
          <a:lstStyle/>
          <a:p>
            <a:pPr lvl="1">
              <a:lnSpc>
                <a:spcPct val="115000"/>
              </a:lnSpc>
              <a:spcAft>
                <a:spcPts val="800"/>
              </a:spcAft>
            </a:pPr>
            <a:r>
              <a:rPr lang="en-GB" sz="2200" dirty="0">
                <a:effectLst/>
                <a:latin typeface="Perpetua" panose="02020502060401020303" pitchFamily="18" charset="0"/>
                <a:ea typeface="Calibri" panose="020F0502020204030204" pitchFamily="34" charset="0"/>
                <a:cs typeface="Times New Roman" panose="02020603050405020304" pitchFamily="18" charset="0"/>
              </a:rPr>
              <a:t>…received Statutory Sick Pay?							</a:t>
            </a:r>
            <a:endParaRPr lang="en-GB" sz="2200" dirty="0">
              <a:latin typeface="Perpetua" panose="02020502060401020303" pitchFamily="18" charset="0"/>
              <a:ea typeface="Calibri" panose="020F0502020204030204" pitchFamily="34" charset="0"/>
              <a:cs typeface="Times New Roman" panose="02020603050405020304" pitchFamily="18" charset="0"/>
            </a:endParaRPr>
          </a:p>
          <a:p>
            <a:pPr lvl="1">
              <a:lnSpc>
                <a:spcPct val="115000"/>
              </a:lnSpc>
              <a:spcAft>
                <a:spcPts val="800"/>
              </a:spcAft>
            </a:pPr>
            <a:r>
              <a:rPr lang="en-GB" sz="2200" dirty="0">
                <a:effectLst/>
                <a:latin typeface="Perpetua" panose="02020502060401020303" pitchFamily="18" charset="0"/>
                <a:ea typeface="Calibri" panose="020F0502020204030204" pitchFamily="34" charset="0"/>
                <a:cs typeface="Times New Roman" panose="02020603050405020304" pitchFamily="18" charset="0"/>
              </a:rPr>
              <a:t>...lived in council or housing association housing?					</a:t>
            </a:r>
            <a:endParaRPr lang="en-GB" sz="2200" dirty="0">
              <a:latin typeface="Perpetua" panose="02020502060401020303" pitchFamily="18" charset="0"/>
              <a:ea typeface="Calibri" panose="020F0502020204030204" pitchFamily="34" charset="0"/>
              <a:cs typeface="Times New Roman" panose="02020603050405020304" pitchFamily="18" charset="0"/>
            </a:endParaRPr>
          </a:p>
          <a:p>
            <a:pPr lvl="1">
              <a:lnSpc>
                <a:spcPct val="115000"/>
              </a:lnSpc>
              <a:spcAft>
                <a:spcPts val="800"/>
              </a:spcAft>
            </a:pPr>
            <a:r>
              <a:rPr lang="en-GB" sz="2200" dirty="0">
                <a:effectLst/>
                <a:latin typeface="Perpetua" panose="02020502060401020303" pitchFamily="18" charset="0"/>
                <a:ea typeface="Calibri" panose="020F0502020204030204" pitchFamily="34" charset="0"/>
                <a:cs typeface="Times New Roman" panose="02020603050405020304" pitchFamily="18" charset="0"/>
              </a:rPr>
              <a:t>...had a CRB/DBS check for employment/study/voluntary work?			</a:t>
            </a:r>
            <a:endParaRPr lang="en-GB" sz="2200" dirty="0">
              <a:latin typeface="Perpetua" panose="02020502060401020303" pitchFamily="18" charset="0"/>
              <a:ea typeface="Calibri" panose="020F0502020204030204" pitchFamily="34" charset="0"/>
              <a:cs typeface="Times New Roman" panose="02020603050405020304" pitchFamily="18" charset="0"/>
            </a:endParaRPr>
          </a:p>
          <a:p>
            <a:pPr lvl="1">
              <a:lnSpc>
                <a:spcPct val="115000"/>
              </a:lnSpc>
              <a:spcAft>
                <a:spcPts val="800"/>
              </a:spcAft>
            </a:pPr>
            <a:r>
              <a:rPr lang="en-GB" sz="2200" dirty="0">
                <a:effectLst/>
                <a:latin typeface="Perpetua" panose="02020502060401020303" pitchFamily="18" charset="0"/>
                <a:ea typeface="Calibri" panose="020F0502020204030204" pitchFamily="34" charset="0"/>
                <a:cs typeface="Times New Roman" panose="02020603050405020304" pitchFamily="18" charset="0"/>
              </a:rPr>
              <a:t>...received Working and/or Child Tax Credits?						</a:t>
            </a:r>
            <a:endParaRPr lang="en-GB" sz="2200" dirty="0">
              <a:latin typeface="Perpetua" panose="02020502060401020303" pitchFamily="18" charset="0"/>
              <a:ea typeface="Calibri" panose="020F0502020204030204" pitchFamily="34" charset="0"/>
              <a:cs typeface="Times New Roman" panose="02020603050405020304" pitchFamily="18" charset="0"/>
            </a:endParaRPr>
          </a:p>
          <a:p>
            <a:pPr lvl="1">
              <a:lnSpc>
                <a:spcPct val="115000"/>
              </a:lnSpc>
              <a:spcAft>
                <a:spcPts val="800"/>
              </a:spcAft>
            </a:pPr>
            <a:r>
              <a:rPr lang="en-GB" sz="2200" dirty="0">
                <a:effectLst/>
                <a:latin typeface="Perpetua" panose="02020502060401020303" pitchFamily="18" charset="0"/>
                <a:ea typeface="Calibri" panose="020F0502020204030204" pitchFamily="34" charset="0"/>
                <a:cs typeface="Times New Roman" panose="02020603050405020304" pitchFamily="18" charset="0"/>
              </a:rPr>
              <a:t>...received Housing Benefit?									</a:t>
            </a:r>
            <a:endParaRPr lang="en-GB" sz="2200" dirty="0">
              <a:latin typeface="Perpetua" panose="02020502060401020303" pitchFamily="18" charset="0"/>
              <a:ea typeface="Calibri" panose="020F0502020204030204" pitchFamily="34" charset="0"/>
              <a:cs typeface="Times New Roman" panose="02020603050405020304" pitchFamily="18" charset="0"/>
            </a:endParaRPr>
          </a:p>
          <a:p>
            <a:pPr lvl="1">
              <a:lnSpc>
                <a:spcPct val="115000"/>
              </a:lnSpc>
              <a:spcAft>
                <a:spcPts val="800"/>
              </a:spcAft>
            </a:pPr>
            <a:r>
              <a:rPr lang="en-GB" sz="2200" dirty="0">
                <a:effectLst/>
                <a:latin typeface="Perpetua" panose="02020502060401020303" pitchFamily="18" charset="0"/>
                <a:ea typeface="Calibri" panose="020F0502020204030204" pitchFamily="34" charset="0"/>
              </a:rPr>
              <a:t>...bought a home under the Right to Buy scheme?</a:t>
            </a:r>
          </a:p>
          <a:p>
            <a:pPr>
              <a:lnSpc>
                <a:spcPct val="115000"/>
              </a:lnSpc>
              <a:spcAft>
                <a:spcPts val="800"/>
              </a:spcAft>
            </a:pPr>
            <a:r>
              <a:rPr lang="en-GB" sz="3600" dirty="0">
                <a:latin typeface="Perpetua" panose="02020502060401020303" pitchFamily="18" charset="0"/>
                <a:ea typeface="Calibri" panose="020F0502020204030204" pitchFamily="34" charset="0"/>
              </a:rPr>
              <a:t>The above are examples of state welfare/social policy</a:t>
            </a:r>
          </a:p>
          <a:p>
            <a:pPr>
              <a:lnSpc>
                <a:spcPct val="115000"/>
              </a:lnSpc>
              <a:spcAft>
                <a:spcPts val="800"/>
              </a:spcAft>
            </a:pPr>
            <a:r>
              <a:rPr lang="en-GB" sz="3600" dirty="0">
                <a:latin typeface="Perpetua" panose="02020502060401020303" pitchFamily="18" charset="0"/>
                <a:ea typeface="Calibri" panose="020F0502020204030204" pitchFamily="34" charset="0"/>
              </a:rPr>
              <a:t>These are areas of significant governmental/academic interest and (terminological) discussion/dispute (see, for example, Blakemore and Warwick-Booth, 2013; </a:t>
            </a:r>
            <a:r>
              <a:rPr lang="en-GB" sz="3600" dirty="0" err="1">
                <a:latin typeface="Perpetua" panose="02020502060401020303" pitchFamily="18" charset="0"/>
                <a:ea typeface="Calibri" panose="020F0502020204030204" pitchFamily="34" charset="0"/>
              </a:rPr>
              <a:t>Glennerster</a:t>
            </a:r>
            <a:r>
              <a:rPr lang="en-GB" sz="3600" dirty="0">
                <a:latin typeface="Perpetua" panose="02020502060401020303" pitchFamily="18" charset="0"/>
                <a:ea typeface="Calibri" panose="020F0502020204030204" pitchFamily="34" charset="0"/>
              </a:rPr>
              <a:t>, 2017; </a:t>
            </a:r>
            <a:r>
              <a:rPr lang="en-GB" sz="3600" dirty="0" err="1">
                <a:latin typeface="Perpetua" panose="02020502060401020303" pitchFamily="18" charset="0"/>
                <a:ea typeface="Calibri" panose="020F0502020204030204" pitchFamily="34" charset="0"/>
              </a:rPr>
              <a:t>Bochel</a:t>
            </a:r>
            <a:r>
              <a:rPr lang="en-GB" sz="3600" dirty="0">
                <a:latin typeface="Perpetua" panose="02020502060401020303" pitchFamily="18" charset="0"/>
                <a:ea typeface="Calibri" panose="020F0502020204030204" pitchFamily="34" charset="0"/>
              </a:rPr>
              <a:t>, 2022; Alcock and Gregory, 2022). </a:t>
            </a:r>
          </a:p>
          <a:p>
            <a:pPr>
              <a:lnSpc>
                <a:spcPct val="115000"/>
              </a:lnSpc>
              <a:spcAft>
                <a:spcPts val="800"/>
              </a:spcAft>
            </a:pPr>
            <a:endParaRPr lang="en-GB" sz="2400" dirty="0">
              <a:effectLst/>
              <a:latin typeface="Perpetua" panose="02020502060401020303" pitchFamily="18" charset="0"/>
              <a:ea typeface="Calibri" panose="020F0502020204030204" pitchFamily="34" charset="0"/>
            </a:endParaRPr>
          </a:p>
          <a:p>
            <a:pPr marL="319088" lvl="1" indent="0">
              <a:lnSpc>
                <a:spcPct val="115000"/>
              </a:lnSpc>
              <a:spcAft>
                <a:spcPts val="800"/>
              </a:spcAft>
              <a:buNone/>
            </a:pPr>
            <a:r>
              <a:rPr lang="en-GB" sz="1800" b="1" i="1" dirty="0">
                <a:latin typeface="Times New Roman" panose="02020603050405020304" pitchFamily="18" charset="0"/>
                <a:ea typeface="Calibri" panose="020F0502020204030204" pitchFamily="34" charset="0"/>
              </a:rPr>
              <a:t>	</a:t>
            </a:r>
          </a:p>
          <a:p>
            <a:pPr marL="319088" lvl="1" indent="0">
              <a:lnSpc>
                <a:spcPct val="115000"/>
              </a:lnSpc>
              <a:spcAft>
                <a:spcPts val="800"/>
              </a:spcAft>
              <a:buNone/>
            </a:pPr>
            <a:endParaRPr lang="en-GB" sz="1800" b="1" i="1" dirty="0">
              <a:latin typeface="Times New Roman" panose="02020603050405020304" pitchFamily="18" charset="0"/>
              <a:ea typeface="Calibri" panose="020F0502020204030204" pitchFamily="34" charset="0"/>
            </a:endParaRPr>
          </a:p>
          <a:p>
            <a:pPr marL="319088" lvl="1" indent="0">
              <a:lnSpc>
                <a:spcPct val="115000"/>
              </a:lnSpc>
              <a:spcAft>
                <a:spcPts val="800"/>
              </a:spcAft>
              <a:buNone/>
            </a:pPr>
            <a:r>
              <a:rPr lang="en-GB" sz="1800" dirty="0">
                <a:effectLst/>
                <a:latin typeface="Times New Roman" panose="02020603050405020304" pitchFamily="18" charset="0"/>
                <a:ea typeface="Calibri" panose="020F0502020204030204" pitchFamily="34" charset="0"/>
              </a:rPr>
              <a:t>		</a:t>
            </a:r>
            <a:endParaRPr lang="en-GB" dirty="0"/>
          </a:p>
        </p:txBody>
      </p:sp>
    </p:spTree>
    <p:extLst>
      <p:ext uri="{BB962C8B-B14F-4D97-AF65-F5344CB8AC3E}">
        <p14:creationId xmlns:p14="http://schemas.microsoft.com/office/powerpoint/2010/main" val="363632042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585A2A-0B41-485D-988F-59C95863E3B8}"/>
              </a:ext>
            </a:extLst>
          </p:cNvPr>
          <p:cNvSpPr>
            <a:spLocks noGrp="1"/>
          </p:cNvSpPr>
          <p:nvPr>
            <p:ph type="title"/>
          </p:nvPr>
        </p:nvSpPr>
        <p:spPr>
          <a:xfrm>
            <a:off x="386862" y="274637"/>
            <a:ext cx="11195538" cy="1184885"/>
          </a:xfrm>
        </p:spPr>
        <p:txBody>
          <a:bodyPr/>
          <a:lstStyle/>
          <a:p>
            <a:pPr>
              <a:defRPr/>
            </a:pPr>
            <a:r>
              <a:rPr lang="en-GB" dirty="0"/>
              <a:t>Sir William Beveridge and Aneurin Bevan: key figures of social welfare in the UK</a:t>
            </a:r>
          </a:p>
        </p:txBody>
      </p:sp>
      <p:pic>
        <p:nvPicPr>
          <p:cNvPr id="55299" name="Picture 2" descr="F:\trinity1718\socialpolicy\2292.jpg">
            <a:extLst>
              <a:ext uri="{FF2B5EF4-FFF2-40B4-BE49-F238E27FC236}">
                <a16:creationId xmlns:a16="http://schemas.microsoft.com/office/drawing/2014/main" id="{FC272876-BF8E-62FB-E1C1-31BEF6054B22}"/>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a:xfrm>
            <a:off x="332161" y="1807111"/>
            <a:ext cx="5406292" cy="3243775"/>
          </a:xfrm>
          <a:noFill/>
        </p:spPr>
      </p:pic>
      <p:pic>
        <p:nvPicPr>
          <p:cNvPr id="3" name="Picture 2">
            <a:extLst>
              <a:ext uri="{FF2B5EF4-FFF2-40B4-BE49-F238E27FC236}">
                <a16:creationId xmlns:a16="http://schemas.microsoft.com/office/drawing/2014/main" id="{4249E222-A379-7207-7A23-DD9B4D3E4AE7}"/>
              </a:ext>
            </a:extLst>
          </p:cNvPr>
          <p:cNvPicPr>
            <a:picLocks noChangeAspect="1"/>
          </p:cNvPicPr>
          <p:nvPr/>
        </p:nvPicPr>
        <p:blipFill>
          <a:blip r:embed="rId4"/>
          <a:stretch>
            <a:fillRect/>
          </a:stretch>
        </p:blipFill>
        <p:spPr>
          <a:xfrm>
            <a:off x="5984631" y="1807110"/>
            <a:ext cx="5763839" cy="3243775"/>
          </a:xfrm>
          <a:prstGeom prst="rect">
            <a:avLst/>
          </a:prstGeom>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D3D31E-C8C3-45FF-821B-378BDC3B3AB6}"/>
              </a:ext>
            </a:extLst>
          </p:cNvPr>
          <p:cNvSpPr>
            <a:spLocks noGrp="1"/>
          </p:cNvSpPr>
          <p:nvPr>
            <p:ph type="title"/>
          </p:nvPr>
        </p:nvSpPr>
        <p:spPr>
          <a:xfrm>
            <a:off x="175846" y="274638"/>
            <a:ext cx="11406554" cy="674931"/>
          </a:xfrm>
        </p:spPr>
        <p:txBody>
          <a:bodyPr/>
          <a:lstStyle/>
          <a:p>
            <a:pPr>
              <a:defRPr/>
            </a:pPr>
            <a:r>
              <a:rPr lang="en-GB" dirty="0"/>
              <a:t>(State ) welfare and social policy</a:t>
            </a:r>
          </a:p>
        </p:txBody>
      </p:sp>
      <p:sp>
        <p:nvSpPr>
          <p:cNvPr id="45059" name="Content Placeholder 2">
            <a:extLst>
              <a:ext uri="{FF2B5EF4-FFF2-40B4-BE49-F238E27FC236}">
                <a16:creationId xmlns:a16="http://schemas.microsoft.com/office/drawing/2014/main" id="{6C47D13C-2707-4CF2-F7CF-50F370093B78}"/>
              </a:ext>
            </a:extLst>
          </p:cNvPr>
          <p:cNvSpPr>
            <a:spLocks noGrp="1"/>
          </p:cNvSpPr>
          <p:nvPr>
            <p:ph idx="1"/>
          </p:nvPr>
        </p:nvSpPr>
        <p:spPr>
          <a:xfrm>
            <a:off x="175846" y="949569"/>
            <a:ext cx="11406554" cy="5633793"/>
          </a:xfrm>
        </p:spPr>
        <p:txBody>
          <a:bodyPr/>
          <a:lstStyle/>
          <a:p>
            <a:r>
              <a:rPr lang="en-GB" altLang="en-US" sz="2800" dirty="0"/>
              <a:t> In broad terms, welfare can mean well-being of individuals/groups (this could be in terms of health, material well-being, opportunity, autonomy etc.); more narrowly, it refers to certain sorts of ‘collective provision’ which attempt to protect people’s welfare.</a:t>
            </a:r>
          </a:p>
          <a:p>
            <a:r>
              <a:rPr lang="en-GB" altLang="en-US" sz="2800" dirty="0"/>
              <a:t>‘Social welfare’ often refers to the range of services provided by the state </a:t>
            </a:r>
          </a:p>
          <a:p>
            <a:r>
              <a:rPr lang="en-GB" sz="2800" dirty="0"/>
              <a:t>Social policy is a field of study concerned with social welfare and the social services, specifically, ‘the provision made for people in respect of states of dependency, such as old age, childhood, sickness and unemployment’ (</a:t>
            </a:r>
            <a:r>
              <a:rPr lang="en-GB" sz="2800" dirty="0" err="1"/>
              <a:t>Spicker</a:t>
            </a:r>
            <a:r>
              <a:rPr lang="en-GB" sz="2800" dirty="0"/>
              <a:t>, 2006, p. 2)</a:t>
            </a:r>
            <a:r>
              <a:rPr lang="en-GB" sz="2800" dirty="0">
                <a:latin typeface="Perpetua" panose="02020502060401020303" pitchFamily="18" charset="0"/>
              </a:rPr>
              <a:t> </a:t>
            </a:r>
          </a:p>
          <a:p>
            <a:r>
              <a:rPr lang="en-GB" sz="2800" dirty="0" err="1">
                <a:latin typeface="Perpetua" panose="02020502060401020303" pitchFamily="18" charset="0"/>
              </a:rPr>
              <a:t>Glennerster</a:t>
            </a:r>
            <a:r>
              <a:rPr lang="en-GB" sz="2800" dirty="0">
                <a:latin typeface="Perpetua" panose="02020502060401020303" pitchFamily="18" charset="0"/>
              </a:rPr>
              <a:t> (2017, p. 3) notes that welfare policies aim to, ‘ensure that all individuals’ basic needs are met, whatever misfortune affects them and whatever their age’.</a:t>
            </a:r>
          </a:p>
          <a:p>
            <a:pPr marL="0" indent="0">
              <a:buNone/>
            </a:pPr>
            <a:r>
              <a:rPr lang="en-GB" sz="1600" dirty="0"/>
              <a:t>(See, for example, Hill and Irving, 2009;</a:t>
            </a:r>
            <a:r>
              <a:rPr lang="en-GB" sz="1600" dirty="0">
                <a:latin typeface="Perpetua" panose="02020502060401020303" pitchFamily="18" charset="0"/>
                <a:ea typeface="Calibri" panose="020F0502020204030204" pitchFamily="34" charset="0"/>
              </a:rPr>
              <a:t> Blakemore and Warwick-Booth, 2013; </a:t>
            </a:r>
            <a:r>
              <a:rPr lang="en-GB" sz="1600" dirty="0" err="1">
                <a:latin typeface="Perpetua" panose="02020502060401020303" pitchFamily="18" charset="0"/>
                <a:ea typeface="Calibri" panose="020F0502020204030204" pitchFamily="34" charset="0"/>
              </a:rPr>
              <a:t>Spicker</a:t>
            </a:r>
            <a:r>
              <a:rPr lang="en-GB" sz="1600" dirty="0">
                <a:latin typeface="Perpetua" panose="02020502060401020303" pitchFamily="18" charset="0"/>
                <a:ea typeface="Calibri" panose="020F0502020204030204" pitchFamily="34" charset="0"/>
              </a:rPr>
              <a:t>, 2014; </a:t>
            </a:r>
            <a:r>
              <a:rPr lang="en-GB" sz="1600" dirty="0" err="1">
                <a:latin typeface="Perpetua" panose="02020502060401020303" pitchFamily="18" charset="0"/>
                <a:ea typeface="Calibri" panose="020F0502020204030204" pitchFamily="34" charset="0"/>
              </a:rPr>
              <a:t>Glennerster</a:t>
            </a:r>
            <a:r>
              <a:rPr lang="en-GB" sz="1600" dirty="0">
                <a:latin typeface="Perpetua" panose="02020502060401020303" pitchFamily="18" charset="0"/>
                <a:ea typeface="Calibri" panose="020F0502020204030204" pitchFamily="34" charset="0"/>
              </a:rPr>
              <a:t>, 2017; </a:t>
            </a:r>
            <a:r>
              <a:rPr lang="en-GB" sz="1600" dirty="0" err="1">
                <a:latin typeface="Perpetua" panose="02020502060401020303" pitchFamily="18" charset="0"/>
                <a:ea typeface="Calibri" panose="020F0502020204030204" pitchFamily="34" charset="0"/>
              </a:rPr>
              <a:t>Bochel</a:t>
            </a:r>
            <a:r>
              <a:rPr lang="en-GB" sz="1600" dirty="0">
                <a:latin typeface="Perpetua" panose="02020502060401020303" pitchFamily="18" charset="0"/>
                <a:ea typeface="Calibri" panose="020F0502020204030204" pitchFamily="34" charset="0"/>
              </a:rPr>
              <a:t>, 2022; Alcock and Gregory, 2022; Anderson et al., 2022). </a:t>
            </a:r>
          </a:p>
          <a:p>
            <a:pPr marL="0" indent="0">
              <a:buNone/>
            </a:pPr>
            <a:endParaRPr lang="en-GB" sz="3200" dirty="0"/>
          </a:p>
          <a:p>
            <a:pPr>
              <a:buFont typeface="Arial" panose="020B0604020202020204" pitchFamily="34" charset="0"/>
              <a:buNone/>
            </a:pPr>
            <a:endParaRPr lang="en-GB" altLang="en-US" dirty="0"/>
          </a:p>
          <a:p>
            <a:pPr lvl="1">
              <a:buFont typeface="Arial" panose="020B0604020202020204" pitchFamily="34" charset="0"/>
              <a:buNone/>
            </a:pPr>
            <a:endParaRPr lang="en-GB" altLang="en-US"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98EE62-A887-10DF-70CF-78BCCC2EDC02}"/>
              </a:ext>
            </a:extLst>
          </p:cNvPr>
          <p:cNvSpPr>
            <a:spLocks noGrp="1"/>
          </p:cNvSpPr>
          <p:nvPr>
            <p:ph type="title"/>
          </p:nvPr>
        </p:nvSpPr>
        <p:spPr>
          <a:xfrm>
            <a:off x="193431" y="274638"/>
            <a:ext cx="11388969" cy="622177"/>
          </a:xfrm>
        </p:spPr>
        <p:txBody>
          <a:bodyPr/>
          <a:lstStyle/>
          <a:p>
            <a:r>
              <a:rPr lang="en-GB" dirty="0"/>
              <a:t>An example of social policy</a:t>
            </a:r>
          </a:p>
        </p:txBody>
      </p:sp>
      <p:pic>
        <p:nvPicPr>
          <p:cNvPr id="3" name="Picture 2">
            <a:extLst>
              <a:ext uri="{FF2B5EF4-FFF2-40B4-BE49-F238E27FC236}">
                <a16:creationId xmlns:a16="http://schemas.microsoft.com/office/drawing/2014/main" id="{2E5E13B8-7142-4CDB-38AF-7ADC76BEB6E8}"/>
              </a:ext>
            </a:extLst>
          </p:cNvPr>
          <p:cNvPicPr>
            <a:picLocks noChangeAspect="1"/>
          </p:cNvPicPr>
          <p:nvPr/>
        </p:nvPicPr>
        <p:blipFill>
          <a:blip r:embed="rId2"/>
          <a:stretch>
            <a:fillRect/>
          </a:stretch>
        </p:blipFill>
        <p:spPr>
          <a:xfrm>
            <a:off x="1127760" y="778295"/>
            <a:ext cx="9520309" cy="5805067"/>
          </a:xfrm>
          <a:prstGeom prst="rect">
            <a:avLst/>
          </a:prstGeom>
        </p:spPr>
      </p:pic>
    </p:spTree>
    <p:extLst>
      <p:ext uri="{BB962C8B-B14F-4D97-AF65-F5344CB8AC3E}">
        <p14:creationId xmlns:p14="http://schemas.microsoft.com/office/powerpoint/2010/main" val="84907563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C6D9EA-4582-4568-AADB-20E0EF0BE8EB}"/>
              </a:ext>
            </a:extLst>
          </p:cNvPr>
          <p:cNvSpPr>
            <a:spLocks noGrp="1"/>
          </p:cNvSpPr>
          <p:nvPr>
            <p:ph type="title"/>
          </p:nvPr>
        </p:nvSpPr>
        <p:spPr>
          <a:xfrm>
            <a:off x="228601" y="274638"/>
            <a:ext cx="11353800" cy="692516"/>
          </a:xfrm>
        </p:spPr>
        <p:txBody>
          <a:bodyPr/>
          <a:lstStyle/>
          <a:p>
            <a:pPr>
              <a:defRPr/>
            </a:pPr>
            <a:r>
              <a:rPr lang="en-GB" dirty="0"/>
              <a:t>Smoking in public places</a:t>
            </a:r>
          </a:p>
        </p:txBody>
      </p:sp>
      <p:sp>
        <p:nvSpPr>
          <p:cNvPr id="49155" name="Content Placeholder 2">
            <a:extLst>
              <a:ext uri="{FF2B5EF4-FFF2-40B4-BE49-F238E27FC236}">
                <a16:creationId xmlns:a16="http://schemas.microsoft.com/office/drawing/2014/main" id="{66EE72D8-D1A9-C528-02FD-2AA6CB74373F}"/>
              </a:ext>
            </a:extLst>
          </p:cNvPr>
          <p:cNvSpPr>
            <a:spLocks noGrp="1"/>
          </p:cNvSpPr>
          <p:nvPr>
            <p:ph idx="1"/>
          </p:nvPr>
        </p:nvSpPr>
        <p:spPr>
          <a:xfrm>
            <a:off x="228599" y="967153"/>
            <a:ext cx="11734799" cy="5750169"/>
          </a:xfrm>
        </p:spPr>
        <p:txBody>
          <a:bodyPr/>
          <a:lstStyle/>
          <a:p>
            <a:r>
              <a:rPr lang="en-GB" altLang="en-US" sz="4000" dirty="0" err="1"/>
              <a:t>Wanless</a:t>
            </a:r>
            <a:r>
              <a:rPr lang="en-GB" altLang="en-US" sz="4000" dirty="0"/>
              <a:t> (2004) review into public health in the UK: referred to current health risks, including smoking.</a:t>
            </a:r>
          </a:p>
          <a:p>
            <a:r>
              <a:rPr lang="en-GB" altLang="en-US" sz="4000" dirty="0"/>
              <a:t>Government responded with the White Paper</a:t>
            </a:r>
            <a:r>
              <a:rPr lang="en-GB" altLang="en-US" sz="4000" i="1" dirty="0"/>
              <a:t> Choosing Health </a:t>
            </a:r>
            <a:r>
              <a:rPr lang="en-GB" altLang="en-US" sz="4000" dirty="0"/>
              <a:t>(Secretary of State for Health, 2004).  One of key priorities was to reduce the numbers of people who smoke. </a:t>
            </a:r>
          </a:p>
          <a:p>
            <a:r>
              <a:rPr lang="en-GB" altLang="en-US" sz="4000" dirty="0"/>
              <a:t>Health Act 2006 created powers to implement a ban on smoking in public places (with effect from July, 2007). </a:t>
            </a:r>
          </a:p>
          <a:p>
            <a:r>
              <a:rPr lang="en-GB" altLang="en-US" sz="4000" dirty="0"/>
              <a:t>This is an example of how contextual awareness can impact on health</a:t>
            </a:r>
          </a:p>
          <a:p>
            <a:endParaRPr lang="en-GB" altLang="en-US" i="1" dirty="0"/>
          </a:p>
          <a:p>
            <a:pPr>
              <a:buFont typeface="Arial" panose="020B0604020202020204" pitchFamily="34" charset="0"/>
              <a:buNone/>
            </a:pPr>
            <a:endParaRPr lang="en-GB" altLang="en-US" dirty="0"/>
          </a:p>
          <a:p>
            <a:endParaRPr lang="en-GB" altLang="en-US"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B323BD-6F56-42ED-9AA7-DDD5C836B245}"/>
              </a:ext>
            </a:extLst>
          </p:cNvPr>
          <p:cNvSpPr>
            <a:spLocks noGrp="1"/>
          </p:cNvSpPr>
          <p:nvPr>
            <p:ph type="title"/>
          </p:nvPr>
        </p:nvSpPr>
        <p:spPr>
          <a:xfrm>
            <a:off x="137160" y="274638"/>
            <a:ext cx="11445240" cy="731202"/>
          </a:xfrm>
        </p:spPr>
        <p:txBody>
          <a:bodyPr/>
          <a:lstStyle/>
          <a:p>
            <a:r>
              <a:rPr lang="en-GB" dirty="0"/>
              <a:t>What is context?</a:t>
            </a:r>
          </a:p>
        </p:txBody>
      </p:sp>
      <p:sp>
        <p:nvSpPr>
          <p:cNvPr id="3" name="Content Placeholder 2">
            <a:extLst>
              <a:ext uri="{FF2B5EF4-FFF2-40B4-BE49-F238E27FC236}">
                <a16:creationId xmlns:a16="http://schemas.microsoft.com/office/drawing/2014/main" id="{CA89505A-2356-4933-A468-35A8F8209B11}"/>
              </a:ext>
            </a:extLst>
          </p:cNvPr>
          <p:cNvSpPr>
            <a:spLocks noGrp="1"/>
          </p:cNvSpPr>
          <p:nvPr>
            <p:ph sz="quarter" idx="1"/>
          </p:nvPr>
        </p:nvSpPr>
        <p:spPr>
          <a:xfrm>
            <a:off x="426720" y="1005840"/>
            <a:ext cx="11445240" cy="5364480"/>
          </a:xfrm>
        </p:spPr>
        <p:txBody>
          <a:bodyPr/>
          <a:lstStyle/>
          <a:p>
            <a:r>
              <a:rPr lang="en-GB" dirty="0"/>
              <a:t>Goodwin and </a:t>
            </a:r>
            <a:r>
              <a:rPr lang="en-GB" dirty="0" err="1"/>
              <a:t>Duranti</a:t>
            </a:r>
            <a:r>
              <a:rPr lang="en-GB" dirty="0"/>
              <a:t> (1992) suggest that there can be no single definition for the word ‘context’ (arguing that its meaning varies within different research paradigms) before adding (1992, p.3) that: </a:t>
            </a:r>
          </a:p>
          <a:p>
            <a:pPr marL="0" indent="0">
              <a:buNone/>
            </a:pPr>
            <a:r>
              <a:rPr lang="en-GB" dirty="0"/>
              <a:t>	When the issue of context is raised it is typically argued that the focal event cannot be 	properly understood, interpreted appropriately, or described in a relevant fashion, 	unless one looks beyond the event itself to other phenomena…</a:t>
            </a:r>
          </a:p>
          <a:p>
            <a:r>
              <a:rPr lang="en-GB" dirty="0"/>
              <a:t>Goffman (1974) discusses context in terms of a ‘frame’ surrounding social phenomena that permits understanding.  </a:t>
            </a:r>
          </a:p>
          <a:p>
            <a:r>
              <a:rPr lang="en-GB" dirty="0"/>
              <a:t>Bate (2014, p. 3) notes that:</a:t>
            </a:r>
          </a:p>
          <a:p>
            <a:pPr marL="0" indent="0">
              <a:buNone/>
            </a:pPr>
            <a:r>
              <a:rPr lang="en-GB" dirty="0"/>
              <a:t>	In everyday talk we often hear people talking about the importance of not taking 	something out of context.   This is wise advice.  Nothing exists, and therefore can be 	understood, in isolation from its context, for it is context that gives meaning to what 	we think and do.  </a:t>
            </a:r>
          </a:p>
          <a:p>
            <a:endParaRPr lang="en-GB" dirty="0"/>
          </a:p>
        </p:txBody>
      </p:sp>
    </p:spTree>
    <p:extLst>
      <p:ext uri="{BB962C8B-B14F-4D97-AF65-F5344CB8AC3E}">
        <p14:creationId xmlns:p14="http://schemas.microsoft.com/office/powerpoint/2010/main" val="373143754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181F8B-6FAD-4709-AEF4-C8B0B26AB853}"/>
              </a:ext>
            </a:extLst>
          </p:cNvPr>
          <p:cNvSpPr>
            <a:spLocks noGrp="1"/>
          </p:cNvSpPr>
          <p:nvPr>
            <p:ph type="title"/>
          </p:nvPr>
        </p:nvSpPr>
        <p:spPr>
          <a:xfrm>
            <a:off x="304800" y="304800"/>
            <a:ext cx="10363200" cy="546538"/>
          </a:xfrm>
        </p:spPr>
        <p:txBody>
          <a:bodyPr/>
          <a:lstStyle/>
          <a:p>
            <a:r>
              <a:rPr lang="en-GB" dirty="0"/>
              <a:t>Context is everything</a:t>
            </a:r>
          </a:p>
        </p:txBody>
      </p:sp>
      <p:sp>
        <p:nvSpPr>
          <p:cNvPr id="3" name="Content Placeholder 2">
            <a:extLst>
              <a:ext uri="{FF2B5EF4-FFF2-40B4-BE49-F238E27FC236}">
                <a16:creationId xmlns:a16="http://schemas.microsoft.com/office/drawing/2014/main" id="{FB536B3F-0BB6-4DD3-A1F8-33F2AC531483}"/>
              </a:ext>
            </a:extLst>
          </p:cNvPr>
          <p:cNvSpPr>
            <a:spLocks noGrp="1"/>
          </p:cNvSpPr>
          <p:nvPr>
            <p:ph sz="quarter" idx="1"/>
          </p:nvPr>
        </p:nvSpPr>
        <p:spPr>
          <a:xfrm>
            <a:off x="121920" y="851338"/>
            <a:ext cx="12070080" cy="6006662"/>
          </a:xfrm>
        </p:spPr>
        <p:txBody>
          <a:bodyPr/>
          <a:lstStyle/>
          <a:p>
            <a:r>
              <a:rPr lang="en-GB" sz="3200" dirty="0"/>
              <a:t>For a full understanding of all phenomena, an understanding of context is essential (this is crucial, for instance, to case study research: see, for example, Gouldner,1954).  Hence, many actions would be judged appropriate in some contexts but inappropriate in others (Bate, 2014).   </a:t>
            </a:r>
            <a:r>
              <a:rPr lang="en-GB" sz="3200" b="1" i="1" dirty="0"/>
              <a:t>When is it appropriate/inappropriate to wear a hat? To drink alcohol?  To touch someone?   </a:t>
            </a:r>
            <a:endParaRPr lang="en-GB" altLang="en-US" sz="3200" dirty="0"/>
          </a:p>
          <a:p>
            <a:r>
              <a:rPr lang="en-GB" altLang="en-US" sz="3200" dirty="0"/>
              <a:t>Bryman (1988) suggests that it is only when viewed within their social context that social phenomena can be understood. </a:t>
            </a:r>
            <a:endParaRPr lang="en-GB" altLang="en-US" sz="3200" b="1" i="1" dirty="0"/>
          </a:p>
          <a:p>
            <a:pPr marL="0" indent="0">
              <a:buNone/>
            </a:pPr>
            <a:endParaRPr lang="en-GB" sz="3200" dirty="0"/>
          </a:p>
          <a:p>
            <a:pPr marL="1691640" lvl="6" indent="0">
              <a:buNone/>
            </a:pPr>
            <a:r>
              <a:rPr lang="en-GB" sz="3200" b="1" i="1" dirty="0"/>
              <a:t>In what different ways could the following be understood: a rock; a men’s urinal; wine?  </a:t>
            </a:r>
          </a:p>
          <a:p>
            <a:pPr marL="0" indent="0">
              <a:buNone/>
            </a:pPr>
            <a:endParaRPr lang="en-GB" altLang="en-US" sz="3200" dirty="0"/>
          </a:p>
          <a:p>
            <a:pPr marL="319088" lvl="1" indent="0">
              <a:buNone/>
            </a:pPr>
            <a:endParaRPr lang="en-GB" b="1" i="1" dirty="0"/>
          </a:p>
        </p:txBody>
      </p:sp>
      <p:pic>
        <p:nvPicPr>
          <p:cNvPr id="5" name="Graphic 4" descr="Thought with solid fill">
            <a:extLst>
              <a:ext uri="{FF2B5EF4-FFF2-40B4-BE49-F238E27FC236}">
                <a16:creationId xmlns:a16="http://schemas.microsoft.com/office/drawing/2014/main" id="{6FAA0271-6E4A-4F0E-B725-63CCCCEEF9E9}"/>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304800" y="5256694"/>
            <a:ext cx="1499936" cy="1499936"/>
          </a:xfrm>
          <a:prstGeom prst="rect">
            <a:avLst/>
          </a:prstGeom>
        </p:spPr>
      </p:pic>
    </p:spTree>
    <p:extLst>
      <p:ext uri="{BB962C8B-B14F-4D97-AF65-F5344CB8AC3E}">
        <p14:creationId xmlns:p14="http://schemas.microsoft.com/office/powerpoint/2010/main" val="250032101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134E4D2D-6FCD-3DE8-7CF9-23A34FC17E5F}"/>
              </a:ext>
            </a:extLst>
          </p:cNvPr>
          <p:cNvPicPr>
            <a:picLocks noChangeAspect="1"/>
          </p:cNvPicPr>
          <p:nvPr/>
        </p:nvPicPr>
        <p:blipFill>
          <a:blip r:embed="rId2"/>
          <a:stretch>
            <a:fillRect/>
          </a:stretch>
        </p:blipFill>
        <p:spPr>
          <a:xfrm>
            <a:off x="1387366" y="321443"/>
            <a:ext cx="9213629" cy="6142419"/>
          </a:xfrm>
          <a:prstGeom prst="rect">
            <a:avLst/>
          </a:prstGeom>
        </p:spPr>
      </p:pic>
    </p:spTree>
    <p:extLst>
      <p:ext uri="{BB962C8B-B14F-4D97-AF65-F5344CB8AC3E}">
        <p14:creationId xmlns:p14="http://schemas.microsoft.com/office/powerpoint/2010/main" val="412500853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E5E76F28-0D02-EFE4-CD63-84A1B388B5FF}"/>
              </a:ext>
            </a:extLst>
          </p:cNvPr>
          <p:cNvPicPr>
            <a:picLocks noChangeAspect="1"/>
          </p:cNvPicPr>
          <p:nvPr/>
        </p:nvPicPr>
        <p:blipFill>
          <a:blip r:embed="rId3"/>
          <a:stretch>
            <a:fillRect/>
          </a:stretch>
        </p:blipFill>
        <p:spPr>
          <a:xfrm>
            <a:off x="1828799" y="252248"/>
            <a:ext cx="8502869" cy="6377152"/>
          </a:xfrm>
          <a:prstGeom prst="rect">
            <a:avLst/>
          </a:prstGeom>
        </p:spPr>
      </p:pic>
    </p:spTree>
    <p:extLst>
      <p:ext uri="{BB962C8B-B14F-4D97-AF65-F5344CB8AC3E}">
        <p14:creationId xmlns:p14="http://schemas.microsoft.com/office/powerpoint/2010/main" val="10642315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B2E9E76F-9715-3DBD-AA20-0D3D2F960F29}"/>
              </a:ext>
            </a:extLst>
          </p:cNvPr>
          <p:cNvPicPr>
            <a:picLocks noChangeAspect="1"/>
          </p:cNvPicPr>
          <p:nvPr/>
        </p:nvPicPr>
        <p:blipFill>
          <a:blip r:embed="rId3"/>
          <a:stretch>
            <a:fillRect/>
          </a:stretch>
        </p:blipFill>
        <p:spPr>
          <a:xfrm>
            <a:off x="1653871" y="583324"/>
            <a:ext cx="8718417" cy="5801710"/>
          </a:xfrm>
          <a:prstGeom prst="rect">
            <a:avLst/>
          </a:prstGeom>
        </p:spPr>
      </p:pic>
    </p:spTree>
    <p:extLst>
      <p:ext uri="{BB962C8B-B14F-4D97-AF65-F5344CB8AC3E}">
        <p14:creationId xmlns:p14="http://schemas.microsoft.com/office/powerpoint/2010/main" val="404791965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person standing next to a model of a space ship&#10;&#10;Description automatically generated with low confidence">
            <a:extLst>
              <a:ext uri="{FF2B5EF4-FFF2-40B4-BE49-F238E27FC236}">
                <a16:creationId xmlns:a16="http://schemas.microsoft.com/office/drawing/2014/main" id="{27D976E8-D8B9-1D28-C9A3-28CEF738CD0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57200" y="257174"/>
            <a:ext cx="11414234" cy="6420507"/>
          </a:xfrm>
          <a:prstGeom prst="rect">
            <a:avLst/>
          </a:prstGeom>
        </p:spPr>
      </p:pic>
    </p:spTree>
    <p:extLst>
      <p:ext uri="{BB962C8B-B14F-4D97-AF65-F5344CB8AC3E}">
        <p14:creationId xmlns:p14="http://schemas.microsoft.com/office/powerpoint/2010/main" val="145855472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A579A586-D33D-C851-96C0-62D551BE1936}"/>
              </a:ext>
            </a:extLst>
          </p:cNvPr>
          <p:cNvPicPr>
            <a:picLocks noChangeAspect="1"/>
          </p:cNvPicPr>
          <p:nvPr/>
        </p:nvPicPr>
        <p:blipFill>
          <a:blip r:embed="rId3"/>
          <a:stretch>
            <a:fillRect/>
          </a:stretch>
        </p:blipFill>
        <p:spPr>
          <a:xfrm>
            <a:off x="1772328" y="520261"/>
            <a:ext cx="8694725" cy="5785945"/>
          </a:xfrm>
          <a:prstGeom prst="rect">
            <a:avLst/>
          </a:prstGeom>
        </p:spPr>
      </p:pic>
    </p:spTree>
    <p:extLst>
      <p:ext uri="{BB962C8B-B14F-4D97-AF65-F5344CB8AC3E}">
        <p14:creationId xmlns:p14="http://schemas.microsoft.com/office/powerpoint/2010/main" val="119968099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97A6387C-F9B1-7690-A780-47311295C301}"/>
              </a:ext>
            </a:extLst>
          </p:cNvPr>
          <p:cNvPicPr>
            <a:picLocks noChangeAspect="1"/>
          </p:cNvPicPr>
          <p:nvPr/>
        </p:nvPicPr>
        <p:blipFill>
          <a:blip r:embed="rId3"/>
          <a:stretch>
            <a:fillRect/>
          </a:stretch>
        </p:blipFill>
        <p:spPr>
          <a:xfrm>
            <a:off x="1179097" y="394138"/>
            <a:ext cx="9256254" cy="6159617"/>
          </a:xfrm>
          <a:prstGeom prst="rect">
            <a:avLst/>
          </a:prstGeom>
        </p:spPr>
      </p:pic>
    </p:spTree>
    <p:extLst>
      <p:ext uri="{BB962C8B-B14F-4D97-AF65-F5344CB8AC3E}">
        <p14:creationId xmlns:p14="http://schemas.microsoft.com/office/powerpoint/2010/main" val="53057877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Content Placeholder 3">
            <a:extLst>
              <a:ext uri="{FF2B5EF4-FFF2-40B4-BE49-F238E27FC236}">
                <a16:creationId xmlns:a16="http://schemas.microsoft.com/office/drawing/2014/main" id="{15CFC8FD-CD6F-2DCB-EDB3-6E2BAF8DEE2B}"/>
              </a:ext>
            </a:extLst>
          </p:cNvPr>
          <p:cNvPicPr>
            <a:picLocks noChangeAspect="1"/>
          </p:cNvPicPr>
          <p:nvPr/>
        </p:nvPicPr>
        <p:blipFill>
          <a:blip r:embed="rId3"/>
          <a:stretch>
            <a:fillRect/>
          </a:stretch>
        </p:blipFill>
        <p:spPr bwMode="auto">
          <a:xfrm>
            <a:off x="551835" y="155494"/>
            <a:ext cx="11088330" cy="65470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82833505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E1D72D-89D0-3F4C-FE7B-5165ED47AA01}"/>
              </a:ext>
            </a:extLst>
          </p:cNvPr>
          <p:cNvSpPr>
            <a:spLocks noGrp="1"/>
          </p:cNvSpPr>
          <p:nvPr>
            <p:ph type="title"/>
          </p:nvPr>
        </p:nvSpPr>
        <p:spPr>
          <a:xfrm>
            <a:off x="141890" y="274638"/>
            <a:ext cx="11440510" cy="403279"/>
          </a:xfrm>
        </p:spPr>
        <p:txBody>
          <a:bodyPr/>
          <a:lstStyle/>
          <a:p>
            <a:r>
              <a:rPr lang="en-GB" sz="3200" dirty="0"/>
              <a:t>Context of healthcare: assisted dying in the United Kingdom</a:t>
            </a:r>
          </a:p>
        </p:txBody>
      </p:sp>
      <p:sp>
        <p:nvSpPr>
          <p:cNvPr id="3" name="Content Placeholder 2">
            <a:extLst>
              <a:ext uri="{FF2B5EF4-FFF2-40B4-BE49-F238E27FC236}">
                <a16:creationId xmlns:a16="http://schemas.microsoft.com/office/drawing/2014/main" id="{C979BEA0-8238-77C9-48E7-510E92FA1DDD}"/>
              </a:ext>
            </a:extLst>
          </p:cNvPr>
          <p:cNvSpPr>
            <a:spLocks noGrp="1"/>
          </p:cNvSpPr>
          <p:nvPr>
            <p:ph sz="quarter" idx="1"/>
          </p:nvPr>
        </p:nvSpPr>
        <p:spPr>
          <a:xfrm>
            <a:off x="141890" y="551793"/>
            <a:ext cx="11908220" cy="6031569"/>
          </a:xfrm>
        </p:spPr>
        <p:txBody>
          <a:bodyPr/>
          <a:lstStyle/>
          <a:p>
            <a:r>
              <a:rPr lang="en-GB" sz="3000" dirty="0" err="1"/>
              <a:t>Gajja</a:t>
            </a:r>
            <a:r>
              <a:rPr lang="en-GB" sz="3000" dirty="0"/>
              <a:t> and Hobbs (2022, p. 4) explain that ‘assisted dying’ in the context of healthcare refers to:</a:t>
            </a:r>
          </a:p>
          <a:p>
            <a:pPr marL="0" indent="0">
              <a:buNone/>
            </a:pPr>
            <a:r>
              <a:rPr lang="en-GB" sz="3000" dirty="0"/>
              <a:t>	…the involvement of healthcare professionals in the provision of lethal 	drugs 	intended to end a patient’s life at their voluntary request, subject to 	eligibility criteria and safeguards.  It includes healthcare professionals 	prescribing lethal drugs for the patient to self-administer (‘physician-	assisted suicide’) and healthcare 	professionals administering lethal drugs 	(‘euthanasia’).</a:t>
            </a:r>
          </a:p>
          <a:p>
            <a:r>
              <a:rPr lang="en-GB" sz="3000" dirty="0"/>
              <a:t>They further explain (2022, p.4) that:</a:t>
            </a:r>
          </a:p>
          <a:p>
            <a:pPr marL="0" indent="0">
              <a:buNone/>
            </a:pPr>
            <a:r>
              <a:rPr lang="en-GB" sz="3000" dirty="0"/>
              <a:t>	It is an offence (in England and Wales) to assist or encourage another 	person’s suicide under section 2(1) of the Suicide Act 1961.  Euthanasia is 	illegal across the UK under the Homicide Act 1957 and could be prosecuted as 	murder or manslaughter.</a:t>
            </a:r>
          </a:p>
        </p:txBody>
      </p:sp>
    </p:spTree>
    <p:extLst>
      <p:ext uri="{BB962C8B-B14F-4D97-AF65-F5344CB8AC3E}">
        <p14:creationId xmlns:p14="http://schemas.microsoft.com/office/powerpoint/2010/main" val="376235362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C5EDAC-76AB-6B86-E78C-E87C474DA17F}"/>
              </a:ext>
            </a:extLst>
          </p:cNvPr>
          <p:cNvSpPr>
            <a:spLocks noGrp="1"/>
          </p:cNvSpPr>
          <p:nvPr>
            <p:ph type="title"/>
          </p:nvPr>
        </p:nvSpPr>
        <p:spPr>
          <a:xfrm>
            <a:off x="1219200" y="274638"/>
            <a:ext cx="10363200" cy="763330"/>
          </a:xfrm>
        </p:spPr>
        <p:txBody>
          <a:bodyPr/>
          <a:lstStyle/>
          <a:p>
            <a:r>
              <a:rPr lang="en-GB" sz="4000" dirty="0"/>
              <a:t>Noel Conway: motor neurone disease (MND)</a:t>
            </a:r>
            <a:endParaRPr lang="en-GB" dirty="0"/>
          </a:p>
        </p:txBody>
      </p:sp>
      <p:pic>
        <p:nvPicPr>
          <p:cNvPr id="5" name="Content Placeholder 4" descr="A person holding a person with a oxygen mask&#10;&#10;Description automatically generated">
            <a:extLst>
              <a:ext uri="{FF2B5EF4-FFF2-40B4-BE49-F238E27FC236}">
                <a16:creationId xmlns:a16="http://schemas.microsoft.com/office/drawing/2014/main" id="{91BE10F1-EBA2-CCC5-AA1B-2F8392978104}"/>
              </a:ext>
            </a:extLst>
          </p:cNvPr>
          <p:cNvPicPr>
            <a:picLocks noGrp="1" noChangeAspect="1"/>
          </p:cNvPicPr>
          <p:nvPr>
            <p:ph sz="quarter" idx="1"/>
          </p:nvPr>
        </p:nvPicPr>
        <p:blipFill>
          <a:blip r:embed="rId3">
            <a:extLst>
              <a:ext uri="{28A0092B-C50C-407E-A947-70E740481C1C}">
                <a14:useLocalDpi xmlns:a14="http://schemas.microsoft.com/office/drawing/2010/main" val="0"/>
              </a:ext>
            </a:extLst>
          </a:blip>
          <a:stretch>
            <a:fillRect/>
          </a:stretch>
        </p:blipFill>
        <p:spPr>
          <a:xfrm>
            <a:off x="1441621" y="1279842"/>
            <a:ext cx="8839200" cy="5303520"/>
          </a:xfrm>
        </p:spPr>
      </p:pic>
    </p:spTree>
    <p:extLst>
      <p:ext uri="{BB962C8B-B14F-4D97-AF65-F5344CB8AC3E}">
        <p14:creationId xmlns:p14="http://schemas.microsoft.com/office/powerpoint/2010/main" val="275179481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1C0DAD-20D5-906D-93DB-61333F6BD09C}"/>
              </a:ext>
            </a:extLst>
          </p:cNvPr>
          <p:cNvSpPr>
            <a:spLocks noGrp="1"/>
          </p:cNvSpPr>
          <p:nvPr>
            <p:ph type="title"/>
          </p:nvPr>
        </p:nvSpPr>
        <p:spPr>
          <a:xfrm>
            <a:off x="394138" y="274638"/>
            <a:ext cx="11188262" cy="765886"/>
          </a:xfrm>
        </p:spPr>
        <p:txBody>
          <a:bodyPr/>
          <a:lstStyle/>
          <a:p>
            <a:r>
              <a:rPr lang="en-GB" sz="2800" dirty="0"/>
              <a:t>The right to die with dignity.  Noel Conway: motor neurone disease (MND)</a:t>
            </a:r>
          </a:p>
        </p:txBody>
      </p:sp>
      <p:pic>
        <p:nvPicPr>
          <p:cNvPr id="4" name="Online Media 3" title="Noel Conway - I'm going to die anyway...">
            <a:hlinkClick r:id="" action="ppaction://media"/>
            <a:extLst>
              <a:ext uri="{FF2B5EF4-FFF2-40B4-BE49-F238E27FC236}">
                <a16:creationId xmlns:a16="http://schemas.microsoft.com/office/drawing/2014/main" id="{492019C3-CE7A-2E6C-390F-3EA1051FC03D}"/>
              </a:ext>
            </a:extLst>
          </p:cNvPr>
          <p:cNvPicPr>
            <a:picLocks noGrp="1" noRot="1" noChangeAspect="1"/>
          </p:cNvPicPr>
          <p:nvPr>
            <p:ph sz="quarter" idx="1"/>
            <a:videoFile r:link="rId1"/>
          </p:nvPr>
        </p:nvPicPr>
        <p:blipFill>
          <a:blip r:embed="rId4"/>
          <a:stretch>
            <a:fillRect/>
          </a:stretch>
        </p:blipFill>
        <p:spPr>
          <a:xfrm>
            <a:off x="1216761" y="1126797"/>
            <a:ext cx="9078122" cy="5129486"/>
          </a:xfrm>
          <a:prstGeom prst="rect">
            <a:avLst/>
          </a:prstGeom>
        </p:spPr>
      </p:pic>
    </p:spTree>
    <p:extLst>
      <p:ext uri="{BB962C8B-B14F-4D97-AF65-F5344CB8AC3E}">
        <p14:creationId xmlns:p14="http://schemas.microsoft.com/office/powerpoint/2010/main" val="42001194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8C6AF8-4F17-49AE-B60B-F79A2472A773}"/>
              </a:ext>
            </a:extLst>
          </p:cNvPr>
          <p:cNvSpPr>
            <a:spLocks noGrp="1"/>
          </p:cNvSpPr>
          <p:nvPr>
            <p:ph type="title"/>
          </p:nvPr>
        </p:nvSpPr>
        <p:spPr>
          <a:xfrm>
            <a:off x="265043" y="274638"/>
            <a:ext cx="11317357" cy="538162"/>
          </a:xfrm>
        </p:spPr>
        <p:txBody>
          <a:bodyPr/>
          <a:lstStyle/>
          <a:p>
            <a:r>
              <a:rPr lang="en-GB" dirty="0"/>
              <a:t> Health and social care: ‘heavy’ in context</a:t>
            </a:r>
          </a:p>
        </p:txBody>
      </p:sp>
      <p:sp>
        <p:nvSpPr>
          <p:cNvPr id="3" name="Content Placeholder 2">
            <a:extLst>
              <a:ext uri="{FF2B5EF4-FFF2-40B4-BE49-F238E27FC236}">
                <a16:creationId xmlns:a16="http://schemas.microsoft.com/office/drawing/2014/main" id="{0D927A5C-FD12-4567-8B21-FAF7F00F9E48}"/>
              </a:ext>
            </a:extLst>
          </p:cNvPr>
          <p:cNvSpPr>
            <a:spLocks noGrp="1"/>
          </p:cNvSpPr>
          <p:nvPr>
            <p:ph sz="quarter" idx="1"/>
          </p:nvPr>
        </p:nvSpPr>
        <p:spPr>
          <a:xfrm>
            <a:off x="1" y="812800"/>
            <a:ext cx="12149160" cy="6279978"/>
          </a:xfrm>
        </p:spPr>
        <p:txBody>
          <a:bodyPr/>
          <a:lstStyle/>
          <a:p>
            <a:pPr marL="0" indent="0">
              <a:buNone/>
            </a:pPr>
            <a:r>
              <a:rPr lang="en-GB" altLang="en-US" sz="3600" b="1" i="1" dirty="0"/>
              <a:t>		Read the article by Sherwood (2021).  </a:t>
            </a:r>
          </a:p>
          <a:p>
            <a:pPr marL="0" indent="0">
              <a:buNone/>
            </a:pPr>
            <a:r>
              <a:rPr lang="en-GB" altLang="en-US" sz="3600" b="1" i="1" dirty="0"/>
              <a:t> 		What is the position in the rest of Europe regarding 			assisted dying?</a:t>
            </a:r>
            <a:endParaRPr lang="en-GB" altLang="en-US" sz="3600" dirty="0">
              <a:hlinkClick r:id="rId3"/>
            </a:endParaRPr>
          </a:p>
          <a:p>
            <a:r>
              <a:rPr lang="en-GB" altLang="en-US" sz="3600" dirty="0">
                <a:hlinkClick r:id="rId3"/>
              </a:rPr>
              <a:t>https://www.euronews.com/next/2022/12/10/where-in-europe-is-assisted-dying-legal-</a:t>
            </a:r>
            <a:r>
              <a:rPr lang="en-GB" altLang="en-US" sz="3600" dirty="0"/>
              <a:t> </a:t>
            </a:r>
          </a:p>
          <a:p>
            <a:r>
              <a:rPr lang="en-GB" altLang="en-US" sz="3600" dirty="0"/>
              <a:t>With the issue of euthanasia/assisted dying in mind, it is perhaps not surprising that health and social care have been called, ‘context heavy’ (Hartley and Benington, 2010, p. 4).</a:t>
            </a:r>
          </a:p>
          <a:p>
            <a:pPr marL="0" indent="0">
              <a:buNone/>
            </a:pPr>
            <a:r>
              <a:rPr lang="en-GB" sz="3600" b="1" i="1" dirty="0">
                <a:latin typeface="Times New Roman" panose="02020603050405020304" pitchFamily="18" charset="0"/>
                <a:ea typeface="Calibri" panose="020F0502020204030204" pitchFamily="34" charset="0"/>
              </a:rPr>
              <a:t>	      	</a:t>
            </a:r>
            <a:r>
              <a:rPr lang="en-GB" sz="3600" b="1" i="1" dirty="0">
                <a:latin typeface="Perpetua" panose="02020502060401020303" pitchFamily="18" charset="0"/>
                <a:ea typeface="Calibri" panose="020F0502020204030204" pitchFamily="34" charset="0"/>
              </a:rPr>
              <a:t>What are some of the other recent/current UK 				health and care issues that make it 	‘context heavy’?</a:t>
            </a:r>
          </a:p>
          <a:p>
            <a:pPr marL="0" indent="0">
              <a:buNone/>
            </a:pPr>
            <a:endParaRPr lang="en-GB" sz="3600" b="1" i="1" dirty="0">
              <a:latin typeface="Times New Roman" panose="02020603050405020304" pitchFamily="18" charset="0"/>
              <a:ea typeface="Calibri" panose="020F0502020204030204" pitchFamily="34" charset="0"/>
            </a:endParaRPr>
          </a:p>
          <a:p>
            <a:pPr marL="0" indent="0">
              <a:buNone/>
            </a:pPr>
            <a:endParaRPr lang="en-GB" sz="3600" b="1" i="1" dirty="0">
              <a:latin typeface="Times New Roman" panose="02020603050405020304" pitchFamily="18" charset="0"/>
              <a:ea typeface="Calibri" panose="020F0502020204030204" pitchFamily="34" charset="0"/>
            </a:endParaRPr>
          </a:p>
          <a:p>
            <a:pPr marL="0" indent="0">
              <a:buNone/>
            </a:pPr>
            <a:r>
              <a:rPr lang="en-GB" sz="3600" b="1" i="1" dirty="0">
                <a:latin typeface="Times New Roman" panose="02020603050405020304" pitchFamily="18" charset="0"/>
                <a:ea typeface="Calibri" panose="020F0502020204030204" pitchFamily="34" charset="0"/>
              </a:rPr>
              <a:t>		</a:t>
            </a:r>
          </a:p>
          <a:p>
            <a:endParaRPr lang="en-GB" dirty="0"/>
          </a:p>
          <a:p>
            <a:endParaRPr lang="en-GB" dirty="0"/>
          </a:p>
        </p:txBody>
      </p:sp>
      <p:pic>
        <p:nvPicPr>
          <p:cNvPr id="5" name="Graphic 4" descr="Thought with solid fill">
            <a:extLst>
              <a:ext uri="{FF2B5EF4-FFF2-40B4-BE49-F238E27FC236}">
                <a16:creationId xmlns:a16="http://schemas.microsoft.com/office/drawing/2014/main" id="{032E52AD-A15A-45C4-98FF-27DFA1C68694}"/>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500040" y="5541457"/>
            <a:ext cx="1007485" cy="1007485"/>
          </a:xfrm>
          <a:prstGeom prst="rect">
            <a:avLst/>
          </a:prstGeom>
        </p:spPr>
      </p:pic>
      <p:pic>
        <p:nvPicPr>
          <p:cNvPr id="6" name="Graphic 5" descr="Marketing with solid fill">
            <a:extLst>
              <a:ext uri="{FF2B5EF4-FFF2-40B4-BE49-F238E27FC236}">
                <a16:creationId xmlns:a16="http://schemas.microsoft.com/office/drawing/2014/main" id="{AA91D498-D8C6-E427-3719-0A0B78C512BE}"/>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500041" y="812800"/>
            <a:ext cx="855310" cy="776285"/>
          </a:xfrm>
          <a:prstGeom prst="rect">
            <a:avLst/>
          </a:prstGeom>
        </p:spPr>
      </p:pic>
      <p:pic>
        <p:nvPicPr>
          <p:cNvPr id="7" name="Graphic 6" descr="Thought with solid fill">
            <a:extLst>
              <a:ext uri="{FF2B5EF4-FFF2-40B4-BE49-F238E27FC236}">
                <a16:creationId xmlns:a16="http://schemas.microsoft.com/office/drawing/2014/main" id="{D3A5ECD6-A53F-A7AA-06F3-5E10553E3560}"/>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500041" y="1589085"/>
            <a:ext cx="834490" cy="834490"/>
          </a:xfrm>
          <a:prstGeom prst="rect">
            <a:avLst/>
          </a:prstGeom>
        </p:spPr>
      </p:pic>
    </p:spTree>
    <p:extLst>
      <p:ext uri="{BB962C8B-B14F-4D97-AF65-F5344CB8AC3E}">
        <p14:creationId xmlns:p14="http://schemas.microsoft.com/office/powerpoint/2010/main" val="358456675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B9E200-B73E-6234-C37E-C740B1FBE3D7}"/>
              </a:ext>
            </a:extLst>
          </p:cNvPr>
          <p:cNvSpPr>
            <a:spLocks noGrp="1"/>
          </p:cNvSpPr>
          <p:nvPr>
            <p:ph type="title"/>
          </p:nvPr>
        </p:nvSpPr>
        <p:spPr>
          <a:xfrm>
            <a:off x="239151" y="274638"/>
            <a:ext cx="11713698" cy="832267"/>
          </a:xfrm>
        </p:spPr>
        <p:txBody>
          <a:bodyPr/>
          <a:lstStyle/>
          <a:p>
            <a:r>
              <a:rPr lang="en-GB" sz="3000" dirty="0"/>
              <a:t>Current major health issues (in the UK) – Institute for Public Policy Research (IPPR) evidence</a:t>
            </a:r>
          </a:p>
        </p:txBody>
      </p:sp>
      <p:sp>
        <p:nvSpPr>
          <p:cNvPr id="3" name="Content Placeholder 2">
            <a:extLst>
              <a:ext uri="{FF2B5EF4-FFF2-40B4-BE49-F238E27FC236}">
                <a16:creationId xmlns:a16="http://schemas.microsoft.com/office/drawing/2014/main" id="{3F2608A3-EA67-BDF1-6E17-59C5ED6F6B5B}"/>
              </a:ext>
            </a:extLst>
          </p:cNvPr>
          <p:cNvSpPr>
            <a:spLocks noGrp="1"/>
          </p:cNvSpPr>
          <p:nvPr>
            <p:ph sz="quarter" idx="1"/>
          </p:nvPr>
        </p:nvSpPr>
        <p:spPr>
          <a:xfrm>
            <a:off x="239151" y="1106904"/>
            <a:ext cx="11713698" cy="5598695"/>
          </a:xfrm>
        </p:spPr>
        <p:txBody>
          <a:bodyPr/>
          <a:lstStyle/>
          <a:p>
            <a:r>
              <a:rPr lang="en-GB" sz="3000" b="1" dirty="0"/>
              <a:t>Pandemics</a:t>
            </a:r>
            <a:r>
              <a:rPr lang="en-GB" sz="3000" dirty="0"/>
              <a:t>: the coming decades are likely to see a doubling of the chances of experiencing a pandemic in the course of a human life; this is largely due to increased animal-human contact globally</a:t>
            </a:r>
          </a:p>
          <a:p>
            <a:r>
              <a:rPr lang="en-GB" sz="3000" b="1" dirty="0"/>
              <a:t>Population ageing</a:t>
            </a:r>
            <a:r>
              <a:rPr lang="en-GB" sz="3000" dirty="0"/>
              <a:t>: current estimates suggest there will be an additional 7.5 million people aged 65 years and over in the UK in 50 years (with accompanying increase in demand in health and social care)</a:t>
            </a:r>
          </a:p>
          <a:p>
            <a:r>
              <a:rPr lang="en-GB" sz="3000" b="1" dirty="0"/>
              <a:t>Increase in chronic conditions</a:t>
            </a:r>
            <a:r>
              <a:rPr lang="en-GB" sz="3000" dirty="0"/>
              <a:t>: an ageing population is linked to a rise in multiple chronic conditions (including mental health/neurological conditions); it is predicted that two-thirds of adults over the age of 65 will be living with chronic conditions by 2035</a:t>
            </a:r>
          </a:p>
          <a:p>
            <a:pPr marL="0" indent="0">
              <a:buNone/>
            </a:pPr>
            <a:r>
              <a:rPr lang="en-GB" sz="3000" dirty="0"/>
              <a:t>(Thomas, </a:t>
            </a:r>
            <a:r>
              <a:rPr lang="en-GB" sz="3000" dirty="0" err="1"/>
              <a:t>Poku-Amanfo</a:t>
            </a:r>
            <a:r>
              <a:rPr lang="en-GB" sz="3000" dirty="0"/>
              <a:t> and Patel, 2022)</a:t>
            </a:r>
          </a:p>
        </p:txBody>
      </p:sp>
    </p:spTree>
    <p:extLst>
      <p:ext uri="{BB962C8B-B14F-4D97-AF65-F5344CB8AC3E}">
        <p14:creationId xmlns:p14="http://schemas.microsoft.com/office/powerpoint/2010/main" val="108139147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AF9F2B-876D-CA09-2CFA-D84CC336E462}"/>
              </a:ext>
            </a:extLst>
          </p:cNvPr>
          <p:cNvSpPr>
            <a:spLocks noGrp="1"/>
          </p:cNvSpPr>
          <p:nvPr>
            <p:ph type="title"/>
          </p:nvPr>
        </p:nvSpPr>
        <p:spPr>
          <a:xfrm>
            <a:off x="299545" y="274638"/>
            <a:ext cx="11282855" cy="603186"/>
          </a:xfrm>
        </p:spPr>
        <p:txBody>
          <a:bodyPr/>
          <a:lstStyle/>
          <a:p>
            <a:r>
              <a:rPr lang="en-GB" i="1" dirty="0"/>
              <a:t>Recent </a:t>
            </a:r>
            <a:r>
              <a:rPr lang="en-GB" dirty="0"/>
              <a:t>context of health and social care: Covid-19 </a:t>
            </a:r>
          </a:p>
        </p:txBody>
      </p:sp>
      <p:sp>
        <p:nvSpPr>
          <p:cNvPr id="3" name="Content Placeholder 2">
            <a:extLst>
              <a:ext uri="{FF2B5EF4-FFF2-40B4-BE49-F238E27FC236}">
                <a16:creationId xmlns:a16="http://schemas.microsoft.com/office/drawing/2014/main" id="{382353B4-B07D-7DC2-520C-444DDC876D93}"/>
              </a:ext>
            </a:extLst>
          </p:cNvPr>
          <p:cNvSpPr>
            <a:spLocks noGrp="1"/>
          </p:cNvSpPr>
          <p:nvPr>
            <p:ph sz="quarter" idx="1"/>
          </p:nvPr>
        </p:nvSpPr>
        <p:spPr>
          <a:xfrm>
            <a:off x="164593" y="877824"/>
            <a:ext cx="11832336" cy="5705537"/>
          </a:xfrm>
        </p:spPr>
        <p:txBody>
          <a:bodyPr/>
          <a:lstStyle/>
          <a:p>
            <a:r>
              <a:rPr lang="en-GB" sz="2800" dirty="0"/>
              <a:t>The recent/ongoing Covid-19 pandemic has had/continues to have considerable impact/pressures on health and social care systems both UK and worldwide</a:t>
            </a:r>
          </a:p>
          <a:p>
            <a:r>
              <a:rPr lang="en-GB" sz="2800" dirty="0"/>
              <a:t>There have been implications for global/national (care) economies, spending on care systems, physical and mental health, development of new technologies</a:t>
            </a:r>
          </a:p>
          <a:p>
            <a:r>
              <a:rPr lang="en-GB" sz="2800" dirty="0"/>
              <a:t>The London School of Economics (LSE)-Lancet Commission on the future of the NHS   (Anderson et al., 2021, p. 1916</a:t>
            </a:r>
            <a:r>
              <a:rPr lang="en-GB" sz="2800"/>
              <a:t>) highlights, </a:t>
            </a:r>
            <a:r>
              <a:rPr lang="en-GB" sz="2800" dirty="0"/>
              <a:t>‘chronic weaknesses’ in the response of the UK health and care system to the pandemic, including:</a:t>
            </a:r>
          </a:p>
          <a:p>
            <a:pPr marL="0" indent="0">
              <a:buNone/>
            </a:pPr>
            <a:r>
              <a:rPr lang="en-GB" sz="2800" dirty="0"/>
              <a:t>	Failures in leadership, an absence of transparency, poor integration between the 	NHS and social care, chronic underfunding of social care, a fragmented and 	disempowered public health service, ongoing staffing shortfalls, and challenges in 	getting data to flow in real time</a:t>
            </a:r>
          </a:p>
          <a:p>
            <a:pPr marL="0" indent="0">
              <a:buNone/>
            </a:pPr>
            <a:endParaRPr lang="en-GB" sz="1400" dirty="0"/>
          </a:p>
          <a:p>
            <a:pPr marL="0" indent="0">
              <a:buNone/>
            </a:pPr>
            <a:r>
              <a:rPr lang="en-GB" sz="1400" dirty="0"/>
              <a:t>(See Hennessy, 2022;  </a:t>
            </a:r>
            <a:r>
              <a:rPr lang="en-GB" sz="1400" dirty="0" err="1"/>
              <a:t>Spiegelhalter</a:t>
            </a:r>
            <a:r>
              <a:rPr lang="en-GB" sz="1400" dirty="0"/>
              <a:t> and Masters, 2021; </a:t>
            </a:r>
            <a:r>
              <a:rPr lang="en-GB" altLang="en-US" sz="1400" dirty="0" err="1">
                <a:solidFill>
                  <a:prstClr val="black"/>
                </a:solidFill>
                <a:latin typeface="Perpetua"/>
              </a:rPr>
              <a:t>Swanrnakar</a:t>
            </a:r>
            <a:r>
              <a:rPr lang="en-GB" altLang="en-US" sz="1400" dirty="0">
                <a:solidFill>
                  <a:prstClr val="black"/>
                </a:solidFill>
                <a:latin typeface="Perpetua"/>
              </a:rPr>
              <a:t>, </a:t>
            </a:r>
            <a:r>
              <a:rPr lang="en-GB" altLang="en-US" sz="1400" dirty="0" err="1">
                <a:solidFill>
                  <a:prstClr val="black"/>
                </a:solidFill>
                <a:latin typeface="Perpetua"/>
              </a:rPr>
              <a:t>Jenifa</a:t>
            </a:r>
            <a:r>
              <a:rPr lang="en-GB" altLang="en-US" sz="1400" dirty="0">
                <a:solidFill>
                  <a:prstClr val="black"/>
                </a:solidFill>
                <a:latin typeface="Perpetua"/>
              </a:rPr>
              <a:t> and Wadhwa, 2022</a:t>
            </a:r>
            <a:r>
              <a:rPr lang="en-GB" sz="1400" dirty="0"/>
              <a:t>)</a:t>
            </a:r>
          </a:p>
        </p:txBody>
      </p:sp>
    </p:spTree>
    <p:extLst>
      <p:ext uri="{BB962C8B-B14F-4D97-AF65-F5344CB8AC3E}">
        <p14:creationId xmlns:p14="http://schemas.microsoft.com/office/powerpoint/2010/main" val="416332943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
            <a:extLst>
              <a:ext uri="{FF2B5EF4-FFF2-40B4-BE49-F238E27FC236}">
                <a16:creationId xmlns:a16="http://schemas.microsoft.com/office/drawing/2014/main" id="{C6DE183C-209E-4543-A09D-EF45B37A6B08}"/>
              </a:ext>
            </a:extLst>
          </p:cNvPr>
          <p:cNvSpPr>
            <a:spLocks noGrp="1"/>
          </p:cNvSpPr>
          <p:nvPr>
            <p:ph type="title"/>
          </p:nvPr>
        </p:nvSpPr>
        <p:spPr>
          <a:xfrm>
            <a:off x="140677" y="274638"/>
            <a:ext cx="11910646" cy="671293"/>
          </a:xfrm>
        </p:spPr>
        <p:txBody>
          <a:bodyPr/>
          <a:lstStyle/>
          <a:p>
            <a:r>
              <a:rPr lang="en-GB" altLang="en-US" i="1" dirty="0"/>
              <a:t>Ongoing </a:t>
            </a:r>
            <a:r>
              <a:rPr lang="en-GB" altLang="en-US" dirty="0"/>
              <a:t>context of health and social care: ageing</a:t>
            </a:r>
          </a:p>
        </p:txBody>
      </p:sp>
      <p:sp>
        <p:nvSpPr>
          <p:cNvPr id="21507" name="Content Placeholder 2">
            <a:extLst>
              <a:ext uri="{FF2B5EF4-FFF2-40B4-BE49-F238E27FC236}">
                <a16:creationId xmlns:a16="http://schemas.microsoft.com/office/drawing/2014/main" id="{85B8B30F-5A33-4606-B96B-EC8BBF1E29F8}"/>
              </a:ext>
            </a:extLst>
          </p:cNvPr>
          <p:cNvSpPr>
            <a:spLocks noGrp="1"/>
          </p:cNvSpPr>
          <p:nvPr>
            <p:ph sz="quarter" idx="1"/>
          </p:nvPr>
        </p:nvSpPr>
        <p:spPr>
          <a:xfrm>
            <a:off x="140677" y="945932"/>
            <a:ext cx="11910646" cy="5912068"/>
          </a:xfrm>
        </p:spPr>
        <p:txBody>
          <a:bodyPr/>
          <a:lstStyle/>
          <a:p>
            <a:r>
              <a:rPr lang="en-GB" sz="3600" dirty="0"/>
              <a:t>Eurostat (2020, p. 9) acknowledges varying definitions/perceptions of ageing, but considers those aged 65 and over as ‘older people’ and those aged 85 and over as, ‘very old people’.</a:t>
            </a:r>
          </a:p>
          <a:p>
            <a:r>
              <a:rPr lang="en-GB" sz="3600" dirty="0"/>
              <a:t>By mid-century, the number of people aged 65 </a:t>
            </a:r>
            <a:r>
              <a:rPr lang="en-GB" sz="3600"/>
              <a:t>years and </a:t>
            </a:r>
            <a:r>
              <a:rPr lang="en-GB" sz="3600" dirty="0"/>
              <a:t>over is projected to more than double, i.e. from an estimated 727 million in 2020 to an estimated 1.5 billion in 2050</a:t>
            </a:r>
          </a:p>
          <a:p>
            <a:r>
              <a:rPr lang="en-GB" sz="3600" dirty="0"/>
              <a:t>This is an increase in the proportion of older persons in the global population from 9.3% to 16.0%  (from approximately one in ten to one in six) (</a:t>
            </a:r>
            <a:r>
              <a:rPr lang="en-GB" altLang="en-US" sz="3600" dirty="0">
                <a:solidFill>
                  <a:prstClr val="black"/>
                </a:solidFill>
                <a:latin typeface="Perpetua"/>
              </a:rPr>
              <a:t>United Nations Department of Economic and Social Affairs, 2020). </a:t>
            </a:r>
          </a:p>
          <a:p>
            <a:pPr marL="0" indent="0">
              <a:buNone/>
            </a:pPr>
            <a:endParaRPr lang="en-GB" altLang="en-US" sz="3000" dirty="0">
              <a:solidFill>
                <a:prstClr val="black"/>
              </a:solidFill>
              <a:latin typeface="Perpetua"/>
            </a:endParaRPr>
          </a:p>
          <a:p>
            <a:endParaRPr lang="en-GB" sz="3200" dirty="0"/>
          </a:p>
        </p:txBody>
      </p:sp>
    </p:spTree>
    <p:extLst>
      <p:ext uri="{BB962C8B-B14F-4D97-AF65-F5344CB8AC3E}">
        <p14:creationId xmlns:p14="http://schemas.microsoft.com/office/powerpoint/2010/main" val="346035944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A5D8E9-D5B6-475E-B24C-55AA6DD2A258}"/>
              </a:ext>
            </a:extLst>
          </p:cNvPr>
          <p:cNvSpPr>
            <a:spLocks noGrp="1"/>
          </p:cNvSpPr>
          <p:nvPr>
            <p:ph type="title"/>
          </p:nvPr>
        </p:nvSpPr>
        <p:spPr>
          <a:xfrm>
            <a:off x="304800" y="274638"/>
            <a:ext cx="11277600" cy="1079377"/>
          </a:xfrm>
        </p:spPr>
        <p:txBody>
          <a:bodyPr/>
          <a:lstStyle/>
          <a:p>
            <a:r>
              <a:rPr lang="en-GB" sz="3200" dirty="0"/>
              <a:t>Recent Office for National Statistics (ONS) statistics</a:t>
            </a:r>
            <a:br>
              <a:rPr lang="en-GB" sz="2400" b="1" dirty="0"/>
            </a:br>
            <a:endParaRPr lang="en-GB" sz="2400" dirty="0"/>
          </a:p>
        </p:txBody>
      </p:sp>
      <p:sp>
        <p:nvSpPr>
          <p:cNvPr id="3" name="Content Placeholder 2">
            <a:extLst>
              <a:ext uri="{FF2B5EF4-FFF2-40B4-BE49-F238E27FC236}">
                <a16:creationId xmlns:a16="http://schemas.microsoft.com/office/drawing/2014/main" id="{3D28E9E4-03D8-42ED-A136-F9FE36578CF4}"/>
              </a:ext>
            </a:extLst>
          </p:cNvPr>
          <p:cNvSpPr>
            <a:spLocks noGrp="1"/>
          </p:cNvSpPr>
          <p:nvPr>
            <p:ph sz="quarter" idx="1"/>
          </p:nvPr>
        </p:nvSpPr>
        <p:spPr>
          <a:xfrm>
            <a:off x="182880" y="1143000"/>
            <a:ext cx="11704320" cy="5715000"/>
          </a:xfrm>
        </p:spPr>
        <p:txBody>
          <a:bodyPr/>
          <a:lstStyle/>
          <a:p>
            <a:r>
              <a:rPr lang="en-GB" sz="3000" b="1" dirty="0"/>
              <a:t>More people at older ages </a:t>
            </a:r>
          </a:p>
          <a:p>
            <a:pPr lvl="1"/>
            <a:r>
              <a:rPr lang="en-GB" sz="3000" dirty="0"/>
              <a:t>In mid-2020 there were 1.7 million people aged 85 years and over, making up 2.5% of the UK population.  By mid-2045, this is projected to have nearly doubled to 3.1 million, representing 4.3% of the total UK population.  There are projected to be many more people at older ages by 2045, in part because of the baby boomers from the 1960s now being aged around 80 years as well as general increases in life expectancy. </a:t>
            </a:r>
          </a:p>
          <a:p>
            <a:r>
              <a:rPr lang="en-GB" sz="3000" b="1" dirty="0"/>
              <a:t>Fewer young children and more adolescents </a:t>
            </a:r>
          </a:p>
          <a:p>
            <a:pPr lvl="1"/>
            <a:r>
              <a:rPr lang="en-GB" sz="3000" dirty="0"/>
              <a:t>There are projected to be fewer young children in mid-2045.  This is influenced by our assumed fertility rates in the 2020s and 2030s being lower than those around 2001 when UK fertility was at a record low (ONS, 2022a, pp. 10 – 11).  </a:t>
            </a:r>
          </a:p>
        </p:txBody>
      </p:sp>
    </p:spTree>
    <p:extLst>
      <p:ext uri="{BB962C8B-B14F-4D97-AF65-F5344CB8AC3E}">
        <p14:creationId xmlns:p14="http://schemas.microsoft.com/office/powerpoint/2010/main" val="80641100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2AF416-5B41-495D-8B86-9659907AAEDF}"/>
              </a:ext>
            </a:extLst>
          </p:cNvPr>
          <p:cNvSpPr>
            <a:spLocks noGrp="1"/>
          </p:cNvSpPr>
          <p:nvPr>
            <p:ph type="title"/>
          </p:nvPr>
        </p:nvSpPr>
        <p:spPr>
          <a:xfrm>
            <a:off x="304800" y="274637"/>
            <a:ext cx="11567160" cy="711211"/>
          </a:xfrm>
        </p:spPr>
        <p:txBody>
          <a:bodyPr/>
          <a:lstStyle/>
          <a:p>
            <a:r>
              <a:rPr lang="en-GB" sz="2400" dirty="0"/>
              <a:t>Age structure of the UK population, mid-2020 and mid-2030 (source: ONS, 2022a, p. 10)</a:t>
            </a:r>
          </a:p>
        </p:txBody>
      </p:sp>
      <p:pic>
        <p:nvPicPr>
          <p:cNvPr id="4" name="Content Placeholder 3">
            <a:extLst>
              <a:ext uri="{FF2B5EF4-FFF2-40B4-BE49-F238E27FC236}">
                <a16:creationId xmlns:a16="http://schemas.microsoft.com/office/drawing/2014/main" id="{0FDF4643-D514-4D28-9FF9-8B6BA3E79080}"/>
              </a:ext>
            </a:extLst>
          </p:cNvPr>
          <p:cNvPicPr>
            <a:picLocks noGrp="1" noChangeAspect="1"/>
          </p:cNvPicPr>
          <p:nvPr>
            <p:ph sz="quarter" idx="1"/>
          </p:nvPr>
        </p:nvPicPr>
        <p:blipFill>
          <a:blip r:embed="rId2"/>
          <a:stretch>
            <a:fillRect/>
          </a:stretch>
        </p:blipFill>
        <p:spPr>
          <a:xfrm>
            <a:off x="3154680" y="985849"/>
            <a:ext cx="5501639" cy="5676440"/>
          </a:xfrm>
          <a:prstGeom prst="rect">
            <a:avLst/>
          </a:prstGeom>
        </p:spPr>
      </p:pic>
    </p:spTree>
    <p:extLst>
      <p:ext uri="{BB962C8B-B14F-4D97-AF65-F5344CB8AC3E}">
        <p14:creationId xmlns:p14="http://schemas.microsoft.com/office/powerpoint/2010/main" val="257763813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44BF69-BDFC-4BB4-A1C3-47FBD8BFC3CB}"/>
              </a:ext>
            </a:extLst>
          </p:cNvPr>
          <p:cNvSpPr>
            <a:spLocks noGrp="1"/>
          </p:cNvSpPr>
          <p:nvPr>
            <p:ph type="title"/>
          </p:nvPr>
        </p:nvSpPr>
        <p:spPr>
          <a:xfrm>
            <a:off x="287019" y="274638"/>
            <a:ext cx="11295381" cy="837882"/>
          </a:xfrm>
        </p:spPr>
        <p:txBody>
          <a:bodyPr/>
          <a:lstStyle/>
          <a:p>
            <a:r>
              <a:rPr lang="en-GB" sz="3200" dirty="0"/>
              <a:t>Population change over the last 100 years (source: ONS, 2020a)</a:t>
            </a:r>
          </a:p>
        </p:txBody>
      </p:sp>
      <p:pic>
        <p:nvPicPr>
          <p:cNvPr id="4" name="Content Placeholder 3" descr="Chart, histogram&#10;&#10;Description automatically generated">
            <a:extLst>
              <a:ext uri="{FF2B5EF4-FFF2-40B4-BE49-F238E27FC236}">
                <a16:creationId xmlns:a16="http://schemas.microsoft.com/office/drawing/2014/main" id="{70086F2A-C820-4BFD-AF27-CC5A2774A7FF}"/>
              </a:ext>
            </a:extLst>
          </p:cNvPr>
          <p:cNvPicPr>
            <a:picLocks noGrp="1" noChangeAspect="1"/>
          </p:cNvPicPr>
          <p:nvPr>
            <p:ph sz="quarter" idx="1"/>
          </p:nvPr>
        </p:nvPicPr>
        <p:blipFill>
          <a:blip r:embed="rId2">
            <a:extLst>
              <a:ext uri="{28A0092B-C50C-407E-A947-70E740481C1C}">
                <a14:useLocalDpi xmlns:a14="http://schemas.microsoft.com/office/drawing/2010/main" val="0"/>
              </a:ext>
            </a:extLst>
          </a:blip>
          <a:stretch>
            <a:fillRect/>
          </a:stretch>
        </p:blipFill>
        <p:spPr>
          <a:xfrm>
            <a:off x="287019" y="1798320"/>
            <a:ext cx="11440795" cy="4734122"/>
          </a:xfrm>
          <a:prstGeom prst="rect">
            <a:avLst/>
          </a:prstGeom>
        </p:spPr>
      </p:pic>
    </p:spTree>
    <p:extLst>
      <p:ext uri="{BB962C8B-B14F-4D97-AF65-F5344CB8AC3E}">
        <p14:creationId xmlns:p14="http://schemas.microsoft.com/office/powerpoint/2010/main" val="368145734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41878E-641D-4641-8836-E15FB51562F4}"/>
              </a:ext>
            </a:extLst>
          </p:cNvPr>
          <p:cNvSpPr>
            <a:spLocks noGrp="1"/>
          </p:cNvSpPr>
          <p:nvPr>
            <p:ph type="title"/>
          </p:nvPr>
        </p:nvSpPr>
        <p:spPr>
          <a:xfrm>
            <a:off x="167640" y="274638"/>
            <a:ext cx="11414760" cy="624522"/>
          </a:xfrm>
        </p:spPr>
        <p:txBody>
          <a:bodyPr/>
          <a:lstStyle/>
          <a:p>
            <a:r>
              <a:rPr lang="en-GB" dirty="0"/>
              <a:t>The implications of demographic change</a:t>
            </a:r>
          </a:p>
        </p:txBody>
      </p:sp>
      <p:sp>
        <p:nvSpPr>
          <p:cNvPr id="3" name="Content Placeholder 2">
            <a:extLst>
              <a:ext uri="{FF2B5EF4-FFF2-40B4-BE49-F238E27FC236}">
                <a16:creationId xmlns:a16="http://schemas.microsoft.com/office/drawing/2014/main" id="{13EF821F-475D-4843-933D-4AC8A8B27C44}"/>
              </a:ext>
            </a:extLst>
          </p:cNvPr>
          <p:cNvSpPr>
            <a:spLocks noGrp="1"/>
          </p:cNvSpPr>
          <p:nvPr>
            <p:ph sz="quarter" idx="1"/>
          </p:nvPr>
        </p:nvSpPr>
        <p:spPr>
          <a:xfrm>
            <a:off x="167640" y="899160"/>
            <a:ext cx="11643360" cy="5684202"/>
          </a:xfrm>
        </p:spPr>
        <p:txBody>
          <a:bodyPr/>
          <a:lstStyle/>
          <a:p>
            <a:r>
              <a:rPr lang="en-GB" sz="3600" dirty="0"/>
              <a:t>Demography is the, ‘study of populations and their composition (age, sex, marital status, ethnicity).  The key statistics in demography are rates of fertility, mortality, marriage and migration’  (Roberts, 2009, p. 59).</a:t>
            </a:r>
          </a:p>
          <a:p>
            <a:pPr marL="0" indent="0">
              <a:buNone/>
            </a:pPr>
            <a:r>
              <a:rPr lang="en-GB" sz="3600" b="1" i="1" dirty="0"/>
              <a:t>	</a:t>
            </a:r>
          </a:p>
          <a:p>
            <a:pPr marL="0" indent="0">
              <a:buNone/>
            </a:pPr>
            <a:r>
              <a:rPr lang="en-GB" sz="3600" b="1" i="1" dirty="0"/>
              <a:t>	With this in mind, how do you think that the demographic 	change currently experienced in the UK (as across many 	countries) is impacting/will impact on the organisation of 	health and social care?  </a:t>
            </a:r>
          </a:p>
        </p:txBody>
      </p:sp>
      <p:pic>
        <p:nvPicPr>
          <p:cNvPr id="5" name="Graphic 4" descr="Questions with solid fill">
            <a:extLst>
              <a:ext uri="{FF2B5EF4-FFF2-40B4-BE49-F238E27FC236}">
                <a16:creationId xmlns:a16="http://schemas.microsoft.com/office/drawing/2014/main" id="{EC5D6A43-359E-405C-A7FC-75235CE3118D}"/>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67640" y="4327842"/>
            <a:ext cx="914400" cy="914400"/>
          </a:xfrm>
          <a:prstGeom prst="rect">
            <a:avLst/>
          </a:prstGeom>
        </p:spPr>
      </p:pic>
    </p:spTree>
    <p:extLst>
      <p:ext uri="{BB962C8B-B14F-4D97-AF65-F5344CB8AC3E}">
        <p14:creationId xmlns:p14="http://schemas.microsoft.com/office/powerpoint/2010/main" val="314014332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038DA5-E80E-4930-A0DD-BC676A7A1170}"/>
              </a:ext>
            </a:extLst>
          </p:cNvPr>
          <p:cNvSpPr>
            <a:spLocks noGrp="1"/>
          </p:cNvSpPr>
          <p:nvPr>
            <p:ph type="title"/>
          </p:nvPr>
        </p:nvSpPr>
        <p:spPr>
          <a:xfrm>
            <a:off x="281354" y="274638"/>
            <a:ext cx="10965766" cy="715962"/>
          </a:xfrm>
        </p:spPr>
        <p:txBody>
          <a:bodyPr>
            <a:normAutofit fontScale="90000"/>
          </a:bodyPr>
          <a:lstStyle/>
          <a:p>
            <a:pPr>
              <a:defRPr/>
            </a:pPr>
            <a:r>
              <a:rPr lang="en-GB" dirty="0"/>
              <a:t>Increasing age = increasing demand</a:t>
            </a:r>
          </a:p>
        </p:txBody>
      </p:sp>
      <p:sp>
        <p:nvSpPr>
          <p:cNvPr id="11267" name="Content Placeholder 2">
            <a:extLst>
              <a:ext uri="{FF2B5EF4-FFF2-40B4-BE49-F238E27FC236}">
                <a16:creationId xmlns:a16="http://schemas.microsoft.com/office/drawing/2014/main" id="{0FAD49CC-61F3-49F9-A0F6-82FED21ABA28}"/>
              </a:ext>
            </a:extLst>
          </p:cNvPr>
          <p:cNvSpPr>
            <a:spLocks noGrp="1"/>
          </p:cNvSpPr>
          <p:nvPr>
            <p:ph sz="quarter" idx="1"/>
          </p:nvPr>
        </p:nvSpPr>
        <p:spPr>
          <a:xfrm>
            <a:off x="281354" y="990600"/>
            <a:ext cx="11629292" cy="6096000"/>
          </a:xfrm>
        </p:spPr>
        <p:txBody>
          <a:bodyPr/>
          <a:lstStyle/>
          <a:p>
            <a:r>
              <a:rPr lang="en-GB" altLang="en-US" sz="2800" dirty="0"/>
              <a:t>In a Health Foundation working paper examining funding options for care in the UK, </a:t>
            </a:r>
            <a:r>
              <a:rPr lang="en-GB" altLang="en-US" sz="2800" dirty="0" err="1"/>
              <a:t>Cylus</a:t>
            </a:r>
            <a:r>
              <a:rPr lang="en-GB" altLang="en-US" sz="2800" dirty="0"/>
              <a:t> et al. (2018, p. 7) note that: </a:t>
            </a:r>
          </a:p>
          <a:p>
            <a:pPr marL="0" indent="0">
              <a:buNone/>
            </a:pPr>
            <a:r>
              <a:rPr lang="en-GB" altLang="en-US" sz="2800" dirty="0"/>
              <a:t>	The demand for health and social care is rising and for good reasons.  We are 	living longer and as a consequence the number of older people is growing rapidly.  	Coupled with the rising burden of multiple chronic disease and increasing 	frailty in old age, this means that the number of people needing support in 	their daily lives, through health and social care, is also rising.  This comes 	alongside accelerated advances in medical technology and knowledge that provide 	significant potential for new methods of delivering and organising care.  Demand 	for social care and health care is rising faster than the public funds that are 	available to spend on them in all four countries of the UK, leaving a large and 	growing funding gap.</a:t>
            </a:r>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A62E95C-0E9A-00F4-A4EF-80A9D9B1E840}"/>
              </a:ext>
            </a:extLst>
          </p:cNvPr>
          <p:cNvSpPr>
            <a:spLocks noGrp="1"/>
          </p:cNvSpPr>
          <p:nvPr>
            <p:ph sz="quarter" idx="1"/>
          </p:nvPr>
        </p:nvSpPr>
        <p:spPr>
          <a:xfrm>
            <a:off x="435429" y="332656"/>
            <a:ext cx="11451771" cy="6264696"/>
          </a:xfrm>
        </p:spPr>
        <p:txBody>
          <a:bodyPr/>
          <a:lstStyle/>
          <a:p>
            <a:pPr marL="0" indent="0">
              <a:buNone/>
            </a:pPr>
            <a:r>
              <a:rPr lang="en-GB" sz="3200" dirty="0"/>
              <a:t>Today, European societies face multiple challenges to social policymaking.  Demographic pressures such as declining fertility rates and ageing populations, combine with societal challenges (e.g., changing gender roles, growing family diversity, and new migration flows), political challenges (e.g., the rise of populism, extremism, and manipulative information, as well as adjustments to supra-national organizations such as the EU), and global challenges (e.g., sudden international financial crises, climate change, and more recently the COVID-19 pandemic) (Nelson, </a:t>
            </a:r>
            <a:r>
              <a:rPr lang="en-GB" sz="3200" dirty="0" err="1"/>
              <a:t>Nieuwenhuis</a:t>
            </a:r>
            <a:r>
              <a:rPr lang="en-GB" sz="3200" dirty="0"/>
              <a:t> and Yerkes, 2022, p. </a:t>
            </a:r>
            <a:r>
              <a:rPr lang="en-GB" sz="3200"/>
              <a:t>6).</a:t>
            </a:r>
            <a:endParaRPr lang="en-GB" sz="3200" dirty="0"/>
          </a:p>
        </p:txBody>
      </p:sp>
    </p:spTree>
    <p:extLst>
      <p:ext uri="{BB962C8B-B14F-4D97-AF65-F5344CB8AC3E}">
        <p14:creationId xmlns:p14="http://schemas.microsoft.com/office/powerpoint/2010/main" val="217939279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a:extLst>
              <a:ext uri="{FF2B5EF4-FFF2-40B4-BE49-F238E27FC236}">
                <a16:creationId xmlns:a16="http://schemas.microsoft.com/office/drawing/2014/main" id="{ADDD7A54-4B8C-4602-9C97-C2904D05F696}"/>
              </a:ext>
            </a:extLst>
          </p:cNvPr>
          <p:cNvSpPr>
            <a:spLocks noGrp="1"/>
          </p:cNvSpPr>
          <p:nvPr>
            <p:ph type="title"/>
          </p:nvPr>
        </p:nvSpPr>
        <p:spPr>
          <a:xfrm>
            <a:off x="365760" y="396239"/>
            <a:ext cx="11719560" cy="594361"/>
          </a:xfrm>
        </p:spPr>
        <p:txBody>
          <a:bodyPr/>
          <a:lstStyle/>
          <a:p>
            <a:r>
              <a:rPr lang="en-GB" altLang="en-US" sz="3200" dirty="0"/>
              <a:t>The context of care: the scale </a:t>
            </a:r>
          </a:p>
        </p:txBody>
      </p:sp>
      <p:sp>
        <p:nvSpPr>
          <p:cNvPr id="3" name="Content Placeholder 2">
            <a:extLst>
              <a:ext uri="{FF2B5EF4-FFF2-40B4-BE49-F238E27FC236}">
                <a16:creationId xmlns:a16="http://schemas.microsoft.com/office/drawing/2014/main" id="{993ADF06-D5F5-4261-AB66-9C7210C50867}"/>
              </a:ext>
            </a:extLst>
          </p:cNvPr>
          <p:cNvSpPr>
            <a:spLocks noGrp="1"/>
          </p:cNvSpPr>
          <p:nvPr>
            <p:ph sz="quarter" idx="1"/>
          </p:nvPr>
        </p:nvSpPr>
        <p:spPr>
          <a:xfrm>
            <a:off x="228600" y="990602"/>
            <a:ext cx="11856720" cy="5745478"/>
          </a:xfrm>
        </p:spPr>
        <p:txBody>
          <a:bodyPr/>
          <a:lstStyle/>
          <a:p>
            <a:pPr>
              <a:defRPr/>
            </a:pPr>
            <a:r>
              <a:rPr lang="en-GB" dirty="0"/>
              <a:t>UK health and social care are, ‘big business and everybody’s business’ (Glasby, 2017, p. 1)</a:t>
            </a:r>
          </a:p>
          <a:p>
            <a:pPr>
              <a:defRPr/>
            </a:pPr>
            <a:r>
              <a:rPr lang="en-GB" dirty="0"/>
              <a:t>NHS employs around 1.7 million people</a:t>
            </a:r>
          </a:p>
          <a:p>
            <a:pPr>
              <a:defRPr/>
            </a:pPr>
            <a:r>
              <a:rPr lang="en-GB" dirty="0"/>
              <a:t>NHS net expenditure increased from £78.881 billion in 2006/07</a:t>
            </a:r>
            <a:r>
              <a:rPr lang="en-GB" baseline="30000" dirty="0"/>
              <a:t> </a:t>
            </a:r>
            <a:r>
              <a:rPr lang="en-GB" dirty="0"/>
              <a:t>to £120.512 billion in 2016/17</a:t>
            </a:r>
          </a:p>
          <a:p>
            <a:pPr>
              <a:defRPr/>
            </a:pPr>
            <a:r>
              <a:rPr lang="en-GB" dirty="0"/>
              <a:t>The NHS deals with over 1 million patients every 36 hours</a:t>
            </a:r>
          </a:p>
          <a:p>
            <a:pPr>
              <a:defRPr/>
            </a:pPr>
            <a:r>
              <a:rPr lang="en-GB" dirty="0"/>
              <a:t>In England, for the year 2019/20 the annual wage bill for adult social care was £22.3 billion and there were some 1.52 million workers.  </a:t>
            </a:r>
          </a:p>
          <a:p>
            <a:pPr>
              <a:defRPr/>
            </a:pPr>
            <a:r>
              <a:rPr lang="en-GB" dirty="0"/>
              <a:t> There are around 5.4 million informal carers (i.e. unpaid)</a:t>
            </a:r>
          </a:p>
          <a:p>
            <a:pPr>
              <a:defRPr/>
            </a:pPr>
            <a:r>
              <a:rPr lang="en-GB" dirty="0"/>
              <a:t>Social care staff work in a wide range of public, private and voluntary sector organisations (2/3 in the private sector) </a:t>
            </a:r>
          </a:p>
          <a:p>
            <a:pPr>
              <a:defRPr/>
            </a:pPr>
            <a:r>
              <a:rPr lang="en-GB" dirty="0"/>
              <a:t>The NHS does not currently have the nurses it needs</a:t>
            </a:r>
          </a:p>
          <a:p>
            <a:pPr marL="0" indent="0">
              <a:buNone/>
              <a:defRPr/>
            </a:pPr>
            <a:r>
              <a:rPr lang="en-GB" dirty="0"/>
              <a:t>(See National Health Service Confederation, 2020; National Audit Office, 2020; Skills for Care, 2024)</a:t>
            </a:r>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233978-2EEC-DCAB-EFB3-3FF3778A03B2}"/>
              </a:ext>
            </a:extLst>
          </p:cNvPr>
          <p:cNvSpPr>
            <a:spLocks noGrp="1"/>
          </p:cNvSpPr>
          <p:nvPr>
            <p:ph type="title"/>
          </p:nvPr>
        </p:nvSpPr>
        <p:spPr>
          <a:xfrm>
            <a:off x="239151" y="274638"/>
            <a:ext cx="11437034" cy="1306040"/>
          </a:xfrm>
        </p:spPr>
        <p:txBody>
          <a:bodyPr/>
          <a:lstStyle/>
          <a:p>
            <a:r>
              <a:rPr lang="en-GB" sz="2800" dirty="0"/>
              <a:t>The context of care: the cost</a:t>
            </a:r>
            <a:br>
              <a:rPr lang="en-GB" sz="2000" dirty="0"/>
            </a:br>
            <a:r>
              <a:rPr lang="en-GB" sz="2000" dirty="0"/>
              <a:t>Nominal healthcare expenditure rose by 7.4% in 2021 and was £54 billion greater than spending in 2019, before the COVID-19 pandemic.  Total current healthcare expenditure, nominal terms, UK, 1997 to 2021.  (Source: ONS, 2022</a:t>
            </a:r>
            <a:r>
              <a:rPr lang="en-GB" sz="1600" dirty="0"/>
              <a:t>)</a:t>
            </a:r>
          </a:p>
        </p:txBody>
      </p:sp>
      <p:pic>
        <p:nvPicPr>
          <p:cNvPr id="5" name="Content Placeholder 4" descr="Chart, bar chart&#10;&#10;Description automatically generated">
            <a:extLst>
              <a:ext uri="{FF2B5EF4-FFF2-40B4-BE49-F238E27FC236}">
                <a16:creationId xmlns:a16="http://schemas.microsoft.com/office/drawing/2014/main" id="{A2A166A7-0828-FED8-CAA9-1D4022974F8A}"/>
              </a:ext>
            </a:extLst>
          </p:cNvPr>
          <p:cNvPicPr>
            <a:picLocks noGrp="1" noChangeAspect="1"/>
          </p:cNvPicPr>
          <p:nvPr>
            <p:ph sz="quarter" idx="1"/>
          </p:nvPr>
        </p:nvPicPr>
        <p:blipFill rotWithShape="1">
          <a:blip r:embed="rId3">
            <a:extLst>
              <a:ext uri="{28A0092B-C50C-407E-A947-70E740481C1C}">
                <a14:useLocalDpi xmlns:a14="http://schemas.microsoft.com/office/drawing/2010/main" val="0"/>
              </a:ext>
            </a:extLst>
          </a:blip>
          <a:srcRect t="14236" b="-1"/>
          <a:stretch/>
        </p:blipFill>
        <p:spPr>
          <a:xfrm>
            <a:off x="1659988" y="1580677"/>
            <a:ext cx="8046719" cy="5091701"/>
          </a:xfrm>
        </p:spPr>
      </p:pic>
    </p:spTree>
    <p:extLst>
      <p:ext uri="{BB962C8B-B14F-4D97-AF65-F5344CB8AC3E}">
        <p14:creationId xmlns:p14="http://schemas.microsoft.com/office/powerpoint/2010/main" val="3688274032"/>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
            <a:extLst>
              <a:ext uri="{FF2B5EF4-FFF2-40B4-BE49-F238E27FC236}">
                <a16:creationId xmlns:a16="http://schemas.microsoft.com/office/drawing/2014/main" id="{4FB8979A-E514-4751-A189-2CC2D6D588FC}"/>
              </a:ext>
            </a:extLst>
          </p:cNvPr>
          <p:cNvSpPr>
            <a:spLocks noGrp="1"/>
          </p:cNvSpPr>
          <p:nvPr>
            <p:ph type="title"/>
          </p:nvPr>
        </p:nvSpPr>
        <p:spPr>
          <a:xfrm>
            <a:off x="492369" y="274638"/>
            <a:ext cx="10853227" cy="973870"/>
          </a:xfrm>
        </p:spPr>
        <p:txBody>
          <a:bodyPr/>
          <a:lstStyle/>
          <a:p>
            <a:r>
              <a:rPr lang="en-GB" altLang="en-US" sz="2800" dirty="0"/>
              <a:t>The context of care: the staff</a:t>
            </a:r>
            <a:br>
              <a:rPr lang="en-GB" altLang="en-US" sz="2800" dirty="0"/>
            </a:br>
            <a:r>
              <a:rPr lang="en-GB" altLang="en-US" sz="2800" dirty="0"/>
              <a:t>NHS employment in the UK (Source: Taylor, 2015) </a:t>
            </a:r>
            <a:endParaRPr lang="en-US" altLang="en-US" sz="2800" dirty="0"/>
          </a:p>
        </p:txBody>
      </p:sp>
      <p:pic>
        <p:nvPicPr>
          <p:cNvPr id="17411" name="Picture 2">
            <a:extLst>
              <a:ext uri="{FF2B5EF4-FFF2-40B4-BE49-F238E27FC236}">
                <a16:creationId xmlns:a16="http://schemas.microsoft.com/office/drawing/2014/main" id="{50E64A72-C745-41C8-8FA7-739D4601078D}"/>
              </a:ext>
            </a:extLst>
          </p:cNvPr>
          <p:cNvPicPr>
            <a:picLocks noGrp="1" noChangeAspect="1" noChangeArrowheads="1"/>
          </p:cNvPicPr>
          <p:nvPr>
            <p:ph sz="quarter" idx="1"/>
          </p:nvPr>
        </p:nvPicPr>
        <p:blipFill>
          <a:blip r:embed="rId3">
            <a:extLst>
              <a:ext uri="{28A0092B-C50C-407E-A947-70E740481C1C}">
                <a14:useLocalDpi xmlns:a14="http://schemas.microsoft.com/office/drawing/2010/main" val="0"/>
              </a:ext>
            </a:extLst>
          </a:blip>
          <a:srcRect/>
          <a:stretch>
            <a:fillRect/>
          </a:stretch>
        </p:blipFill>
        <p:spPr>
          <a:xfrm>
            <a:off x="846404" y="1389185"/>
            <a:ext cx="9718433" cy="5360076"/>
          </a:xfrm>
          <a:noFill/>
        </p:spPr>
      </p:pic>
    </p:spTree>
    <p:extLst>
      <p:ext uri="{BB962C8B-B14F-4D97-AF65-F5344CB8AC3E}">
        <p14:creationId xmlns:p14="http://schemas.microsoft.com/office/powerpoint/2010/main" val="3963485665"/>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B1EF86-D8E8-A41A-122D-2F2FC538CA9A}"/>
              </a:ext>
            </a:extLst>
          </p:cNvPr>
          <p:cNvSpPr>
            <a:spLocks noGrp="1"/>
          </p:cNvSpPr>
          <p:nvPr>
            <p:ph type="title"/>
          </p:nvPr>
        </p:nvSpPr>
        <p:spPr>
          <a:xfrm>
            <a:off x="246185" y="231776"/>
            <a:ext cx="11336215" cy="1225549"/>
          </a:xfrm>
        </p:spPr>
        <p:txBody>
          <a:bodyPr/>
          <a:lstStyle/>
          <a:p>
            <a:r>
              <a:rPr lang="en-GB" sz="3600" dirty="0"/>
              <a:t>The context of care: growing demand and increasing</a:t>
            </a:r>
            <a:r>
              <a:rPr lang="en-GB" sz="3600" i="1" dirty="0"/>
              <a:t> </a:t>
            </a:r>
            <a:r>
              <a:rPr lang="en-GB" sz="3600" dirty="0"/>
              <a:t>staff needs</a:t>
            </a:r>
          </a:p>
        </p:txBody>
      </p:sp>
      <p:sp>
        <p:nvSpPr>
          <p:cNvPr id="3" name="Content Placeholder 2">
            <a:extLst>
              <a:ext uri="{FF2B5EF4-FFF2-40B4-BE49-F238E27FC236}">
                <a16:creationId xmlns:a16="http://schemas.microsoft.com/office/drawing/2014/main" id="{DD90AC2D-CE7C-8671-B164-9FEF03B29FAD}"/>
              </a:ext>
            </a:extLst>
          </p:cNvPr>
          <p:cNvSpPr>
            <a:spLocks noGrp="1"/>
          </p:cNvSpPr>
          <p:nvPr>
            <p:ph sz="quarter" idx="1"/>
          </p:nvPr>
        </p:nvSpPr>
        <p:spPr>
          <a:xfrm>
            <a:off x="246185" y="1457325"/>
            <a:ext cx="11699630" cy="5400675"/>
          </a:xfrm>
        </p:spPr>
        <p:txBody>
          <a:bodyPr/>
          <a:lstStyle/>
          <a:p>
            <a:pPr marL="273050" marR="0" lvl="0" indent="-273050" algn="l" defTabSz="914400" rtl="0" eaLnBrk="0" fontAlgn="base" latinLnBrk="0" hangingPunct="0">
              <a:lnSpc>
                <a:spcPct val="100000"/>
              </a:lnSpc>
              <a:spcBef>
                <a:spcPts val="575"/>
              </a:spcBef>
              <a:spcAft>
                <a:spcPct val="0"/>
              </a:spcAft>
              <a:buClr>
                <a:srgbClr val="D34817"/>
              </a:buClr>
              <a:buSzPct val="85000"/>
              <a:buFont typeface="Wingdings 2" panose="05020102010507070707" pitchFamily="18" charset="2"/>
              <a:buChar char=""/>
              <a:tabLst/>
              <a:defRPr/>
            </a:pPr>
            <a:r>
              <a:rPr kumimoji="0" lang="en-GB" sz="3600" b="0" i="0" u="none" strike="noStrike" kern="1200" cap="none" spc="0" normalizeH="0" baseline="0" noProof="0" dirty="0">
                <a:ln>
                  <a:noFill/>
                </a:ln>
                <a:solidFill>
                  <a:prstClr val="black"/>
                </a:solidFill>
                <a:effectLst/>
                <a:uLnTx/>
                <a:uFillTx/>
                <a:latin typeface="Perpetua"/>
                <a:ea typeface="+mn-ea"/>
                <a:cs typeface="+mn-cs"/>
              </a:rPr>
              <a:t>Skills for Care (2024) estimates that, between 2024 and 2040, if the adult social care workforce in England grows in proportion with the projected increase in numbers of people aged 65 and over, </a:t>
            </a:r>
            <a:r>
              <a:rPr lang="en-GB" sz="3600" dirty="0">
                <a:solidFill>
                  <a:prstClr val="black"/>
                </a:solidFill>
                <a:latin typeface="Perpetua"/>
              </a:rPr>
              <a:t>a 29</a:t>
            </a:r>
            <a:r>
              <a:rPr kumimoji="0" lang="en-GB" sz="3600" b="0" i="0" u="none" strike="noStrike" kern="1200" cap="none" spc="0" normalizeH="0" baseline="0" noProof="0" dirty="0">
                <a:ln>
                  <a:noFill/>
                </a:ln>
                <a:solidFill>
                  <a:prstClr val="black"/>
                </a:solidFill>
                <a:effectLst/>
                <a:uLnTx/>
                <a:uFillTx/>
                <a:latin typeface="Perpetua"/>
                <a:ea typeface="+mn-ea"/>
                <a:cs typeface="+mn-cs"/>
              </a:rPr>
              <a:t>% staff increase will be needed – i.e. </a:t>
            </a:r>
            <a:r>
              <a:rPr lang="en-GB" sz="3600" dirty="0">
                <a:solidFill>
                  <a:prstClr val="black"/>
                </a:solidFill>
                <a:latin typeface="Perpetua"/>
              </a:rPr>
              <a:t>2.38m</a:t>
            </a:r>
            <a:r>
              <a:rPr kumimoji="0" lang="en-GB" sz="3600" b="0" i="0" u="none" strike="noStrike" kern="1200" cap="none" spc="0" normalizeH="0" baseline="0" noProof="0" dirty="0">
                <a:ln>
                  <a:noFill/>
                </a:ln>
                <a:solidFill>
                  <a:prstClr val="black"/>
                </a:solidFill>
                <a:effectLst/>
                <a:uLnTx/>
                <a:uFillTx/>
                <a:latin typeface="Perpetua"/>
                <a:ea typeface="+mn-ea"/>
                <a:cs typeface="+mn-cs"/>
              </a:rPr>
              <a:t> more jobs</a:t>
            </a:r>
          </a:p>
          <a:p>
            <a:pPr marL="273050" marR="0" lvl="0" indent="-273050" algn="l" defTabSz="914400" rtl="0" eaLnBrk="0" fontAlgn="base" latinLnBrk="0" hangingPunct="0">
              <a:lnSpc>
                <a:spcPct val="100000"/>
              </a:lnSpc>
              <a:spcBef>
                <a:spcPts val="575"/>
              </a:spcBef>
              <a:spcAft>
                <a:spcPct val="0"/>
              </a:spcAft>
              <a:buClr>
                <a:srgbClr val="D34817"/>
              </a:buClr>
              <a:buSzPct val="85000"/>
              <a:buFont typeface="Wingdings 2" panose="05020102010507070707" pitchFamily="18" charset="2"/>
              <a:buChar char=""/>
              <a:tabLst/>
              <a:defRPr/>
            </a:pPr>
            <a:r>
              <a:rPr kumimoji="0" lang="en-GB" sz="3600" b="0" i="0" u="none" strike="noStrike" kern="1200" cap="none" spc="0" normalizeH="0" baseline="0" noProof="0" dirty="0">
                <a:ln>
                  <a:noFill/>
                </a:ln>
                <a:solidFill>
                  <a:prstClr val="black"/>
                </a:solidFill>
                <a:effectLst/>
                <a:uLnTx/>
                <a:uFillTx/>
                <a:latin typeface="Perpetua"/>
                <a:ea typeface="+mn-ea"/>
                <a:cs typeface="+mn-cs"/>
              </a:rPr>
              <a:t>The Health Foundation, King’s Fund and Nuffield (2018) report that NHS trusts have a shortage of more than 100,000 staff and that the gap between staff </a:t>
            </a:r>
            <a:r>
              <a:rPr kumimoji="0" lang="en-GB" sz="3600" b="0" i="1" u="none" strike="noStrike" kern="1200" cap="none" spc="0" normalizeH="0" baseline="0" noProof="0" dirty="0">
                <a:ln>
                  <a:noFill/>
                </a:ln>
                <a:solidFill>
                  <a:prstClr val="black"/>
                </a:solidFill>
                <a:effectLst/>
                <a:uLnTx/>
                <a:uFillTx/>
                <a:latin typeface="Perpetua"/>
                <a:ea typeface="+mn-ea"/>
                <a:cs typeface="+mn-cs"/>
              </a:rPr>
              <a:t>needed</a:t>
            </a:r>
            <a:r>
              <a:rPr kumimoji="0" lang="en-GB" sz="3600" b="0" i="0" u="none" strike="noStrike" kern="1200" cap="none" spc="0" normalizeH="0" baseline="0" noProof="0" dirty="0">
                <a:ln>
                  <a:noFill/>
                </a:ln>
                <a:solidFill>
                  <a:prstClr val="black"/>
                </a:solidFill>
                <a:effectLst/>
                <a:uLnTx/>
                <a:uFillTx/>
                <a:latin typeface="Perpetua"/>
                <a:ea typeface="+mn-ea"/>
                <a:cs typeface="+mn-cs"/>
              </a:rPr>
              <a:t> and number </a:t>
            </a:r>
            <a:r>
              <a:rPr kumimoji="0" lang="en-GB" sz="3600" b="0" i="1" u="none" strike="noStrike" kern="1200" cap="none" spc="0" normalizeH="0" baseline="0" noProof="0" dirty="0">
                <a:ln>
                  <a:noFill/>
                </a:ln>
                <a:solidFill>
                  <a:prstClr val="black"/>
                </a:solidFill>
                <a:effectLst/>
                <a:uLnTx/>
                <a:uFillTx/>
                <a:latin typeface="Perpetua"/>
                <a:ea typeface="+mn-ea"/>
                <a:cs typeface="+mn-cs"/>
              </a:rPr>
              <a:t>available</a:t>
            </a:r>
            <a:r>
              <a:rPr kumimoji="0" lang="en-GB" sz="3600" b="0" i="0" u="none" strike="noStrike" kern="1200" cap="none" spc="0" normalizeH="0" baseline="0" noProof="0" dirty="0">
                <a:ln>
                  <a:noFill/>
                </a:ln>
                <a:solidFill>
                  <a:prstClr val="black"/>
                </a:solidFill>
                <a:effectLst/>
                <a:uLnTx/>
                <a:uFillTx/>
                <a:latin typeface="Perpetua"/>
                <a:ea typeface="+mn-ea"/>
                <a:cs typeface="+mn-cs"/>
              </a:rPr>
              <a:t> could reach almost 250,000 by 2030.</a:t>
            </a:r>
          </a:p>
          <a:p>
            <a:endParaRPr lang="en-GB" dirty="0"/>
          </a:p>
        </p:txBody>
      </p:sp>
    </p:spTree>
    <p:extLst>
      <p:ext uri="{BB962C8B-B14F-4D97-AF65-F5344CB8AC3E}">
        <p14:creationId xmlns:p14="http://schemas.microsoft.com/office/powerpoint/2010/main" val="200391990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F1E30C-F486-BA23-5E5D-1C2396301A52}"/>
              </a:ext>
            </a:extLst>
          </p:cNvPr>
          <p:cNvSpPr>
            <a:spLocks noGrp="1"/>
          </p:cNvSpPr>
          <p:nvPr>
            <p:ph type="title"/>
          </p:nvPr>
        </p:nvSpPr>
        <p:spPr>
          <a:xfrm>
            <a:off x="225083" y="304800"/>
            <a:ext cx="11357317" cy="926123"/>
          </a:xfrm>
        </p:spPr>
        <p:txBody>
          <a:bodyPr/>
          <a:lstStyle/>
          <a:p>
            <a:r>
              <a:rPr lang="en-GB" sz="3200" dirty="0"/>
              <a:t>Inadequate staffing levels?  Institute for Fiscal Studies (IFS) analysis</a:t>
            </a:r>
          </a:p>
        </p:txBody>
      </p:sp>
      <p:sp>
        <p:nvSpPr>
          <p:cNvPr id="3" name="Content Placeholder 2">
            <a:extLst>
              <a:ext uri="{FF2B5EF4-FFF2-40B4-BE49-F238E27FC236}">
                <a16:creationId xmlns:a16="http://schemas.microsoft.com/office/drawing/2014/main" id="{D28570AB-2201-C99C-4560-E95BB9DC81F9}"/>
              </a:ext>
            </a:extLst>
          </p:cNvPr>
          <p:cNvSpPr>
            <a:spLocks noGrp="1"/>
          </p:cNvSpPr>
          <p:nvPr>
            <p:ph sz="quarter" idx="1"/>
          </p:nvPr>
        </p:nvSpPr>
        <p:spPr>
          <a:xfrm>
            <a:off x="0" y="1230923"/>
            <a:ext cx="11582400" cy="5352439"/>
          </a:xfrm>
        </p:spPr>
        <p:txBody>
          <a:bodyPr/>
          <a:lstStyle/>
          <a:p>
            <a:r>
              <a:rPr lang="en-GB" sz="3200" dirty="0"/>
              <a:t>Warner and </a:t>
            </a:r>
            <a:r>
              <a:rPr lang="en-GB" sz="3200" dirty="0" err="1"/>
              <a:t>Zaranko</a:t>
            </a:r>
            <a:r>
              <a:rPr lang="en-GB" sz="3200" dirty="0"/>
              <a:t> (2022) report that the NHS recruited more staff between 2019 (i.e. pre-pandemic) and 2022.  But they add (2022, p. 10), that this does not necessarily mean that:</a:t>
            </a:r>
          </a:p>
          <a:p>
            <a:pPr marL="0" indent="0">
              <a:buNone/>
            </a:pPr>
            <a:r>
              <a:rPr lang="en-GB" sz="3200" dirty="0"/>
              <a:t>	…the NHS has</a:t>
            </a:r>
            <a:r>
              <a:rPr lang="en-GB" sz="3200" i="1" dirty="0"/>
              <a:t> enough </a:t>
            </a:r>
            <a:r>
              <a:rPr lang="en-GB" sz="3200" dirty="0"/>
              <a:t>[my emphasis] staff … it may be that in a post-	pandemic world, the NHS needs more staff to deliver the same 	quantity of care.  Fatigued NHS staff could be less willing to take on 	overtime shifts, or the unofficial, unpaid work that previously plugged 	gaps in staffing rotas.  And it may be that the NHS was under-staffed 	prior to the pandemic, and so the large increase in staffing since 2019 	might still not be ‘enough’. </a:t>
            </a:r>
          </a:p>
        </p:txBody>
      </p:sp>
    </p:spTree>
    <p:extLst>
      <p:ext uri="{BB962C8B-B14F-4D97-AF65-F5344CB8AC3E}">
        <p14:creationId xmlns:p14="http://schemas.microsoft.com/office/powerpoint/2010/main" val="3597779831"/>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itle 1">
            <a:extLst>
              <a:ext uri="{FF2B5EF4-FFF2-40B4-BE49-F238E27FC236}">
                <a16:creationId xmlns:a16="http://schemas.microsoft.com/office/drawing/2014/main" id="{F2FF014A-3740-422A-878A-073F43FEBBA2}"/>
              </a:ext>
            </a:extLst>
          </p:cNvPr>
          <p:cNvSpPr>
            <a:spLocks noGrp="1"/>
          </p:cNvSpPr>
          <p:nvPr>
            <p:ph type="title"/>
          </p:nvPr>
        </p:nvSpPr>
        <p:spPr>
          <a:xfrm>
            <a:off x="436098" y="274640"/>
            <a:ext cx="9774702" cy="563560"/>
          </a:xfrm>
        </p:spPr>
        <p:txBody>
          <a:bodyPr/>
          <a:lstStyle/>
          <a:p>
            <a:r>
              <a:rPr lang="en-GB" altLang="en-US" dirty="0"/>
              <a:t>The context of care: increasing cost needs</a:t>
            </a:r>
          </a:p>
        </p:txBody>
      </p:sp>
      <p:sp>
        <p:nvSpPr>
          <p:cNvPr id="3" name="Content Placeholder 2">
            <a:extLst>
              <a:ext uri="{FF2B5EF4-FFF2-40B4-BE49-F238E27FC236}">
                <a16:creationId xmlns:a16="http://schemas.microsoft.com/office/drawing/2014/main" id="{396D153B-44D0-4C67-8107-912A7A762C84}"/>
              </a:ext>
            </a:extLst>
          </p:cNvPr>
          <p:cNvSpPr>
            <a:spLocks noGrp="1"/>
          </p:cNvSpPr>
          <p:nvPr>
            <p:ph sz="quarter" idx="1"/>
          </p:nvPr>
        </p:nvSpPr>
        <p:spPr>
          <a:xfrm>
            <a:off x="225083" y="838200"/>
            <a:ext cx="11741834" cy="5900223"/>
          </a:xfrm>
        </p:spPr>
        <p:txBody>
          <a:bodyPr>
            <a:normAutofit fontScale="25000" lnSpcReduction="20000"/>
          </a:bodyPr>
          <a:lstStyle/>
          <a:p>
            <a:r>
              <a:rPr lang="en-GB" altLang="en-US" sz="12800" dirty="0"/>
              <a:t>The World Health Organization (WHO, 2021) reports that, across the world:</a:t>
            </a:r>
          </a:p>
          <a:p>
            <a:pPr marL="0" indent="0">
              <a:buNone/>
            </a:pPr>
            <a:r>
              <a:rPr lang="en-GB" altLang="en-US" sz="12800" dirty="0"/>
              <a:t>	People of all age groups, regions and countries are affected by 	NCDs*. 	These conditions are often associated with older age groups, but 	evidence shows that more than 15 million of all deaths 	attributed to 	NCDs occur between the ages of 30 and 69 years</a:t>
            </a:r>
          </a:p>
          <a:p>
            <a:pPr marL="0" indent="0">
              <a:buNone/>
            </a:pPr>
            <a:endParaRPr lang="en-GB" sz="13500" dirty="0"/>
          </a:p>
          <a:p>
            <a:pPr>
              <a:defRPr/>
            </a:pPr>
            <a:r>
              <a:rPr lang="en-GB" sz="13500" dirty="0" err="1"/>
              <a:t>Thorlby</a:t>
            </a:r>
            <a:r>
              <a:rPr lang="en-GB" sz="13500" dirty="0"/>
              <a:t> et al.  (2018, p. 3) report that, in the UK:</a:t>
            </a:r>
          </a:p>
          <a:p>
            <a:pPr marL="0" indent="0">
              <a:buNone/>
              <a:defRPr/>
            </a:pPr>
            <a:r>
              <a:rPr lang="en-GB" sz="13500" dirty="0"/>
              <a:t>	</a:t>
            </a:r>
          </a:p>
          <a:p>
            <a:pPr marL="0" indent="0">
              <a:buNone/>
              <a:defRPr/>
            </a:pPr>
            <a:r>
              <a:rPr lang="en-GB" sz="13500" dirty="0"/>
              <a:t>	An ageing population and younger adults with disabilities living 	longer are pushing up the cost of caring for older and disabled 	people, placing the social care system under huge strain.  </a:t>
            </a:r>
          </a:p>
          <a:p>
            <a:pPr marL="0" indent="0">
              <a:buNone/>
              <a:defRPr/>
            </a:pPr>
            <a:r>
              <a:rPr lang="en-GB" altLang="en-US" sz="4800" dirty="0"/>
              <a:t>*</a:t>
            </a:r>
            <a:r>
              <a:rPr lang="en-GB" sz="4800" dirty="0"/>
              <a:t>(NCD = non-communicable disease)</a:t>
            </a:r>
            <a:r>
              <a:rPr lang="en-GB" sz="12000" i="1" dirty="0"/>
              <a:t>	</a:t>
            </a:r>
          </a:p>
          <a:p>
            <a:pPr marL="0" indent="0">
              <a:buNone/>
              <a:defRPr/>
            </a:pPr>
            <a:r>
              <a:rPr lang="en-GB" sz="12000" b="1" i="1" dirty="0"/>
              <a:t>	</a:t>
            </a:r>
            <a:r>
              <a:rPr lang="en-GB" dirty="0"/>
              <a:t>	</a:t>
            </a:r>
          </a:p>
        </p:txBody>
      </p:sp>
    </p:spTree>
    <p:extLst>
      <p:ext uri="{BB962C8B-B14F-4D97-AF65-F5344CB8AC3E}">
        <p14:creationId xmlns:p14="http://schemas.microsoft.com/office/powerpoint/2010/main" val="2156117186"/>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91E32B-54E2-9090-92BE-8BB0B5E82C45}"/>
              </a:ext>
            </a:extLst>
          </p:cNvPr>
          <p:cNvSpPr>
            <a:spLocks noGrp="1"/>
          </p:cNvSpPr>
          <p:nvPr>
            <p:ph type="title"/>
          </p:nvPr>
        </p:nvSpPr>
        <p:spPr>
          <a:xfrm>
            <a:off x="287867" y="274638"/>
            <a:ext cx="11294533" cy="470429"/>
          </a:xfrm>
        </p:spPr>
        <p:txBody>
          <a:bodyPr/>
          <a:lstStyle/>
          <a:p>
            <a:r>
              <a:rPr lang="en-GB" dirty="0"/>
              <a:t>Advocating for change: a scenario</a:t>
            </a:r>
          </a:p>
        </p:txBody>
      </p:sp>
      <p:sp>
        <p:nvSpPr>
          <p:cNvPr id="3" name="Content Placeholder 2">
            <a:extLst>
              <a:ext uri="{FF2B5EF4-FFF2-40B4-BE49-F238E27FC236}">
                <a16:creationId xmlns:a16="http://schemas.microsoft.com/office/drawing/2014/main" id="{0A7AF9AF-C16E-86D8-2914-711C642F6CA8}"/>
              </a:ext>
            </a:extLst>
          </p:cNvPr>
          <p:cNvSpPr>
            <a:spLocks noGrp="1"/>
          </p:cNvSpPr>
          <p:nvPr>
            <p:ph sz="quarter" idx="1"/>
          </p:nvPr>
        </p:nvSpPr>
        <p:spPr>
          <a:xfrm>
            <a:off x="287867" y="626532"/>
            <a:ext cx="11616266" cy="6231468"/>
          </a:xfrm>
        </p:spPr>
        <p:txBody>
          <a:bodyPr/>
          <a:lstStyle/>
          <a:p>
            <a:r>
              <a:rPr lang="en-GB" sz="2800" dirty="0"/>
              <a:t>You work for a healthcare think tank and have been asked to prepare a policy brief on nurse staffing levels in the UK.  </a:t>
            </a:r>
          </a:p>
          <a:p>
            <a:r>
              <a:rPr lang="en-GB" sz="2800" dirty="0"/>
              <a:t>From your previous experience, you expect your audience to comprise informed (but influential) non-specialists (key stakeholders/decision-makers), including (national/local) politicians, members of non-governmental organisations (NGOs), healthcare/nursing managers and (specialist) journalists. </a:t>
            </a:r>
          </a:p>
          <a:p>
            <a:r>
              <a:rPr lang="en-GB" sz="2800" dirty="0"/>
              <a:t>From your previous experience you know what the target audience values in policy briefs, and have therefore made a list of some barriers and facilitators: </a:t>
            </a:r>
          </a:p>
          <a:p>
            <a:endParaRPr lang="en-GB" dirty="0"/>
          </a:p>
        </p:txBody>
      </p:sp>
      <p:sp>
        <p:nvSpPr>
          <p:cNvPr id="6" name="TextBox 5">
            <a:extLst>
              <a:ext uri="{FF2B5EF4-FFF2-40B4-BE49-F238E27FC236}">
                <a16:creationId xmlns:a16="http://schemas.microsoft.com/office/drawing/2014/main" id="{F4C54B79-4ACB-399F-6F62-40294CA8D666}"/>
              </a:ext>
            </a:extLst>
          </p:cNvPr>
          <p:cNvSpPr txBox="1"/>
          <p:nvPr/>
        </p:nvSpPr>
        <p:spPr>
          <a:xfrm>
            <a:off x="457199" y="4258735"/>
            <a:ext cx="5672665" cy="2308324"/>
          </a:xfrm>
          <a:prstGeom prst="rect">
            <a:avLst/>
          </a:prstGeom>
          <a:noFill/>
        </p:spPr>
        <p:txBody>
          <a:bodyPr wrap="square" rtlCol="0">
            <a:spAutoFit/>
          </a:bodyPr>
          <a:lstStyle/>
          <a:p>
            <a:r>
              <a:rPr lang="en-GB" sz="2400" b="1" dirty="0"/>
              <a:t>Barriers</a:t>
            </a:r>
          </a:p>
          <a:p>
            <a:pPr marL="285750" indent="-285750">
              <a:buFont typeface="Arial" panose="020B0604020202020204" pitchFamily="34" charset="0"/>
              <a:buChar char="•"/>
            </a:pPr>
            <a:r>
              <a:rPr lang="en-GB" sz="2400" dirty="0"/>
              <a:t>Lack of relevant context</a:t>
            </a:r>
          </a:p>
          <a:p>
            <a:pPr marL="285750" indent="-285750">
              <a:buFont typeface="Arial" panose="020B0604020202020204" pitchFamily="34" charset="0"/>
              <a:buChar char="•"/>
            </a:pPr>
            <a:r>
              <a:rPr lang="en-GB" sz="2400" dirty="0"/>
              <a:t>Lack of contextualisation of findings</a:t>
            </a:r>
          </a:p>
          <a:p>
            <a:pPr marL="285750" indent="-285750">
              <a:buFont typeface="Arial" panose="020B0604020202020204" pitchFamily="34" charset="0"/>
              <a:buChar char="•"/>
            </a:pPr>
            <a:r>
              <a:rPr lang="en-GB" sz="2400" dirty="0"/>
              <a:t>Length of brief</a:t>
            </a:r>
          </a:p>
          <a:p>
            <a:pPr marL="285750" indent="-285750">
              <a:buFont typeface="Arial" panose="020B0604020202020204" pitchFamily="34" charset="0"/>
              <a:buChar char="•"/>
            </a:pPr>
            <a:r>
              <a:rPr lang="en-GB" sz="2400" dirty="0"/>
              <a:t>Poor presentation </a:t>
            </a:r>
          </a:p>
          <a:p>
            <a:pPr marL="285750" indent="-285750">
              <a:buFont typeface="Arial" panose="020B0604020202020204" pitchFamily="34" charset="0"/>
              <a:buChar char="•"/>
            </a:pPr>
            <a:r>
              <a:rPr lang="en-GB" sz="2400" dirty="0"/>
              <a:t>Too much detail on research methods/quality </a:t>
            </a:r>
          </a:p>
        </p:txBody>
      </p:sp>
      <p:sp>
        <p:nvSpPr>
          <p:cNvPr id="8" name="TextBox 7">
            <a:extLst>
              <a:ext uri="{FF2B5EF4-FFF2-40B4-BE49-F238E27FC236}">
                <a16:creationId xmlns:a16="http://schemas.microsoft.com/office/drawing/2014/main" id="{751252B5-46C2-87FC-6DEA-EF561C2B78E1}"/>
              </a:ext>
            </a:extLst>
          </p:cNvPr>
          <p:cNvSpPr txBox="1"/>
          <p:nvPr/>
        </p:nvSpPr>
        <p:spPr>
          <a:xfrm>
            <a:off x="6299196" y="4131733"/>
            <a:ext cx="5774269" cy="2677656"/>
          </a:xfrm>
          <a:prstGeom prst="rect">
            <a:avLst/>
          </a:prstGeom>
          <a:noFill/>
        </p:spPr>
        <p:txBody>
          <a:bodyPr wrap="square" rtlCol="0">
            <a:spAutoFit/>
          </a:bodyPr>
          <a:lstStyle/>
          <a:p>
            <a:r>
              <a:rPr lang="en-GB" sz="2400" b="1" dirty="0"/>
              <a:t>Facilitators </a:t>
            </a:r>
          </a:p>
          <a:p>
            <a:pPr marL="285750" indent="-285750">
              <a:buFont typeface="Arial" panose="020B0604020202020204" pitchFamily="34" charset="0"/>
              <a:buChar char="•"/>
            </a:pPr>
            <a:r>
              <a:rPr lang="en-GB" sz="2400" dirty="0"/>
              <a:t>Framing title as question</a:t>
            </a:r>
          </a:p>
          <a:p>
            <a:pPr marL="285750" indent="-285750">
              <a:buFont typeface="Arial" panose="020B0604020202020204" pitchFamily="34" charset="0"/>
              <a:buChar char="•"/>
            </a:pPr>
            <a:r>
              <a:rPr lang="en-GB" sz="2400" dirty="0"/>
              <a:t>Contextualisation of findings</a:t>
            </a:r>
          </a:p>
          <a:p>
            <a:pPr marL="285750" indent="-285750">
              <a:buFont typeface="Arial" panose="020B0604020202020204" pitchFamily="34" charset="0"/>
              <a:buChar char="•"/>
            </a:pPr>
            <a:r>
              <a:rPr lang="en-GB" sz="2400" dirty="0"/>
              <a:t>Key messages upfront</a:t>
            </a:r>
          </a:p>
          <a:p>
            <a:pPr marL="285750" indent="-285750">
              <a:buFont typeface="Arial" panose="020B0604020202020204" pitchFamily="34" charset="0"/>
              <a:buChar char="•"/>
            </a:pPr>
            <a:r>
              <a:rPr lang="en-GB" sz="2400" dirty="0"/>
              <a:t>Key research findings</a:t>
            </a:r>
          </a:p>
          <a:p>
            <a:pPr marL="285750" indent="-285750">
              <a:buFont typeface="Arial" panose="020B0604020202020204" pitchFamily="34" charset="0"/>
              <a:buChar char="•"/>
            </a:pPr>
            <a:r>
              <a:rPr lang="en-GB" sz="2400" dirty="0"/>
              <a:t>Easy-to-read/attractive format</a:t>
            </a:r>
          </a:p>
          <a:p>
            <a:pPr marL="285750" indent="-285750">
              <a:buFont typeface="Arial" panose="020B0604020202020204" pitchFamily="34" charset="0"/>
              <a:buChar char="•"/>
            </a:pPr>
            <a:r>
              <a:rPr lang="en-GB" sz="2400" dirty="0"/>
              <a:t>Implications for policy</a:t>
            </a:r>
          </a:p>
        </p:txBody>
      </p:sp>
    </p:spTree>
    <p:extLst>
      <p:ext uri="{BB962C8B-B14F-4D97-AF65-F5344CB8AC3E}">
        <p14:creationId xmlns:p14="http://schemas.microsoft.com/office/powerpoint/2010/main" val="217621720"/>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D1CAA6-8B70-3409-5681-9DF042AC9F7E}"/>
              </a:ext>
            </a:extLst>
          </p:cNvPr>
          <p:cNvSpPr>
            <a:spLocks noGrp="1"/>
          </p:cNvSpPr>
          <p:nvPr>
            <p:ph type="title"/>
          </p:nvPr>
        </p:nvSpPr>
        <p:spPr>
          <a:xfrm>
            <a:off x="236220" y="274639"/>
            <a:ext cx="10323830" cy="777875"/>
          </a:xfrm>
        </p:spPr>
        <p:txBody>
          <a:bodyPr>
            <a:normAutofit fontScale="90000"/>
          </a:bodyPr>
          <a:lstStyle/>
          <a:p>
            <a:pPr marL="274320" indent="-274320">
              <a:spcBef>
                <a:spcPts val="580"/>
              </a:spcBef>
              <a:defRPr/>
            </a:pPr>
            <a:br>
              <a:rPr lang="en-GB" altLang="en-US" sz="2200" b="1" dirty="0">
                <a:solidFill>
                  <a:srgbClr val="000000"/>
                </a:solidFill>
                <a:latin typeface="Perpetua"/>
                <a:ea typeface="+mn-ea"/>
                <a:cs typeface="+mn-cs"/>
              </a:rPr>
            </a:br>
            <a:br>
              <a:rPr lang="en-GB" altLang="en-US" sz="2200" b="1" dirty="0">
                <a:solidFill>
                  <a:srgbClr val="000000"/>
                </a:solidFill>
                <a:latin typeface="Perpetua"/>
                <a:ea typeface="+mn-ea"/>
                <a:cs typeface="+mn-cs"/>
              </a:rPr>
            </a:br>
            <a:br>
              <a:rPr lang="en-GB" altLang="en-US" sz="2200" b="1" dirty="0">
                <a:solidFill>
                  <a:srgbClr val="000000"/>
                </a:solidFill>
                <a:latin typeface="Perpetua"/>
                <a:ea typeface="+mn-ea"/>
                <a:cs typeface="+mn-cs"/>
              </a:rPr>
            </a:br>
            <a:br>
              <a:rPr lang="en-GB" altLang="en-US" sz="2200" b="1" dirty="0">
                <a:solidFill>
                  <a:srgbClr val="000000"/>
                </a:solidFill>
                <a:latin typeface="Perpetua"/>
                <a:ea typeface="+mn-ea"/>
                <a:cs typeface="+mn-cs"/>
              </a:rPr>
            </a:br>
            <a:br>
              <a:rPr lang="en-GB" altLang="en-US" sz="2200" b="1" dirty="0">
                <a:solidFill>
                  <a:srgbClr val="000000"/>
                </a:solidFill>
                <a:latin typeface="Perpetua"/>
                <a:ea typeface="+mn-ea"/>
                <a:cs typeface="+mn-cs"/>
              </a:rPr>
            </a:br>
            <a:br>
              <a:rPr lang="en-GB" altLang="en-US" sz="2200" b="1" dirty="0">
                <a:solidFill>
                  <a:srgbClr val="000000"/>
                </a:solidFill>
                <a:latin typeface="Perpetua"/>
                <a:ea typeface="+mn-ea"/>
                <a:cs typeface="+mn-cs"/>
              </a:rPr>
            </a:br>
            <a:br>
              <a:rPr lang="en-GB" altLang="en-US" sz="2200" b="1" dirty="0">
                <a:solidFill>
                  <a:srgbClr val="000000"/>
                </a:solidFill>
                <a:latin typeface="Perpetua"/>
                <a:ea typeface="+mn-ea"/>
                <a:cs typeface="+mn-cs"/>
              </a:rPr>
            </a:br>
            <a:br>
              <a:rPr lang="en-GB" altLang="en-US" sz="3600" b="1" dirty="0">
                <a:solidFill>
                  <a:srgbClr val="000000"/>
                </a:solidFill>
                <a:ea typeface="+mn-ea"/>
                <a:cs typeface="+mn-cs"/>
              </a:rPr>
            </a:br>
            <a:r>
              <a:rPr lang="en-GB" altLang="en-US" sz="3100" dirty="0">
                <a:ea typeface="+mn-ea"/>
                <a:cs typeface="+mn-cs"/>
              </a:rPr>
              <a:t> Some potential sources (</a:t>
            </a:r>
            <a:r>
              <a:rPr lang="en-GB" altLang="en-US" sz="3100" u="sng" dirty="0">
                <a:ea typeface="+mn-ea"/>
                <a:cs typeface="+mn-cs"/>
              </a:rPr>
              <a:t>amongst many others</a:t>
            </a:r>
            <a:r>
              <a:rPr lang="en-GB" altLang="en-US" sz="3100" dirty="0">
                <a:ea typeface="+mn-ea"/>
                <a:cs typeface="+mn-cs"/>
              </a:rPr>
              <a:t>) of information for policy briefs</a:t>
            </a:r>
            <a:endParaRPr lang="en-GB" sz="3100" dirty="0"/>
          </a:p>
        </p:txBody>
      </p:sp>
      <p:sp>
        <p:nvSpPr>
          <p:cNvPr id="3" name="Content Placeholder 2">
            <a:extLst>
              <a:ext uri="{FF2B5EF4-FFF2-40B4-BE49-F238E27FC236}">
                <a16:creationId xmlns:a16="http://schemas.microsoft.com/office/drawing/2014/main" id="{A515ECFA-1499-0AE8-035C-450ACD04FD90}"/>
              </a:ext>
            </a:extLst>
          </p:cNvPr>
          <p:cNvSpPr>
            <a:spLocks noGrp="1"/>
          </p:cNvSpPr>
          <p:nvPr>
            <p:ph sz="quarter" idx="1"/>
          </p:nvPr>
        </p:nvSpPr>
        <p:spPr>
          <a:xfrm>
            <a:off x="0" y="1052514"/>
            <a:ext cx="11955780" cy="5976937"/>
          </a:xfrm>
        </p:spPr>
        <p:txBody>
          <a:bodyPr>
            <a:normAutofit fontScale="62500" lnSpcReduction="20000"/>
          </a:bodyPr>
          <a:lstStyle/>
          <a:p>
            <a:pPr>
              <a:buClr>
                <a:srgbClr val="D34817"/>
              </a:buClr>
              <a:buFont typeface="Wingdings 2" panose="05020102010507070707" pitchFamily="18" charset="2"/>
              <a:buNone/>
              <a:defRPr/>
            </a:pPr>
            <a:r>
              <a:rPr lang="en-GB" altLang="en-US" sz="2000" b="1" dirty="0">
                <a:solidFill>
                  <a:srgbClr val="000000"/>
                </a:solidFill>
              </a:rPr>
              <a:t>	</a:t>
            </a:r>
            <a:r>
              <a:rPr lang="en-GB" altLang="en-US" sz="2200" dirty="0">
                <a:solidFill>
                  <a:srgbClr val="000000"/>
                </a:solidFill>
              </a:rPr>
              <a:t>Specialist Journal articles – use search engines, browse ejournals etc.</a:t>
            </a:r>
          </a:p>
          <a:p>
            <a:pPr>
              <a:buClr>
                <a:srgbClr val="D34817"/>
              </a:buClr>
              <a:buFont typeface="Wingdings 2" panose="05020102010507070707" pitchFamily="18" charset="2"/>
              <a:buNone/>
              <a:defRPr/>
            </a:pPr>
            <a:r>
              <a:rPr lang="en-GB" altLang="en-US" sz="2200" dirty="0">
                <a:solidFill>
                  <a:srgbClr val="000000"/>
                </a:solidFill>
              </a:rPr>
              <a:t>	Nuffield Trust : </a:t>
            </a:r>
            <a:r>
              <a:rPr lang="en-GB" altLang="en-US" sz="2200" dirty="0">
                <a:solidFill>
                  <a:srgbClr val="000000"/>
                </a:solidFill>
                <a:hlinkClick r:id="rId3"/>
              </a:rPr>
              <a:t>https://www.nuffieldtrust.org.uk/</a:t>
            </a:r>
            <a:r>
              <a:rPr lang="en-GB" altLang="en-US" sz="2200" dirty="0">
                <a:solidFill>
                  <a:srgbClr val="000000"/>
                </a:solidFill>
              </a:rPr>
              <a:t>   </a:t>
            </a:r>
          </a:p>
          <a:p>
            <a:pPr>
              <a:buClr>
                <a:srgbClr val="D34817"/>
              </a:buClr>
              <a:buFont typeface="Wingdings 2" panose="05020102010507070707" pitchFamily="18" charset="2"/>
              <a:buNone/>
              <a:defRPr/>
            </a:pPr>
            <a:r>
              <a:rPr lang="en-GB" altLang="en-US" sz="2200" dirty="0">
                <a:solidFill>
                  <a:srgbClr val="000000"/>
                </a:solidFill>
              </a:rPr>
              <a:t>	Department of Health and Social Care: </a:t>
            </a:r>
            <a:r>
              <a:rPr lang="en-GB" altLang="en-US" sz="2200" dirty="0">
                <a:solidFill>
                  <a:srgbClr val="000000"/>
                </a:solidFill>
                <a:hlinkClick r:id="rId4"/>
              </a:rPr>
              <a:t>https://www.gov.uk/government/organisations/department-of-health-and-social-care</a:t>
            </a:r>
            <a:r>
              <a:rPr lang="en-GB" altLang="en-US" sz="2200" dirty="0">
                <a:solidFill>
                  <a:srgbClr val="000000"/>
                </a:solidFill>
              </a:rPr>
              <a:t> </a:t>
            </a:r>
          </a:p>
          <a:p>
            <a:pPr>
              <a:buClr>
                <a:srgbClr val="D34817"/>
              </a:buClr>
              <a:buFont typeface="Wingdings 2" panose="05020102010507070707" pitchFamily="18" charset="2"/>
              <a:buNone/>
              <a:defRPr/>
            </a:pPr>
            <a:r>
              <a:rPr lang="en-GB" altLang="en-US" sz="2200" dirty="0">
                <a:solidFill>
                  <a:srgbClr val="000000"/>
                </a:solidFill>
              </a:rPr>
              <a:t>	Rand Corporation: </a:t>
            </a:r>
            <a:r>
              <a:rPr lang="en-GB" altLang="en-US" sz="2200" dirty="0">
                <a:solidFill>
                  <a:srgbClr val="000000"/>
                </a:solidFill>
                <a:hlinkClick r:id="rId5"/>
              </a:rPr>
              <a:t>https://www.rand.org/</a:t>
            </a:r>
            <a:r>
              <a:rPr lang="en-GB" altLang="en-US" sz="2200" dirty="0">
                <a:solidFill>
                  <a:srgbClr val="000000"/>
                </a:solidFill>
              </a:rPr>
              <a:t> </a:t>
            </a:r>
          </a:p>
          <a:p>
            <a:pPr>
              <a:buClr>
                <a:srgbClr val="D34817"/>
              </a:buClr>
              <a:buFont typeface="Wingdings 2" panose="05020102010507070707" pitchFamily="18" charset="2"/>
              <a:buNone/>
              <a:defRPr/>
            </a:pPr>
            <a:r>
              <a:rPr lang="en-GB" altLang="en-US" sz="2200" dirty="0">
                <a:solidFill>
                  <a:srgbClr val="000000"/>
                </a:solidFill>
              </a:rPr>
              <a:t>	Picker: </a:t>
            </a:r>
            <a:r>
              <a:rPr lang="en-GB" altLang="en-US" sz="2200" dirty="0">
                <a:solidFill>
                  <a:srgbClr val="000000"/>
                </a:solidFill>
                <a:hlinkClick r:id="rId6"/>
              </a:rPr>
              <a:t>https://picker.org/</a:t>
            </a:r>
            <a:r>
              <a:rPr lang="en-GB" altLang="en-US" sz="2200" dirty="0">
                <a:solidFill>
                  <a:srgbClr val="000000"/>
                </a:solidFill>
              </a:rPr>
              <a:t>  </a:t>
            </a:r>
          </a:p>
          <a:p>
            <a:pPr>
              <a:buClr>
                <a:srgbClr val="D34817"/>
              </a:buClr>
              <a:buFont typeface="Wingdings 2" panose="05020102010507070707" pitchFamily="18" charset="2"/>
              <a:buNone/>
              <a:defRPr/>
            </a:pPr>
            <a:r>
              <a:rPr lang="en-GB" altLang="en-US" sz="2200" dirty="0">
                <a:solidFill>
                  <a:srgbClr val="000000"/>
                </a:solidFill>
              </a:rPr>
              <a:t>	King’s Fund: </a:t>
            </a:r>
            <a:r>
              <a:rPr lang="en-GB" altLang="en-US" sz="2200" dirty="0">
                <a:solidFill>
                  <a:srgbClr val="000000"/>
                </a:solidFill>
                <a:hlinkClick r:id="rId7"/>
              </a:rPr>
              <a:t>https://www.kingsfund.org.uk/</a:t>
            </a:r>
            <a:r>
              <a:rPr lang="en-GB" altLang="en-US" sz="2200" dirty="0">
                <a:solidFill>
                  <a:srgbClr val="000000"/>
                </a:solidFill>
              </a:rPr>
              <a:t>  </a:t>
            </a:r>
          </a:p>
          <a:p>
            <a:pPr>
              <a:buClr>
                <a:srgbClr val="D34817"/>
              </a:buClr>
              <a:buFont typeface="Wingdings 2" panose="05020102010507070707" pitchFamily="18" charset="2"/>
              <a:buNone/>
              <a:defRPr/>
            </a:pPr>
            <a:r>
              <a:rPr lang="en-GB" altLang="en-US" sz="2200" dirty="0">
                <a:solidFill>
                  <a:srgbClr val="000000"/>
                </a:solidFill>
              </a:rPr>
              <a:t>	National Institute for Health  and Care Excellence: </a:t>
            </a:r>
            <a:r>
              <a:rPr lang="en-GB" altLang="en-US" sz="2200" dirty="0">
                <a:solidFill>
                  <a:srgbClr val="000000"/>
                </a:solidFill>
                <a:hlinkClick r:id="rId8"/>
              </a:rPr>
              <a:t>https://www.nice.org.uk/</a:t>
            </a:r>
            <a:r>
              <a:rPr lang="en-GB" altLang="en-US" sz="2200" dirty="0">
                <a:solidFill>
                  <a:srgbClr val="000000"/>
                </a:solidFill>
              </a:rPr>
              <a:t>  </a:t>
            </a:r>
          </a:p>
          <a:p>
            <a:pPr>
              <a:buClr>
                <a:srgbClr val="D34817"/>
              </a:buClr>
              <a:buFont typeface="Wingdings 2" panose="05020102010507070707" pitchFamily="18" charset="2"/>
              <a:buNone/>
              <a:defRPr/>
            </a:pPr>
            <a:r>
              <a:rPr lang="en-GB" altLang="en-US" sz="2200" dirty="0">
                <a:solidFill>
                  <a:srgbClr val="000000"/>
                </a:solidFill>
              </a:rPr>
              <a:t>	Social Care Institute for Excellence: </a:t>
            </a:r>
            <a:r>
              <a:rPr lang="en-GB" altLang="en-US" sz="2200" dirty="0">
                <a:solidFill>
                  <a:srgbClr val="000000"/>
                </a:solidFill>
                <a:hlinkClick r:id="rId9"/>
              </a:rPr>
              <a:t>https://www.scie.org.uk/</a:t>
            </a:r>
            <a:r>
              <a:rPr lang="en-GB" altLang="en-US" sz="2200" dirty="0">
                <a:solidFill>
                  <a:srgbClr val="000000"/>
                </a:solidFill>
              </a:rPr>
              <a:t>  </a:t>
            </a:r>
          </a:p>
          <a:p>
            <a:pPr>
              <a:buClr>
                <a:srgbClr val="D34817"/>
              </a:buClr>
              <a:buFont typeface="Wingdings 2" panose="05020102010507070707" pitchFamily="18" charset="2"/>
              <a:buNone/>
              <a:defRPr/>
            </a:pPr>
            <a:r>
              <a:rPr lang="en-GB" altLang="en-US" sz="2200" dirty="0">
                <a:solidFill>
                  <a:srgbClr val="000000"/>
                </a:solidFill>
              </a:rPr>
              <a:t>	Health Foundation: </a:t>
            </a:r>
            <a:r>
              <a:rPr lang="en-GB" altLang="en-US" sz="2200" dirty="0">
                <a:solidFill>
                  <a:srgbClr val="000000"/>
                </a:solidFill>
                <a:hlinkClick r:id="rId10"/>
              </a:rPr>
              <a:t>https://www.health.org.uk/</a:t>
            </a:r>
            <a:r>
              <a:rPr lang="en-GB" altLang="en-US" sz="2200" dirty="0">
                <a:solidFill>
                  <a:srgbClr val="000000"/>
                </a:solidFill>
              </a:rPr>
              <a:t>  </a:t>
            </a:r>
          </a:p>
          <a:p>
            <a:pPr>
              <a:buClr>
                <a:srgbClr val="D34817"/>
              </a:buClr>
              <a:buFont typeface="Wingdings 2" panose="05020102010507070707" pitchFamily="18" charset="2"/>
              <a:buNone/>
              <a:defRPr/>
            </a:pPr>
            <a:r>
              <a:rPr lang="en-GB" altLang="en-US" sz="2200" dirty="0">
                <a:solidFill>
                  <a:srgbClr val="000000"/>
                </a:solidFill>
              </a:rPr>
              <a:t>	Joseph Rowntree Foundation: </a:t>
            </a:r>
            <a:r>
              <a:rPr lang="en-GB" altLang="en-US" sz="2200" dirty="0">
                <a:solidFill>
                  <a:srgbClr val="000000"/>
                </a:solidFill>
                <a:hlinkClick r:id="rId11"/>
              </a:rPr>
              <a:t>https://www.jrf.org.uk/</a:t>
            </a:r>
            <a:r>
              <a:rPr lang="en-GB" altLang="en-US" sz="2200" dirty="0">
                <a:solidFill>
                  <a:srgbClr val="000000"/>
                </a:solidFill>
              </a:rPr>
              <a:t>   </a:t>
            </a:r>
          </a:p>
          <a:p>
            <a:pPr>
              <a:buClr>
                <a:srgbClr val="D34817"/>
              </a:buClr>
              <a:buFont typeface="Wingdings 2" panose="05020102010507070707" pitchFamily="18" charset="2"/>
              <a:buNone/>
              <a:defRPr/>
            </a:pPr>
            <a:r>
              <a:rPr lang="en-GB" altLang="en-US" sz="2200" dirty="0">
                <a:solidFill>
                  <a:srgbClr val="000000"/>
                </a:solidFill>
              </a:rPr>
              <a:t>	NHS Confederation: </a:t>
            </a:r>
            <a:r>
              <a:rPr lang="en-GB" altLang="en-US" sz="2200" dirty="0">
                <a:solidFill>
                  <a:srgbClr val="000000"/>
                </a:solidFill>
                <a:hlinkClick r:id="rId12"/>
              </a:rPr>
              <a:t>https://www.nhsconfed.org/</a:t>
            </a:r>
            <a:r>
              <a:rPr lang="en-GB" altLang="en-US" sz="2200" dirty="0">
                <a:solidFill>
                  <a:srgbClr val="000000"/>
                </a:solidFill>
              </a:rPr>
              <a:t>  </a:t>
            </a:r>
          </a:p>
          <a:p>
            <a:pPr>
              <a:buClr>
                <a:srgbClr val="D34817"/>
              </a:buClr>
              <a:buFont typeface="Wingdings 2" panose="05020102010507070707" pitchFamily="18" charset="2"/>
              <a:buNone/>
              <a:defRPr/>
            </a:pPr>
            <a:r>
              <a:rPr lang="en-GB" altLang="en-US" sz="2200" dirty="0">
                <a:solidFill>
                  <a:srgbClr val="000000"/>
                </a:solidFill>
              </a:rPr>
              <a:t>	European Observatory on Health Systems and Policies: </a:t>
            </a:r>
            <a:r>
              <a:rPr lang="en-GB" altLang="en-US" sz="2200" dirty="0">
                <a:solidFill>
                  <a:srgbClr val="000000"/>
                </a:solidFill>
                <a:hlinkClick r:id="rId13"/>
              </a:rPr>
              <a:t>https://eurohealthobservatory.who.int/</a:t>
            </a:r>
            <a:r>
              <a:rPr lang="en-GB" altLang="en-US" sz="2200" dirty="0">
                <a:solidFill>
                  <a:srgbClr val="000000"/>
                </a:solidFill>
              </a:rPr>
              <a:t> </a:t>
            </a:r>
          </a:p>
          <a:p>
            <a:pPr>
              <a:buClr>
                <a:srgbClr val="D34817"/>
              </a:buClr>
              <a:buFont typeface="Wingdings 2" panose="05020102010507070707" pitchFamily="18" charset="2"/>
              <a:buNone/>
              <a:defRPr/>
            </a:pPr>
            <a:r>
              <a:rPr lang="en-GB" altLang="en-US" sz="2200" dirty="0">
                <a:solidFill>
                  <a:srgbClr val="000000"/>
                </a:solidFill>
              </a:rPr>
              <a:t>	World Health Organization: </a:t>
            </a:r>
            <a:r>
              <a:rPr lang="en-GB" altLang="en-US" sz="2200" dirty="0">
                <a:solidFill>
                  <a:srgbClr val="000000"/>
                </a:solidFill>
                <a:hlinkClick r:id="rId14"/>
              </a:rPr>
              <a:t>https://www.who.int/</a:t>
            </a:r>
            <a:r>
              <a:rPr lang="en-GB" altLang="en-US" sz="2200" dirty="0">
                <a:solidFill>
                  <a:srgbClr val="000000"/>
                </a:solidFill>
              </a:rPr>
              <a:t> </a:t>
            </a:r>
          </a:p>
          <a:p>
            <a:pPr>
              <a:buClr>
                <a:srgbClr val="D34817"/>
              </a:buClr>
              <a:buFont typeface="Wingdings 2" panose="05020102010507070707" pitchFamily="18" charset="2"/>
              <a:buNone/>
              <a:defRPr/>
            </a:pPr>
            <a:r>
              <a:rPr lang="en-GB" altLang="en-US" sz="2200" dirty="0">
                <a:solidFill>
                  <a:srgbClr val="000000"/>
                </a:solidFill>
              </a:rPr>
              <a:t>	 Welsh Government Health and Social Services: </a:t>
            </a:r>
            <a:r>
              <a:rPr lang="en-GB" altLang="en-US" sz="2200" dirty="0">
                <a:solidFill>
                  <a:srgbClr val="000000"/>
                </a:solidFill>
                <a:hlinkClick r:id="rId15"/>
              </a:rPr>
              <a:t>https://gov.wales/topics/health/?lang=en</a:t>
            </a:r>
            <a:r>
              <a:rPr lang="en-GB" altLang="en-US" sz="2200" dirty="0">
                <a:solidFill>
                  <a:srgbClr val="000000"/>
                </a:solidFill>
              </a:rPr>
              <a:t>  </a:t>
            </a:r>
          </a:p>
          <a:p>
            <a:pPr>
              <a:buClr>
                <a:srgbClr val="D34817"/>
              </a:buClr>
              <a:buFont typeface="Wingdings 2" panose="05020102010507070707" pitchFamily="18" charset="2"/>
              <a:buNone/>
              <a:defRPr/>
            </a:pPr>
            <a:r>
              <a:rPr lang="en-GB" altLang="en-US" sz="2200" dirty="0">
                <a:solidFill>
                  <a:srgbClr val="000000"/>
                </a:solidFill>
              </a:rPr>
              <a:t>	Care Quality Commission: </a:t>
            </a:r>
            <a:r>
              <a:rPr lang="en-GB" altLang="en-US" sz="2200" dirty="0">
                <a:solidFill>
                  <a:srgbClr val="000000"/>
                </a:solidFill>
                <a:hlinkClick r:id="rId16"/>
              </a:rPr>
              <a:t>https://www.cqc.org.uk/</a:t>
            </a:r>
            <a:r>
              <a:rPr lang="en-GB" altLang="en-US" sz="2200" dirty="0">
                <a:solidFill>
                  <a:srgbClr val="000000"/>
                </a:solidFill>
              </a:rPr>
              <a:t>  </a:t>
            </a:r>
          </a:p>
          <a:p>
            <a:pPr>
              <a:buClr>
                <a:srgbClr val="D34817"/>
              </a:buClr>
              <a:buFont typeface="Wingdings 2" panose="05020102010507070707" pitchFamily="18" charset="2"/>
              <a:buNone/>
              <a:defRPr/>
            </a:pPr>
            <a:r>
              <a:rPr lang="en-GB" altLang="en-US" sz="2200" dirty="0">
                <a:solidFill>
                  <a:srgbClr val="000000"/>
                </a:solidFill>
              </a:rPr>
              <a:t>	Care and Social Services Inspectorate Wales: </a:t>
            </a:r>
            <a:r>
              <a:rPr lang="en-GB" altLang="en-US" sz="2200" dirty="0">
                <a:solidFill>
                  <a:srgbClr val="000000"/>
                </a:solidFill>
                <a:hlinkClick r:id="rId17"/>
              </a:rPr>
              <a:t>https://careinspectorate.wales/?lang=en</a:t>
            </a:r>
            <a:r>
              <a:rPr lang="en-GB" altLang="en-US" sz="2200" dirty="0">
                <a:solidFill>
                  <a:srgbClr val="000000"/>
                </a:solidFill>
              </a:rPr>
              <a:t> </a:t>
            </a:r>
          </a:p>
          <a:p>
            <a:pPr>
              <a:buClr>
                <a:srgbClr val="D34817"/>
              </a:buClr>
              <a:buFont typeface="Wingdings 2" panose="05020102010507070707" pitchFamily="18" charset="2"/>
              <a:buNone/>
              <a:defRPr/>
            </a:pPr>
            <a:r>
              <a:rPr lang="en-GB" altLang="en-US" sz="2200" dirty="0">
                <a:solidFill>
                  <a:srgbClr val="000000"/>
                </a:solidFill>
              </a:rPr>
              <a:t>	NHS: </a:t>
            </a:r>
            <a:r>
              <a:rPr lang="en-GB" altLang="en-US" sz="2200" dirty="0">
                <a:solidFill>
                  <a:srgbClr val="000000"/>
                </a:solidFill>
                <a:hlinkClick r:id="rId18"/>
              </a:rPr>
              <a:t>https://www.nhs.uk/</a:t>
            </a:r>
            <a:r>
              <a:rPr lang="en-GB" altLang="en-US" sz="2200" dirty="0">
                <a:solidFill>
                  <a:srgbClr val="000000"/>
                </a:solidFill>
              </a:rPr>
              <a:t>  </a:t>
            </a:r>
          </a:p>
          <a:p>
            <a:pPr>
              <a:buClr>
                <a:srgbClr val="D34817"/>
              </a:buClr>
              <a:buFont typeface="Wingdings 2" panose="05020102010507070707" pitchFamily="18" charset="2"/>
              <a:buNone/>
              <a:defRPr/>
            </a:pPr>
            <a:r>
              <a:rPr lang="en-GB" altLang="en-US" sz="2200" dirty="0">
                <a:solidFill>
                  <a:srgbClr val="000000"/>
                </a:solidFill>
              </a:rPr>
              <a:t>	NHS Wales: </a:t>
            </a:r>
            <a:r>
              <a:rPr lang="en-GB" altLang="en-US" sz="2200" dirty="0">
                <a:solidFill>
                  <a:srgbClr val="000000"/>
                </a:solidFill>
                <a:hlinkClick r:id="rId19"/>
              </a:rPr>
              <a:t>https://www.nhs.wales/</a:t>
            </a:r>
            <a:r>
              <a:rPr lang="en-GB" altLang="en-US" sz="2200" dirty="0">
                <a:solidFill>
                  <a:srgbClr val="000000"/>
                </a:solidFill>
              </a:rPr>
              <a:t>  </a:t>
            </a:r>
          </a:p>
          <a:p>
            <a:pPr>
              <a:buClr>
                <a:srgbClr val="D34817"/>
              </a:buClr>
              <a:buFont typeface="Wingdings 2" panose="05020102010507070707" pitchFamily="18" charset="2"/>
              <a:buNone/>
              <a:defRPr/>
            </a:pPr>
            <a:r>
              <a:rPr lang="en-GB" altLang="en-US" sz="2200" dirty="0">
                <a:solidFill>
                  <a:srgbClr val="000000"/>
                </a:solidFill>
              </a:rPr>
              <a:t>	Office for National Statistics: </a:t>
            </a:r>
            <a:r>
              <a:rPr lang="en-GB" altLang="en-US" sz="2200" dirty="0">
                <a:solidFill>
                  <a:srgbClr val="000000"/>
                </a:solidFill>
                <a:hlinkClick r:id="rId20"/>
              </a:rPr>
              <a:t>https://www.ons.gov.uk/</a:t>
            </a:r>
            <a:r>
              <a:rPr lang="en-GB" altLang="en-US" sz="2200" dirty="0">
                <a:solidFill>
                  <a:srgbClr val="000000"/>
                </a:solidFill>
              </a:rPr>
              <a:t>  </a:t>
            </a:r>
          </a:p>
          <a:p>
            <a:pPr>
              <a:buClr>
                <a:srgbClr val="D34817"/>
              </a:buClr>
              <a:buFont typeface="Wingdings 2" panose="05020102010507070707" pitchFamily="18" charset="2"/>
              <a:buNone/>
              <a:defRPr/>
            </a:pPr>
            <a:r>
              <a:rPr lang="en-GB" altLang="en-US" sz="2200" dirty="0">
                <a:solidFill>
                  <a:srgbClr val="000000"/>
                </a:solidFill>
              </a:rPr>
              <a:t>	NHS Digital: </a:t>
            </a:r>
            <a:r>
              <a:rPr lang="en-GB" altLang="en-US" sz="2200" dirty="0">
                <a:solidFill>
                  <a:srgbClr val="000000"/>
                </a:solidFill>
                <a:hlinkClick r:id="rId21"/>
              </a:rPr>
              <a:t>https://digital.nhs.uk</a:t>
            </a:r>
            <a:r>
              <a:rPr lang="en-GB" altLang="en-US" sz="2200" dirty="0">
                <a:solidFill>
                  <a:srgbClr val="000000"/>
                </a:solidFill>
              </a:rPr>
              <a:t>  </a:t>
            </a:r>
          </a:p>
          <a:p>
            <a:pPr>
              <a:buClr>
                <a:srgbClr val="D34817"/>
              </a:buClr>
              <a:buFont typeface="Wingdings 2" panose="05020102010507070707" pitchFamily="18" charset="2"/>
              <a:buNone/>
              <a:defRPr/>
            </a:pPr>
            <a:r>
              <a:rPr lang="en-GB" altLang="en-US" sz="2200" dirty="0">
                <a:solidFill>
                  <a:srgbClr val="000000"/>
                </a:solidFill>
              </a:rPr>
              <a:t>	Cochrane: </a:t>
            </a:r>
            <a:r>
              <a:rPr lang="en-GB" sz="2200" u="sng" dirty="0">
                <a:solidFill>
                  <a:srgbClr val="0563C1"/>
                </a:solidFill>
                <a:cs typeface="Times New Roman" panose="02020603050405020304" pitchFamily="18" charset="0"/>
                <a:hlinkClick r:id="rId22"/>
              </a:rPr>
              <a:t>https://www.cochrane.org/</a:t>
            </a:r>
            <a:r>
              <a:rPr lang="en-GB" sz="2200" dirty="0">
                <a:solidFill>
                  <a:srgbClr val="000000"/>
                </a:solidFill>
                <a:cs typeface="Times New Roman" panose="02020603050405020304" pitchFamily="18" charset="0"/>
              </a:rPr>
              <a:t>  </a:t>
            </a:r>
          </a:p>
          <a:p>
            <a:pPr>
              <a:buClr>
                <a:srgbClr val="D34817"/>
              </a:buClr>
              <a:buFont typeface="Wingdings 2" panose="05020102010507070707" pitchFamily="18" charset="2"/>
              <a:buNone/>
              <a:defRPr/>
            </a:pPr>
            <a:r>
              <a:rPr lang="en-GB" sz="2200" dirty="0">
                <a:solidFill>
                  <a:srgbClr val="000000"/>
                </a:solidFill>
                <a:cs typeface="Times New Roman" panose="02020603050405020304" pitchFamily="18" charset="0"/>
              </a:rPr>
              <a:t>	Campbell Collaboration: </a:t>
            </a:r>
            <a:r>
              <a:rPr lang="en-GB" sz="2200" u="sng" dirty="0">
                <a:solidFill>
                  <a:srgbClr val="0563C1"/>
                </a:solidFill>
                <a:cs typeface="Times New Roman" panose="02020603050405020304" pitchFamily="18" charset="0"/>
                <a:hlinkClick r:id="rId23"/>
              </a:rPr>
              <a:t>https://www.campbellcollaboration.org/</a:t>
            </a:r>
            <a:r>
              <a:rPr lang="en-GB" sz="2200" dirty="0">
                <a:solidFill>
                  <a:srgbClr val="000000"/>
                </a:solidFill>
              </a:rPr>
              <a:t>  </a:t>
            </a:r>
            <a:endParaRPr lang="en-GB" sz="2200" dirty="0">
              <a:ea typeface="Calibri" panose="020F0502020204030204" pitchFamily="34" charset="0"/>
              <a:cs typeface="Times New Roman" panose="02020603050405020304" pitchFamily="18" charset="0"/>
            </a:endParaRPr>
          </a:p>
          <a:p>
            <a:pPr>
              <a:buClr>
                <a:srgbClr val="D34817"/>
              </a:buClr>
              <a:buFont typeface="Wingdings 2" panose="05020102010507070707" pitchFamily="18" charset="2"/>
              <a:buNone/>
              <a:defRPr/>
            </a:pPr>
            <a:endParaRPr lang="en-GB" altLang="en-US" sz="1600" dirty="0">
              <a:solidFill>
                <a:srgbClr val="000000"/>
              </a:solidFill>
            </a:endParaRPr>
          </a:p>
          <a:p>
            <a:pPr>
              <a:buClr>
                <a:srgbClr val="D34817"/>
              </a:buClr>
              <a:buFont typeface="Wingdings 2" panose="05020102010507070707" pitchFamily="18" charset="2"/>
              <a:buNone/>
              <a:defRPr/>
            </a:pPr>
            <a:r>
              <a:rPr lang="en-GB" altLang="en-US" sz="2800" dirty="0">
                <a:solidFill>
                  <a:srgbClr val="000000"/>
                </a:solidFill>
              </a:rPr>
              <a:t> </a:t>
            </a:r>
            <a:endParaRPr lang="en-US" altLang="en-US" sz="2800" dirty="0">
              <a:solidFill>
                <a:srgbClr val="000000"/>
              </a:solidFill>
            </a:endParaRPr>
          </a:p>
          <a:p>
            <a:pPr>
              <a:defRPr/>
            </a:pPr>
            <a:endParaRPr lang="en-GB" dirty="0"/>
          </a:p>
        </p:txBody>
      </p:sp>
    </p:spTree>
    <p:extLst>
      <p:ext uri="{BB962C8B-B14F-4D97-AF65-F5344CB8AC3E}">
        <p14:creationId xmlns:p14="http://schemas.microsoft.com/office/powerpoint/2010/main" val="3024651203"/>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Content Placeholder 2">
            <a:extLst>
              <a:ext uri="{FF2B5EF4-FFF2-40B4-BE49-F238E27FC236}">
                <a16:creationId xmlns:a16="http://schemas.microsoft.com/office/drawing/2014/main" id="{F8793200-1D1E-0DA1-C5F1-27542315D88E}"/>
              </a:ext>
            </a:extLst>
          </p:cNvPr>
          <p:cNvSpPr>
            <a:spLocks noGrp="1"/>
          </p:cNvSpPr>
          <p:nvPr>
            <p:ph sz="quarter" idx="1"/>
          </p:nvPr>
        </p:nvSpPr>
        <p:spPr>
          <a:xfrm>
            <a:off x="1919288" y="404814"/>
            <a:ext cx="8291512" cy="6264275"/>
          </a:xfrm>
        </p:spPr>
        <p:txBody>
          <a:bodyPr/>
          <a:lstStyle/>
          <a:p>
            <a:pPr marL="0" indent="0">
              <a:buNone/>
            </a:pPr>
            <a:r>
              <a:rPr lang="en-GB" altLang="en-US" sz="4400"/>
              <a:t>Any questions?</a:t>
            </a:r>
          </a:p>
        </p:txBody>
      </p:sp>
      <p:pic>
        <p:nvPicPr>
          <p:cNvPr id="73731" name="Picture 4">
            <a:extLst>
              <a:ext uri="{FF2B5EF4-FFF2-40B4-BE49-F238E27FC236}">
                <a16:creationId xmlns:a16="http://schemas.microsoft.com/office/drawing/2014/main" id="{70F2ADA9-E1AB-BF69-6AED-C2E4AC5AFD0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349751" y="1412876"/>
            <a:ext cx="3624263" cy="50403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84225407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Equity">
  <a:themeElements>
    <a:clrScheme name="Equity">
      <a:dk1>
        <a:sysClr val="windowText" lastClr="000000"/>
      </a:dk1>
      <a:lt1>
        <a:sysClr val="window" lastClr="FFFFFF"/>
      </a:lt1>
      <a:dk2>
        <a:srgbClr val="696464"/>
      </a:dk2>
      <a:lt2>
        <a:srgbClr val="E9E5DC"/>
      </a:lt2>
      <a:accent1>
        <a:srgbClr val="D34817"/>
      </a:accent1>
      <a:accent2>
        <a:srgbClr val="9B2D1F"/>
      </a:accent2>
      <a:accent3>
        <a:srgbClr val="A28E6A"/>
      </a:accent3>
      <a:accent4>
        <a:srgbClr val="956251"/>
      </a:accent4>
      <a:accent5>
        <a:srgbClr val="918485"/>
      </a:accent5>
      <a:accent6>
        <a:srgbClr val="855D5D"/>
      </a:accent6>
      <a:hlink>
        <a:srgbClr val="CC9900"/>
      </a:hlink>
      <a:folHlink>
        <a:srgbClr val="96A9A9"/>
      </a:folHlink>
    </a:clrScheme>
    <a:fontScheme name="Equity">
      <a:majorFont>
        <a:latin typeface="Franklin Gothic Book"/>
        <a:ea typeface=""/>
        <a:cs typeface=""/>
        <a:font script="Grek" typeface="Calibri"/>
        <a:font script="Cyrl" typeface="Calibri"/>
        <a:font script="Jpan" typeface="HGｺﾞｼｯｸM"/>
        <a:font script="Hang" typeface="바탕"/>
        <a:font script="Hans" typeface="幼圆"/>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Perpetua"/>
        <a:ea typeface=""/>
        <a:cs typeface=""/>
        <a:font script="Grek" typeface="Cambria"/>
        <a:font script="Cyrl" typeface="Cambria"/>
        <a:font script="Jpan" typeface="HG創英ﾌﾟﾚｾﾞﾝｽEB"/>
        <a:font script="Hang" typeface="맑은 고딕"/>
        <a:font script="Hans" typeface="宋体"/>
        <a:font script="Hant" typeface="新細明體"/>
        <a:font script="Arab" typeface="Times New Roman"/>
        <a:font script="Hebr" typeface="Aharoni"/>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Equity">
      <a:fillStyleLst>
        <a:solidFill>
          <a:schemeClr val="phClr"/>
        </a:solidFill>
        <a:blipFill>
          <a:blip xmlns:r="http://schemas.openxmlformats.org/officeDocument/2006/relationships" r:embed="rId1">
            <a:duotone>
              <a:schemeClr val="phClr">
                <a:tint val="30000"/>
                <a:satMod val="300000"/>
              </a:schemeClr>
              <a:schemeClr val="phClr">
                <a:tint val="40000"/>
                <a:satMod val="200000"/>
              </a:schemeClr>
            </a:duotone>
          </a:blip>
          <a:tile tx="0" ty="0" sx="70000" sy="70000" flip="none" algn="ctr"/>
        </a:blipFill>
        <a:blipFill>
          <a:blip xmlns:r="http://schemas.openxmlformats.org/officeDocument/2006/relationships" r:embed="rId1">
            <a:duotone>
              <a:schemeClr val="phClr">
                <a:shade val="22000"/>
                <a:satMod val="160000"/>
              </a:schemeClr>
              <a:schemeClr val="phClr">
                <a:shade val="45000"/>
                <a:satMod val="100000"/>
              </a:schemeClr>
            </a:duotone>
          </a:blip>
          <a:tile tx="0" ty="0" sx="65000" sy="65000" flip="none" algn="ctr"/>
        </a:blipFill>
      </a:fillStyleLst>
      <a:lnStyleLst>
        <a:ln w="9525" cap="flat" cmpd="sng" algn="ctr">
          <a:solidFill>
            <a:schemeClr val="phClr">
              <a:shade val="60000"/>
              <a:satMod val="110000"/>
            </a:schemeClr>
          </a:solidFill>
          <a:prstDash val="solid"/>
        </a:ln>
        <a:ln w="12700" cap="flat" cmpd="sng" algn="ctr">
          <a:solidFill>
            <a:schemeClr val="phClr"/>
          </a:solidFill>
          <a:prstDash val="solid"/>
        </a:ln>
        <a:ln w="38100" cap="flat" cmpd="sng" algn="ctr">
          <a:solidFill>
            <a:schemeClr val="phClr"/>
          </a:solidFill>
          <a:prstDash val="solid"/>
        </a:ln>
      </a:lnStyleLst>
      <a:effectStyleLst>
        <a:effectStyle>
          <a:effectLst>
            <a:outerShdw blurRad="38100" dist="25400" dir="5400000" algn="t" rotWithShape="0">
              <a:srgbClr val="000000">
                <a:alpha val="50000"/>
              </a:srgbClr>
            </a:outerShdw>
          </a:effectLst>
        </a:effectStyle>
        <a:effectStyle>
          <a:effectLst>
            <a:outerShdw blurRad="38100" dist="25400" dir="5400000" algn="t" rotWithShape="0">
              <a:srgbClr val="000000">
                <a:alpha val="50000"/>
              </a:srgbClr>
            </a:outerShdw>
          </a:effectLst>
        </a:effectStyle>
        <a:effectStyle>
          <a:effectLst>
            <a:outerShdw blurRad="50800" dist="50800" dir="5400000" algn="t" rotWithShape="0">
              <a:srgbClr val="000000">
                <a:alpha val="60000"/>
              </a:srgbClr>
            </a:outerShdw>
          </a:effectLst>
          <a:scene3d>
            <a:camera prst="isometricBottomUp" fov="0">
              <a:rot lat="0" lon="0" rev="0"/>
            </a:camera>
            <a:lightRig rig="soft" dir="b">
              <a:rot lat="0" lon="0" rev="9000000"/>
            </a:lightRig>
          </a:scene3d>
          <a:sp3d contourW="35000" prstMaterial="matte">
            <a:bevelT w="45000" h="38100" prst="convex"/>
            <a:contourClr>
              <a:schemeClr val="phClr">
                <a:tint val="10000"/>
                <a:satMod val="130000"/>
              </a:schemeClr>
            </a:contourClr>
          </a:sp3d>
        </a:effectStyle>
      </a:effectStyleLst>
      <a:bgFillStyleLst>
        <a:solidFill>
          <a:schemeClr val="phClr"/>
        </a:solidFill>
        <a:gradFill rotWithShape="1">
          <a:gsLst>
            <a:gs pos="0">
              <a:schemeClr val="phClr">
                <a:shade val="40000"/>
                <a:satMod val="165000"/>
              </a:schemeClr>
            </a:gs>
            <a:gs pos="50000">
              <a:schemeClr val="phClr">
                <a:shade val="80000"/>
                <a:satMod val="155000"/>
              </a:schemeClr>
            </a:gs>
            <a:gs pos="100000">
              <a:schemeClr val="phClr">
                <a:tint val="95000"/>
                <a:satMod val="200000"/>
              </a:schemeClr>
            </a:gs>
          </a:gsLst>
          <a:lin ang="16200000" scaled="1"/>
        </a:gradFill>
        <a:blipFill>
          <a:blip xmlns:r="http://schemas.openxmlformats.org/officeDocument/2006/relationships" r:embed="rId1">
            <a:duotone>
              <a:schemeClr val="phClr">
                <a:tint val="95000"/>
                <a:satMod val="200000"/>
              </a:schemeClr>
              <a:schemeClr val="phClr">
                <a:shade val="80000"/>
                <a:satMod val="100000"/>
              </a:schemeClr>
            </a:duotone>
          </a:blip>
          <a:tile tx="0" ty="0" sx="55000" sy="55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1934</TotalTime>
  <Words>3739</Words>
  <Application>Microsoft Office PowerPoint</Application>
  <PresentationFormat>Widescreen</PresentationFormat>
  <Paragraphs>226</Paragraphs>
  <Slides>41</Slides>
  <Notes>28</Notes>
  <HiddenSlides>0</HiddenSlides>
  <MMClips>1</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41</vt:i4>
      </vt:variant>
    </vt:vector>
  </HeadingPairs>
  <TitlesOfParts>
    <vt:vector size="49" baseType="lpstr">
      <vt:lpstr>MS PGothic</vt:lpstr>
      <vt:lpstr>Arial</vt:lpstr>
      <vt:lpstr>Calibri</vt:lpstr>
      <vt:lpstr>Franklin Gothic Book</vt:lpstr>
      <vt:lpstr>Perpetua</vt:lpstr>
      <vt:lpstr>Times New Roman</vt:lpstr>
      <vt:lpstr>Wingdings 2</vt:lpstr>
      <vt:lpstr>Equity</vt:lpstr>
      <vt:lpstr>BMHP5010.  Practising Healthcare in Wales: People and Policy.   Academic year 2024/25. Lecture three.  Healthcare: culture and context; writing the policy brief </vt:lpstr>
      <vt:lpstr>Today</vt:lpstr>
      <vt:lpstr>What is care? </vt:lpstr>
      <vt:lpstr>The role of care in my life. </vt:lpstr>
      <vt:lpstr>PowerPoint Presentation</vt:lpstr>
      <vt:lpstr>PowerPoint Presentation</vt:lpstr>
      <vt:lpstr>Sir William Beveridge and Aneurin Bevan: key figures of social welfare in the UK</vt:lpstr>
      <vt:lpstr>(State ) welfare and social policy</vt:lpstr>
      <vt:lpstr>An example of social policy</vt:lpstr>
      <vt:lpstr>Smoking in public places</vt:lpstr>
      <vt:lpstr>What is context?</vt:lpstr>
      <vt:lpstr>Context is everything</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Context of healthcare: assisted dying in the United Kingdom</vt:lpstr>
      <vt:lpstr>Noel Conway: motor neurone disease (MND)</vt:lpstr>
      <vt:lpstr>The right to die with dignity.  Noel Conway: motor neurone disease (MND)</vt:lpstr>
      <vt:lpstr> Health and social care: ‘heavy’ in context</vt:lpstr>
      <vt:lpstr>Current major health issues (in the UK) – Institute for Public Policy Research (IPPR) evidence</vt:lpstr>
      <vt:lpstr>Recent context of health and social care: Covid-19 </vt:lpstr>
      <vt:lpstr>Ongoing context of health and social care: ageing</vt:lpstr>
      <vt:lpstr>Recent Office for National Statistics (ONS) statistics </vt:lpstr>
      <vt:lpstr>Age structure of the UK population, mid-2020 and mid-2030 (source: ONS, 2022a, p. 10)</vt:lpstr>
      <vt:lpstr>Population change over the last 100 years (source: ONS, 2020a)</vt:lpstr>
      <vt:lpstr>The implications of demographic change</vt:lpstr>
      <vt:lpstr>Increasing age = increasing demand</vt:lpstr>
      <vt:lpstr>PowerPoint Presentation</vt:lpstr>
      <vt:lpstr>The context of care: the scale </vt:lpstr>
      <vt:lpstr>The context of care: the cost Nominal healthcare expenditure rose by 7.4% in 2021 and was £54 billion greater than spending in 2019, before the COVID-19 pandemic.  Total current healthcare expenditure, nominal terms, UK, 1997 to 2021.  (Source: ONS, 2022)</vt:lpstr>
      <vt:lpstr>The context of care: the staff NHS employment in the UK (Source: Taylor, 2015) </vt:lpstr>
      <vt:lpstr>The context of care: growing demand and increasing staff needs</vt:lpstr>
      <vt:lpstr>Inadequate staffing levels?  Institute for Fiscal Studies (IFS) analysis</vt:lpstr>
      <vt:lpstr>The context of care: increasing cost needs</vt:lpstr>
      <vt:lpstr>Advocating for change: a scenario</vt:lpstr>
      <vt:lpstr>         Some potential sources (amongst many others) of information for policy briefs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Introductory session: Fundamentals of Care. BMNS4004</dc:title>
  <dc:creator>Ben Duxbury</dc:creator>
  <cp:lastModifiedBy>Ben Duxbury</cp:lastModifiedBy>
  <cp:revision>80</cp:revision>
  <dcterms:created xsi:type="dcterms:W3CDTF">2021-08-31T06:51:44Z</dcterms:created>
  <dcterms:modified xsi:type="dcterms:W3CDTF">2024-10-25T07:57:16Z</dcterms:modified>
</cp:coreProperties>
</file>