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7" r:id="rId2"/>
    <p:sldId id="258" r:id="rId3"/>
    <p:sldId id="259" r:id="rId4"/>
    <p:sldId id="260" r:id="rId5"/>
    <p:sldId id="263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61" r:id="rId15"/>
    <p:sldId id="264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010A4FF-9187-4EDF-8D59-3DE8522F79F5}" v="79" dt="2026-03-31T13:41:54.640"/>
    <p1510:client id="{B2AA883D-949D-42FC-A7AA-E440C90B93BD}" v="4" dt="2026-03-31T14:28:23.3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mytro Kuzmich" userId="ae183d975c2960ef" providerId="LiveId" clId="{B81E6EF3-6751-4747-A46E-1D50519E7546}"/>
    <pc:docChg chg="custSel modSld">
      <pc:chgData name="Dmytro Kuzmich" userId="ae183d975c2960ef" providerId="LiveId" clId="{B81E6EF3-6751-4747-A46E-1D50519E7546}" dt="2026-03-31T14:28:40.831" v="184" actId="6549"/>
      <pc:docMkLst>
        <pc:docMk/>
      </pc:docMkLst>
      <pc:sldChg chg="modSp mod">
        <pc:chgData name="Dmytro Kuzmich" userId="ae183d975c2960ef" providerId="LiveId" clId="{B81E6EF3-6751-4747-A46E-1D50519E7546}" dt="2026-03-31T14:04:29.535" v="69" actId="20577"/>
        <pc:sldMkLst>
          <pc:docMk/>
          <pc:sldMk cId="3772741231" sldId="257"/>
        </pc:sldMkLst>
        <pc:spChg chg="mod">
          <ac:chgData name="Dmytro Kuzmich" userId="ae183d975c2960ef" providerId="LiveId" clId="{B81E6EF3-6751-4747-A46E-1D50519E7546}" dt="2026-03-31T14:04:29.535" v="69" actId="20577"/>
          <ac:spMkLst>
            <pc:docMk/>
            <pc:sldMk cId="3772741231" sldId="257"/>
            <ac:spMk id="3" creationId="{071D03CD-7242-3EB9-6C43-809139857009}"/>
          </ac:spMkLst>
        </pc:spChg>
      </pc:sldChg>
      <pc:sldChg chg="modSp mod">
        <pc:chgData name="Dmytro Kuzmich" userId="ae183d975c2960ef" providerId="LiveId" clId="{B81E6EF3-6751-4747-A46E-1D50519E7546}" dt="2026-03-31T14:28:40.831" v="184" actId="6549"/>
        <pc:sldMkLst>
          <pc:docMk/>
          <pc:sldMk cId="2962117321" sldId="258"/>
        </pc:sldMkLst>
        <pc:spChg chg="mod">
          <ac:chgData name="Dmytro Kuzmich" userId="ae183d975c2960ef" providerId="LiveId" clId="{B81E6EF3-6751-4747-A46E-1D50519E7546}" dt="2026-03-31T14:28:40.831" v="184" actId="6549"/>
          <ac:spMkLst>
            <pc:docMk/>
            <pc:sldMk cId="2962117321" sldId="258"/>
            <ac:spMk id="3" creationId="{C9472314-7F14-6FA9-891C-799657E55802}"/>
          </ac:spMkLst>
        </pc:spChg>
      </pc:sldChg>
      <pc:sldChg chg="modSp">
        <pc:chgData name="Dmytro Kuzmich" userId="ae183d975c2960ef" providerId="LiveId" clId="{B81E6EF3-6751-4747-A46E-1D50519E7546}" dt="2026-03-31T14:06:39.530" v="70"/>
        <pc:sldMkLst>
          <pc:docMk/>
          <pc:sldMk cId="2257127649" sldId="263"/>
        </pc:sldMkLst>
        <pc:spChg chg="mod">
          <ac:chgData name="Dmytro Kuzmich" userId="ae183d975c2960ef" providerId="LiveId" clId="{B81E6EF3-6751-4747-A46E-1D50519E7546}" dt="2026-03-31T14:06:39.530" v="70"/>
          <ac:spMkLst>
            <pc:docMk/>
            <pc:sldMk cId="2257127649" sldId="263"/>
            <ac:spMk id="3" creationId="{9FAB9BB6-5A37-76F8-4317-A33209140E6C}"/>
          </ac:spMkLst>
        </pc:spChg>
      </pc:sldChg>
      <pc:sldChg chg="modSp mod">
        <pc:chgData name="Dmytro Kuzmich" userId="ae183d975c2960ef" providerId="LiveId" clId="{B81E6EF3-6751-4747-A46E-1D50519E7546}" dt="2026-03-31T14:10:10.816" v="77" actId="113"/>
        <pc:sldMkLst>
          <pc:docMk/>
          <pc:sldMk cId="2701570931" sldId="266"/>
        </pc:sldMkLst>
        <pc:spChg chg="mod">
          <ac:chgData name="Dmytro Kuzmich" userId="ae183d975c2960ef" providerId="LiveId" clId="{B81E6EF3-6751-4747-A46E-1D50519E7546}" dt="2026-03-31T14:10:10.816" v="77" actId="113"/>
          <ac:spMkLst>
            <pc:docMk/>
            <pc:sldMk cId="2701570931" sldId="266"/>
            <ac:spMk id="3" creationId="{672DB189-16CA-94F6-2CE5-57E6DF097546}"/>
          </ac:spMkLst>
        </pc:spChg>
      </pc:sldChg>
      <pc:sldChg chg="modSp mod">
        <pc:chgData name="Dmytro Kuzmich" userId="ae183d975c2960ef" providerId="LiveId" clId="{B81E6EF3-6751-4747-A46E-1D50519E7546}" dt="2026-03-31T14:14:16.691" v="81" actId="113"/>
        <pc:sldMkLst>
          <pc:docMk/>
          <pc:sldMk cId="2391939612" sldId="271"/>
        </pc:sldMkLst>
        <pc:spChg chg="mod">
          <ac:chgData name="Dmytro Kuzmich" userId="ae183d975c2960ef" providerId="LiveId" clId="{B81E6EF3-6751-4747-A46E-1D50519E7546}" dt="2026-03-31T14:14:16.691" v="81" actId="113"/>
          <ac:spMkLst>
            <pc:docMk/>
            <pc:sldMk cId="2391939612" sldId="271"/>
            <ac:spMk id="3" creationId="{ABC4022B-7CD0-816A-C450-7494622BA93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D8DE6C-F2F9-4470-A77D-4ADE8047B932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E0E558-D3E9-4835-895A-6F0B1E5206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65720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E0E558-D3E9-4835-895A-6F0B1E52066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65641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10B8E-2CD4-A381-5DBA-4EA56A04BF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5B1C0-6BC8-3958-B6F3-2C6E05445E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03F338-7345-DE61-6BA5-51670CB632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441A4C-1796-21E7-88E7-7B10E6952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D05F7C-560A-5FD0-41C5-3ADF47235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7998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3A5E7-0A75-9AA1-DA9D-823F3FE61F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B4FF9C-8B57-E454-B4C6-3505A1E6E5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031AF5-5186-9A7B-4451-D13FD7BB27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351B69-16B6-37CA-99A3-E8CAA27662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1A36A9-59AA-282E-E224-C2D376341F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38230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0B4B2-6972-5FAB-1130-043C2945A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72A5CB-479E-5727-31BB-B9BE81B7E0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746E8-8F7B-BB7F-069E-AECF98700F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253A9B-2D7F-EC42-057A-A9901988A1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3938C2-2E24-261B-2DAA-4B3E2F423C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6508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E35CD5-6D58-A352-B2E1-B36D1EFCA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B5C726-06D7-1E3B-E166-12DB6001E6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CC56F7-2AC3-2B9E-0FD2-C9B99DC8D4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45F5A6-76F5-17CC-EBE9-9F9601D6CB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E93D4-462A-7FBD-F0F3-B5374DE08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147950-9784-8DC7-BEB2-B260C5F6A3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0552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C2D57-3E26-8D4E-EE8D-58D5743F9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49C5EB-8B48-76D3-4533-E43070BB99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88E185-044C-9342-4585-9DEEABE5C2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434EE4-A1AE-5FC6-D526-9E200343DC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99C57B-1E3F-6BBE-5F1E-F7A83236096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AC527A1-0326-6B0C-D73A-3E301863DF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F43E37-1D7C-A357-BBDC-CBCB6E1FFC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4B1F53-7079-CEC7-47AD-5C71838C03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0798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BD16E-1200-A847-FC83-23FDF3D873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A4BA67-C4E1-6A4E-A167-1D8A75E10F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52B622-514E-B28E-25AE-1A9CC83739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80313B-5C7E-F333-99CF-E37A4787C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153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71F0C0-3E53-950D-07E7-887FDD0D87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3C74C96-037F-C10D-D1DF-48E7F556FF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569C53-41B7-3FC0-4E7B-630DC70A82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5006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7D87D-18B4-0909-90E4-6224004E76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1F9A35-FCF4-2AA7-382B-65A9FA41C5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A2B91B-67EC-6C65-4B62-49E44D70BC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0C96FA-FED4-B5FF-3291-A7577EB451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8983CE-3DC0-020D-1822-FFD53FE03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91712C-D30D-C634-2FC6-21CD18E6B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3322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9E3E6-F2BA-8DCA-3DE2-9A5434ADB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C62BBD-31BD-4DA5-7A2F-35CFD7A8953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776F34-0936-B6F2-E9CC-1D2B8E68F5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8D9E5E-A8A4-68ED-7B9E-374327D64D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63C12C-8EBD-F06F-DB3C-9A164F561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7E1C15-AA35-0299-393A-AF99402113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788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5BF0E-570D-8BC4-6CDE-F7DB70392B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3FA0E7-F635-FC58-F309-97C4B75274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7D47D6-4D90-4174-8DC4-E389794B45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60E04A-D7D8-0FB1-1EC0-65373A828C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23F5E-4D8B-75C9-10B7-E6EAADC51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466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452446E-C41B-868D-F662-0336FDAC177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BF9219-209F-9110-134E-1F4319903C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C8AEB1-B4D8-9830-EC11-8E758C07D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15607-8196-132F-9FC6-3169F6605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80DD75-1701-8953-0B59-7E3D185AE7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211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DD6DC6-C980-4960-3664-D5CDAE7AB8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30F093-C2A2-CAB8-DA87-45B0BAD949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DD3BE0-C811-AA39-1C65-455F07B34D8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CD6C34D-D6A3-4364-94BE-B972A086586D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22CA03-8CB8-4ACD-0643-131BC2BDADA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0FD6C-99AB-FD10-45BB-AEF1095506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159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584BA-2061-58AC-2E65-C3ED29D21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3183618"/>
          </a:xfrm>
        </p:spPr>
        <p:txBody>
          <a:bodyPr>
            <a:normAutofit/>
          </a:bodyPr>
          <a:lstStyle/>
          <a:p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LCLM4003 Effective Teamwork and Communication</a:t>
            </a:r>
            <a:b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b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D03CD-7242-3EB9-6C43-8091398570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ASSIGNMENT 2: Group Presentation</a:t>
            </a:r>
          </a:p>
          <a:p>
            <a:r>
              <a:rPr lang="en-GB" dirty="0"/>
              <a:t>Student  Dmytro Kuzmich              ID No. 2512352</a:t>
            </a:r>
          </a:p>
          <a:p>
            <a:r>
              <a:rPr lang="en-GB" dirty="0"/>
              <a:t>Student Radi Zdravkov                     ID No.2509210</a:t>
            </a:r>
          </a:p>
          <a:p>
            <a:r>
              <a:rPr lang="en-GB" dirty="0"/>
              <a:t>Student  Mihail Gutu                        ID No. 2512491</a:t>
            </a:r>
          </a:p>
          <a:p>
            <a:pPr marL="0" lvl="0" indent="0">
              <a:buNone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Tutor’s Name: </a:t>
            </a:r>
            <a:r>
              <a:rPr lang="en-GB" dirty="0"/>
              <a:t>Lloyd Beharry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27412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AC0925-C80D-03B2-9CB2-80754DE534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472314-7F14-6FA9-891C-799657E55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80218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1: Introduction                     - Student  MG                     S1                  </a:t>
            </a:r>
          </a:p>
          <a:p>
            <a:pPr marL="0" indent="0">
              <a:buNone/>
            </a:pPr>
            <a:r>
              <a:rPr lang="en-GB" dirty="0"/>
              <a:t>2. Barrier and Solution  1 -   Student  MG                   S2- 3         </a:t>
            </a:r>
          </a:p>
          <a:p>
            <a:pPr marL="0" indent="0">
              <a:buNone/>
            </a:pPr>
            <a:r>
              <a:rPr lang="en-GB" dirty="0">
                <a:solidFill>
                  <a:prstClr val="black"/>
                </a:solidFill>
                <a:latin typeface="Aptos" panose="02110004020202020204"/>
              </a:rPr>
              <a:t>3.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Barrier and Solution  2 -   Student  MG                   S4- </a:t>
            </a:r>
            <a:r>
              <a:rPr lang="en-GB" dirty="0">
                <a:solidFill>
                  <a:prstClr val="black"/>
                </a:solidFill>
                <a:latin typeface="Aptos" panose="02110004020202020204"/>
              </a:rPr>
              <a:t>5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                  </a:t>
            </a:r>
          </a:p>
          <a:p>
            <a:pPr marL="0" indent="0">
              <a:buNone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4. Barrier and Solution  3 -   Student  RZ                     S6- </a:t>
            </a:r>
            <a:r>
              <a:rPr lang="en-GB" dirty="0">
                <a:solidFill>
                  <a:prstClr val="black"/>
                </a:solidFill>
                <a:latin typeface="Aptos" panose="02110004020202020204"/>
              </a:rPr>
              <a:t>7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</a:t>
            </a:r>
          </a:p>
          <a:p>
            <a:pPr marL="0" indent="0">
              <a:buNone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5. Barrier and Solution  4-    Student</a:t>
            </a:r>
            <a:r>
              <a:rPr lang="en-GB" dirty="0">
                <a:solidFill>
                  <a:prstClr val="black"/>
                </a:solidFill>
              </a:rPr>
              <a:t>   RZ                    S8- 9 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indent="0">
              <a:buNone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6. Barrier and Solution  5 -    Student</a:t>
            </a:r>
            <a:r>
              <a:rPr lang="en-GB" dirty="0">
                <a:solidFill>
                  <a:prstClr val="black"/>
                </a:solidFill>
              </a:rPr>
              <a:t>  DK                   S10- 11 </a:t>
            </a:r>
          </a:p>
          <a:p>
            <a:pPr marL="0" indent="0">
              <a:buNone/>
            </a:pPr>
            <a:r>
              <a:rPr lang="en-GB" dirty="0">
                <a:solidFill>
                  <a:prstClr val="black"/>
                </a:solidFill>
              </a:rPr>
              <a:t>7. CONCLUSION                 -    Student   </a:t>
            </a:r>
            <a:r>
              <a:rPr lang="en-GB">
                <a:solidFill>
                  <a:prstClr val="black"/>
                </a:solidFill>
              </a:rPr>
              <a:t>DK                   S </a:t>
            </a:r>
            <a:r>
              <a:rPr lang="en-GB" dirty="0">
                <a:solidFill>
                  <a:prstClr val="black"/>
                </a:solidFill>
              </a:rPr>
              <a:t>12</a:t>
            </a:r>
          </a:p>
          <a:p>
            <a:pPr marL="0" indent="0">
              <a:buNone/>
            </a:pPr>
            <a:r>
              <a:rPr lang="en-GB" dirty="0">
                <a:solidFill>
                  <a:prstClr val="black"/>
                </a:solidFill>
              </a:rPr>
              <a:t>8. REFERENCES                                                                     S 13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21173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69063-314A-2648-2FED-437387B9AA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1.Introduction - Flight Foods Ltd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5EE665-D2CE-1368-82C7-E56C664231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The Business:</a:t>
            </a:r>
            <a:r>
              <a:rPr lang="en-US" dirty="0"/>
              <a:t> A medium-sized company manufacturing ready meals for airlines.</a:t>
            </a:r>
          </a:p>
          <a:p>
            <a:r>
              <a:rPr lang="en-US" b="1" dirty="0"/>
              <a:t>The Problem:</a:t>
            </a:r>
            <a:r>
              <a:rPr lang="en-US" dirty="0"/>
              <a:t> Losing market share due to poor food standards, such as under-cooked food and meat in vegetarian meals.</a:t>
            </a:r>
          </a:p>
          <a:p>
            <a:r>
              <a:rPr lang="en-US" b="1" dirty="0"/>
              <a:t>The Setting:</a:t>
            </a:r>
            <a:r>
              <a:rPr lang="en-US" dirty="0"/>
              <a:t> A large factory floor with old, noisy machinery.</a:t>
            </a:r>
          </a:p>
          <a:p>
            <a:r>
              <a:rPr lang="en-US" b="1" dirty="0"/>
              <a:t>The Key Player:</a:t>
            </a:r>
            <a:r>
              <a:rPr lang="en-US" dirty="0"/>
              <a:t> Gary, the floor manager, who is struggling to communicate with a diverse workforce.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67416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213C4-C906-11C6-1048-937434CAE9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 BARRIER 1 </a:t>
            </a:r>
            <a:r>
              <a:rPr lang="fr-FR" dirty="0"/>
              <a:t>- Physical/</a:t>
            </a:r>
            <a:r>
              <a:rPr lang="fr-FR" dirty="0" err="1"/>
              <a:t>Environmental</a:t>
            </a:r>
            <a:r>
              <a:rPr lang="fr-FR" dirty="0"/>
              <a:t> Noise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1A11B-6D7A-8804-EA78-C86B41DE1F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Identification:</a:t>
            </a:r>
            <a:r>
              <a:rPr lang="en-US" dirty="0"/>
              <a:t> The factory floor is "packed with old noisy machines" that are "clanking and banging".</a:t>
            </a:r>
          </a:p>
          <a:p>
            <a:r>
              <a:rPr lang="en-US" b="1" dirty="0"/>
              <a:t>Theory:</a:t>
            </a:r>
            <a:r>
              <a:rPr lang="en-US" dirty="0"/>
              <a:t> </a:t>
            </a:r>
            <a:r>
              <a:rPr lang="en-US" b="1" dirty="0"/>
              <a:t>The Shannon-Weaver Model.</a:t>
            </a:r>
            <a:r>
              <a:rPr lang="en-US" dirty="0"/>
              <a:t> This model identifies "Noise" as any physical distraction that disrupts the transmission of a message from the sender to the receiver.</a:t>
            </a:r>
          </a:p>
          <a:p>
            <a:r>
              <a:rPr lang="en-US" b="1" dirty="0"/>
              <a:t>Impact:</a:t>
            </a:r>
            <a:r>
              <a:rPr lang="en-US" dirty="0"/>
              <a:t> Gary has to run around a "madhouse" trying to explain tasks over the sound of machinery, making it nearly impossible to hear or be heard correctly.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91732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BC7E-7127-1FEB-CAC2-A8D57A368C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prstClr val="black"/>
                </a:solidFill>
                <a:latin typeface="Aptos Display" panose="02110004020202020204"/>
              </a:rPr>
              <a:t>3</a:t>
            </a: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. </a:t>
            </a:r>
            <a:r>
              <a:rPr lang="en-US" dirty="0"/>
              <a:t>Advice to Gary (Physical Barriers)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AB9BB6-5A37-76F8-4317-A33209140E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•</a:t>
            </a:r>
            <a:r>
              <a:rPr lang="en-US" b="1" dirty="0"/>
              <a:t>Minimize Noise:</a:t>
            </a:r>
            <a:r>
              <a:rPr lang="en-US" dirty="0"/>
              <a:t> Gary should hold daily briefings in a separate, quiet office area away from the machinery.</a:t>
            </a:r>
          </a:p>
          <a:p>
            <a:r>
              <a:rPr lang="en-US" dirty="0"/>
              <a:t>•</a:t>
            </a:r>
            <a:r>
              <a:rPr lang="en-US" b="1" dirty="0"/>
              <a:t>Visual Reinforcement:</a:t>
            </a:r>
            <a:r>
              <a:rPr lang="en-US" dirty="0"/>
              <a:t> Use visual signals (like colored lights) to indicate machinery status or urgent instructions.</a:t>
            </a:r>
          </a:p>
          <a:p>
            <a:r>
              <a:rPr lang="en-US" dirty="0"/>
              <a:t>•</a:t>
            </a:r>
            <a:r>
              <a:rPr lang="en-US" b="1" dirty="0"/>
              <a:t>Equipment:</a:t>
            </a:r>
            <a:r>
              <a:rPr lang="en-US" dirty="0"/>
              <a:t> Provide staff with headsets or noise-canceling ear protection if verbal instructions are necessary on the floor.</a:t>
            </a:r>
          </a:p>
        </p:txBody>
      </p:sp>
    </p:spTree>
    <p:extLst>
      <p:ext uri="{BB962C8B-B14F-4D97-AF65-F5344CB8AC3E}">
        <p14:creationId xmlns:p14="http://schemas.microsoft.com/office/powerpoint/2010/main" val="22571276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9C4679-141B-0230-1806-F0E4A411F5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E014B9-8027-FD6B-81C0-FD3F1A6B9E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4. </a:t>
            </a:r>
            <a:r>
              <a:rPr lang="en-GB" dirty="0"/>
              <a:t>BARRIER 2 - Language and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E7A5F-DB58-90E9-21E9-17D58B222A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Identification:</a:t>
            </a:r>
            <a:r>
              <a:rPr lang="en-US" dirty="0"/>
              <a:t> Gary uses East End London dialect, while the 40 staff members are immigrants from 5 different cultural groups who speak little English. </a:t>
            </a:r>
          </a:p>
          <a:p>
            <a:r>
              <a:rPr lang="en-US" b="1" dirty="0"/>
              <a:t>Theory:</a:t>
            </a:r>
            <a:r>
              <a:rPr lang="en-US" dirty="0"/>
              <a:t> </a:t>
            </a:r>
            <a:r>
              <a:rPr lang="en-US" b="1" dirty="0"/>
              <a:t>Schramm’s Model of Communication.</a:t>
            </a:r>
            <a:r>
              <a:rPr lang="en-US" dirty="0"/>
              <a:t> This theory emphasizes the "Field of Experience." Communication fails when the sender’s code (Gary’s dialect/slang) does not overlap with the receiver’s field of experience. </a:t>
            </a:r>
          </a:p>
          <a:p>
            <a:r>
              <a:rPr lang="en-US" b="1" dirty="0"/>
              <a:t>Impact</a:t>
            </a:r>
            <a:r>
              <a:rPr lang="en-US" dirty="0"/>
              <a:t>: Staff often do something different from what Gary tells them because they do not understand his verbal instructions.</a:t>
            </a:r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9148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7942D5-0DE9-D7AE-24BC-7EB92A6E98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84AA1-5189-914B-FF24-E5BE0F2B5E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5. </a:t>
            </a:r>
            <a:r>
              <a:rPr lang="en-US" dirty="0"/>
              <a:t>Advice to Gary (</a:t>
            </a:r>
            <a:r>
              <a:rPr lang="en-GB" dirty="0"/>
              <a:t>Language Barriers</a:t>
            </a:r>
            <a:r>
              <a:rPr lang="en-US" dirty="0"/>
              <a:t>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2DB189-16CA-94F6-2CE5-57E6DF0975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Simplify Language: </a:t>
            </a:r>
            <a:r>
              <a:rPr lang="en-US" dirty="0"/>
              <a:t>Gary must avoid slang and use clear, basic English.</a:t>
            </a:r>
            <a:r>
              <a:rPr lang="en-US" b="1" dirty="0"/>
              <a:t> </a:t>
            </a:r>
          </a:p>
          <a:p>
            <a:r>
              <a:rPr lang="en-US" b="1" dirty="0"/>
              <a:t>Use Pictograms: </a:t>
            </a:r>
            <a:r>
              <a:rPr lang="en-US" dirty="0"/>
              <a:t>Instead of text-heavy signs, use universal symbols (e.g., a picture of a hand under a tap for "Wash your hands")</a:t>
            </a:r>
            <a:r>
              <a:rPr lang="en-US" b="1" dirty="0"/>
              <a:t>.</a:t>
            </a:r>
          </a:p>
          <a:p>
            <a:r>
              <a:rPr lang="en-US" b="1" dirty="0"/>
              <a:t>Appoint Translators: </a:t>
            </a:r>
            <a:r>
              <a:rPr lang="en-US" dirty="0"/>
              <a:t>Identify "language champions" among the staff who can translate instructions accurately to their respective cultural groups.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15709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3C27CD-DCAF-D9A2-EC8F-193E517A2D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C5795-2F1A-901E-3359-5D424ED9DA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prstClr val="black"/>
                </a:solidFill>
                <a:latin typeface="Aptos Display" panose="02110004020202020204"/>
              </a:rPr>
              <a:t>6</a:t>
            </a: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. </a:t>
            </a:r>
            <a:r>
              <a:rPr lang="en-GB" dirty="0"/>
              <a:t>BARRIER 3 - Cultural 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66E21A-F59B-8AC1-759E-42C85E8632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Identification:</a:t>
            </a:r>
            <a:r>
              <a:rPr lang="en-US" dirty="0"/>
              <a:t> Staff come from 5 distinct cultural groups with potentially different practices regarding food hygiene and safety. </a:t>
            </a:r>
          </a:p>
          <a:p>
            <a:r>
              <a:rPr lang="en-US" b="1" dirty="0"/>
              <a:t>Theory:</a:t>
            </a:r>
            <a:r>
              <a:rPr lang="en-US" dirty="0"/>
              <a:t> </a:t>
            </a:r>
            <a:r>
              <a:rPr lang="en-US" b="1" dirty="0"/>
              <a:t>Berlo’s SMCR Model.</a:t>
            </a:r>
            <a:r>
              <a:rPr lang="en-US" dirty="0"/>
              <a:t> This model highlights how the "Source" and "Receiver" are influenced by their social systems and culture. </a:t>
            </a:r>
          </a:p>
          <a:p>
            <a:r>
              <a:rPr lang="en-US" b="1" dirty="0"/>
              <a:t>Impact</a:t>
            </a:r>
            <a:r>
              <a:rPr lang="en-US" dirty="0"/>
              <a:t>: Some staff might not understand why meat must be kept chilled or why gloves are necessary because it differs from their home country's practices.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1497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C2F5DC-3D2E-88F7-1C5F-8A619E1F09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A9C380-B548-E9BD-45CD-68889754A0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prstClr val="black"/>
                </a:solidFill>
                <a:latin typeface="Aptos Display" panose="02110004020202020204"/>
              </a:rPr>
              <a:t>7</a:t>
            </a: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. </a:t>
            </a:r>
            <a:r>
              <a:rPr lang="en-US" dirty="0"/>
              <a:t>Advice to Gary (</a:t>
            </a:r>
            <a:r>
              <a:rPr lang="en-GB" dirty="0"/>
              <a:t>Cultural Barriers</a:t>
            </a:r>
            <a:r>
              <a:rPr lang="en-US" dirty="0"/>
              <a:t>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CF6BED-8D90-73B8-A2F9-DF9164E60C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Cultural Competence:</a:t>
            </a:r>
            <a:r>
              <a:rPr lang="en-US" dirty="0"/>
              <a:t> Gary should learn about the backgrounds of his staff to understand their perspectives. </a:t>
            </a:r>
          </a:p>
          <a:p>
            <a:r>
              <a:rPr lang="en-US" b="1" dirty="0"/>
              <a:t>Explain the 'Why':</a:t>
            </a:r>
            <a:r>
              <a:rPr lang="en-US" dirty="0"/>
              <a:t> Don't just give rules; explain </a:t>
            </a:r>
            <a:r>
              <a:rPr lang="en-US" i="1" dirty="0"/>
              <a:t>why</a:t>
            </a:r>
            <a:r>
              <a:rPr lang="en-US" dirty="0"/>
              <a:t> UK standards require specific hygiene (e.g., bacteria growth). </a:t>
            </a:r>
          </a:p>
          <a:p>
            <a:r>
              <a:rPr lang="en-US" b="1" dirty="0"/>
              <a:t>Training:</a:t>
            </a:r>
            <a:r>
              <a:rPr lang="en-US" dirty="0"/>
              <a:t> Provide formal hygiene training before they start, rather than just "on-the-job" instruction while they are rushing.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85616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095A5D-C7C6-D692-FE63-9AD0AC728C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8DE531-756D-AC83-776F-6BBE61314A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8. </a:t>
            </a:r>
            <a:r>
              <a:rPr lang="en-GB" dirty="0"/>
              <a:t>BARRIER 4 - Age (Demographic) 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E11A9F-03F3-D623-F0E4-DDD6D341AA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Identification:</a:t>
            </a:r>
            <a:r>
              <a:rPr lang="en-US" dirty="0"/>
              <a:t> The workforce ranges from 16 to 60 years old. Gary notes that "the older ones seem to understand" but the younger ones do not.</a:t>
            </a:r>
          </a:p>
          <a:p>
            <a:r>
              <a:rPr lang="en-US" b="1" dirty="0"/>
              <a:t>Theory:</a:t>
            </a:r>
            <a:r>
              <a:rPr lang="en-US" dirty="0"/>
              <a:t> </a:t>
            </a:r>
            <a:r>
              <a:rPr lang="en-US" b="1" dirty="0"/>
              <a:t>Berlo’s SMCR Model.</a:t>
            </a:r>
            <a:r>
              <a:rPr lang="en-US" dirty="0"/>
              <a:t> Different generations perceive and value communication differently. Younger workers may find Gary’s traditional, shouting style of management ineffective.</a:t>
            </a:r>
          </a:p>
          <a:p>
            <a:r>
              <a:rPr lang="en-US" b="1" dirty="0"/>
              <a:t>Impact</a:t>
            </a:r>
            <a:r>
              <a:rPr lang="en-US" dirty="0"/>
              <a:t>: A disconnect in management style leads to younger workers ignoring Gary’s verbal instructions.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05505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83A192-4847-9AB8-AF78-CEDB447E58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F49649-9B94-DDB6-0003-B84B101A6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9. </a:t>
            </a:r>
            <a:r>
              <a:rPr lang="en-US" dirty="0"/>
              <a:t>Advice to Gary (</a:t>
            </a:r>
            <a:r>
              <a:rPr lang="en-GB" dirty="0"/>
              <a:t>Age Barriers</a:t>
            </a:r>
            <a:r>
              <a:rPr lang="en-US" dirty="0"/>
              <a:t>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0BCECC-8800-BD2F-B118-D058080E50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Adapt Communication Style:</a:t>
            </a:r>
            <a:r>
              <a:rPr lang="en-US" dirty="0"/>
              <a:t> Use different methods for different ages. Younger staff might respond better to digital checklists or short, focused demonstrations. </a:t>
            </a:r>
          </a:p>
          <a:p>
            <a:r>
              <a:rPr lang="en-US" b="1" dirty="0"/>
              <a:t>Involvement:</a:t>
            </a:r>
            <a:r>
              <a:rPr lang="en-US" dirty="0"/>
              <a:t> Engage younger workers by asking for their feedback on how to improve the process, building trust </a:t>
            </a:r>
          </a:p>
          <a:p>
            <a:r>
              <a:rPr lang="en-US" b="1" dirty="0"/>
              <a:t>Mentorship:</a:t>
            </a:r>
            <a:r>
              <a:rPr lang="en-US" dirty="0"/>
              <a:t> Pair older, more "understanding" workers with younger ones to bridge the gap.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41128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2A6CB0-E541-AD8A-C81F-88C9E1C3A9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F06F14-CE13-119B-1B60-4C06B7E452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prstClr val="black"/>
                </a:solidFill>
                <a:latin typeface="Aptos Display" panose="02110004020202020204"/>
              </a:rPr>
              <a:t>10</a:t>
            </a: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. </a:t>
            </a:r>
            <a:r>
              <a:rPr lang="en-GB" dirty="0"/>
              <a:t>BARRIER 5 - Emotional and Psychological 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C4022B-7CD0-816A-C450-7494622BA9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Identification: </a:t>
            </a:r>
            <a:r>
              <a:rPr lang="en-US" dirty="0"/>
              <a:t>Gary is stressed, tired (sleeping just 4 hours), and late for work. He reacts by screaming "Idiots!" at the staff. </a:t>
            </a:r>
          </a:p>
          <a:p>
            <a:r>
              <a:rPr lang="en-US" b="1" dirty="0"/>
              <a:t>Theory: </a:t>
            </a:r>
            <a:r>
              <a:rPr lang="en-US" dirty="0"/>
              <a:t>Emotional State Influence. Stress and anger act as a filter that distorts both the sending and receiving of messages. </a:t>
            </a:r>
          </a:p>
          <a:p>
            <a:r>
              <a:rPr lang="en-US" b="1" dirty="0"/>
              <a:t>Impact: </a:t>
            </a:r>
            <a:r>
              <a:rPr lang="en-US" dirty="0"/>
              <a:t>By screaming, Gary creates a climate of fear and hostility, making it impossible for staff to provide honest feedback or learn from their faults.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19396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C453AF-37CE-EB49-0167-DE6B4BCAD5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BBE9D-E236-DFB3-82D6-4762ABFE0F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prstClr val="black"/>
                </a:solidFill>
                <a:latin typeface="Aptos Display" panose="02110004020202020204"/>
              </a:rPr>
              <a:t>11</a:t>
            </a: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. </a:t>
            </a:r>
            <a:r>
              <a:rPr lang="en-US" dirty="0"/>
              <a:t>Advice to Gary (</a:t>
            </a:r>
            <a:r>
              <a:rPr lang="en-GB" dirty="0"/>
              <a:t>Emotional Barriers</a:t>
            </a:r>
            <a:r>
              <a:rPr lang="en-US" dirty="0"/>
              <a:t>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A2F31E-EACE-7EEF-BF1F-CF6A488009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Emotional Regulation:</a:t>
            </a:r>
            <a:r>
              <a:rPr lang="en-US" dirty="0"/>
              <a:t> Gary should monitor his own emotional state and wait until he is calm before addressing the staff. </a:t>
            </a:r>
          </a:p>
          <a:p>
            <a:r>
              <a:rPr lang="en-US" b="1" dirty="0"/>
              <a:t>Professionalism:</a:t>
            </a:r>
            <a:r>
              <a:rPr lang="en-US" dirty="0"/>
              <a:t> He must stop using derogatory terms like "Idiots," which damages trust and respect. </a:t>
            </a:r>
          </a:p>
          <a:p>
            <a:r>
              <a:rPr lang="en-US" b="1" dirty="0"/>
              <a:t>Self-Care:</a:t>
            </a:r>
            <a:r>
              <a:rPr lang="en-US" dirty="0"/>
              <a:t> Proper sleep and preparation will reduce his morning stress, allowing him to communicate more effectively.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1724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897CE-CCC0-A9AC-6C6B-9F6F833CC5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12.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26AFDF-A24E-F384-9DB0-BF740FEBD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Summary: </a:t>
            </a:r>
            <a:r>
              <a:rPr lang="en-US" dirty="0"/>
              <a:t>Flight Foods </a:t>
            </a:r>
            <a:r>
              <a:rPr lang="en-US" dirty="0" err="1"/>
              <a:t>Ltd’s</a:t>
            </a:r>
            <a:r>
              <a:rPr lang="en-US" dirty="0"/>
              <a:t> failures are rooted in a total breakdown of communication across physical, language, cultural, age, and emotional dimensions.</a:t>
            </a:r>
          </a:p>
          <a:p>
            <a:r>
              <a:rPr lang="en-US" b="1" dirty="0"/>
              <a:t>Final Recommendation: </a:t>
            </a:r>
            <a:r>
              <a:rPr lang="en-US" dirty="0"/>
              <a:t>To improve food standards, Gary must transition from a reactive, shouting manager to a proactive, culturally aware communicator who uses visual aids and structured training.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26891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FED0C-FBA8-6118-722A-CEE065D70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13.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BDFE9-DFA5-654D-AFFA-365D4CAE04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University of Wales Trinity Saint David (2026) LCLM4003 Level 4 Assessment Specification. </a:t>
            </a:r>
          </a:p>
          <a:p>
            <a:r>
              <a:rPr lang="en-US" dirty="0"/>
              <a:t>Indeed Editorial Team (2024) What Are Communication Barriers? (And Ways to Overcome Them). </a:t>
            </a:r>
          </a:p>
          <a:p>
            <a:r>
              <a:rPr lang="en-US" dirty="0"/>
              <a:t>Shannon, C. E. and Weaver, W. (1949) The Mathematical Theory of Communication. </a:t>
            </a:r>
          </a:p>
          <a:p>
            <a:r>
              <a:rPr lang="en-US" dirty="0"/>
              <a:t>Berlo, D. K. (1960) The Process of Communication.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78489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1112</Words>
  <Application>Microsoft Office PowerPoint</Application>
  <PresentationFormat>Widescreen</PresentationFormat>
  <Paragraphs>69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Aptos Display</vt:lpstr>
      <vt:lpstr>Arial</vt:lpstr>
      <vt:lpstr>Office Theme</vt:lpstr>
      <vt:lpstr>LCLM4003 Effective Teamwork and Communication  </vt:lpstr>
      <vt:lpstr>Overview</vt:lpstr>
      <vt:lpstr>1.Introduction - Flight Foods Ltd</vt:lpstr>
      <vt:lpstr>2. BARRIER 1 - Physical/Environmental Noise</vt:lpstr>
      <vt:lpstr>3. Advice to Gary (Physical Barriers)</vt:lpstr>
      <vt:lpstr>4. BARRIER 2 - Language and Communication</vt:lpstr>
      <vt:lpstr>5. Advice to Gary (Language Barriers)</vt:lpstr>
      <vt:lpstr>6. BARRIER 3 - Cultural Barriers</vt:lpstr>
      <vt:lpstr>7. Advice to Gary (Cultural Barriers)</vt:lpstr>
      <vt:lpstr>8. BARRIER 4 - Age (Demographic) Barriers</vt:lpstr>
      <vt:lpstr>9. Advice to Gary (Age Barriers)</vt:lpstr>
      <vt:lpstr>10. BARRIER 5 - Emotional and Psychological Barriers</vt:lpstr>
      <vt:lpstr>11. Advice to Gary (Emotional Barriers)</vt:lpstr>
      <vt:lpstr>12. CONCLUSION</vt:lpstr>
      <vt:lpstr>13.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Lloyd Beharry</dc:creator>
  <cp:lastModifiedBy>Dmytro Kuzmich</cp:lastModifiedBy>
  <cp:revision>5</cp:revision>
  <dcterms:created xsi:type="dcterms:W3CDTF">2025-03-30T08:53:31Z</dcterms:created>
  <dcterms:modified xsi:type="dcterms:W3CDTF">2026-03-31T14:28:41Z</dcterms:modified>
</cp:coreProperties>
</file>