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1"/>
  </p:sldMasterIdLst>
  <p:notesMasterIdLst>
    <p:notesMasterId r:id="rId14"/>
  </p:notesMasterIdLst>
  <p:sldIdLst>
    <p:sldId id="256" r:id="rId2"/>
    <p:sldId id="267" r:id="rId3"/>
    <p:sldId id="257" r:id="rId4"/>
    <p:sldId id="258" r:id="rId5"/>
    <p:sldId id="259" r:id="rId6"/>
    <p:sldId id="260" r:id="rId7"/>
    <p:sldId id="261" r:id="rId8"/>
    <p:sldId id="264" r:id="rId9"/>
    <p:sldId id="265" r:id="rId10"/>
    <p:sldId id="262" r:id="rId11"/>
    <p:sldId id="266"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065" autoAdjust="0"/>
  </p:normalViewPr>
  <p:slideViewPr>
    <p:cSldViewPr snapToGrid="0">
      <p:cViewPr varScale="1">
        <p:scale>
          <a:sx n="63" d="100"/>
          <a:sy n="63" d="100"/>
        </p:scale>
        <p:origin x="732"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3C33B9-51DA-45C4-9555-8A8C9BA2FF45}" type="datetimeFigureOut">
              <a:rPr lang="en-US" smtClean="0"/>
              <a:t>5/22/2024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549E97-FE8F-4AA4-BBD6-2F71306274BC}" type="slidenum">
              <a:rPr lang="en-US" smtClean="0"/>
              <a:t>‹#›</a:t>
            </a:fld>
            <a:endParaRPr lang="en-US"/>
          </a:p>
        </p:txBody>
      </p:sp>
    </p:spTree>
    <p:extLst>
      <p:ext uri="{BB962C8B-B14F-4D97-AF65-F5344CB8AC3E}">
        <p14:creationId xmlns:p14="http://schemas.microsoft.com/office/powerpoint/2010/main" val="4067103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effectLst/>
                <a:latin typeface="Times New Roman" panose="02020603050405020304" pitchFamily="18" charset="0"/>
                <a:cs typeface="Times New Roman" panose="02020603050405020304" pitchFamily="18" charset="0"/>
              </a:rPr>
              <a:t>Introduction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staff are the foundation of the hospitality industry and the lack of trusted employees in the important positions of the organisation impacts its overall performance. The hospitality industry is driven by the efforts and the services that are presented by the employees in the organisation. Hence factors like staff shortages and labor challenges impact the productivity of the businesses in the economy. The businesses have been faced with the struggles of workplace issues like lack of skilled employees, community relations, automation issues and other such struggles that have impacted the business operations (</a:t>
            </a:r>
            <a:r>
              <a:rPr lang="en-US" sz="1800" dirty="0" err="1">
                <a:effectLst/>
                <a:latin typeface="Times New Roman" panose="02020603050405020304" pitchFamily="18" charset="0"/>
                <a:ea typeface="Arial" panose="020B0604020202020204" pitchFamily="34" charset="0"/>
                <a:cs typeface="Arial" panose="020B0604020202020204" pitchFamily="34" charset="0"/>
              </a:rPr>
              <a:t>forbes</a:t>
            </a:r>
            <a:r>
              <a:rPr lang="en-US" sz="1800" dirty="0">
                <a:effectLst/>
                <a:latin typeface="Times New Roman" panose="02020603050405020304" pitchFamily="18" charset="0"/>
                <a:ea typeface="Arial" panose="020B0604020202020204" pitchFamily="34" charset="0"/>
                <a:cs typeface="Arial" panose="020B0604020202020204" pitchFamily="34" charset="0"/>
              </a:rPr>
              <a:t>, 2021). In addition to that the swiftly changing government policies have led to labor issues. </a:t>
            </a:r>
          </a:p>
          <a:p>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3</a:t>
            </a:fld>
            <a:endParaRPr lang="en-US"/>
          </a:p>
        </p:txBody>
      </p:sp>
    </p:spTree>
    <p:extLst>
      <p:ext uri="{BB962C8B-B14F-4D97-AF65-F5344CB8AC3E}">
        <p14:creationId xmlns:p14="http://schemas.microsoft.com/office/powerpoint/2010/main" val="1752250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tabLst>
                <a:tab pos="5943600" algn="r"/>
              </a:tabLst>
            </a:pPr>
            <a:r>
              <a:rPr lang="en-US" sz="1800" b="1" kern="100" dirty="0">
                <a:effectLst/>
                <a:latin typeface="Times New Roman" panose="02020603050405020304" pitchFamily="18" charset="0"/>
                <a:cs typeface="Times New Roman" panose="02020603050405020304" pitchFamily="18" charset="0"/>
              </a:rPr>
              <a:t>Labour Supply in the UK between the financial year of 2021 to 2023 200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supply of labour in the UK has drastically fallen down as businesses have struggled to maintain their business operations amidst inflation. The introduction of Brexit has caused a large number of people to migrate which has resulted in the lack of employees to work in the industry. This has resulted in the loss of efficient people for the desired job roles. As can be reflected from the chart above, the labour availability has fallen drastically which has impacted the overall performance of the brand. 9.7% of the businesses have claimed that they lack efficient availability of worker in the market who could take up important job roles in the economy (</a:t>
            </a:r>
            <a:r>
              <a:rPr lang="en-US" sz="1800" dirty="0" err="1">
                <a:effectLst/>
                <a:latin typeface="Times New Roman" panose="02020603050405020304" pitchFamily="18" charset="0"/>
                <a:ea typeface="Arial" panose="020B0604020202020204" pitchFamily="34" charset="0"/>
                <a:cs typeface="Arial" panose="020B0604020202020204" pitchFamily="34" charset="0"/>
              </a:rPr>
              <a:t>statista</a:t>
            </a:r>
            <a:r>
              <a:rPr lang="en-US" sz="1800" dirty="0">
                <a:effectLst/>
                <a:latin typeface="Times New Roman" panose="02020603050405020304" pitchFamily="18" charset="0"/>
                <a:ea typeface="Arial" panose="020B0604020202020204" pitchFamily="34" charset="0"/>
                <a:cs typeface="Arial" panose="020B0604020202020204" pitchFamily="34" charset="0"/>
              </a:rPr>
              <a:t>, 2024). This has further been reflected in the lack of business support which has limited the reach of the businesses in the economy. </a:t>
            </a:r>
          </a:p>
          <a:p>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4</a:t>
            </a:fld>
            <a:endParaRPr lang="en-US"/>
          </a:p>
        </p:txBody>
      </p:sp>
    </p:spTree>
    <p:extLst>
      <p:ext uri="{BB962C8B-B14F-4D97-AF65-F5344CB8AC3E}">
        <p14:creationId xmlns:p14="http://schemas.microsoft.com/office/powerpoint/2010/main" val="845833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effectLst/>
                <a:latin typeface="Times New Roman" panose="02020603050405020304" pitchFamily="18" charset="0"/>
                <a:cs typeface="Times New Roman" panose="02020603050405020304" pitchFamily="18" charset="0"/>
              </a:rPr>
              <a:t>Rise in Labor Costs leading to businesses Facing Struggles with the Hiring Process</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labour cost in the UK has increased considerably as the economy struggles with the high inflation rate in the economy. The current inflation rate stands at 3.2 per cent which has impacted the overall performance of the businesses (</a:t>
            </a:r>
            <a:r>
              <a:rPr lang="en-US" sz="1800" dirty="0" err="1">
                <a:effectLst/>
                <a:latin typeface="Times New Roman" panose="02020603050405020304" pitchFamily="18" charset="0"/>
                <a:ea typeface="Arial" panose="020B0604020202020204" pitchFamily="34" charset="0"/>
                <a:cs typeface="Arial" panose="020B0604020202020204" pitchFamily="34" charset="0"/>
              </a:rPr>
              <a:t>statista</a:t>
            </a:r>
            <a:r>
              <a:rPr lang="en-US" sz="1800" dirty="0">
                <a:effectLst/>
                <a:latin typeface="Times New Roman" panose="02020603050405020304" pitchFamily="18" charset="0"/>
                <a:ea typeface="Arial" panose="020B0604020202020204" pitchFamily="34" charset="0"/>
                <a:cs typeface="Arial" panose="020B0604020202020204" pitchFamily="34" charset="0"/>
              </a:rPr>
              <a:t>, 2024). The businesses have been faced with struggles to maintain their business operations. This has limited the reach of the business to a great extent which includes the hiring of the employees in the economy. With the high living cost in the economy, the </a:t>
            </a:r>
            <a:r>
              <a:rPr lang="en-US" sz="1800" dirty="0" err="1">
                <a:effectLst/>
                <a:latin typeface="Times New Roman" panose="02020603050405020304" pitchFamily="18" charset="0"/>
                <a:ea typeface="Arial" panose="020B0604020202020204" pitchFamily="34" charset="0"/>
                <a:cs typeface="Arial" panose="020B0604020202020204" pitchFamily="34" charset="0"/>
              </a:rPr>
              <a:t>labourers</a:t>
            </a:r>
            <a:r>
              <a:rPr lang="en-US" sz="1800" dirty="0">
                <a:effectLst/>
                <a:latin typeface="Times New Roman" panose="02020603050405020304" pitchFamily="18" charset="0"/>
                <a:ea typeface="Arial" panose="020B0604020202020204" pitchFamily="34" charset="0"/>
                <a:cs typeface="Arial" panose="020B0604020202020204" pitchFamily="34" charset="0"/>
              </a:rPr>
              <a:t> in the economy have desired to increase their service charges. This has made it difficult for businesses to attract skilled employees to the organisation who have thus failed to fill in the job roles. The above graph reflects the understanding of how labour costs have increased over the years. The growth of wage rates has increased by 2.9 per cent which has impacted the development and the growth of the business operations (Clark, 2024). The businesses have found it hard to comprehend the growth rate and thus have been struggling with the maintenance of the business operations. </a:t>
            </a:r>
          </a:p>
          <a:p>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5</a:t>
            </a:fld>
            <a:endParaRPr lang="en-US"/>
          </a:p>
        </p:txBody>
      </p:sp>
    </p:spTree>
    <p:extLst>
      <p:ext uri="{BB962C8B-B14F-4D97-AF65-F5344CB8AC3E}">
        <p14:creationId xmlns:p14="http://schemas.microsoft.com/office/powerpoint/2010/main" val="18367183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effectLst/>
                <a:latin typeface="Times New Roman" panose="02020603050405020304" pitchFamily="18" charset="0"/>
                <a:cs typeface="Times New Roman" panose="02020603050405020304" pitchFamily="18" charset="0"/>
              </a:rPr>
              <a:t>Availability of Experienced Employees in the Economy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availability of experienced employees in the economy is scarce which makes it a major struggle for businesses to maintain their business operations. The job roles of a manager, floor manager, human resource and others roles need employees needs to have strong skill sets and knowledge to be able to come up with efficient job roles. Although with the lack of skilled laborers in the economy, the hospitality businesses have struggled with the introduction of effective business operations which has further held back their growth in the economy. The above graph reflects the number of businesses that have been faced with the different types of skills shortage. The highest rate is the businesses which have either skill gaps or skills-shortage vacancy is 22% and the businesses with skill gap only the rating stands at 19%. This reflects on the efficiency of the hospitality industry (</a:t>
            </a:r>
            <a:r>
              <a:rPr lang="en-US" sz="1800" dirty="0" err="1">
                <a:effectLst/>
                <a:latin typeface="Times New Roman" panose="02020603050405020304" pitchFamily="18" charset="0"/>
                <a:ea typeface="Arial" panose="020B0604020202020204" pitchFamily="34" charset="0"/>
                <a:cs typeface="Arial" panose="020B0604020202020204" pitchFamily="34" charset="0"/>
              </a:rPr>
              <a:t>statista</a:t>
            </a:r>
            <a:r>
              <a:rPr lang="en-US" sz="1800" dirty="0">
                <a:effectLst/>
                <a:latin typeface="Times New Roman" panose="02020603050405020304" pitchFamily="18" charset="0"/>
                <a:ea typeface="Arial" panose="020B0604020202020204" pitchFamily="34" charset="0"/>
                <a:cs typeface="Arial" panose="020B0604020202020204" pitchFamily="34" charset="0"/>
              </a:rPr>
              <a:t>, 2023).  </a:t>
            </a:r>
          </a:p>
          <a:p>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6</a:t>
            </a:fld>
            <a:endParaRPr lang="en-US"/>
          </a:p>
        </p:txBody>
      </p:sp>
    </p:spTree>
    <p:extLst>
      <p:ext uri="{BB962C8B-B14F-4D97-AF65-F5344CB8AC3E}">
        <p14:creationId xmlns:p14="http://schemas.microsoft.com/office/powerpoint/2010/main" val="2265519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effectLst/>
                <a:latin typeface="Times New Roman" panose="02020603050405020304" pitchFamily="18" charset="0"/>
                <a:cs typeface="Times New Roman" panose="02020603050405020304" pitchFamily="18" charset="0"/>
              </a:rPr>
              <a:t>Hospitality Sectors Struggle with the lack of staff during Peak Seasons</a:t>
            </a:r>
          </a:p>
          <a:p>
            <a:r>
              <a:rPr lang="en-US" sz="1800" kern="0" dirty="0">
                <a:effectLst/>
                <a:latin typeface="Times New Roman" panose="02020603050405020304" pitchFamily="18" charset="0"/>
                <a:ea typeface="Arial" panose="020B0604020202020204" pitchFamily="34" charset="0"/>
                <a:cs typeface="Arial" panose="020B0604020202020204" pitchFamily="34" charset="0"/>
              </a:rPr>
              <a:t>The summer season in the UK is a major time period for tourism in the economy which generates  demands for the services of the hospitality industry. Businesses have faced with the struggle of maintaining their business efficiency without employees with the right skills. This has further limited the reach of the businesses. Research has concluded that in the post-covid period, 2023 more than 48% of job posts were empty. Restaurants, hotels and other businesses have failed to maintain the quality of their service which has further pulled down the customer’s experience pulling down the sales. This has further impacted the profit margin of the brand limiting the growth of the business operations. This has led to the businesses in cutting down their trading hours per day to be able to cope with the rising demand (Dempsey, 2023). Some of the businesses, close to a third of the population had to keep their shops closed. These issues have led to a fall in business income leading to a fall in the UK’s gross income. </a:t>
            </a:r>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7</a:t>
            </a:fld>
            <a:endParaRPr lang="en-US"/>
          </a:p>
        </p:txBody>
      </p:sp>
    </p:spTree>
    <p:extLst>
      <p:ext uri="{BB962C8B-B14F-4D97-AF65-F5344CB8AC3E}">
        <p14:creationId xmlns:p14="http://schemas.microsoft.com/office/powerpoint/2010/main" val="726744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Key Findings from PESTLE Analysis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wide range of political decisions such as dynamic policies, immigration or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labour</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policies can influence the availability related to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labour</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towards the hospitality sector. The requirements of stringent visas or restrictions on foreign workers can bring an extensive range of negative influences towards the hospitality sector. It also leads them to experience a wide range of negative problems towards recruiting qualified staff towards their hospitality sectors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(Forbes, 2022)</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Apart from that, the unstable economic condition can create an immense range of problems for the hospitality sector to continue their hiring principles. The dynamic inflation conditions of the countries generally reduce the interest of their people to take part in tourism activities. It also leads the hospitality sector or tourism businesses to experience minimal footfalls of visitors that also force them to fire their employees as they cannot match their predictive elements of profit. It is also the biggest issue related to staff shortages towards the hospitality sector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(Forbes, 2018)</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today's world, the lifestyle of the people specifically shifts in age factor, preferences and business integrated with technological components have distinct expectations related to flexibility towards the principles of job and career development. Therefore, a wide range of factors related to demographic trends and work-life balance also impact the need for staffing and the retention of employees </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(Ford </a:t>
            </a:r>
            <a:r>
              <a:rPr lang="en-GB" sz="1800" i="1"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et al.,</a:t>
            </a:r>
            <a:r>
              <a:rPr lang="en-GB" sz="1800" dirty="0">
                <a:solidFill>
                  <a:srgbClr val="000000"/>
                </a:solidFill>
                <a:effectLst/>
                <a:latin typeface="Times New Roman" panose="02020603050405020304" pitchFamily="18" charset="0"/>
                <a:ea typeface="Arial" panose="020B0604020202020204" pitchFamily="34" charset="0"/>
                <a:cs typeface="Arial" panose="020B0604020202020204" pitchFamily="34" charset="0"/>
              </a:rPr>
              <a:t> 2020)</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hospitality sectors also experience negative elements in getting eco-conscious employees who can meet all kinds of CSR goals of the hospitality business sectors. Therefore, they have to implement an innovative strategy to mitigate these particular issues from their business procedures. They can implement staff retention theory to mitigate these issues.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8</a:t>
            </a:fld>
            <a:endParaRPr lang="en-US"/>
          </a:p>
        </p:txBody>
      </p:sp>
    </p:spTree>
    <p:extLst>
      <p:ext uri="{BB962C8B-B14F-4D97-AF65-F5344CB8AC3E}">
        <p14:creationId xmlns:p14="http://schemas.microsoft.com/office/powerpoint/2010/main" val="120341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Staff Retention Theory (Barnard-Simon Theory of </a:t>
            </a:r>
            <a:r>
              <a:rPr lang="en-US" sz="1800" b="1"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Equilibrium)</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particular theory is contemplated as one of the fundamental ones towards the staff retention elements. It generally suggests that the company should generate an effective balance between what a workforce feels they contribute to the business sector and what the company gives back to them. In other words, if the workforce generally feels such as their role and their value are specifically </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recognised</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the company gives significant and valuable things they generally need such as a good salary and work-life balance they are more likely to stay with the same business sector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Bliven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2024)</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9</a:t>
            </a:fld>
            <a:endParaRPr lang="en-US"/>
          </a:p>
        </p:txBody>
      </p:sp>
    </p:spTree>
    <p:extLst>
      <p:ext uri="{BB962C8B-B14F-4D97-AF65-F5344CB8AC3E}">
        <p14:creationId xmlns:p14="http://schemas.microsoft.com/office/powerpoint/2010/main" val="1242144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100" dirty="0">
                <a:effectLst/>
                <a:latin typeface="Times New Roman" panose="02020603050405020304" pitchFamily="18" charset="0"/>
                <a:cs typeface="Times New Roman" panose="02020603050405020304" pitchFamily="18" charset="0"/>
              </a:rPr>
              <a:t>Recommendations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following approaches can be developed which could guide the businesses to enhance the performance of their business operations and mitigate labour issues:</a:t>
            </a:r>
          </a:p>
          <a:p>
            <a:pPr marL="0" marR="0" algn="l">
              <a:lnSpc>
                <a:spcPct val="107000"/>
              </a:lnSpc>
              <a:spcBef>
                <a:spcPts val="0"/>
              </a:spcBef>
              <a:spcAft>
                <a:spcPts val="80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Use of Technology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Businesses can engage with the introduction of efficient technologies like AI for the introduction of automation in the economy. This will allow businesses to introduce automation in their business operations which will allow to reduce the need for a human workforce. This will further assist the businesses in reducing the work pressure on the employees improving their motivation to work with the job role (</a:t>
            </a:r>
            <a:r>
              <a:rPr lang="en-US" sz="1800" dirty="0" err="1">
                <a:effectLst/>
                <a:latin typeface="Times New Roman" panose="02020603050405020304" pitchFamily="18" charset="0"/>
                <a:ea typeface="Arial" panose="020B0604020202020204" pitchFamily="34" charset="0"/>
                <a:cs typeface="Arial" panose="020B0604020202020204" pitchFamily="34" charset="0"/>
              </a:rPr>
              <a:t>forbes</a:t>
            </a:r>
            <a:r>
              <a:rPr lang="en-US" sz="1800" dirty="0">
                <a:effectLst/>
                <a:latin typeface="Times New Roman" panose="02020603050405020304" pitchFamily="18" charset="0"/>
                <a:ea typeface="Arial" panose="020B0604020202020204" pitchFamily="34" charset="0"/>
                <a:cs typeface="Arial" panose="020B0604020202020204" pitchFamily="34" charset="0"/>
              </a:rPr>
              <a:t>, 2022). </a:t>
            </a:r>
          </a:p>
          <a:p>
            <a:pPr marL="0" marR="0" algn="l">
              <a:lnSpc>
                <a:spcPct val="107000"/>
              </a:lnSpc>
              <a:spcBef>
                <a:spcPts val="0"/>
              </a:spcBef>
              <a:spcAft>
                <a:spcPts val="80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Performance-based Reward System</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r>
              <a:rPr lang="en-US" sz="1800" kern="0" dirty="0">
                <a:effectLst/>
                <a:latin typeface="Times New Roman" panose="02020603050405020304" pitchFamily="18" charset="0"/>
                <a:ea typeface="Arial" panose="020B0604020202020204" pitchFamily="34" charset="0"/>
                <a:cs typeface="Arial" panose="020B0604020202020204" pitchFamily="34" charset="0"/>
              </a:rPr>
              <a:t>With the shortage of labor in the economy, businesses have been forced to work overtime. The employees associated with the organisation can be presented with a work-based performance reward system. This will allow the businesses in the process of enhancing the quality of service that they can provide (</a:t>
            </a:r>
            <a:r>
              <a:rPr lang="en-US" sz="1800" kern="0" dirty="0" err="1">
                <a:effectLst/>
                <a:latin typeface="Times New Roman" panose="02020603050405020304" pitchFamily="18" charset="0"/>
                <a:ea typeface="Arial" panose="020B0604020202020204" pitchFamily="34" charset="0"/>
                <a:cs typeface="Arial" panose="020B0604020202020204" pitchFamily="34" charset="0"/>
              </a:rPr>
              <a:t>darwinbox</a:t>
            </a:r>
            <a:r>
              <a:rPr lang="en-US" sz="1800" kern="0" dirty="0">
                <a:effectLst/>
                <a:latin typeface="Times New Roman" panose="02020603050405020304" pitchFamily="18" charset="0"/>
                <a:ea typeface="Arial" panose="020B0604020202020204" pitchFamily="34" charset="0"/>
                <a:cs typeface="Arial" panose="020B0604020202020204" pitchFamily="34" charset="0"/>
              </a:rPr>
              <a:t>, 2023). In addition to that, the businesses will have to pay for the quality service that they receive from the employees and thus, it makes it more effective for the businesses to maintain. </a:t>
            </a:r>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10</a:t>
            </a:fld>
            <a:endParaRPr lang="en-US"/>
          </a:p>
        </p:txBody>
      </p:sp>
    </p:spTree>
    <p:extLst>
      <p:ext uri="{BB962C8B-B14F-4D97-AF65-F5344CB8AC3E}">
        <p14:creationId xmlns:p14="http://schemas.microsoft.com/office/powerpoint/2010/main" val="657445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growth of wage rates has specifically increased by around 2.9 per cent which has brought a wide range of impactful elements towards the development and the growth related to the business operations. The businesses have specifically found it complex to comprehend the entire growth rate that also create a lot of major issues to hire the staff towards their business sector.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requirements related to stringent visas or restrictions on overseas workers have fetched a varied range of negative impacts towards the hospitality sector. It has led them to experience an extensive range of negative issues towards employing qualified staff towards their hospitality sectors. Therefore, the hospitality sectors should fetch a wide range of innovative strategies to mitigate the issues related to hiring the new staff towards their business.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9549E97-FE8F-4AA4-BBD6-2F71306274BC}" type="slidenum">
              <a:rPr lang="en-US" smtClean="0"/>
              <a:t>11</a:t>
            </a:fld>
            <a:endParaRPr lang="en-US"/>
          </a:p>
        </p:txBody>
      </p:sp>
    </p:spTree>
    <p:extLst>
      <p:ext uri="{BB962C8B-B14F-4D97-AF65-F5344CB8AC3E}">
        <p14:creationId xmlns:p14="http://schemas.microsoft.com/office/powerpoint/2010/main" val="2849109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Bliven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A.M., (2024). ‘The Impact a Student Recognition Program Has on a Disaggregated Faculty in a Competency-based University (CBU)’,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IABS Journal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(7).</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Clark, D.,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Average weekly earning growth in the UK 2001-2024.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https://www.statista.com/statistics/933075/wage-growth-in-the-uk/#:~:text=Wages%20in%20the%20United%20Kingdom,2.3%20percent%20in%20real%20terms. [Accessed 26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darwinbox</a:t>
            </a:r>
            <a:r>
              <a:rPr lang="en-GB" sz="1800" dirty="0">
                <a:effectLst/>
                <a:latin typeface="Times New Roman" panose="02020603050405020304" pitchFamily="18" charset="0"/>
                <a:ea typeface="Arial" panose="020B0604020202020204" pitchFamily="34" charset="0"/>
                <a:cs typeface="Arial" panose="020B0604020202020204" pitchFamily="34" charset="0"/>
              </a:rPr>
              <a: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Performance Management and Reward Systems: A Ready Reckoner.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https://blog.darwinbox.com/performance-management-reward-system [Accessed 27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Dempsey, J.,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Hospitality sector 'anxious' over summer staffing.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https://www.bbc.com/news/business-66021588 [Accessed 26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Forbes, (2018). </a:t>
            </a:r>
            <a:r>
              <a:rPr lang="en-GB" sz="1800" i="1" dirty="0">
                <a:effectLst/>
                <a:latin typeface="Times New Roman" panose="02020603050405020304" pitchFamily="18" charset="0"/>
                <a:ea typeface="Arial" panose="020B0604020202020204" pitchFamily="34" charset="0"/>
                <a:cs typeface="Arial" panose="020B0604020202020204" pitchFamily="34" charset="0"/>
              </a:rPr>
              <a:t>Disruptive Technologies And New Economic Models</a:t>
            </a:r>
            <a:r>
              <a:rPr lang="en-GB" sz="18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https://www.forbes.com/sites/forbestechcouncil/2018/01/04/disruptive-technologies-and-new-economic-models/?sh=645de60db923 [Accessed 28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Forbes, (2022). </a:t>
            </a:r>
            <a:r>
              <a:rPr lang="en-GB" sz="1800" i="1" dirty="0">
                <a:effectLst/>
                <a:latin typeface="Times New Roman" panose="02020603050405020304" pitchFamily="18" charset="0"/>
                <a:ea typeface="Arial" panose="020B0604020202020204" pitchFamily="34" charset="0"/>
                <a:cs typeface="Arial" panose="020B0604020202020204" pitchFamily="34" charset="0"/>
              </a:rPr>
              <a:t>How Technology Leaders Can Manage Economic Uncertainty</a:t>
            </a:r>
            <a:r>
              <a:rPr lang="en-GB" sz="18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https://www.forbes.com/sites/forbestechcouncil/2022/06/27/how-technology-leaders-can-manage-economic-uncertainty/?sh=7f4743d541e2 [Accessed 28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forbes</a:t>
            </a:r>
            <a:r>
              <a:rPr lang="en-GB" sz="1800" dirty="0">
                <a:effectLst/>
                <a:latin typeface="Times New Roman" panose="02020603050405020304" pitchFamily="18" charset="0"/>
                <a:ea typeface="Arial" panose="020B0604020202020204" pitchFamily="34" charset="0"/>
                <a:cs typeface="Arial" panose="020B0604020202020204" pitchFamily="34" charset="0"/>
              </a:rPr>
              <a:t>, (2022). </a:t>
            </a:r>
            <a:r>
              <a:rPr lang="en-GB" sz="1800" i="1" dirty="0">
                <a:effectLst/>
                <a:latin typeface="Times New Roman" panose="02020603050405020304" pitchFamily="18" charset="0"/>
                <a:ea typeface="Arial" panose="020B0604020202020204" pitchFamily="34" charset="0"/>
                <a:cs typeface="Arial" panose="020B0604020202020204" pitchFamily="34" charset="0"/>
              </a:rPr>
              <a:t>The Pros And Cons Of Artificial Intelligence.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https://www.forbes.com/sites/qai/2022/12/01/the-pros-and-cons-of-artificial-intelligence/?sh=5d53718c4703 [Accessed 27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forbes</a:t>
            </a:r>
            <a:r>
              <a:rPr lang="en-GB" sz="1800" dirty="0">
                <a:effectLst/>
                <a:latin typeface="Times New Roman" panose="02020603050405020304" pitchFamily="18" charset="0"/>
                <a:ea typeface="Arial" panose="020B0604020202020204" pitchFamily="34" charset="0"/>
                <a:cs typeface="Arial" panose="020B0604020202020204" pitchFamily="34" charset="0"/>
              </a:rPr>
              <a:t>, 2021. </a:t>
            </a:r>
            <a:r>
              <a:rPr lang="en-GB" sz="1800" i="1" dirty="0">
                <a:effectLst/>
                <a:latin typeface="Times New Roman" panose="02020603050405020304" pitchFamily="18" charset="0"/>
                <a:ea typeface="Arial" panose="020B0604020202020204" pitchFamily="34" charset="0"/>
                <a:cs typeface="Arial" panose="020B0604020202020204" pitchFamily="34" charset="0"/>
              </a:rPr>
              <a:t>Why The Hospitality Industry Must Reinvent Itself As </a:t>
            </a:r>
            <a:r>
              <a:rPr lang="en-GB" sz="1800" i="1" dirty="0" err="1">
                <a:effectLst/>
                <a:latin typeface="Times New Roman" panose="02020603050405020304" pitchFamily="18" charset="0"/>
                <a:ea typeface="Arial" panose="020B0604020202020204" pitchFamily="34" charset="0"/>
                <a:cs typeface="Arial" panose="020B0604020202020204" pitchFamily="34" charset="0"/>
              </a:rPr>
              <a:t>Labor</a:t>
            </a:r>
            <a:r>
              <a:rPr lang="en-GB" sz="1800" i="1" dirty="0">
                <a:effectLst/>
                <a:latin typeface="Times New Roman" panose="02020603050405020304" pitchFamily="18" charset="0"/>
                <a:ea typeface="Arial" panose="020B0604020202020204" pitchFamily="34" charset="0"/>
                <a:cs typeface="Arial" panose="020B0604020202020204" pitchFamily="34" charset="0"/>
              </a:rPr>
              <a:t> Shortage Still Looms.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https://www.forbes.com/sites/forbesbusinesscouncil/2021/10/04/why-the-hospitality-industry-must-reinvent-itself-as-labor-shortage-still-looms/?sh=162541a517b6 [Accessed 26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Arial" panose="020B0604020202020204" pitchFamily="34" charset="0"/>
                <a:cs typeface="Arial" panose="020B0604020202020204" pitchFamily="34" charset="0"/>
              </a:rPr>
              <a:t>Ford. R.C, Sturm and M.C (2020).  Managing Hospitality Organizations 2nd </a:t>
            </a:r>
            <a:r>
              <a:rPr lang="en-GB" sz="1800" dirty="0" err="1">
                <a:effectLst/>
                <a:latin typeface="Times New Roman" panose="02020603050405020304" pitchFamily="18" charset="0"/>
                <a:ea typeface="Arial" panose="020B0604020202020204" pitchFamily="34" charset="0"/>
                <a:cs typeface="Arial" panose="020B0604020202020204" pitchFamily="34" charset="0"/>
              </a:rPr>
              <a:t>Edn</a:t>
            </a:r>
            <a:r>
              <a:rPr lang="en-GB" sz="1800" dirty="0">
                <a:effectLst/>
                <a:latin typeface="Times New Roman" panose="02020603050405020304" pitchFamily="18" charset="0"/>
                <a:ea typeface="Arial" panose="020B0604020202020204" pitchFamily="34" charset="0"/>
                <a:cs typeface="Arial" panose="020B0604020202020204" pitchFamily="34" charset="0"/>
              </a:rPr>
              <a:t>. Sage, London.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statista</a:t>
            </a:r>
            <a:r>
              <a:rPr lang="en-GB" sz="1800" dirty="0">
                <a:effectLst/>
                <a:latin typeface="Times New Roman" panose="02020603050405020304" pitchFamily="18" charset="0"/>
                <a:ea typeface="Arial" panose="020B0604020202020204" pitchFamily="34" charset="0"/>
                <a:cs typeface="Arial" panose="020B0604020202020204" pitchFamily="34" charset="0"/>
              </a:rPr>
              <a: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Proportion of employers experiencing a skills gap or skills shortage in the hotel and restaurant sector in the United Kingdom (UK) in 2017*.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https://www.statista.com/statistics/899004/hospitality-sector-skill-shortage-and-skills-gap-united-kingdom-uk/ [Accessed 26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statista</a:t>
            </a:r>
            <a:r>
              <a:rPr lang="en-GB" sz="1800" dirty="0">
                <a:effectLst/>
                <a:latin typeface="Times New Roman" panose="02020603050405020304" pitchFamily="18" charset="0"/>
                <a:ea typeface="Arial" panose="020B0604020202020204" pitchFamily="34" charset="0"/>
                <a:cs typeface="Arial" panose="020B0604020202020204" pitchFamily="34" charset="0"/>
              </a:rPr>
              <a:t>,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Inflation rate in the UK 1989-2024.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https://www.statista.com/statistics/306648/inflation-rate-consumer-price-index-cpi-united-kingdom-uk/#:~:text=Inflation%20rate%20in%20the%20UK%201989%2D2024&amp;text=The%20UK%20inflation%20rate%20was,11.1%20percent%20in%20October%202022. [Accessed 27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GB" sz="1800" dirty="0" err="1">
                <a:effectLst/>
                <a:latin typeface="Times New Roman" panose="02020603050405020304" pitchFamily="18" charset="0"/>
                <a:ea typeface="Arial" panose="020B0604020202020204" pitchFamily="34" charset="0"/>
                <a:cs typeface="Arial" panose="020B0604020202020204" pitchFamily="34" charset="0"/>
              </a:rPr>
              <a:t>statista</a:t>
            </a:r>
            <a:r>
              <a:rPr lang="en-GB" sz="1800" dirty="0">
                <a:effectLst/>
                <a:latin typeface="Times New Roman" panose="02020603050405020304" pitchFamily="18" charset="0"/>
                <a:ea typeface="Arial" panose="020B0604020202020204" pitchFamily="34" charset="0"/>
                <a:cs typeface="Arial" panose="020B0604020202020204" pitchFamily="34" charset="0"/>
              </a:rPr>
              <a:t>,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Percentage of businesses experiencing a worker shortage in the UK 2021-2023.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https://www.statista.com/statistics/1369207/uk-worker-shortage/#:~:text=Percentage%20of%20businesses%20experiencing%20a%20worker%20shortage%20in%20the%20UK%202021%2D2023&amp;text=As%20of%20October%202023%2C%20approximately,14.9%20percent%20in%20October%202022 [Accessed 26 April 2024].</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9549E97-FE8F-4AA4-BBD6-2F71306274BC}" type="slidenum">
              <a:rPr lang="en-US" smtClean="0"/>
              <a:t>12</a:t>
            </a:fld>
            <a:endParaRPr lang="en-US"/>
          </a:p>
        </p:txBody>
      </p:sp>
    </p:spTree>
    <p:extLst>
      <p:ext uri="{BB962C8B-B14F-4D97-AF65-F5344CB8AC3E}">
        <p14:creationId xmlns:p14="http://schemas.microsoft.com/office/powerpoint/2010/main" val="390716525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4AF60A-713C-41BA-9788-4C493DDC0A9C}" type="datetimeFigureOut">
              <a:rPr lang="en-US" dirty="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C08AF-84E6-4329-8E67-FEA434B47075}" type="datetimeFigureOut">
              <a:rPr lang="en-US" dirty="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6EE328-6AFF-436B-881F-213D56084544}" type="datetimeFigureOut">
              <a:rPr lang="en-US" dirty="0"/>
              <a:t>5/22/2024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02069A-09EE-4C7C-86A4-2314A404921D}" type="datetimeFigureOut">
              <a:rPr lang="en-US" dirty="0"/>
              <a:t>5/22/2024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6EE7F1-171E-411F-96CA-A251A21496E7}" type="datetimeFigureOut">
              <a:rPr lang="en-US" dirty="0"/>
              <a:t>5/22/2024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72C98D-A273-4547-9B92-97D7769F71A6}" type="datetimeFigureOut">
              <a:rPr lang="en-US" dirty="0"/>
              <a:t>5/22/2024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7CD67-0644-446C-B2AD-1C09BF34F286}" type="datetimeFigureOut">
              <a:rPr lang="en-US" dirty="0"/>
              <a:t>5/22/2024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480828-6983-48AD-9E27-CBD3696F837E}" type="datetimeFigureOut">
              <a:rPr lang="en-US" dirty="0"/>
              <a:t>5/22/2024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5EFB91-0324-450E-B17F-36DC0ECCE413}" type="datetimeFigureOut">
              <a:rPr lang="en-US" dirty="0"/>
              <a:t>5/22/2024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E0FA7-C445-42F7-AF66-A4F5A6FC8A9C}" type="datetimeFigureOut">
              <a:rPr lang="en-US" dirty="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5AC5C5-1A57-4420-8AFB-CE41693A794B}" type="datetimeFigureOut">
              <a:rPr lang="en-US" dirty="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1000"/>
            <a:lum/>
          </a:blip>
          <a:srcRect/>
          <a:stretch>
            <a:fillRect l="-9000" r="-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2E37674-C1BA-4107-9B06-6D4CAC3A3DF5}" type="datetimeFigureOut">
              <a:rPr lang="en-US" dirty="0"/>
              <a:t>5/22/2024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B0E16B6-E432-4451-860E-65F05AC27200}"/>
              </a:ext>
            </a:extLst>
          </p:cNvPr>
          <p:cNvSpPr>
            <a:spLocks noGrp="1"/>
          </p:cNvSpPr>
          <p:nvPr>
            <p:ph type="ctrTitle"/>
          </p:nvPr>
        </p:nvSpPr>
        <p:spPr>
          <a:xfrm>
            <a:off x="678180" y="832617"/>
            <a:ext cx="10835640" cy="3979226"/>
          </a:xfrm>
        </p:spPr>
        <p:txBody>
          <a:bodyPr/>
          <a:lstStyle/>
          <a:p>
            <a:pPr algn="ctr"/>
            <a:r>
              <a:rPr lang="en-US" sz="6000" dirty="0"/>
              <a:t>Contemporary </a:t>
            </a:r>
            <a:r>
              <a:rPr lang="en-US" sz="6000" dirty="0" err="1"/>
              <a:t>Themesin</a:t>
            </a:r>
            <a:r>
              <a:rPr lang="en-US" sz="6000" dirty="0"/>
              <a:t> the Hotel and Hospitality </a:t>
            </a:r>
            <a:r>
              <a:rPr lang="en-US" sz="6000" dirty="0" smtClean="0"/>
              <a:t>Sector</a:t>
            </a:r>
            <a:br>
              <a:rPr lang="en-US" sz="6000" dirty="0" smtClean="0"/>
            </a:br>
            <a:r>
              <a:rPr lang="en-US" sz="6000" dirty="0" smtClean="0"/>
              <a:t/>
            </a:r>
            <a:br>
              <a:rPr lang="en-US" sz="6000" dirty="0" smtClean="0"/>
            </a:br>
            <a:r>
              <a:rPr lang="en-US" sz="2400" dirty="0" smtClean="0"/>
              <a:t>By Aniela </a:t>
            </a:r>
            <a:r>
              <a:rPr lang="en-US" sz="2400" dirty="0" err="1" smtClean="0"/>
              <a:t>Petrache</a:t>
            </a:r>
            <a:r>
              <a:rPr lang="en-US" sz="2400" dirty="0" smtClean="0"/>
              <a:t/>
            </a:r>
            <a:br>
              <a:rPr lang="en-US" sz="2400" dirty="0" smtClean="0"/>
            </a:br>
            <a:r>
              <a:rPr lang="en-US" sz="2400" dirty="0" smtClean="0"/>
              <a:t>2025331</a:t>
            </a:r>
            <a:endParaRPr lang="en-US" sz="2400" dirty="0"/>
          </a:p>
        </p:txBody>
      </p:sp>
    </p:spTree>
    <p:extLst>
      <p:ext uri="{BB962C8B-B14F-4D97-AF65-F5344CB8AC3E}">
        <p14:creationId xmlns:p14="http://schemas.microsoft.com/office/powerpoint/2010/main" val="1705170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9065B-E098-4AE6-B6AA-0451D7E0E94B}"/>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id="{B3547060-8D07-4CEC-98E5-3B0B8E0A806A}"/>
              </a:ext>
            </a:extLst>
          </p:cNvPr>
          <p:cNvSpPr>
            <a:spLocks noGrp="1"/>
          </p:cNvSpPr>
          <p:nvPr>
            <p:ph idx="1"/>
          </p:nvPr>
        </p:nvSpPr>
        <p:spPr/>
        <p:txBody>
          <a:bodyPr>
            <a:normAutofit fontScale="92500" lnSpcReduction="20000"/>
          </a:bodyPr>
          <a:lstStyle/>
          <a:p>
            <a:r>
              <a:rPr lang="en-US" dirty="0"/>
              <a:t>Introduction……………………………………………………………………………………………………………..3</a:t>
            </a:r>
          </a:p>
          <a:p>
            <a:r>
              <a:rPr lang="en-US" dirty="0" err="1"/>
              <a:t>Labour</a:t>
            </a:r>
            <a:r>
              <a:rPr lang="en-US" dirty="0"/>
              <a:t> Supply in the UK between the financial year of 2021 to 2023……………………4</a:t>
            </a:r>
          </a:p>
          <a:p>
            <a:r>
              <a:rPr lang="en-US" dirty="0"/>
              <a:t>Rise in Labor Costs leading to businesses Facing Struggles with the Hiring Process.5</a:t>
            </a:r>
          </a:p>
          <a:p>
            <a:r>
              <a:rPr lang="en-US" dirty="0"/>
              <a:t>Availability of Experienced Employees in the Economy…………………………………………..6</a:t>
            </a:r>
          </a:p>
          <a:p>
            <a:r>
              <a:rPr lang="en-US" dirty="0"/>
              <a:t>Hospitality Sectors Struggle with the lack of staff during Peak Seasons………………….7</a:t>
            </a:r>
          </a:p>
          <a:p>
            <a:r>
              <a:rPr lang="en-US" dirty="0"/>
              <a:t>Application to the Hotel and Hospitality Sector……………………………………………………….8</a:t>
            </a:r>
          </a:p>
          <a:p>
            <a:r>
              <a:rPr lang="en-US" dirty="0"/>
              <a:t>Key Findings from PESTLE Analysis………………………………………………………………………...8	</a:t>
            </a:r>
          </a:p>
          <a:p>
            <a:r>
              <a:rPr lang="en-US" dirty="0"/>
              <a:t>Staff Retention Theory (Barnard-Simon Theory of </a:t>
            </a:r>
            <a:r>
              <a:rPr lang="en-US" dirty="0" err="1"/>
              <a:t>Organisational</a:t>
            </a:r>
            <a:r>
              <a:rPr lang="en-US" dirty="0"/>
              <a:t> Equilibrium)……….9</a:t>
            </a:r>
          </a:p>
          <a:p>
            <a:r>
              <a:rPr lang="en-US" dirty="0"/>
              <a:t>Recommendations………………………………………………………………………………………………………10</a:t>
            </a:r>
          </a:p>
          <a:p>
            <a:r>
              <a:rPr lang="en-US" dirty="0"/>
              <a:t>Conclusion………………………………………………………………………………………………………………….11</a:t>
            </a:r>
          </a:p>
          <a:p>
            <a:r>
              <a:rPr lang="en-US" dirty="0"/>
              <a:t>Reference…………………………………………………………………………………………………………………..12</a:t>
            </a:r>
          </a:p>
          <a:p>
            <a:endParaRPr lang="en-US" dirty="0"/>
          </a:p>
        </p:txBody>
      </p:sp>
    </p:spTree>
    <p:extLst>
      <p:ext uri="{BB962C8B-B14F-4D97-AF65-F5344CB8AC3E}">
        <p14:creationId xmlns:p14="http://schemas.microsoft.com/office/powerpoint/2010/main" val="2008139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a:xfrm>
            <a:off x="1069848" y="484632"/>
            <a:ext cx="10058400" cy="970542"/>
          </a:xfrm>
        </p:spPr>
        <p:txBody>
          <a:bodyPr/>
          <a:lstStyle/>
          <a:p>
            <a:pPr algn="ctr"/>
            <a:r>
              <a:rPr lang="en-US" dirty="0"/>
              <a:t>Introduction </a:t>
            </a:r>
          </a:p>
        </p:txBody>
      </p:sp>
      <p:sp>
        <p:nvSpPr>
          <p:cNvPr id="5" name="TextBox 4">
            <a:extLst>
              <a:ext uri="{FF2B5EF4-FFF2-40B4-BE49-F238E27FC236}">
                <a16:creationId xmlns:a16="http://schemas.microsoft.com/office/drawing/2014/main" id="{32736787-F5BB-E9AC-7059-7219D57451FB}"/>
              </a:ext>
            </a:extLst>
          </p:cNvPr>
          <p:cNvSpPr txBox="1"/>
          <p:nvPr/>
        </p:nvSpPr>
        <p:spPr>
          <a:xfrm>
            <a:off x="1678856" y="4634742"/>
            <a:ext cx="8834285" cy="2062103"/>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The staff are the foundation of the hospitality industry and the lack of trusted employees in the important positions of the organisation impacts its overall performance. </a:t>
            </a:r>
          </a:p>
          <a:p>
            <a:pPr algn="just"/>
            <a:endParaRPr lang="en-US" sz="1600" dirty="0"/>
          </a:p>
          <a:p>
            <a:pPr marL="285750" indent="-285750" algn="just">
              <a:buFont typeface="Arial" panose="020B0604020202020204" pitchFamily="34" charset="0"/>
              <a:buChar char="•"/>
            </a:pPr>
            <a:r>
              <a:rPr lang="en-US" sz="1600" dirty="0"/>
              <a:t>The hospitality industry is driven by the efforts and the services that are presented by the employees in the organisation. </a:t>
            </a:r>
          </a:p>
          <a:p>
            <a:pPr algn="just"/>
            <a:endParaRPr lang="en-US" sz="1600" dirty="0"/>
          </a:p>
          <a:p>
            <a:pPr marL="285750" indent="-285750" algn="just">
              <a:buFont typeface="Arial" panose="020B0604020202020204" pitchFamily="34" charset="0"/>
              <a:buChar char="•"/>
            </a:pPr>
            <a:r>
              <a:rPr lang="en-US" sz="1600" dirty="0"/>
              <a:t>Hence factors like staff shortages and labor challenges impact the productivity of the businesses in the economy. </a:t>
            </a:r>
          </a:p>
        </p:txBody>
      </p:sp>
      <p:pic>
        <p:nvPicPr>
          <p:cNvPr id="6" name="Picture 5">
            <a:extLst>
              <a:ext uri="{FF2B5EF4-FFF2-40B4-BE49-F238E27FC236}">
                <a16:creationId xmlns:a16="http://schemas.microsoft.com/office/drawing/2014/main" id="{20A70D00-7AE8-FCD9-7B79-7F29AE74EED5}"/>
              </a:ext>
            </a:extLst>
          </p:cNvPr>
          <p:cNvPicPr>
            <a:picLocks noChangeAspect="1"/>
          </p:cNvPicPr>
          <p:nvPr/>
        </p:nvPicPr>
        <p:blipFill>
          <a:blip r:embed="rId3"/>
          <a:stretch>
            <a:fillRect/>
          </a:stretch>
        </p:blipFill>
        <p:spPr>
          <a:xfrm>
            <a:off x="444321" y="687089"/>
            <a:ext cx="2124417" cy="153617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 name="Picture 6">
            <a:extLst>
              <a:ext uri="{FF2B5EF4-FFF2-40B4-BE49-F238E27FC236}">
                <a16:creationId xmlns:a16="http://schemas.microsoft.com/office/drawing/2014/main" id="{356BB021-1DEE-8FDD-4DD5-B8D8BEECA2C2}"/>
              </a:ext>
            </a:extLst>
          </p:cNvPr>
          <p:cNvPicPr>
            <a:picLocks noChangeAspect="1"/>
          </p:cNvPicPr>
          <p:nvPr/>
        </p:nvPicPr>
        <p:blipFill>
          <a:blip r:embed="rId4"/>
          <a:stretch>
            <a:fillRect/>
          </a:stretch>
        </p:blipFill>
        <p:spPr>
          <a:xfrm>
            <a:off x="3700920" y="1455174"/>
            <a:ext cx="4790159" cy="269404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764900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a:xfrm>
            <a:off x="1069848" y="484632"/>
            <a:ext cx="10058400" cy="1157355"/>
          </a:xfrm>
        </p:spPr>
        <p:txBody>
          <a:bodyPr>
            <a:normAutofit fontScale="90000"/>
          </a:bodyPr>
          <a:lstStyle/>
          <a:p>
            <a:pPr algn="ctr"/>
            <a:r>
              <a:rPr lang="en-US" dirty="0"/>
              <a:t>Labour Supply in the UK between the financial year of 2021 to 2023 </a:t>
            </a:r>
          </a:p>
        </p:txBody>
      </p:sp>
      <p:sp>
        <p:nvSpPr>
          <p:cNvPr id="4" name="TextBox 3">
            <a:extLst>
              <a:ext uri="{FF2B5EF4-FFF2-40B4-BE49-F238E27FC236}">
                <a16:creationId xmlns:a16="http://schemas.microsoft.com/office/drawing/2014/main" id="{747754EB-D4F4-1E15-7EB5-95B0B12D9A14}"/>
              </a:ext>
            </a:extLst>
          </p:cNvPr>
          <p:cNvSpPr txBox="1"/>
          <p:nvPr/>
        </p:nvSpPr>
        <p:spPr>
          <a:xfrm>
            <a:off x="5317382" y="2633783"/>
            <a:ext cx="6663335" cy="3046988"/>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The supply of labour in the UK has drastically fallen as businesses have struggled to maintain their business operations amidst inflation. </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a:t>The introduction of Brexit has caused a large number of people to migrate which has resulted in the lack of employees to work in the industry. </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a:t>This has resulted in the loss of efficient people for the desired job roles.</a:t>
            </a:r>
          </a:p>
        </p:txBody>
      </p:sp>
      <p:pic>
        <p:nvPicPr>
          <p:cNvPr id="5" name="Picture 4">
            <a:extLst>
              <a:ext uri="{FF2B5EF4-FFF2-40B4-BE49-F238E27FC236}">
                <a16:creationId xmlns:a16="http://schemas.microsoft.com/office/drawing/2014/main" id="{AFC963BC-7CC0-09D5-F995-CDFAE24015F1}"/>
              </a:ext>
            </a:extLst>
          </p:cNvPr>
          <p:cNvPicPr>
            <a:picLocks noChangeAspect="1"/>
          </p:cNvPicPr>
          <p:nvPr/>
        </p:nvPicPr>
        <p:blipFill>
          <a:blip r:embed="rId3"/>
          <a:stretch>
            <a:fillRect/>
          </a:stretch>
        </p:blipFill>
        <p:spPr>
          <a:xfrm>
            <a:off x="351503" y="1999687"/>
            <a:ext cx="4605215" cy="3988158"/>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DA81D3BF-4C4F-E09E-E0A3-5B032F2ED615}"/>
              </a:ext>
            </a:extLst>
          </p:cNvPr>
          <p:cNvSpPr txBox="1"/>
          <p:nvPr/>
        </p:nvSpPr>
        <p:spPr>
          <a:xfrm>
            <a:off x="561150" y="6145490"/>
            <a:ext cx="1017396" cy="215444"/>
          </a:xfrm>
          <a:prstGeom prst="rect">
            <a:avLst/>
          </a:prstGeom>
          <a:noFill/>
        </p:spPr>
        <p:txBody>
          <a:bodyPr wrap="square">
            <a:spAutoFit/>
          </a:bodyPr>
          <a:lstStyle/>
          <a:p>
            <a:r>
              <a:rPr lang="en-US" sz="800" kern="0" dirty="0">
                <a:effectLst/>
                <a:latin typeface="Times New Roman" panose="02020603050405020304" pitchFamily="18" charset="0"/>
                <a:ea typeface="Arial" panose="020B0604020202020204" pitchFamily="34" charset="0"/>
                <a:cs typeface="Arial" panose="020B0604020202020204" pitchFamily="34" charset="0"/>
              </a:rPr>
              <a:t>(</a:t>
            </a:r>
            <a:r>
              <a:rPr lang="en-US" sz="800" kern="0" dirty="0" err="1">
                <a:effectLst/>
                <a:latin typeface="Times New Roman" panose="02020603050405020304" pitchFamily="18" charset="0"/>
                <a:ea typeface="Arial" panose="020B0604020202020204" pitchFamily="34" charset="0"/>
                <a:cs typeface="Arial" panose="020B0604020202020204" pitchFamily="34" charset="0"/>
              </a:rPr>
              <a:t>statista</a:t>
            </a:r>
            <a:r>
              <a:rPr lang="en-US" sz="800" kern="0" dirty="0">
                <a:effectLst/>
                <a:latin typeface="Times New Roman" panose="02020603050405020304" pitchFamily="18" charset="0"/>
                <a:ea typeface="Arial" panose="020B0604020202020204" pitchFamily="34" charset="0"/>
                <a:cs typeface="Arial" panose="020B0604020202020204" pitchFamily="34" charset="0"/>
              </a:rPr>
              <a:t>, 2024)</a:t>
            </a:r>
            <a:endParaRPr lang="en-US" sz="800" dirty="0"/>
          </a:p>
        </p:txBody>
      </p:sp>
    </p:spTree>
    <p:extLst>
      <p:ext uri="{BB962C8B-B14F-4D97-AF65-F5344CB8AC3E}">
        <p14:creationId xmlns:p14="http://schemas.microsoft.com/office/powerpoint/2010/main" val="2649238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a:xfrm>
            <a:off x="35398" y="162513"/>
            <a:ext cx="12121203" cy="1609344"/>
          </a:xfrm>
        </p:spPr>
        <p:txBody>
          <a:bodyPr>
            <a:normAutofit fontScale="90000"/>
          </a:bodyPr>
          <a:lstStyle/>
          <a:p>
            <a:pPr algn="ctr"/>
            <a:r>
              <a:rPr lang="en-US" dirty="0"/>
              <a:t>Rise in Labor Costs leading to businesses Facing Struggles with the Hiring Process</a:t>
            </a:r>
          </a:p>
        </p:txBody>
      </p:sp>
      <p:sp>
        <p:nvSpPr>
          <p:cNvPr id="4" name="TextBox 3">
            <a:extLst>
              <a:ext uri="{FF2B5EF4-FFF2-40B4-BE49-F238E27FC236}">
                <a16:creationId xmlns:a16="http://schemas.microsoft.com/office/drawing/2014/main" id="{6EDB341F-C8AF-7644-554B-DD428E56989B}"/>
              </a:ext>
            </a:extLst>
          </p:cNvPr>
          <p:cNvSpPr txBox="1"/>
          <p:nvPr/>
        </p:nvSpPr>
        <p:spPr>
          <a:xfrm>
            <a:off x="542925" y="1901311"/>
            <a:ext cx="6094268" cy="2062103"/>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The labour cost in the UK has increased considerably as the economy struggles with the high inflation rate in the economy. </a:t>
            </a:r>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endParaRPr lang="en-US" sz="1600" dirty="0"/>
          </a:p>
          <a:p>
            <a:pPr marL="285750" indent="-285750" algn="just">
              <a:buFont typeface="Arial" panose="020B0604020202020204" pitchFamily="34" charset="0"/>
              <a:buChar char="•"/>
            </a:pPr>
            <a:r>
              <a:rPr lang="en-US" sz="1600" dirty="0"/>
              <a:t>The current inflation rate stands at 3.2 per cent which has impacted the overall performance of the businesses (</a:t>
            </a:r>
            <a:r>
              <a:rPr lang="en-US" sz="1600" dirty="0" err="1"/>
              <a:t>statista</a:t>
            </a:r>
            <a:r>
              <a:rPr lang="en-US" sz="1600" dirty="0"/>
              <a:t>, 2024). </a:t>
            </a:r>
          </a:p>
        </p:txBody>
      </p:sp>
      <p:pic>
        <p:nvPicPr>
          <p:cNvPr id="5" name="Picture 4">
            <a:extLst>
              <a:ext uri="{FF2B5EF4-FFF2-40B4-BE49-F238E27FC236}">
                <a16:creationId xmlns:a16="http://schemas.microsoft.com/office/drawing/2014/main" id="{D7F695FC-7680-ED41-24B0-8924AB92D953}"/>
              </a:ext>
            </a:extLst>
          </p:cNvPr>
          <p:cNvPicPr>
            <a:picLocks noChangeAspect="1"/>
          </p:cNvPicPr>
          <p:nvPr/>
        </p:nvPicPr>
        <p:blipFill>
          <a:blip r:embed="rId3"/>
          <a:stretch>
            <a:fillRect/>
          </a:stretch>
        </p:blipFill>
        <p:spPr>
          <a:xfrm>
            <a:off x="7183551" y="1771857"/>
            <a:ext cx="4465524" cy="28520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56A2E872-67F2-A511-C5AC-3610A76D63CF}"/>
              </a:ext>
            </a:extLst>
          </p:cNvPr>
          <p:cNvPicPr>
            <a:picLocks noChangeAspect="1"/>
          </p:cNvPicPr>
          <p:nvPr/>
        </p:nvPicPr>
        <p:blipFill>
          <a:blip r:embed="rId4"/>
          <a:stretch>
            <a:fillRect/>
          </a:stretch>
        </p:blipFill>
        <p:spPr>
          <a:xfrm>
            <a:off x="829510" y="4253739"/>
            <a:ext cx="4386726" cy="22135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B707EFC6-BC17-900B-557F-EFBB54519CAD}"/>
              </a:ext>
            </a:extLst>
          </p:cNvPr>
          <p:cNvSpPr txBox="1"/>
          <p:nvPr/>
        </p:nvSpPr>
        <p:spPr>
          <a:xfrm>
            <a:off x="5802560" y="5266070"/>
            <a:ext cx="6094268" cy="83099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The growth of wage rates has increased by 2.9 per cent which has impacted the development and the growth of the business operations (Clark, 2024)</a:t>
            </a:r>
          </a:p>
        </p:txBody>
      </p:sp>
      <p:sp>
        <p:nvSpPr>
          <p:cNvPr id="10" name="TextBox 9">
            <a:extLst>
              <a:ext uri="{FF2B5EF4-FFF2-40B4-BE49-F238E27FC236}">
                <a16:creationId xmlns:a16="http://schemas.microsoft.com/office/drawing/2014/main" id="{BE0FEFAA-6FBE-6A41-CF42-EC7572C0FC44}"/>
              </a:ext>
            </a:extLst>
          </p:cNvPr>
          <p:cNvSpPr txBox="1"/>
          <p:nvPr/>
        </p:nvSpPr>
        <p:spPr>
          <a:xfrm>
            <a:off x="829510" y="6572376"/>
            <a:ext cx="1202748" cy="246221"/>
          </a:xfrm>
          <a:prstGeom prst="rect">
            <a:avLst/>
          </a:prstGeom>
          <a:noFill/>
        </p:spPr>
        <p:txBody>
          <a:bodyPr wrap="square">
            <a:spAutoFit/>
          </a:bodyPr>
          <a:lstStyle/>
          <a:p>
            <a:r>
              <a:rPr lang="en-US" sz="1000" dirty="0"/>
              <a:t>(</a:t>
            </a:r>
            <a:r>
              <a:rPr lang="en-US" sz="1000" dirty="0" err="1"/>
              <a:t>statista</a:t>
            </a:r>
            <a:r>
              <a:rPr lang="en-US" sz="1000" dirty="0"/>
              <a:t>, 2024). </a:t>
            </a:r>
          </a:p>
        </p:txBody>
      </p:sp>
      <p:sp>
        <p:nvSpPr>
          <p:cNvPr id="11" name="TextBox 10">
            <a:extLst>
              <a:ext uri="{FF2B5EF4-FFF2-40B4-BE49-F238E27FC236}">
                <a16:creationId xmlns:a16="http://schemas.microsoft.com/office/drawing/2014/main" id="{759FF3E5-ADB8-6351-7B7C-0B934859F926}"/>
              </a:ext>
            </a:extLst>
          </p:cNvPr>
          <p:cNvSpPr txBox="1"/>
          <p:nvPr/>
        </p:nvSpPr>
        <p:spPr>
          <a:xfrm>
            <a:off x="10446327" y="4698791"/>
            <a:ext cx="1202748" cy="246221"/>
          </a:xfrm>
          <a:prstGeom prst="rect">
            <a:avLst/>
          </a:prstGeom>
          <a:noFill/>
        </p:spPr>
        <p:txBody>
          <a:bodyPr wrap="square">
            <a:spAutoFit/>
          </a:bodyPr>
          <a:lstStyle/>
          <a:p>
            <a:r>
              <a:rPr lang="en-US" sz="1000" dirty="0"/>
              <a:t>(</a:t>
            </a:r>
            <a:r>
              <a:rPr lang="en-US" sz="1000" dirty="0" err="1"/>
              <a:t>statista</a:t>
            </a:r>
            <a:r>
              <a:rPr lang="en-US" sz="1000" dirty="0"/>
              <a:t>, 2024). </a:t>
            </a:r>
          </a:p>
        </p:txBody>
      </p:sp>
    </p:spTree>
    <p:extLst>
      <p:ext uri="{BB962C8B-B14F-4D97-AF65-F5344CB8AC3E}">
        <p14:creationId xmlns:p14="http://schemas.microsoft.com/office/powerpoint/2010/main" val="1829766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a:xfrm>
            <a:off x="1066799" y="315106"/>
            <a:ext cx="10058400" cy="1375341"/>
          </a:xfrm>
        </p:spPr>
        <p:txBody>
          <a:bodyPr>
            <a:normAutofit fontScale="90000"/>
          </a:bodyPr>
          <a:lstStyle/>
          <a:p>
            <a:pPr algn="ctr"/>
            <a:r>
              <a:rPr lang="en-US" dirty="0"/>
              <a:t>Availability of Experienced Employees in the Economy </a:t>
            </a:r>
          </a:p>
        </p:txBody>
      </p:sp>
      <p:sp>
        <p:nvSpPr>
          <p:cNvPr id="6" name="TextBox 5">
            <a:extLst>
              <a:ext uri="{FF2B5EF4-FFF2-40B4-BE49-F238E27FC236}">
                <a16:creationId xmlns:a16="http://schemas.microsoft.com/office/drawing/2014/main" id="{4E3772A8-1647-D317-83AB-DCE7BFE049A2}"/>
              </a:ext>
            </a:extLst>
          </p:cNvPr>
          <p:cNvSpPr txBox="1"/>
          <p:nvPr/>
        </p:nvSpPr>
        <p:spPr>
          <a:xfrm>
            <a:off x="621289" y="1931023"/>
            <a:ext cx="10949422" cy="58477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The availability of experienced employees in the economy is scarce which makes it a major struggle for businesses to maintain their business operations. </a:t>
            </a:r>
          </a:p>
        </p:txBody>
      </p:sp>
      <p:sp>
        <p:nvSpPr>
          <p:cNvPr id="8" name="TextBox 7">
            <a:extLst>
              <a:ext uri="{FF2B5EF4-FFF2-40B4-BE49-F238E27FC236}">
                <a16:creationId xmlns:a16="http://schemas.microsoft.com/office/drawing/2014/main" id="{2C4A7F58-699E-14F2-DB2C-566B8278216A}"/>
              </a:ext>
            </a:extLst>
          </p:cNvPr>
          <p:cNvSpPr txBox="1"/>
          <p:nvPr/>
        </p:nvSpPr>
        <p:spPr>
          <a:xfrm>
            <a:off x="621289" y="5948900"/>
            <a:ext cx="10949422" cy="58477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The highest rate is the businesses which have either skill gaps or skills-shortage vacancy is 22% and the businesses with skill gap only the rating stands at 19% (</a:t>
            </a:r>
            <a:r>
              <a:rPr lang="en-US" sz="1600" dirty="0" err="1"/>
              <a:t>statista</a:t>
            </a:r>
            <a:r>
              <a:rPr lang="en-US" sz="1600" dirty="0"/>
              <a:t>, 2023).</a:t>
            </a:r>
          </a:p>
        </p:txBody>
      </p:sp>
      <p:pic>
        <p:nvPicPr>
          <p:cNvPr id="9" name="Picture 8">
            <a:extLst>
              <a:ext uri="{FF2B5EF4-FFF2-40B4-BE49-F238E27FC236}">
                <a16:creationId xmlns:a16="http://schemas.microsoft.com/office/drawing/2014/main" id="{88306460-6B92-8401-F3E4-6CBE44A894A2}"/>
              </a:ext>
            </a:extLst>
          </p:cNvPr>
          <p:cNvPicPr>
            <a:picLocks noChangeAspect="1"/>
          </p:cNvPicPr>
          <p:nvPr/>
        </p:nvPicPr>
        <p:blipFill>
          <a:blip r:embed="rId3"/>
          <a:stretch>
            <a:fillRect/>
          </a:stretch>
        </p:blipFill>
        <p:spPr>
          <a:xfrm>
            <a:off x="3523910" y="2756374"/>
            <a:ext cx="5144179" cy="281027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FD02B209-3D11-8935-42C4-C9E437342C67}"/>
              </a:ext>
            </a:extLst>
          </p:cNvPr>
          <p:cNvSpPr txBox="1"/>
          <p:nvPr/>
        </p:nvSpPr>
        <p:spPr>
          <a:xfrm>
            <a:off x="5623559" y="5596862"/>
            <a:ext cx="944880" cy="215444"/>
          </a:xfrm>
          <a:prstGeom prst="rect">
            <a:avLst/>
          </a:prstGeom>
          <a:noFill/>
        </p:spPr>
        <p:txBody>
          <a:bodyPr wrap="square">
            <a:spAutoFit/>
          </a:bodyPr>
          <a:lstStyle/>
          <a:p>
            <a:r>
              <a:rPr lang="en-US" sz="800" dirty="0"/>
              <a:t>(</a:t>
            </a:r>
            <a:r>
              <a:rPr lang="en-US" sz="800" dirty="0" err="1"/>
              <a:t>statista</a:t>
            </a:r>
            <a:r>
              <a:rPr lang="en-US" sz="800" dirty="0"/>
              <a:t>, 2023).</a:t>
            </a:r>
          </a:p>
        </p:txBody>
      </p:sp>
    </p:spTree>
    <p:extLst>
      <p:ext uri="{BB962C8B-B14F-4D97-AF65-F5344CB8AC3E}">
        <p14:creationId xmlns:p14="http://schemas.microsoft.com/office/powerpoint/2010/main" val="3737138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a:xfrm>
            <a:off x="423164" y="0"/>
            <a:ext cx="11345672" cy="1609344"/>
          </a:xfrm>
        </p:spPr>
        <p:txBody>
          <a:bodyPr>
            <a:normAutofit fontScale="90000"/>
          </a:bodyPr>
          <a:lstStyle/>
          <a:p>
            <a:pPr algn="ctr"/>
            <a:r>
              <a:rPr lang="en-US" dirty="0"/>
              <a:t>Hospitality Sectors Struggle with the lack of staff during Peak Seasons</a:t>
            </a:r>
          </a:p>
        </p:txBody>
      </p:sp>
      <p:sp>
        <p:nvSpPr>
          <p:cNvPr id="4" name="TextBox 3">
            <a:extLst>
              <a:ext uri="{FF2B5EF4-FFF2-40B4-BE49-F238E27FC236}">
                <a16:creationId xmlns:a16="http://schemas.microsoft.com/office/drawing/2014/main" id="{6B5962CB-B200-F930-ACD7-0CDA4CBC860C}"/>
              </a:ext>
            </a:extLst>
          </p:cNvPr>
          <p:cNvSpPr txBox="1"/>
          <p:nvPr/>
        </p:nvSpPr>
        <p:spPr>
          <a:xfrm>
            <a:off x="629920" y="2055059"/>
            <a:ext cx="6583680" cy="58477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Research has concluded that in the post-covid period, 2023 more than 48% of job posts were empty.</a:t>
            </a:r>
          </a:p>
        </p:txBody>
      </p:sp>
      <p:sp>
        <p:nvSpPr>
          <p:cNvPr id="6" name="TextBox 5">
            <a:extLst>
              <a:ext uri="{FF2B5EF4-FFF2-40B4-BE49-F238E27FC236}">
                <a16:creationId xmlns:a16="http://schemas.microsoft.com/office/drawing/2014/main" id="{F5038056-108C-1981-8A9F-6ED3BF3E4019}"/>
              </a:ext>
            </a:extLst>
          </p:cNvPr>
          <p:cNvSpPr txBox="1"/>
          <p:nvPr/>
        </p:nvSpPr>
        <p:spPr>
          <a:xfrm>
            <a:off x="4551680" y="5198194"/>
            <a:ext cx="7471156" cy="83099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Restaurants, hotels and other businesses have failed to maintain the quality of their service which degraded the customer’s experience pulling down the sales. </a:t>
            </a:r>
          </a:p>
        </p:txBody>
      </p:sp>
      <p:sp>
        <p:nvSpPr>
          <p:cNvPr id="8" name="TextBox 7">
            <a:extLst>
              <a:ext uri="{FF2B5EF4-FFF2-40B4-BE49-F238E27FC236}">
                <a16:creationId xmlns:a16="http://schemas.microsoft.com/office/drawing/2014/main" id="{2419624A-D951-7C8F-A005-85F2F68C2C60}"/>
              </a:ext>
            </a:extLst>
          </p:cNvPr>
          <p:cNvSpPr txBox="1"/>
          <p:nvPr/>
        </p:nvSpPr>
        <p:spPr>
          <a:xfrm>
            <a:off x="629920" y="3223574"/>
            <a:ext cx="6583680" cy="58477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t>This has led to the businesses cutting down their trading hours per day to be able to cope with the rising demand (Dempsey, 2023). </a:t>
            </a:r>
          </a:p>
        </p:txBody>
      </p:sp>
      <p:pic>
        <p:nvPicPr>
          <p:cNvPr id="9" name="Picture 8">
            <a:extLst>
              <a:ext uri="{FF2B5EF4-FFF2-40B4-BE49-F238E27FC236}">
                <a16:creationId xmlns:a16="http://schemas.microsoft.com/office/drawing/2014/main" id="{BAC5F095-A7E3-8C17-45F5-FF68417A175D}"/>
              </a:ext>
            </a:extLst>
          </p:cNvPr>
          <p:cNvPicPr>
            <a:picLocks noChangeAspect="1"/>
          </p:cNvPicPr>
          <p:nvPr/>
        </p:nvPicPr>
        <p:blipFill>
          <a:blip r:embed="rId3"/>
          <a:stretch>
            <a:fillRect/>
          </a:stretch>
        </p:blipFill>
        <p:spPr>
          <a:xfrm>
            <a:off x="7576820" y="1785559"/>
            <a:ext cx="3985260" cy="245326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0" name="Picture 9">
            <a:extLst>
              <a:ext uri="{FF2B5EF4-FFF2-40B4-BE49-F238E27FC236}">
                <a16:creationId xmlns:a16="http://schemas.microsoft.com/office/drawing/2014/main" id="{2CDB2ED1-8F60-F5C6-363A-7085F1C8E534}"/>
              </a:ext>
            </a:extLst>
          </p:cNvPr>
          <p:cNvPicPr>
            <a:picLocks noChangeAspect="1"/>
          </p:cNvPicPr>
          <p:nvPr/>
        </p:nvPicPr>
        <p:blipFill>
          <a:blip r:embed="rId4"/>
          <a:stretch>
            <a:fillRect/>
          </a:stretch>
        </p:blipFill>
        <p:spPr>
          <a:xfrm>
            <a:off x="915670" y="4238824"/>
            <a:ext cx="3483610" cy="218229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2" name="TextBox 11">
            <a:extLst>
              <a:ext uri="{FF2B5EF4-FFF2-40B4-BE49-F238E27FC236}">
                <a16:creationId xmlns:a16="http://schemas.microsoft.com/office/drawing/2014/main" id="{55D20FA4-763E-4258-FD7B-D455969B9508}"/>
              </a:ext>
            </a:extLst>
          </p:cNvPr>
          <p:cNvSpPr txBox="1"/>
          <p:nvPr/>
        </p:nvSpPr>
        <p:spPr>
          <a:xfrm>
            <a:off x="1696720" y="6515854"/>
            <a:ext cx="1259840" cy="246221"/>
          </a:xfrm>
          <a:prstGeom prst="rect">
            <a:avLst/>
          </a:prstGeom>
          <a:noFill/>
        </p:spPr>
        <p:txBody>
          <a:bodyPr wrap="square">
            <a:spAutoFit/>
          </a:bodyPr>
          <a:lstStyle/>
          <a:p>
            <a:r>
              <a:rPr lang="en-US" sz="1000" dirty="0"/>
              <a:t>(Dempsey, 2023). </a:t>
            </a:r>
          </a:p>
        </p:txBody>
      </p:sp>
      <p:sp>
        <p:nvSpPr>
          <p:cNvPr id="13" name="TextBox 12">
            <a:extLst>
              <a:ext uri="{FF2B5EF4-FFF2-40B4-BE49-F238E27FC236}">
                <a16:creationId xmlns:a16="http://schemas.microsoft.com/office/drawing/2014/main" id="{899D99E9-0B09-D246-02F3-83ED4D996D97}"/>
              </a:ext>
            </a:extLst>
          </p:cNvPr>
          <p:cNvSpPr txBox="1"/>
          <p:nvPr/>
        </p:nvSpPr>
        <p:spPr>
          <a:xfrm>
            <a:off x="10099040" y="4380161"/>
            <a:ext cx="1259840" cy="246221"/>
          </a:xfrm>
          <a:prstGeom prst="rect">
            <a:avLst/>
          </a:prstGeom>
          <a:noFill/>
        </p:spPr>
        <p:txBody>
          <a:bodyPr wrap="square">
            <a:spAutoFit/>
          </a:bodyPr>
          <a:lstStyle/>
          <a:p>
            <a:r>
              <a:rPr lang="en-US" sz="1000" dirty="0"/>
              <a:t>(Dempsey, 2023). </a:t>
            </a:r>
          </a:p>
        </p:txBody>
      </p:sp>
    </p:spTree>
    <p:extLst>
      <p:ext uri="{BB962C8B-B14F-4D97-AF65-F5344CB8AC3E}">
        <p14:creationId xmlns:p14="http://schemas.microsoft.com/office/powerpoint/2010/main" val="2001245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E7BC3-F5AD-4EAB-AB7C-9B1DB1D05084}"/>
              </a:ext>
            </a:extLst>
          </p:cNvPr>
          <p:cNvSpPr>
            <a:spLocks noGrp="1"/>
          </p:cNvSpPr>
          <p:nvPr>
            <p:ph type="title"/>
          </p:nvPr>
        </p:nvSpPr>
        <p:spPr>
          <a:xfrm>
            <a:off x="934937" y="394691"/>
            <a:ext cx="10058400" cy="1609344"/>
          </a:xfrm>
        </p:spPr>
        <p:txBody>
          <a:bodyPr/>
          <a:lstStyle/>
          <a:p>
            <a:r>
              <a:rPr lang="en-US" dirty="0"/>
              <a:t>Application to the Hotel and Hospitality Sector</a:t>
            </a:r>
          </a:p>
        </p:txBody>
      </p:sp>
      <p:sp>
        <p:nvSpPr>
          <p:cNvPr id="4" name="TextBox 3">
            <a:extLst>
              <a:ext uri="{FF2B5EF4-FFF2-40B4-BE49-F238E27FC236}">
                <a16:creationId xmlns:a16="http://schemas.microsoft.com/office/drawing/2014/main" id="{C60E18FB-F871-4BB1-A13E-3DEC1A133E18}"/>
              </a:ext>
            </a:extLst>
          </p:cNvPr>
          <p:cNvSpPr txBox="1"/>
          <p:nvPr/>
        </p:nvSpPr>
        <p:spPr>
          <a:xfrm>
            <a:off x="3286594" y="1765183"/>
            <a:ext cx="6093500" cy="717569"/>
          </a:xfrm>
          <a:prstGeom prst="rect">
            <a:avLst/>
          </a:prstGeom>
          <a:noFill/>
        </p:spPr>
        <p:txBody>
          <a:bodyPr wrap="square">
            <a:spAutoFit/>
          </a:bodyPr>
          <a:lstStyle/>
          <a:p>
            <a:pPr marL="0" marR="0" algn="just">
              <a:lnSpc>
                <a:spcPct val="200000"/>
              </a:lnSpc>
              <a:spcBef>
                <a:spcPts val="0"/>
              </a:spcBef>
              <a:spcAft>
                <a:spcPts val="0"/>
              </a:spcAft>
            </a:pPr>
            <a:r>
              <a:rPr lang="en-US" sz="2400" b="1" dirty="0">
                <a:solidFill>
                  <a:srgbClr val="7030A0"/>
                </a:solidFill>
                <a:effectLst/>
                <a:latin typeface="+mj-lt"/>
                <a:ea typeface="Times New Roman" panose="02020603050405020304" pitchFamily="18" charset="0"/>
                <a:cs typeface="Times New Roman" panose="02020603050405020304" pitchFamily="18" charset="0"/>
              </a:rPr>
              <a:t>Key Findings from PESTLE Analysis </a:t>
            </a:r>
            <a:endParaRPr lang="en-US" sz="2400" dirty="0">
              <a:solidFill>
                <a:srgbClr val="7030A0"/>
              </a:solidFill>
              <a:effectLst/>
              <a:latin typeface="+mj-lt"/>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C5FAA80-F98C-4FD7-A90D-772C593AE455}"/>
              </a:ext>
            </a:extLst>
          </p:cNvPr>
          <p:cNvSpPr txBox="1"/>
          <p:nvPr/>
        </p:nvSpPr>
        <p:spPr>
          <a:xfrm>
            <a:off x="603354" y="2782669"/>
            <a:ext cx="8375754" cy="584775"/>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solidFill>
                  <a:srgbClr val="000000"/>
                </a:solidFill>
                <a:effectLst/>
                <a:ea typeface="Times New Roman" panose="02020603050405020304" pitchFamily="18" charset="0"/>
              </a:rPr>
              <a:t>A wide range of political decisions such as dynamic policies, immigration or </a:t>
            </a:r>
            <a:r>
              <a:rPr lang="en-US" sz="1600" dirty="0" err="1">
                <a:solidFill>
                  <a:srgbClr val="000000"/>
                </a:solidFill>
                <a:effectLst/>
                <a:ea typeface="Times New Roman" panose="02020603050405020304" pitchFamily="18" charset="0"/>
              </a:rPr>
              <a:t>labour</a:t>
            </a:r>
            <a:r>
              <a:rPr lang="en-US" sz="1600" dirty="0">
                <a:solidFill>
                  <a:srgbClr val="000000"/>
                </a:solidFill>
                <a:effectLst/>
                <a:ea typeface="Times New Roman" panose="02020603050405020304" pitchFamily="18" charset="0"/>
              </a:rPr>
              <a:t> policies can influence the availability related to </a:t>
            </a:r>
            <a:r>
              <a:rPr lang="en-US" sz="1600" dirty="0" err="1">
                <a:solidFill>
                  <a:srgbClr val="000000"/>
                </a:solidFill>
                <a:effectLst/>
                <a:ea typeface="Times New Roman" panose="02020603050405020304" pitchFamily="18" charset="0"/>
              </a:rPr>
              <a:t>labour</a:t>
            </a:r>
            <a:r>
              <a:rPr lang="en-US" sz="1600" dirty="0">
                <a:solidFill>
                  <a:srgbClr val="000000"/>
                </a:solidFill>
                <a:effectLst/>
                <a:ea typeface="Times New Roman" panose="02020603050405020304" pitchFamily="18" charset="0"/>
              </a:rPr>
              <a:t> towards the hospitality sector. </a:t>
            </a:r>
            <a:endParaRPr lang="en-US" sz="1600" dirty="0"/>
          </a:p>
        </p:txBody>
      </p:sp>
      <p:sp>
        <p:nvSpPr>
          <p:cNvPr id="8" name="TextBox 7">
            <a:extLst>
              <a:ext uri="{FF2B5EF4-FFF2-40B4-BE49-F238E27FC236}">
                <a16:creationId xmlns:a16="http://schemas.microsoft.com/office/drawing/2014/main" id="{70045156-D80F-4F25-AA42-FF4CBEC5FA84}"/>
              </a:ext>
            </a:extLst>
          </p:cNvPr>
          <p:cNvSpPr txBox="1"/>
          <p:nvPr/>
        </p:nvSpPr>
        <p:spPr>
          <a:xfrm>
            <a:off x="4078689" y="5529826"/>
            <a:ext cx="7716186" cy="584775"/>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solidFill>
                  <a:srgbClr val="000000"/>
                </a:solidFill>
                <a:effectLst/>
                <a:ea typeface="Times New Roman" panose="02020603050405020304" pitchFamily="18" charset="0"/>
              </a:rPr>
              <a:t>The requirements of stringent visas or restrictions on foreign workers can bring an extensive range of negative influences towards the hospitality sector. </a:t>
            </a:r>
            <a:endParaRPr lang="en-US" sz="1600" dirty="0"/>
          </a:p>
        </p:txBody>
      </p:sp>
      <p:pic>
        <p:nvPicPr>
          <p:cNvPr id="10" name="Picture 9">
            <a:extLst>
              <a:ext uri="{FF2B5EF4-FFF2-40B4-BE49-F238E27FC236}">
                <a16:creationId xmlns:a16="http://schemas.microsoft.com/office/drawing/2014/main" id="{024E6048-A0C3-4782-8521-957CDE7BE326}"/>
              </a:ext>
            </a:extLst>
          </p:cNvPr>
          <p:cNvPicPr>
            <a:picLocks noChangeAspect="1"/>
          </p:cNvPicPr>
          <p:nvPr/>
        </p:nvPicPr>
        <p:blipFill>
          <a:blip r:embed="rId3"/>
          <a:stretch>
            <a:fillRect/>
          </a:stretch>
        </p:blipFill>
        <p:spPr>
          <a:xfrm>
            <a:off x="449705" y="3636894"/>
            <a:ext cx="3702570" cy="15609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11">
            <a:extLst>
              <a:ext uri="{FF2B5EF4-FFF2-40B4-BE49-F238E27FC236}">
                <a16:creationId xmlns:a16="http://schemas.microsoft.com/office/drawing/2014/main" id="{DCBEE27C-ED38-4AC2-AB1E-62DCB4FF0D54}"/>
              </a:ext>
            </a:extLst>
          </p:cNvPr>
          <p:cNvPicPr>
            <a:picLocks noChangeAspect="1"/>
          </p:cNvPicPr>
          <p:nvPr/>
        </p:nvPicPr>
        <p:blipFill>
          <a:blip r:embed="rId4"/>
          <a:stretch>
            <a:fillRect/>
          </a:stretch>
        </p:blipFill>
        <p:spPr>
          <a:xfrm>
            <a:off x="9240583" y="3511301"/>
            <a:ext cx="2706710" cy="16865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3" name="TextBox 12">
            <a:extLst>
              <a:ext uri="{FF2B5EF4-FFF2-40B4-BE49-F238E27FC236}">
                <a16:creationId xmlns:a16="http://schemas.microsoft.com/office/drawing/2014/main" id="{50F9EC8C-115C-4B12-957C-5C60F0016185}"/>
              </a:ext>
            </a:extLst>
          </p:cNvPr>
          <p:cNvSpPr txBox="1"/>
          <p:nvPr/>
        </p:nvSpPr>
        <p:spPr>
          <a:xfrm>
            <a:off x="1676921" y="5298994"/>
            <a:ext cx="1248137" cy="230832"/>
          </a:xfrm>
          <a:prstGeom prst="rect">
            <a:avLst/>
          </a:prstGeom>
          <a:noFill/>
        </p:spPr>
        <p:txBody>
          <a:bodyPr wrap="square">
            <a:spAutoFit/>
          </a:bodyPr>
          <a:lstStyle/>
          <a:p>
            <a:r>
              <a:rPr lang="en-US" sz="900" dirty="0"/>
              <a:t>(</a:t>
            </a:r>
            <a:r>
              <a:rPr lang="en-US" sz="900" dirty="0" err="1"/>
              <a:t>darwinbox</a:t>
            </a:r>
            <a:r>
              <a:rPr lang="en-US" sz="900" dirty="0"/>
              <a:t>, 2023). </a:t>
            </a:r>
          </a:p>
        </p:txBody>
      </p:sp>
    </p:spTree>
    <p:extLst>
      <p:ext uri="{BB962C8B-B14F-4D97-AF65-F5344CB8AC3E}">
        <p14:creationId xmlns:p14="http://schemas.microsoft.com/office/powerpoint/2010/main" val="3471726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E7BC3-F5AD-4EAB-AB7C-9B1DB1D05084}"/>
              </a:ext>
            </a:extLst>
          </p:cNvPr>
          <p:cNvSpPr>
            <a:spLocks noGrp="1"/>
          </p:cNvSpPr>
          <p:nvPr>
            <p:ph type="title"/>
          </p:nvPr>
        </p:nvSpPr>
        <p:spPr>
          <a:xfrm>
            <a:off x="211698" y="97174"/>
            <a:ext cx="10058400" cy="1609344"/>
          </a:xfrm>
        </p:spPr>
        <p:txBody>
          <a:bodyPr/>
          <a:lstStyle/>
          <a:p>
            <a:r>
              <a:rPr lang="en-US" dirty="0" err="1"/>
              <a:t>Contd</a:t>
            </a:r>
            <a:r>
              <a:rPr lang="en-US" dirty="0"/>
              <a:t>…</a:t>
            </a:r>
          </a:p>
        </p:txBody>
      </p:sp>
      <p:sp>
        <p:nvSpPr>
          <p:cNvPr id="4" name="TextBox 3">
            <a:extLst>
              <a:ext uri="{FF2B5EF4-FFF2-40B4-BE49-F238E27FC236}">
                <a16:creationId xmlns:a16="http://schemas.microsoft.com/office/drawing/2014/main" id="{C60E18FB-F871-4BB1-A13E-3DEC1A133E18}"/>
              </a:ext>
            </a:extLst>
          </p:cNvPr>
          <p:cNvSpPr txBox="1"/>
          <p:nvPr/>
        </p:nvSpPr>
        <p:spPr>
          <a:xfrm>
            <a:off x="2784764" y="1203842"/>
            <a:ext cx="9195538" cy="830997"/>
          </a:xfrm>
          <a:prstGeom prst="rect">
            <a:avLst/>
          </a:prstGeom>
          <a:noFill/>
        </p:spPr>
        <p:txBody>
          <a:bodyPr wrap="square">
            <a:spAutoFit/>
          </a:bodyPr>
          <a:lstStyle/>
          <a:p>
            <a:pPr marL="0" marR="0" algn="ctr">
              <a:spcBef>
                <a:spcPts val="0"/>
              </a:spcBef>
              <a:spcAft>
                <a:spcPts val="0"/>
              </a:spcAft>
            </a:pPr>
            <a:r>
              <a:rPr lang="en-US" sz="2400" b="1" dirty="0">
                <a:solidFill>
                  <a:srgbClr val="7030A0"/>
                </a:solidFill>
                <a:effectLst/>
                <a:latin typeface="+mj-lt"/>
                <a:ea typeface="Times New Roman" panose="02020603050405020304" pitchFamily="18" charset="0"/>
                <a:cs typeface="Times New Roman" panose="02020603050405020304" pitchFamily="18" charset="0"/>
              </a:rPr>
              <a:t>Staff Retention Theory (Barnard-Simon Theory of </a:t>
            </a:r>
            <a:r>
              <a:rPr lang="en-US" sz="2400" b="1" dirty="0" err="1">
                <a:solidFill>
                  <a:srgbClr val="7030A0"/>
                </a:solidFill>
                <a:effectLst/>
                <a:latin typeface="+mj-lt"/>
                <a:ea typeface="Times New Roman" panose="02020603050405020304" pitchFamily="18" charset="0"/>
                <a:cs typeface="Times New Roman" panose="02020603050405020304" pitchFamily="18" charset="0"/>
              </a:rPr>
              <a:t>Organisational</a:t>
            </a:r>
            <a:r>
              <a:rPr lang="en-US" sz="2400" b="1" dirty="0">
                <a:solidFill>
                  <a:srgbClr val="7030A0"/>
                </a:solidFill>
                <a:effectLst/>
                <a:latin typeface="+mj-lt"/>
                <a:ea typeface="Times New Roman" panose="02020603050405020304" pitchFamily="18" charset="0"/>
                <a:cs typeface="Times New Roman" panose="02020603050405020304" pitchFamily="18" charset="0"/>
              </a:rPr>
              <a:t> Equilibrium)</a:t>
            </a:r>
            <a:endParaRPr lang="en-US" sz="2400" dirty="0">
              <a:solidFill>
                <a:srgbClr val="7030A0"/>
              </a:solidFill>
              <a:effectLst/>
              <a:latin typeface="+mj-lt"/>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C5FAA80-F98C-4FD7-A90D-772C593AE455}"/>
              </a:ext>
            </a:extLst>
          </p:cNvPr>
          <p:cNvSpPr txBox="1"/>
          <p:nvPr/>
        </p:nvSpPr>
        <p:spPr>
          <a:xfrm>
            <a:off x="5491169" y="2465137"/>
            <a:ext cx="6277131" cy="584775"/>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solidFill>
                  <a:srgbClr val="000000"/>
                </a:solidFill>
                <a:effectLst/>
                <a:ea typeface="Times New Roman" panose="02020603050405020304" pitchFamily="18" charset="0"/>
              </a:rPr>
              <a:t>This particular theory is contemplated as one of the fundamental ones towards the staff retention elements. </a:t>
            </a:r>
            <a:endParaRPr lang="en-US" sz="1600" dirty="0"/>
          </a:p>
        </p:txBody>
      </p:sp>
      <p:sp>
        <p:nvSpPr>
          <p:cNvPr id="8" name="TextBox 7">
            <a:extLst>
              <a:ext uri="{FF2B5EF4-FFF2-40B4-BE49-F238E27FC236}">
                <a16:creationId xmlns:a16="http://schemas.microsoft.com/office/drawing/2014/main" id="{70045156-D80F-4F25-AA42-FF4CBEC5FA84}"/>
              </a:ext>
            </a:extLst>
          </p:cNvPr>
          <p:cNvSpPr txBox="1"/>
          <p:nvPr/>
        </p:nvSpPr>
        <p:spPr>
          <a:xfrm>
            <a:off x="228533" y="5759277"/>
            <a:ext cx="9822229" cy="584775"/>
          </a:xfrm>
          <a:prstGeom prst="rect">
            <a:avLst/>
          </a:prstGeom>
          <a:ln/>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solidFill>
                  <a:srgbClr val="000000"/>
                </a:solidFill>
                <a:effectLst/>
                <a:ea typeface="Times New Roman" panose="02020603050405020304" pitchFamily="18" charset="0"/>
              </a:rPr>
              <a:t>It generally suggests that the company should generate an effective balance between what a workforce feels they contribute to the business sector and what the company gives back to them. </a:t>
            </a:r>
            <a:endParaRPr lang="en-US" sz="1600" dirty="0"/>
          </a:p>
        </p:txBody>
      </p:sp>
      <p:pic>
        <p:nvPicPr>
          <p:cNvPr id="5" name="Picture 4">
            <a:extLst>
              <a:ext uri="{FF2B5EF4-FFF2-40B4-BE49-F238E27FC236}">
                <a16:creationId xmlns:a16="http://schemas.microsoft.com/office/drawing/2014/main" id="{6F6CA897-9981-466F-9901-CF6AC91E1A8C}"/>
              </a:ext>
            </a:extLst>
          </p:cNvPr>
          <p:cNvPicPr>
            <a:picLocks noChangeAspect="1"/>
          </p:cNvPicPr>
          <p:nvPr/>
        </p:nvPicPr>
        <p:blipFill>
          <a:blip r:embed="rId3"/>
          <a:stretch>
            <a:fillRect/>
          </a:stretch>
        </p:blipFill>
        <p:spPr>
          <a:xfrm>
            <a:off x="3507868" y="3350515"/>
            <a:ext cx="4781863" cy="16622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00D77518-4DE0-4B87-A709-E1708997CC7E}"/>
              </a:ext>
            </a:extLst>
          </p:cNvPr>
          <p:cNvSpPr txBox="1"/>
          <p:nvPr/>
        </p:nvSpPr>
        <p:spPr>
          <a:xfrm>
            <a:off x="5139648" y="5249425"/>
            <a:ext cx="1248137" cy="230832"/>
          </a:xfrm>
          <a:prstGeom prst="rect">
            <a:avLst/>
          </a:prstGeom>
          <a:noFill/>
        </p:spPr>
        <p:txBody>
          <a:bodyPr wrap="square">
            <a:spAutoFit/>
          </a:bodyPr>
          <a:lstStyle/>
          <a:p>
            <a:r>
              <a:rPr lang="en-US" sz="900" dirty="0"/>
              <a:t>(</a:t>
            </a:r>
            <a:r>
              <a:rPr lang="en-US" sz="900" dirty="0" err="1"/>
              <a:t>darwinbox</a:t>
            </a:r>
            <a:r>
              <a:rPr lang="en-US" sz="900" dirty="0"/>
              <a:t>, 2023). </a:t>
            </a:r>
          </a:p>
        </p:txBody>
      </p:sp>
    </p:spTree>
    <p:extLst>
      <p:ext uri="{BB962C8B-B14F-4D97-AF65-F5344CB8AC3E}">
        <p14:creationId xmlns:p14="http://schemas.microsoft.com/office/powerpoint/2010/main" val="2207362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a:xfrm>
            <a:off x="1066800" y="345736"/>
            <a:ext cx="10058400" cy="1020077"/>
          </a:xfrm>
        </p:spPr>
        <p:txBody>
          <a:bodyPr/>
          <a:lstStyle/>
          <a:p>
            <a:pPr algn="ctr"/>
            <a:r>
              <a:rPr lang="en-US" dirty="0"/>
              <a:t>Recommendations </a:t>
            </a:r>
          </a:p>
        </p:txBody>
      </p:sp>
      <p:sp>
        <p:nvSpPr>
          <p:cNvPr id="4" name="TextBox 3">
            <a:extLst>
              <a:ext uri="{FF2B5EF4-FFF2-40B4-BE49-F238E27FC236}">
                <a16:creationId xmlns:a16="http://schemas.microsoft.com/office/drawing/2014/main" id="{101D9A53-03A9-9C44-549D-D784D543E1C2}"/>
              </a:ext>
            </a:extLst>
          </p:cNvPr>
          <p:cNvSpPr txBox="1"/>
          <p:nvPr/>
        </p:nvSpPr>
        <p:spPr>
          <a:xfrm>
            <a:off x="278845" y="1522042"/>
            <a:ext cx="7833167" cy="229466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US" b="1" i="1" dirty="0"/>
              <a:t>Use of Technology </a:t>
            </a:r>
          </a:p>
          <a:p>
            <a:pPr algn="just"/>
            <a:endParaRPr lang="en-US" b="1" i="1" dirty="0"/>
          </a:p>
          <a:p>
            <a:pPr marL="285750" indent="-285750" algn="just">
              <a:buFont typeface="Arial" panose="020B0604020202020204" pitchFamily="34" charset="0"/>
              <a:buChar char="•"/>
            </a:pPr>
            <a:r>
              <a:rPr lang="en-US" dirty="0"/>
              <a:t>Businesses can engage with the introduction of efficient technologies like AI for the introduction of automation in the economy.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This will allow businesses to introduce automation in their business operations which will allow to reduce the need for a human workforce (</a:t>
            </a:r>
            <a:r>
              <a:rPr lang="en-US" dirty="0" err="1"/>
              <a:t>forbes</a:t>
            </a:r>
            <a:r>
              <a:rPr lang="en-US" dirty="0"/>
              <a:t>, 2022).</a:t>
            </a:r>
          </a:p>
        </p:txBody>
      </p:sp>
      <p:sp>
        <p:nvSpPr>
          <p:cNvPr id="6" name="TextBox 5">
            <a:extLst>
              <a:ext uri="{FF2B5EF4-FFF2-40B4-BE49-F238E27FC236}">
                <a16:creationId xmlns:a16="http://schemas.microsoft.com/office/drawing/2014/main" id="{F105000D-7788-1006-DF3E-DC337018A3B9}"/>
              </a:ext>
            </a:extLst>
          </p:cNvPr>
          <p:cNvSpPr txBox="1"/>
          <p:nvPr/>
        </p:nvSpPr>
        <p:spPr>
          <a:xfrm>
            <a:off x="3958542" y="4295130"/>
            <a:ext cx="7652795" cy="203132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r>
              <a:rPr lang="en-US" b="1" i="1" dirty="0"/>
              <a:t>Performance-based Reward System</a:t>
            </a:r>
          </a:p>
          <a:p>
            <a:endParaRPr lang="en-US" b="1" i="1" dirty="0"/>
          </a:p>
          <a:p>
            <a:pPr marL="285750" indent="-285750" algn="just">
              <a:buFont typeface="Arial" panose="020B0604020202020204" pitchFamily="34" charset="0"/>
              <a:buChar char="•"/>
            </a:pPr>
            <a:r>
              <a:rPr lang="en-US" dirty="0"/>
              <a:t>The employees associated with the organisation can be presented with a work-based performance reward system.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This will allow the businesses in the process of enhancing the quality of service that they can provide (</a:t>
            </a:r>
            <a:r>
              <a:rPr lang="en-US" dirty="0" err="1"/>
              <a:t>darwinbox</a:t>
            </a:r>
            <a:r>
              <a:rPr lang="en-US" dirty="0"/>
              <a:t>, 2023). </a:t>
            </a:r>
          </a:p>
        </p:txBody>
      </p:sp>
      <p:pic>
        <p:nvPicPr>
          <p:cNvPr id="7" name="Picture 6">
            <a:extLst>
              <a:ext uri="{FF2B5EF4-FFF2-40B4-BE49-F238E27FC236}">
                <a16:creationId xmlns:a16="http://schemas.microsoft.com/office/drawing/2014/main" id="{E454041F-E149-1B21-F029-A1AA4503D3AB}"/>
              </a:ext>
            </a:extLst>
          </p:cNvPr>
          <p:cNvPicPr>
            <a:picLocks noChangeAspect="1"/>
          </p:cNvPicPr>
          <p:nvPr/>
        </p:nvPicPr>
        <p:blipFill>
          <a:blip r:embed="rId3"/>
          <a:stretch>
            <a:fillRect/>
          </a:stretch>
        </p:blipFill>
        <p:spPr>
          <a:xfrm>
            <a:off x="8543081" y="1454549"/>
            <a:ext cx="3183038" cy="2528123"/>
          </a:xfrm>
          <a:prstGeom prst="rect">
            <a:avLst/>
          </a:prstGeom>
          <a:ln>
            <a:noFill/>
          </a:ln>
          <a:effectLst>
            <a:softEdge rad="112500"/>
          </a:effectLst>
        </p:spPr>
      </p:pic>
      <p:pic>
        <p:nvPicPr>
          <p:cNvPr id="8" name="Picture 7">
            <a:extLst>
              <a:ext uri="{FF2B5EF4-FFF2-40B4-BE49-F238E27FC236}">
                <a16:creationId xmlns:a16="http://schemas.microsoft.com/office/drawing/2014/main" id="{482A0B46-3E49-073D-176B-8FC2492DAA66}"/>
              </a:ext>
            </a:extLst>
          </p:cNvPr>
          <p:cNvPicPr>
            <a:picLocks noChangeAspect="1"/>
          </p:cNvPicPr>
          <p:nvPr/>
        </p:nvPicPr>
        <p:blipFill>
          <a:blip r:embed="rId4"/>
          <a:stretch>
            <a:fillRect/>
          </a:stretch>
        </p:blipFill>
        <p:spPr>
          <a:xfrm>
            <a:off x="465881" y="4046730"/>
            <a:ext cx="3207268" cy="2528123"/>
          </a:xfrm>
          <a:prstGeom prst="rect">
            <a:avLst/>
          </a:prstGeom>
          <a:ln>
            <a:noFill/>
          </a:ln>
          <a:effectLst>
            <a:softEdge rad="112500"/>
          </a:effectLst>
        </p:spPr>
      </p:pic>
      <p:sp>
        <p:nvSpPr>
          <p:cNvPr id="10" name="TextBox 9">
            <a:extLst>
              <a:ext uri="{FF2B5EF4-FFF2-40B4-BE49-F238E27FC236}">
                <a16:creationId xmlns:a16="http://schemas.microsoft.com/office/drawing/2014/main" id="{1604F0A6-CC0E-26BB-5CE5-98BDC44537B2}"/>
              </a:ext>
            </a:extLst>
          </p:cNvPr>
          <p:cNvSpPr txBox="1"/>
          <p:nvPr/>
        </p:nvSpPr>
        <p:spPr>
          <a:xfrm>
            <a:off x="8543081" y="3908069"/>
            <a:ext cx="1248137" cy="230832"/>
          </a:xfrm>
          <a:prstGeom prst="rect">
            <a:avLst/>
          </a:prstGeom>
          <a:noFill/>
        </p:spPr>
        <p:txBody>
          <a:bodyPr wrap="square">
            <a:spAutoFit/>
          </a:bodyPr>
          <a:lstStyle/>
          <a:p>
            <a:r>
              <a:rPr lang="en-US" sz="900" dirty="0"/>
              <a:t>(</a:t>
            </a:r>
            <a:r>
              <a:rPr lang="en-US" sz="900" dirty="0" err="1"/>
              <a:t>darwinbox</a:t>
            </a:r>
            <a:r>
              <a:rPr lang="en-US" sz="900" dirty="0"/>
              <a:t>, 2023). </a:t>
            </a:r>
          </a:p>
        </p:txBody>
      </p:sp>
      <p:sp>
        <p:nvSpPr>
          <p:cNvPr id="12" name="TextBox 11">
            <a:extLst>
              <a:ext uri="{FF2B5EF4-FFF2-40B4-BE49-F238E27FC236}">
                <a16:creationId xmlns:a16="http://schemas.microsoft.com/office/drawing/2014/main" id="{92218A91-29AE-630D-B5F0-8E5488F1C51A}"/>
              </a:ext>
            </a:extLst>
          </p:cNvPr>
          <p:cNvSpPr txBox="1"/>
          <p:nvPr/>
        </p:nvSpPr>
        <p:spPr>
          <a:xfrm>
            <a:off x="615387" y="6524807"/>
            <a:ext cx="1248137" cy="230832"/>
          </a:xfrm>
          <a:prstGeom prst="rect">
            <a:avLst/>
          </a:prstGeom>
          <a:noFill/>
        </p:spPr>
        <p:txBody>
          <a:bodyPr wrap="square">
            <a:spAutoFit/>
          </a:bodyPr>
          <a:lstStyle/>
          <a:p>
            <a:r>
              <a:rPr lang="en-US" sz="900" dirty="0"/>
              <a:t>(</a:t>
            </a:r>
            <a:r>
              <a:rPr lang="en-US" sz="900" dirty="0" err="1"/>
              <a:t>darwinbox</a:t>
            </a:r>
            <a:r>
              <a:rPr lang="en-US" sz="900" dirty="0"/>
              <a:t>, 2023). </a:t>
            </a:r>
          </a:p>
        </p:txBody>
      </p:sp>
    </p:spTree>
    <p:extLst>
      <p:ext uri="{BB962C8B-B14F-4D97-AF65-F5344CB8AC3E}">
        <p14:creationId xmlns:p14="http://schemas.microsoft.com/office/powerpoint/2010/main" val="1899219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a:xfrm>
            <a:off x="1066800" y="345736"/>
            <a:ext cx="10058400" cy="1020077"/>
          </a:xfrm>
        </p:spPr>
        <p:txBody>
          <a:bodyPr/>
          <a:lstStyle/>
          <a:p>
            <a:pPr algn="ctr"/>
            <a:r>
              <a:rPr lang="en-US" dirty="0"/>
              <a:t>Conclusion</a:t>
            </a:r>
          </a:p>
        </p:txBody>
      </p:sp>
      <p:sp>
        <p:nvSpPr>
          <p:cNvPr id="4" name="TextBox 3">
            <a:extLst>
              <a:ext uri="{FF2B5EF4-FFF2-40B4-BE49-F238E27FC236}">
                <a16:creationId xmlns:a16="http://schemas.microsoft.com/office/drawing/2014/main" id="{101D9A53-03A9-9C44-549D-D784D543E1C2}"/>
              </a:ext>
            </a:extLst>
          </p:cNvPr>
          <p:cNvSpPr txBox="1"/>
          <p:nvPr/>
        </p:nvSpPr>
        <p:spPr>
          <a:xfrm>
            <a:off x="1019923" y="1617169"/>
            <a:ext cx="10297057" cy="58477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lgn="just">
              <a:buFont typeface="Arial" panose="020B0604020202020204" pitchFamily="34" charset="0"/>
              <a:buChar char="•"/>
            </a:pPr>
            <a:r>
              <a:rPr lang="en-US" sz="1600" dirty="0">
                <a:effectLst/>
                <a:ea typeface="Arial" panose="020B0604020202020204" pitchFamily="34" charset="0"/>
                <a:cs typeface="Arial" panose="020B0604020202020204" pitchFamily="34" charset="0"/>
              </a:rPr>
              <a:t>The growth of wage rates has specifically increased by around 2.9 per cent which has brought a wide range of impactful elements towards the development and the growth related to the business operations.</a:t>
            </a:r>
            <a:endParaRPr lang="en-US" sz="1600" dirty="0"/>
          </a:p>
        </p:txBody>
      </p:sp>
      <p:sp>
        <p:nvSpPr>
          <p:cNvPr id="6" name="TextBox 5">
            <a:extLst>
              <a:ext uri="{FF2B5EF4-FFF2-40B4-BE49-F238E27FC236}">
                <a16:creationId xmlns:a16="http://schemas.microsoft.com/office/drawing/2014/main" id="{F105000D-7788-1006-DF3E-DC337018A3B9}"/>
              </a:ext>
            </a:extLst>
          </p:cNvPr>
          <p:cNvSpPr txBox="1"/>
          <p:nvPr/>
        </p:nvSpPr>
        <p:spPr>
          <a:xfrm>
            <a:off x="1573965" y="5796093"/>
            <a:ext cx="9188971" cy="58477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285750" indent="-285750">
              <a:buFont typeface="Arial" panose="020B0604020202020204" pitchFamily="34" charset="0"/>
              <a:buChar char="•"/>
            </a:pPr>
            <a:r>
              <a:rPr lang="en-US" sz="1600" dirty="0">
                <a:effectLst/>
                <a:ea typeface="Arial" panose="020B0604020202020204" pitchFamily="34" charset="0"/>
                <a:cs typeface="Arial" panose="020B0604020202020204" pitchFamily="34" charset="0"/>
              </a:rPr>
              <a:t>The businesses have specifically found it complex to comprehend the entire growth rate that also create a lot of major issues to hire the staff towards their business sector. </a:t>
            </a:r>
            <a:endParaRPr lang="en-US" sz="1600" dirty="0"/>
          </a:p>
        </p:txBody>
      </p:sp>
      <p:pic>
        <p:nvPicPr>
          <p:cNvPr id="5" name="Picture 4">
            <a:extLst>
              <a:ext uri="{FF2B5EF4-FFF2-40B4-BE49-F238E27FC236}">
                <a16:creationId xmlns:a16="http://schemas.microsoft.com/office/drawing/2014/main" id="{D4580CA4-E885-4D4B-9D20-A33BB1C46220}"/>
              </a:ext>
            </a:extLst>
          </p:cNvPr>
          <p:cNvPicPr>
            <a:picLocks noChangeAspect="1"/>
          </p:cNvPicPr>
          <p:nvPr/>
        </p:nvPicPr>
        <p:blipFill>
          <a:blip r:embed="rId3"/>
          <a:stretch>
            <a:fillRect/>
          </a:stretch>
        </p:blipFill>
        <p:spPr>
          <a:xfrm>
            <a:off x="3596788" y="2824723"/>
            <a:ext cx="4753290" cy="2348591"/>
          </a:xfrm>
          <a:prstGeom prst="rect">
            <a:avLst/>
          </a:prstGeom>
        </p:spPr>
      </p:pic>
    </p:spTree>
    <p:extLst>
      <p:ext uri="{BB962C8B-B14F-4D97-AF65-F5344CB8AC3E}">
        <p14:creationId xmlns:p14="http://schemas.microsoft.com/office/powerpoint/2010/main" val="1495386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C223-A80E-C66C-CBA9-F1372B512534}"/>
              </a:ext>
            </a:extLst>
          </p:cNvPr>
          <p:cNvSpPr>
            <a:spLocks noGrp="1"/>
          </p:cNvSpPr>
          <p:nvPr>
            <p:ph type="title"/>
          </p:nvPr>
        </p:nvSpPr>
        <p:spPr/>
        <p:txBody>
          <a:bodyPr/>
          <a:lstStyle/>
          <a:p>
            <a:r>
              <a:rPr lang="en-US" dirty="0"/>
              <a:t>References </a:t>
            </a:r>
          </a:p>
        </p:txBody>
      </p:sp>
      <p:sp>
        <p:nvSpPr>
          <p:cNvPr id="9" name="TextBox 8">
            <a:extLst>
              <a:ext uri="{FF2B5EF4-FFF2-40B4-BE49-F238E27FC236}">
                <a16:creationId xmlns:a16="http://schemas.microsoft.com/office/drawing/2014/main" id="{CE89DA6B-FE1E-4B43-AD43-3593B798DEB8}"/>
              </a:ext>
            </a:extLst>
          </p:cNvPr>
          <p:cNvSpPr txBox="1"/>
          <p:nvPr/>
        </p:nvSpPr>
        <p:spPr>
          <a:xfrm>
            <a:off x="234846" y="1715630"/>
            <a:ext cx="11722308" cy="5142370"/>
          </a:xfrm>
          <a:prstGeom prst="rect">
            <a:avLst/>
          </a:prstGeom>
          <a:noFill/>
        </p:spPr>
        <p:txBody>
          <a:bodyPr wrap="square">
            <a:spAutoFit/>
          </a:bodyPr>
          <a:lstStyle/>
          <a:p>
            <a:pPr marL="0" marR="0" algn="just">
              <a:lnSpc>
                <a:spcPct val="150000"/>
              </a:lnSpc>
              <a:spcBef>
                <a:spcPts val="0"/>
              </a:spcBef>
              <a:spcAft>
                <a:spcPts val="0"/>
              </a:spcAft>
            </a:pPr>
            <a:r>
              <a:rPr lang="en-GB" sz="1000" dirty="0" err="1">
                <a:effectLst/>
                <a:ea typeface="Times New Roman" panose="02020603050405020304" pitchFamily="18" charset="0"/>
                <a:cs typeface="Times New Roman" panose="02020603050405020304" pitchFamily="18" charset="0"/>
              </a:rPr>
              <a:t>Bliven</a:t>
            </a:r>
            <a:r>
              <a:rPr lang="en-GB" sz="1000" dirty="0">
                <a:effectLst/>
                <a:ea typeface="Times New Roman" panose="02020603050405020304" pitchFamily="18" charset="0"/>
                <a:cs typeface="Times New Roman" panose="02020603050405020304" pitchFamily="18" charset="0"/>
              </a:rPr>
              <a:t>, A.M., (2024). ‘The Impact a Student Recognition Program Has on a Disaggregated Faculty in a Competency-based University (CBU)’, </a:t>
            </a:r>
            <a:r>
              <a:rPr lang="en-GB" sz="1000" i="1" dirty="0">
                <a:effectLst/>
                <a:ea typeface="Times New Roman" panose="02020603050405020304" pitchFamily="18" charset="0"/>
                <a:cs typeface="Times New Roman" panose="02020603050405020304" pitchFamily="18" charset="0"/>
              </a:rPr>
              <a:t>IABS Journal</a:t>
            </a:r>
            <a:r>
              <a:rPr lang="en-GB" sz="1000" dirty="0">
                <a:effectLst/>
                <a:ea typeface="Times New Roman" panose="02020603050405020304" pitchFamily="18" charset="0"/>
                <a:cs typeface="Times New Roman" panose="02020603050405020304" pitchFamily="18" charset="0"/>
              </a:rPr>
              <a:t>, </a:t>
            </a:r>
            <a:r>
              <a:rPr lang="en-GB" sz="1000" i="1" dirty="0">
                <a:effectLst/>
                <a:ea typeface="Times New Roman" panose="02020603050405020304" pitchFamily="18" charset="0"/>
                <a:cs typeface="Times New Roman" panose="02020603050405020304" pitchFamily="18" charset="0"/>
              </a:rPr>
              <a:t>1</a:t>
            </a:r>
            <a:r>
              <a:rPr lang="en-GB" sz="1000" dirty="0">
                <a:effectLst/>
                <a:ea typeface="Times New Roman" panose="02020603050405020304" pitchFamily="18" charset="0"/>
                <a:cs typeface="Times New Roman" panose="02020603050405020304" pitchFamily="18" charset="0"/>
              </a:rPr>
              <a:t>(7).</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a:effectLst/>
                <a:ea typeface="Arial" panose="020B0604020202020204" pitchFamily="34" charset="0"/>
                <a:cs typeface="Arial" panose="020B0604020202020204" pitchFamily="34" charset="0"/>
              </a:rPr>
              <a:t>Clark, D., (2024). </a:t>
            </a:r>
            <a:r>
              <a:rPr lang="en-GB" sz="1000" i="1" dirty="0">
                <a:effectLst/>
                <a:ea typeface="Arial" panose="020B0604020202020204" pitchFamily="34" charset="0"/>
                <a:cs typeface="Arial" panose="020B0604020202020204" pitchFamily="34" charset="0"/>
              </a:rPr>
              <a:t>Average weekly earning growth in the UK 2001-2024. </a:t>
            </a:r>
            <a:r>
              <a:rPr lang="en-GB" sz="1000" dirty="0">
                <a:effectLst/>
                <a:ea typeface="Arial" panose="020B0604020202020204" pitchFamily="34" charset="0"/>
                <a:cs typeface="Arial" panose="020B0604020202020204" pitchFamily="34" charset="0"/>
              </a:rPr>
              <a:t>[Online] Available at: https://www.statista.com/statistics/933075/wage-growth-in-the-uk/#:~:text=Wages%20in%20the%20United%20Kingdom,2.3%20percent%20in%20real%20terms. [Accessed 26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err="1">
                <a:effectLst/>
                <a:ea typeface="Arial" panose="020B0604020202020204" pitchFamily="34" charset="0"/>
                <a:cs typeface="Arial" panose="020B0604020202020204" pitchFamily="34" charset="0"/>
              </a:rPr>
              <a:t>darwinbox</a:t>
            </a:r>
            <a:r>
              <a:rPr lang="en-GB" sz="1000" dirty="0">
                <a:effectLst/>
                <a:ea typeface="Arial" panose="020B0604020202020204" pitchFamily="34" charset="0"/>
                <a:cs typeface="Arial" panose="020B0604020202020204" pitchFamily="34" charset="0"/>
              </a:rPr>
              <a:t>, (2023). </a:t>
            </a:r>
            <a:r>
              <a:rPr lang="en-GB" sz="1000" i="1" dirty="0">
                <a:effectLst/>
                <a:ea typeface="Arial" panose="020B0604020202020204" pitchFamily="34" charset="0"/>
                <a:cs typeface="Arial" panose="020B0604020202020204" pitchFamily="34" charset="0"/>
              </a:rPr>
              <a:t>Performance Management and Reward Systems: A Ready Reckoner. </a:t>
            </a:r>
            <a:r>
              <a:rPr lang="en-GB" sz="1000" dirty="0">
                <a:effectLst/>
                <a:ea typeface="Arial" panose="020B0604020202020204" pitchFamily="34" charset="0"/>
                <a:cs typeface="Arial" panose="020B0604020202020204" pitchFamily="34" charset="0"/>
              </a:rPr>
              <a:t>[Online] Available at: https://blog.darwinbox.com/performance-management-reward-system [Accessed 27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a:effectLst/>
                <a:ea typeface="Arial" panose="020B0604020202020204" pitchFamily="34" charset="0"/>
                <a:cs typeface="Arial" panose="020B0604020202020204" pitchFamily="34" charset="0"/>
              </a:rPr>
              <a:t>Dempsey, J., (2023). </a:t>
            </a:r>
            <a:r>
              <a:rPr lang="en-GB" sz="1000" i="1" dirty="0">
                <a:effectLst/>
                <a:ea typeface="Arial" panose="020B0604020202020204" pitchFamily="34" charset="0"/>
                <a:cs typeface="Arial" panose="020B0604020202020204" pitchFamily="34" charset="0"/>
              </a:rPr>
              <a:t>Hospitality sector 'anxious' over summer staffing. </a:t>
            </a:r>
            <a:r>
              <a:rPr lang="en-GB" sz="1000" dirty="0">
                <a:effectLst/>
                <a:ea typeface="Arial" panose="020B0604020202020204" pitchFamily="34" charset="0"/>
                <a:cs typeface="Arial" panose="020B0604020202020204" pitchFamily="34" charset="0"/>
              </a:rPr>
              <a:t>[Online] Available at: https://www.bbc.com/news/business-66021588 [Accessed 26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a:effectLst/>
                <a:ea typeface="Arial" panose="020B0604020202020204" pitchFamily="34" charset="0"/>
                <a:cs typeface="Arial" panose="020B0604020202020204" pitchFamily="34" charset="0"/>
              </a:rPr>
              <a:t>Forbes, (2018). </a:t>
            </a:r>
            <a:r>
              <a:rPr lang="en-GB" sz="1000" i="1" dirty="0">
                <a:effectLst/>
                <a:ea typeface="Arial" panose="020B0604020202020204" pitchFamily="34" charset="0"/>
                <a:cs typeface="Arial" panose="020B0604020202020204" pitchFamily="34" charset="0"/>
              </a:rPr>
              <a:t>Disruptive Technologies And New Economic Models</a:t>
            </a:r>
            <a:r>
              <a:rPr lang="en-GB" sz="1000" dirty="0">
                <a:effectLst/>
                <a:ea typeface="Arial" panose="020B0604020202020204" pitchFamily="34" charset="0"/>
                <a:cs typeface="Arial" panose="020B0604020202020204" pitchFamily="34" charset="0"/>
              </a:rPr>
              <a:t>. [Online] Available at: https://www.forbes.com/sites/forbestechcouncil/2018/01/04/disruptive-technologies-and-new-economic-models/?sh=645de60db923 [Accessed 28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a:effectLst/>
                <a:ea typeface="Arial" panose="020B0604020202020204" pitchFamily="34" charset="0"/>
                <a:cs typeface="Arial" panose="020B0604020202020204" pitchFamily="34" charset="0"/>
              </a:rPr>
              <a:t>Forbes, (2022). </a:t>
            </a:r>
            <a:r>
              <a:rPr lang="en-GB" sz="1000" i="1" dirty="0">
                <a:effectLst/>
                <a:ea typeface="Arial" panose="020B0604020202020204" pitchFamily="34" charset="0"/>
                <a:cs typeface="Arial" panose="020B0604020202020204" pitchFamily="34" charset="0"/>
              </a:rPr>
              <a:t>How Technology Leaders Can Manage Economic Uncertainty</a:t>
            </a:r>
            <a:r>
              <a:rPr lang="en-GB" sz="1000" dirty="0">
                <a:effectLst/>
                <a:ea typeface="Arial" panose="020B0604020202020204" pitchFamily="34" charset="0"/>
                <a:cs typeface="Arial" panose="020B0604020202020204" pitchFamily="34" charset="0"/>
              </a:rPr>
              <a:t>. [Online] Available at: https://www.forbes.com/sites/forbestechcouncil/2022/06/27/how-technology-leaders-can-manage-economic-uncertainty/?sh=7f4743d541e2 [Accessed 28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err="1">
                <a:effectLst/>
                <a:ea typeface="Arial" panose="020B0604020202020204" pitchFamily="34" charset="0"/>
                <a:cs typeface="Arial" panose="020B0604020202020204" pitchFamily="34" charset="0"/>
              </a:rPr>
              <a:t>forbes</a:t>
            </a:r>
            <a:r>
              <a:rPr lang="en-GB" sz="1000" dirty="0">
                <a:effectLst/>
                <a:ea typeface="Arial" panose="020B0604020202020204" pitchFamily="34" charset="0"/>
                <a:cs typeface="Arial" panose="020B0604020202020204" pitchFamily="34" charset="0"/>
              </a:rPr>
              <a:t>, (2022). </a:t>
            </a:r>
            <a:r>
              <a:rPr lang="en-GB" sz="1000" i="1" dirty="0">
                <a:effectLst/>
                <a:ea typeface="Arial" panose="020B0604020202020204" pitchFamily="34" charset="0"/>
                <a:cs typeface="Arial" panose="020B0604020202020204" pitchFamily="34" charset="0"/>
              </a:rPr>
              <a:t>The Pros And Cons Of Artificial Intelligence. </a:t>
            </a:r>
            <a:r>
              <a:rPr lang="en-GB" sz="1000" dirty="0">
                <a:effectLst/>
                <a:ea typeface="Arial" panose="020B0604020202020204" pitchFamily="34" charset="0"/>
                <a:cs typeface="Arial" panose="020B0604020202020204" pitchFamily="34" charset="0"/>
              </a:rPr>
              <a:t>[Online] Available at: https://www.forbes.com/sites/qai/2022/12/01/the-pros-and-cons-of-artificial-intelligence/?sh=5d53718c4703 [Accessed 27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err="1">
                <a:effectLst/>
                <a:ea typeface="Arial" panose="020B0604020202020204" pitchFamily="34" charset="0"/>
                <a:cs typeface="Arial" panose="020B0604020202020204" pitchFamily="34" charset="0"/>
              </a:rPr>
              <a:t>forbes</a:t>
            </a:r>
            <a:r>
              <a:rPr lang="en-GB" sz="1000" dirty="0">
                <a:effectLst/>
                <a:ea typeface="Arial" panose="020B0604020202020204" pitchFamily="34" charset="0"/>
                <a:cs typeface="Arial" panose="020B0604020202020204" pitchFamily="34" charset="0"/>
              </a:rPr>
              <a:t>, 2021. </a:t>
            </a:r>
            <a:r>
              <a:rPr lang="en-GB" sz="1000" i="1" dirty="0">
                <a:effectLst/>
                <a:ea typeface="Arial" panose="020B0604020202020204" pitchFamily="34" charset="0"/>
                <a:cs typeface="Arial" panose="020B0604020202020204" pitchFamily="34" charset="0"/>
              </a:rPr>
              <a:t>Why The Hospitality Industry Must Reinvent Itself As </a:t>
            </a:r>
            <a:r>
              <a:rPr lang="en-GB" sz="1000" i="1" dirty="0" err="1">
                <a:effectLst/>
                <a:ea typeface="Arial" panose="020B0604020202020204" pitchFamily="34" charset="0"/>
                <a:cs typeface="Arial" panose="020B0604020202020204" pitchFamily="34" charset="0"/>
              </a:rPr>
              <a:t>Labor</a:t>
            </a:r>
            <a:r>
              <a:rPr lang="en-GB" sz="1000" i="1" dirty="0">
                <a:effectLst/>
                <a:ea typeface="Arial" panose="020B0604020202020204" pitchFamily="34" charset="0"/>
                <a:cs typeface="Arial" panose="020B0604020202020204" pitchFamily="34" charset="0"/>
              </a:rPr>
              <a:t> Shortage Still Looms. </a:t>
            </a:r>
            <a:r>
              <a:rPr lang="en-GB" sz="1000" dirty="0">
                <a:effectLst/>
                <a:ea typeface="Arial" panose="020B0604020202020204" pitchFamily="34" charset="0"/>
                <a:cs typeface="Arial" panose="020B0604020202020204" pitchFamily="34" charset="0"/>
              </a:rPr>
              <a:t>[Online] Available at: https://www.forbes.com/sites/forbesbusinesscouncil/2021/10/04/why-the-hospitality-industry-must-reinvent-itself-as-labor-shortage-still-looms/?sh=162541a517b6 [Accessed 26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a:effectLst/>
                <a:ea typeface="Arial" panose="020B0604020202020204" pitchFamily="34" charset="0"/>
                <a:cs typeface="Arial" panose="020B0604020202020204" pitchFamily="34" charset="0"/>
              </a:rPr>
              <a:t>Ford. R.C, Sturm and M.C (2020).  Managing Hospitality Organizations 2nd </a:t>
            </a:r>
            <a:r>
              <a:rPr lang="en-GB" sz="1000" dirty="0" err="1">
                <a:effectLst/>
                <a:ea typeface="Arial" panose="020B0604020202020204" pitchFamily="34" charset="0"/>
                <a:cs typeface="Arial" panose="020B0604020202020204" pitchFamily="34" charset="0"/>
              </a:rPr>
              <a:t>Edn</a:t>
            </a:r>
            <a:r>
              <a:rPr lang="en-GB" sz="1000" dirty="0">
                <a:effectLst/>
                <a:ea typeface="Arial" panose="020B0604020202020204" pitchFamily="34" charset="0"/>
                <a:cs typeface="Arial" panose="020B0604020202020204" pitchFamily="34" charset="0"/>
              </a:rPr>
              <a:t>. Sage, London.</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err="1">
                <a:effectLst/>
                <a:ea typeface="Arial" panose="020B0604020202020204" pitchFamily="34" charset="0"/>
                <a:cs typeface="Arial" panose="020B0604020202020204" pitchFamily="34" charset="0"/>
              </a:rPr>
              <a:t>statista</a:t>
            </a:r>
            <a:r>
              <a:rPr lang="en-GB" sz="1000" dirty="0">
                <a:effectLst/>
                <a:ea typeface="Arial" panose="020B0604020202020204" pitchFamily="34" charset="0"/>
                <a:cs typeface="Arial" panose="020B0604020202020204" pitchFamily="34" charset="0"/>
              </a:rPr>
              <a:t>, (2023). </a:t>
            </a:r>
            <a:r>
              <a:rPr lang="en-GB" sz="1000" i="1" dirty="0">
                <a:effectLst/>
                <a:ea typeface="Arial" panose="020B0604020202020204" pitchFamily="34" charset="0"/>
                <a:cs typeface="Arial" panose="020B0604020202020204" pitchFamily="34" charset="0"/>
              </a:rPr>
              <a:t>Proportion of employers experiencing a skills gap or skills shortage in the hotel and restaurant sector in the United Kingdom (UK) in 2017*. </a:t>
            </a:r>
            <a:r>
              <a:rPr lang="en-GB" sz="1000" dirty="0">
                <a:effectLst/>
                <a:ea typeface="Arial" panose="020B0604020202020204" pitchFamily="34" charset="0"/>
                <a:cs typeface="Arial" panose="020B0604020202020204" pitchFamily="34" charset="0"/>
              </a:rPr>
              <a:t>[Online] Available at: https://www.statista.com/statistics/899004/hospitality-sector-skill-shortage-and-skills-gap-united-kingdom-uk/ [Accessed 26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err="1">
                <a:effectLst/>
                <a:ea typeface="Arial" panose="020B0604020202020204" pitchFamily="34" charset="0"/>
                <a:cs typeface="Arial" panose="020B0604020202020204" pitchFamily="34" charset="0"/>
              </a:rPr>
              <a:t>statista</a:t>
            </a:r>
            <a:r>
              <a:rPr lang="en-GB" sz="1000" dirty="0">
                <a:effectLst/>
                <a:ea typeface="Arial" panose="020B0604020202020204" pitchFamily="34" charset="0"/>
                <a:cs typeface="Arial" panose="020B0604020202020204" pitchFamily="34" charset="0"/>
              </a:rPr>
              <a:t>, (2024). </a:t>
            </a:r>
            <a:r>
              <a:rPr lang="en-GB" sz="1000" i="1" dirty="0">
                <a:effectLst/>
                <a:ea typeface="Arial" panose="020B0604020202020204" pitchFamily="34" charset="0"/>
                <a:cs typeface="Arial" panose="020B0604020202020204" pitchFamily="34" charset="0"/>
              </a:rPr>
              <a:t>Inflation rate in the UK 1989-2024. </a:t>
            </a:r>
            <a:r>
              <a:rPr lang="en-GB" sz="1000" dirty="0">
                <a:effectLst/>
                <a:ea typeface="Arial" panose="020B0604020202020204" pitchFamily="34" charset="0"/>
                <a:cs typeface="Arial" panose="020B0604020202020204" pitchFamily="34" charset="0"/>
              </a:rPr>
              <a:t>[Online] Available at: https://www.statista.com/statistics/306648/inflation-rate-consumer-price-index-cpi-united-kingdom-uk/#:~:text=Inflation%20rate%20in%20the%20UK%201989%2D2024&amp;text=The%20UK%20inflation%20rate%20was,11.1%20percent%20in%20October%202022. [Accessed 27 April 2024].</a:t>
            </a:r>
            <a:endParaRPr lang="en-US" sz="1000" dirty="0">
              <a:effectLst/>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GB" sz="1000" dirty="0" err="1">
                <a:effectLst/>
                <a:ea typeface="Arial" panose="020B0604020202020204" pitchFamily="34" charset="0"/>
                <a:cs typeface="Arial" panose="020B0604020202020204" pitchFamily="34" charset="0"/>
              </a:rPr>
              <a:t>statista</a:t>
            </a:r>
            <a:r>
              <a:rPr lang="en-GB" sz="1000" dirty="0">
                <a:effectLst/>
                <a:ea typeface="Arial" panose="020B0604020202020204" pitchFamily="34" charset="0"/>
                <a:cs typeface="Arial" panose="020B0604020202020204" pitchFamily="34" charset="0"/>
              </a:rPr>
              <a:t>, (2024). </a:t>
            </a:r>
            <a:r>
              <a:rPr lang="en-GB" sz="1000" i="1" dirty="0">
                <a:effectLst/>
                <a:ea typeface="Arial" panose="020B0604020202020204" pitchFamily="34" charset="0"/>
                <a:cs typeface="Arial" panose="020B0604020202020204" pitchFamily="34" charset="0"/>
              </a:rPr>
              <a:t>Percentage of businesses experiencing a worker shortage in the UK 2021-2023. </a:t>
            </a:r>
            <a:r>
              <a:rPr lang="en-GB" sz="1000" dirty="0">
                <a:effectLst/>
                <a:ea typeface="Arial" panose="020B0604020202020204" pitchFamily="34" charset="0"/>
                <a:cs typeface="Arial" panose="020B0604020202020204" pitchFamily="34" charset="0"/>
              </a:rPr>
              <a:t>[Online] Available at: https://www.statista.com/statistics/1369207/uk-worker-shortage/#:~:text=Percentage%20of%20businesses%20experiencing%20a%20worker%20shortage%20in%20the%20UK%202021%2D2023&amp;text=As%20of%20October%202023%2C%20approximately,14.9%20percent%20in%20October%202022 [Accessed 26 April 2024].</a:t>
            </a:r>
            <a:endParaRPr lang="en-US" sz="1000" dirty="0">
              <a:effectLst/>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54680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2151</Words>
  <PresentationFormat>Widescreen</PresentationFormat>
  <Paragraphs>129</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Georgia</vt:lpstr>
      <vt:lpstr>Times New Roman</vt:lpstr>
      <vt:lpstr>Trebuchet MS</vt:lpstr>
      <vt:lpstr>Wingdings</vt:lpstr>
      <vt:lpstr>Wood Type</vt:lpstr>
      <vt:lpstr>Contemporary Themesin the Hotel and Hospitality Sector  By Aniela Petrache 2025331</vt:lpstr>
      <vt:lpstr>Table of Contents</vt:lpstr>
      <vt:lpstr>Introduction </vt:lpstr>
      <vt:lpstr>Labour Supply in the UK between the financial year of 2021 to 2023 </vt:lpstr>
      <vt:lpstr>Rise in Labor Costs leading to businesses Facing Struggles with the Hiring Process</vt:lpstr>
      <vt:lpstr>Availability of Experienced Employees in the Economy </vt:lpstr>
      <vt:lpstr>Hospitality Sectors Struggle with the lack of staff during Peak Seasons</vt:lpstr>
      <vt:lpstr>Application to the Hotel and Hospitality Sector</vt:lpstr>
      <vt:lpstr>Contd…</vt:lpstr>
      <vt:lpstr>Recommendations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2024-05-03T13:00:47Z</dcterms:created>
  <dcterms:modified xsi:type="dcterms:W3CDTF">2024-05-22T22:32:58Z</dcterms:modified>
</cp:coreProperties>
</file>